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doc" ContentType="application/msword"/>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Default Extension="vml" ContentType="application/vnd.openxmlformats-officedocument.vmlDrawing"/>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6"/>
  </p:notesMasterIdLst>
  <p:sldIdLst>
    <p:sldId id="612" r:id="rId2"/>
    <p:sldId id="642" r:id="rId3"/>
    <p:sldId id="643" r:id="rId4"/>
    <p:sldId id="644" r:id="rId5"/>
    <p:sldId id="645" r:id="rId6"/>
    <p:sldId id="622" r:id="rId7"/>
    <p:sldId id="623" r:id="rId8"/>
    <p:sldId id="621" r:id="rId9"/>
    <p:sldId id="625" r:id="rId10"/>
    <p:sldId id="649" r:id="rId11"/>
    <p:sldId id="626" r:id="rId12"/>
    <p:sldId id="627" r:id="rId13"/>
    <p:sldId id="647" r:id="rId14"/>
    <p:sldId id="654" r:id="rId15"/>
    <p:sldId id="628" r:id="rId16"/>
    <p:sldId id="629" r:id="rId17"/>
    <p:sldId id="630" r:id="rId18"/>
    <p:sldId id="631" r:id="rId19"/>
    <p:sldId id="653" r:id="rId20"/>
    <p:sldId id="632" r:id="rId21"/>
    <p:sldId id="634" r:id="rId22"/>
    <p:sldId id="635" r:id="rId23"/>
    <p:sldId id="650" r:id="rId24"/>
    <p:sldId id="633" r:id="rId25"/>
    <p:sldId id="652" r:id="rId26"/>
    <p:sldId id="636" r:id="rId27"/>
    <p:sldId id="637" r:id="rId28"/>
    <p:sldId id="646" r:id="rId29"/>
    <p:sldId id="648" r:id="rId30"/>
    <p:sldId id="638" r:id="rId31"/>
    <p:sldId id="641" r:id="rId32"/>
    <p:sldId id="619" r:id="rId33"/>
    <p:sldId id="639" r:id="rId34"/>
    <p:sldId id="640" r:id="rId35"/>
  </p:sldIdLst>
  <p:sldSz cx="9144000" cy="6858000" type="screen4x3"/>
  <p:notesSz cx="7315200" cy="96012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FFFF00"/>
    <a:srgbClr val="FFFF66"/>
    <a:srgbClr val="CC3300"/>
    <a:srgbClr val="FF9900"/>
    <a:srgbClr val="CC6600"/>
    <a:srgbClr val="FFCC66"/>
    <a:srgbClr val="0000FF"/>
    <a:srgbClr val="0066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autoAdjust="0"/>
    <p:restoredTop sz="94728" autoAdjust="0"/>
  </p:normalViewPr>
  <p:slideViewPr>
    <p:cSldViewPr showGuides="1">
      <p:cViewPr varScale="1">
        <p:scale>
          <a:sx n="119" d="100"/>
          <a:sy n="119" d="100"/>
        </p:scale>
        <p:origin x="-102" y="-3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defRPr sz="1300"/>
            </a:lvl1pPr>
          </a:lstStyle>
          <a:p>
            <a:pPr>
              <a:defRPr/>
            </a:pPr>
            <a:endParaRPr lang="es-ES"/>
          </a:p>
        </p:txBody>
      </p:sp>
      <p:sp>
        <p:nvSpPr>
          <p:cNvPr id="3075" name="Rectangle 3"/>
          <p:cNvSpPr>
            <a:spLocks noGrp="1" noChangeArrowheads="1"/>
          </p:cNvSpPr>
          <p:nvPr>
            <p:ph type="dt" idx="1"/>
          </p:nvPr>
        </p:nvSpPr>
        <p:spPr bwMode="auto">
          <a:xfrm>
            <a:off x="4143587" y="0"/>
            <a:ext cx="3169920" cy="48006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vl1pPr>
          </a:lstStyle>
          <a:p>
            <a:pPr>
              <a:defRPr/>
            </a:pPr>
            <a:endParaRPr lang="es-ES"/>
          </a:p>
        </p:txBody>
      </p:sp>
      <p:sp>
        <p:nvSpPr>
          <p:cNvPr id="54276" name="Rectangle 4"/>
          <p:cNvSpPr>
            <a:spLocks noGrp="1" noRot="1" noChangeAspect="1" noChangeArrowheads="1" noTextEdit="1"/>
          </p:cNvSpPr>
          <p:nvPr>
            <p:ph type="sldImg" idx="2"/>
          </p:nvPr>
        </p:nvSpPr>
        <p:spPr bwMode="auto">
          <a:xfrm>
            <a:off x="1257300" y="720725"/>
            <a:ext cx="4800600" cy="360045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731520" y="4560570"/>
            <a:ext cx="5852160" cy="4320540"/>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3078" name="Rectangle 6"/>
          <p:cNvSpPr>
            <a:spLocks noGrp="1" noChangeArrowheads="1"/>
          </p:cNvSpPr>
          <p:nvPr>
            <p:ph type="ftr" sz="quarter" idx="4"/>
          </p:nvPr>
        </p:nvSpPr>
        <p:spPr bwMode="auto">
          <a:xfrm>
            <a:off x="0"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defRPr sz="1300"/>
            </a:lvl1pPr>
          </a:lstStyle>
          <a:p>
            <a:pPr>
              <a:defRPr/>
            </a:pPr>
            <a:endParaRPr lang="es-ES"/>
          </a:p>
        </p:txBody>
      </p:sp>
      <p:sp>
        <p:nvSpPr>
          <p:cNvPr id="3079" name="Rectangle 7"/>
          <p:cNvSpPr>
            <a:spLocks noGrp="1" noChangeArrowheads="1"/>
          </p:cNvSpPr>
          <p:nvPr>
            <p:ph type="sldNum" sz="quarter" idx="5"/>
          </p:nvPr>
        </p:nvSpPr>
        <p:spPr bwMode="auto">
          <a:xfrm>
            <a:off x="4143587" y="9119474"/>
            <a:ext cx="3169920" cy="480060"/>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vl1pPr>
          </a:lstStyle>
          <a:p>
            <a:pPr>
              <a:defRPr/>
            </a:pPr>
            <a:fld id="{DEC118B1-4039-4339-A7F9-9B4362F4CAA4}" type="slidenum">
              <a:rPr lang="es-ES"/>
              <a:pPr>
                <a:defRPr/>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vmlDrawing" Target="../drawings/vmlDrawing1.vml"/><Relationship Id="rId4" Type="http://schemas.openxmlformats.org/officeDocument/2006/relationships/oleObject" Target="../embeddings/Documento_de_Microsoft_Office_Word_97-20031.doc"/></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pPr>
              <a:defRPr/>
            </a:pPr>
            <a:fld id="{DEC118B1-4039-4339-A7F9-9B4362F4CAA4}" type="slidenum">
              <a:rPr lang="es-ES" smtClean="0"/>
              <a:pPr>
                <a:defRPr/>
              </a:pPr>
              <a:t>1</a:t>
            </a:fld>
            <a:endParaRPr 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0D8D9D-0CB5-426A-80A2-2D1644ABD107}" type="slidenum">
              <a:rPr lang="es-ES"/>
              <a:pPr/>
              <a:t>10</a:t>
            </a:fld>
            <a:endParaRPr lang="es-ES"/>
          </a:p>
        </p:txBody>
      </p:sp>
      <p:sp>
        <p:nvSpPr>
          <p:cNvPr id="15362"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p:txBody>
          <a:bodyPr/>
          <a:lstStyle/>
          <a:p>
            <a:endParaRPr lang="es-E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Rectangle 2"/>
          <p:cNvSpPr>
            <a:spLocks noGrp="1" noRot="1" noChangeAspect="1" noChangeArrowheads="1" noTextEdit="1"/>
          </p:cNvSpPr>
          <p:nvPr>
            <p:ph type="sldImg"/>
          </p:nvPr>
        </p:nvSpPr>
        <p:spPr>
          <a:xfrm>
            <a:off x="1257300" y="720725"/>
            <a:ext cx="4800600" cy="3600450"/>
          </a:xfrm>
          <a:ln/>
        </p:spPr>
      </p:sp>
      <p:sp>
        <p:nvSpPr>
          <p:cNvPr id="652291" name="Rectangle 3"/>
          <p:cNvSpPr>
            <a:spLocks noGrp="1" noChangeArrowheads="1"/>
          </p:cNvSpPr>
          <p:nvPr>
            <p:ph type="body" idx="1"/>
          </p:nvPr>
        </p:nvSpPr>
        <p:spPr>
          <a:xfrm>
            <a:off x="731520" y="4560571"/>
            <a:ext cx="5852160" cy="4320540"/>
          </a:xfrm>
        </p:spPr>
        <p:txBody>
          <a:bodyPr/>
          <a:lstStyle/>
          <a:p>
            <a:r>
              <a:rPr lang="es-CL"/>
              <a:t>Adicionalmente se puede realizar banqueo o perforación frontal dependiendo de las caracteristicas estructurales de la roca y la potencia del cuerpo mineralizado</a:t>
            </a: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6" name="Rectangle 2"/>
          <p:cNvSpPr>
            <a:spLocks noGrp="1" noRot="1" noChangeAspect="1" noChangeArrowheads="1" noTextEdit="1"/>
          </p:cNvSpPr>
          <p:nvPr>
            <p:ph type="sldImg"/>
          </p:nvPr>
        </p:nvSpPr>
        <p:spPr>
          <a:ln/>
        </p:spPr>
      </p:sp>
      <p:sp>
        <p:nvSpPr>
          <p:cNvPr id="697347" name="Rectangle 3"/>
          <p:cNvSpPr>
            <a:spLocks noGrp="1" noChangeArrowheads="1"/>
          </p:cNvSpPr>
          <p:nvPr>
            <p:ph type="body" idx="1"/>
          </p:nvPr>
        </p:nvSpPr>
        <p:spPr/>
        <p:txBody>
          <a:bodyPr/>
          <a:lstStyle/>
          <a:p>
            <a:endParaRPr lang="es-E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27C93DD-00D4-4AFB-B124-FF30C79A7DE2}"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F766BBA-AC0D-443F-9BA5-B5A44223A2DA}" type="slidenum">
              <a:rPr lang="es-ES"/>
              <a:pPr/>
              <a:t>14</a:t>
            </a:fld>
            <a:endParaRPr lang="es-ES"/>
          </a:p>
        </p:txBody>
      </p:sp>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p:txBody>
          <a:bodyPr/>
          <a:lstStyle/>
          <a:p>
            <a:endParaRPr lang="es-E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8370" name="Rectangle 2"/>
          <p:cNvSpPr>
            <a:spLocks noGrp="1" noRot="1" noChangeAspect="1" noChangeArrowheads="1" noTextEdit="1"/>
          </p:cNvSpPr>
          <p:nvPr>
            <p:ph type="sldImg"/>
          </p:nvPr>
        </p:nvSpPr>
        <p:spPr>
          <a:ln/>
        </p:spPr>
      </p:sp>
      <p:sp>
        <p:nvSpPr>
          <p:cNvPr id="698371" name="Rectangle 3"/>
          <p:cNvSpPr>
            <a:spLocks noGrp="1" noChangeArrowheads="1"/>
          </p:cNvSpPr>
          <p:nvPr>
            <p:ph type="body" idx="1"/>
          </p:nvPr>
        </p:nvSpPr>
        <p:spPr/>
        <p:txBody>
          <a:bodyPr/>
          <a:lstStyle/>
          <a:p>
            <a:endParaRPr lang="es-E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394" name="Rectangle 2"/>
          <p:cNvSpPr>
            <a:spLocks noGrp="1" noRot="1" noChangeAspect="1" noChangeArrowheads="1" noTextEdit="1"/>
          </p:cNvSpPr>
          <p:nvPr>
            <p:ph type="sldImg"/>
          </p:nvPr>
        </p:nvSpPr>
        <p:spPr>
          <a:ln/>
        </p:spPr>
      </p:sp>
      <p:sp>
        <p:nvSpPr>
          <p:cNvPr id="699395" name="Rectangle 3"/>
          <p:cNvSpPr>
            <a:spLocks noGrp="1" noChangeArrowheads="1"/>
          </p:cNvSpPr>
          <p:nvPr>
            <p:ph type="body" idx="1"/>
          </p:nvPr>
        </p:nvSpPr>
        <p:spPr/>
        <p:txBody>
          <a:bodyPr/>
          <a:lstStyle/>
          <a:p>
            <a:endParaRPr lang="es-E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2"/>
          <p:cNvSpPr>
            <a:spLocks noGrp="1" noRot="1" noChangeAspect="1" noChangeArrowheads="1" noTextEdit="1"/>
          </p:cNvSpPr>
          <p:nvPr>
            <p:ph type="sldImg"/>
          </p:nvPr>
        </p:nvSpPr>
        <p:spPr>
          <a:xfrm>
            <a:off x="1243013" y="708025"/>
            <a:ext cx="4829175" cy="3621088"/>
          </a:xfrm>
          <a:ln/>
        </p:spPr>
      </p:sp>
      <p:sp>
        <p:nvSpPr>
          <p:cNvPr id="657411" name="Rectangle 3"/>
          <p:cNvSpPr>
            <a:spLocks noGrp="1" noChangeArrowheads="1"/>
          </p:cNvSpPr>
          <p:nvPr>
            <p:ph type="body" idx="1"/>
          </p:nvPr>
        </p:nvSpPr>
        <p:spPr>
          <a:xfrm>
            <a:off x="953349" y="4563927"/>
            <a:ext cx="5408507" cy="4328933"/>
          </a:xfrm>
        </p:spPr>
        <p:txBody>
          <a:bodyPr/>
          <a:lstStyle/>
          <a:p>
            <a:r>
              <a:rPr lang="en-US"/>
              <a:t>Vertical longholes are drilled from drives developed in the ore between two levels. The ore is then blasted using a charge that occupies a relatively small length of the hole, some distance from the bottom face. The blast creates downward facing craters and the broken ore is drawn from the stope on the lower level. The stope is then backfilled.</a:t>
            </a:r>
          </a:p>
          <a:p>
            <a:endParaRPr lang="en-US"/>
          </a:p>
          <a:p>
            <a:r>
              <a:rPr lang="en-US"/>
              <a:t>The method has a low explosive consumption. </a:t>
            </a:r>
          </a:p>
          <a:p>
            <a:endParaRPr lang="en-US"/>
          </a:p>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458" name="Rectangle 2"/>
          <p:cNvSpPr>
            <a:spLocks noGrp="1" noRot="1" noChangeAspect="1" noChangeArrowheads="1" noTextEdit="1"/>
          </p:cNvSpPr>
          <p:nvPr>
            <p:ph type="sldImg"/>
          </p:nvPr>
        </p:nvSpPr>
        <p:spPr>
          <a:xfrm>
            <a:off x="1243013" y="708025"/>
            <a:ext cx="4829175" cy="3621088"/>
          </a:xfrm>
          <a:ln/>
        </p:spPr>
      </p:sp>
      <p:sp>
        <p:nvSpPr>
          <p:cNvPr id="659459" name="Rectangle 3"/>
          <p:cNvSpPr>
            <a:spLocks noGrp="1" noChangeArrowheads="1"/>
          </p:cNvSpPr>
          <p:nvPr>
            <p:ph type="body" idx="1"/>
          </p:nvPr>
        </p:nvSpPr>
        <p:spPr>
          <a:xfrm>
            <a:off x="953349" y="4563927"/>
            <a:ext cx="5408507" cy="4328933"/>
          </a:xfrm>
        </p:spPr>
        <p:txBody>
          <a:bodyPr/>
          <a:lstStyle/>
          <a:p>
            <a:endParaRPr lang="es-E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BF38E8-7957-4E08-87DB-37854ED4F23E}" type="slidenum">
              <a:rPr lang="es-ES"/>
              <a:pPr/>
              <a:t>19</a:t>
            </a:fld>
            <a:endParaRPr lang="es-ES"/>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p:txBody>
          <a:bodyPr/>
          <a:lstStyle/>
          <a:p>
            <a:endParaRPr lang="es-E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178" name="Rectangle 2"/>
          <p:cNvSpPr>
            <a:spLocks noGrp="1" noRot="1" noChangeAspect="1" noChangeArrowheads="1" noTextEdit="1"/>
          </p:cNvSpPr>
          <p:nvPr>
            <p:ph type="sldImg"/>
          </p:nvPr>
        </p:nvSpPr>
        <p:spPr>
          <a:xfrm>
            <a:off x="1258888" y="720725"/>
            <a:ext cx="4800600" cy="3600450"/>
          </a:xfrm>
          <a:ln/>
        </p:spPr>
      </p:sp>
      <p:sp>
        <p:nvSpPr>
          <p:cNvPr id="690179" name="Rectangle 3"/>
          <p:cNvSpPr>
            <a:spLocks noGrp="1" noChangeArrowheads="1"/>
          </p:cNvSpPr>
          <p:nvPr>
            <p:ph type="body" idx="1"/>
          </p:nvPr>
        </p:nvSpPr>
        <p:spPr>
          <a:xfrm>
            <a:off x="912707" y="4570642"/>
            <a:ext cx="5484706" cy="4342360"/>
          </a:xfrm>
        </p:spPr>
        <p:txBody>
          <a:bodyPr/>
          <a:lstStyle/>
          <a:p>
            <a:endParaRPr lang="es-E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0418" name="Rectangle 2"/>
          <p:cNvSpPr>
            <a:spLocks noGrp="1" noRot="1" noChangeAspect="1" noChangeArrowheads="1" noTextEdit="1"/>
          </p:cNvSpPr>
          <p:nvPr>
            <p:ph type="sldImg"/>
          </p:nvPr>
        </p:nvSpPr>
        <p:spPr>
          <a:ln/>
        </p:spPr>
      </p:sp>
      <p:sp>
        <p:nvSpPr>
          <p:cNvPr id="700419" name="Rectangle 3"/>
          <p:cNvSpPr>
            <a:spLocks noGrp="1" noChangeArrowheads="1"/>
          </p:cNvSpPr>
          <p:nvPr>
            <p:ph type="body" idx="1"/>
          </p:nvPr>
        </p:nvSpPr>
        <p:spPr/>
        <p:txBody>
          <a:bodyPr/>
          <a:lstStyle/>
          <a:p>
            <a:endParaRPr lang="es-E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3554" name="Rectangle 2"/>
          <p:cNvSpPr>
            <a:spLocks noGrp="1" noRot="1" noChangeAspect="1" noChangeArrowheads="1" noTextEdit="1"/>
          </p:cNvSpPr>
          <p:nvPr>
            <p:ph type="sldImg"/>
          </p:nvPr>
        </p:nvSpPr>
        <p:spPr>
          <a:xfrm>
            <a:off x="1243013" y="708025"/>
            <a:ext cx="4829175" cy="3621088"/>
          </a:xfrm>
          <a:ln/>
        </p:spPr>
      </p:sp>
      <p:sp>
        <p:nvSpPr>
          <p:cNvPr id="663555" name="Rectangle 3"/>
          <p:cNvSpPr>
            <a:spLocks noGrp="1" noChangeArrowheads="1"/>
          </p:cNvSpPr>
          <p:nvPr>
            <p:ph type="body" idx="1"/>
          </p:nvPr>
        </p:nvSpPr>
        <p:spPr>
          <a:xfrm>
            <a:off x="953349" y="4563927"/>
            <a:ext cx="5408507" cy="4328933"/>
          </a:xfrm>
        </p:spPr>
        <p:txBody>
          <a:bodyPr/>
          <a:lstStyle/>
          <a:p>
            <a:r>
              <a:rPr lang="en-US"/>
              <a:t>Cut-and-fill mining is applied for mining of steeply dipping orebodies, in strata with good to moderate stability, and a comparatively high grade mineralization. </a:t>
            </a:r>
          </a:p>
          <a:p>
            <a:r>
              <a:rPr lang="en-US"/>
              <a:t>Cut-and-fill is therefore preferred for orebodies where with irregular shape and scattered mineralization. Cut-and-fill allows selective mining.</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466" name="Rectangle 2"/>
          <p:cNvSpPr>
            <a:spLocks noGrp="1" noRot="1" noChangeAspect="1" noChangeArrowheads="1" noTextEdit="1"/>
          </p:cNvSpPr>
          <p:nvPr>
            <p:ph type="sldImg"/>
          </p:nvPr>
        </p:nvSpPr>
        <p:spPr>
          <a:ln/>
        </p:spPr>
      </p:sp>
      <p:sp>
        <p:nvSpPr>
          <p:cNvPr id="702467" name="Rectangle 3"/>
          <p:cNvSpPr>
            <a:spLocks noGrp="1" noChangeArrowheads="1"/>
          </p:cNvSpPr>
          <p:nvPr>
            <p:ph type="body" idx="1"/>
          </p:nvPr>
        </p:nvSpPr>
        <p:spPr/>
        <p:txBody>
          <a:bodyPr/>
          <a:lstStyle/>
          <a:p>
            <a:endParaRPr lang="es-E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226604-5115-4982-9054-B2F27358D0CE}" type="slidenum">
              <a:rPr lang="es-ES"/>
              <a:pPr/>
              <a:t>23</a:t>
            </a:fld>
            <a:endParaRPr lang="es-E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p:txBody>
          <a:bodyPr/>
          <a:lstStyle/>
          <a:p>
            <a:endParaRPr lang="es-E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442" name="Rectangle 2"/>
          <p:cNvSpPr>
            <a:spLocks noGrp="1" noRot="1" noChangeAspect="1" noChangeArrowheads="1" noTextEdit="1"/>
          </p:cNvSpPr>
          <p:nvPr>
            <p:ph type="sldImg"/>
          </p:nvPr>
        </p:nvSpPr>
        <p:spPr>
          <a:ln/>
        </p:spPr>
      </p:sp>
      <p:sp>
        <p:nvSpPr>
          <p:cNvPr id="701443" name="Rectangle 3"/>
          <p:cNvSpPr>
            <a:spLocks noGrp="1" noChangeArrowheads="1"/>
          </p:cNvSpPr>
          <p:nvPr>
            <p:ph type="body" idx="1"/>
          </p:nvPr>
        </p:nvSpPr>
        <p:spPr/>
        <p:txBody>
          <a:bodyPr/>
          <a:lstStyle/>
          <a:p>
            <a:endParaRPr lang="es-E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875F94-06D6-4197-AAC0-D584B67A14CB}" type="slidenum">
              <a:rPr lang="es-ES"/>
              <a:pPr/>
              <a:t>25</a:t>
            </a:fld>
            <a:endParaRPr lang="es-ES"/>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p:txBody>
          <a:bodyPr/>
          <a:lstStyle/>
          <a:p>
            <a:endParaRPr lang="es-E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6" name="Rectangle 2"/>
          <p:cNvSpPr>
            <a:spLocks noGrp="1" noRot="1" noChangeAspect="1" noChangeArrowheads="1" noTextEdit="1"/>
          </p:cNvSpPr>
          <p:nvPr>
            <p:ph type="sldImg"/>
          </p:nvPr>
        </p:nvSpPr>
        <p:spPr>
          <a:xfrm>
            <a:off x="1257300" y="720725"/>
            <a:ext cx="4800600" cy="3600450"/>
          </a:xfrm>
          <a:ln/>
        </p:spPr>
      </p:sp>
      <p:sp>
        <p:nvSpPr>
          <p:cNvPr id="666627" name="Rectangle 3"/>
          <p:cNvSpPr>
            <a:spLocks noGrp="1" noChangeArrowheads="1"/>
          </p:cNvSpPr>
          <p:nvPr>
            <p:ph type="body" idx="1"/>
          </p:nvPr>
        </p:nvSpPr>
        <p:spPr>
          <a:xfrm>
            <a:off x="731520" y="4560571"/>
            <a:ext cx="5852160" cy="4320540"/>
          </a:xfrm>
        </p:spPr>
        <p:txBody>
          <a:bodyPr/>
          <a:lstStyle/>
          <a:p>
            <a:r>
              <a:rPr lang="en-US"/>
              <a:t>Sublevel caving is used to mine large orebodies with steep dip and continuation at depth. The ore Is extracted via sublevels which are developed in the orebody at a regular vertical spacing. Each sublevel has a systematic layout of parallel drifts, along or across the orebody. </a:t>
            </a:r>
          </a:p>
          <a:p>
            <a:r>
              <a:rPr lang="en-US"/>
              <a:t>Longhole rigs drill the ore section above a drift. Blasting on each sublevel starts at the hanging wall and mining then proceeds toward the footwall. The blasting removes support for the hanging wall which collapses into the drift. Loading continues until it is decided that waste dilution is too high. Work then begins on a nearby drift heading with a fresh cave. </a:t>
            </a:r>
          </a:p>
          <a:p>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Rectangle 2"/>
          <p:cNvSpPr>
            <a:spLocks noGrp="1" noRot="1" noChangeAspect="1" noChangeArrowheads="1" noTextEdit="1"/>
          </p:cNvSpPr>
          <p:nvPr>
            <p:ph type="sldImg"/>
          </p:nvPr>
        </p:nvSpPr>
        <p:spPr>
          <a:xfrm>
            <a:off x="1257300" y="720725"/>
            <a:ext cx="4800600" cy="3600450"/>
          </a:xfrm>
          <a:ln/>
        </p:spPr>
      </p:sp>
      <p:graphicFrame>
        <p:nvGraphicFramePr>
          <p:cNvPr id="668675" name="Object 3"/>
          <p:cNvGraphicFramePr>
            <a:graphicFrameLocks noChangeAspect="1"/>
          </p:cNvGraphicFramePr>
          <p:nvPr>
            <p:ph type="body" idx="1"/>
          </p:nvPr>
        </p:nvGraphicFramePr>
        <p:xfrm>
          <a:off x="990602" y="5352837"/>
          <a:ext cx="5332306" cy="2730970"/>
        </p:xfrm>
        <a:graphic>
          <a:graphicData uri="http://schemas.openxmlformats.org/presentationml/2006/ole">
            <p:oleObj spid="_x0000_s1026" name="Document" r:id="rId4" imgW="5632920" imgH="2914560" progId="Word.Document.8">
              <p:embed/>
            </p:oleObj>
          </a:graphicData>
        </a:graphic>
      </p:graphicFrame>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27C93DD-00D4-4AFB-B124-FF30C79A7DE2}"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
          </a:p>
        </p:txBody>
      </p:sp>
      <p:sp>
        <p:nvSpPr>
          <p:cNvPr id="4" name="3 Marcador de número de diapositiva"/>
          <p:cNvSpPr>
            <a:spLocks noGrp="1"/>
          </p:cNvSpPr>
          <p:nvPr>
            <p:ph type="sldNum" sz="quarter" idx="10"/>
          </p:nvPr>
        </p:nvSpPr>
        <p:spPr/>
        <p:txBody>
          <a:bodyPr/>
          <a:lstStyle/>
          <a:p>
            <a:fld id="{627C93DD-00D4-4AFB-B124-FF30C79A7DE2}"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Rot="1" noChangeAspect="1" noChangeArrowheads="1" noTextEdit="1"/>
          </p:cNvSpPr>
          <p:nvPr>
            <p:ph type="sldImg"/>
          </p:nvPr>
        </p:nvSpPr>
        <p:spPr>
          <a:xfrm>
            <a:off x="1258888" y="720725"/>
            <a:ext cx="4800600" cy="3600450"/>
          </a:xfrm>
          <a:ln/>
        </p:spPr>
      </p:sp>
      <p:sp>
        <p:nvSpPr>
          <p:cNvPr id="608259" name="Rectangle 3"/>
          <p:cNvSpPr>
            <a:spLocks noGrp="1" noChangeArrowheads="1"/>
          </p:cNvSpPr>
          <p:nvPr>
            <p:ph type="body" idx="1"/>
          </p:nvPr>
        </p:nvSpPr>
        <p:spPr>
          <a:xfrm>
            <a:off x="912707" y="4572321"/>
            <a:ext cx="5484706" cy="4340682"/>
          </a:xfrm>
          <a:noFill/>
        </p:spPr>
        <p:txBody>
          <a:bodyPr/>
          <a:lstStyle/>
          <a:p>
            <a:r>
              <a:rPr lang="en-US"/>
              <a:t>As the magma containing the minerals for an orebody rises up, it generates stresses in the host rock, rupturing it and causing </a:t>
            </a:r>
            <a:r>
              <a:rPr lang="en-US" b="1"/>
              <a:t>faults</a:t>
            </a:r>
            <a:r>
              <a:rPr lang="en-US"/>
              <a:t> or ruptures in the rock. Thus most orebodies are related to faulting in the earth’s crust. Faults are typically long linear features so that if a circular pit used to mine an orebody, it is likely to intersect a fault at two points leading to instability in at least two parts of the pit slope.</a:t>
            </a:r>
          </a:p>
          <a:p>
            <a:endParaRPr lang="en-US"/>
          </a:p>
          <a:p>
            <a:r>
              <a:rPr lang="en-US"/>
              <a:t>Source:</a:t>
            </a:r>
          </a:p>
          <a:p>
            <a:r>
              <a:rPr lang="en-US"/>
              <a:t>Cremeens, J., 2003 Geologic controls on complex slope displacement at the Pitch reclamation project. Engineering Geology in Colorado, Contributions, Trends, and Case Histories. AEG Journal</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2"/>
          <p:cNvSpPr>
            <a:spLocks noGrp="1" noRot="1" noChangeAspect="1" noChangeArrowheads="1" noTextEdit="1"/>
          </p:cNvSpPr>
          <p:nvPr>
            <p:ph type="sldImg"/>
          </p:nvPr>
        </p:nvSpPr>
        <p:spPr>
          <a:xfrm>
            <a:off x="1258888" y="720725"/>
            <a:ext cx="4800600" cy="3600450"/>
          </a:xfrm>
          <a:ln/>
        </p:spPr>
      </p:sp>
      <p:sp>
        <p:nvSpPr>
          <p:cNvPr id="670723" name="Rectangle 3"/>
          <p:cNvSpPr>
            <a:spLocks noGrp="1" noChangeArrowheads="1"/>
          </p:cNvSpPr>
          <p:nvPr>
            <p:ph type="body" idx="1"/>
          </p:nvPr>
        </p:nvSpPr>
        <p:spPr>
          <a:xfrm>
            <a:off x="912707" y="4570642"/>
            <a:ext cx="5484706" cy="4342360"/>
          </a:xfrm>
        </p:spPr>
        <p:txBody>
          <a:bodyPr/>
          <a:lstStyle/>
          <a:p>
            <a:r>
              <a:rPr lang="en-US"/>
              <a:t>Applicable to large, deep, low grade deposits. Often done to continue mining after open pit mining becomes uneconomic or impossible. However, some mines start as block cave operations; there are several of these in Chile. Rio Tinto is considering a block caving operation two km deep at the Resolution deposit to the east of Phoenix.</a:t>
            </a:r>
          </a:p>
          <a:p>
            <a:endParaRPr lang="en-US"/>
          </a:p>
          <a:p>
            <a:r>
              <a:rPr lang="en-US"/>
              <a:t>A grid of tunnels is driven under the orebody. The rock mass is then undercut by blasting. Ideally the rock breaks under its own weight. The broken ore is then taken from draw points. There may be hundreds of draw points in a large block cave operation.</a:t>
            </a:r>
          </a:p>
          <a:p>
            <a:endParaRPr lang="en-US"/>
          </a:p>
          <a:p>
            <a:r>
              <a:rPr lang="en-US"/>
              <a:t>Essentially block caving creates an underground “inverted open pit”. Surface subsidence can be a problem.</a:t>
            </a:r>
          </a:p>
          <a:p>
            <a:endParaRPr lang="en-US"/>
          </a:p>
          <a:p>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90" name="Rectangle 2"/>
          <p:cNvSpPr>
            <a:spLocks noGrp="1" noRot="1" noChangeAspect="1" noChangeArrowheads="1" noTextEdit="1"/>
          </p:cNvSpPr>
          <p:nvPr>
            <p:ph type="sldImg"/>
          </p:nvPr>
        </p:nvSpPr>
        <p:spPr>
          <a:ln/>
        </p:spPr>
      </p:sp>
      <p:sp>
        <p:nvSpPr>
          <p:cNvPr id="703491" name="Rectangle 3"/>
          <p:cNvSpPr>
            <a:spLocks noGrp="1" noChangeArrowheads="1"/>
          </p:cNvSpPr>
          <p:nvPr>
            <p:ph type="body" idx="1"/>
          </p:nvPr>
        </p:nvSpPr>
        <p:spPr/>
        <p:txBody>
          <a:bodyPr/>
          <a:lstStyle/>
          <a:p>
            <a:endParaRPr lang="es-E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Rot="1" noChangeAspect="1" noChangeArrowheads="1" noTextEdit="1"/>
          </p:cNvSpPr>
          <p:nvPr>
            <p:ph type="sldImg"/>
          </p:nvPr>
        </p:nvSpPr>
        <p:spPr>
          <a:xfrm>
            <a:off x="1258888" y="720725"/>
            <a:ext cx="4800600" cy="3600450"/>
          </a:xfrm>
          <a:ln/>
        </p:spPr>
      </p:sp>
      <p:sp>
        <p:nvSpPr>
          <p:cNvPr id="606211" name="Rectangle 3"/>
          <p:cNvSpPr>
            <a:spLocks noGrp="1" noChangeArrowheads="1"/>
          </p:cNvSpPr>
          <p:nvPr>
            <p:ph type="body" idx="1"/>
          </p:nvPr>
        </p:nvSpPr>
        <p:spPr>
          <a:xfrm>
            <a:off x="912707" y="4572321"/>
            <a:ext cx="5484706" cy="4340682"/>
          </a:xfrm>
        </p:spPr>
        <p:txBody>
          <a:bodyPr/>
          <a:lstStyle/>
          <a:p>
            <a:r>
              <a:rPr lang="en-US"/>
              <a:t>The Palabora orebody is an igneous pipe structure containing copper, magnetite (iron oxide), vermiculite (used for insulation), zirconium, titanium, and uranium. The concentration of copper is 1% at the core of the pipe.</a:t>
            </a:r>
          </a:p>
          <a:p>
            <a:endParaRPr lang="en-US"/>
          </a:p>
          <a:p>
            <a:r>
              <a:rPr lang="en-US"/>
              <a:t>The mine opened in 1964. It is a full mine-to-smelter complex. Open pit operations ended in 2002. The pit used to be the deepest and steepest in the world. The mine is now an underground block-caving operation with a 20 year mine life. Proven reserves are 225 Mt at 0.7% copper.</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42" name="Rectangle 2"/>
          <p:cNvSpPr>
            <a:spLocks noGrp="1" noRot="1" noChangeAspect="1" noChangeArrowheads="1" noTextEdit="1"/>
          </p:cNvSpPr>
          <p:nvPr>
            <p:ph type="sldImg"/>
          </p:nvPr>
        </p:nvSpPr>
        <p:spPr>
          <a:xfrm>
            <a:off x="1243013" y="708025"/>
            <a:ext cx="4829175" cy="3621088"/>
          </a:xfrm>
          <a:ln/>
        </p:spPr>
      </p:sp>
      <p:sp>
        <p:nvSpPr>
          <p:cNvPr id="675843" name="Rectangle 3"/>
          <p:cNvSpPr>
            <a:spLocks noGrp="1" noChangeArrowheads="1"/>
          </p:cNvSpPr>
          <p:nvPr>
            <p:ph type="body" idx="1"/>
          </p:nvPr>
        </p:nvSpPr>
        <p:spPr>
          <a:xfrm>
            <a:off x="953349" y="4563927"/>
            <a:ext cx="5408507" cy="4328933"/>
          </a:xfrm>
        </p:spPr>
        <p:txBody>
          <a:bodyPr/>
          <a:lstStyle/>
          <a:p>
            <a:r>
              <a:rPr lang="en-US"/>
              <a:t>Used for very narrow orebodies, as small as a half metre wide. Very selective method; waste rock is left in </a:t>
            </a:r>
            <a:r>
              <a:rPr lang="en-US" b="1"/>
              <a:t>hanging wall</a:t>
            </a:r>
            <a:r>
              <a:rPr lang="en-US"/>
              <a:t> and </a:t>
            </a:r>
            <a:r>
              <a:rPr lang="en-US" b="1"/>
              <a:t>footwall</a:t>
            </a:r>
            <a:r>
              <a:rPr lang="en-US"/>
              <a:t>. In a wide vein, a standard LHD can operate inside the drift. “Slim-size” machines including drill rigs, jumbos, and 2 m</a:t>
            </a:r>
            <a:r>
              <a:rPr lang="en-US" baseline="30000"/>
              <a:t>3</a:t>
            </a:r>
            <a:r>
              <a:rPr lang="en-US"/>
              <a:t> bucket LHDs, are available for working in drifts as narrow as 2.0 m. </a:t>
            </a:r>
          </a:p>
          <a:p>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890" name="Rectangle 2"/>
          <p:cNvSpPr>
            <a:spLocks noGrp="1" noRot="1" noChangeAspect="1" noChangeArrowheads="1" noTextEdit="1"/>
          </p:cNvSpPr>
          <p:nvPr>
            <p:ph type="sldImg"/>
          </p:nvPr>
        </p:nvSpPr>
        <p:spPr>
          <a:xfrm>
            <a:off x="1243013" y="708025"/>
            <a:ext cx="4829175" cy="3621088"/>
          </a:xfrm>
          <a:ln/>
        </p:spPr>
      </p:sp>
      <p:sp>
        <p:nvSpPr>
          <p:cNvPr id="677891" name="Rectangle 3"/>
          <p:cNvSpPr>
            <a:spLocks noGrp="1" noChangeArrowheads="1"/>
          </p:cNvSpPr>
          <p:nvPr>
            <p:ph type="body" idx="1"/>
          </p:nvPr>
        </p:nvSpPr>
        <p:spPr>
          <a:xfrm>
            <a:off x="953349" y="4563927"/>
            <a:ext cx="5408507" cy="4328933"/>
          </a:xfrm>
        </p:spPr>
        <p:txBody>
          <a:bodyPr/>
          <a:lstStyle/>
          <a:p>
            <a:r>
              <a:rPr lang="en-US"/>
              <a:t>Narrow vein, longhole stope at Gympie Eldorado Mine, Gympie, Queensland (photograph by permission of Gympie Eldorado Mines).The drive is 2.5m wide and the stope is 0.9m wide.</a:t>
            </a:r>
          </a:p>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306" name="Rectangle 2"/>
          <p:cNvSpPr>
            <a:spLocks noGrp="1" noRot="1" noChangeAspect="1" noChangeArrowheads="1" noTextEdit="1"/>
          </p:cNvSpPr>
          <p:nvPr>
            <p:ph type="sldImg"/>
          </p:nvPr>
        </p:nvSpPr>
        <p:spPr>
          <a:xfrm>
            <a:off x="1257300" y="720725"/>
            <a:ext cx="4800600" cy="3600450"/>
          </a:xfrm>
          <a:ln/>
        </p:spPr>
      </p:sp>
      <p:sp>
        <p:nvSpPr>
          <p:cNvPr id="610307" name="Rectangle 3"/>
          <p:cNvSpPr>
            <a:spLocks noGrp="1" noChangeArrowheads="1"/>
          </p:cNvSpPr>
          <p:nvPr>
            <p:ph type="body" idx="1"/>
          </p:nvPr>
        </p:nvSpPr>
        <p:spPr>
          <a:xfrm>
            <a:off x="731520" y="4560571"/>
            <a:ext cx="5852160" cy="4320540"/>
          </a:xfrm>
        </p:spPr>
        <p:txBody>
          <a:bodyPr/>
          <a:lstStyle/>
          <a:p>
            <a:r>
              <a:rPr lang="en-US"/>
              <a:t>On the left is a landslide that occurred earlier this year following some rain storms. It hindered production for awhile. A berm was created at the base of the slide to protect the main haul road.</a:t>
            </a:r>
          </a:p>
          <a:p>
            <a:r>
              <a:rPr lang="en-US"/>
              <a:t>On the right is a major instability present since the mine came into production. The likely cause is an underlying fracture or fault. The mine wishes to do a major pushback on this pit wall in order to gain access to more ore. This could be a challenging task.</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Rectangle 2"/>
          <p:cNvSpPr>
            <a:spLocks noGrp="1" noRot="1" noChangeAspect="1" noChangeArrowheads="1" noTextEdit="1"/>
          </p:cNvSpPr>
          <p:nvPr>
            <p:ph type="sldImg"/>
          </p:nvPr>
        </p:nvSpPr>
        <p:spPr>
          <a:xfrm>
            <a:off x="1257300" y="720725"/>
            <a:ext cx="4800600" cy="3600450"/>
          </a:xfrm>
          <a:ln/>
        </p:spPr>
      </p:sp>
      <p:sp>
        <p:nvSpPr>
          <p:cNvPr id="612355" name="Rectangle 3"/>
          <p:cNvSpPr>
            <a:spLocks noGrp="1" noChangeArrowheads="1"/>
          </p:cNvSpPr>
          <p:nvPr>
            <p:ph type="body" idx="1"/>
          </p:nvPr>
        </p:nvSpPr>
        <p:spPr>
          <a:xfrm>
            <a:off x="731520" y="4560571"/>
            <a:ext cx="5852160" cy="4320540"/>
          </a:xfrm>
        </p:spPr>
        <p:txBody>
          <a:bodyPr/>
          <a:lstStyle/>
          <a:p>
            <a:r>
              <a:rPr lang="en-US"/>
              <a:t>October 9, 2003:</a:t>
            </a:r>
          </a:p>
          <a:p>
            <a:r>
              <a:rPr lang="en-US"/>
              <a:t>Major landslide causing perhaps eight fatalities</a:t>
            </a:r>
          </a:p>
          <a:p>
            <a:r>
              <a:rPr lang="en-US"/>
              <a:t>Related to heavy rainfall and accumulation of water in soil layer at top of pit</a:t>
            </a:r>
          </a:p>
          <a:p>
            <a:r>
              <a:rPr lang="en-US"/>
              <a:t>Another slide in December 2003 blocked access to high grade ore. Freeport declared force majeure and curtailed metal sales. </a:t>
            </a:r>
          </a:p>
          <a:p>
            <a:endParaRPr lang="en-US"/>
          </a:p>
          <a:p>
            <a:r>
              <a:rPr lang="en-US"/>
              <a:t>Questions by investors: </a:t>
            </a:r>
          </a:p>
          <a:p>
            <a:pPr lvl="1"/>
            <a:r>
              <a:rPr lang="en-US"/>
              <a:t>Is mine being operated safely?</a:t>
            </a:r>
          </a:p>
          <a:p>
            <a:pPr lvl="1"/>
            <a:r>
              <a:rPr lang="en-US"/>
              <a:t>Can it fulfill its sales contracts?</a:t>
            </a:r>
          </a:p>
          <a:p>
            <a:endParaRPr lang="en-US"/>
          </a:p>
          <a:p>
            <a:endParaRPr lang="en-US"/>
          </a:p>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82" name="Rectangle 2"/>
          <p:cNvSpPr>
            <a:spLocks noGrp="1" noRot="1" noChangeAspect="1" noChangeArrowheads="1" noTextEdit="1"/>
          </p:cNvSpPr>
          <p:nvPr>
            <p:ph type="sldImg"/>
          </p:nvPr>
        </p:nvSpPr>
        <p:spPr>
          <a:xfrm>
            <a:off x="1260475" y="639763"/>
            <a:ext cx="4800600" cy="3600450"/>
          </a:xfrm>
          <a:ln/>
        </p:spPr>
      </p:sp>
      <p:sp>
        <p:nvSpPr>
          <p:cNvPr id="686083" name="Rectangle 3"/>
          <p:cNvSpPr>
            <a:spLocks noGrp="1" noChangeArrowheads="1"/>
          </p:cNvSpPr>
          <p:nvPr>
            <p:ph type="body" idx="1"/>
          </p:nvPr>
        </p:nvSpPr>
        <p:spPr>
          <a:xfrm>
            <a:off x="968587" y="4386004"/>
            <a:ext cx="5366174" cy="4570641"/>
          </a:xfrm>
        </p:spPr>
        <p:txBody>
          <a:bodyPr/>
          <a:lstStyle/>
          <a:p>
            <a:endParaRPr lang="es-E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p:cNvSpPr>
            <a:spLocks noGrp="1" noRot="1" noChangeAspect="1" noChangeArrowheads="1" noTextEdit="1"/>
          </p:cNvSpPr>
          <p:nvPr>
            <p:ph type="sldImg"/>
          </p:nvPr>
        </p:nvSpPr>
        <p:spPr>
          <a:xfrm>
            <a:off x="1260475" y="639763"/>
            <a:ext cx="4800600" cy="3600450"/>
          </a:xfrm>
          <a:ln/>
        </p:spPr>
      </p:sp>
      <p:sp>
        <p:nvSpPr>
          <p:cNvPr id="688131" name="Rectangle 3"/>
          <p:cNvSpPr>
            <a:spLocks noGrp="1" noChangeArrowheads="1"/>
          </p:cNvSpPr>
          <p:nvPr>
            <p:ph type="body" idx="1"/>
          </p:nvPr>
        </p:nvSpPr>
        <p:spPr>
          <a:xfrm>
            <a:off x="912707" y="4386004"/>
            <a:ext cx="5484706" cy="4570641"/>
          </a:xfrm>
          <a:noFill/>
        </p:spPr>
        <p:txBody>
          <a:bodyPr/>
          <a:lstStyle/>
          <a:p>
            <a:r>
              <a:rPr lang="en-US"/>
              <a:t>In general for underground mines:</a:t>
            </a:r>
          </a:p>
          <a:p>
            <a:endParaRPr lang="en-US"/>
          </a:p>
          <a:p>
            <a:pPr lvl="1"/>
            <a:r>
              <a:rPr lang="en-US"/>
              <a:t>Small output mines (&lt;4,000 tpd) - hauling is done on several levels, tonnage handled on each level is small, and light equipment is used. </a:t>
            </a:r>
          </a:p>
          <a:p>
            <a:pPr lvl="1"/>
            <a:r>
              <a:rPr lang="en-US"/>
              <a:t>High output mines (&gt;4,000 tpd) - a main haulage level is used and all the ore is dropped to that haulage level via </a:t>
            </a:r>
            <a:r>
              <a:rPr lang="en-US" b="1"/>
              <a:t>ore passes</a:t>
            </a:r>
            <a:r>
              <a:rPr lang="en-US"/>
              <a:t>.</a:t>
            </a:r>
          </a:p>
          <a:p>
            <a:endParaRPr lang="en-US"/>
          </a:p>
          <a:p>
            <a:r>
              <a:rPr lang="en-US"/>
              <a:t>A </a:t>
            </a:r>
            <a:r>
              <a:rPr lang="en-US" b="1"/>
              <a:t>level</a:t>
            </a:r>
            <a:r>
              <a:rPr lang="en-US"/>
              <a:t> includes all the horizontal workings tributary to a </a:t>
            </a:r>
            <a:r>
              <a:rPr lang="en-US" b="1"/>
              <a:t>shaft</a:t>
            </a:r>
            <a:r>
              <a:rPr lang="en-US"/>
              <a:t> station. Ore excavated in a level is transported to the shaft to be hoisted to the surface.</a:t>
            </a:r>
          </a:p>
          <a:p>
            <a:endParaRPr lang="en-US"/>
          </a:p>
          <a:p>
            <a:r>
              <a:rPr lang="en-US"/>
              <a:t>Note the different types of drilling: </a:t>
            </a:r>
            <a:r>
              <a:rPr lang="en-US" b="1"/>
              <a:t>development drilling</a:t>
            </a:r>
            <a:r>
              <a:rPr lang="en-US"/>
              <a:t> to open up the orebody and </a:t>
            </a:r>
            <a:r>
              <a:rPr lang="en-US" b="1"/>
              <a:t>exploration drilling</a:t>
            </a:r>
            <a:r>
              <a:rPr lang="en-US"/>
              <a:t> to better define the limits of the orebody.</a:t>
            </a:r>
          </a:p>
          <a:p>
            <a:endParaRPr lang="en-US"/>
          </a:p>
          <a:p>
            <a:endParaRPr lang="en-US"/>
          </a:p>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274" name="Rectangle 2"/>
          <p:cNvSpPr>
            <a:spLocks noGrp="1" noRot="1" noChangeAspect="1" noChangeArrowheads="1" noTextEdit="1"/>
          </p:cNvSpPr>
          <p:nvPr>
            <p:ph type="sldImg"/>
          </p:nvPr>
        </p:nvSpPr>
        <p:spPr>
          <a:ln/>
        </p:spPr>
      </p:sp>
      <p:sp>
        <p:nvSpPr>
          <p:cNvPr id="694275" name="Rectangle 3"/>
          <p:cNvSpPr>
            <a:spLocks noGrp="1" noChangeArrowheads="1"/>
          </p:cNvSpPr>
          <p:nvPr>
            <p:ph type="body" idx="1"/>
          </p:nvPr>
        </p:nvSpPr>
        <p:spPr/>
        <p:txBody>
          <a:bodyPr/>
          <a:lstStyle/>
          <a:p>
            <a:endParaRPr lang="es-E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22" name="Rectangle 2"/>
          <p:cNvSpPr>
            <a:spLocks noGrp="1" noRot="1" noChangeAspect="1" noChangeArrowheads="1" noTextEdit="1"/>
          </p:cNvSpPr>
          <p:nvPr>
            <p:ph type="sldImg"/>
          </p:nvPr>
        </p:nvSpPr>
        <p:spPr>
          <a:ln/>
        </p:spPr>
      </p:sp>
      <p:sp>
        <p:nvSpPr>
          <p:cNvPr id="696323" name="Rectangle 3"/>
          <p:cNvSpPr>
            <a:spLocks noGrp="1" noChangeArrowheads="1"/>
          </p:cNvSpPr>
          <p:nvPr>
            <p:ph type="body" idx="1"/>
          </p:nvPr>
        </p:nvSpPr>
        <p:spPr/>
        <p:txBody>
          <a:bodyPr/>
          <a:lstStyle/>
          <a:p>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pic>
        <p:nvPicPr>
          <p:cNvPr id="3" name="Picture 7" descr="IngMinas"/>
          <p:cNvPicPr>
            <a:picLocks noChangeAspect="1" noChangeArrowheads="1"/>
          </p:cNvPicPr>
          <p:nvPr userDrawn="1"/>
        </p:nvPicPr>
        <p:blipFill>
          <a:blip r:embed="rId2" cstate="print"/>
          <a:srcRect/>
          <a:stretch>
            <a:fillRect/>
          </a:stretch>
        </p:blipFill>
        <p:spPr bwMode="auto">
          <a:xfrm>
            <a:off x="3498850" y="260350"/>
            <a:ext cx="2146300" cy="698500"/>
          </a:xfrm>
          <a:prstGeom prst="rect">
            <a:avLst/>
          </a:prstGeom>
          <a:noFill/>
          <a:ln w="9525">
            <a:noFill/>
            <a:miter lim="800000"/>
            <a:headEnd/>
            <a:tailEnd/>
          </a:ln>
        </p:spPr>
      </p:pic>
      <p:sp>
        <p:nvSpPr>
          <p:cNvPr id="4" name="Line 29"/>
          <p:cNvSpPr>
            <a:spLocks noChangeShapeType="1"/>
          </p:cNvSpPr>
          <p:nvPr userDrawn="1"/>
        </p:nvSpPr>
        <p:spPr bwMode="auto">
          <a:xfrm>
            <a:off x="684213" y="2133600"/>
            <a:ext cx="7775575" cy="0"/>
          </a:xfrm>
          <a:prstGeom prst="line">
            <a:avLst/>
          </a:prstGeom>
          <a:noFill/>
          <a:ln w="38100">
            <a:solidFill>
              <a:schemeClr val="bg2"/>
            </a:solidFill>
            <a:round/>
            <a:headEnd/>
            <a:tailEnd/>
          </a:ln>
          <a:effectLst/>
        </p:spPr>
        <p:txBody>
          <a:bodyPr/>
          <a:lstStyle/>
          <a:p>
            <a:pPr>
              <a:defRPr/>
            </a:pPr>
            <a:endParaRPr lang="es-ES"/>
          </a:p>
        </p:txBody>
      </p:sp>
      <p:sp>
        <p:nvSpPr>
          <p:cNvPr id="5" name="Line 30"/>
          <p:cNvSpPr>
            <a:spLocks noChangeShapeType="1"/>
          </p:cNvSpPr>
          <p:nvPr userDrawn="1"/>
        </p:nvSpPr>
        <p:spPr bwMode="auto">
          <a:xfrm>
            <a:off x="684213" y="3573463"/>
            <a:ext cx="7775575" cy="0"/>
          </a:xfrm>
          <a:prstGeom prst="line">
            <a:avLst/>
          </a:prstGeom>
          <a:noFill/>
          <a:ln w="38100">
            <a:solidFill>
              <a:schemeClr val="bg2"/>
            </a:solidFill>
            <a:round/>
            <a:headEnd/>
            <a:tailEnd/>
          </a:ln>
          <a:effectLst/>
        </p:spPr>
        <p:txBody>
          <a:bodyPr/>
          <a:lstStyle/>
          <a:p>
            <a:pPr>
              <a:defRPr/>
            </a:pPr>
            <a:endParaRPr lang="es-ES"/>
          </a:p>
        </p:txBody>
      </p:sp>
      <p:sp>
        <p:nvSpPr>
          <p:cNvPr id="6146" name="Rectangle 2"/>
          <p:cNvSpPr>
            <a:spLocks noGrp="1" noChangeArrowheads="1"/>
          </p:cNvSpPr>
          <p:nvPr>
            <p:ph type="ctrTitle"/>
          </p:nvPr>
        </p:nvSpPr>
        <p:spPr>
          <a:xfrm>
            <a:off x="685800" y="2130425"/>
            <a:ext cx="7772400" cy="1470025"/>
          </a:xfrm>
        </p:spPr>
        <p:txBody>
          <a:bodyPr/>
          <a:lstStyle>
            <a:lvl1pPr algn="ctr">
              <a:defRPr/>
            </a:lvl1pPr>
          </a:lstStyle>
          <a:p>
            <a:r>
              <a:rPr lang="es-ES"/>
              <a:t>Haga clic para cambiar el estilo de título	</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91212"/>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91212"/>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228600" y="0"/>
            <a:ext cx="7772400" cy="1143000"/>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374650" y="1349375"/>
            <a:ext cx="4119563" cy="52149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6613" y="1349375"/>
            <a:ext cx="4121150" cy="52149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pie de página"/>
          <p:cNvSpPr>
            <a:spLocks noGrp="1"/>
          </p:cNvSpPr>
          <p:nvPr>
            <p:ph type="ftr" sz="quarter" idx="10"/>
          </p:nvPr>
        </p:nvSpPr>
        <p:spPr>
          <a:xfrm>
            <a:off x="673100" y="6680200"/>
            <a:ext cx="5572125" cy="177800"/>
          </a:xfrm>
          <a:prstGeom prst="rect">
            <a:avLst/>
          </a:prstGeom>
        </p:spPr>
        <p:txBody>
          <a:bodyPr/>
          <a:lstStyle>
            <a:lvl1pPr>
              <a:defRPr/>
            </a:lvl1pPr>
          </a:lstStyle>
          <a:p>
            <a:r>
              <a:rPr lang="es-CL"/>
              <a:t>GEOTECNIA MINERA – UNIVERSIDAD DE CHILE</a:t>
            </a:r>
          </a:p>
        </p:txBody>
      </p:sp>
      <p:sp>
        <p:nvSpPr>
          <p:cNvPr id="6" name="5 Marcador de número de diapositiva"/>
          <p:cNvSpPr>
            <a:spLocks noGrp="1"/>
          </p:cNvSpPr>
          <p:nvPr>
            <p:ph type="sldNum" sz="quarter" idx="11"/>
          </p:nvPr>
        </p:nvSpPr>
        <p:spPr>
          <a:xfrm>
            <a:off x="6554788" y="6556375"/>
            <a:ext cx="2133600" cy="476250"/>
          </a:xfrm>
          <a:prstGeom prst="rect">
            <a:avLst/>
          </a:prstGeom>
        </p:spPr>
        <p:txBody>
          <a:bodyPr/>
          <a:lstStyle>
            <a:lvl1pPr>
              <a:defRPr/>
            </a:lvl1pPr>
          </a:lstStyle>
          <a:p>
            <a:r>
              <a:rPr lang="en-US"/>
              <a:t> Página </a:t>
            </a:r>
            <a:fld id="{CD6BA9EC-561D-4538-866D-AA32D2FBC16F}" type="slidenum">
              <a:rPr lang="en-US"/>
              <a:pPr/>
              <a:t>‹Nº›</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557338"/>
            <a:ext cx="4038600"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557338"/>
            <a:ext cx="4038600" cy="46085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557338"/>
            <a:ext cx="8229600" cy="4608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pic>
        <p:nvPicPr>
          <p:cNvPr id="1028" name="Picture 7" descr="IngMinas"/>
          <p:cNvPicPr>
            <a:picLocks noChangeAspect="1" noChangeArrowheads="1"/>
          </p:cNvPicPr>
          <p:nvPr userDrawn="1"/>
        </p:nvPicPr>
        <p:blipFill>
          <a:blip r:embed="rId14" cstate="print"/>
          <a:srcRect/>
          <a:stretch>
            <a:fillRect/>
          </a:stretch>
        </p:blipFill>
        <p:spPr bwMode="auto">
          <a:xfrm>
            <a:off x="71438" y="6308725"/>
            <a:ext cx="1547812" cy="503238"/>
          </a:xfrm>
          <a:prstGeom prst="rect">
            <a:avLst/>
          </a:prstGeom>
          <a:noFill/>
          <a:ln w="9525">
            <a:noFill/>
            <a:miter lim="800000"/>
            <a:headEnd/>
            <a:tailEnd/>
          </a:ln>
        </p:spPr>
      </p:pic>
      <p:sp>
        <p:nvSpPr>
          <p:cNvPr id="5163" name="Line 43"/>
          <p:cNvSpPr>
            <a:spLocks noChangeShapeType="1"/>
          </p:cNvSpPr>
          <p:nvPr userDrawn="1"/>
        </p:nvSpPr>
        <p:spPr bwMode="auto">
          <a:xfrm>
            <a:off x="468313" y="260350"/>
            <a:ext cx="8207375" cy="0"/>
          </a:xfrm>
          <a:prstGeom prst="line">
            <a:avLst/>
          </a:prstGeom>
          <a:noFill/>
          <a:ln w="38100">
            <a:solidFill>
              <a:schemeClr val="bg2"/>
            </a:solidFill>
            <a:round/>
            <a:headEnd/>
            <a:tailEnd/>
          </a:ln>
          <a:effectLst/>
        </p:spPr>
        <p:txBody>
          <a:bodyPr/>
          <a:lstStyle/>
          <a:p>
            <a:pPr>
              <a:defRPr/>
            </a:pPr>
            <a:endParaRPr lang="es-ES"/>
          </a:p>
        </p:txBody>
      </p:sp>
      <p:sp>
        <p:nvSpPr>
          <p:cNvPr id="5164" name="Line 44"/>
          <p:cNvSpPr>
            <a:spLocks noChangeShapeType="1"/>
          </p:cNvSpPr>
          <p:nvPr userDrawn="1"/>
        </p:nvSpPr>
        <p:spPr bwMode="auto">
          <a:xfrm>
            <a:off x="468313" y="1412875"/>
            <a:ext cx="8207375" cy="0"/>
          </a:xfrm>
          <a:prstGeom prst="line">
            <a:avLst/>
          </a:prstGeom>
          <a:noFill/>
          <a:ln w="38100">
            <a:solidFill>
              <a:schemeClr val="bg2"/>
            </a:solidFill>
            <a:round/>
            <a:headEnd/>
            <a:tailEnd/>
          </a:ln>
          <a:effectLst/>
        </p:spPr>
        <p:txBody>
          <a:bodyPr/>
          <a:lstStyle/>
          <a:p>
            <a:pPr>
              <a:defRPr/>
            </a:pPr>
            <a:endParaRPr lang="es-ES"/>
          </a:p>
        </p:txBody>
      </p:sp>
    </p:spTree>
  </p:cSld>
  <p:clrMap bg1="lt1" tx1="dk1" bg2="lt2" tx2="dk2" accent1="accent1" accent2="accent2" accent3="accent3" accent4="accent4" accent5="accent5" accent6="accent6" hlink="hlink" folHlink="folHlink"/>
  <p:sldLayoutIdLst>
    <p:sldLayoutId id="2147483780"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 id="2147483782" r:id="rId12"/>
  </p:sldLayoutIdLst>
  <p:txStyles>
    <p:titleStyle>
      <a:lvl1pPr algn="l" rtl="0" eaLnBrk="0" fontAlgn="base" hangingPunct="0">
        <a:spcBef>
          <a:spcPct val="0"/>
        </a:spcBef>
        <a:spcAft>
          <a:spcPct val="0"/>
        </a:spcAft>
        <a:defRPr sz="3200">
          <a:solidFill>
            <a:schemeClr val="tx2"/>
          </a:solidFill>
          <a:latin typeface="+mj-lt"/>
          <a:ea typeface="+mj-ea"/>
          <a:cs typeface="+mj-cs"/>
        </a:defRPr>
      </a:lvl1pPr>
      <a:lvl2pPr algn="l" rtl="0" eaLnBrk="0" fontAlgn="base" hangingPunct="0">
        <a:spcBef>
          <a:spcPct val="0"/>
        </a:spcBef>
        <a:spcAft>
          <a:spcPct val="0"/>
        </a:spcAft>
        <a:defRPr sz="3200">
          <a:solidFill>
            <a:schemeClr val="tx2"/>
          </a:solidFill>
          <a:latin typeface="AvantGarde Md BT" pitchFamily="34" charset="0"/>
        </a:defRPr>
      </a:lvl2pPr>
      <a:lvl3pPr algn="l" rtl="0" eaLnBrk="0" fontAlgn="base" hangingPunct="0">
        <a:spcBef>
          <a:spcPct val="0"/>
        </a:spcBef>
        <a:spcAft>
          <a:spcPct val="0"/>
        </a:spcAft>
        <a:defRPr sz="3200">
          <a:solidFill>
            <a:schemeClr val="tx2"/>
          </a:solidFill>
          <a:latin typeface="AvantGarde Md BT" pitchFamily="34" charset="0"/>
        </a:defRPr>
      </a:lvl3pPr>
      <a:lvl4pPr algn="l" rtl="0" eaLnBrk="0" fontAlgn="base" hangingPunct="0">
        <a:spcBef>
          <a:spcPct val="0"/>
        </a:spcBef>
        <a:spcAft>
          <a:spcPct val="0"/>
        </a:spcAft>
        <a:defRPr sz="3200">
          <a:solidFill>
            <a:schemeClr val="tx2"/>
          </a:solidFill>
          <a:latin typeface="AvantGarde Md BT" pitchFamily="34" charset="0"/>
        </a:defRPr>
      </a:lvl4pPr>
      <a:lvl5pPr algn="l" rtl="0" eaLnBrk="0" fontAlgn="base" hangingPunct="0">
        <a:spcBef>
          <a:spcPct val="0"/>
        </a:spcBef>
        <a:spcAft>
          <a:spcPct val="0"/>
        </a:spcAft>
        <a:defRPr sz="3200">
          <a:solidFill>
            <a:schemeClr val="tx2"/>
          </a:solidFill>
          <a:latin typeface="AvantGarde Md BT" pitchFamily="34" charset="0"/>
        </a:defRPr>
      </a:lvl5pPr>
      <a:lvl6pPr marL="457200" algn="l" rtl="0" fontAlgn="base">
        <a:spcBef>
          <a:spcPct val="0"/>
        </a:spcBef>
        <a:spcAft>
          <a:spcPct val="0"/>
        </a:spcAft>
        <a:defRPr sz="3200">
          <a:solidFill>
            <a:schemeClr val="tx2"/>
          </a:solidFill>
          <a:latin typeface="AvantGarde Md BT" pitchFamily="34" charset="0"/>
        </a:defRPr>
      </a:lvl6pPr>
      <a:lvl7pPr marL="914400" algn="l" rtl="0" fontAlgn="base">
        <a:spcBef>
          <a:spcPct val="0"/>
        </a:spcBef>
        <a:spcAft>
          <a:spcPct val="0"/>
        </a:spcAft>
        <a:defRPr sz="3200">
          <a:solidFill>
            <a:schemeClr val="tx2"/>
          </a:solidFill>
          <a:latin typeface="AvantGarde Md BT" pitchFamily="34" charset="0"/>
        </a:defRPr>
      </a:lvl7pPr>
      <a:lvl8pPr marL="1371600" algn="l" rtl="0" fontAlgn="base">
        <a:spcBef>
          <a:spcPct val="0"/>
        </a:spcBef>
        <a:spcAft>
          <a:spcPct val="0"/>
        </a:spcAft>
        <a:defRPr sz="3200">
          <a:solidFill>
            <a:schemeClr val="tx2"/>
          </a:solidFill>
          <a:latin typeface="AvantGarde Md BT" pitchFamily="34" charset="0"/>
        </a:defRPr>
      </a:lvl8pPr>
      <a:lvl9pPr marL="1828800" algn="l" rtl="0" fontAlgn="base">
        <a:spcBef>
          <a:spcPct val="0"/>
        </a:spcBef>
        <a:spcAft>
          <a:spcPct val="0"/>
        </a:spcAft>
        <a:defRPr sz="3200">
          <a:solidFill>
            <a:schemeClr val="tx2"/>
          </a:solidFill>
          <a:latin typeface="AvantGarde Md BT"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1600">
          <a:solidFill>
            <a:schemeClr val="tx1"/>
          </a:solidFill>
          <a:latin typeface="+mn-lt"/>
        </a:defRPr>
      </a:lvl3pPr>
      <a:lvl4pPr marL="1600200" indent="-228600" algn="l" rtl="0" eaLnBrk="0" fontAlgn="base" hangingPunct="0">
        <a:spcBef>
          <a:spcPct val="20000"/>
        </a:spcBef>
        <a:spcAft>
          <a:spcPct val="0"/>
        </a:spcAft>
        <a:buChar char="–"/>
        <a:defRPr sz="1400">
          <a:solidFill>
            <a:schemeClr val="tx1"/>
          </a:solidFill>
          <a:latin typeface="+mn-lt"/>
        </a:defRPr>
      </a:lvl4pPr>
      <a:lvl5pPr marL="2057400" indent="-228600" algn="l" rtl="0" eaLnBrk="0" fontAlgn="base" hangingPunct="0">
        <a:spcBef>
          <a:spcPct val="20000"/>
        </a:spcBef>
        <a:spcAft>
          <a:spcPct val="0"/>
        </a:spcAft>
        <a:buChar char="»"/>
        <a:defRPr sz="1400">
          <a:solidFill>
            <a:schemeClr val="tx1"/>
          </a:solidFill>
          <a:latin typeface="+mn-lt"/>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r>
              <a:rPr lang="es-CL" dirty="0" smtClean="0"/>
              <a:t>Primera revisión de los métodos de explotación…</a:t>
            </a:r>
            <a:endParaRPr lang="es-E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s-CL" dirty="0" err="1"/>
              <a:t>Room</a:t>
            </a:r>
            <a:r>
              <a:rPr lang="es-CL" dirty="0"/>
              <a:t> and </a:t>
            </a:r>
            <a:br>
              <a:rPr lang="es-CL" dirty="0"/>
            </a:br>
            <a:r>
              <a:rPr lang="es-CL" dirty="0"/>
              <a:t>Pillar</a:t>
            </a:r>
            <a:endParaRPr lang="en-US" dirty="0"/>
          </a:p>
        </p:txBody>
      </p:sp>
      <p:sp>
        <p:nvSpPr>
          <p:cNvPr id="7171" name="Rectangle 3"/>
          <p:cNvSpPr>
            <a:spLocks noGrp="1" noChangeArrowheads="1"/>
          </p:cNvSpPr>
          <p:nvPr>
            <p:ph type="body" idx="1"/>
          </p:nvPr>
        </p:nvSpPr>
        <p:spPr>
          <a:xfrm>
            <a:off x="374650" y="2625713"/>
            <a:ext cx="3405188" cy="3938599"/>
          </a:xfrm>
        </p:spPr>
        <p:txBody>
          <a:bodyPr/>
          <a:lstStyle/>
          <a:p>
            <a:r>
              <a:rPr lang="en-US" dirty="0" err="1"/>
              <a:t>Cuerpos</a:t>
            </a:r>
            <a:r>
              <a:rPr lang="en-US" dirty="0"/>
              <a:t> </a:t>
            </a:r>
            <a:r>
              <a:rPr lang="en-US" dirty="0" err="1"/>
              <a:t>tabulares</a:t>
            </a:r>
            <a:r>
              <a:rPr lang="en-US" dirty="0"/>
              <a:t> </a:t>
            </a:r>
            <a:r>
              <a:rPr lang="en-US" dirty="0" err="1"/>
              <a:t>horizontales</a:t>
            </a:r>
            <a:r>
              <a:rPr lang="en-US" dirty="0"/>
              <a:t> o sub-</a:t>
            </a:r>
            <a:r>
              <a:rPr lang="en-US" dirty="0" err="1"/>
              <a:t>horizontales</a:t>
            </a:r>
            <a:endParaRPr lang="en-US" dirty="0"/>
          </a:p>
        </p:txBody>
      </p:sp>
      <p:pic>
        <p:nvPicPr>
          <p:cNvPr id="7173" name="Picture 5"/>
          <p:cNvPicPr>
            <a:picLocks noChangeAspect="1" noChangeArrowheads="1"/>
          </p:cNvPicPr>
          <p:nvPr/>
        </p:nvPicPr>
        <p:blipFill>
          <a:blip r:embed="rId3" cstate="print"/>
          <a:srcRect/>
          <a:stretch>
            <a:fillRect/>
          </a:stretch>
        </p:blipFill>
        <p:spPr bwMode="auto">
          <a:xfrm>
            <a:off x="3582988" y="0"/>
            <a:ext cx="5561012"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266" name="Rectangle 2"/>
          <p:cNvSpPr>
            <a:spLocks noGrp="1" noChangeArrowheads="1"/>
          </p:cNvSpPr>
          <p:nvPr>
            <p:ph type="title"/>
          </p:nvPr>
        </p:nvSpPr>
        <p:spPr/>
        <p:txBody>
          <a:bodyPr/>
          <a:lstStyle/>
          <a:p>
            <a:r>
              <a:rPr lang="es-CL" sz="4000"/>
              <a:t>Room and Pilar</a:t>
            </a:r>
            <a:endParaRPr lang="en-US" sz="4000"/>
          </a:p>
        </p:txBody>
      </p:sp>
      <p:sp>
        <p:nvSpPr>
          <p:cNvPr id="651267" name="Rectangle 3"/>
          <p:cNvSpPr>
            <a:spLocks noGrp="1" noChangeArrowheads="1"/>
          </p:cNvSpPr>
          <p:nvPr>
            <p:ph type="body" sz="half" idx="1"/>
          </p:nvPr>
        </p:nvSpPr>
        <p:spPr/>
        <p:txBody>
          <a:bodyPr/>
          <a:lstStyle/>
          <a:p>
            <a:pPr>
              <a:lnSpc>
                <a:spcPct val="110000"/>
              </a:lnSpc>
            </a:pPr>
            <a:r>
              <a:rPr lang="es-CL" sz="1600"/>
              <a:t>Cuerpos mineralizados mantiformes y de baja potencia</a:t>
            </a:r>
          </a:p>
          <a:p>
            <a:pPr>
              <a:lnSpc>
                <a:spcPct val="110000"/>
              </a:lnSpc>
            </a:pPr>
            <a:r>
              <a:rPr lang="es-CL" sz="1600"/>
              <a:t>La calidad de la roca de caja y mineral deben ser competentes (2B)</a:t>
            </a:r>
          </a:p>
          <a:p>
            <a:pPr>
              <a:lnSpc>
                <a:spcPct val="110000"/>
              </a:lnSpc>
            </a:pPr>
            <a:r>
              <a:rPr lang="es-CL" sz="1600"/>
              <a:t>Se dejan pilares para mantener el techo y las paredes estables</a:t>
            </a:r>
          </a:p>
          <a:p>
            <a:pPr>
              <a:lnSpc>
                <a:spcPct val="110000"/>
              </a:lnSpc>
            </a:pPr>
            <a:r>
              <a:rPr lang="es-CL" sz="1600"/>
              <a:t>Se deben diseñar los pilares y los caserones para maximizar la recuperación de mineral</a:t>
            </a:r>
          </a:p>
          <a:p>
            <a:pPr>
              <a:lnSpc>
                <a:spcPct val="110000"/>
              </a:lnSpc>
            </a:pPr>
            <a:r>
              <a:rPr lang="es-CL" sz="1600"/>
              <a:t>Cuerpos mineralizados con potencias mayores a 10m y menores a 30m se explotan por sub-niveles desde el techo al piso.</a:t>
            </a:r>
          </a:p>
          <a:p>
            <a:pPr>
              <a:lnSpc>
                <a:spcPct val="110000"/>
              </a:lnSpc>
            </a:pPr>
            <a:r>
              <a:rPr lang="es-CL" sz="1600"/>
              <a:t>Baja dilución menor a 5%</a:t>
            </a:r>
          </a:p>
          <a:p>
            <a:pPr>
              <a:lnSpc>
                <a:spcPct val="110000"/>
              </a:lnSpc>
            </a:pPr>
            <a:r>
              <a:rPr lang="es-CL" sz="1600"/>
              <a:t>Recuperación baja menor a 75%</a:t>
            </a:r>
          </a:p>
          <a:p>
            <a:pPr>
              <a:lnSpc>
                <a:spcPct val="110000"/>
              </a:lnSpc>
            </a:pPr>
            <a:r>
              <a:rPr lang="es-CL" sz="1600"/>
              <a:t>Costo de producción 10-20$/t</a:t>
            </a:r>
            <a:endParaRPr lang="en-US" sz="1600"/>
          </a:p>
        </p:txBody>
      </p:sp>
      <p:pic>
        <p:nvPicPr>
          <p:cNvPr id="651268" name="Picture 4" descr="Room and Pillar - 1"/>
          <p:cNvPicPr>
            <a:picLocks noChangeAspect="1" noChangeArrowheads="1"/>
          </p:cNvPicPr>
          <p:nvPr/>
        </p:nvPicPr>
        <p:blipFill>
          <a:blip r:embed="rId3" cstate="print"/>
          <a:srcRect/>
          <a:stretch>
            <a:fillRect/>
          </a:stretch>
        </p:blipFill>
        <p:spPr bwMode="auto">
          <a:xfrm>
            <a:off x="4497388" y="2209800"/>
            <a:ext cx="4646612" cy="3097213"/>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Rectangle 2"/>
          <p:cNvSpPr>
            <a:spLocks noGrp="1" noChangeArrowheads="1"/>
          </p:cNvSpPr>
          <p:nvPr>
            <p:ph type="title"/>
          </p:nvPr>
        </p:nvSpPr>
        <p:spPr/>
        <p:txBody>
          <a:bodyPr/>
          <a:lstStyle/>
          <a:p>
            <a:r>
              <a:rPr lang="es-CL"/>
              <a:t>Post Room and Pilar Mining</a:t>
            </a:r>
            <a:endParaRPr lang="en-US"/>
          </a:p>
        </p:txBody>
      </p:sp>
      <p:sp>
        <p:nvSpPr>
          <p:cNvPr id="653315" name="Rectangle 3"/>
          <p:cNvSpPr>
            <a:spLocks noGrp="1" noChangeArrowheads="1"/>
          </p:cNvSpPr>
          <p:nvPr>
            <p:ph type="body" sz="half" idx="1"/>
          </p:nvPr>
        </p:nvSpPr>
        <p:spPr/>
        <p:txBody>
          <a:bodyPr/>
          <a:lstStyle/>
          <a:p>
            <a:pPr>
              <a:lnSpc>
                <a:spcPct val="90000"/>
              </a:lnSpc>
            </a:pPr>
            <a:r>
              <a:rPr lang="es-CL" sz="1600" dirty="0"/>
              <a:t>Variación del método de </a:t>
            </a:r>
            <a:r>
              <a:rPr lang="es-CL" sz="1600" dirty="0" err="1"/>
              <a:t>Room</a:t>
            </a:r>
            <a:r>
              <a:rPr lang="es-CL" sz="1600" dirty="0"/>
              <a:t> and Pilar</a:t>
            </a:r>
          </a:p>
          <a:p>
            <a:pPr>
              <a:lnSpc>
                <a:spcPct val="90000"/>
              </a:lnSpc>
            </a:pPr>
            <a:r>
              <a:rPr lang="es-CL" sz="1600" dirty="0"/>
              <a:t>Cuerpos con potencias mayores a 30m e inclinados (menor a 20 grados)</a:t>
            </a:r>
          </a:p>
          <a:p>
            <a:pPr>
              <a:lnSpc>
                <a:spcPct val="90000"/>
              </a:lnSpc>
            </a:pPr>
            <a:r>
              <a:rPr lang="es-CL" sz="1600" dirty="0"/>
              <a:t>Comienza en la parte inferior del cuerpo mineralizado y se extiende en la vertical por sub-niveles</a:t>
            </a:r>
          </a:p>
          <a:p>
            <a:pPr>
              <a:lnSpc>
                <a:spcPct val="90000"/>
              </a:lnSpc>
            </a:pPr>
            <a:r>
              <a:rPr lang="es-CL" sz="1600" dirty="0"/>
              <a:t>Una vez realizada la perforación, tronadura, carguío y transporte del mineral se procede a rellenar el caserón típicamente con colas de relaves mezcladas con cemento.</a:t>
            </a:r>
          </a:p>
          <a:p>
            <a:pPr>
              <a:lnSpc>
                <a:spcPct val="90000"/>
              </a:lnSpc>
            </a:pPr>
            <a:r>
              <a:rPr lang="es-CL" sz="1600" dirty="0"/>
              <a:t>El relleno aumenta el confinamiento permitiendo diseñar con un menor factor de seguridad y por lo tanto maximizando la recuperación</a:t>
            </a:r>
          </a:p>
          <a:p>
            <a:pPr>
              <a:lnSpc>
                <a:spcPct val="90000"/>
              </a:lnSpc>
            </a:pPr>
            <a:endParaRPr lang="es-CL" sz="1800" dirty="0"/>
          </a:p>
          <a:p>
            <a:pPr>
              <a:lnSpc>
                <a:spcPct val="90000"/>
              </a:lnSpc>
            </a:pPr>
            <a:endParaRPr lang="en-US" sz="1800" dirty="0"/>
          </a:p>
        </p:txBody>
      </p:sp>
      <p:pic>
        <p:nvPicPr>
          <p:cNvPr id="653316" name="Picture 4" descr="msoD737A"/>
          <p:cNvPicPr>
            <a:picLocks noChangeAspect="1" noChangeArrowheads="1"/>
          </p:cNvPicPr>
          <p:nvPr/>
        </p:nvPicPr>
        <p:blipFill>
          <a:blip r:embed="rId3" cstate="print"/>
          <a:srcRect l="6250" b="56532"/>
          <a:stretch>
            <a:fillRect/>
          </a:stretch>
        </p:blipFill>
        <p:spPr bwMode="auto">
          <a:xfrm>
            <a:off x="4572000" y="1828800"/>
            <a:ext cx="4572000" cy="3268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Rectangle 2"/>
          <p:cNvSpPr>
            <a:spLocks noGrp="1" noChangeArrowheads="1"/>
          </p:cNvSpPr>
          <p:nvPr>
            <p:ph type="title"/>
          </p:nvPr>
        </p:nvSpPr>
        <p:spPr/>
        <p:txBody>
          <a:bodyPr/>
          <a:lstStyle/>
          <a:p>
            <a:r>
              <a:rPr lang="es-CL" sz="3500"/>
              <a:t>Estabilidad de Excavaciones Subterráneas</a:t>
            </a:r>
            <a:endParaRPr lang="en-US" sz="3500"/>
          </a:p>
        </p:txBody>
      </p:sp>
      <p:pic>
        <p:nvPicPr>
          <p:cNvPr id="616452" name="Picture 4" descr="DSC00103"/>
          <p:cNvPicPr>
            <a:picLocks noChangeAspect="1" noChangeArrowheads="1"/>
          </p:cNvPicPr>
          <p:nvPr/>
        </p:nvPicPr>
        <p:blipFill>
          <a:blip r:embed="rId3" cstate="print"/>
          <a:srcRect/>
          <a:stretch>
            <a:fillRect/>
          </a:stretch>
        </p:blipFill>
        <p:spPr bwMode="auto">
          <a:xfrm>
            <a:off x="0" y="2747963"/>
            <a:ext cx="4611688" cy="3459162"/>
          </a:xfrm>
          <a:prstGeom prst="rect">
            <a:avLst/>
          </a:prstGeom>
          <a:noFill/>
        </p:spPr>
      </p:pic>
      <p:sp>
        <p:nvSpPr>
          <p:cNvPr id="616453" name="Text Box 5"/>
          <p:cNvSpPr txBox="1">
            <a:spLocks noChangeArrowheads="1"/>
          </p:cNvSpPr>
          <p:nvPr/>
        </p:nvSpPr>
        <p:spPr bwMode="auto">
          <a:xfrm>
            <a:off x="0" y="2185988"/>
            <a:ext cx="4346575" cy="457200"/>
          </a:xfrm>
          <a:prstGeom prst="rect">
            <a:avLst/>
          </a:prstGeom>
          <a:noFill/>
          <a:ln w="31750">
            <a:noFill/>
            <a:miter lim="800000"/>
            <a:headEnd/>
            <a:tailEnd/>
          </a:ln>
          <a:effectLst/>
        </p:spPr>
        <p:txBody>
          <a:bodyPr wrap="none">
            <a:spAutoFit/>
          </a:bodyPr>
          <a:lstStyle/>
          <a:p>
            <a:r>
              <a:rPr lang="es-CL"/>
              <a:t>Pilar sobrecargado (overstressing)</a:t>
            </a:r>
            <a:endParaRPr lang="en-US"/>
          </a:p>
        </p:txBody>
      </p:sp>
      <p:pic>
        <p:nvPicPr>
          <p:cNvPr id="616454" name="Picture 6" descr="DSC00041"/>
          <p:cNvPicPr>
            <a:picLocks noChangeAspect="1" noChangeArrowheads="1"/>
          </p:cNvPicPr>
          <p:nvPr/>
        </p:nvPicPr>
        <p:blipFill>
          <a:blip r:embed="rId4" cstate="print"/>
          <a:srcRect/>
          <a:stretch>
            <a:fillRect/>
          </a:stretch>
        </p:blipFill>
        <p:spPr bwMode="auto">
          <a:xfrm>
            <a:off x="4867275" y="814388"/>
            <a:ext cx="3519488" cy="2640012"/>
          </a:xfrm>
          <a:prstGeom prst="rect">
            <a:avLst/>
          </a:prstGeom>
          <a:noFill/>
        </p:spPr>
      </p:pic>
      <p:pic>
        <p:nvPicPr>
          <p:cNvPr id="616455" name="Picture 7" descr="DSC00396"/>
          <p:cNvPicPr>
            <a:picLocks noChangeAspect="1" noChangeArrowheads="1"/>
          </p:cNvPicPr>
          <p:nvPr/>
        </p:nvPicPr>
        <p:blipFill>
          <a:blip r:embed="rId5" cstate="print"/>
          <a:srcRect/>
          <a:stretch>
            <a:fillRect/>
          </a:stretch>
        </p:blipFill>
        <p:spPr bwMode="auto">
          <a:xfrm>
            <a:off x="4806950" y="3816350"/>
            <a:ext cx="3767138" cy="2825750"/>
          </a:xfrm>
          <a:prstGeom prst="rect">
            <a:avLst/>
          </a:prstGeom>
          <a:noFill/>
        </p:spPr>
      </p:pic>
      <p:sp>
        <p:nvSpPr>
          <p:cNvPr id="616456" name="Text Box 8"/>
          <p:cNvSpPr txBox="1">
            <a:spLocks noChangeArrowheads="1"/>
          </p:cNvSpPr>
          <p:nvPr/>
        </p:nvSpPr>
        <p:spPr bwMode="auto">
          <a:xfrm>
            <a:off x="5345113" y="3422650"/>
            <a:ext cx="2611437" cy="457200"/>
          </a:xfrm>
          <a:prstGeom prst="rect">
            <a:avLst/>
          </a:prstGeom>
          <a:noFill/>
          <a:ln w="31750">
            <a:noFill/>
            <a:miter lim="800000"/>
            <a:headEnd/>
            <a:tailEnd/>
          </a:ln>
          <a:effectLst/>
        </p:spPr>
        <p:txBody>
          <a:bodyPr wrap="none">
            <a:spAutoFit/>
          </a:bodyPr>
          <a:lstStyle/>
          <a:p>
            <a:r>
              <a:rPr lang="es-CL"/>
              <a:t>Colapso de un túnel</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t>Sub Level Stoping</a:t>
            </a:r>
          </a:p>
        </p:txBody>
      </p:sp>
      <p:sp>
        <p:nvSpPr>
          <p:cNvPr id="9219" name="Rectangle 3"/>
          <p:cNvSpPr>
            <a:spLocks noGrp="1" noChangeArrowheads="1"/>
          </p:cNvSpPr>
          <p:nvPr>
            <p:ph type="body" idx="1"/>
          </p:nvPr>
        </p:nvSpPr>
        <p:spPr>
          <a:xfrm>
            <a:off x="374650" y="1785915"/>
            <a:ext cx="2901950" cy="4778398"/>
          </a:xfrm>
        </p:spPr>
        <p:txBody>
          <a:bodyPr/>
          <a:lstStyle/>
          <a:p>
            <a:r>
              <a:rPr lang="en-US" dirty="0" err="1"/>
              <a:t>Cuerpo</a:t>
            </a:r>
            <a:r>
              <a:rPr lang="en-US" dirty="0"/>
              <a:t> tabular vertical o </a:t>
            </a:r>
            <a:r>
              <a:rPr lang="en-US" dirty="0" err="1"/>
              <a:t>subvertical</a:t>
            </a:r>
            <a:r>
              <a:rPr lang="en-US" dirty="0"/>
              <a:t> de mayor </a:t>
            </a:r>
            <a:r>
              <a:rPr lang="en-US" dirty="0" err="1"/>
              <a:t>potencia</a:t>
            </a:r>
            <a:r>
              <a:rPr lang="en-US" dirty="0"/>
              <a:t> </a:t>
            </a:r>
          </a:p>
        </p:txBody>
      </p:sp>
      <p:pic>
        <p:nvPicPr>
          <p:cNvPr id="9220" name="Picture 4"/>
          <p:cNvPicPr>
            <a:picLocks noChangeAspect="1" noChangeArrowheads="1"/>
          </p:cNvPicPr>
          <p:nvPr/>
        </p:nvPicPr>
        <p:blipFill>
          <a:blip r:embed="rId3" cstate="print"/>
          <a:srcRect/>
          <a:stretch>
            <a:fillRect/>
          </a:stretch>
        </p:blipFill>
        <p:spPr bwMode="auto">
          <a:xfrm>
            <a:off x="3171825" y="1371600"/>
            <a:ext cx="5972175" cy="54864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Rectangle 2"/>
          <p:cNvSpPr>
            <a:spLocks noGrp="1" noChangeArrowheads="1"/>
          </p:cNvSpPr>
          <p:nvPr>
            <p:ph type="title"/>
          </p:nvPr>
        </p:nvSpPr>
        <p:spPr>
          <a:xfrm>
            <a:off x="482544" y="288882"/>
            <a:ext cx="7772400" cy="1143000"/>
          </a:xfrm>
        </p:spPr>
        <p:txBody>
          <a:bodyPr/>
          <a:lstStyle/>
          <a:p>
            <a:r>
              <a:rPr lang="es-CL" dirty="0" err="1"/>
              <a:t>Longhole</a:t>
            </a:r>
            <a:r>
              <a:rPr lang="es-CL" dirty="0"/>
              <a:t> and </a:t>
            </a:r>
            <a:r>
              <a:rPr lang="es-CL" dirty="0" err="1"/>
              <a:t>Sublevel</a:t>
            </a:r>
            <a:r>
              <a:rPr lang="es-CL" dirty="0"/>
              <a:t> Open </a:t>
            </a:r>
            <a:r>
              <a:rPr lang="es-CL" dirty="0" err="1"/>
              <a:t>Stoping</a:t>
            </a:r>
            <a:endParaRPr lang="en-US" dirty="0"/>
          </a:p>
        </p:txBody>
      </p:sp>
      <p:pic>
        <p:nvPicPr>
          <p:cNvPr id="654339" name="Picture 3" descr="Longole"/>
          <p:cNvPicPr>
            <a:picLocks noChangeAspect="1" noChangeArrowheads="1"/>
          </p:cNvPicPr>
          <p:nvPr/>
        </p:nvPicPr>
        <p:blipFill>
          <a:blip r:embed="rId3" cstate="print"/>
          <a:srcRect/>
          <a:stretch>
            <a:fillRect/>
          </a:stretch>
        </p:blipFill>
        <p:spPr bwMode="auto">
          <a:xfrm>
            <a:off x="228600" y="1981200"/>
            <a:ext cx="3665538" cy="4267200"/>
          </a:xfrm>
          <a:prstGeom prst="rect">
            <a:avLst/>
          </a:prstGeom>
          <a:noFill/>
        </p:spPr>
      </p:pic>
      <p:sp>
        <p:nvSpPr>
          <p:cNvPr id="654340" name="Text Box 4"/>
          <p:cNvSpPr txBox="1">
            <a:spLocks noChangeArrowheads="1"/>
          </p:cNvSpPr>
          <p:nvPr/>
        </p:nvSpPr>
        <p:spPr bwMode="auto">
          <a:xfrm>
            <a:off x="609600" y="1600200"/>
            <a:ext cx="2774950" cy="366713"/>
          </a:xfrm>
          <a:prstGeom prst="rect">
            <a:avLst/>
          </a:prstGeom>
          <a:noFill/>
          <a:ln w="9525">
            <a:noFill/>
            <a:miter lim="800000"/>
            <a:headEnd/>
            <a:tailEnd/>
          </a:ln>
          <a:effectLst/>
        </p:spPr>
        <p:txBody>
          <a:bodyPr wrap="none">
            <a:spAutoFit/>
          </a:bodyPr>
          <a:lstStyle/>
          <a:p>
            <a:r>
              <a:rPr lang="es-CL" sz="1800" b="1">
                <a:latin typeface="Arial" charset="0"/>
              </a:rPr>
              <a:t>Longhole Open Stoping</a:t>
            </a:r>
            <a:endParaRPr lang="en-US" sz="1800" b="1">
              <a:latin typeface="Arial" charset="0"/>
            </a:endParaRPr>
          </a:p>
        </p:txBody>
      </p:sp>
      <p:pic>
        <p:nvPicPr>
          <p:cNvPr id="654341" name="Picture 5" descr="mso2F3B6"/>
          <p:cNvPicPr>
            <a:picLocks noChangeAspect="1" noChangeArrowheads="1"/>
          </p:cNvPicPr>
          <p:nvPr/>
        </p:nvPicPr>
        <p:blipFill>
          <a:blip r:embed="rId4" cstate="print"/>
          <a:srcRect/>
          <a:stretch>
            <a:fillRect/>
          </a:stretch>
        </p:blipFill>
        <p:spPr bwMode="auto">
          <a:xfrm>
            <a:off x="4572000" y="1981200"/>
            <a:ext cx="3749675" cy="4267200"/>
          </a:xfrm>
          <a:prstGeom prst="rect">
            <a:avLst/>
          </a:prstGeom>
          <a:noFill/>
          <a:ln w="9525">
            <a:noFill/>
            <a:miter lim="800000"/>
            <a:headEnd/>
            <a:tailEnd/>
          </a:ln>
        </p:spPr>
      </p:pic>
      <p:sp>
        <p:nvSpPr>
          <p:cNvPr id="654342" name="Text Box 6"/>
          <p:cNvSpPr txBox="1">
            <a:spLocks noChangeArrowheads="1"/>
          </p:cNvSpPr>
          <p:nvPr/>
        </p:nvSpPr>
        <p:spPr bwMode="auto">
          <a:xfrm>
            <a:off x="5105400" y="1600200"/>
            <a:ext cx="2686050" cy="366713"/>
          </a:xfrm>
          <a:prstGeom prst="rect">
            <a:avLst/>
          </a:prstGeom>
          <a:noFill/>
          <a:ln w="9525">
            <a:noFill/>
            <a:miter lim="800000"/>
            <a:headEnd/>
            <a:tailEnd/>
          </a:ln>
          <a:effectLst/>
        </p:spPr>
        <p:txBody>
          <a:bodyPr wrap="none">
            <a:spAutoFit/>
          </a:bodyPr>
          <a:lstStyle/>
          <a:p>
            <a:r>
              <a:rPr lang="es-CL" sz="1800" b="1">
                <a:latin typeface="Arial" charset="0"/>
              </a:rPr>
              <a:t>Sublevel Open Stoping</a:t>
            </a:r>
            <a:endParaRPr lang="en-US" sz="1800" b="1">
              <a:latin typeface="Arial"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2" name="Rectangle 2"/>
          <p:cNvSpPr>
            <a:spLocks noGrp="1" noChangeArrowheads="1"/>
          </p:cNvSpPr>
          <p:nvPr>
            <p:ph type="title"/>
          </p:nvPr>
        </p:nvSpPr>
        <p:spPr>
          <a:xfrm>
            <a:off x="482544" y="288882"/>
            <a:ext cx="7772400" cy="1143000"/>
          </a:xfrm>
        </p:spPr>
        <p:txBody>
          <a:bodyPr/>
          <a:lstStyle/>
          <a:p>
            <a:r>
              <a:rPr lang="es-CL" dirty="0" err="1"/>
              <a:t>Longhole</a:t>
            </a:r>
            <a:r>
              <a:rPr lang="es-CL" dirty="0"/>
              <a:t> and </a:t>
            </a:r>
            <a:r>
              <a:rPr lang="es-CL" dirty="0" err="1"/>
              <a:t>Sublevel</a:t>
            </a:r>
            <a:r>
              <a:rPr lang="es-CL" dirty="0"/>
              <a:t> Open </a:t>
            </a:r>
            <a:r>
              <a:rPr lang="es-CL" dirty="0" err="1"/>
              <a:t>Stoping</a:t>
            </a:r>
            <a:endParaRPr lang="en-US" dirty="0"/>
          </a:p>
        </p:txBody>
      </p:sp>
      <p:sp>
        <p:nvSpPr>
          <p:cNvPr id="655363" name="Rectangle 3"/>
          <p:cNvSpPr>
            <a:spLocks noGrp="1" noChangeArrowheads="1"/>
          </p:cNvSpPr>
          <p:nvPr>
            <p:ph type="body" idx="1"/>
          </p:nvPr>
        </p:nvSpPr>
        <p:spPr/>
        <p:txBody>
          <a:bodyPr>
            <a:normAutofit fontScale="92500" lnSpcReduction="10000"/>
          </a:bodyPr>
          <a:lstStyle/>
          <a:p>
            <a:r>
              <a:rPr lang="es-CL" sz="1600" dirty="0"/>
              <a:t>El cuerpo mineralizado es dividido en diferentes caserones separados por losas y muros</a:t>
            </a:r>
          </a:p>
          <a:p>
            <a:r>
              <a:rPr lang="es-CL" sz="1600" dirty="0"/>
              <a:t>La productividad del caserón es proporcional a su tamaño</a:t>
            </a:r>
          </a:p>
          <a:p>
            <a:r>
              <a:rPr lang="es-CL" sz="1600" dirty="0"/>
              <a:t>La estabilidad y dilución de un caserón es inversamente proporcional a su tamaño</a:t>
            </a:r>
          </a:p>
          <a:p>
            <a:r>
              <a:rPr lang="es-CL" sz="1600" dirty="0"/>
              <a:t>Se utiliza open </a:t>
            </a:r>
            <a:r>
              <a:rPr lang="es-CL" sz="1600" dirty="0" err="1"/>
              <a:t>stoping</a:t>
            </a:r>
            <a:r>
              <a:rPr lang="es-CL" sz="1600" dirty="0"/>
              <a:t> en las siguientes condiciones:</a:t>
            </a:r>
          </a:p>
          <a:p>
            <a:pPr lvl="1"/>
            <a:r>
              <a:rPr lang="es-CL" sz="1400" dirty="0"/>
              <a:t>La inclinación del cuerpo mineralizado excede el ángulo de reposo del mineral</a:t>
            </a:r>
          </a:p>
          <a:p>
            <a:pPr lvl="1"/>
            <a:r>
              <a:rPr lang="es-CL" sz="1400" dirty="0"/>
              <a:t>Roca de caja y mineral competente (2B)</a:t>
            </a:r>
          </a:p>
          <a:p>
            <a:pPr lvl="1"/>
            <a:r>
              <a:rPr lang="es-CL" sz="1400" dirty="0"/>
              <a:t>Cuerpo mineralizado de paredes regulares</a:t>
            </a:r>
          </a:p>
          <a:p>
            <a:r>
              <a:rPr lang="es-CL" sz="1600" dirty="0"/>
              <a:t>El método de </a:t>
            </a:r>
            <a:r>
              <a:rPr lang="es-CL" sz="1600" dirty="0" err="1"/>
              <a:t>longhole</a:t>
            </a:r>
            <a:r>
              <a:rPr lang="es-CL" sz="1600" dirty="0"/>
              <a:t> open </a:t>
            </a:r>
            <a:r>
              <a:rPr lang="es-CL" sz="1600" dirty="0" err="1"/>
              <a:t>stoping</a:t>
            </a:r>
            <a:r>
              <a:rPr lang="es-CL" sz="1600" dirty="0"/>
              <a:t> posee una mayor productividad pudiendo lograrse subniveles de perforación en el intervalo 60-100m con martillos ITH de 140 -165mm de diámetro</a:t>
            </a:r>
          </a:p>
          <a:p>
            <a:r>
              <a:rPr lang="es-CL" sz="1600" dirty="0" err="1"/>
              <a:t>Longhole</a:t>
            </a:r>
            <a:r>
              <a:rPr lang="es-CL" sz="1600" dirty="0"/>
              <a:t> open </a:t>
            </a:r>
            <a:r>
              <a:rPr lang="es-CL" sz="1600" dirty="0" err="1"/>
              <a:t>stoping</a:t>
            </a:r>
            <a:r>
              <a:rPr lang="es-CL" sz="1600" dirty="0"/>
              <a:t> requiere una mayor regularidad que el sub </a:t>
            </a:r>
            <a:r>
              <a:rPr lang="es-CL" sz="1600" dirty="0" err="1"/>
              <a:t>level</a:t>
            </a:r>
            <a:r>
              <a:rPr lang="es-CL" sz="1600" dirty="0"/>
              <a:t> </a:t>
            </a:r>
            <a:r>
              <a:rPr lang="es-CL" sz="1600" dirty="0" err="1"/>
              <a:t>stoping</a:t>
            </a:r>
            <a:endParaRPr lang="es-CL" sz="1600" dirty="0"/>
          </a:p>
          <a:p>
            <a:r>
              <a:rPr lang="es-CL" sz="1600" dirty="0"/>
              <a:t>Actualmente se prefiere operar con el equipo de carguío en la zanja de producción, las estocadas de carguío y puntos de extracción.  Esta variante se debe operar con equipo </a:t>
            </a:r>
            <a:r>
              <a:rPr lang="es-CL" sz="1600" dirty="0" err="1"/>
              <a:t>telecomandado</a:t>
            </a:r>
            <a:endParaRPr lang="es-CL" sz="1600" dirty="0"/>
          </a:p>
          <a:p>
            <a:r>
              <a:rPr lang="es-CL" sz="1600" dirty="0"/>
              <a:t>Baja dilución, menor a 8%</a:t>
            </a:r>
          </a:p>
          <a:p>
            <a:r>
              <a:rPr lang="es-CL" sz="1600" dirty="0"/>
              <a:t>Baja recuperación menor a 75%</a:t>
            </a:r>
          </a:p>
          <a:p>
            <a:r>
              <a:rPr lang="es-CL" sz="1600" dirty="0"/>
              <a:t>Costo 12-25 $/t</a:t>
            </a:r>
          </a:p>
          <a:p>
            <a:r>
              <a:rPr lang="es-CL" sz="1600" dirty="0"/>
              <a:t>En algunos casos se deben rellenar los caserones luego de extraído el mineral</a:t>
            </a:r>
          </a:p>
          <a:p>
            <a:pPr lvl="1"/>
            <a:endParaRPr lang="en-US" sz="1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p:cNvSpPr>
            <a:spLocks noGrp="1" noChangeArrowheads="1"/>
          </p:cNvSpPr>
          <p:nvPr>
            <p:ph type="title"/>
          </p:nvPr>
        </p:nvSpPr>
        <p:spPr>
          <a:xfrm>
            <a:off x="446031" y="252369"/>
            <a:ext cx="7772400" cy="1143000"/>
          </a:xfrm>
        </p:spPr>
        <p:txBody>
          <a:bodyPr/>
          <a:lstStyle/>
          <a:p>
            <a:r>
              <a:rPr lang="en-US" dirty="0"/>
              <a:t>Vertical Crater Retreat </a:t>
            </a:r>
            <a:r>
              <a:rPr lang="en-US" dirty="0" smtClean="0"/>
              <a:t>VCR </a:t>
            </a:r>
            <a:r>
              <a:rPr lang="en-US" dirty="0"/>
              <a:t>con </a:t>
            </a:r>
            <a:r>
              <a:rPr lang="en-US" dirty="0" err="1"/>
              <a:t>Relleno</a:t>
            </a:r>
            <a:endParaRPr lang="en-US" dirty="0"/>
          </a:p>
        </p:txBody>
      </p:sp>
      <p:pic>
        <p:nvPicPr>
          <p:cNvPr id="656387" name="Picture 3" descr="VCR - 1"/>
          <p:cNvPicPr>
            <a:picLocks noChangeAspect="1" noChangeArrowheads="1"/>
          </p:cNvPicPr>
          <p:nvPr/>
        </p:nvPicPr>
        <p:blipFill>
          <a:blip r:embed="rId3" cstate="print"/>
          <a:srcRect t="272"/>
          <a:stretch>
            <a:fillRect/>
          </a:stretch>
        </p:blipFill>
        <p:spPr bwMode="auto">
          <a:xfrm>
            <a:off x="533400" y="2057400"/>
            <a:ext cx="3835400" cy="3973513"/>
          </a:xfrm>
          <a:prstGeom prst="rect">
            <a:avLst/>
          </a:prstGeom>
          <a:noFill/>
        </p:spPr>
      </p:pic>
      <p:pic>
        <p:nvPicPr>
          <p:cNvPr id="656388" name="Picture 4" descr="VCR - 2"/>
          <p:cNvPicPr>
            <a:picLocks noChangeAspect="1" noChangeArrowheads="1"/>
          </p:cNvPicPr>
          <p:nvPr/>
        </p:nvPicPr>
        <p:blipFill>
          <a:blip r:embed="rId4" cstate="print"/>
          <a:srcRect b="258"/>
          <a:stretch>
            <a:fillRect/>
          </a:stretch>
        </p:blipFill>
        <p:spPr bwMode="auto">
          <a:xfrm>
            <a:off x="5105400" y="1981200"/>
            <a:ext cx="3563938" cy="3886200"/>
          </a:xfrm>
          <a:prstGeom prst="rect">
            <a:avLst/>
          </a:prstGeom>
          <a:noFill/>
        </p:spPr>
      </p:pic>
      <p:sp>
        <p:nvSpPr>
          <p:cNvPr id="656389" name="Text Box 5"/>
          <p:cNvSpPr txBox="1">
            <a:spLocks noChangeArrowheads="1"/>
          </p:cNvSpPr>
          <p:nvPr/>
        </p:nvSpPr>
        <p:spPr bwMode="auto">
          <a:xfrm>
            <a:off x="746125" y="1712913"/>
            <a:ext cx="2698750" cy="366712"/>
          </a:xfrm>
          <a:prstGeom prst="rect">
            <a:avLst/>
          </a:prstGeom>
          <a:noFill/>
          <a:ln w="9525">
            <a:noFill/>
            <a:miter lim="800000"/>
            <a:headEnd/>
            <a:tailEnd/>
          </a:ln>
          <a:effectLst/>
        </p:spPr>
        <p:txBody>
          <a:bodyPr wrap="none">
            <a:spAutoFit/>
          </a:bodyPr>
          <a:lstStyle/>
          <a:p>
            <a:r>
              <a:rPr lang="es-CL" sz="1800" b="1">
                <a:latin typeface="Arial" charset="0"/>
              </a:rPr>
              <a:t>VCR Caserón Primario </a:t>
            </a:r>
            <a:endParaRPr lang="en-US" sz="1800" b="1">
              <a:latin typeface="Arial" charset="0"/>
            </a:endParaRPr>
          </a:p>
        </p:txBody>
      </p:sp>
      <p:sp>
        <p:nvSpPr>
          <p:cNvPr id="656390" name="Text Box 6"/>
          <p:cNvSpPr txBox="1">
            <a:spLocks noChangeArrowheads="1"/>
          </p:cNvSpPr>
          <p:nvPr/>
        </p:nvSpPr>
        <p:spPr bwMode="auto">
          <a:xfrm>
            <a:off x="5334000" y="1600200"/>
            <a:ext cx="2952750" cy="366713"/>
          </a:xfrm>
          <a:prstGeom prst="rect">
            <a:avLst/>
          </a:prstGeom>
          <a:noFill/>
          <a:ln w="9525">
            <a:noFill/>
            <a:miter lim="800000"/>
            <a:headEnd/>
            <a:tailEnd/>
          </a:ln>
          <a:effectLst/>
        </p:spPr>
        <p:txBody>
          <a:bodyPr wrap="none">
            <a:spAutoFit/>
          </a:bodyPr>
          <a:lstStyle/>
          <a:p>
            <a:r>
              <a:rPr lang="es-CL" sz="1800" b="1">
                <a:latin typeface="Arial" charset="0"/>
              </a:rPr>
              <a:t>VCR Caserón Secundario</a:t>
            </a:r>
            <a:endParaRPr lang="en-US" sz="1800" b="1">
              <a:latin typeface="Arial"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Grp="1" noChangeArrowheads="1"/>
          </p:cNvSpPr>
          <p:nvPr>
            <p:ph type="title"/>
          </p:nvPr>
        </p:nvSpPr>
        <p:spPr>
          <a:xfrm>
            <a:off x="482544" y="252369"/>
            <a:ext cx="7772400" cy="1143000"/>
          </a:xfrm>
        </p:spPr>
        <p:txBody>
          <a:bodyPr/>
          <a:lstStyle/>
          <a:p>
            <a:r>
              <a:rPr lang="en-US" dirty="0"/>
              <a:t>Vertical Crater Retreat VCR con </a:t>
            </a:r>
            <a:r>
              <a:rPr lang="en-US" dirty="0" err="1"/>
              <a:t>Relleno</a:t>
            </a:r>
            <a:endParaRPr lang="en-US" dirty="0"/>
          </a:p>
        </p:txBody>
      </p:sp>
      <p:sp>
        <p:nvSpPr>
          <p:cNvPr id="658435" name="Rectangle 3"/>
          <p:cNvSpPr>
            <a:spLocks noGrp="1" noChangeArrowheads="1"/>
          </p:cNvSpPr>
          <p:nvPr>
            <p:ph type="body" idx="1"/>
          </p:nvPr>
        </p:nvSpPr>
        <p:spPr/>
        <p:txBody>
          <a:bodyPr/>
          <a:lstStyle/>
          <a:p>
            <a:r>
              <a:rPr lang="es-CL" sz="1600" dirty="0"/>
              <a:t>Se utiliza en cuerpos mineralizados de baja a mediana potencia y en rocas de mediana </a:t>
            </a:r>
            <a:r>
              <a:rPr lang="es-CL" sz="1600" dirty="0" smtClean="0"/>
              <a:t>competencia</a:t>
            </a:r>
            <a:endParaRPr lang="es-CL" sz="1600" dirty="0"/>
          </a:p>
          <a:p>
            <a:r>
              <a:rPr lang="es-CL" sz="1600" dirty="0"/>
              <a:t>Se utiliza la técnica de cargas controladas en que el largo de la carga explosiva es menor a 6 veces el diámetro de perforación. Carga esférica</a:t>
            </a:r>
          </a:p>
          <a:p>
            <a:r>
              <a:rPr lang="es-CL" sz="1600" dirty="0"/>
              <a:t>Este sistema de explotación requiere la construcción de estocadas y puntos de extracción</a:t>
            </a:r>
          </a:p>
          <a:p>
            <a:r>
              <a:rPr lang="es-CL" sz="1600" dirty="0"/>
              <a:t>La secuencia de construcción es la siguiente</a:t>
            </a:r>
          </a:p>
          <a:p>
            <a:pPr lvl="1"/>
            <a:r>
              <a:rPr lang="es-CL" sz="1400" dirty="0"/>
              <a:t>Nivel de transporte</a:t>
            </a:r>
          </a:p>
          <a:p>
            <a:pPr lvl="1"/>
            <a:r>
              <a:rPr lang="es-CL" sz="1400" dirty="0"/>
              <a:t>Arreglo de galerías de producción</a:t>
            </a:r>
          </a:p>
          <a:p>
            <a:pPr lvl="1"/>
            <a:r>
              <a:rPr lang="es-CL" sz="1400" dirty="0"/>
              <a:t>Corte basal</a:t>
            </a:r>
          </a:p>
          <a:p>
            <a:pPr lvl="1"/>
            <a:r>
              <a:rPr lang="es-CL" sz="1400" dirty="0"/>
              <a:t>Nivel de perforación</a:t>
            </a:r>
          </a:p>
          <a:p>
            <a:pPr lvl="1"/>
            <a:r>
              <a:rPr lang="es-CL" sz="1400" dirty="0"/>
              <a:t>Perforación de tiros largos menor a 40 m en caso VCR</a:t>
            </a:r>
          </a:p>
          <a:p>
            <a:r>
              <a:rPr lang="es-CL" sz="1600" dirty="0"/>
              <a:t>Los disparos generan cortes de hasta 3m</a:t>
            </a:r>
          </a:p>
          <a:p>
            <a:r>
              <a:rPr lang="es-CL" sz="1600" dirty="0"/>
              <a:t>Costo 15-45 $/t dependiendo si se rellena o no</a:t>
            </a:r>
          </a:p>
          <a:p>
            <a:r>
              <a:rPr lang="es-CL" sz="1600" dirty="0"/>
              <a:t>Dilución 10%</a:t>
            </a:r>
          </a:p>
          <a:p>
            <a:r>
              <a:rPr lang="es-CL" sz="1600" dirty="0"/>
              <a:t>Recuperación menor a 80%</a:t>
            </a:r>
            <a:endParaRPr lang="en-US" sz="1600"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t>Cut and Fill</a:t>
            </a:r>
          </a:p>
        </p:txBody>
      </p:sp>
      <p:sp>
        <p:nvSpPr>
          <p:cNvPr id="10243" name="Rectangle 3"/>
          <p:cNvSpPr>
            <a:spLocks noGrp="1" noChangeArrowheads="1"/>
          </p:cNvSpPr>
          <p:nvPr>
            <p:ph type="body" idx="1"/>
          </p:nvPr>
        </p:nvSpPr>
        <p:spPr>
          <a:xfrm>
            <a:off x="374650" y="1603349"/>
            <a:ext cx="2684463" cy="4960963"/>
          </a:xfrm>
        </p:spPr>
        <p:txBody>
          <a:bodyPr/>
          <a:lstStyle/>
          <a:p>
            <a:r>
              <a:rPr lang="en-US" sz="1800" dirty="0" err="1"/>
              <a:t>Cuerpo</a:t>
            </a:r>
            <a:r>
              <a:rPr lang="en-US" sz="1800" dirty="0"/>
              <a:t> tabular vertical o </a:t>
            </a:r>
            <a:r>
              <a:rPr lang="en-US" sz="1800" dirty="0" err="1"/>
              <a:t>subvertical</a:t>
            </a:r>
            <a:endParaRPr lang="en-US" sz="1800" dirty="0"/>
          </a:p>
          <a:p>
            <a:r>
              <a:rPr lang="en-US" sz="1800" dirty="0" err="1"/>
              <a:t>Cuerpos</a:t>
            </a:r>
            <a:r>
              <a:rPr lang="en-US" sz="1800" dirty="0"/>
              <a:t> </a:t>
            </a:r>
            <a:r>
              <a:rPr lang="en-US" sz="1800" dirty="0" err="1"/>
              <a:t>irregulares</a:t>
            </a:r>
            <a:endParaRPr lang="en-US" sz="1800" dirty="0"/>
          </a:p>
          <a:p>
            <a:r>
              <a:rPr lang="en-US" sz="1800" dirty="0" err="1"/>
              <a:t>Principalmente</a:t>
            </a:r>
            <a:r>
              <a:rPr lang="en-US" sz="1800" dirty="0"/>
              <a:t> </a:t>
            </a:r>
            <a:r>
              <a:rPr lang="en-US" sz="1800" dirty="0" err="1"/>
              <a:t>metales</a:t>
            </a:r>
            <a:r>
              <a:rPr lang="en-US" sz="1800" dirty="0"/>
              <a:t> </a:t>
            </a:r>
            <a:r>
              <a:rPr lang="en-US" sz="1800" dirty="0" err="1"/>
              <a:t>preciosos</a:t>
            </a:r>
            <a:endParaRPr lang="en-US" sz="1800" dirty="0"/>
          </a:p>
        </p:txBody>
      </p:sp>
      <p:pic>
        <p:nvPicPr>
          <p:cNvPr id="10244" name="Picture 4"/>
          <p:cNvPicPr>
            <a:picLocks noChangeAspect="1" noChangeArrowheads="1"/>
          </p:cNvPicPr>
          <p:nvPr/>
        </p:nvPicPr>
        <p:blipFill>
          <a:blip r:embed="rId3" cstate="print"/>
          <a:srcRect/>
          <a:stretch>
            <a:fillRect/>
          </a:stretch>
        </p:blipFill>
        <p:spPr bwMode="auto">
          <a:xfrm>
            <a:off x="3151188" y="0"/>
            <a:ext cx="5992812" cy="6858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154" name="Rectangle 2"/>
          <p:cNvSpPr>
            <a:spLocks noChangeArrowheads="1"/>
          </p:cNvSpPr>
          <p:nvPr/>
        </p:nvSpPr>
        <p:spPr bwMode="auto">
          <a:xfrm>
            <a:off x="685800" y="457200"/>
            <a:ext cx="7772400" cy="914400"/>
          </a:xfrm>
          <a:prstGeom prst="rect">
            <a:avLst/>
          </a:prstGeom>
          <a:noFill/>
          <a:ln w="76200">
            <a:noFill/>
            <a:miter lim="800000"/>
            <a:headEnd/>
            <a:tailEnd/>
          </a:ln>
          <a:effectLst/>
        </p:spPr>
        <p:txBody>
          <a:bodyPr anchor="ctr"/>
          <a:lstStyle/>
          <a:p>
            <a:endParaRPr lang="es-ES" sz="4000" b="1">
              <a:solidFill>
                <a:schemeClr val="tx2"/>
              </a:solidFill>
              <a:effectLst>
                <a:outerShdw blurRad="38100" dist="38100" dir="2700000" algn="tl">
                  <a:srgbClr val="000000"/>
                </a:outerShdw>
              </a:effectLst>
              <a:latin typeface="Tahoma" pitchFamily="34" charset="0"/>
            </a:endParaRPr>
          </a:p>
        </p:txBody>
      </p:sp>
      <p:sp>
        <p:nvSpPr>
          <p:cNvPr id="689155" name="Rectangle 3"/>
          <p:cNvSpPr>
            <a:spLocks noGrp="1" noChangeArrowheads="1"/>
          </p:cNvSpPr>
          <p:nvPr>
            <p:ph type="title"/>
          </p:nvPr>
        </p:nvSpPr>
        <p:spPr>
          <a:xfrm>
            <a:off x="446031" y="252369"/>
            <a:ext cx="7772400" cy="1143000"/>
          </a:xfrm>
        </p:spPr>
        <p:txBody>
          <a:bodyPr/>
          <a:lstStyle/>
          <a:p>
            <a:r>
              <a:rPr lang="es-CL" dirty="0"/>
              <a:t>Minería a Cielo Abierto</a:t>
            </a:r>
          </a:p>
        </p:txBody>
      </p:sp>
      <p:sp>
        <p:nvSpPr>
          <p:cNvPr id="689156" name="Rectangle 4"/>
          <p:cNvSpPr>
            <a:spLocks noGrp="1" noChangeArrowheads="1"/>
          </p:cNvSpPr>
          <p:nvPr>
            <p:ph type="body" sz="half" idx="1"/>
          </p:nvPr>
        </p:nvSpPr>
        <p:spPr>
          <a:xfrm>
            <a:off x="228600" y="1566837"/>
            <a:ext cx="4854582" cy="4105739"/>
          </a:xfrm>
          <a:noFill/>
        </p:spPr>
        <p:txBody>
          <a:bodyPr wrap="square">
            <a:spAutoFit/>
          </a:bodyPr>
          <a:lstStyle/>
          <a:p>
            <a:r>
              <a:rPr lang="es-CL" dirty="0"/>
              <a:t>Generalmente aplicado a yacimientos de baja ley y superficiales</a:t>
            </a:r>
          </a:p>
          <a:p>
            <a:r>
              <a:rPr lang="es-CL" dirty="0"/>
              <a:t>Ritmo de producción &gt;20,000 </a:t>
            </a:r>
            <a:r>
              <a:rPr lang="es-CL" dirty="0" err="1"/>
              <a:t>tpd</a:t>
            </a:r>
            <a:endParaRPr lang="es-CL" dirty="0"/>
          </a:p>
          <a:p>
            <a:r>
              <a:rPr lang="es-CL" dirty="0"/>
              <a:t>Moderadamente selectivo ya que posee la facilidad de vaciar el estéril en botaderos</a:t>
            </a:r>
          </a:p>
          <a:p>
            <a:r>
              <a:rPr lang="es-CL" dirty="0"/>
              <a:t>Desafíos en el diseño</a:t>
            </a:r>
          </a:p>
          <a:p>
            <a:pPr lvl="2"/>
            <a:r>
              <a:rPr lang="es-CL" dirty="0"/>
              <a:t>Manejo de la razón estéril/mineral y su evolución en el tiempo</a:t>
            </a:r>
          </a:p>
          <a:p>
            <a:pPr lvl="2"/>
            <a:r>
              <a:rPr lang="es-CL" dirty="0"/>
              <a:t>Ubicación de las rampas de acceso y producción</a:t>
            </a:r>
          </a:p>
          <a:p>
            <a:pPr lvl="2"/>
            <a:r>
              <a:rPr lang="es-CL" dirty="0"/>
              <a:t>Diseño de las flotas de equipos </a:t>
            </a:r>
          </a:p>
          <a:p>
            <a:pPr lvl="2"/>
            <a:r>
              <a:rPr lang="es-CL" dirty="0"/>
              <a:t>Estabilidad de las paredes del rajo</a:t>
            </a:r>
          </a:p>
        </p:txBody>
      </p:sp>
      <p:pic>
        <p:nvPicPr>
          <p:cNvPr id="689157" name="Picture 5" descr="Slide 1"/>
          <p:cNvPicPr>
            <a:picLocks noGrp="1" noChangeAspect="1" noChangeArrowheads="1"/>
          </p:cNvPicPr>
          <p:nvPr>
            <p:ph sz="half" idx="2"/>
          </p:nvPr>
        </p:nvPicPr>
        <p:blipFill>
          <a:blip r:embed="rId3" cstate="print"/>
          <a:srcRect/>
          <a:stretch>
            <a:fillRect/>
          </a:stretch>
        </p:blipFill>
        <p:spPr>
          <a:xfrm>
            <a:off x="5486400" y="1981200"/>
            <a:ext cx="3657600" cy="3381375"/>
          </a:xfrm>
          <a:noFill/>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2" name="Rectangle 2"/>
          <p:cNvSpPr>
            <a:spLocks noGrp="1" noChangeArrowheads="1"/>
          </p:cNvSpPr>
          <p:nvPr>
            <p:ph type="title"/>
          </p:nvPr>
        </p:nvSpPr>
        <p:spPr/>
        <p:txBody>
          <a:bodyPr/>
          <a:lstStyle/>
          <a:p>
            <a:r>
              <a:rPr lang="es-CL"/>
              <a:t>Bench and Fill Stoping</a:t>
            </a:r>
            <a:endParaRPr lang="en-US"/>
          </a:p>
        </p:txBody>
      </p:sp>
      <p:sp>
        <p:nvSpPr>
          <p:cNvPr id="660483" name="Rectangle 3"/>
          <p:cNvSpPr>
            <a:spLocks noGrp="1" noChangeArrowheads="1"/>
          </p:cNvSpPr>
          <p:nvPr>
            <p:ph type="body" idx="1"/>
          </p:nvPr>
        </p:nvSpPr>
        <p:spPr>
          <a:xfrm>
            <a:off x="374650" y="1530323"/>
            <a:ext cx="3341688" cy="5033989"/>
          </a:xfrm>
        </p:spPr>
        <p:txBody>
          <a:bodyPr/>
          <a:lstStyle/>
          <a:p>
            <a:pPr>
              <a:lnSpc>
                <a:spcPct val="90000"/>
              </a:lnSpc>
            </a:pPr>
            <a:r>
              <a:rPr lang="es-CL" dirty="0"/>
              <a:t>Alternativo a VCR</a:t>
            </a:r>
          </a:p>
          <a:p>
            <a:pPr>
              <a:lnSpc>
                <a:spcPct val="90000"/>
              </a:lnSpc>
            </a:pPr>
            <a:r>
              <a:rPr lang="es-CL" dirty="0"/>
              <a:t>Utilizado en cuerpos de menor competencia mayor continuidad en la corrida</a:t>
            </a:r>
            <a:endParaRPr lang="en-US" dirty="0"/>
          </a:p>
        </p:txBody>
      </p:sp>
      <p:pic>
        <p:nvPicPr>
          <p:cNvPr id="16385" name="Picture 1"/>
          <p:cNvPicPr>
            <a:picLocks noChangeAspect="1" noChangeArrowheads="1"/>
          </p:cNvPicPr>
          <p:nvPr/>
        </p:nvPicPr>
        <p:blipFill>
          <a:blip r:embed="rId3" cstate="print"/>
          <a:srcRect/>
          <a:stretch>
            <a:fillRect/>
          </a:stretch>
        </p:blipFill>
        <p:spPr bwMode="auto">
          <a:xfrm>
            <a:off x="2809875" y="2762250"/>
            <a:ext cx="6334125" cy="4095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2530" name="Picture 2" descr="Cut and Fill 1"/>
          <p:cNvPicPr>
            <a:picLocks noChangeAspect="1" noChangeArrowheads="1"/>
          </p:cNvPicPr>
          <p:nvPr/>
        </p:nvPicPr>
        <p:blipFill>
          <a:blip r:embed="rId3" cstate="print">
            <a:lum bright="-10000"/>
          </a:blip>
          <a:srcRect/>
          <a:stretch>
            <a:fillRect/>
          </a:stretch>
        </p:blipFill>
        <p:spPr bwMode="auto">
          <a:xfrm>
            <a:off x="4724400" y="1752600"/>
            <a:ext cx="4419600" cy="4213225"/>
          </a:xfrm>
          <a:prstGeom prst="rect">
            <a:avLst/>
          </a:prstGeom>
          <a:noFill/>
        </p:spPr>
      </p:pic>
      <p:sp>
        <p:nvSpPr>
          <p:cNvPr id="662531" name="Rectangle 3"/>
          <p:cNvSpPr>
            <a:spLocks noGrp="1" noChangeArrowheads="1"/>
          </p:cNvSpPr>
          <p:nvPr>
            <p:ph type="title"/>
          </p:nvPr>
        </p:nvSpPr>
        <p:spPr/>
        <p:txBody>
          <a:bodyPr/>
          <a:lstStyle/>
          <a:p>
            <a:r>
              <a:rPr lang="en-US"/>
              <a:t>Cut and Fill Mining</a:t>
            </a:r>
          </a:p>
        </p:txBody>
      </p:sp>
      <p:sp>
        <p:nvSpPr>
          <p:cNvPr id="662532" name="Rectangle 4"/>
          <p:cNvSpPr>
            <a:spLocks noGrp="1" noChangeArrowheads="1"/>
          </p:cNvSpPr>
          <p:nvPr>
            <p:ph type="body" sz="half" idx="1"/>
          </p:nvPr>
        </p:nvSpPr>
        <p:spPr/>
        <p:txBody>
          <a:bodyPr>
            <a:normAutofit fontScale="92500" lnSpcReduction="10000"/>
          </a:bodyPr>
          <a:lstStyle/>
          <a:p>
            <a:pPr>
              <a:lnSpc>
                <a:spcPct val="90000"/>
              </a:lnSpc>
            </a:pPr>
            <a:r>
              <a:rPr lang="es-CL" sz="1600" dirty="0"/>
              <a:t>Cuerpos mineralizados con orientación vertical y potencias de 3 a 10 m</a:t>
            </a:r>
          </a:p>
          <a:p>
            <a:pPr>
              <a:lnSpc>
                <a:spcPct val="90000"/>
              </a:lnSpc>
            </a:pPr>
            <a:r>
              <a:rPr lang="es-CL" sz="1600" dirty="0"/>
              <a:t>La roca de caja es generalmente de baja </a:t>
            </a:r>
            <a:r>
              <a:rPr lang="es-CL" sz="1600" dirty="0" smtClean="0"/>
              <a:t>competencia </a:t>
            </a:r>
            <a:r>
              <a:rPr lang="es-CL" sz="1600" dirty="0"/>
              <a:t>y la roca mineral de baja a </a:t>
            </a:r>
            <a:r>
              <a:rPr lang="es-CL" sz="1600" dirty="0" smtClean="0"/>
              <a:t>media.</a:t>
            </a:r>
            <a:endParaRPr lang="es-CL" sz="1600" dirty="0"/>
          </a:p>
          <a:p>
            <a:pPr>
              <a:lnSpc>
                <a:spcPct val="90000"/>
              </a:lnSpc>
            </a:pPr>
            <a:r>
              <a:rPr lang="es-CL" sz="1600" dirty="0"/>
              <a:t>Se realiza por subniveles de manera ascendente</a:t>
            </a:r>
          </a:p>
          <a:p>
            <a:pPr>
              <a:lnSpc>
                <a:spcPct val="90000"/>
              </a:lnSpc>
            </a:pPr>
            <a:r>
              <a:rPr lang="es-CL" sz="1600" dirty="0"/>
              <a:t>Los caserones en explotación se pueden separar por muros y losas de modo de aumentar la estabilidad del sistema minero</a:t>
            </a:r>
          </a:p>
          <a:p>
            <a:pPr>
              <a:lnSpc>
                <a:spcPct val="90000"/>
              </a:lnSpc>
            </a:pPr>
            <a:r>
              <a:rPr lang="es-CL" sz="1600" dirty="0"/>
              <a:t>Rellenos: hidráulicos colas de relave, material estéril, ambos más cemento, etc.</a:t>
            </a:r>
          </a:p>
          <a:p>
            <a:pPr>
              <a:lnSpc>
                <a:spcPct val="90000"/>
              </a:lnSpc>
            </a:pPr>
            <a:r>
              <a:rPr lang="es-CL" sz="1600" dirty="0"/>
              <a:t>Método altamente selectivo, por lo tanto permite explotar cuerpos de baja regularidad y continuidad espacial</a:t>
            </a:r>
          </a:p>
          <a:p>
            <a:pPr>
              <a:lnSpc>
                <a:spcPct val="90000"/>
              </a:lnSpc>
            </a:pPr>
            <a:r>
              <a:rPr lang="es-CL" sz="1600" dirty="0"/>
              <a:t>Baja dilución menor a 2%</a:t>
            </a:r>
          </a:p>
          <a:p>
            <a:pPr>
              <a:lnSpc>
                <a:spcPct val="90000"/>
              </a:lnSpc>
            </a:pPr>
            <a:r>
              <a:rPr lang="es-CL" sz="1600" dirty="0"/>
              <a:t>Alta recuperación mayor a 90%</a:t>
            </a:r>
          </a:p>
          <a:p>
            <a:pPr>
              <a:lnSpc>
                <a:spcPct val="90000"/>
              </a:lnSpc>
            </a:pPr>
            <a:r>
              <a:rPr lang="es-CL" sz="1600" dirty="0"/>
              <a:t>Alto costo de producción 40-150 $/t</a:t>
            </a:r>
          </a:p>
          <a:p>
            <a:pPr>
              <a:lnSpc>
                <a:spcPct val="90000"/>
              </a:lnSpc>
            </a:pPr>
            <a:r>
              <a:rPr lang="es-CL" sz="1600" dirty="0"/>
              <a:t>Baja productividad 200 a 4500 </a:t>
            </a:r>
            <a:r>
              <a:rPr lang="es-CL" sz="1600" dirty="0" err="1"/>
              <a:t>tpd</a:t>
            </a:r>
            <a:endParaRPr lang="en-US" sz="1600" dirty="0"/>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Grp="1" noChangeArrowheads="1"/>
          </p:cNvSpPr>
          <p:nvPr>
            <p:ph type="title"/>
          </p:nvPr>
        </p:nvSpPr>
        <p:spPr/>
        <p:txBody>
          <a:bodyPr/>
          <a:lstStyle/>
          <a:p>
            <a:r>
              <a:rPr lang="en-US"/>
              <a:t>Overhand Cut and Fill</a:t>
            </a:r>
          </a:p>
        </p:txBody>
      </p:sp>
      <p:pic>
        <p:nvPicPr>
          <p:cNvPr id="664579" name="Picture 3" descr="Cut and Fill 2"/>
          <p:cNvPicPr>
            <a:picLocks noChangeAspect="1" noChangeArrowheads="1"/>
          </p:cNvPicPr>
          <p:nvPr/>
        </p:nvPicPr>
        <p:blipFill>
          <a:blip r:embed="rId3" cstate="print"/>
          <a:srcRect b="6277"/>
          <a:stretch>
            <a:fillRect/>
          </a:stretch>
        </p:blipFill>
        <p:spPr bwMode="auto">
          <a:xfrm>
            <a:off x="4572000" y="2743200"/>
            <a:ext cx="4343400" cy="1947863"/>
          </a:xfrm>
          <a:prstGeom prst="rect">
            <a:avLst/>
          </a:prstGeom>
          <a:noFill/>
        </p:spPr>
      </p:pic>
      <p:sp>
        <p:nvSpPr>
          <p:cNvPr id="664580" name="Text Box 4"/>
          <p:cNvSpPr txBox="1">
            <a:spLocks noChangeArrowheads="1"/>
          </p:cNvSpPr>
          <p:nvPr/>
        </p:nvSpPr>
        <p:spPr bwMode="auto">
          <a:xfrm>
            <a:off x="685800" y="5257800"/>
            <a:ext cx="7696200" cy="457200"/>
          </a:xfrm>
          <a:prstGeom prst="rect">
            <a:avLst/>
          </a:prstGeom>
          <a:noFill/>
          <a:ln w="9525" cap="sq" algn="ctr">
            <a:noFill/>
            <a:miter lim="800000"/>
            <a:headEnd/>
            <a:tailEnd type="none" w="sm" len="lg"/>
          </a:ln>
          <a:effectLst/>
        </p:spPr>
        <p:txBody>
          <a:bodyPr>
            <a:spAutoFit/>
          </a:bodyPr>
          <a:lstStyle/>
          <a:p>
            <a:pPr algn="ctr" eaLnBrk="0" hangingPunct="0">
              <a:spcBef>
                <a:spcPct val="50000"/>
              </a:spcBef>
            </a:pPr>
            <a:endParaRPr lang="es-ES">
              <a:latin typeface="Trebuchet MS" pitchFamily="34" charset="0"/>
              <a:cs typeface="Arial" charset="0"/>
            </a:endParaRPr>
          </a:p>
        </p:txBody>
      </p:sp>
      <p:sp>
        <p:nvSpPr>
          <p:cNvPr id="664581" name="Rectangle 5"/>
          <p:cNvSpPr>
            <a:spLocks noGrp="1" noChangeArrowheads="1"/>
          </p:cNvSpPr>
          <p:nvPr>
            <p:ph type="body" sz="half" idx="1"/>
          </p:nvPr>
        </p:nvSpPr>
        <p:spPr/>
        <p:txBody>
          <a:bodyPr>
            <a:normAutofit fontScale="92500"/>
          </a:bodyPr>
          <a:lstStyle/>
          <a:p>
            <a:pPr eaLnBrk="0" hangingPunct="0">
              <a:lnSpc>
                <a:spcPct val="90000"/>
              </a:lnSpc>
              <a:spcBef>
                <a:spcPct val="50000"/>
              </a:spcBef>
              <a:buClr>
                <a:schemeClr val="bg1"/>
              </a:buClr>
            </a:pPr>
            <a:r>
              <a:rPr lang="es-CL" sz="1600" dirty="0" err="1"/>
              <a:t>Overhand</a:t>
            </a:r>
            <a:r>
              <a:rPr lang="es-CL" sz="1600" dirty="0"/>
              <a:t> </a:t>
            </a:r>
            <a:r>
              <a:rPr lang="es-CL" sz="1600" dirty="0" err="1"/>
              <a:t>cut</a:t>
            </a:r>
            <a:r>
              <a:rPr lang="es-CL" sz="1600" dirty="0"/>
              <a:t> and </a:t>
            </a:r>
            <a:r>
              <a:rPr lang="es-CL" sz="1600" dirty="0" err="1"/>
              <a:t>fill</a:t>
            </a:r>
            <a:r>
              <a:rPr lang="es-CL" sz="1600" dirty="0"/>
              <a:t> se realiza con perforación horizontal por sobre el material de relleno</a:t>
            </a:r>
            <a:endParaRPr lang="en-US" sz="1600" dirty="0"/>
          </a:p>
          <a:p>
            <a:pPr eaLnBrk="0" hangingPunct="0">
              <a:lnSpc>
                <a:spcPct val="90000"/>
              </a:lnSpc>
              <a:spcBef>
                <a:spcPct val="50000"/>
              </a:spcBef>
              <a:buClr>
                <a:schemeClr val="bg1"/>
              </a:buClr>
            </a:pPr>
            <a:r>
              <a:rPr lang="en-US" sz="1600" b="1" dirty="0"/>
              <a:t>Underhand cut and fill:</a:t>
            </a:r>
            <a:r>
              <a:rPr lang="en-US" sz="1600" dirty="0"/>
              <a:t/>
            </a:r>
            <a:br>
              <a:rPr lang="en-US" sz="1600" dirty="0"/>
            </a:br>
            <a:r>
              <a:rPr lang="en-US" sz="1600" dirty="0"/>
              <a:t>El mineral se </a:t>
            </a:r>
            <a:r>
              <a:rPr lang="en-US" sz="1600" dirty="0" err="1"/>
              <a:t>encuentra</a:t>
            </a:r>
            <a:r>
              <a:rPr lang="en-US" sz="1600" dirty="0"/>
              <a:t> </a:t>
            </a:r>
            <a:r>
              <a:rPr lang="en-US" sz="1600" dirty="0" err="1"/>
              <a:t>por</a:t>
            </a:r>
            <a:r>
              <a:rPr lang="en-US" sz="1600" dirty="0"/>
              <a:t> </a:t>
            </a:r>
            <a:r>
              <a:rPr lang="en-US" sz="1600" dirty="0" err="1"/>
              <a:t>debajo</a:t>
            </a:r>
            <a:r>
              <a:rPr lang="en-US" sz="1600" dirty="0"/>
              <a:t> de la </a:t>
            </a:r>
            <a:r>
              <a:rPr lang="en-US" sz="1600" dirty="0" err="1"/>
              <a:t>zona</a:t>
            </a:r>
            <a:r>
              <a:rPr lang="en-US" sz="1600" dirty="0"/>
              <a:t> </a:t>
            </a:r>
            <a:r>
              <a:rPr lang="en-US" sz="1600" dirty="0" err="1"/>
              <a:t>rellena</a:t>
            </a:r>
            <a:r>
              <a:rPr lang="en-US" sz="1600" dirty="0"/>
              <a:t>. </a:t>
            </a:r>
            <a:r>
              <a:rPr lang="en-US" sz="1600" dirty="0" err="1"/>
              <a:t>Típicamente</a:t>
            </a:r>
            <a:r>
              <a:rPr lang="en-US" sz="1600" dirty="0"/>
              <a:t> se </a:t>
            </a:r>
            <a:r>
              <a:rPr lang="en-US" sz="1600" dirty="0" err="1"/>
              <a:t>utiliza</a:t>
            </a:r>
            <a:r>
              <a:rPr lang="en-US" sz="1600" dirty="0"/>
              <a:t> </a:t>
            </a:r>
            <a:r>
              <a:rPr lang="en-US" sz="1600" dirty="0" err="1"/>
              <a:t>relleno</a:t>
            </a:r>
            <a:r>
              <a:rPr lang="en-US" sz="1600" dirty="0"/>
              <a:t> de </a:t>
            </a:r>
            <a:r>
              <a:rPr lang="en-US" sz="1600" dirty="0" err="1"/>
              <a:t>cemento</a:t>
            </a:r>
            <a:endParaRPr lang="en-US" sz="1600" dirty="0"/>
          </a:p>
          <a:p>
            <a:pPr eaLnBrk="0" hangingPunct="0">
              <a:lnSpc>
                <a:spcPct val="90000"/>
              </a:lnSpc>
              <a:spcBef>
                <a:spcPct val="50000"/>
              </a:spcBef>
              <a:buClr>
                <a:schemeClr val="bg1"/>
              </a:buClr>
            </a:pPr>
            <a:r>
              <a:rPr lang="es-CL" sz="1600" dirty="0"/>
              <a:t>Este método comienza en el techo del deposito y trabaja descendentemente hasta el nivel de transporte</a:t>
            </a:r>
          </a:p>
          <a:p>
            <a:pPr eaLnBrk="0" hangingPunct="0">
              <a:lnSpc>
                <a:spcPct val="90000"/>
              </a:lnSpc>
              <a:spcBef>
                <a:spcPct val="50000"/>
              </a:spcBef>
              <a:buClr>
                <a:schemeClr val="bg1"/>
              </a:buClr>
            </a:pPr>
            <a:r>
              <a:rPr lang="es-CL" sz="1600" dirty="0"/>
              <a:t>Se utiliza en cuerpos con baja continuidad espacial y especialmente en cuerpos constituidos de roca mineral y de caja </a:t>
            </a:r>
            <a:r>
              <a:rPr lang="es-CL" sz="1600" dirty="0" smtClean="0"/>
              <a:t>frágil</a:t>
            </a:r>
            <a:endParaRPr lang="es-CL" sz="1600" dirty="0"/>
          </a:p>
          <a:p>
            <a:pPr eaLnBrk="0" hangingPunct="0">
              <a:lnSpc>
                <a:spcPct val="90000"/>
              </a:lnSpc>
              <a:spcBef>
                <a:spcPct val="50000"/>
              </a:spcBef>
              <a:buClr>
                <a:schemeClr val="bg1"/>
              </a:buClr>
            </a:pPr>
            <a:r>
              <a:rPr lang="es-CL" sz="1600" dirty="0"/>
              <a:t>La dilución es baja menor al 2%</a:t>
            </a:r>
          </a:p>
          <a:p>
            <a:pPr eaLnBrk="0" hangingPunct="0">
              <a:lnSpc>
                <a:spcPct val="90000"/>
              </a:lnSpc>
              <a:spcBef>
                <a:spcPct val="50000"/>
              </a:spcBef>
              <a:buClr>
                <a:schemeClr val="bg1"/>
              </a:buClr>
            </a:pPr>
            <a:r>
              <a:rPr lang="es-CL" sz="1600" dirty="0"/>
              <a:t>La recuperación es alta mayor a 90%</a:t>
            </a:r>
          </a:p>
          <a:p>
            <a:pPr eaLnBrk="0" hangingPunct="0">
              <a:lnSpc>
                <a:spcPct val="90000"/>
              </a:lnSpc>
              <a:spcBef>
                <a:spcPct val="50000"/>
              </a:spcBef>
              <a:buClr>
                <a:schemeClr val="bg1"/>
              </a:buClr>
            </a:pPr>
            <a:r>
              <a:rPr lang="es-CL" sz="1600" dirty="0"/>
              <a:t>El costo es alto 60-180 $/t</a:t>
            </a:r>
          </a:p>
          <a:p>
            <a:pPr eaLnBrk="0" hangingPunct="0">
              <a:lnSpc>
                <a:spcPct val="90000"/>
              </a:lnSpc>
              <a:spcBef>
                <a:spcPct val="50000"/>
              </a:spcBef>
              <a:buClr>
                <a:schemeClr val="bg1"/>
              </a:buClr>
            </a:pPr>
            <a:r>
              <a:rPr lang="es-CL" sz="1600" dirty="0"/>
              <a:t>Se utiliza en yacimiento de alta ley</a:t>
            </a:r>
            <a:endParaRPr lang="en-US" sz="1600" dirty="0"/>
          </a:p>
          <a:p>
            <a:pPr>
              <a:lnSpc>
                <a:spcPct val="90000"/>
              </a:lnSpc>
            </a:pPr>
            <a:endParaRPr lang="en-US" sz="1600"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a:t>Shrinkage Stoping</a:t>
            </a:r>
          </a:p>
        </p:txBody>
      </p:sp>
      <p:sp>
        <p:nvSpPr>
          <p:cNvPr id="8195" name="Rectangle 3"/>
          <p:cNvSpPr>
            <a:spLocks noGrp="1" noChangeArrowheads="1"/>
          </p:cNvSpPr>
          <p:nvPr>
            <p:ph type="body" idx="1"/>
          </p:nvPr>
        </p:nvSpPr>
        <p:spPr>
          <a:xfrm>
            <a:off x="374650" y="1530323"/>
            <a:ext cx="2541588" cy="5033989"/>
          </a:xfrm>
        </p:spPr>
        <p:txBody>
          <a:bodyPr/>
          <a:lstStyle/>
          <a:p>
            <a:r>
              <a:rPr lang="en-US" dirty="0" err="1"/>
              <a:t>Cuerpo</a:t>
            </a:r>
            <a:r>
              <a:rPr lang="en-US" dirty="0"/>
              <a:t> tabular vertical o </a:t>
            </a:r>
            <a:r>
              <a:rPr lang="en-US" dirty="0" err="1"/>
              <a:t>subvertical</a:t>
            </a:r>
            <a:r>
              <a:rPr lang="en-US" dirty="0"/>
              <a:t> de </a:t>
            </a:r>
            <a:r>
              <a:rPr lang="en-US" dirty="0" err="1"/>
              <a:t>poca</a:t>
            </a:r>
            <a:r>
              <a:rPr lang="en-US" dirty="0"/>
              <a:t> </a:t>
            </a:r>
            <a:r>
              <a:rPr lang="en-US" dirty="0" err="1"/>
              <a:t>potencia</a:t>
            </a:r>
            <a:endParaRPr lang="en-US" dirty="0"/>
          </a:p>
        </p:txBody>
      </p:sp>
      <p:pic>
        <p:nvPicPr>
          <p:cNvPr id="8196" name="Picture 4"/>
          <p:cNvPicPr>
            <a:picLocks noChangeAspect="1" noChangeArrowheads="1"/>
          </p:cNvPicPr>
          <p:nvPr/>
        </p:nvPicPr>
        <p:blipFill>
          <a:blip r:embed="rId3" cstate="print"/>
          <a:srcRect/>
          <a:stretch>
            <a:fillRect/>
          </a:stretch>
        </p:blipFill>
        <p:spPr bwMode="auto">
          <a:xfrm>
            <a:off x="2790825" y="1447800"/>
            <a:ext cx="6353175" cy="54102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6" name="Rectangle 2"/>
          <p:cNvSpPr>
            <a:spLocks noGrp="1" noChangeArrowheads="1"/>
          </p:cNvSpPr>
          <p:nvPr>
            <p:ph type="title"/>
          </p:nvPr>
        </p:nvSpPr>
        <p:spPr/>
        <p:txBody>
          <a:bodyPr/>
          <a:lstStyle/>
          <a:p>
            <a:r>
              <a:rPr lang="es-CL"/>
              <a:t>Shrincage Stoping</a:t>
            </a:r>
            <a:endParaRPr lang="en-US"/>
          </a:p>
        </p:txBody>
      </p:sp>
      <p:sp>
        <p:nvSpPr>
          <p:cNvPr id="661507" name="Rectangle 3"/>
          <p:cNvSpPr>
            <a:spLocks noGrp="1" noChangeArrowheads="1"/>
          </p:cNvSpPr>
          <p:nvPr>
            <p:ph type="body" sz="half" idx="1"/>
          </p:nvPr>
        </p:nvSpPr>
        <p:spPr/>
        <p:txBody>
          <a:bodyPr/>
          <a:lstStyle/>
          <a:p>
            <a:r>
              <a:rPr lang="es-CL" sz="1600" dirty="0"/>
              <a:t>Vetas angostas (potencia menor a 10m)</a:t>
            </a:r>
          </a:p>
          <a:p>
            <a:r>
              <a:rPr lang="es-CL" sz="1600" dirty="0"/>
              <a:t>La roca de caja es de baja </a:t>
            </a:r>
            <a:r>
              <a:rPr lang="es-CL" sz="1600" dirty="0" smtClean="0"/>
              <a:t>competencia y </a:t>
            </a:r>
            <a:r>
              <a:rPr lang="es-CL" sz="1600" dirty="0"/>
              <a:t>la mineral de mediana a </a:t>
            </a:r>
            <a:r>
              <a:rPr lang="es-CL" sz="1600" dirty="0" smtClean="0"/>
              <a:t>alta</a:t>
            </a:r>
            <a:endParaRPr lang="es-CL" sz="1600" dirty="0"/>
          </a:p>
          <a:p>
            <a:r>
              <a:rPr lang="es-CL" sz="1600" dirty="0"/>
              <a:t>Se remueve solamente el esponjamiento (~40% del volumen) de la roca tronada. El resto se mantiene almacenado para mantener las paredes estables y proveer de piso al sistema de perforación</a:t>
            </a:r>
          </a:p>
          <a:p>
            <a:r>
              <a:rPr lang="es-CL" sz="1600" dirty="0"/>
              <a:t>Infraestructura de producción es requerida.</a:t>
            </a:r>
          </a:p>
          <a:p>
            <a:r>
              <a:rPr lang="es-CL" sz="1600" dirty="0"/>
              <a:t>Productividad menor a 4500 </a:t>
            </a:r>
            <a:r>
              <a:rPr lang="es-CL" sz="1600" dirty="0" err="1"/>
              <a:t>tpd</a:t>
            </a:r>
            <a:endParaRPr lang="es-CL" sz="1600" dirty="0"/>
          </a:p>
          <a:p>
            <a:r>
              <a:rPr lang="es-CL" sz="1600" dirty="0"/>
              <a:t>Alta dilución 30%</a:t>
            </a:r>
          </a:p>
          <a:p>
            <a:r>
              <a:rPr lang="es-CL" sz="1600" dirty="0"/>
              <a:t>Mediana recuperación 85%</a:t>
            </a:r>
          </a:p>
          <a:p>
            <a:r>
              <a:rPr lang="es-CL" sz="1600" dirty="0"/>
              <a:t>Costoso y riesgoso</a:t>
            </a:r>
          </a:p>
          <a:p>
            <a:endParaRPr lang="en-US" sz="1600" dirty="0"/>
          </a:p>
        </p:txBody>
      </p:sp>
      <p:pic>
        <p:nvPicPr>
          <p:cNvPr id="661508" name="Picture 4" descr="mso1D50"/>
          <p:cNvPicPr>
            <a:picLocks noChangeAspect="1" noChangeArrowheads="1"/>
          </p:cNvPicPr>
          <p:nvPr/>
        </p:nvPicPr>
        <p:blipFill>
          <a:blip r:embed="rId3" cstate="print"/>
          <a:srcRect/>
          <a:stretch>
            <a:fillRect/>
          </a:stretch>
        </p:blipFill>
        <p:spPr bwMode="auto">
          <a:xfrm>
            <a:off x="4572000" y="1600200"/>
            <a:ext cx="4395788"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z="2800" dirty="0" smtClean="0"/>
              <a:t>Sublevel </a:t>
            </a:r>
            <a:r>
              <a:rPr lang="en-US" sz="2800" dirty="0"/>
              <a:t/>
            </a:r>
            <a:br>
              <a:rPr lang="en-US" sz="2800" dirty="0"/>
            </a:br>
            <a:r>
              <a:rPr lang="en-US" sz="2800" dirty="0"/>
              <a:t>Caving</a:t>
            </a:r>
          </a:p>
        </p:txBody>
      </p:sp>
      <p:sp>
        <p:nvSpPr>
          <p:cNvPr id="11267" name="Rectangle 3"/>
          <p:cNvSpPr>
            <a:spLocks noGrp="1" noChangeArrowheads="1"/>
          </p:cNvSpPr>
          <p:nvPr>
            <p:ph type="body" idx="1"/>
          </p:nvPr>
        </p:nvSpPr>
        <p:spPr>
          <a:xfrm>
            <a:off x="374650" y="1749401"/>
            <a:ext cx="3044825" cy="4814911"/>
          </a:xfrm>
        </p:spPr>
        <p:txBody>
          <a:bodyPr/>
          <a:lstStyle/>
          <a:p>
            <a:r>
              <a:rPr lang="es-CL" dirty="0"/>
              <a:t>Cuerpo tabular vertical o </a:t>
            </a:r>
            <a:r>
              <a:rPr lang="es-CL" dirty="0" err="1"/>
              <a:t>subvertical</a:t>
            </a:r>
            <a:r>
              <a:rPr lang="es-CL" dirty="0"/>
              <a:t> de gran espesor </a:t>
            </a:r>
          </a:p>
          <a:p>
            <a:r>
              <a:rPr lang="es-CL" dirty="0"/>
              <a:t>Cuerpos masivos</a:t>
            </a:r>
            <a:endParaRPr lang="en-US" dirty="0"/>
          </a:p>
        </p:txBody>
      </p:sp>
      <p:pic>
        <p:nvPicPr>
          <p:cNvPr id="11268" name="Picture 4"/>
          <p:cNvPicPr>
            <a:picLocks noChangeAspect="1" noChangeArrowheads="1"/>
          </p:cNvPicPr>
          <p:nvPr/>
        </p:nvPicPr>
        <p:blipFill>
          <a:blip r:embed="rId3" cstate="print"/>
          <a:srcRect/>
          <a:stretch>
            <a:fillRect/>
          </a:stretch>
        </p:blipFill>
        <p:spPr bwMode="auto">
          <a:xfrm>
            <a:off x="3402013" y="0"/>
            <a:ext cx="5741987" cy="6858000"/>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02" name="Picture 2" descr="SUBLVCA"/>
          <p:cNvPicPr>
            <a:picLocks noChangeAspect="1" noChangeArrowheads="1"/>
          </p:cNvPicPr>
          <p:nvPr/>
        </p:nvPicPr>
        <p:blipFill>
          <a:blip r:embed="rId3" cstate="print"/>
          <a:srcRect/>
          <a:stretch>
            <a:fillRect/>
          </a:stretch>
        </p:blipFill>
        <p:spPr bwMode="auto">
          <a:xfrm>
            <a:off x="5105400" y="1295400"/>
            <a:ext cx="3702050" cy="4876800"/>
          </a:xfrm>
          <a:prstGeom prst="rect">
            <a:avLst/>
          </a:prstGeom>
          <a:noFill/>
        </p:spPr>
      </p:pic>
      <p:sp>
        <p:nvSpPr>
          <p:cNvPr id="665603" name="Rectangle 3"/>
          <p:cNvSpPr>
            <a:spLocks noGrp="1" noChangeArrowheads="1"/>
          </p:cNvSpPr>
          <p:nvPr>
            <p:ph type="title"/>
          </p:nvPr>
        </p:nvSpPr>
        <p:spPr>
          <a:noFill/>
        </p:spPr>
        <p:txBody>
          <a:bodyPr/>
          <a:lstStyle/>
          <a:p>
            <a:r>
              <a:rPr lang="en-US"/>
              <a:t>Sublevel Caving</a:t>
            </a:r>
          </a:p>
        </p:txBody>
      </p:sp>
      <p:sp>
        <p:nvSpPr>
          <p:cNvPr id="665604" name="Rectangle 4"/>
          <p:cNvSpPr>
            <a:spLocks noGrp="1" noChangeArrowheads="1"/>
          </p:cNvSpPr>
          <p:nvPr>
            <p:ph type="body" sz="half" idx="1"/>
          </p:nvPr>
        </p:nvSpPr>
        <p:spPr/>
        <p:txBody>
          <a:bodyPr/>
          <a:lstStyle/>
          <a:p>
            <a:pPr>
              <a:lnSpc>
                <a:spcPct val="90000"/>
              </a:lnSpc>
            </a:pPr>
            <a:r>
              <a:rPr lang="es-CL" sz="1600"/>
              <a:t>Se utiliza en cuerpos mineralizados con orientación vertical y alta potencia mayor a 40m</a:t>
            </a:r>
          </a:p>
          <a:p>
            <a:pPr>
              <a:lnSpc>
                <a:spcPct val="90000"/>
              </a:lnSpc>
            </a:pPr>
            <a:r>
              <a:rPr lang="es-CL" sz="1600"/>
              <a:t>La roca de caja es de baja competencia y la roca mineral competente a mediana</a:t>
            </a:r>
          </a:p>
          <a:p>
            <a:pPr>
              <a:lnSpc>
                <a:spcPct val="90000"/>
              </a:lnSpc>
            </a:pPr>
            <a:r>
              <a:rPr lang="es-CL" sz="1600"/>
              <a:t>Se explota por subniveles donde se realizan en ciclo las operaciones unitarias de perforación, tronadura, carguío y transporte</a:t>
            </a:r>
          </a:p>
          <a:p>
            <a:pPr>
              <a:lnSpc>
                <a:spcPct val="90000"/>
              </a:lnSpc>
            </a:pPr>
            <a:r>
              <a:rPr lang="es-CL" sz="1600"/>
              <a:t>Consiste en hundir la roca de caja y la pared colgante. De esta manera el mineral queda en contacto con el estéril facilitando el acceso de LHDs a través de las galerías de producción</a:t>
            </a:r>
          </a:p>
          <a:p>
            <a:pPr>
              <a:lnSpc>
                <a:spcPct val="90000"/>
              </a:lnSpc>
            </a:pPr>
            <a:r>
              <a:rPr lang="es-CL" sz="1600"/>
              <a:t>Productividad 4000 a 20000 tpd</a:t>
            </a:r>
          </a:p>
          <a:p>
            <a:pPr>
              <a:lnSpc>
                <a:spcPct val="90000"/>
              </a:lnSpc>
            </a:pPr>
            <a:r>
              <a:rPr lang="es-CL" sz="1600"/>
              <a:t>Costo 7-12 $/t</a:t>
            </a:r>
          </a:p>
          <a:p>
            <a:pPr>
              <a:lnSpc>
                <a:spcPct val="90000"/>
              </a:lnSpc>
            </a:pPr>
            <a:r>
              <a:rPr lang="es-CL" sz="1600"/>
              <a:t>Dilución es alta hasta un 15%</a:t>
            </a:r>
          </a:p>
          <a:p>
            <a:pPr>
              <a:lnSpc>
                <a:spcPct val="90000"/>
              </a:lnSpc>
            </a:pPr>
            <a:r>
              <a:rPr lang="es-CL" sz="1600"/>
              <a:t>Recuperación 75%</a:t>
            </a:r>
            <a:endParaRPr lang="en-US" sz="160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7650" name="Picture 2" descr="BLKCV2"/>
          <p:cNvPicPr>
            <a:picLocks noChangeAspect="1" noChangeArrowheads="1"/>
          </p:cNvPicPr>
          <p:nvPr/>
        </p:nvPicPr>
        <p:blipFill>
          <a:blip r:embed="rId3" cstate="print"/>
          <a:srcRect/>
          <a:stretch>
            <a:fillRect/>
          </a:stretch>
        </p:blipFill>
        <p:spPr bwMode="auto">
          <a:xfrm>
            <a:off x="4648200" y="2133600"/>
            <a:ext cx="4495800" cy="3371850"/>
          </a:xfrm>
          <a:prstGeom prst="rect">
            <a:avLst/>
          </a:prstGeom>
          <a:noFill/>
        </p:spPr>
      </p:pic>
      <p:sp>
        <p:nvSpPr>
          <p:cNvPr id="667651" name="Rectangle 3"/>
          <p:cNvSpPr>
            <a:spLocks noGrp="1" noChangeArrowheads="1"/>
          </p:cNvSpPr>
          <p:nvPr>
            <p:ph type="title"/>
          </p:nvPr>
        </p:nvSpPr>
        <p:spPr>
          <a:xfrm>
            <a:off x="482544" y="252369"/>
            <a:ext cx="7772400" cy="1143000"/>
          </a:xfrm>
          <a:noFill/>
          <a:ln/>
        </p:spPr>
        <p:txBody>
          <a:bodyPr lIns="92075" tIns="46038" rIns="92075" bIns="46038" anchor="ctr"/>
          <a:lstStyle/>
          <a:p>
            <a:r>
              <a:rPr lang="en-US" dirty="0"/>
              <a:t>Block Caving</a:t>
            </a:r>
          </a:p>
        </p:txBody>
      </p:sp>
      <p:sp>
        <p:nvSpPr>
          <p:cNvPr id="667652" name="Rectangle 4"/>
          <p:cNvSpPr>
            <a:spLocks noGrp="1" noChangeArrowheads="1"/>
          </p:cNvSpPr>
          <p:nvPr>
            <p:ph type="body" sz="half" idx="1"/>
          </p:nvPr>
        </p:nvSpPr>
        <p:spPr/>
        <p:txBody>
          <a:bodyPr>
            <a:normAutofit lnSpcReduction="10000"/>
          </a:bodyPr>
          <a:lstStyle/>
          <a:p>
            <a:pPr>
              <a:lnSpc>
                <a:spcPct val="90000"/>
              </a:lnSpc>
            </a:pPr>
            <a:r>
              <a:rPr lang="es-CL" sz="1600" dirty="0"/>
              <a:t>Cuerpos masivos con una proyección en planta suficiente para inducir el hundimiento de la roca</a:t>
            </a:r>
          </a:p>
          <a:p>
            <a:pPr>
              <a:lnSpc>
                <a:spcPct val="90000"/>
              </a:lnSpc>
            </a:pPr>
            <a:r>
              <a:rPr lang="es-CL" sz="1600" dirty="0"/>
              <a:t>La roca mineralizada a hundir debe ser medianamente competente 3A-4A</a:t>
            </a:r>
          </a:p>
          <a:p>
            <a:pPr>
              <a:lnSpc>
                <a:spcPct val="90000"/>
              </a:lnSpc>
            </a:pPr>
            <a:r>
              <a:rPr lang="es-CL" sz="1600" dirty="0"/>
              <a:t>La roca estéril de techo debe ser hundible</a:t>
            </a:r>
          </a:p>
          <a:p>
            <a:pPr>
              <a:lnSpc>
                <a:spcPct val="90000"/>
              </a:lnSpc>
            </a:pPr>
            <a:r>
              <a:rPr lang="es-CL" sz="1600" dirty="0"/>
              <a:t>La roca de caja puede ser competente como en el caso de pipas diamantíferas</a:t>
            </a:r>
          </a:p>
          <a:p>
            <a:pPr>
              <a:lnSpc>
                <a:spcPct val="90000"/>
              </a:lnSpc>
            </a:pPr>
            <a:r>
              <a:rPr lang="es-CL" sz="1600" dirty="0"/>
              <a:t>Se induce el hundimiento de la roca a través del corte basal 4-12 m. El hundimiento se propaga en la medida que la roca es extraída del hundimiento utilizando la infraestructura de producción</a:t>
            </a:r>
          </a:p>
          <a:p>
            <a:pPr>
              <a:lnSpc>
                <a:spcPct val="90000"/>
              </a:lnSpc>
            </a:pPr>
            <a:r>
              <a:rPr lang="es-CL" sz="1600" dirty="0"/>
              <a:t>Productividad 12000 a 48000 </a:t>
            </a:r>
            <a:r>
              <a:rPr lang="es-CL" sz="1600" dirty="0" err="1"/>
              <a:t>tpd</a:t>
            </a:r>
            <a:endParaRPr lang="es-CL" sz="1600" dirty="0"/>
          </a:p>
          <a:p>
            <a:pPr>
              <a:lnSpc>
                <a:spcPct val="90000"/>
              </a:lnSpc>
            </a:pPr>
            <a:r>
              <a:rPr lang="es-CL" sz="1600" dirty="0"/>
              <a:t>Dilución 20%</a:t>
            </a:r>
          </a:p>
          <a:p>
            <a:pPr>
              <a:lnSpc>
                <a:spcPct val="90000"/>
              </a:lnSpc>
            </a:pPr>
            <a:r>
              <a:rPr lang="es-CL" sz="1600" dirty="0"/>
              <a:t>Recuperación 75%</a:t>
            </a:r>
          </a:p>
          <a:p>
            <a:pPr>
              <a:lnSpc>
                <a:spcPct val="90000"/>
              </a:lnSpc>
            </a:pPr>
            <a:r>
              <a:rPr lang="es-CL" sz="1600" dirty="0"/>
              <a:t>Costo 2.1-5$/</a:t>
            </a:r>
            <a:r>
              <a:rPr lang="es-CL" sz="1600" dirty="0" smtClean="0"/>
              <a:t>t</a:t>
            </a:r>
            <a:endParaRPr lang="es-CL" sz="16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
          <p:cNvSpPr>
            <a:spLocks noGrp="1" noChangeArrowheads="1"/>
          </p:cNvSpPr>
          <p:nvPr>
            <p:ph type="title"/>
          </p:nvPr>
        </p:nvSpPr>
        <p:spPr/>
        <p:txBody>
          <a:bodyPr/>
          <a:lstStyle/>
          <a:p>
            <a:r>
              <a:rPr lang="es-CL" sz="3500"/>
              <a:t>Subsidencia</a:t>
            </a:r>
            <a:endParaRPr lang="en-US" sz="3500"/>
          </a:p>
        </p:txBody>
      </p:sp>
      <p:pic>
        <p:nvPicPr>
          <p:cNvPr id="615428" name="Picture 4" descr="2RidgewayCaveOblique20May03"/>
          <p:cNvPicPr>
            <a:picLocks noChangeAspect="1" noChangeArrowheads="1"/>
          </p:cNvPicPr>
          <p:nvPr/>
        </p:nvPicPr>
        <p:blipFill>
          <a:blip r:embed="rId3" cstate="print"/>
          <a:srcRect/>
          <a:stretch>
            <a:fillRect/>
          </a:stretch>
        </p:blipFill>
        <p:spPr bwMode="auto">
          <a:xfrm>
            <a:off x="217488" y="2379663"/>
            <a:ext cx="4360862" cy="3270250"/>
          </a:xfrm>
          <a:prstGeom prst="rect">
            <a:avLst/>
          </a:prstGeom>
          <a:noFill/>
          <a:ln w="9525">
            <a:noFill/>
            <a:miter lim="800000"/>
            <a:headEnd/>
            <a:tailEnd/>
          </a:ln>
          <a:effectLst/>
        </p:spPr>
      </p:pic>
      <p:pic>
        <p:nvPicPr>
          <p:cNvPr id="615429" name="Picture 5"/>
          <p:cNvPicPr>
            <a:picLocks noChangeAspect="1" noChangeArrowheads="1"/>
          </p:cNvPicPr>
          <p:nvPr/>
        </p:nvPicPr>
        <p:blipFill>
          <a:blip r:embed="rId4" cstate="print"/>
          <a:srcRect l="8147" t="8395" r="17784" b="45605"/>
          <a:stretch>
            <a:fillRect/>
          </a:stretch>
        </p:blipFill>
        <p:spPr bwMode="auto">
          <a:xfrm>
            <a:off x="4616450" y="4619625"/>
            <a:ext cx="4329113" cy="2027238"/>
          </a:xfrm>
          <a:prstGeom prst="rect">
            <a:avLst/>
          </a:prstGeom>
          <a:noFill/>
        </p:spPr>
      </p:pic>
      <p:sp>
        <p:nvSpPr>
          <p:cNvPr id="615430" name="Text Box 6"/>
          <p:cNvSpPr txBox="1">
            <a:spLocks noChangeArrowheads="1"/>
          </p:cNvSpPr>
          <p:nvPr/>
        </p:nvSpPr>
        <p:spPr bwMode="auto">
          <a:xfrm>
            <a:off x="233363" y="1768475"/>
            <a:ext cx="4194175" cy="457200"/>
          </a:xfrm>
          <a:prstGeom prst="rect">
            <a:avLst/>
          </a:prstGeom>
          <a:noFill/>
          <a:ln w="31750">
            <a:noFill/>
            <a:miter lim="800000"/>
            <a:headEnd/>
            <a:tailEnd/>
          </a:ln>
          <a:effectLst/>
        </p:spPr>
        <p:txBody>
          <a:bodyPr wrap="none">
            <a:spAutoFit/>
          </a:bodyPr>
          <a:lstStyle/>
          <a:p>
            <a:r>
              <a:rPr lang="es-CL">
                <a:solidFill>
                  <a:schemeClr val="tx2"/>
                </a:solidFill>
                <a:effectLst>
                  <a:outerShdw blurRad="38100" dist="38100" dir="2700000" algn="tl">
                    <a:srgbClr val="000000"/>
                  </a:outerShdw>
                </a:effectLst>
              </a:rPr>
              <a:t>Newcrest, Queensland, Australia</a:t>
            </a:r>
            <a:endParaRPr lang="en-US">
              <a:solidFill>
                <a:schemeClr val="tx2"/>
              </a:solidFill>
              <a:effectLst>
                <a:outerShdw blurRad="38100" dist="38100" dir="2700000" algn="tl">
                  <a:srgbClr val="000000"/>
                </a:outerShdw>
              </a:effectLst>
            </a:endParaRPr>
          </a:p>
        </p:txBody>
      </p:sp>
      <p:sp>
        <p:nvSpPr>
          <p:cNvPr id="615431" name="Text Box 7"/>
          <p:cNvSpPr txBox="1">
            <a:spLocks noChangeArrowheads="1"/>
          </p:cNvSpPr>
          <p:nvPr/>
        </p:nvSpPr>
        <p:spPr bwMode="auto">
          <a:xfrm>
            <a:off x="4694238" y="4059238"/>
            <a:ext cx="2405062" cy="457200"/>
          </a:xfrm>
          <a:prstGeom prst="rect">
            <a:avLst/>
          </a:prstGeom>
          <a:noFill/>
          <a:ln w="31750">
            <a:noFill/>
            <a:miter lim="800000"/>
            <a:headEnd/>
            <a:tailEnd/>
          </a:ln>
          <a:effectLst/>
        </p:spPr>
        <p:txBody>
          <a:bodyPr wrap="none">
            <a:spAutoFit/>
          </a:bodyPr>
          <a:lstStyle/>
          <a:p>
            <a:r>
              <a:rPr lang="es-CL">
                <a:solidFill>
                  <a:schemeClr val="tx2"/>
                </a:solidFill>
                <a:effectLst>
                  <a:outerShdw blurRad="38100" dist="38100" dir="2700000" algn="tl">
                    <a:srgbClr val="000000"/>
                  </a:outerShdw>
                </a:effectLst>
              </a:rPr>
              <a:t>El Teniente, Chile</a:t>
            </a:r>
            <a:endParaRPr lang="en-US">
              <a:solidFill>
                <a:schemeClr val="tx2"/>
              </a:solidFill>
              <a:effectLst>
                <a:outerShdw blurRad="38100" dist="38100" dir="2700000" algn="tl">
                  <a:srgbClr val="000000"/>
                </a:outerShdw>
              </a:effectLst>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4" name="Rectangle 2"/>
          <p:cNvSpPr>
            <a:spLocks noGrp="1" noChangeArrowheads="1"/>
          </p:cNvSpPr>
          <p:nvPr>
            <p:ph type="title"/>
          </p:nvPr>
        </p:nvSpPr>
        <p:spPr/>
        <p:txBody>
          <a:bodyPr/>
          <a:lstStyle/>
          <a:p>
            <a:r>
              <a:rPr lang="es-CL"/>
              <a:t>Fragmentación</a:t>
            </a:r>
            <a:endParaRPr lang="en-US"/>
          </a:p>
        </p:txBody>
      </p:sp>
      <p:sp>
        <p:nvSpPr>
          <p:cNvPr id="617475" name="Rectangle 3"/>
          <p:cNvSpPr>
            <a:spLocks noGrp="1" noChangeArrowheads="1"/>
          </p:cNvSpPr>
          <p:nvPr>
            <p:ph type="body" idx="1"/>
          </p:nvPr>
        </p:nvSpPr>
        <p:spPr/>
        <p:txBody>
          <a:bodyPr/>
          <a:lstStyle/>
          <a:p>
            <a:endParaRPr lang="es-ES"/>
          </a:p>
        </p:txBody>
      </p:sp>
      <p:pic>
        <p:nvPicPr>
          <p:cNvPr id="617477" name="Picture 5" descr="pic1"/>
          <p:cNvPicPr>
            <a:picLocks noChangeAspect="1" noChangeArrowheads="1"/>
          </p:cNvPicPr>
          <p:nvPr/>
        </p:nvPicPr>
        <p:blipFill>
          <a:blip r:embed="rId3" cstate="print"/>
          <a:srcRect/>
          <a:stretch>
            <a:fillRect/>
          </a:stretch>
        </p:blipFill>
        <p:spPr bwMode="auto">
          <a:xfrm>
            <a:off x="4735513" y="3289300"/>
            <a:ext cx="4059237" cy="2722563"/>
          </a:xfrm>
          <a:prstGeom prst="rect">
            <a:avLst/>
          </a:prstGeom>
          <a:noFill/>
        </p:spPr>
      </p:pic>
      <p:sp>
        <p:nvSpPr>
          <p:cNvPr id="617478" name="Text Box 6"/>
          <p:cNvSpPr txBox="1">
            <a:spLocks noChangeArrowheads="1"/>
          </p:cNvSpPr>
          <p:nvPr/>
        </p:nvSpPr>
        <p:spPr bwMode="auto">
          <a:xfrm>
            <a:off x="542925" y="4545013"/>
            <a:ext cx="2743200" cy="396875"/>
          </a:xfrm>
          <a:prstGeom prst="rect">
            <a:avLst/>
          </a:prstGeom>
          <a:noFill/>
          <a:ln w="31750">
            <a:noFill/>
            <a:miter lim="800000"/>
            <a:headEnd/>
            <a:tailEnd/>
          </a:ln>
          <a:effectLst/>
        </p:spPr>
        <p:txBody>
          <a:bodyPr wrap="none">
            <a:spAutoFit/>
          </a:bodyPr>
          <a:lstStyle/>
          <a:p>
            <a:r>
              <a:rPr lang="es-CL" sz="2000"/>
              <a:t>DOZ, Freeport Indonesia</a:t>
            </a:r>
            <a:endParaRPr lang="en-US" sz="2000"/>
          </a:p>
        </p:txBody>
      </p:sp>
      <p:sp>
        <p:nvSpPr>
          <p:cNvPr id="617479" name="Text Box 7"/>
          <p:cNvSpPr txBox="1">
            <a:spLocks noChangeArrowheads="1"/>
          </p:cNvSpPr>
          <p:nvPr/>
        </p:nvSpPr>
        <p:spPr bwMode="auto">
          <a:xfrm>
            <a:off x="4694238" y="6107113"/>
            <a:ext cx="4227512" cy="396875"/>
          </a:xfrm>
          <a:prstGeom prst="rect">
            <a:avLst/>
          </a:prstGeom>
          <a:noFill/>
          <a:ln w="31750">
            <a:noFill/>
            <a:miter lim="800000"/>
            <a:headEnd/>
            <a:tailEnd/>
          </a:ln>
          <a:effectLst/>
        </p:spPr>
        <p:txBody>
          <a:bodyPr wrap="none">
            <a:spAutoFit/>
          </a:bodyPr>
          <a:lstStyle/>
          <a:p>
            <a:r>
              <a:rPr lang="es-CL" sz="2000"/>
              <a:t>Esmeralda- El Teniente, Codelco, Chile</a:t>
            </a:r>
            <a:endParaRPr lang="en-US" sz="2000"/>
          </a:p>
        </p:txBody>
      </p:sp>
      <p:pic>
        <p:nvPicPr>
          <p:cNvPr id="617480" name="Picture 8" descr="P20-oversize"/>
          <p:cNvPicPr>
            <a:picLocks noChangeAspect="1" noChangeArrowheads="1"/>
          </p:cNvPicPr>
          <p:nvPr/>
        </p:nvPicPr>
        <p:blipFill>
          <a:blip r:embed="rId4" cstate="print"/>
          <a:srcRect/>
          <a:stretch>
            <a:fillRect/>
          </a:stretch>
        </p:blipFill>
        <p:spPr bwMode="auto">
          <a:xfrm>
            <a:off x="304800" y="1263650"/>
            <a:ext cx="4332288" cy="3249613"/>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7234" name="Picture 2" descr="Geologic_Controls_on_Complex_Slope[2]"/>
          <p:cNvPicPr>
            <a:picLocks noChangeAspect="1" noChangeArrowheads="1"/>
          </p:cNvPicPr>
          <p:nvPr/>
        </p:nvPicPr>
        <p:blipFill>
          <a:blip r:embed="rId3" cstate="print"/>
          <a:srcRect/>
          <a:stretch>
            <a:fillRect/>
          </a:stretch>
        </p:blipFill>
        <p:spPr bwMode="auto">
          <a:xfrm>
            <a:off x="4081463" y="2411413"/>
            <a:ext cx="4570412" cy="3140075"/>
          </a:xfrm>
          <a:prstGeom prst="rect">
            <a:avLst/>
          </a:prstGeom>
          <a:noFill/>
        </p:spPr>
      </p:pic>
      <p:pic>
        <p:nvPicPr>
          <p:cNvPr id="607235" name="Picture 3" descr="Geologic_Controls_on_Complex_Slope[1]"/>
          <p:cNvPicPr>
            <a:picLocks noChangeAspect="1" noChangeArrowheads="1"/>
          </p:cNvPicPr>
          <p:nvPr/>
        </p:nvPicPr>
        <p:blipFill>
          <a:blip r:embed="rId4" cstate="print"/>
          <a:srcRect l="33553" t="13812" r="16106" b="50055"/>
          <a:stretch>
            <a:fillRect/>
          </a:stretch>
        </p:blipFill>
        <p:spPr bwMode="auto">
          <a:xfrm>
            <a:off x="304800" y="1593850"/>
            <a:ext cx="3656013" cy="3730625"/>
          </a:xfrm>
          <a:prstGeom prst="rect">
            <a:avLst/>
          </a:prstGeom>
          <a:noFill/>
        </p:spPr>
      </p:pic>
      <p:sp>
        <p:nvSpPr>
          <p:cNvPr id="607236" name="Rectangle 4"/>
          <p:cNvSpPr>
            <a:spLocks noGrp="1" noChangeArrowheads="1"/>
          </p:cNvSpPr>
          <p:nvPr>
            <p:ph type="title"/>
          </p:nvPr>
        </p:nvSpPr>
        <p:spPr/>
        <p:txBody>
          <a:bodyPr/>
          <a:lstStyle/>
          <a:p>
            <a:r>
              <a:rPr lang="es-CL" dirty="0"/>
              <a:t>Estructuras Planas y Excavación Circular</a:t>
            </a:r>
            <a:endParaRPr lang="en-US" dirty="0"/>
          </a:p>
        </p:txBody>
      </p:sp>
      <p:sp>
        <p:nvSpPr>
          <p:cNvPr id="607237" name="Freeform 5"/>
          <p:cNvSpPr>
            <a:spLocks/>
          </p:cNvSpPr>
          <p:nvPr/>
        </p:nvSpPr>
        <p:spPr bwMode="auto">
          <a:xfrm>
            <a:off x="2895600" y="990600"/>
            <a:ext cx="3733800" cy="698500"/>
          </a:xfrm>
          <a:custGeom>
            <a:avLst/>
            <a:gdLst/>
            <a:ahLst/>
            <a:cxnLst>
              <a:cxn ang="0">
                <a:pos x="0" y="392"/>
              </a:cxn>
              <a:cxn ang="0">
                <a:pos x="672" y="104"/>
              </a:cxn>
              <a:cxn ang="0">
                <a:pos x="1440" y="56"/>
              </a:cxn>
              <a:cxn ang="0">
                <a:pos x="2352" y="440"/>
              </a:cxn>
            </a:cxnLst>
            <a:rect l="0" t="0" r="r" b="b"/>
            <a:pathLst>
              <a:path w="2352" h="440">
                <a:moveTo>
                  <a:pt x="0" y="392"/>
                </a:moveTo>
                <a:cubicBezTo>
                  <a:pt x="216" y="276"/>
                  <a:pt x="432" y="160"/>
                  <a:pt x="672" y="104"/>
                </a:cubicBezTo>
                <a:cubicBezTo>
                  <a:pt x="912" y="48"/>
                  <a:pt x="1160" y="0"/>
                  <a:pt x="1440" y="56"/>
                </a:cubicBezTo>
                <a:cubicBezTo>
                  <a:pt x="1720" y="112"/>
                  <a:pt x="2036" y="276"/>
                  <a:pt x="2352" y="440"/>
                </a:cubicBezTo>
              </a:path>
            </a:pathLst>
          </a:custGeom>
          <a:noFill/>
          <a:ln w="38100" cap="flat" cmpd="sng">
            <a:solidFill>
              <a:srgbClr val="FF0000"/>
            </a:solidFill>
            <a:prstDash val="solid"/>
            <a:round/>
            <a:headEnd/>
            <a:tailEnd type="triangle" w="sm" len="lg"/>
          </a:ln>
          <a:effectLst/>
        </p:spPr>
        <p:txBody>
          <a:bodyPr/>
          <a:lstStyle/>
          <a:p>
            <a:endParaRPr lang="es-ES"/>
          </a:p>
        </p:txBody>
      </p:sp>
      <p:sp>
        <p:nvSpPr>
          <p:cNvPr id="607238" name="Text Box 6"/>
          <p:cNvSpPr txBox="1">
            <a:spLocks noChangeArrowheads="1"/>
          </p:cNvSpPr>
          <p:nvPr/>
        </p:nvSpPr>
        <p:spPr bwMode="auto">
          <a:xfrm>
            <a:off x="1323975" y="5668963"/>
            <a:ext cx="6324600" cy="396875"/>
          </a:xfrm>
          <a:prstGeom prst="rect">
            <a:avLst/>
          </a:prstGeom>
          <a:noFill/>
          <a:ln w="12700">
            <a:noFill/>
            <a:miter lim="800000"/>
            <a:headEnd/>
            <a:tailEnd/>
          </a:ln>
          <a:effectLst/>
        </p:spPr>
        <p:txBody>
          <a:bodyPr>
            <a:spAutoFit/>
          </a:bodyPr>
          <a:lstStyle/>
          <a:p>
            <a:pPr algn="ctr" eaLnBrk="0" hangingPunct="0">
              <a:spcBef>
                <a:spcPct val="50000"/>
              </a:spcBef>
            </a:pPr>
            <a:r>
              <a:rPr lang="en-US" sz="2000">
                <a:latin typeface="Trebuchet MS" pitchFamily="34" charset="0"/>
                <a:cs typeface="Arial" charset="0"/>
              </a:rPr>
              <a:t>North Pit, Homestake Pitch Mine, Sargents Colorado</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2"/>
          <p:cNvSpPr>
            <a:spLocks noGrp="1" noChangeArrowheads="1"/>
          </p:cNvSpPr>
          <p:nvPr>
            <p:ph type="title"/>
          </p:nvPr>
        </p:nvSpPr>
        <p:spPr>
          <a:xfrm>
            <a:off x="201613" y="260350"/>
            <a:ext cx="7772400" cy="1143000"/>
          </a:xfrm>
        </p:spPr>
        <p:txBody>
          <a:bodyPr/>
          <a:lstStyle/>
          <a:p>
            <a:r>
              <a:rPr lang="en-US"/>
              <a:t>Block Caving Continuación de Rajo</a:t>
            </a:r>
          </a:p>
        </p:txBody>
      </p:sp>
      <p:sp>
        <p:nvSpPr>
          <p:cNvPr id="669699" name="Text Box 3"/>
          <p:cNvSpPr txBox="1">
            <a:spLocks noChangeArrowheads="1"/>
          </p:cNvSpPr>
          <p:nvPr/>
        </p:nvSpPr>
        <p:spPr bwMode="auto">
          <a:xfrm>
            <a:off x="457200" y="4814888"/>
            <a:ext cx="4624388" cy="274637"/>
          </a:xfrm>
          <a:prstGeom prst="rect">
            <a:avLst/>
          </a:prstGeom>
          <a:noFill/>
          <a:ln w="12700">
            <a:noFill/>
            <a:miter lim="800000"/>
            <a:headEnd/>
            <a:tailEnd/>
          </a:ln>
          <a:effectLst/>
        </p:spPr>
        <p:txBody>
          <a:bodyPr>
            <a:spAutoFit/>
          </a:bodyPr>
          <a:lstStyle/>
          <a:p>
            <a:pPr algn="ctr" eaLnBrk="0" hangingPunct="0">
              <a:spcBef>
                <a:spcPct val="50000"/>
              </a:spcBef>
            </a:pPr>
            <a:r>
              <a:rPr lang="en-US" sz="1200">
                <a:latin typeface="Trebuchet MS" pitchFamily="34" charset="0"/>
                <a:cs typeface="Arial" charset="0"/>
              </a:rPr>
              <a:t>Source: SRK International Newsletter No. 28 ( with modification)</a:t>
            </a:r>
          </a:p>
        </p:txBody>
      </p:sp>
      <p:pic>
        <p:nvPicPr>
          <p:cNvPr id="669702" name="Picture 6" descr="SRK caving"/>
          <p:cNvPicPr>
            <a:picLocks noGrp="1" noChangeAspect="1" noChangeArrowheads="1"/>
          </p:cNvPicPr>
          <p:nvPr>
            <p:ph idx="1"/>
          </p:nvPr>
        </p:nvPicPr>
        <p:blipFill>
          <a:blip r:embed="rId3" cstate="print"/>
          <a:srcRect/>
          <a:stretch>
            <a:fillRect/>
          </a:stretch>
        </p:blipFill>
        <p:spPr>
          <a:xfrm>
            <a:off x="349250" y="1811338"/>
            <a:ext cx="8393113" cy="4124325"/>
          </a:xfrm>
          <a:solidFill>
            <a:srgbClr val="000000"/>
          </a:solidFill>
          <a:ln/>
        </p:spPr>
      </p:pic>
      <p:sp>
        <p:nvSpPr>
          <p:cNvPr id="669703" name="Text Box 7"/>
          <p:cNvSpPr txBox="1">
            <a:spLocks noChangeArrowheads="1"/>
          </p:cNvSpPr>
          <p:nvPr/>
        </p:nvSpPr>
        <p:spPr bwMode="auto">
          <a:xfrm>
            <a:off x="3779838" y="3649663"/>
            <a:ext cx="1531937" cy="338137"/>
          </a:xfrm>
          <a:prstGeom prst="rect">
            <a:avLst/>
          </a:prstGeom>
          <a:noFill/>
          <a:ln w="12700">
            <a:noFill/>
            <a:miter lim="800000"/>
            <a:headEnd/>
            <a:tailEnd/>
          </a:ln>
          <a:effectLst/>
        </p:spPr>
        <p:txBody>
          <a:bodyPr>
            <a:spAutoFit/>
          </a:bodyPr>
          <a:lstStyle/>
          <a:p>
            <a:pPr algn="ctr" eaLnBrk="0" hangingPunct="0">
              <a:spcBef>
                <a:spcPct val="50000"/>
              </a:spcBef>
            </a:pPr>
            <a:endParaRPr lang="es-ES" sz="1600">
              <a:latin typeface="Arial" charset="0"/>
              <a:cs typeface="Arial" charset="0"/>
            </a:endParaRPr>
          </a:p>
        </p:txBody>
      </p:sp>
      <p:sp>
        <p:nvSpPr>
          <p:cNvPr id="669704" name="Text Box 8"/>
          <p:cNvSpPr txBox="1">
            <a:spLocks noChangeArrowheads="1"/>
          </p:cNvSpPr>
          <p:nvPr/>
        </p:nvSpPr>
        <p:spPr bwMode="auto">
          <a:xfrm>
            <a:off x="725488" y="5302250"/>
            <a:ext cx="1773237" cy="336550"/>
          </a:xfrm>
          <a:prstGeom prst="rect">
            <a:avLst/>
          </a:prstGeom>
          <a:solidFill>
            <a:schemeClr val="bg1"/>
          </a:solidFill>
          <a:ln w="12700">
            <a:noFill/>
            <a:miter lim="800000"/>
            <a:headEnd/>
            <a:tailEnd/>
          </a:ln>
          <a:effectLst/>
        </p:spPr>
        <p:txBody>
          <a:bodyPr>
            <a:spAutoFit/>
          </a:bodyPr>
          <a:lstStyle/>
          <a:p>
            <a:pPr algn="ctr" eaLnBrk="0" hangingPunct="0">
              <a:spcBef>
                <a:spcPct val="50000"/>
              </a:spcBef>
            </a:pPr>
            <a:r>
              <a:rPr lang="en-US" sz="1600" dirty="0">
                <a:latin typeface="Arial" charset="0"/>
                <a:cs typeface="Arial" charset="0"/>
              </a:rPr>
              <a:t>Haulage tunnel</a:t>
            </a:r>
          </a:p>
        </p:txBody>
      </p:sp>
      <p:sp>
        <p:nvSpPr>
          <p:cNvPr id="669705" name="Line 9"/>
          <p:cNvSpPr>
            <a:spLocks noChangeShapeType="1"/>
          </p:cNvSpPr>
          <p:nvPr/>
        </p:nvSpPr>
        <p:spPr bwMode="auto">
          <a:xfrm>
            <a:off x="1931988" y="3005138"/>
            <a:ext cx="25400" cy="2190750"/>
          </a:xfrm>
          <a:prstGeom prst="line">
            <a:avLst/>
          </a:prstGeom>
          <a:noFill/>
          <a:ln w="12700">
            <a:solidFill>
              <a:srgbClr val="000000"/>
            </a:solidFill>
            <a:round/>
            <a:headEnd type="triangle" w="sm" len="lg"/>
            <a:tailEnd type="triangle" w="sm" len="lg"/>
          </a:ln>
          <a:effectLst/>
        </p:spPr>
        <p:txBody>
          <a:bodyPr/>
          <a:lstStyle/>
          <a:p>
            <a:endParaRPr lang="es-ES"/>
          </a:p>
        </p:txBody>
      </p:sp>
      <p:sp>
        <p:nvSpPr>
          <p:cNvPr id="669706" name="Text Box 10"/>
          <p:cNvSpPr txBox="1">
            <a:spLocks noChangeArrowheads="1"/>
          </p:cNvSpPr>
          <p:nvPr/>
        </p:nvSpPr>
        <p:spPr bwMode="auto">
          <a:xfrm>
            <a:off x="817563" y="3552825"/>
            <a:ext cx="1049337" cy="581025"/>
          </a:xfrm>
          <a:prstGeom prst="rect">
            <a:avLst/>
          </a:prstGeom>
          <a:solidFill>
            <a:schemeClr val="bg1"/>
          </a:solidFill>
          <a:ln w="12700">
            <a:noFill/>
            <a:miter lim="800000"/>
            <a:headEnd/>
            <a:tailEnd/>
          </a:ln>
          <a:effectLst/>
        </p:spPr>
        <p:txBody>
          <a:bodyPr>
            <a:spAutoFit/>
          </a:bodyPr>
          <a:lstStyle/>
          <a:p>
            <a:pPr algn="ctr" eaLnBrk="0" hangingPunct="0">
              <a:spcBef>
                <a:spcPct val="50000"/>
              </a:spcBef>
            </a:pPr>
            <a:r>
              <a:rPr lang="en-US" sz="1600" dirty="0">
                <a:latin typeface="Arial" charset="0"/>
                <a:cs typeface="Arial" charset="0"/>
              </a:rPr>
              <a:t>&gt;500 m typically</a:t>
            </a:r>
          </a:p>
        </p:txBody>
      </p:sp>
      <p:sp>
        <p:nvSpPr>
          <p:cNvPr id="669707" name="Text Box 11"/>
          <p:cNvSpPr txBox="1">
            <a:spLocks noChangeArrowheads="1"/>
          </p:cNvSpPr>
          <p:nvPr/>
        </p:nvSpPr>
        <p:spPr bwMode="auto">
          <a:xfrm>
            <a:off x="569913" y="6092825"/>
            <a:ext cx="4624387" cy="274638"/>
          </a:xfrm>
          <a:prstGeom prst="rect">
            <a:avLst/>
          </a:prstGeom>
          <a:noFill/>
          <a:ln w="12700">
            <a:noFill/>
            <a:miter lim="800000"/>
            <a:headEnd/>
            <a:tailEnd/>
          </a:ln>
          <a:effectLst/>
        </p:spPr>
        <p:txBody>
          <a:bodyPr>
            <a:spAutoFit/>
          </a:bodyPr>
          <a:lstStyle/>
          <a:p>
            <a:pPr algn="ctr" eaLnBrk="0" hangingPunct="0">
              <a:spcBef>
                <a:spcPct val="50000"/>
              </a:spcBef>
            </a:pPr>
            <a:r>
              <a:rPr lang="en-US" sz="1200">
                <a:latin typeface="Trebuchet MS" pitchFamily="34" charset="0"/>
                <a:cs typeface="Arial" charset="0"/>
              </a:rPr>
              <a:t>Source: SRK International Newsletter No. 28 ( with modification)</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914" name="Rectangle 2"/>
          <p:cNvSpPr>
            <a:spLocks noGrp="1" noChangeArrowheads="1"/>
          </p:cNvSpPr>
          <p:nvPr>
            <p:ph type="title"/>
          </p:nvPr>
        </p:nvSpPr>
        <p:spPr/>
        <p:txBody>
          <a:bodyPr/>
          <a:lstStyle/>
          <a:p>
            <a:r>
              <a:rPr lang="es-CL"/>
              <a:t>Subterráneo rajo abierto</a:t>
            </a:r>
            <a:endParaRPr lang="en-US"/>
          </a:p>
        </p:txBody>
      </p:sp>
      <p:sp>
        <p:nvSpPr>
          <p:cNvPr id="678915" name="Rectangle 3"/>
          <p:cNvSpPr>
            <a:spLocks noGrp="1" noChangeArrowheads="1"/>
          </p:cNvSpPr>
          <p:nvPr>
            <p:ph type="body" sz="half" idx="1"/>
          </p:nvPr>
        </p:nvSpPr>
        <p:spPr>
          <a:xfrm>
            <a:off x="0" y="1676400"/>
            <a:ext cx="3886200" cy="4525963"/>
          </a:xfrm>
        </p:spPr>
        <p:txBody>
          <a:bodyPr/>
          <a:lstStyle/>
          <a:p>
            <a:r>
              <a:rPr lang="es-CL" sz="2600"/>
              <a:t>Paredes competentes</a:t>
            </a:r>
          </a:p>
          <a:p>
            <a:r>
              <a:rPr lang="es-CL" sz="2600"/>
              <a:t>Forma estable</a:t>
            </a:r>
          </a:p>
          <a:p>
            <a:r>
              <a:rPr lang="es-CL" sz="2600"/>
              <a:t>Minería subterránea abierta, sin techo</a:t>
            </a:r>
            <a:endParaRPr lang="en-US" sz="2600"/>
          </a:p>
        </p:txBody>
      </p:sp>
      <p:pic>
        <p:nvPicPr>
          <p:cNvPr id="678916" name="Picture 4"/>
          <p:cNvPicPr>
            <a:picLocks noGrp="1" noChangeAspect="1" noChangeArrowheads="1"/>
          </p:cNvPicPr>
          <p:nvPr>
            <p:ph type="body" sz="half" idx="2"/>
          </p:nvPr>
        </p:nvPicPr>
        <p:blipFill>
          <a:blip r:embed="rId3" cstate="print"/>
          <a:srcRect l="14926" t="20203" r="11940" b="15819"/>
          <a:stretch>
            <a:fillRect/>
          </a:stretch>
        </p:blipFill>
        <p:spPr>
          <a:xfrm>
            <a:off x="3886200" y="1600200"/>
            <a:ext cx="5257800" cy="4371975"/>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Rectangle 2"/>
          <p:cNvSpPr>
            <a:spLocks noGrp="1" noChangeArrowheads="1"/>
          </p:cNvSpPr>
          <p:nvPr>
            <p:ph type="title"/>
          </p:nvPr>
        </p:nvSpPr>
        <p:spPr/>
        <p:txBody>
          <a:bodyPr/>
          <a:lstStyle/>
          <a:p>
            <a:r>
              <a:rPr lang="en-US"/>
              <a:t>Palabora, South Africa</a:t>
            </a:r>
          </a:p>
        </p:txBody>
      </p:sp>
      <p:pic>
        <p:nvPicPr>
          <p:cNvPr id="605187" name="Picture 3" descr="Palabora Pit"/>
          <p:cNvPicPr>
            <a:picLocks noGrp="1" noChangeAspect="1" noChangeArrowheads="1"/>
          </p:cNvPicPr>
          <p:nvPr>
            <p:ph idx="1"/>
          </p:nvPr>
        </p:nvPicPr>
        <p:blipFill>
          <a:blip r:embed="rId3" cstate="print"/>
          <a:srcRect t="-1642" b="2022"/>
          <a:stretch>
            <a:fillRect/>
          </a:stretch>
        </p:blipFill>
        <p:spPr>
          <a:xfrm>
            <a:off x="365125" y="1843088"/>
            <a:ext cx="6399213" cy="4568825"/>
          </a:xfrm>
          <a:noFill/>
          <a:ln/>
        </p:spPr>
      </p:pic>
      <p:sp>
        <p:nvSpPr>
          <p:cNvPr id="605188" name="Text Box 4"/>
          <p:cNvSpPr txBox="1">
            <a:spLocks noChangeArrowheads="1"/>
          </p:cNvSpPr>
          <p:nvPr/>
        </p:nvSpPr>
        <p:spPr bwMode="auto">
          <a:xfrm>
            <a:off x="1443038" y="1411288"/>
            <a:ext cx="3768725" cy="457200"/>
          </a:xfrm>
          <a:prstGeom prst="rect">
            <a:avLst/>
          </a:prstGeom>
          <a:noFill/>
          <a:ln w="31750">
            <a:noFill/>
            <a:miter lim="800000"/>
            <a:headEnd/>
            <a:tailEnd/>
          </a:ln>
          <a:effectLst/>
        </p:spPr>
        <p:txBody>
          <a:bodyPr wrap="none">
            <a:spAutoFit/>
          </a:bodyPr>
          <a:lstStyle/>
          <a:p>
            <a:r>
              <a:rPr lang="es-CL"/>
              <a:t>Transición Rajo- Subterránea</a:t>
            </a:r>
            <a:endParaRPr lang="en-US"/>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ChangeArrowheads="1"/>
          </p:cNvSpPr>
          <p:nvPr>
            <p:ph type="title"/>
          </p:nvPr>
        </p:nvSpPr>
        <p:spPr/>
        <p:txBody>
          <a:bodyPr/>
          <a:lstStyle/>
          <a:p>
            <a:r>
              <a:rPr lang="en-US"/>
              <a:t>Narrow Vein Mining</a:t>
            </a:r>
          </a:p>
        </p:txBody>
      </p:sp>
      <p:sp>
        <p:nvSpPr>
          <p:cNvPr id="674819" name="Rectangle 3"/>
          <p:cNvSpPr>
            <a:spLocks noGrp="1" noChangeArrowheads="1"/>
          </p:cNvSpPr>
          <p:nvPr>
            <p:ph type="body" sz="half" idx="1"/>
          </p:nvPr>
        </p:nvSpPr>
        <p:spPr>
          <a:xfrm>
            <a:off x="482544" y="1600200"/>
            <a:ext cx="3556056" cy="4419600"/>
          </a:xfrm>
        </p:spPr>
        <p:txBody>
          <a:bodyPr/>
          <a:lstStyle/>
          <a:p>
            <a:r>
              <a:rPr lang="es-CL" sz="2000" dirty="0"/>
              <a:t>Vetas con potencias menores a 3m</a:t>
            </a:r>
          </a:p>
          <a:p>
            <a:r>
              <a:rPr lang="es-CL" sz="2000" dirty="0"/>
              <a:t>Diseño caso a caso</a:t>
            </a:r>
          </a:p>
          <a:p>
            <a:r>
              <a:rPr lang="es-CL" sz="2000" dirty="0"/>
              <a:t>Se alcanza mecanización en algunos casos</a:t>
            </a:r>
          </a:p>
          <a:p>
            <a:r>
              <a:rPr lang="es-CL" sz="2000" dirty="0"/>
              <a:t>Alto costo 100$/t</a:t>
            </a:r>
          </a:p>
          <a:p>
            <a:r>
              <a:rPr lang="es-CL" sz="2000" dirty="0"/>
              <a:t>Utilizados en depósitos de alta ley 20 ppm de oro</a:t>
            </a:r>
            <a:endParaRPr lang="en-US" sz="2000" dirty="0"/>
          </a:p>
        </p:txBody>
      </p:sp>
      <p:pic>
        <p:nvPicPr>
          <p:cNvPr id="674820" name="Picture 4" descr="Narrow vein mining"/>
          <p:cNvPicPr>
            <a:picLocks noChangeAspect="1" noChangeArrowheads="1"/>
          </p:cNvPicPr>
          <p:nvPr/>
        </p:nvPicPr>
        <p:blipFill>
          <a:blip r:embed="rId3" cstate="print"/>
          <a:srcRect/>
          <a:stretch>
            <a:fillRect/>
          </a:stretch>
        </p:blipFill>
        <p:spPr bwMode="auto">
          <a:xfrm>
            <a:off x="3963988" y="2133600"/>
            <a:ext cx="5180012" cy="3740150"/>
          </a:xfrm>
          <a:prstGeom prst="rect">
            <a:avLst/>
          </a:prstGeom>
          <a:noFill/>
        </p:spPr>
      </p:pic>
      <p:grpSp>
        <p:nvGrpSpPr>
          <p:cNvPr id="2" name="Group 5"/>
          <p:cNvGrpSpPr>
            <a:grpSpLocks/>
          </p:cNvGrpSpPr>
          <p:nvPr/>
        </p:nvGrpSpPr>
        <p:grpSpPr bwMode="auto">
          <a:xfrm>
            <a:off x="6019800" y="1828800"/>
            <a:ext cx="1524000" cy="762000"/>
            <a:chOff x="2400" y="768"/>
            <a:chExt cx="960" cy="480"/>
          </a:xfrm>
        </p:grpSpPr>
        <p:sp>
          <p:nvSpPr>
            <p:cNvPr id="674822" name="Text Box 6"/>
            <p:cNvSpPr txBox="1">
              <a:spLocks noChangeArrowheads="1"/>
            </p:cNvSpPr>
            <p:nvPr/>
          </p:nvSpPr>
          <p:spPr bwMode="auto">
            <a:xfrm>
              <a:off x="2400" y="768"/>
              <a:ext cx="864" cy="366"/>
            </a:xfrm>
            <a:prstGeom prst="rect">
              <a:avLst/>
            </a:prstGeom>
            <a:noFill/>
            <a:ln w="9525">
              <a:noFill/>
              <a:miter lim="800000"/>
              <a:headEnd/>
              <a:tailEnd/>
            </a:ln>
            <a:effectLst/>
          </p:spPr>
          <p:txBody>
            <a:bodyPr>
              <a:spAutoFit/>
            </a:bodyPr>
            <a:lstStyle/>
            <a:p>
              <a:pPr algn="ctr">
                <a:spcBef>
                  <a:spcPct val="50000"/>
                </a:spcBef>
              </a:pPr>
              <a:r>
                <a:rPr lang="en-US" sz="1600">
                  <a:solidFill>
                    <a:srgbClr val="FF0000"/>
                  </a:solidFill>
                  <a:latin typeface="Arial" charset="0"/>
                  <a:cs typeface="Arial" charset="0"/>
                </a:rPr>
                <a:t>Hanging wall</a:t>
              </a:r>
              <a:br>
                <a:rPr lang="en-US" sz="1600">
                  <a:solidFill>
                    <a:srgbClr val="FF0000"/>
                  </a:solidFill>
                  <a:latin typeface="Arial" charset="0"/>
                  <a:cs typeface="Arial" charset="0"/>
                </a:rPr>
              </a:br>
              <a:r>
                <a:rPr lang="en-US" sz="1600">
                  <a:solidFill>
                    <a:srgbClr val="FF0000"/>
                  </a:solidFill>
                  <a:latin typeface="Arial" charset="0"/>
                  <a:cs typeface="Arial" charset="0"/>
                </a:rPr>
                <a:t>(above vein)</a:t>
              </a:r>
            </a:p>
          </p:txBody>
        </p:sp>
        <p:sp>
          <p:nvSpPr>
            <p:cNvPr id="674823" name="Freeform 7"/>
            <p:cNvSpPr>
              <a:spLocks/>
            </p:cNvSpPr>
            <p:nvPr/>
          </p:nvSpPr>
          <p:spPr bwMode="auto">
            <a:xfrm>
              <a:off x="3216" y="960"/>
              <a:ext cx="144" cy="288"/>
            </a:xfrm>
            <a:custGeom>
              <a:avLst/>
              <a:gdLst/>
              <a:ahLst/>
              <a:cxnLst>
                <a:cxn ang="0">
                  <a:pos x="0" y="0"/>
                </a:cxn>
                <a:cxn ang="0">
                  <a:pos x="144" y="48"/>
                </a:cxn>
                <a:cxn ang="0">
                  <a:pos x="0" y="288"/>
                </a:cxn>
              </a:cxnLst>
              <a:rect l="0" t="0" r="r" b="b"/>
              <a:pathLst>
                <a:path w="144" h="288">
                  <a:moveTo>
                    <a:pt x="0" y="0"/>
                  </a:moveTo>
                  <a:cubicBezTo>
                    <a:pt x="72" y="0"/>
                    <a:pt x="144" y="0"/>
                    <a:pt x="144" y="48"/>
                  </a:cubicBezTo>
                  <a:cubicBezTo>
                    <a:pt x="144" y="96"/>
                    <a:pt x="72" y="192"/>
                    <a:pt x="0" y="288"/>
                  </a:cubicBezTo>
                </a:path>
              </a:pathLst>
            </a:custGeom>
            <a:noFill/>
            <a:ln w="9525">
              <a:solidFill>
                <a:srgbClr val="FF0000"/>
              </a:solidFill>
              <a:round/>
              <a:headEnd/>
              <a:tailEnd type="triangle" w="sm" len="lg"/>
            </a:ln>
            <a:effectLst/>
          </p:spPr>
          <p:txBody>
            <a:bodyPr/>
            <a:lstStyle/>
            <a:p>
              <a:endParaRPr lang="es-ES"/>
            </a:p>
          </p:txBody>
        </p:sp>
      </p:grpSp>
      <p:grpSp>
        <p:nvGrpSpPr>
          <p:cNvPr id="3" name="Group 8"/>
          <p:cNvGrpSpPr>
            <a:grpSpLocks/>
          </p:cNvGrpSpPr>
          <p:nvPr/>
        </p:nvGrpSpPr>
        <p:grpSpPr bwMode="auto">
          <a:xfrm>
            <a:off x="3886200" y="4953000"/>
            <a:ext cx="2270125" cy="581025"/>
            <a:chOff x="1248" y="2928"/>
            <a:chExt cx="1430" cy="366"/>
          </a:xfrm>
        </p:grpSpPr>
        <p:sp>
          <p:nvSpPr>
            <p:cNvPr id="674825" name="Text Box 9"/>
            <p:cNvSpPr txBox="1">
              <a:spLocks noChangeArrowheads="1"/>
            </p:cNvSpPr>
            <p:nvPr/>
          </p:nvSpPr>
          <p:spPr bwMode="auto">
            <a:xfrm>
              <a:off x="1248" y="2928"/>
              <a:ext cx="854" cy="366"/>
            </a:xfrm>
            <a:prstGeom prst="rect">
              <a:avLst/>
            </a:prstGeom>
            <a:noFill/>
            <a:ln w="9525" cap="sq" algn="ctr">
              <a:noFill/>
              <a:miter lim="800000"/>
              <a:headEnd/>
              <a:tailEnd type="none" w="sm" len="lg"/>
            </a:ln>
            <a:effectLst/>
          </p:spPr>
          <p:txBody>
            <a:bodyPr>
              <a:spAutoFit/>
            </a:bodyPr>
            <a:lstStyle/>
            <a:p>
              <a:pPr algn="ctr" eaLnBrk="0" hangingPunct="0">
                <a:spcBef>
                  <a:spcPct val="50000"/>
                </a:spcBef>
              </a:pPr>
              <a:r>
                <a:rPr lang="en-US" sz="1600">
                  <a:solidFill>
                    <a:srgbClr val="FF0000"/>
                  </a:solidFill>
                  <a:latin typeface="Trebuchet MS" pitchFamily="34" charset="0"/>
                  <a:cs typeface="Arial" charset="0"/>
                </a:rPr>
                <a:t>Footwall</a:t>
              </a:r>
              <a:br>
                <a:rPr lang="en-US" sz="1600">
                  <a:solidFill>
                    <a:srgbClr val="FF0000"/>
                  </a:solidFill>
                  <a:latin typeface="Trebuchet MS" pitchFamily="34" charset="0"/>
                  <a:cs typeface="Arial" charset="0"/>
                </a:rPr>
              </a:br>
              <a:r>
                <a:rPr lang="en-US" sz="1600">
                  <a:solidFill>
                    <a:srgbClr val="FF0000"/>
                  </a:solidFill>
                  <a:latin typeface="Trebuchet MS" pitchFamily="34" charset="0"/>
                  <a:cs typeface="Arial" charset="0"/>
                </a:rPr>
                <a:t>(below vein)</a:t>
              </a:r>
            </a:p>
          </p:txBody>
        </p:sp>
        <p:sp>
          <p:nvSpPr>
            <p:cNvPr id="674826" name="Freeform 10"/>
            <p:cNvSpPr>
              <a:spLocks/>
            </p:cNvSpPr>
            <p:nvPr/>
          </p:nvSpPr>
          <p:spPr bwMode="auto">
            <a:xfrm>
              <a:off x="2054" y="2960"/>
              <a:ext cx="624" cy="160"/>
            </a:xfrm>
            <a:custGeom>
              <a:avLst/>
              <a:gdLst/>
              <a:ahLst/>
              <a:cxnLst>
                <a:cxn ang="0">
                  <a:pos x="0" y="160"/>
                </a:cxn>
                <a:cxn ang="0">
                  <a:pos x="144" y="112"/>
                </a:cxn>
                <a:cxn ang="0">
                  <a:pos x="336" y="16"/>
                </a:cxn>
                <a:cxn ang="0">
                  <a:pos x="624" y="16"/>
                </a:cxn>
              </a:cxnLst>
              <a:rect l="0" t="0" r="r" b="b"/>
              <a:pathLst>
                <a:path w="624" h="160">
                  <a:moveTo>
                    <a:pt x="0" y="160"/>
                  </a:moveTo>
                  <a:cubicBezTo>
                    <a:pt x="44" y="148"/>
                    <a:pt x="88" y="136"/>
                    <a:pt x="144" y="112"/>
                  </a:cubicBezTo>
                  <a:cubicBezTo>
                    <a:pt x="200" y="88"/>
                    <a:pt x="256" y="32"/>
                    <a:pt x="336" y="16"/>
                  </a:cubicBezTo>
                  <a:cubicBezTo>
                    <a:pt x="416" y="0"/>
                    <a:pt x="520" y="8"/>
                    <a:pt x="624" y="16"/>
                  </a:cubicBezTo>
                </a:path>
              </a:pathLst>
            </a:custGeom>
            <a:noFill/>
            <a:ln w="9525">
              <a:solidFill>
                <a:srgbClr val="FF0000"/>
              </a:solidFill>
              <a:round/>
              <a:headEnd/>
              <a:tailEnd type="triangle" w="sm" len="lg"/>
            </a:ln>
            <a:effectLst/>
          </p:spPr>
          <p:txBody>
            <a:bodyPr/>
            <a:lstStyle/>
            <a:p>
              <a:endParaRPr lang="es-ES"/>
            </a:p>
          </p:txBody>
        </p:sp>
      </p:gr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6" name="Rectangle 2"/>
          <p:cNvSpPr>
            <a:spLocks noGrp="1" noChangeArrowheads="1"/>
          </p:cNvSpPr>
          <p:nvPr>
            <p:ph type="title"/>
          </p:nvPr>
        </p:nvSpPr>
        <p:spPr/>
        <p:txBody>
          <a:bodyPr/>
          <a:lstStyle/>
          <a:p>
            <a:r>
              <a:rPr lang="en-US" smtClean="0"/>
              <a:t>Minería de Vetas Angostas (Narrow Vein Mining)</a:t>
            </a:r>
            <a:endParaRPr lang="en-US"/>
          </a:p>
        </p:txBody>
      </p:sp>
      <p:pic>
        <p:nvPicPr>
          <p:cNvPr id="676867" name="Picture 3" descr="Longhole Stope Gymbie Eldorado Mine AU"/>
          <p:cNvPicPr>
            <a:picLocks noChangeAspect="1" noChangeArrowheads="1"/>
          </p:cNvPicPr>
          <p:nvPr/>
        </p:nvPicPr>
        <p:blipFill>
          <a:blip r:embed="rId3" cstate="print"/>
          <a:srcRect/>
          <a:stretch>
            <a:fillRect/>
          </a:stretch>
        </p:blipFill>
        <p:spPr bwMode="auto">
          <a:xfrm>
            <a:off x="5029200" y="1828800"/>
            <a:ext cx="2709863" cy="4489450"/>
          </a:xfrm>
          <a:prstGeom prst="rect">
            <a:avLst/>
          </a:prstGeom>
          <a:noFill/>
        </p:spPr>
      </p:pic>
      <p:sp>
        <p:nvSpPr>
          <p:cNvPr id="676868" name="Text Box 4"/>
          <p:cNvSpPr txBox="1">
            <a:spLocks noChangeArrowheads="1"/>
          </p:cNvSpPr>
          <p:nvPr/>
        </p:nvSpPr>
        <p:spPr bwMode="auto">
          <a:xfrm>
            <a:off x="457200" y="1828800"/>
            <a:ext cx="3886200" cy="1477328"/>
          </a:xfrm>
          <a:prstGeom prst="rect">
            <a:avLst/>
          </a:prstGeom>
          <a:noFill/>
          <a:ln w="9525" algn="ctr">
            <a:noFill/>
            <a:miter lim="800000"/>
            <a:headEnd/>
            <a:tailEnd/>
          </a:ln>
          <a:effectLst/>
        </p:spPr>
        <p:txBody>
          <a:bodyPr>
            <a:spAutoFit/>
          </a:bodyPr>
          <a:lstStyle/>
          <a:p>
            <a:pPr algn="ctr">
              <a:spcBef>
                <a:spcPct val="50000"/>
              </a:spcBef>
            </a:pPr>
            <a:r>
              <a:rPr lang="en-US" dirty="0" err="1">
                <a:latin typeface="Trebuchet MS" pitchFamily="34" charset="0"/>
                <a:cs typeface="Arial" charset="0"/>
              </a:rPr>
              <a:t>Gymbie</a:t>
            </a:r>
            <a:r>
              <a:rPr lang="en-US" dirty="0">
                <a:latin typeface="Trebuchet MS" pitchFamily="34" charset="0"/>
                <a:cs typeface="Arial" charset="0"/>
              </a:rPr>
              <a:t> Eldorado Mine, Australia</a:t>
            </a:r>
          </a:p>
          <a:p>
            <a:pPr marL="360363" indent="-360363">
              <a:spcBef>
                <a:spcPct val="50000"/>
              </a:spcBef>
              <a:buFontTx/>
              <a:buChar char="•"/>
            </a:pPr>
            <a:r>
              <a:rPr lang="en-US" dirty="0" err="1">
                <a:latin typeface="Trebuchet MS" pitchFamily="34" charset="0"/>
                <a:cs typeface="Arial" charset="0"/>
              </a:rPr>
              <a:t>Veta</a:t>
            </a:r>
            <a:r>
              <a:rPr lang="en-US" dirty="0">
                <a:latin typeface="Trebuchet MS" pitchFamily="34" charset="0"/>
                <a:cs typeface="Arial" charset="0"/>
              </a:rPr>
              <a:t> </a:t>
            </a:r>
            <a:r>
              <a:rPr lang="en-US" dirty="0" err="1">
                <a:latin typeface="Trebuchet MS" pitchFamily="34" charset="0"/>
                <a:cs typeface="Arial" charset="0"/>
              </a:rPr>
              <a:t>es</a:t>
            </a:r>
            <a:r>
              <a:rPr lang="en-US" dirty="0">
                <a:latin typeface="Trebuchet MS" pitchFamily="34" charset="0"/>
                <a:cs typeface="Arial" charset="0"/>
              </a:rPr>
              <a:t> 0.9 m de </a:t>
            </a:r>
            <a:r>
              <a:rPr lang="en-US" dirty="0" err="1">
                <a:latin typeface="Trebuchet MS" pitchFamily="34" charset="0"/>
                <a:cs typeface="Arial" charset="0"/>
              </a:rPr>
              <a:t>ancho</a:t>
            </a:r>
            <a:endParaRPr lang="en-US" dirty="0">
              <a:latin typeface="Trebuchet MS" pitchFamily="34" charset="0"/>
              <a:cs typeface="Arial" charset="0"/>
            </a:endParaRPr>
          </a:p>
          <a:p>
            <a:pPr marL="360363" indent="-360363">
              <a:spcBef>
                <a:spcPct val="50000"/>
              </a:spcBef>
              <a:buFontTx/>
              <a:buChar char="•"/>
            </a:pPr>
            <a:r>
              <a:rPr lang="es-CL" dirty="0">
                <a:latin typeface="Trebuchet MS" pitchFamily="34" charset="0"/>
                <a:cs typeface="Arial" charset="0"/>
              </a:rPr>
              <a:t> La galería de perforación es de 2.5 m de ancho</a:t>
            </a:r>
            <a:endParaRPr lang="en-US" dirty="0">
              <a:latin typeface="Trebuchet MS" pitchFamily="34" charset="0"/>
              <a:cs typeface="Arial" charset="0"/>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Rectangle 2"/>
          <p:cNvSpPr>
            <a:spLocks noGrp="1" noChangeArrowheads="1"/>
          </p:cNvSpPr>
          <p:nvPr>
            <p:ph type="title"/>
          </p:nvPr>
        </p:nvSpPr>
        <p:spPr/>
        <p:txBody>
          <a:bodyPr/>
          <a:lstStyle/>
          <a:p>
            <a:r>
              <a:rPr lang="en-US" sz="3500"/>
              <a:t>Estabilidad de Taludes Bagdad Mine, Arizona</a:t>
            </a:r>
          </a:p>
        </p:txBody>
      </p:sp>
      <p:pic>
        <p:nvPicPr>
          <p:cNvPr id="609283" name="Picture 3" descr="Phoenix_Sedona_DC2005 007"/>
          <p:cNvPicPr>
            <a:picLocks noChangeAspect="1" noChangeArrowheads="1"/>
          </p:cNvPicPr>
          <p:nvPr/>
        </p:nvPicPr>
        <p:blipFill>
          <a:blip r:embed="rId3" cstate="print"/>
          <a:srcRect/>
          <a:stretch>
            <a:fillRect/>
          </a:stretch>
        </p:blipFill>
        <p:spPr bwMode="auto">
          <a:xfrm>
            <a:off x="0" y="1654175"/>
            <a:ext cx="4343400" cy="3270250"/>
          </a:xfrm>
          <a:prstGeom prst="rect">
            <a:avLst/>
          </a:prstGeom>
          <a:noFill/>
        </p:spPr>
      </p:pic>
      <p:pic>
        <p:nvPicPr>
          <p:cNvPr id="609284" name="Picture 4" descr="Phoenix_Sedona_DC2005 002"/>
          <p:cNvPicPr>
            <a:picLocks noChangeAspect="1" noChangeArrowheads="1"/>
          </p:cNvPicPr>
          <p:nvPr/>
        </p:nvPicPr>
        <p:blipFill>
          <a:blip r:embed="rId4" cstate="print"/>
          <a:srcRect/>
          <a:stretch>
            <a:fillRect/>
          </a:stretch>
        </p:blipFill>
        <p:spPr bwMode="auto">
          <a:xfrm>
            <a:off x="4618038" y="3079750"/>
            <a:ext cx="4267200" cy="3214688"/>
          </a:xfrm>
          <a:prstGeom prst="rect">
            <a:avLst/>
          </a:prstGeom>
          <a:noFill/>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Rectangle 2"/>
          <p:cNvSpPr>
            <a:spLocks noGrp="1" noChangeArrowheads="1"/>
          </p:cNvSpPr>
          <p:nvPr>
            <p:ph type="title"/>
          </p:nvPr>
        </p:nvSpPr>
        <p:spPr>
          <a:xfrm>
            <a:off x="446031" y="263525"/>
            <a:ext cx="7539094" cy="1143000"/>
          </a:xfrm>
        </p:spPr>
        <p:txBody>
          <a:bodyPr/>
          <a:lstStyle/>
          <a:p>
            <a:r>
              <a:rPr lang="en-US" sz="2500" dirty="0"/>
              <a:t>Grasberg Mine, Indonesia </a:t>
            </a:r>
            <a:r>
              <a:rPr lang="en-US" sz="2500" dirty="0" err="1"/>
              <a:t>Octubre</a:t>
            </a:r>
            <a:r>
              <a:rPr lang="en-US" sz="2500" dirty="0"/>
              <a:t> 9, </a:t>
            </a:r>
            <a:r>
              <a:rPr lang="en-US" sz="2500" dirty="0" smtClean="0"/>
              <a:t>2003</a:t>
            </a:r>
            <a:endParaRPr lang="en-US" sz="2500" dirty="0"/>
          </a:p>
        </p:txBody>
      </p:sp>
      <p:pic>
        <p:nvPicPr>
          <p:cNvPr id="611332" name="Picture 4" descr="MVC-013F"/>
          <p:cNvPicPr>
            <a:picLocks noChangeAspect="1" noChangeArrowheads="1"/>
          </p:cNvPicPr>
          <p:nvPr/>
        </p:nvPicPr>
        <p:blipFill>
          <a:blip r:embed="rId3" cstate="print"/>
          <a:srcRect/>
          <a:stretch>
            <a:fillRect/>
          </a:stretch>
        </p:blipFill>
        <p:spPr bwMode="auto">
          <a:xfrm>
            <a:off x="4867275" y="3375025"/>
            <a:ext cx="4276725" cy="3206750"/>
          </a:xfrm>
          <a:prstGeom prst="rect">
            <a:avLst/>
          </a:prstGeom>
          <a:noFill/>
        </p:spPr>
      </p:pic>
      <p:sp>
        <p:nvSpPr>
          <p:cNvPr id="611333" name="Text Box 5"/>
          <p:cNvSpPr txBox="1">
            <a:spLocks noChangeArrowheads="1"/>
          </p:cNvSpPr>
          <p:nvPr/>
        </p:nvSpPr>
        <p:spPr bwMode="auto">
          <a:xfrm>
            <a:off x="4806950" y="2411413"/>
            <a:ext cx="3482975" cy="457200"/>
          </a:xfrm>
          <a:prstGeom prst="rect">
            <a:avLst/>
          </a:prstGeom>
          <a:noFill/>
          <a:ln w="31750">
            <a:noFill/>
            <a:miter lim="800000"/>
            <a:headEnd/>
            <a:tailEnd/>
          </a:ln>
          <a:effectLst/>
        </p:spPr>
        <p:txBody>
          <a:bodyPr wrap="none">
            <a:spAutoFit/>
          </a:bodyPr>
          <a:lstStyle/>
          <a:p>
            <a:r>
              <a:rPr lang="es-CL">
                <a:latin typeface="Arial Black" pitchFamily="34" charset="0"/>
              </a:rPr>
              <a:t>9 Personas Muertas</a:t>
            </a:r>
            <a:endParaRPr lang="en-US">
              <a:latin typeface="Arial Black" pitchFamily="34" charset="0"/>
            </a:endParaRPr>
          </a:p>
        </p:txBody>
      </p:sp>
      <p:pic>
        <p:nvPicPr>
          <p:cNvPr id="611334" name="Picture 6" descr="MVC-011F"/>
          <p:cNvPicPr>
            <a:picLocks noChangeAspect="1" noChangeArrowheads="1"/>
          </p:cNvPicPr>
          <p:nvPr/>
        </p:nvPicPr>
        <p:blipFill>
          <a:blip r:embed="rId4" cstate="print"/>
          <a:srcRect/>
          <a:stretch>
            <a:fillRect/>
          </a:stretch>
        </p:blipFill>
        <p:spPr bwMode="auto">
          <a:xfrm>
            <a:off x="338138" y="1757363"/>
            <a:ext cx="3602037" cy="4802187"/>
          </a:xfrm>
          <a:prstGeom prst="rect">
            <a:avLst/>
          </a:prstGeom>
          <a:noFill/>
        </p:spPr>
      </p:pic>
      <p:sp>
        <p:nvSpPr>
          <p:cNvPr id="6" name="5 Rectángulo"/>
          <p:cNvSpPr/>
          <p:nvPr/>
        </p:nvSpPr>
        <p:spPr>
          <a:xfrm>
            <a:off x="4462461" y="1676376"/>
            <a:ext cx="4572000" cy="646331"/>
          </a:xfrm>
          <a:prstGeom prst="rect">
            <a:avLst/>
          </a:prstGeom>
        </p:spPr>
        <p:txBody>
          <a:bodyPr>
            <a:spAutoFit/>
          </a:bodyPr>
          <a:lstStyle/>
          <a:p>
            <a:r>
              <a:rPr lang="en-US" dirty="0" smtClean="0"/>
              <a:t>Lo </a:t>
            </a:r>
            <a:r>
              <a:rPr lang="en-US" dirty="0" err="1" smtClean="0"/>
              <a:t>que</a:t>
            </a:r>
            <a:r>
              <a:rPr lang="en-US" dirty="0" smtClean="0"/>
              <a:t> </a:t>
            </a:r>
            <a:r>
              <a:rPr lang="en-US" dirty="0" err="1" smtClean="0"/>
              <a:t>pasa</a:t>
            </a:r>
            <a:r>
              <a:rPr lang="en-US" dirty="0" smtClean="0"/>
              <a:t> </a:t>
            </a:r>
            <a:r>
              <a:rPr lang="en-US" dirty="0" err="1" smtClean="0"/>
              <a:t>cuando</a:t>
            </a:r>
            <a:r>
              <a:rPr lang="en-US" dirty="0" smtClean="0"/>
              <a:t> el </a:t>
            </a:r>
            <a:r>
              <a:rPr lang="en-US" dirty="0" err="1" smtClean="0"/>
              <a:t>agua</a:t>
            </a:r>
            <a:r>
              <a:rPr lang="en-US" dirty="0" smtClean="0"/>
              <a:t> se </a:t>
            </a:r>
            <a:r>
              <a:rPr lang="en-US" dirty="0" err="1" smtClean="0"/>
              <a:t>acumula</a:t>
            </a:r>
            <a:r>
              <a:rPr lang="en-US" dirty="0" smtClean="0"/>
              <a:t> y el </a:t>
            </a:r>
            <a:r>
              <a:rPr lang="en-US" dirty="0" err="1" smtClean="0"/>
              <a:t>drenaje</a:t>
            </a:r>
            <a:r>
              <a:rPr lang="en-US" dirty="0" smtClean="0"/>
              <a:t> </a:t>
            </a:r>
            <a:r>
              <a:rPr lang="en-US" dirty="0" err="1" smtClean="0"/>
              <a:t>falla</a:t>
            </a:r>
            <a:endParaRPr lang="es-E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8" name="Rectangle 2"/>
          <p:cNvSpPr>
            <a:spLocks noChangeArrowheads="1"/>
          </p:cNvSpPr>
          <p:nvPr/>
        </p:nvSpPr>
        <p:spPr bwMode="auto">
          <a:xfrm>
            <a:off x="685800" y="457200"/>
            <a:ext cx="7772400" cy="914400"/>
          </a:xfrm>
          <a:prstGeom prst="rect">
            <a:avLst/>
          </a:prstGeom>
          <a:noFill/>
          <a:ln w="76200">
            <a:noFill/>
            <a:miter lim="800000"/>
            <a:headEnd/>
            <a:tailEnd/>
          </a:ln>
          <a:effectLst/>
        </p:spPr>
        <p:txBody>
          <a:bodyPr anchor="ctr"/>
          <a:lstStyle/>
          <a:p>
            <a:endParaRPr lang="es-ES" sz="4000" b="1">
              <a:solidFill>
                <a:schemeClr val="tx2"/>
              </a:solidFill>
              <a:effectLst>
                <a:outerShdw blurRad="38100" dist="38100" dir="2700000" algn="tl">
                  <a:srgbClr val="000000"/>
                </a:outerShdw>
              </a:effectLst>
              <a:latin typeface="Tahoma" pitchFamily="34" charset="0"/>
            </a:endParaRPr>
          </a:p>
        </p:txBody>
      </p:sp>
      <p:sp>
        <p:nvSpPr>
          <p:cNvPr id="685059" name="Rectangle 3"/>
          <p:cNvSpPr>
            <a:spLocks noChangeArrowheads="1"/>
          </p:cNvSpPr>
          <p:nvPr/>
        </p:nvSpPr>
        <p:spPr bwMode="auto">
          <a:xfrm>
            <a:off x="685800" y="1981200"/>
            <a:ext cx="7772400" cy="4114800"/>
          </a:xfrm>
          <a:prstGeom prst="rect">
            <a:avLst/>
          </a:prstGeom>
          <a:noFill/>
          <a:ln w="9525">
            <a:noFill/>
            <a:miter lim="800000"/>
            <a:headEnd/>
            <a:tailEnd/>
          </a:ln>
          <a:effectLst/>
        </p:spPr>
        <p:txBody>
          <a:bodyPr/>
          <a:lstStyle/>
          <a:p>
            <a:pPr marL="342900" indent="-342900">
              <a:spcBef>
                <a:spcPct val="20000"/>
              </a:spcBef>
              <a:buClr>
                <a:schemeClr val="tx1"/>
              </a:buClr>
              <a:buSzPct val="80000"/>
              <a:buFont typeface="Monotype Sorts" pitchFamily="2" charset="2"/>
              <a:buChar char="\"/>
            </a:pPr>
            <a:endParaRPr lang="es-ES" sz="3200">
              <a:effectLst>
                <a:outerShdw blurRad="38100" dist="38100" dir="2700000" algn="tl">
                  <a:srgbClr val="000000"/>
                </a:outerShdw>
              </a:effectLst>
              <a:latin typeface="Tahoma" pitchFamily="34" charset="0"/>
            </a:endParaRPr>
          </a:p>
        </p:txBody>
      </p:sp>
      <p:sp>
        <p:nvSpPr>
          <p:cNvPr id="685061" name="Rectangle 5"/>
          <p:cNvSpPr>
            <a:spLocks noGrp="1" noChangeArrowheads="1"/>
          </p:cNvSpPr>
          <p:nvPr>
            <p:ph type="body" sz="half" idx="1"/>
          </p:nvPr>
        </p:nvSpPr>
        <p:spPr>
          <a:xfrm>
            <a:off x="374650" y="1530324"/>
            <a:ext cx="4119563" cy="4710178"/>
          </a:xfrm>
        </p:spPr>
        <p:txBody>
          <a:bodyPr/>
          <a:lstStyle/>
          <a:p>
            <a:r>
              <a:rPr lang="es-CL" dirty="0" smtClean="0"/>
              <a:t>Utilizado para yacimientos de mediana y alta ley</a:t>
            </a:r>
          </a:p>
          <a:p>
            <a:r>
              <a:rPr lang="es-CL" dirty="0" smtClean="0"/>
              <a:t>Ritmos de producción 500-50000 </a:t>
            </a:r>
            <a:r>
              <a:rPr lang="es-CL" dirty="0" err="1" smtClean="0"/>
              <a:t>tpd</a:t>
            </a:r>
            <a:endParaRPr lang="es-CL" dirty="0" smtClean="0"/>
          </a:p>
          <a:p>
            <a:r>
              <a:rPr lang="es-CL" dirty="0" smtClean="0"/>
              <a:t>Más selectivo que el método de cielo abierto excepto por los métodos por hundimiento</a:t>
            </a:r>
          </a:p>
          <a:p>
            <a:r>
              <a:rPr lang="es-CL" dirty="0" smtClean="0"/>
              <a:t>Problemas de diseño:</a:t>
            </a:r>
          </a:p>
          <a:p>
            <a:pPr lvl="2"/>
            <a:r>
              <a:rPr lang="es-CL" dirty="0" smtClean="0"/>
              <a:t>Geometría de la mina subterránea</a:t>
            </a:r>
          </a:p>
          <a:p>
            <a:pPr lvl="2"/>
            <a:r>
              <a:rPr lang="es-CL" dirty="0" smtClean="0"/>
              <a:t>Estabilidad y soporte</a:t>
            </a:r>
          </a:p>
          <a:p>
            <a:pPr lvl="2"/>
            <a:r>
              <a:rPr lang="es-CL" dirty="0" smtClean="0"/>
              <a:t>Ubicación de los accesos</a:t>
            </a:r>
          </a:p>
          <a:p>
            <a:pPr lvl="2"/>
            <a:r>
              <a:rPr lang="es-CL" dirty="0" smtClean="0"/>
              <a:t>Logística para el transporte y movimiento de mineral subterráneo</a:t>
            </a:r>
            <a:endParaRPr lang="es-CL" dirty="0"/>
          </a:p>
        </p:txBody>
      </p:sp>
      <p:pic>
        <p:nvPicPr>
          <p:cNvPr id="685062" name="Picture 6" descr="Slide 2"/>
          <p:cNvPicPr>
            <a:picLocks noGrp="1" noChangeAspect="1" noChangeArrowheads="1"/>
          </p:cNvPicPr>
          <p:nvPr>
            <p:ph sz="half" idx="2"/>
          </p:nvPr>
        </p:nvPicPr>
        <p:blipFill>
          <a:blip r:embed="rId3" cstate="print"/>
          <a:srcRect/>
          <a:stretch>
            <a:fillRect/>
          </a:stretch>
        </p:blipFill>
        <p:spPr>
          <a:xfrm>
            <a:off x="4687195" y="2107262"/>
            <a:ext cx="4039985" cy="3699164"/>
          </a:xfrm>
        </p:spPr>
      </p:pic>
      <p:sp>
        <p:nvSpPr>
          <p:cNvPr id="13" name="Rectangle 2"/>
          <p:cNvSpPr>
            <a:spLocks noGrp="1" noChangeArrowheads="1"/>
          </p:cNvSpPr>
          <p:nvPr>
            <p:ph type="title"/>
          </p:nvPr>
        </p:nvSpPr>
        <p:spPr>
          <a:xfrm>
            <a:off x="457200" y="274638"/>
            <a:ext cx="8229600" cy="1143000"/>
          </a:xfrm>
        </p:spPr>
        <p:txBody>
          <a:bodyPr/>
          <a:lstStyle/>
          <a:p>
            <a:r>
              <a:rPr lang="es-MX" dirty="0"/>
              <a:t>Minería subterránea</a:t>
            </a:r>
            <a:endParaRPr lang="es-E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7106" name="Picture 2" descr="UG Mine"/>
          <p:cNvPicPr>
            <a:picLocks noGrp="1" noChangeAspect="1" noChangeArrowheads="1"/>
          </p:cNvPicPr>
          <p:nvPr>
            <p:ph idx="1"/>
          </p:nvPr>
        </p:nvPicPr>
        <p:blipFill>
          <a:blip r:embed="rId3" cstate="print"/>
          <a:srcRect/>
          <a:stretch>
            <a:fillRect/>
          </a:stretch>
        </p:blipFill>
        <p:spPr>
          <a:xfrm>
            <a:off x="0" y="1600200"/>
            <a:ext cx="4102100" cy="4724400"/>
          </a:xfrm>
          <a:noFill/>
          <a:ln/>
        </p:spPr>
      </p:pic>
      <p:sp>
        <p:nvSpPr>
          <p:cNvPr id="687107" name="Rectangle 3"/>
          <p:cNvSpPr>
            <a:spLocks noGrp="1" noChangeArrowheads="1"/>
          </p:cNvSpPr>
          <p:nvPr>
            <p:ph type="title"/>
          </p:nvPr>
        </p:nvSpPr>
        <p:spPr>
          <a:xfrm>
            <a:off x="276225" y="233363"/>
            <a:ext cx="7772400" cy="1143000"/>
          </a:xfrm>
        </p:spPr>
        <p:txBody>
          <a:bodyPr/>
          <a:lstStyle/>
          <a:p>
            <a:r>
              <a:rPr lang="en-US"/>
              <a:t>Componentes de una Mina Subterránea</a:t>
            </a:r>
          </a:p>
        </p:txBody>
      </p:sp>
      <p:sp>
        <p:nvSpPr>
          <p:cNvPr id="687108" name="Text Box 4"/>
          <p:cNvSpPr txBox="1">
            <a:spLocks noChangeArrowheads="1"/>
          </p:cNvSpPr>
          <p:nvPr/>
        </p:nvSpPr>
        <p:spPr bwMode="auto">
          <a:xfrm>
            <a:off x="4343400" y="1600200"/>
            <a:ext cx="4419600" cy="4772025"/>
          </a:xfrm>
          <a:prstGeom prst="rect">
            <a:avLst/>
          </a:prstGeom>
          <a:noFill/>
          <a:ln w="12700">
            <a:noFill/>
            <a:miter lim="800000"/>
            <a:headEnd/>
            <a:tailEnd/>
          </a:ln>
          <a:effectLst/>
        </p:spPr>
        <p:txBody>
          <a:bodyPr>
            <a:spAutoFit/>
          </a:bodyPr>
          <a:lstStyle/>
          <a:p>
            <a:pPr algn="ctr" eaLnBrk="0" hangingPunct="0">
              <a:lnSpc>
                <a:spcPct val="80000"/>
              </a:lnSpc>
              <a:spcBef>
                <a:spcPct val="50000"/>
              </a:spcBef>
            </a:pPr>
            <a:r>
              <a:rPr lang="es-CL" sz="1700" u="sng">
                <a:latin typeface="Trebuchet MS" pitchFamily="34" charset="0"/>
                <a:cs typeface="Arial" charset="0"/>
              </a:rPr>
              <a:t>Acceso horizontal (adit, Drift)</a:t>
            </a:r>
            <a:endParaRPr lang="es-CL" sz="1700">
              <a:latin typeface="Trebuchet MS" pitchFamily="34" charset="0"/>
              <a:cs typeface="Arial" charset="0"/>
            </a:endParaRPr>
          </a:p>
          <a:p>
            <a:pPr eaLnBrk="0" hangingPunct="0">
              <a:lnSpc>
                <a:spcPct val="80000"/>
              </a:lnSpc>
              <a:spcBef>
                <a:spcPct val="50000"/>
              </a:spcBef>
            </a:pPr>
            <a:r>
              <a:rPr lang="es-CL" sz="1700">
                <a:latin typeface="Trebuchet MS" pitchFamily="34" charset="0"/>
                <a:cs typeface="Arial" charset="0"/>
              </a:rPr>
              <a:t>Excavación horizontal de acceso a la mina</a:t>
            </a:r>
          </a:p>
          <a:p>
            <a:pPr algn="ctr" eaLnBrk="0" hangingPunct="0">
              <a:lnSpc>
                <a:spcPct val="80000"/>
              </a:lnSpc>
              <a:spcBef>
                <a:spcPct val="50000"/>
              </a:spcBef>
            </a:pPr>
            <a:r>
              <a:rPr lang="es-CL" sz="1700" u="sng">
                <a:latin typeface="Trebuchet MS" pitchFamily="34" charset="0"/>
                <a:cs typeface="Arial" charset="0"/>
              </a:rPr>
              <a:t>Piques (shafts) </a:t>
            </a:r>
          </a:p>
          <a:p>
            <a:pPr eaLnBrk="0" hangingPunct="0">
              <a:lnSpc>
                <a:spcPct val="80000"/>
              </a:lnSpc>
              <a:spcBef>
                <a:spcPct val="50000"/>
              </a:spcBef>
            </a:pPr>
            <a:r>
              <a:rPr lang="es-CL" sz="1700">
                <a:latin typeface="Trebuchet MS" pitchFamily="34" charset="0"/>
                <a:cs typeface="Arial" charset="0"/>
              </a:rPr>
              <a:t>Excavación vertical de acceso a la mina</a:t>
            </a:r>
          </a:p>
          <a:p>
            <a:pPr algn="ctr" eaLnBrk="0" hangingPunct="0">
              <a:lnSpc>
                <a:spcPct val="80000"/>
              </a:lnSpc>
              <a:spcBef>
                <a:spcPct val="50000"/>
              </a:spcBef>
            </a:pPr>
            <a:r>
              <a:rPr lang="es-CL" sz="1700" u="sng">
                <a:latin typeface="Trebuchet MS" pitchFamily="34" charset="0"/>
                <a:cs typeface="Arial" charset="0"/>
              </a:rPr>
              <a:t>Chimenea (Ore passes) </a:t>
            </a:r>
          </a:p>
          <a:p>
            <a:pPr eaLnBrk="0" hangingPunct="0">
              <a:lnSpc>
                <a:spcPct val="80000"/>
              </a:lnSpc>
              <a:spcBef>
                <a:spcPct val="50000"/>
              </a:spcBef>
            </a:pPr>
            <a:r>
              <a:rPr lang="es-CL" sz="1700">
                <a:latin typeface="Trebuchet MS" pitchFamily="34" charset="0"/>
                <a:cs typeface="Arial" charset="0"/>
              </a:rPr>
              <a:t>Excavaciones sub-verticales dedicadas al traspaso de mineral, personas y en algunas ocasiones utilizadas como cara libre</a:t>
            </a:r>
          </a:p>
          <a:p>
            <a:pPr algn="ctr" eaLnBrk="0" hangingPunct="0">
              <a:lnSpc>
                <a:spcPct val="80000"/>
              </a:lnSpc>
              <a:spcBef>
                <a:spcPct val="50000"/>
              </a:spcBef>
            </a:pPr>
            <a:r>
              <a:rPr lang="es-CL" sz="1700" u="sng">
                <a:latin typeface="Trebuchet MS" pitchFamily="34" charset="0"/>
                <a:cs typeface="Arial" charset="0"/>
              </a:rPr>
              <a:t>Rampas (Declines</a:t>
            </a:r>
            <a:r>
              <a:rPr lang="es-CL" sz="1700" b="1">
                <a:latin typeface="Trebuchet MS" pitchFamily="34" charset="0"/>
                <a:cs typeface="Arial" charset="0"/>
              </a:rPr>
              <a:t> </a:t>
            </a:r>
            <a:r>
              <a:rPr lang="es-CL" sz="1700">
                <a:latin typeface="Trebuchet MS" pitchFamily="34" charset="0"/>
                <a:cs typeface="Arial" charset="0"/>
              </a:rPr>
              <a:t>or </a:t>
            </a:r>
            <a:r>
              <a:rPr lang="es-CL" sz="1700" u="sng">
                <a:latin typeface="Trebuchet MS" pitchFamily="34" charset="0"/>
                <a:cs typeface="Arial" charset="0"/>
              </a:rPr>
              <a:t>ramps)</a:t>
            </a:r>
          </a:p>
          <a:p>
            <a:pPr eaLnBrk="0" hangingPunct="0">
              <a:lnSpc>
                <a:spcPct val="80000"/>
              </a:lnSpc>
              <a:spcBef>
                <a:spcPct val="50000"/>
              </a:spcBef>
            </a:pPr>
            <a:r>
              <a:rPr lang="es-CL" sz="1700">
                <a:latin typeface="Trebuchet MS" pitchFamily="34" charset="0"/>
                <a:cs typeface="Arial" charset="0"/>
              </a:rPr>
              <a:t>Son excavaciones horizontales orientadas en espiral con el propósito de conectar dos niveles o acceder a la mina</a:t>
            </a:r>
          </a:p>
          <a:p>
            <a:pPr algn="ctr" eaLnBrk="0" hangingPunct="0">
              <a:lnSpc>
                <a:spcPct val="80000"/>
              </a:lnSpc>
              <a:spcBef>
                <a:spcPct val="50000"/>
              </a:spcBef>
            </a:pPr>
            <a:r>
              <a:rPr lang="es-CL" sz="1700" u="sng">
                <a:latin typeface="Trebuchet MS" pitchFamily="34" charset="0"/>
                <a:cs typeface="Arial" charset="0"/>
              </a:rPr>
              <a:t>Caserones (Stopes)</a:t>
            </a:r>
            <a:r>
              <a:rPr lang="es-CL" sz="1700">
                <a:latin typeface="Trebuchet MS" pitchFamily="34" charset="0"/>
                <a:cs typeface="Arial" charset="0"/>
              </a:rPr>
              <a:t> </a:t>
            </a:r>
          </a:p>
          <a:p>
            <a:pPr eaLnBrk="0" hangingPunct="0">
              <a:lnSpc>
                <a:spcPct val="80000"/>
              </a:lnSpc>
              <a:spcBef>
                <a:spcPct val="50000"/>
              </a:spcBef>
            </a:pPr>
            <a:r>
              <a:rPr lang="es-CL" sz="1700">
                <a:latin typeface="Trebuchet MS" pitchFamily="34" charset="0"/>
                <a:cs typeface="Arial" charset="0"/>
              </a:rPr>
              <a:t>Corresponden a unidades básicas de explotación de las cuales se extrae mineral. En algunos casos estos caserones son rellenados con material estéril.</a:t>
            </a:r>
          </a:p>
        </p:txBody>
      </p:sp>
      <p:sp>
        <p:nvSpPr>
          <p:cNvPr id="687109" name="Rectangle 5"/>
          <p:cNvSpPr>
            <a:spLocks noChangeArrowheads="1"/>
          </p:cNvSpPr>
          <p:nvPr/>
        </p:nvSpPr>
        <p:spPr bwMode="auto">
          <a:xfrm>
            <a:off x="2133600" y="6654800"/>
            <a:ext cx="76200" cy="76200"/>
          </a:xfrm>
          <a:prstGeom prst="rect">
            <a:avLst/>
          </a:prstGeom>
          <a:solidFill>
            <a:srgbClr val="DDDDDD"/>
          </a:solidFill>
          <a:ln w="12700">
            <a:noFill/>
            <a:miter lim="800000"/>
            <a:headEnd/>
            <a:tailEnd/>
          </a:ln>
          <a:effectLst/>
        </p:spPr>
        <p:txBody>
          <a:bodyPr wrap="none" anchor="ctr"/>
          <a:lstStyle/>
          <a:p>
            <a:endParaRPr lang="es-ES"/>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p:cNvSpPr>
            <a:spLocks noGrp="1" noChangeArrowheads="1"/>
          </p:cNvSpPr>
          <p:nvPr>
            <p:ph type="title"/>
          </p:nvPr>
        </p:nvSpPr>
        <p:spPr/>
        <p:txBody>
          <a:bodyPr/>
          <a:lstStyle/>
          <a:p>
            <a:r>
              <a:rPr lang="es-MX" dirty="0"/>
              <a:t>Minería subterránea</a:t>
            </a:r>
            <a:endParaRPr lang="es-ES" dirty="0"/>
          </a:p>
        </p:txBody>
      </p:sp>
      <p:sp>
        <p:nvSpPr>
          <p:cNvPr id="589827" name="Rectangle 3"/>
          <p:cNvSpPr>
            <a:spLocks noGrp="1" noChangeArrowheads="1"/>
          </p:cNvSpPr>
          <p:nvPr>
            <p:ph type="body" idx="1"/>
          </p:nvPr>
        </p:nvSpPr>
        <p:spPr/>
        <p:txBody>
          <a:bodyPr/>
          <a:lstStyle/>
          <a:p>
            <a:r>
              <a:rPr lang="es-MX" dirty="0"/>
              <a:t>Excavaciones tienen distinta vida útil</a:t>
            </a:r>
          </a:p>
          <a:p>
            <a:r>
              <a:rPr lang="es-MX" dirty="0"/>
              <a:t>Infraestructura en roca huésped</a:t>
            </a:r>
          </a:p>
          <a:p>
            <a:r>
              <a:rPr lang="es-MX" dirty="0"/>
              <a:t>Desarrollos en roca huésped o roca mineralizada</a:t>
            </a:r>
          </a:p>
          <a:p>
            <a:r>
              <a:rPr lang="es-MX" dirty="0"/>
              <a:t>Producción implica extraer roca mineralizada </a:t>
            </a:r>
          </a:p>
          <a:p>
            <a:pPr lvl="1"/>
            <a:r>
              <a:rPr lang="es-MX" sz="2000" dirty="0"/>
              <a:t>Pilares</a:t>
            </a:r>
          </a:p>
          <a:p>
            <a:pPr lvl="1"/>
            <a:r>
              <a:rPr lang="es-MX" sz="2000" dirty="0"/>
              <a:t>Contacto con roca </a:t>
            </a:r>
            <a:r>
              <a:rPr lang="es-MX" sz="2000" dirty="0" smtClean="0"/>
              <a:t>huésped</a:t>
            </a:r>
          </a:p>
          <a:p>
            <a:r>
              <a:rPr lang="es-CL" dirty="0" smtClean="0"/>
              <a:t>Es sólo un hoyo en la tierra</a:t>
            </a:r>
          </a:p>
          <a:p>
            <a:r>
              <a:rPr lang="es-CL" dirty="0" smtClean="0"/>
              <a:t>Existen sólo 3 tipos de explotación </a:t>
            </a:r>
          </a:p>
          <a:p>
            <a:pPr lvl="1"/>
            <a:r>
              <a:rPr lang="es-CL" sz="2000" dirty="0" smtClean="0"/>
              <a:t>Soportados por pilares (recuperación minera reducida)</a:t>
            </a:r>
          </a:p>
          <a:p>
            <a:pPr lvl="1"/>
            <a:r>
              <a:rPr lang="es-CL" sz="2000" dirty="0" smtClean="0"/>
              <a:t>Artificialmente soportados o relleno (alto costo)</a:t>
            </a:r>
          </a:p>
          <a:p>
            <a:pPr lvl="1"/>
            <a:r>
              <a:rPr lang="es-CL" sz="2000" dirty="0" smtClean="0"/>
              <a:t>Sin soporte o hundimiento: natural e inducido (alta incertidumbre)</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Rectangle 2"/>
          <p:cNvSpPr>
            <a:spLocks noGrp="1" noChangeArrowheads="1"/>
          </p:cNvSpPr>
          <p:nvPr>
            <p:ph type="title"/>
          </p:nvPr>
        </p:nvSpPr>
        <p:spPr>
          <a:xfrm>
            <a:off x="482544" y="288883"/>
            <a:ext cx="8215425" cy="1095390"/>
          </a:xfrm>
          <a:ln/>
        </p:spPr>
        <p:txBody>
          <a:bodyPr/>
          <a:lstStyle/>
          <a:p>
            <a:r>
              <a:rPr lang="es-CL" sz="3300" dirty="0"/>
              <a:t>Métodos de Explotación Subterráneos</a:t>
            </a:r>
            <a:endParaRPr lang="en-US" sz="3300" dirty="0"/>
          </a:p>
        </p:txBody>
      </p:sp>
      <p:sp>
        <p:nvSpPr>
          <p:cNvPr id="650243" name="Rectangle 3"/>
          <p:cNvSpPr>
            <a:spLocks noChangeArrowheads="1"/>
          </p:cNvSpPr>
          <p:nvPr/>
        </p:nvSpPr>
        <p:spPr bwMode="auto">
          <a:xfrm>
            <a:off x="644466" y="1493811"/>
            <a:ext cx="2209800" cy="1143000"/>
          </a:xfrm>
          <a:prstGeom prst="rect">
            <a:avLst/>
          </a:prstGeom>
          <a:noFill/>
          <a:ln w="9525">
            <a:solidFill>
              <a:schemeClr val="tx1"/>
            </a:solidFill>
            <a:miter lim="800000"/>
            <a:headEnd/>
            <a:tailEnd/>
          </a:ln>
          <a:effectLst/>
        </p:spPr>
        <p:txBody>
          <a:bodyPr wrap="none" anchor="ctr"/>
          <a:lstStyle/>
          <a:p>
            <a:pPr algn="ctr"/>
            <a:r>
              <a:rPr lang="es-CL" sz="1800" b="1">
                <a:latin typeface="Arial" charset="0"/>
              </a:rPr>
              <a:t>Soportado</a:t>
            </a:r>
          </a:p>
          <a:p>
            <a:pPr algn="ctr"/>
            <a:r>
              <a:rPr lang="es-CL" sz="1800" b="1">
                <a:latin typeface="Arial" charset="0"/>
              </a:rPr>
              <a:t>Por Pilares</a:t>
            </a:r>
            <a:endParaRPr lang="en-US" sz="1800" b="1">
              <a:latin typeface="Arial" charset="0"/>
            </a:endParaRPr>
          </a:p>
        </p:txBody>
      </p:sp>
      <p:sp>
        <p:nvSpPr>
          <p:cNvPr id="650244" name="Rectangle 4"/>
          <p:cNvSpPr>
            <a:spLocks noChangeArrowheads="1"/>
          </p:cNvSpPr>
          <p:nvPr/>
        </p:nvSpPr>
        <p:spPr bwMode="auto">
          <a:xfrm>
            <a:off x="3463866" y="1493811"/>
            <a:ext cx="2209800" cy="1143000"/>
          </a:xfrm>
          <a:prstGeom prst="rect">
            <a:avLst/>
          </a:prstGeom>
          <a:noFill/>
          <a:ln w="9525">
            <a:solidFill>
              <a:schemeClr val="tx1"/>
            </a:solidFill>
            <a:miter lim="800000"/>
            <a:headEnd/>
            <a:tailEnd/>
          </a:ln>
          <a:effectLst/>
        </p:spPr>
        <p:txBody>
          <a:bodyPr wrap="none" anchor="ctr"/>
          <a:lstStyle/>
          <a:p>
            <a:pPr algn="ctr"/>
            <a:r>
              <a:rPr lang="es-CL" sz="1800" b="1">
                <a:latin typeface="Arial" charset="0"/>
              </a:rPr>
              <a:t>Artificialmente </a:t>
            </a:r>
          </a:p>
          <a:p>
            <a:pPr algn="ctr"/>
            <a:r>
              <a:rPr lang="es-CL" sz="1800" b="1">
                <a:latin typeface="Arial" charset="0"/>
              </a:rPr>
              <a:t>Soportado </a:t>
            </a:r>
          </a:p>
          <a:p>
            <a:pPr algn="ctr"/>
            <a:r>
              <a:rPr lang="es-CL" sz="1800" b="1">
                <a:latin typeface="Arial" charset="0"/>
              </a:rPr>
              <a:t>con Relleno</a:t>
            </a:r>
            <a:endParaRPr lang="en-US" sz="1800" b="1">
              <a:latin typeface="Arial" charset="0"/>
            </a:endParaRPr>
          </a:p>
        </p:txBody>
      </p:sp>
      <p:sp>
        <p:nvSpPr>
          <p:cNvPr id="650245" name="Rectangle 5"/>
          <p:cNvSpPr>
            <a:spLocks noChangeArrowheads="1"/>
          </p:cNvSpPr>
          <p:nvPr/>
        </p:nvSpPr>
        <p:spPr bwMode="auto">
          <a:xfrm>
            <a:off x="6511866" y="1493811"/>
            <a:ext cx="2209800" cy="1143000"/>
          </a:xfrm>
          <a:prstGeom prst="rect">
            <a:avLst/>
          </a:prstGeom>
          <a:noFill/>
          <a:ln w="9525">
            <a:solidFill>
              <a:schemeClr val="tx1"/>
            </a:solidFill>
            <a:miter lim="800000"/>
            <a:headEnd/>
            <a:tailEnd/>
          </a:ln>
          <a:effectLst/>
        </p:spPr>
        <p:txBody>
          <a:bodyPr wrap="none" anchor="ctr"/>
          <a:lstStyle/>
          <a:p>
            <a:pPr algn="ctr"/>
            <a:r>
              <a:rPr lang="es-CL" sz="1800" b="1">
                <a:latin typeface="Arial" charset="0"/>
              </a:rPr>
              <a:t>Sin soporte o </a:t>
            </a:r>
          </a:p>
          <a:p>
            <a:pPr algn="ctr"/>
            <a:r>
              <a:rPr lang="es-CL" sz="1800" b="1">
                <a:latin typeface="Arial" charset="0"/>
              </a:rPr>
              <a:t>Hundimiento</a:t>
            </a:r>
            <a:endParaRPr lang="en-US" sz="1800" b="1">
              <a:latin typeface="Arial" charset="0"/>
            </a:endParaRPr>
          </a:p>
        </p:txBody>
      </p:sp>
      <p:sp>
        <p:nvSpPr>
          <p:cNvPr id="650246" name="Rectangle 6"/>
          <p:cNvSpPr>
            <a:spLocks noChangeArrowheads="1"/>
          </p:cNvSpPr>
          <p:nvPr/>
        </p:nvSpPr>
        <p:spPr bwMode="auto">
          <a:xfrm>
            <a:off x="263466" y="3398811"/>
            <a:ext cx="1371600" cy="762000"/>
          </a:xfrm>
          <a:prstGeom prst="rect">
            <a:avLst/>
          </a:prstGeom>
          <a:noFill/>
          <a:ln w="9525">
            <a:solidFill>
              <a:schemeClr val="tx1"/>
            </a:solidFill>
            <a:miter lim="800000"/>
            <a:headEnd/>
            <a:tailEnd/>
          </a:ln>
          <a:effectLst/>
        </p:spPr>
        <p:txBody>
          <a:bodyPr wrap="none" anchor="ctr"/>
          <a:lstStyle/>
          <a:p>
            <a:pPr algn="ctr"/>
            <a:r>
              <a:rPr lang="es-CL" sz="1400" b="1">
                <a:latin typeface="Arial" charset="0"/>
              </a:rPr>
              <a:t>Room and Pilar</a:t>
            </a:r>
            <a:endParaRPr lang="en-US" sz="1400" b="1">
              <a:latin typeface="Arial" charset="0"/>
            </a:endParaRPr>
          </a:p>
        </p:txBody>
      </p:sp>
      <p:sp>
        <p:nvSpPr>
          <p:cNvPr id="650247" name="Rectangle 7"/>
          <p:cNvSpPr>
            <a:spLocks noChangeArrowheads="1"/>
          </p:cNvSpPr>
          <p:nvPr/>
        </p:nvSpPr>
        <p:spPr bwMode="auto">
          <a:xfrm>
            <a:off x="1939866" y="3398811"/>
            <a:ext cx="1371600" cy="762000"/>
          </a:xfrm>
          <a:prstGeom prst="rect">
            <a:avLst/>
          </a:prstGeom>
          <a:noFill/>
          <a:ln w="9525">
            <a:solidFill>
              <a:schemeClr val="tx1"/>
            </a:solidFill>
            <a:miter lim="800000"/>
            <a:headEnd/>
            <a:tailEnd/>
          </a:ln>
          <a:effectLst/>
        </p:spPr>
        <p:txBody>
          <a:bodyPr wrap="none" anchor="ctr"/>
          <a:lstStyle/>
          <a:p>
            <a:pPr algn="ctr"/>
            <a:r>
              <a:rPr lang="es-CL" sz="1400" b="1">
                <a:latin typeface="Arial" charset="0"/>
              </a:rPr>
              <a:t>Sublevel and </a:t>
            </a:r>
          </a:p>
          <a:p>
            <a:pPr algn="ctr"/>
            <a:r>
              <a:rPr lang="es-CL" sz="1400" b="1">
                <a:latin typeface="Arial" charset="0"/>
              </a:rPr>
              <a:t>Longhole</a:t>
            </a:r>
          </a:p>
          <a:p>
            <a:pPr algn="ctr"/>
            <a:r>
              <a:rPr lang="es-CL" sz="1400" b="1">
                <a:latin typeface="Arial" charset="0"/>
              </a:rPr>
              <a:t> stoping</a:t>
            </a:r>
            <a:endParaRPr lang="en-US" sz="1400" b="1">
              <a:latin typeface="Arial" charset="0"/>
            </a:endParaRPr>
          </a:p>
        </p:txBody>
      </p:sp>
      <p:sp>
        <p:nvSpPr>
          <p:cNvPr id="650248" name="Rectangle 8"/>
          <p:cNvSpPr>
            <a:spLocks noChangeArrowheads="1"/>
          </p:cNvSpPr>
          <p:nvPr/>
        </p:nvSpPr>
        <p:spPr bwMode="auto">
          <a:xfrm>
            <a:off x="1558866" y="5075211"/>
            <a:ext cx="1371600" cy="533400"/>
          </a:xfrm>
          <a:prstGeom prst="rect">
            <a:avLst/>
          </a:prstGeom>
          <a:noFill/>
          <a:ln w="9525">
            <a:solidFill>
              <a:schemeClr val="tx1"/>
            </a:solidFill>
            <a:miter lim="800000"/>
            <a:headEnd/>
            <a:tailEnd/>
          </a:ln>
          <a:effectLst/>
        </p:spPr>
        <p:txBody>
          <a:bodyPr wrap="none" anchor="ctr"/>
          <a:lstStyle/>
          <a:p>
            <a:pPr algn="ctr"/>
            <a:r>
              <a:rPr lang="es-CL" sz="1400" b="1">
                <a:latin typeface="Arial" charset="0"/>
              </a:rPr>
              <a:t>Bench and Fill</a:t>
            </a:r>
          </a:p>
          <a:p>
            <a:pPr algn="ctr"/>
            <a:r>
              <a:rPr lang="es-CL" sz="1400" b="1">
                <a:latin typeface="Arial" charset="0"/>
              </a:rPr>
              <a:t>stoping</a:t>
            </a:r>
            <a:endParaRPr lang="en-US" sz="1400" b="1">
              <a:latin typeface="Arial" charset="0"/>
            </a:endParaRPr>
          </a:p>
        </p:txBody>
      </p:sp>
      <p:cxnSp>
        <p:nvCxnSpPr>
          <p:cNvPr id="650249" name="AutoShape 9"/>
          <p:cNvCxnSpPr>
            <a:cxnSpLocks noChangeShapeType="1"/>
            <a:stCxn id="650243" idx="2"/>
            <a:endCxn id="650246" idx="0"/>
          </p:cNvCxnSpPr>
          <p:nvPr/>
        </p:nvCxnSpPr>
        <p:spPr bwMode="auto">
          <a:xfrm rot="5400000">
            <a:off x="968316" y="2617761"/>
            <a:ext cx="762000" cy="800100"/>
          </a:xfrm>
          <a:prstGeom prst="bentConnector3">
            <a:avLst>
              <a:gd name="adj1" fmla="val 50000"/>
            </a:avLst>
          </a:prstGeom>
          <a:noFill/>
          <a:ln w="57150">
            <a:solidFill>
              <a:schemeClr val="bg2"/>
            </a:solidFill>
            <a:miter lim="800000"/>
            <a:headEnd/>
            <a:tailEnd type="triangle" w="med" len="med"/>
          </a:ln>
          <a:effectLst/>
        </p:spPr>
      </p:cxnSp>
      <p:cxnSp>
        <p:nvCxnSpPr>
          <p:cNvPr id="650250" name="AutoShape 10"/>
          <p:cNvCxnSpPr>
            <a:cxnSpLocks noChangeShapeType="1"/>
            <a:stCxn id="650243" idx="2"/>
            <a:endCxn id="650247" idx="0"/>
          </p:cNvCxnSpPr>
          <p:nvPr/>
        </p:nvCxnSpPr>
        <p:spPr bwMode="auto">
          <a:xfrm rot="16200000" flipH="1">
            <a:off x="1806516" y="2579661"/>
            <a:ext cx="762000" cy="876300"/>
          </a:xfrm>
          <a:prstGeom prst="bentConnector3">
            <a:avLst>
              <a:gd name="adj1" fmla="val 50000"/>
            </a:avLst>
          </a:prstGeom>
          <a:noFill/>
          <a:ln w="57150">
            <a:solidFill>
              <a:schemeClr val="bg2"/>
            </a:solidFill>
            <a:miter lim="800000"/>
            <a:headEnd/>
            <a:tailEnd type="triangle" w="med" len="med"/>
          </a:ln>
          <a:effectLst/>
        </p:spPr>
      </p:cxnSp>
      <p:cxnSp>
        <p:nvCxnSpPr>
          <p:cNvPr id="650251" name="AutoShape 11"/>
          <p:cNvCxnSpPr>
            <a:cxnSpLocks noChangeShapeType="1"/>
            <a:stCxn id="650244" idx="2"/>
            <a:endCxn id="650248" idx="0"/>
          </p:cNvCxnSpPr>
          <p:nvPr/>
        </p:nvCxnSpPr>
        <p:spPr bwMode="auto">
          <a:xfrm rot="5400000">
            <a:off x="2187516" y="2693961"/>
            <a:ext cx="2438400" cy="2324100"/>
          </a:xfrm>
          <a:prstGeom prst="bentConnector3">
            <a:avLst>
              <a:gd name="adj1" fmla="val 80468"/>
            </a:avLst>
          </a:prstGeom>
          <a:noFill/>
          <a:ln w="57150">
            <a:solidFill>
              <a:schemeClr val="bg2"/>
            </a:solidFill>
            <a:miter lim="800000"/>
            <a:headEnd/>
            <a:tailEnd type="triangle" w="med" len="med"/>
          </a:ln>
          <a:effectLst/>
        </p:spPr>
      </p:cxnSp>
      <p:sp>
        <p:nvSpPr>
          <p:cNvPr id="650252" name="Rectangle 12"/>
          <p:cNvSpPr>
            <a:spLocks noChangeArrowheads="1"/>
          </p:cNvSpPr>
          <p:nvPr/>
        </p:nvSpPr>
        <p:spPr bwMode="auto">
          <a:xfrm>
            <a:off x="3235266" y="5075211"/>
            <a:ext cx="1371600" cy="533400"/>
          </a:xfrm>
          <a:prstGeom prst="rect">
            <a:avLst/>
          </a:prstGeom>
          <a:noFill/>
          <a:ln w="9525">
            <a:solidFill>
              <a:schemeClr val="tx1"/>
            </a:solidFill>
            <a:miter lim="800000"/>
            <a:headEnd/>
            <a:tailEnd/>
          </a:ln>
          <a:effectLst/>
        </p:spPr>
        <p:txBody>
          <a:bodyPr wrap="none" anchor="ctr"/>
          <a:lstStyle/>
          <a:p>
            <a:pPr algn="ctr"/>
            <a:r>
              <a:rPr lang="es-CL" sz="1400" b="1">
                <a:latin typeface="Arial" charset="0"/>
              </a:rPr>
              <a:t>Cut and Fill </a:t>
            </a:r>
          </a:p>
          <a:p>
            <a:pPr algn="ctr"/>
            <a:r>
              <a:rPr lang="es-CL" sz="1400" b="1">
                <a:latin typeface="Arial" charset="0"/>
              </a:rPr>
              <a:t>Stoping</a:t>
            </a:r>
            <a:endParaRPr lang="en-US" sz="1400" b="1">
              <a:latin typeface="Arial" charset="0"/>
            </a:endParaRPr>
          </a:p>
        </p:txBody>
      </p:sp>
      <p:sp>
        <p:nvSpPr>
          <p:cNvPr id="650253" name="Rectangle 13"/>
          <p:cNvSpPr>
            <a:spLocks noChangeArrowheads="1"/>
          </p:cNvSpPr>
          <p:nvPr/>
        </p:nvSpPr>
        <p:spPr bwMode="auto">
          <a:xfrm>
            <a:off x="4721166" y="5075211"/>
            <a:ext cx="1371600" cy="533400"/>
          </a:xfrm>
          <a:prstGeom prst="rect">
            <a:avLst/>
          </a:prstGeom>
          <a:noFill/>
          <a:ln w="9525">
            <a:solidFill>
              <a:schemeClr val="tx1"/>
            </a:solidFill>
            <a:miter lim="800000"/>
            <a:headEnd/>
            <a:tailEnd/>
          </a:ln>
          <a:effectLst/>
        </p:spPr>
        <p:txBody>
          <a:bodyPr wrap="none" anchor="ctr"/>
          <a:lstStyle/>
          <a:p>
            <a:pPr algn="ctr"/>
            <a:r>
              <a:rPr lang="es-CL" sz="1400" b="1">
                <a:latin typeface="Arial" charset="0"/>
              </a:rPr>
              <a:t>Shrinkage </a:t>
            </a:r>
          </a:p>
          <a:p>
            <a:pPr algn="ctr"/>
            <a:r>
              <a:rPr lang="es-CL" sz="1400" b="1">
                <a:latin typeface="Arial" charset="0"/>
              </a:rPr>
              <a:t>Stoping</a:t>
            </a:r>
            <a:endParaRPr lang="en-US" sz="1400" b="1">
              <a:latin typeface="Arial" charset="0"/>
            </a:endParaRPr>
          </a:p>
        </p:txBody>
      </p:sp>
      <p:sp>
        <p:nvSpPr>
          <p:cNvPr id="650254" name="Rectangle 14"/>
          <p:cNvSpPr>
            <a:spLocks noChangeArrowheads="1"/>
          </p:cNvSpPr>
          <p:nvPr/>
        </p:nvSpPr>
        <p:spPr bwMode="auto">
          <a:xfrm>
            <a:off x="6283266" y="5075211"/>
            <a:ext cx="1371600" cy="533400"/>
          </a:xfrm>
          <a:prstGeom prst="rect">
            <a:avLst/>
          </a:prstGeom>
          <a:noFill/>
          <a:ln w="9525">
            <a:solidFill>
              <a:schemeClr val="tx1"/>
            </a:solidFill>
            <a:miter lim="800000"/>
            <a:headEnd/>
            <a:tailEnd/>
          </a:ln>
          <a:effectLst/>
        </p:spPr>
        <p:txBody>
          <a:bodyPr wrap="none" anchor="ctr"/>
          <a:lstStyle/>
          <a:p>
            <a:pPr algn="ctr"/>
            <a:r>
              <a:rPr lang="es-CL" sz="1400" b="1">
                <a:latin typeface="Arial" charset="0"/>
              </a:rPr>
              <a:t>VCR</a:t>
            </a:r>
          </a:p>
          <a:p>
            <a:pPr algn="ctr"/>
            <a:r>
              <a:rPr lang="es-CL" sz="1400" b="1">
                <a:latin typeface="Arial" charset="0"/>
              </a:rPr>
              <a:t>Stoping</a:t>
            </a:r>
            <a:endParaRPr lang="en-US" sz="1400" b="1">
              <a:latin typeface="Arial" charset="0"/>
            </a:endParaRPr>
          </a:p>
        </p:txBody>
      </p:sp>
      <p:cxnSp>
        <p:nvCxnSpPr>
          <p:cNvPr id="650255" name="AutoShape 15"/>
          <p:cNvCxnSpPr>
            <a:cxnSpLocks noChangeShapeType="1"/>
            <a:stCxn id="650244" idx="2"/>
            <a:endCxn id="650252" idx="0"/>
          </p:cNvCxnSpPr>
          <p:nvPr/>
        </p:nvCxnSpPr>
        <p:spPr bwMode="auto">
          <a:xfrm rot="5400000">
            <a:off x="3025716" y="3532161"/>
            <a:ext cx="2438400" cy="647700"/>
          </a:xfrm>
          <a:prstGeom prst="bentConnector3">
            <a:avLst>
              <a:gd name="adj1" fmla="val 79685"/>
            </a:avLst>
          </a:prstGeom>
          <a:noFill/>
          <a:ln w="57150">
            <a:solidFill>
              <a:schemeClr val="bg2"/>
            </a:solidFill>
            <a:miter lim="800000"/>
            <a:headEnd/>
            <a:tailEnd type="triangle" w="med" len="med"/>
          </a:ln>
          <a:effectLst/>
        </p:spPr>
      </p:cxnSp>
      <p:cxnSp>
        <p:nvCxnSpPr>
          <p:cNvPr id="650256" name="AutoShape 16"/>
          <p:cNvCxnSpPr>
            <a:cxnSpLocks noChangeShapeType="1"/>
            <a:stCxn id="650244" idx="2"/>
            <a:endCxn id="650253" idx="0"/>
          </p:cNvCxnSpPr>
          <p:nvPr/>
        </p:nvCxnSpPr>
        <p:spPr bwMode="auto">
          <a:xfrm rot="16200000" flipH="1">
            <a:off x="3768666" y="3436911"/>
            <a:ext cx="2438400" cy="838200"/>
          </a:xfrm>
          <a:prstGeom prst="bentConnector3">
            <a:avLst>
              <a:gd name="adj1" fmla="val 80338"/>
            </a:avLst>
          </a:prstGeom>
          <a:noFill/>
          <a:ln w="57150">
            <a:solidFill>
              <a:schemeClr val="bg2"/>
            </a:solidFill>
            <a:miter lim="800000"/>
            <a:headEnd/>
            <a:tailEnd type="triangle" w="med" len="med"/>
          </a:ln>
          <a:effectLst/>
        </p:spPr>
      </p:cxnSp>
      <p:cxnSp>
        <p:nvCxnSpPr>
          <p:cNvPr id="650257" name="AutoShape 17"/>
          <p:cNvCxnSpPr>
            <a:cxnSpLocks noChangeShapeType="1"/>
            <a:stCxn id="650244" idx="2"/>
            <a:endCxn id="650254" idx="0"/>
          </p:cNvCxnSpPr>
          <p:nvPr/>
        </p:nvCxnSpPr>
        <p:spPr bwMode="auto">
          <a:xfrm rot="16200000" flipH="1">
            <a:off x="4549716" y="2655861"/>
            <a:ext cx="2438400" cy="2400300"/>
          </a:xfrm>
          <a:prstGeom prst="bentConnector3">
            <a:avLst>
              <a:gd name="adj1" fmla="val 79620"/>
            </a:avLst>
          </a:prstGeom>
          <a:noFill/>
          <a:ln w="57150">
            <a:solidFill>
              <a:schemeClr val="bg2"/>
            </a:solidFill>
            <a:miter lim="800000"/>
            <a:headEnd/>
            <a:tailEnd type="triangle" w="med" len="med"/>
          </a:ln>
          <a:effectLst/>
        </p:spPr>
      </p:cxnSp>
      <p:sp>
        <p:nvSpPr>
          <p:cNvPr id="650258" name="Rectangle 18"/>
          <p:cNvSpPr>
            <a:spLocks noChangeArrowheads="1"/>
          </p:cNvSpPr>
          <p:nvPr/>
        </p:nvSpPr>
        <p:spPr bwMode="auto">
          <a:xfrm>
            <a:off x="4759266" y="3246411"/>
            <a:ext cx="1371600" cy="533400"/>
          </a:xfrm>
          <a:prstGeom prst="rect">
            <a:avLst/>
          </a:prstGeom>
          <a:noFill/>
          <a:ln w="9525">
            <a:solidFill>
              <a:schemeClr val="tx1"/>
            </a:solidFill>
            <a:miter lim="800000"/>
            <a:headEnd/>
            <a:tailEnd/>
          </a:ln>
          <a:effectLst/>
        </p:spPr>
        <p:txBody>
          <a:bodyPr wrap="none" anchor="ctr"/>
          <a:lstStyle/>
          <a:p>
            <a:pPr algn="ctr"/>
            <a:r>
              <a:rPr lang="es-CL" sz="1400" b="1">
                <a:latin typeface="Arial" charset="0"/>
              </a:rPr>
              <a:t>Lonwall</a:t>
            </a:r>
          </a:p>
          <a:p>
            <a:pPr algn="ctr"/>
            <a:r>
              <a:rPr lang="es-CL" sz="1400" b="1">
                <a:latin typeface="Arial" charset="0"/>
              </a:rPr>
              <a:t>Mining</a:t>
            </a:r>
            <a:endParaRPr lang="en-US" sz="1400" b="1">
              <a:latin typeface="Arial" charset="0"/>
            </a:endParaRPr>
          </a:p>
        </p:txBody>
      </p:sp>
      <p:sp>
        <p:nvSpPr>
          <p:cNvPr id="650259" name="Rectangle 19"/>
          <p:cNvSpPr>
            <a:spLocks noChangeArrowheads="1"/>
          </p:cNvSpPr>
          <p:nvPr/>
        </p:nvSpPr>
        <p:spPr bwMode="auto">
          <a:xfrm>
            <a:off x="6321366" y="3246411"/>
            <a:ext cx="1371600" cy="533400"/>
          </a:xfrm>
          <a:prstGeom prst="rect">
            <a:avLst/>
          </a:prstGeom>
          <a:noFill/>
          <a:ln w="9525">
            <a:solidFill>
              <a:schemeClr val="tx1"/>
            </a:solidFill>
            <a:miter lim="800000"/>
            <a:headEnd/>
            <a:tailEnd/>
          </a:ln>
          <a:effectLst/>
        </p:spPr>
        <p:txBody>
          <a:bodyPr wrap="none" anchor="ctr"/>
          <a:lstStyle/>
          <a:p>
            <a:pPr algn="ctr"/>
            <a:r>
              <a:rPr lang="es-CL" sz="1400" b="1">
                <a:latin typeface="Arial" charset="0"/>
              </a:rPr>
              <a:t>Sublevel</a:t>
            </a:r>
          </a:p>
          <a:p>
            <a:pPr algn="ctr"/>
            <a:r>
              <a:rPr lang="es-CL" sz="1400" b="1">
                <a:latin typeface="Arial" charset="0"/>
              </a:rPr>
              <a:t>Caving</a:t>
            </a:r>
            <a:endParaRPr lang="en-US" sz="1400" b="1">
              <a:latin typeface="Arial" charset="0"/>
            </a:endParaRPr>
          </a:p>
        </p:txBody>
      </p:sp>
      <p:sp>
        <p:nvSpPr>
          <p:cNvPr id="650260" name="Rectangle 20"/>
          <p:cNvSpPr>
            <a:spLocks noChangeArrowheads="1"/>
          </p:cNvSpPr>
          <p:nvPr/>
        </p:nvSpPr>
        <p:spPr bwMode="auto">
          <a:xfrm>
            <a:off x="7845366" y="3246411"/>
            <a:ext cx="1371600" cy="533400"/>
          </a:xfrm>
          <a:prstGeom prst="rect">
            <a:avLst/>
          </a:prstGeom>
          <a:noFill/>
          <a:ln w="9525">
            <a:solidFill>
              <a:schemeClr val="tx1"/>
            </a:solidFill>
            <a:miter lim="800000"/>
            <a:headEnd/>
            <a:tailEnd/>
          </a:ln>
          <a:effectLst/>
        </p:spPr>
        <p:txBody>
          <a:bodyPr wrap="none" anchor="ctr"/>
          <a:lstStyle/>
          <a:p>
            <a:pPr algn="ctr"/>
            <a:r>
              <a:rPr lang="es-CL" sz="1400" b="1">
                <a:latin typeface="Arial" charset="0"/>
              </a:rPr>
              <a:t>Block</a:t>
            </a:r>
          </a:p>
          <a:p>
            <a:pPr algn="ctr"/>
            <a:r>
              <a:rPr lang="es-CL" sz="1400" b="1">
                <a:latin typeface="Arial" charset="0"/>
              </a:rPr>
              <a:t>Caving</a:t>
            </a:r>
            <a:endParaRPr lang="en-US" sz="1400" b="1">
              <a:latin typeface="Arial" charset="0"/>
            </a:endParaRPr>
          </a:p>
        </p:txBody>
      </p:sp>
      <p:cxnSp>
        <p:nvCxnSpPr>
          <p:cNvPr id="650261" name="AutoShape 21"/>
          <p:cNvCxnSpPr>
            <a:cxnSpLocks noChangeShapeType="1"/>
            <a:stCxn id="650245" idx="2"/>
            <a:endCxn id="650258" idx="0"/>
          </p:cNvCxnSpPr>
          <p:nvPr/>
        </p:nvCxnSpPr>
        <p:spPr bwMode="auto">
          <a:xfrm rot="5400000">
            <a:off x="6226116" y="1855761"/>
            <a:ext cx="609600" cy="2171700"/>
          </a:xfrm>
          <a:prstGeom prst="bentConnector3">
            <a:avLst>
              <a:gd name="adj1" fmla="val 50000"/>
            </a:avLst>
          </a:prstGeom>
          <a:noFill/>
          <a:ln w="57150">
            <a:solidFill>
              <a:schemeClr val="bg2"/>
            </a:solidFill>
            <a:miter lim="800000"/>
            <a:headEnd/>
            <a:tailEnd type="triangle" w="med" len="med"/>
          </a:ln>
          <a:effectLst/>
        </p:spPr>
      </p:cxnSp>
      <p:cxnSp>
        <p:nvCxnSpPr>
          <p:cNvPr id="650262" name="AutoShape 22"/>
          <p:cNvCxnSpPr>
            <a:cxnSpLocks noChangeShapeType="1"/>
            <a:stCxn id="650245" idx="2"/>
            <a:endCxn id="650259" idx="0"/>
          </p:cNvCxnSpPr>
          <p:nvPr/>
        </p:nvCxnSpPr>
        <p:spPr bwMode="auto">
          <a:xfrm rot="5400000">
            <a:off x="7007166" y="2636811"/>
            <a:ext cx="609600" cy="609600"/>
          </a:xfrm>
          <a:prstGeom prst="bentConnector3">
            <a:avLst>
              <a:gd name="adj1" fmla="val 50000"/>
            </a:avLst>
          </a:prstGeom>
          <a:noFill/>
          <a:ln w="57150">
            <a:solidFill>
              <a:schemeClr val="bg2"/>
            </a:solidFill>
            <a:miter lim="800000"/>
            <a:headEnd/>
            <a:tailEnd type="triangle" w="med" len="med"/>
          </a:ln>
          <a:effectLst/>
        </p:spPr>
      </p:cxnSp>
      <p:cxnSp>
        <p:nvCxnSpPr>
          <p:cNvPr id="650263" name="AutoShape 23"/>
          <p:cNvCxnSpPr>
            <a:cxnSpLocks noChangeShapeType="1"/>
            <a:stCxn id="650245" idx="2"/>
            <a:endCxn id="650260" idx="0"/>
          </p:cNvCxnSpPr>
          <p:nvPr/>
        </p:nvCxnSpPr>
        <p:spPr bwMode="auto">
          <a:xfrm rot="16200000" flipH="1">
            <a:off x="7769166" y="2484411"/>
            <a:ext cx="609600" cy="914400"/>
          </a:xfrm>
          <a:prstGeom prst="bentConnector3">
            <a:avLst>
              <a:gd name="adj1" fmla="val 50000"/>
            </a:avLst>
          </a:prstGeom>
          <a:noFill/>
          <a:ln w="57150">
            <a:solidFill>
              <a:schemeClr val="bg2"/>
            </a:solidFill>
            <a:miter lim="800000"/>
            <a:headEnd/>
            <a:tailEnd type="triangle" w="med" len="med"/>
          </a:ln>
          <a:effectLst/>
        </p:spPr>
      </p:cxnSp>
      <p:sp>
        <p:nvSpPr>
          <p:cNvPr id="650264" name="Line 24"/>
          <p:cNvSpPr>
            <a:spLocks noChangeShapeType="1"/>
          </p:cNvSpPr>
          <p:nvPr/>
        </p:nvSpPr>
        <p:spPr bwMode="auto">
          <a:xfrm>
            <a:off x="568266" y="5913411"/>
            <a:ext cx="7924800" cy="0"/>
          </a:xfrm>
          <a:prstGeom prst="line">
            <a:avLst/>
          </a:prstGeom>
          <a:noFill/>
          <a:ln w="9525">
            <a:solidFill>
              <a:schemeClr val="tx1"/>
            </a:solidFill>
            <a:round/>
            <a:headEnd/>
            <a:tailEnd type="triangle" w="med" len="med"/>
          </a:ln>
          <a:effectLst/>
        </p:spPr>
        <p:txBody>
          <a:bodyPr/>
          <a:lstStyle/>
          <a:p>
            <a:endParaRPr lang="es-ES"/>
          </a:p>
        </p:txBody>
      </p:sp>
      <p:sp>
        <p:nvSpPr>
          <p:cNvPr id="650265" name="Text Box 25"/>
          <p:cNvSpPr txBox="1">
            <a:spLocks noChangeArrowheads="1"/>
          </p:cNvSpPr>
          <p:nvPr/>
        </p:nvSpPr>
        <p:spPr bwMode="auto">
          <a:xfrm>
            <a:off x="3082866" y="5684811"/>
            <a:ext cx="4038600" cy="274638"/>
          </a:xfrm>
          <a:prstGeom prst="rect">
            <a:avLst/>
          </a:prstGeom>
          <a:noFill/>
          <a:ln w="9525">
            <a:noFill/>
            <a:miter lim="800000"/>
            <a:headEnd/>
            <a:tailEnd/>
          </a:ln>
          <a:effectLst/>
        </p:spPr>
        <p:txBody>
          <a:bodyPr>
            <a:spAutoFit/>
          </a:bodyPr>
          <a:lstStyle/>
          <a:p>
            <a:r>
              <a:rPr lang="es-CL" sz="1200" b="1">
                <a:latin typeface="Arial" charset="0"/>
              </a:rPr>
              <a:t>Desplazamiento de la roca de caja</a:t>
            </a:r>
            <a:endParaRPr lang="en-US" sz="1200" b="1">
              <a:latin typeface="Arial" charset="0"/>
            </a:endParaRPr>
          </a:p>
        </p:txBody>
      </p:sp>
      <p:sp>
        <p:nvSpPr>
          <p:cNvPr id="650266" name="Line 26"/>
          <p:cNvSpPr>
            <a:spLocks noChangeShapeType="1"/>
          </p:cNvSpPr>
          <p:nvPr/>
        </p:nvSpPr>
        <p:spPr bwMode="auto">
          <a:xfrm flipH="1">
            <a:off x="720666" y="6370611"/>
            <a:ext cx="7620000" cy="0"/>
          </a:xfrm>
          <a:prstGeom prst="line">
            <a:avLst/>
          </a:prstGeom>
          <a:noFill/>
          <a:ln w="9525">
            <a:solidFill>
              <a:schemeClr val="tx1"/>
            </a:solidFill>
            <a:round/>
            <a:headEnd/>
            <a:tailEnd type="triangle" w="med" len="med"/>
          </a:ln>
          <a:effectLst/>
        </p:spPr>
        <p:txBody>
          <a:bodyPr/>
          <a:lstStyle/>
          <a:p>
            <a:endParaRPr lang="es-ES"/>
          </a:p>
        </p:txBody>
      </p:sp>
      <p:sp>
        <p:nvSpPr>
          <p:cNvPr id="650267" name="Text Box 27"/>
          <p:cNvSpPr txBox="1">
            <a:spLocks noChangeArrowheads="1"/>
          </p:cNvSpPr>
          <p:nvPr/>
        </p:nvSpPr>
        <p:spPr bwMode="auto">
          <a:xfrm>
            <a:off x="1520766" y="6103911"/>
            <a:ext cx="6477000" cy="274638"/>
          </a:xfrm>
          <a:prstGeom prst="rect">
            <a:avLst/>
          </a:prstGeom>
          <a:noFill/>
          <a:ln w="9525">
            <a:noFill/>
            <a:miter lim="800000"/>
            <a:headEnd/>
            <a:tailEnd/>
          </a:ln>
          <a:effectLst/>
        </p:spPr>
        <p:txBody>
          <a:bodyPr>
            <a:spAutoFit/>
          </a:bodyPr>
          <a:lstStyle/>
          <a:p>
            <a:r>
              <a:rPr lang="es-CL" sz="1200" b="1">
                <a:latin typeface="Arial" charset="0"/>
              </a:rPr>
              <a:t>Energía de deformación almacenada en las proximidades de una excavación</a:t>
            </a:r>
            <a:endParaRPr lang="en-US" sz="1200" b="1">
              <a:latin typeface="Arial"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ersonalizado">
  <a:themeElements>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ersonalizado">
      <a:majorFont>
        <a:latin typeface="AvantGarde Md BT"/>
        <a:ea typeface=""/>
        <a:cs typeface=""/>
      </a:majorFont>
      <a:minorFont>
        <a:latin typeface="AvantGarde Md B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ersonaliz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ersonaliz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ersonaliz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ersonaliz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ersonaliz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ersonaliz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ersonaliz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ersonaliz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ersonaliz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ersonaliz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ersonaliz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ersonaliz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3966</TotalTime>
  <Words>2551</Words>
  <Application>Microsoft Office PowerPoint</Application>
  <PresentationFormat>Presentación en pantalla (4:3)</PresentationFormat>
  <Paragraphs>273</Paragraphs>
  <Slides>34</Slides>
  <Notes>34</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34</vt:i4>
      </vt:variant>
    </vt:vector>
  </HeadingPairs>
  <TitlesOfParts>
    <vt:vector size="36" baseType="lpstr">
      <vt:lpstr>Diseño personalizado</vt:lpstr>
      <vt:lpstr>Document</vt:lpstr>
      <vt:lpstr>Primera revisión de los métodos de explotación…</vt:lpstr>
      <vt:lpstr>Minería a Cielo Abierto</vt:lpstr>
      <vt:lpstr>Estructuras Planas y Excavación Circular</vt:lpstr>
      <vt:lpstr>Estabilidad de Taludes Bagdad Mine, Arizona</vt:lpstr>
      <vt:lpstr>Grasberg Mine, Indonesia Octubre 9, 2003</vt:lpstr>
      <vt:lpstr>Minería subterránea</vt:lpstr>
      <vt:lpstr>Componentes de una Mina Subterránea</vt:lpstr>
      <vt:lpstr>Minería subterránea</vt:lpstr>
      <vt:lpstr>Métodos de Explotación Subterráneos</vt:lpstr>
      <vt:lpstr>Room and  Pillar</vt:lpstr>
      <vt:lpstr>Room and Pilar</vt:lpstr>
      <vt:lpstr>Post Room and Pilar Mining</vt:lpstr>
      <vt:lpstr>Estabilidad de Excavaciones Subterráneas</vt:lpstr>
      <vt:lpstr>Sub Level Stoping</vt:lpstr>
      <vt:lpstr>Longhole and Sublevel Open Stoping</vt:lpstr>
      <vt:lpstr>Longhole and Sublevel Open Stoping</vt:lpstr>
      <vt:lpstr>Vertical Crater Retreat VCR con Relleno</vt:lpstr>
      <vt:lpstr>Vertical Crater Retreat VCR con Relleno</vt:lpstr>
      <vt:lpstr>Cut and Fill</vt:lpstr>
      <vt:lpstr>Bench and Fill Stoping</vt:lpstr>
      <vt:lpstr>Cut and Fill Mining</vt:lpstr>
      <vt:lpstr>Overhand Cut and Fill</vt:lpstr>
      <vt:lpstr>Shrinkage Stoping</vt:lpstr>
      <vt:lpstr>Shrincage Stoping</vt:lpstr>
      <vt:lpstr>Sublevel  Caving</vt:lpstr>
      <vt:lpstr>Sublevel Caving</vt:lpstr>
      <vt:lpstr>Block Caving</vt:lpstr>
      <vt:lpstr>Subsidencia</vt:lpstr>
      <vt:lpstr>Fragmentación</vt:lpstr>
      <vt:lpstr>Block Caving Continuación de Rajo</vt:lpstr>
      <vt:lpstr>Subterráneo rajo abierto</vt:lpstr>
      <vt:lpstr>Palabora, South Africa</vt:lpstr>
      <vt:lpstr>Narrow Vein Mining</vt:lpstr>
      <vt:lpstr>Minería de Vetas Angostas (Narrow Vein Mining)</vt:lpstr>
    </vt:vector>
  </TitlesOfParts>
  <Company>Universidad de Chile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Julián Ortiz Cabrera</dc:creator>
  <cp:lastModifiedBy>Julian</cp:lastModifiedBy>
  <cp:revision>429</cp:revision>
  <dcterms:created xsi:type="dcterms:W3CDTF">2007-06-13T19:57:10Z</dcterms:created>
  <dcterms:modified xsi:type="dcterms:W3CDTF">2010-03-30T14:53:17Z</dcterms:modified>
</cp:coreProperties>
</file>