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4"/>
  </p:handoutMasterIdLst>
  <p:sldIdLst>
    <p:sldId id="412" r:id="rId2"/>
    <p:sldId id="355" r:id="rId3"/>
    <p:sldId id="356" r:id="rId4"/>
    <p:sldId id="357" r:id="rId5"/>
    <p:sldId id="358" r:id="rId6"/>
    <p:sldId id="359" r:id="rId7"/>
    <p:sldId id="360" r:id="rId8"/>
    <p:sldId id="419" r:id="rId9"/>
    <p:sldId id="361" r:id="rId10"/>
    <p:sldId id="362" r:id="rId11"/>
    <p:sldId id="402" r:id="rId12"/>
    <p:sldId id="414" r:id="rId13"/>
    <p:sldId id="363" r:id="rId14"/>
    <p:sldId id="416" r:id="rId15"/>
    <p:sldId id="364" r:id="rId16"/>
    <p:sldId id="366" r:id="rId17"/>
    <p:sldId id="417" r:id="rId18"/>
    <p:sldId id="367" r:id="rId19"/>
    <p:sldId id="418" r:id="rId20"/>
    <p:sldId id="403" r:id="rId21"/>
    <p:sldId id="407" r:id="rId22"/>
    <p:sldId id="408" r:id="rId23"/>
    <p:sldId id="368" r:id="rId24"/>
    <p:sldId id="420" r:id="rId25"/>
    <p:sldId id="370" r:id="rId26"/>
    <p:sldId id="371" r:id="rId27"/>
    <p:sldId id="387" r:id="rId28"/>
    <p:sldId id="373" r:id="rId29"/>
    <p:sldId id="374" r:id="rId30"/>
    <p:sldId id="375" r:id="rId31"/>
    <p:sldId id="413" r:id="rId32"/>
    <p:sldId id="376" r:id="rId33"/>
    <p:sldId id="421" r:id="rId34"/>
    <p:sldId id="377" r:id="rId35"/>
    <p:sldId id="388" r:id="rId36"/>
    <p:sldId id="404" r:id="rId37"/>
    <p:sldId id="389" r:id="rId38"/>
    <p:sldId id="378" r:id="rId39"/>
    <p:sldId id="422" r:id="rId40"/>
    <p:sldId id="379" r:id="rId41"/>
    <p:sldId id="405" r:id="rId42"/>
    <p:sldId id="406" r:id="rId43"/>
    <p:sldId id="380" r:id="rId44"/>
    <p:sldId id="423" r:id="rId45"/>
    <p:sldId id="381" r:id="rId46"/>
    <p:sldId id="382" r:id="rId47"/>
    <p:sldId id="399" r:id="rId48"/>
    <p:sldId id="400" r:id="rId49"/>
    <p:sldId id="383" r:id="rId50"/>
    <p:sldId id="425" r:id="rId51"/>
    <p:sldId id="391" r:id="rId52"/>
    <p:sldId id="410" r:id="rId53"/>
    <p:sldId id="398" r:id="rId54"/>
    <p:sldId id="426" r:id="rId55"/>
    <p:sldId id="384" r:id="rId56"/>
    <p:sldId id="385" r:id="rId57"/>
    <p:sldId id="409" r:id="rId58"/>
    <p:sldId id="386" r:id="rId59"/>
    <p:sldId id="424" r:id="rId60"/>
    <p:sldId id="390" r:id="rId61"/>
    <p:sldId id="427" r:id="rId62"/>
    <p:sldId id="428" r:id="rId63"/>
  </p:sldIdLst>
  <p:sldSz cx="9144000" cy="6858000" type="screen4x3"/>
  <p:notesSz cx="6858000" cy="92964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990033"/>
    <a:srgbClr val="A50021"/>
    <a:srgbClr val="0033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autoAdjust="0"/>
  </p:normalViewPr>
  <p:slideViewPr>
    <p:cSldViewPr>
      <p:cViewPr varScale="1">
        <p:scale>
          <a:sx n="109" d="100"/>
          <a:sy n="109" d="100"/>
        </p:scale>
        <p:origin x="-624"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351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_rels/viewProps.xml.rels><?xml version="1.0" encoding="UTF-8" standalone="yes"?>
<Relationships xmlns="http://schemas.openxmlformats.org/package/2006/relationships"><Relationship Id="rId8" Type="http://schemas.openxmlformats.org/officeDocument/2006/relationships/slide" Target="slides/slide45.xml"/><Relationship Id="rId3" Type="http://schemas.openxmlformats.org/officeDocument/2006/relationships/slide" Target="slides/slide20.xml"/><Relationship Id="rId7" Type="http://schemas.openxmlformats.org/officeDocument/2006/relationships/slide" Target="slides/slide35.xml"/><Relationship Id="rId2" Type="http://schemas.openxmlformats.org/officeDocument/2006/relationships/slide" Target="slides/slide19.xml"/><Relationship Id="rId1" Type="http://schemas.openxmlformats.org/officeDocument/2006/relationships/slide" Target="slides/slide18.xml"/><Relationship Id="rId6" Type="http://schemas.openxmlformats.org/officeDocument/2006/relationships/slide" Target="slides/slide34.xml"/><Relationship Id="rId5" Type="http://schemas.openxmlformats.org/officeDocument/2006/relationships/slide" Target="slides/slide22.xml"/><Relationship Id="rId4"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pPr algn="l" rtl="0" fontAlgn="auto">
            <a:spcBef>
              <a:spcPct val="0"/>
            </a:spcBef>
            <a:spcAft>
              <a:spcPts val="0"/>
            </a:spcAft>
            <a:defRPr/>
          </a:pPr>
          <a:r>
            <a:rPr lang="es-MX" sz="2300" b="1" kern="1200" dirty="0" smtClean="0">
              <a:solidFill>
                <a:schemeClr val="bg1"/>
              </a:solidFill>
              <a:latin typeface="Comic Sans MS" pitchFamily="66" charset="0"/>
              <a:ea typeface="+mn-ea"/>
              <a:cs typeface="+mn-cs"/>
            </a:rPr>
            <a:t>Purificaciones Analíticas por Electroforesis</a:t>
          </a:r>
          <a:endParaRPr lang="en-US" sz="2300" b="1" kern="1200" dirty="0">
            <a:solidFill>
              <a:schemeClr val="bg1"/>
            </a:solidFill>
            <a:latin typeface="Comic Sans MS" pitchFamily="66" charset="0"/>
            <a:ea typeface="+mn-ea"/>
            <a:cs typeface="+mn-cs"/>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7661B3CE-5A9D-482E-B3FD-37BF1E708469}">
      <dgm:prSet phldrT="[Texto]" custT="1"/>
      <dgm:spPr>
        <a:solidFill>
          <a:srgbClr val="0070C0"/>
        </a:solidFill>
      </dgm:spPr>
      <dgm:t>
        <a:bodyPr/>
        <a:lstStyle/>
        <a:p>
          <a:r>
            <a:rPr lang="es-ES" sz="1400" dirty="0" smtClean="0">
              <a:solidFill>
                <a:srgbClr val="003300"/>
              </a:solidFill>
              <a:latin typeface="Comic Sans MS" pitchFamily="66" charset="0"/>
            </a:rPr>
            <a:t>Procesos Integrados:</a:t>
          </a:r>
        </a:p>
        <a:p>
          <a:r>
            <a:rPr lang="es-ES" sz="1400" dirty="0" smtClean="0">
              <a:solidFill>
                <a:srgbClr val="003300"/>
              </a:solidFill>
              <a:latin typeface="Comic Sans MS" pitchFamily="66" charset="0"/>
            </a:rPr>
            <a:t> -Cromatografía de Lecho expandido</a:t>
          </a:r>
        </a:p>
        <a:p>
          <a:r>
            <a:rPr lang="es-ES" sz="1400" dirty="0" smtClean="0">
              <a:solidFill>
                <a:srgbClr val="003300"/>
              </a:solidFill>
              <a:latin typeface="Comic Sans MS" pitchFamily="66" charset="0"/>
            </a:rPr>
            <a:t>-Cromatografía Anular Plana</a:t>
          </a:r>
          <a:br>
            <a:rPr lang="es-ES" sz="1400" dirty="0" smtClean="0">
              <a:solidFill>
                <a:srgbClr val="003300"/>
              </a:solidFill>
              <a:latin typeface="Comic Sans MS" pitchFamily="66" charset="0"/>
            </a:rPr>
          </a:br>
          <a:r>
            <a:rPr lang="es-ES" sz="1400" dirty="0" smtClean="0">
              <a:solidFill>
                <a:srgbClr val="003300"/>
              </a:solidFill>
              <a:latin typeface="Comic Sans MS" pitchFamily="66" charset="0"/>
            </a:rPr>
            <a:t>-</a:t>
          </a:r>
          <a:r>
            <a:rPr lang="es-ES" sz="1400" dirty="0" smtClean="0">
              <a:solidFill>
                <a:srgbClr val="003300"/>
              </a:solidFill>
              <a:latin typeface="Comic Sans MS" pitchFamily="66" charset="0"/>
              <a:cs typeface="Times New Roman" pitchFamily="18" charset="0"/>
            </a:rPr>
            <a:t>Cromatografía de Afinidad en membrana </a:t>
          </a:r>
        </a:p>
        <a:p>
          <a:r>
            <a:rPr lang="es-ES" sz="1400" dirty="0" smtClean="0">
              <a:solidFill>
                <a:srgbClr val="003300"/>
              </a:solidFill>
              <a:latin typeface="Comic Sans MS" pitchFamily="66" charset="0"/>
              <a:cs typeface="Times New Roman" pitchFamily="18" charset="0"/>
            </a:rPr>
            <a:t>-Purificación magnética</a:t>
          </a:r>
          <a:r>
            <a:rPr lang="es-ES" sz="1400" dirty="0" smtClean="0"/>
            <a:t> </a:t>
          </a:r>
        </a:p>
        <a:p>
          <a:r>
            <a:rPr lang="es-ES" sz="1400" dirty="0" smtClean="0">
              <a:solidFill>
                <a:srgbClr val="003300"/>
              </a:solidFill>
              <a:latin typeface="Comic Sans MS" pitchFamily="66" charset="0"/>
            </a:rPr>
            <a:t>-Nuevos materiales </a:t>
          </a:r>
          <a:r>
            <a:rPr lang="es-ES" sz="1400" dirty="0" err="1" smtClean="0">
              <a:solidFill>
                <a:srgbClr val="003300"/>
              </a:solidFill>
              <a:latin typeface="Comic Sans MS" pitchFamily="66" charset="0"/>
            </a:rPr>
            <a:t>cromatográficos</a:t>
          </a:r>
          <a:endParaRPr lang="es-ES" sz="1400" dirty="0" smtClean="0">
            <a:solidFill>
              <a:srgbClr val="003300"/>
            </a:solidFill>
            <a:latin typeface="Comic Sans MS" pitchFamily="66" charset="0"/>
          </a:endParaRPr>
        </a:p>
        <a:p>
          <a:r>
            <a:rPr lang="es-ES" sz="1400" dirty="0" smtClean="0">
              <a:solidFill>
                <a:srgbClr val="003300"/>
              </a:solidFill>
              <a:latin typeface="Comic Sans MS" pitchFamily="66" charset="0"/>
              <a:cs typeface="Times New Roman" pitchFamily="18" charset="0"/>
            </a:rPr>
            <a:t>-</a:t>
          </a:r>
          <a:r>
            <a:rPr lang="es-ES" sz="1400" dirty="0" err="1" smtClean="0">
              <a:solidFill>
                <a:srgbClr val="003300"/>
              </a:solidFill>
              <a:latin typeface="Comic Sans MS" pitchFamily="66" charset="0"/>
              <a:cs typeface="Times New Roman" pitchFamily="18" charset="0"/>
            </a:rPr>
            <a:t>Electrofiltración</a:t>
          </a:r>
          <a:r>
            <a:rPr lang="es-ES" sz="1400" dirty="0" smtClean="0">
              <a:solidFill>
                <a:srgbClr val="003300"/>
              </a:solidFill>
              <a:latin typeface="Comic Sans MS" pitchFamily="66" charset="0"/>
            </a:rPr>
            <a:t> </a:t>
          </a:r>
          <a:endParaRPr lang="en-US" sz="1400"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E7FFB8ED-7D13-4268-B44F-F4382EECE03A}">
      <dgm:prSet/>
      <dgm:spPr/>
      <dgm:t>
        <a:bodyPr/>
        <a:lstStyle/>
        <a:p>
          <a:r>
            <a:rPr lang="es-MX" b="1" dirty="0" smtClean="0">
              <a:solidFill>
                <a:schemeClr val="bg1"/>
              </a:solidFill>
              <a:latin typeface="Comic Sans MS" pitchFamily="66" charset="0"/>
              <a:ea typeface="+mn-ea"/>
              <a:cs typeface="+mn-cs"/>
            </a:rPr>
            <a:t>Purificaciones Preparativas por Electroforesis</a:t>
          </a:r>
          <a:endParaRPr lang="es-ES" dirty="0"/>
        </a:p>
      </dgm:t>
    </dgm:pt>
    <dgm:pt modelId="{4774F6A0-80C7-4762-8DEF-2E1DA4EE989E}" type="parTrans" cxnId="{01764E8C-BD75-42FA-B7EE-C6468F820DF6}">
      <dgm:prSet/>
      <dgm:spPr/>
      <dgm:t>
        <a:bodyPr/>
        <a:lstStyle/>
        <a:p>
          <a:endParaRPr lang="es-ES"/>
        </a:p>
      </dgm:t>
    </dgm:pt>
    <dgm:pt modelId="{1675BCDC-E3F5-4819-A834-28F03A9D880A}" type="sibTrans" cxnId="{01764E8C-BD75-42FA-B7EE-C6468F820DF6}">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1D12ECC5-987C-4A69-9EA1-9E91A9A9DD46}" type="pres">
      <dgm:prSet presAssocID="{E7FFB8ED-7D13-4268-B44F-F4382EECE03A}" presName="parentLin" presStyleCnt="0"/>
      <dgm:spPr/>
    </dgm:pt>
    <dgm:pt modelId="{60A7EDD5-439C-4D18-96C2-E4E19EE048A3}" type="pres">
      <dgm:prSet presAssocID="{E7FFB8ED-7D13-4268-B44F-F4382EECE03A}" presName="parentLeftMargin" presStyleLbl="node1" presStyleIdx="0" presStyleCnt="3"/>
      <dgm:spPr/>
    </dgm:pt>
    <dgm:pt modelId="{3715FA58-C43B-4751-8402-70C0FD003712}" type="pres">
      <dgm:prSet presAssocID="{E7FFB8ED-7D13-4268-B44F-F4382EECE03A}" presName="parentText" presStyleLbl="node1" presStyleIdx="1" presStyleCnt="3" custScaleX="142857">
        <dgm:presLayoutVars>
          <dgm:chMax val="0"/>
          <dgm:bulletEnabled val="1"/>
        </dgm:presLayoutVars>
      </dgm:prSet>
      <dgm:spPr/>
      <dgm:t>
        <a:bodyPr/>
        <a:lstStyle/>
        <a:p>
          <a:endParaRPr lang="es-ES"/>
        </a:p>
      </dgm:t>
    </dgm:pt>
    <dgm:pt modelId="{96DBDA4C-9D84-4735-963F-D448FD861654}" type="pres">
      <dgm:prSet presAssocID="{E7FFB8ED-7D13-4268-B44F-F4382EECE03A}" presName="negativeSpace" presStyleCnt="0"/>
      <dgm:spPr/>
    </dgm:pt>
    <dgm:pt modelId="{69CFA226-8E42-4750-90EC-ED40004972FA}" type="pres">
      <dgm:prSet presAssocID="{E7FFB8ED-7D13-4268-B44F-F4382EECE03A}" presName="childText" presStyleLbl="conFgAcc1" presStyleIdx="1" presStyleCnt="3">
        <dgm:presLayoutVars>
          <dgm:bulletEnabled val="1"/>
        </dgm:presLayoutVars>
      </dgm:prSet>
      <dgm:spPr/>
    </dgm:pt>
    <dgm:pt modelId="{08CB9FD9-CE83-423E-90ED-5604DEA89523}" type="pres">
      <dgm:prSet presAssocID="{1675BCDC-E3F5-4819-A834-28F03A9D880A}" presName="spaceBetweenRectangles" presStyleCnt="0"/>
      <dgm:spPr/>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3"/>
      <dgm:spPr/>
      <dgm:t>
        <a:bodyPr/>
        <a:lstStyle/>
        <a:p>
          <a:endParaRPr lang="en-US"/>
        </a:p>
      </dgm:t>
    </dgm:pt>
    <dgm:pt modelId="{0893E421-0749-4DD0-925D-88B0362FD542}" type="pres">
      <dgm:prSet presAssocID="{7661B3CE-5A9D-482E-B3FD-37BF1E708469}" presName="parentText" presStyleLbl="node1" presStyleIdx="2" presStyleCnt="3" custScaleX="142024" custScaleY="286508">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3">
        <dgm:presLayoutVars>
          <dgm:bulletEnabled val="1"/>
        </dgm:presLayoutVars>
      </dgm:prSet>
      <dgm:spPr/>
      <dgm:t>
        <a:bodyPr/>
        <a:lstStyle/>
        <a:p>
          <a:endParaRPr lang="en-US"/>
        </a:p>
      </dgm:t>
    </dgm:pt>
  </dgm:ptLst>
  <dgm:cxnLst>
    <dgm:cxn modelId="{36E1E2C0-FE0F-48E0-99EF-CD1C41AB4A74}" type="presOf" srcId="{5FAEECA9-EB04-426F-ADBA-A8F0FFE14CCC}" destId="{B50B94C8-CC2E-4F0C-BABF-96BD4F95C4F8}" srcOrd="1"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0EC315B3-23AF-41F3-8A0F-061CD8103516}" type="presOf" srcId="{482EE62F-7750-42A8-8674-8A77405848CA}" destId="{0596F00E-2A48-44DE-98EB-0A723D874D0A}" srcOrd="0" destOrd="0" presId="urn:microsoft.com/office/officeart/2005/8/layout/list1"/>
    <dgm:cxn modelId="{01764E8C-BD75-42FA-B7EE-C6468F820DF6}" srcId="{482EE62F-7750-42A8-8674-8A77405848CA}" destId="{E7FFB8ED-7D13-4268-B44F-F4382EECE03A}" srcOrd="1" destOrd="0" parTransId="{4774F6A0-80C7-4762-8DEF-2E1DA4EE989E}" sibTransId="{1675BCDC-E3F5-4819-A834-28F03A9D880A}"/>
    <dgm:cxn modelId="{354F0F74-580D-416B-9315-48D5761352EA}" type="presOf" srcId="{E7FFB8ED-7D13-4268-B44F-F4382EECE03A}" destId="{60A7EDD5-439C-4D18-96C2-E4E19EE048A3}" srcOrd="0" destOrd="0" presId="urn:microsoft.com/office/officeart/2005/8/layout/list1"/>
    <dgm:cxn modelId="{4902B401-BFEE-44FF-A0F8-F4EB78184B5E}" type="presOf" srcId="{E7FFB8ED-7D13-4268-B44F-F4382EECE03A}" destId="{3715FA58-C43B-4751-8402-70C0FD003712}" srcOrd="1" destOrd="0" presId="urn:microsoft.com/office/officeart/2005/8/layout/list1"/>
    <dgm:cxn modelId="{23DB2016-F483-4569-B625-0F476343DB67}" type="presOf" srcId="{7661B3CE-5A9D-482E-B3FD-37BF1E708469}" destId="{56307164-DC3E-4A02-94C1-23CB99397A17}" srcOrd="0" destOrd="0" presId="urn:microsoft.com/office/officeart/2005/8/layout/list1"/>
    <dgm:cxn modelId="{4E7F6807-CC32-46E7-9105-24F72EF53C99}" type="presOf" srcId="{7661B3CE-5A9D-482E-B3FD-37BF1E708469}" destId="{0893E421-0749-4DD0-925D-88B0362FD542}" srcOrd="1" destOrd="0" presId="urn:microsoft.com/office/officeart/2005/8/layout/list1"/>
    <dgm:cxn modelId="{ECE02234-F24B-49BF-B46F-43CB277B6268}" srcId="{482EE62F-7750-42A8-8674-8A77405848CA}" destId="{7661B3CE-5A9D-482E-B3FD-37BF1E708469}" srcOrd="2" destOrd="0" parTransId="{0A741E34-C803-467A-82B6-E8286F8BEA4F}" sibTransId="{5A1CD035-702F-48A9-A0D0-261DA972537A}"/>
    <dgm:cxn modelId="{7EC63A7F-8E5A-4B5F-8D1A-A296332D50BF}" type="presOf" srcId="{5FAEECA9-EB04-426F-ADBA-A8F0FFE14CCC}" destId="{79C83E4F-8043-4924-8F8B-51F17B3569CA}" srcOrd="0" destOrd="0" presId="urn:microsoft.com/office/officeart/2005/8/layout/list1"/>
    <dgm:cxn modelId="{0162BF33-0607-4444-B0A2-5B6A02268E9E}" type="presParOf" srcId="{0596F00E-2A48-44DE-98EB-0A723D874D0A}" destId="{7B3A7450-D912-48FD-B435-457155C84D11}" srcOrd="0" destOrd="0" presId="urn:microsoft.com/office/officeart/2005/8/layout/list1"/>
    <dgm:cxn modelId="{F4F9CEF6-B39C-40D1-830E-3FDC044E94A1}" type="presParOf" srcId="{7B3A7450-D912-48FD-B435-457155C84D11}" destId="{79C83E4F-8043-4924-8F8B-51F17B3569CA}" srcOrd="0" destOrd="0" presId="urn:microsoft.com/office/officeart/2005/8/layout/list1"/>
    <dgm:cxn modelId="{E591F9B8-1F4C-47CD-9484-CFCB9B41ECB0}" type="presParOf" srcId="{7B3A7450-D912-48FD-B435-457155C84D11}" destId="{B50B94C8-CC2E-4F0C-BABF-96BD4F95C4F8}" srcOrd="1" destOrd="0" presId="urn:microsoft.com/office/officeart/2005/8/layout/list1"/>
    <dgm:cxn modelId="{994BCAF6-528C-47AE-A497-119D38E4B3FB}" type="presParOf" srcId="{0596F00E-2A48-44DE-98EB-0A723D874D0A}" destId="{CD04B0FD-1E70-4BFD-B4DD-7E099719A2F6}" srcOrd="1" destOrd="0" presId="urn:microsoft.com/office/officeart/2005/8/layout/list1"/>
    <dgm:cxn modelId="{1798C5E3-74F3-489C-942E-CDD297085B44}" type="presParOf" srcId="{0596F00E-2A48-44DE-98EB-0A723D874D0A}" destId="{E93C7938-1995-4611-A050-091AF9CD50AD}" srcOrd="2" destOrd="0" presId="urn:microsoft.com/office/officeart/2005/8/layout/list1"/>
    <dgm:cxn modelId="{5DC79192-F361-4EAC-A4C3-A206E05BC03C}" type="presParOf" srcId="{0596F00E-2A48-44DE-98EB-0A723D874D0A}" destId="{9114B799-3CDF-4C97-ABA6-20A2FC175A71}" srcOrd="3" destOrd="0" presId="urn:microsoft.com/office/officeart/2005/8/layout/list1"/>
    <dgm:cxn modelId="{79BFE4AC-4549-4D47-832A-31835BDDC019}" type="presParOf" srcId="{0596F00E-2A48-44DE-98EB-0A723D874D0A}" destId="{1D12ECC5-987C-4A69-9EA1-9E91A9A9DD46}" srcOrd="4" destOrd="0" presId="urn:microsoft.com/office/officeart/2005/8/layout/list1"/>
    <dgm:cxn modelId="{0441A6F2-9004-4460-A7E6-BE5F969DCF17}" type="presParOf" srcId="{1D12ECC5-987C-4A69-9EA1-9E91A9A9DD46}" destId="{60A7EDD5-439C-4D18-96C2-E4E19EE048A3}" srcOrd="0" destOrd="0" presId="urn:microsoft.com/office/officeart/2005/8/layout/list1"/>
    <dgm:cxn modelId="{16275FA0-3BC3-49A5-9342-E02A05D29693}" type="presParOf" srcId="{1D12ECC5-987C-4A69-9EA1-9E91A9A9DD46}" destId="{3715FA58-C43B-4751-8402-70C0FD003712}" srcOrd="1" destOrd="0" presId="urn:microsoft.com/office/officeart/2005/8/layout/list1"/>
    <dgm:cxn modelId="{BDF9520B-78BF-4083-85C4-B38D0BDD3225}" type="presParOf" srcId="{0596F00E-2A48-44DE-98EB-0A723D874D0A}" destId="{96DBDA4C-9D84-4735-963F-D448FD861654}" srcOrd="5" destOrd="0" presId="urn:microsoft.com/office/officeart/2005/8/layout/list1"/>
    <dgm:cxn modelId="{BD6A8F5F-DB51-4F7A-A05E-14D3E30FF2A1}" type="presParOf" srcId="{0596F00E-2A48-44DE-98EB-0A723D874D0A}" destId="{69CFA226-8E42-4750-90EC-ED40004972FA}" srcOrd="6" destOrd="0" presId="urn:microsoft.com/office/officeart/2005/8/layout/list1"/>
    <dgm:cxn modelId="{E1E689FA-4E37-4E15-B108-9CB22C3A75DB}" type="presParOf" srcId="{0596F00E-2A48-44DE-98EB-0A723D874D0A}" destId="{08CB9FD9-CE83-423E-90ED-5604DEA89523}" srcOrd="7" destOrd="0" presId="urn:microsoft.com/office/officeart/2005/8/layout/list1"/>
    <dgm:cxn modelId="{61C35E36-3B1C-4D3D-AAAC-61F1F05133AE}" type="presParOf" srcId="{0596F00E-2A48-44DE-98EB-0A723D874D0A}" destId="{44F43D77-A598-4500-B265-ACE39282EEE6}" srcOrd="8" destOrd="0" presId="urn:microsoft.com/office/officeart/2005/8/layout/list1"/>
    <dgm:cxn modelId="{DB8B07D3-7EBE-45F1-961A-9E13A76B44D4}" type="presParOf" srcId="{44F43D77-A598-4500-B265-ACE39282EEE6}" destId="{56307164-DC3E-4A02-94C1-23CB99397A17}" srcOrd="0" destOrd="0" presId="urn:microsoft.com/office/officeart/2005/8/layout/list1"/>
    <dgm:cxn modelId="{72157184-23AC-491E-88AB-6123637C0F80}" type="presParOf" srcId="{44F43D77-A598-4500-B265-ACE39282EEE6}" destId="{0893E421-0749-4DD0-925D-88B0362FD542}" srcOrd="1" destOrd="0" presId="urn:microsoft.com/office/officeart/2005/8/layout/list1"/>
    <dgm:cxn modelId="{9F0603E9-F7B9-49C4-BBF2-8F01285AC871}" type="presParOf" srcId="{0596F00E-2A48-44DE-98EB-0A723D874D0A}" destId="{B788DC23-BD02-4A44-9229-D50AAE2C8E2B}" srcOrd="9" destOrd="0" presId="urn:microsoft.com/office/officeart/2005/8/layout/list1"/>
    <dgm:cxn modelId="{8E9E93D7-DFD8-4DBE-BA33-486D1122EFDC}" type="presParOf" srcId="{0596F00E-2A48-44DE-98EB-0A723D874D0A}" destId="{0E896D5D-A3E9-4B3D-A486-48EBD23886E1}"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pPr algn="l" rtl="0" fontAlgn="auto">
            <a:spcBef>
              <a:spcPct val="0"/>
            </a:spcBef>
            <a:spcAft>
              <a:spcPts val="0"/>
            </a:spcAft>
            <a:defRPr/>
          </a:pPr>
          <a:r>
            <a:rPr lang="es-MX" sz="2300" b="1" kern="1200" dirty="0" smtClean="0">
              <a:solidFill>
                <a:schemeClr val="bg1"/>
              </a:solidFill>
              <a:latin typeface="Comic Sans MS" pitchFamily="66" charset="0"/>
              <a:ea typeface="+mn-ea"/>
              <a:cs typeface="+mn-cs"/>
            </a:rPr>
            <a:t>Purificaciones Analíticas por Electroforesis</a:t>
          </a:r>
          <a:endParaRPr lang="en-US" sz="2300" b="1" kern="1200" dirty="0">
            <a:solidFill>
              <a:schemeClr val="bg1"/>
            </a:solidFill>
            <a:latin typeface="Comic Sans MS" pitchFamily="66" charset="0"/>
            <a:ea typeface="+mn-ea"/>
            <a:cs typeface="+mn-cs"/>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7661B3CE-5A9D-482E-B3FD-37BF1E708469}">
      <dgm:prSet phldrT="[Texto]" custT="1"/>
      <dgm:spPr>
        <a:solidFill>
          <a:srgbClr val="0070C0"/>
        </a:solidFill>
      </dgm:spPr>
      <dgm:t>
        <a:bodyPr/>
        <a:lstStyle/>
        <a:p>
          <a:r>
            <a:rPr lang="es-ES" sz="1400" dirty="0" smtClean="0">
              <a:solidFill>
                <a:srgbClr val="003300"/>
              </a:solidFill>
              <a:latin typeface="Comic Sans MS" pitchFamily="66" charset="0"/>
            </a:rPr>
            <a:t>Procesos Integrados:</a:t>
          </a:r>
        </a:p>
        <a:p>
          <a:r>
            <a:rPr lang="es-ES" sz="1400" dirty="0" smtClean="0">
              <a:solidFill>
                <a:srgbClr val="003300"/>
              </a:solidFill>
              <a:latin typeface="Comic Sans MS" pitchFamily="66" charset="0"/>
            </a:rPr>
            <a:t> -Cromatografía de Lecho expandido</a:t>
          </a:r>
        </a:p>
        <a:p>
          <a:r>
            <a:rPr lang="es-ES" sz="1400" dirty="0" smtClean="0">
              <a:solidFill>
                <a:srgbClr val="003300"/>
              </a:solidFill>
              <a:latin typeface="Comic Sans MS" pitchFamily="66" charset="0"/>
            </a:rPr>
            <a:t>-Cromatografía Anular Plana</a:t>
          </a:r>
          <a:br>
            <a:rPr lang="es-ES" sz="1400" dirty="0" smtClean="0">
              <a:solidFill>
                <a:srgbClr val="003300"/>
              </a:solidFill>
              <a:latin typeface="Comic Sans MS" pitchFamily="66" charset="0"/>
            </a:rPr>
          </a:br>
          <a:r>
            <a:rPr lang="es-ES" sz="1400" dirty="0" smtClean="0">
              <a:solidFill>
                <a:srgbClr val="003300"/>
              </a:solidFill>
              <a:latin typeface="Comic Sans MS" pitchFamily="66" charset="0"/>
            </a:rPr>
            <a:t>-</a:t>
          </a:r>
          <a:r>
            <a:rPr lang="es-ES" sz="1400" dirty="0" smtClean="0">
              <a:solidFill>
                <a:srgbClr val="003300"/>
              </a:solidFill>
              <a:latin typeface="Comic Sans MS" pitchFamily="66" charset="0"/>
              <a:cs typeface="Times New Roman" pitchFamily="18" charset="0"/>
            </a:rPr>
            <a:t>Cromatografía de Afinidad en membrana </a:t>
          </a:r>
        </a:p>
        <a:p>
          <a:r>
            <a:rPr lang="es-ES" sz="1400" dirty="0" smtClean="0">
              <a:solidFill>
                <a:srgbClr val="003300"/>
              </a:solidFill>
              <a:latin typeface="Comic Sans MS" pitchFamily="66" charset="0"/>
              <a:cs typeface="Times New Roman" pitchFamily="18" charset="0"/>
            </a:rPr>
            <a:t>-Purificación magnética</a:t>
          </a:r>
          <a:r>
            <a:rPr lang="es-ES" sz="1400" dirty="0" smtClean="0"/>
            <a:t> </a:t>
          </a:r>
        </a:p>
        <a:p>
          <a:r>
            <a:rPr lang="es-ES" sz="1400" dirty="0" smtClean="0">
              <a:solidFill>
                <a:srgbClr val="003300"/>
              </a:solidFill>
              <a:latin typeface="Comic Sans MS" pitchFamily="66" charset="0"/>
            </a:rPr>
            <a:t>-Nuevos materiales </a:t>
          </a:r>
          <a:r>
            <a:rPr lang="es-ES" sz="1400" dirty="0" err="1" smtClean="0">
              <a:solidFill>
                <a:srgbClr val="003300"/>
              </a:solidFill>
              <a:latin typeface="Comic Sans MS" pitchFamily="66" charset="0"/>
            </a:rPr>
            <a:t>cromatográficos</a:t>
          </a:r>
          <a:endParaRPr lang="es-ES" sz="1400" dirty="0" smtClean="0">
            <a:solidFill>
              <a:srgbClr val="003300"/>
            </a:solidFill>
            <a:latin typeface="Comic Sans MS" pitchFamily="66" charset="0"/>
          </a:endParaRPr>
        </a:p>
        <a:p>
          <a:r>
            <a:rPr lang="es-ES" sz="1400" dirty="0" smtClean="0">
              <a:solidFill>
                <a:srgbClr val="003300"/>
              </a:solidFill>
              <a:latin typeface="Comic Sans MS" pitchFamily="66" charset="0"/>
              <a:cs typeface="Times New Roman" pitchFamily="18" charset="0"/>
            </a:rPr>
            <a:t>-</a:t>
          </a:r>
          <a:r>
            <a:rPr lang="es-ES" sz="1400" dirty="0" err="1" smtClean="0">
              <a:solidFill>
                <a:srgbClr val="003300"/>
              </a:solidFill>
              <a:latin typeface="Comic Sans MS" pitchFamily="66" charset="0"/>
              <a:cs typeface="Times New Roman" pitchFamily="18" charset="0"/>
            </a:rPr>
            <a:t>Electrofiltración</a:t>
          </a:r>
          <a:r>
            <a:rPr lang="es-ES" sz="1400" dirty="0" smtClean="0">
              <a:solidFill>
                <a:srgbClr val="003300"/>
              </a:solidFill>
              <a:latin typeface="Comic Sans MS" pitchFamily="66" charset="0"/>
            </a:rPr>
            <a:t> </a:t>
          </a:r>
          <a:endParaRPr lang="en-US" sz="1400"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E7FFB8ED-7D13-4268-B44F-F4382EECE03A}">
      <dgm:prSet/>
      <dgm:spPr/>
      <dgm:t>
        <a:bodyPr/>
        <a:lstStyle/>
        <a:p>
          <a:r>
            <a:rPr lang="es-MX" b="1" dirty="0" smtClean="0">
              <a:solidFill>
                <a:schemeClr val="bg1"/>
              </a:solidFill>
              <a:latin typeface="Comic Sans MS" pitchFamily="66" charset="0"/>
              <a:ea typeface="+mn-ea"/>
              <a:cs typeface="+mn-cs"/>
            </a:rPr>
            <a:t>Purificaciones Preparativas por Electroforesis</a:t>
          </a:r>
          <a:endParaRPr lang="es-ES" dirty="0"/>
        </a:p>
      </dgm:t>
    </dgm:pt>
    <dgm:pt modelId="{4774F6A0-80C7-4762-8DEF-2E1DA4EE989E}" type="parTrans" cxnId="{01764E8C-BD75-42FA-B7EE-C6468F820DF6}">
      <dgm:prSet/>
      <dgm:spPr/>
      <dgm:t>
        <a:bodyPr/>
        <a:lstStyle/>
        <a:p>
          <a:endParaRPr lang="es-ES"/>
        </a:p>
      </dgm:t>
    </dgm:pt>
    <dgm:pt modelId="{1675BCDC-E3F5-4819-A834-28F03A9D880A}" type="sibTrans" cxnId="{01764E8C-BD75-42FA-B7EE-C6468F820DF6}">
      <dgm:prSet/>
      <dgm:spPr/>
      <dgm:t>
        <a:bodyPr/>
        <a:lstStyle/>
        <a:p>
          <a:endParaRPr lang="es-E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1D12ECC5-987C-4A69-9EA1-9E91A9A9DD46}" type="pres">
      <dgm:prSet presAssocID="{E7FFB8ED-7D13-4268-B44F-F4382EECE03A}" presName="parentLin" presStyleCnt="0"/>
      <dgm:spPr/>
    </dgm:pt>
    <dgm:pt modelId="{60A7EDD5-439C-4D18-96C2-E4E19EE048A3}" type="pres">
      <dgm:prSet presAssocID="{E7FFB8ED-7D13-4268-B44F-F4382EECE03A}" presName="parentLeftMargin" presStyleLbl="node1" presStyleIdx="0" presStyleCnt="3"/>
      <dgm:spPr/>
    </dgm:pt>
    <dgm:pt modelId="{3715FA58-C43B-4751-8402-70C0FD003712}" type="pres">
      <dgm:prSet presAssocID="{E7FFB8ED-7D13-4268-B44F-F4382EECE03A}" presName="parentText" presStyleLbl="node1" presStyleIdx="1" presStyleCnt="3" custScaleX="142857">
        <dgm:presLayoutVars>
          <dgm:chMax val="0"/>
          <dgm:bulletEnabled val="1"/>
        </dgm:presLayoutVars>
      </dgm:prSet>
      <dgm:spPr/>
      <dgm:t>
        <a:bodyPr/>
        <a:lstStyle/>
        <a:p>
          <a:endParaRPr lang="es-ES"/>
        </a:p>
      </dgm:t>
    </dgm:pt>
    <dgm:pt modelId="{96DBDA4C-9D84-4735-963F-D448FD861654}" type="pres">
      <dgm:prSet presAssocID="{E7FFB8ED-7D13-4268-B44F-F4382EECE03A}" presName="negativeSpace" presStyleCnt="0"/>
      <dgm:spPr/>
    </dgm:pt>
    <dgm:pt modelId="{69CFA226-8E42-4750-90EC-ED40004972FA}" type="pres">
      <dgm:prSet presAssocID="{E7FFB8ED-7D13-4268-B44F-F4382EECE03A}" presName="childText" presStyleLbl="conFgAcc1" presStyleIdx="1" presStyleCnt="3">
        <dgm:presLayoutVars>
          <dgm:bulletEnabled val="1"/>
        </dgm:presLayoutVars>
      </dgm:prSet>
      <dgm:spPr/>
    </dgm:pt>
    <dgm:pt modelId="{08CB9FD9-CE83-423E-90ED-5604DEA89523}" type="pres">
      <dgm:prSet presAssocID="{1675BCDC-E3F5-4819-A834-28F03A9D880A}" presName="spaceBetweenRectangles" presStyleCnt="0"/>
      <dgm:spPr/>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3"/>
      <dgm:spPr/>
      <dgm:t>
        <a:bodyPr/>
        <a:lstStyle/>
        <a:p>
          <a:endParaRPr lang="en-US"/>
        </a:p>
      </dgm:t>
    </dgm:pt>
    <dgm:pt modelId="{0893E421-0749-4DD0-925D-88B0362FD542}" type="pres">
      <dgm:prSet presAssocID="{7661B3CE-5A9D-482E-B3FD-37BF1E708469}" presName="parentText" presStyleLbl="node1" presStyleIdx="2" presStyleCnt="3" custScaleX="142024" custScaleY="286508">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3">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2" destOrd="0" parTransId="{0A741E34-C803-467A-82B6-E8286F8BEA4F}" sibTransId="{5A1CD035-702F-48A9-A0D0-261DA972537A}"/>
    <dgm:cxn modelId="{EB35F936-D9BB-45A4-AC4D-B536DB091E3A}" type="presOf" srcId="{482EE62F-7750-42A8-8674-8A77405848CA}" destId="{0596F00E-2A48-44DE-98EB-0A723D874D0A}" srcOrd="0" destOrd="0" presId="urn:microsoft.com/office/officeart/2005/8/layout/list1"/>
    <dgm:cxn modelId="{F08553C4-6567-4970-B054-F100D06B8CDD}" type="presOf" srcId="{E7FFB8ED-7D13-4268-B44F-F4382EECE03A}" destId="{3715FA58-C43B-4751-8402-70C0FD003712}" srcOrd="1" destOrd="0" presId="urn:microsoft.com/office/officeart/2005/8/layout/list1"/>
    <dgm:cxn modelId="{54EAAD8E-C7A0-434E-AAB6-3FDDFED1C422}" type="presOf" srcId="{E7FFB8ED-7D13-4268-B44F-F4382EECE03A}" destId="{60A7EDD5-439C-4D18-96C2-E4E19EE048A3}" srcOrd="0" destOrd="0" presId="urn:microsoft.com/office/officeart/2005/8/layout/list1"/>
    <dgm:cxn modelId="{828A956D-0384-4BC8-9B1B-94944CF947A0}" type="presOf" srcId="{5FAEECA9-EB04-426F-ADBA-A8F0FFE14CCC}" destId="{B50B94C8-CC2E-4F0C-BABF-96BD4F95C4F8}" srcOrd="1" destOrd="0" presId="urn:microsoft.com/office/officeart/2005/8/layout/list1"/>
    <dgm:cxn modelId="{552C6D5D-57D9-4810-AD3F-52C842EF6A99}" type="presOf" srcId="{5FAEECA9-EB04-426F-ADBA-A8F0FFE14CCC}" destId="{79C83E4F-8043-4924-8F8B-51F17B3569CA}"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0E64F912-A317-4063-BA38-66CD92B58405}" type="presOf" srcId="{7661B3CE-5A9D-482E-B3FD-37BF1E708469}" destId="{0893E421-0749-4DD0-925D-88B0362FD542}" srcOrd="1" destOrd="0" presId="urn:microsoft.com/office/officeart/2005/8/layout/list1"/>
    <dgm:cxn modelId="{01764E8C-BD75-42FA-B7EE-C6468F820DF6}" srcId="{482EE62F-7750-42A8-8674-8A77405848CA}" destId="{E7FFB8ED-7D13-4268-B44F-F4382EECE03A}" srcOrd="1" destOrd="0" parTransId="{4774F6A0-80C7-4762-8DEF-2E1DA4EE989E}" sibTransId="{1675BCDC-E3F5-4819-A834-28F03A9D880A}"/>
    <dgm:cxn modelId="{05B8C150-5C7A-497B-994A-4479B49CE887}" type="presOf" srcId="{7661B3CE-5A9D-482E-B3FD-37BF1E708469}" destId="{56307164-DC3E-4A02-94C1-23CB99397A17}" srcOrd="0" destOrd="0" presId="urn:microsoft.com/office/officeart/2005/8/layout/list1"/>
    <dgm:cxn modelId="{5196C9B6-9E7C-4E80-AD40-143A18E73F6B}" type="presParOf" srcId="{0596F00E-2A48-44DE-98EB-0A723D874D0A}" destId="{7B3A7450-D912-48FD-B435-457155C84D11}" srcOrd="0" destOrd="0" presId="urn:microsoft.com/office/officeart/2005/8/layout/list1"/>
    <dgm:cxn modelId="{73C4B52A-0813-4816-8A23-D26307E5D9FE}" type="presParOf" srcId="{7B3A7450-D912-48FD-B435-457155C84D11}" destId="{79C83E4F-8043-4924-8F8B-51F17B3569CA}" srcOrd="0" destOrd="0" presId="urn:microsoft.com/office/officeart/2005/8/layout/list1"/>
    <dgm:cxn modelId="{21EADB14-F96C-457E-9220-672280AB9001}" type="presParOf" srcId="{7B3A7450-D912-48FD-B435-457155C84D11}" destId="{B50B94C8-CC2E-4F0C-BABF-96BD4F95C4F8}" srcOrd="1" destOrd="0" presId="urn:microsoft.com/office/officeart/2005/8/layout/list1"/>
    <dgm:cxn modelId="{062C5CC9-CE43-4A00-85AE-E81656554928}" type="presParOf" srcId="{0596F00E-2A48-44DE-98EB-0A723D874D0A}" destId="{CD04B0FD-1E70-4BFD-B4DD-7E099719A2F6}" srcOrd="1" destOrd="0" presId="urn:microsoft.com/office/officeart/2005/8/layout/list1"/>
    <dgm:cxn modelId="{EB3B54AA-F1AE-4514-BFBF-327BA559FBF0}" type="presParOf" srcId="{0596F00E-2A48-44DE-98EB-0A723D874D0A}" destId="{E93C7938-1995-4611-A050-091AF9CD50AD}" srcOrd="2" destOrd="0" presId="urn:microsoft.com/office/officeart/2005/8/layout/list1"/>
    <dgm:cxn modelId="{B78F9822-7874-4C60-A786-71D7ED831E20}" type="presParOf" srcId="{0596F00E-2A48-44DE-98EB-0A723D874D0A}" destId="{9114B799-3CDF-4C97-ABA6-20A2FC175A71}" srcOrd="3" destOrd="0" presId="urn:microsoft.com/office/officeart/2005/8/layout/list1"/>
    <dgm:cxn modelId="{7FC043EA-C815-46E1-93BB-94B7CB361521}" type="presParOf" srcId="{0596F00E-2A48-44DE-98EB-0A723D874D0A}" destId="{1D12ECC5-987C-4A69-9EA1-9E91A9A9DD46}" srcOrd="4" destOrd="0" presId="urn:microsoft.com/office/officeart/2005/8/layout/list1"/>
    <dgm:cxn modelId="{D9778905-4A21-4118-8A59-B0F03ABE7F37}" type="presParOf" srcId="{1D12ECC5-987C-4A69-9EA1-9E91A9A9DD46}" destId="{60A7EDD5-439C-4D18-96C2-E4E19EE048A3}" srcOrd="0" destOrd="0" presId="urn:microsoft.com/office/officeart/2005/8/layout/list1"/>
    <dgm:cxn modelId="{41FD05BC-F0EB-4E88-9A06-5AF69FAAAA91}" type="presParOf" srcId="{1D12ECC5-987C-4A69-9EA1-9E91A9A9DD46}" destId="{3715FA58-C43B-4751-8402-70C0FD003712}" srcOrd="1" destOrd="0" presId="urn:microsoft.com/office/officeart/2005/8/layout/list1"/>
    <dgm:cxn modelId="{E487E4A4-3850-4937-AEAE-BD1C4F72B033}" type="presParOf" srcId="{0596F00E-2A48-44DE-98EB-0A723D874D0A}" destId="{96DBDA4C-9D84-4735-963F-D448FD861654}" srcOrd="5" destOrd="0" presId="urn:microsoft.com/office/officeart/2005/8/layout/list1"/>
    <dgm:cxn modelId="{9424D2AC-2FCF-40F0-982D-E64B351B1DE4}" type="presParOf" srcId="{0596F00E-2A48-44DE-98EB-0A723D874D0A}" destId="{69CFA226-8E42-4750-90EC-ED40004972FA}" srcOrd="6" destOrd="0" presId="urn:microsoft.com/office/officeart/2005/8/layout/list1"/>
    <dgm:cxn modelId="{BCC73B2E-5003-486E-8BF1-0F0DEC707B0C}" type="presParOf" srcId="{0596F00E-2A48-44DE-98EB-0A723D874D0A}" destId="{08CB9FD9-CE83-423E-90ED-5604DEA89523}" srcOrd="7" destOrd="0" presId="urn:microsoft.com/office/officeart/2005/8/layout/list1"/>
    <dgm:cxn modelId="{D5395171-DFEB-4850-923A-9DC2B07B555A}" type="presParOf" srcId="{0596F00E-2A48-44DE-98EB-0A723D874D0A}" destId="{44F43D77-A598-4500-B265-ACE39282EEE6}" srcOrd="8" destOrd="0" presId="urn:microsoft.com/office/officeart/2005/8/layout/list1"/>
    <dgm:cxn modelId="{F561A73B-9ABB-43FC-AD7A-EF73D6556349}" type="presParOf" srcId="{44F43D77-A598-4500-B265-ACE39282EEE6}" destId="{56307164-DC3E-4A02-94C1-23CB99397A17}" srcOrd="0" destOrd="0" presId="urn:microsoft.com/office/officeart/2005/8/layout/list1"/>
    <dgm:cxn modelId="{E40F85A0-ECB3-4687-B32F-473D711011AD}" type="presParOf" srcId="{44F43D77-A598-4500-B265-ACE39282EEE6}" destId="{0893E421-0749-4DD0-925D-88B0362FD542}" srcOrd="1" destOrd="0" presId="urn:microsoft.com/office/officeart/2005/8/layout/list1"/>
    <dgm:cxn modelId="{144E74E5-9255-4ABF-9B6D-A1347491F318}" type="presParOf" srcId="{0596F00E-2A48-44DE-98EB-0A723D874D0A}" destId="{B788DC23-BD02-4A44-9229-D50AAE2C8E2B}" srcOrd="9" destOrd="0" presId="urn:microsoft.com/office/officeart/2005/8/layout/list1"/>
    <dgm:cxn modelId="{0E0E573A-275D-4FEB-BAF1-37B12C3310AB}" type="presParOf" srcId="{0596F00E-2A48-44DE-98EB-0A723D874D0A}" destId="{0E896D5D-A3E9-4B3D-A486-48EBD23886E1}"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1026"/>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29699" name="Rectangle 1027"/>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29700" name="Rectangle 1028"/>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29701" name="Rectangle 1029"/>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B3230EA7-6AE5-4DAD-A850-549EFDED9EC3}"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6553F1E-4E1F-4DE6-8259-8369B08D61C0}" type="slidenum">
              <a:rPr lang="es-ES"/>
              <a:pPr>
                <a:defRPr/>
              </a:pPr>
              <a:t>‹Nº›</a:t>
            </a:fld>
            <a:endParaRPr lang="es-ES"/>
          </a:p>
        </p:txBody>
      </p:sp>
    </p:spTree>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E07E301-4B6B-4A7F-A9FE-045C490A04D0}" type="slidenum">
              <a:rPr lang="es-ES"/>
              <a:pPr>
                <a:defRPr/>
              </a:pPr>
              <a:t>‹Nº›</a:t>
            </a:fld>
            <a:endParaRPr lang="es-ES"/>
          </a:p>
        </p:txBody>
      </p:sp>
    </p:spTree>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4FEEDCC-E8A4-4D35-BEB3-094766028A42}" type="slidenum">
              <a:rPr lang="es-ES"/>
              <a:pPr>
                <a:defRPr/>
              </a:pPr>
              <a:t>‹Nº›</a:t>
            </a:fld>
            <a:endParaRPr lang="es-ES"/>
          </a:p>
        </p:txBody>
      </p:sp>
    </p:spTree>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07C028D-FD12-40B3-9FBE-1C4597290A37}" type="slidenum">
              <a:rPr lang="es-ES"/>
              <a:pPr>
                <a:defRPr/>
              </a:pPr>
              <a:t>‹Nº›</a:t>
            </a:fld>
            <a:endParaRPr lang="es-ES"/>
          </a:p>
        </p:txBody>
      </p:sp>
    </p:spTree>
  </p:cSld>
  <p:clrMapOvr>
    <a:masterClrMapping/>
  </p:clrMapOvr>
  <p:transition>
    <p:zoom dir="in"/>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609600"/>
            <a:ext cx="77724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576D536B-252F-4CF0-9D10-28E651DAC68F}" type="slidenum">
              <a:rPr lang="es-ES"/>
              <a:pPr>
                <a:defRPr/>
              </a:pPr>
              <a:t>‹Nº›</a:t>
            </a:fld>
            <a:endParaRPr lang="es-ES"/>
          </a:p>
        </p:txBody>
      </p:sp>
    </p:spTree>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E5AF2BC-8FBA-45E3-91F5-F37F43B34FA2}" type="slidenum">
              <a:rPr lang="es-ES"/>
              <a:pPr>
                <a:defRPr/>
              </a:pPr>
              <a:t>‹Nº›</a:t>
            </a:fld>
            <a:endParaRPr lang="es-ES"/>
          </a:p>
        </p:txBody>
      </p:sp>
    </p:spTree>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77136FD-5105-4DDB-90FD-B45B23B1C042}" type="slidenum">
              <a:rPr lang="es-ES"/>
              <a:pPr>
                <a:defRPr/>
              </a:pPr>
              <a:t>‹Nº›</a:t>
            </a:fld>
            <a:endParaRPr lang="es-ES"/>
          </a:p>
        </p:txBody>
      </p:sp>
    </p:spTree>
  </p:cSld>
  <p:clrMapOvr>
    <a:masterClrMapping/>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DF6D2C04-2B93-431E-B6F9-78A53BDE18FD}" type="slidenum">
              <a:rPr lang="es-ES"/>
              <a:pPr>
                <a:defRPr/>
              </a:pPr>
              <a:t>‹Nº›</a:t>
            </a:fld>
            <a:endParaRPr lang="es-ES"/>
          </a:p>
        </p:txBody>
      </p:sp>
    </p:spTree>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9795B1E0-8E9D-4C53-BD15-D546B380CE87}" type="slidenum">
              <a:rPr lang="es-ES"/>
              <a:pPr>
                <a:defRPr/>
              </a:pPr>
              <a:t>‹Nº›</a:t>
            </a:fld>
            <a:endParaRPr lang="es-ES"/>
          </a:p>
        </p:txBody>
      </p:sp>
    </p:spTree>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4826AFC1-0C34-4126-8A87-28BA9CCB4155}" type="slidenum">
              <a:rPr lang="es-ES"/>
              <a:pPr>
                <a:defRPr/>
              </a:pPr>
              <a:t>‹Nº›</a:t>
            </a:fld>
            <a:endParaRPr lang="es-ES"/>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9CA1E43C-4258-4652-806C-590873A7FA09}" type="slidenum">
              <a:rPr lang="es-ES"/>
              <a:pPr>
                <a:defRPr/>
              </a:pPr>
              <a:t>‹Nº›</a:t>
            </a:fld>
            <a:endParaRPr lang="es-ES"/>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0D9E3A0-3400-48FC-A34A-B377E5B9789C}" type="slidenum">
              <a:rPr lang="es-ES"/>
              <a:pPr>
                <a:defRPr/>
              </a:pPr>
              <a:t>‹Nº›</a:t>
            </a:fld>
            <a:endParaRPr lang="es-ES"/>
          </a:p>
        </p:txBody>
      </p:sp>
    </p:spTree>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6CBF6B84-EA43-4AF6-AB8C-8E962A32AA70}" type="slidenum">
              <a:rPr lang="es-ES"/>
              <a:pPr>
                <a:defRPr/>
              </a:pPr>
              <a:t>‹Nº›</a:t>
            </a:fld>
            <a:endParaRPr lang="es-ES"/>
          </a:p>
        </p:txBody>
      </p:sp>
    </p:spTree>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433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50779B2D-5130-4762-BD60-6D847125FF98}"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zoom dir="in"/>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8.vml"/></Relationships>
</file>

<file path=ppt/slides/_rels/slide4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41.png"/><Relationship Id="rId4" Type="http://schemas.openxmlformats.org/officeDocument/2006/relationships/oleObject" Target="../embeddings/oleObject10.bin"/></Relationships>
</file>

<file path=ppt/slides/_rels/slide4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w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b="1" dirty="0">
                <a:solidFill>
                  <a:schemeClr val="bg1"/>
                </a:solidFill>
                <a:latin typeface="Comic Sans MS" pitchFamily="66" charset="0"/>
              </a:rPr>
              <a:t>Purificación de proteínas</a:t>
            </a:r>
            <a:endParaRPr lang="es-ES" b="1" dirty="0">
              <a:solidFill>
                <a:schemeClr val="bg1"/>
              </a:solidFill>
              <a:latin typeface="Comic Sans MS" pitchFamily="66" charset="0"/>
            </a:endParaRPr>
          </a:p>
        </p:txBody>
      </p:sp>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23850" y="0"/>
            <a:ext cx="8424863" cy="1311275"/>
          </a:xfrm>
          <a:prstGeom prst="rect">
            <a:avLst/>
          </a:prstGeom>
          <a:noFill/>
          <a:ln w="9525">
            <a:noFill/>
            <a:miter lim="800000"/>
            <a:headEnd/>
            <a:tailEnd/>
          </a:ln>
        </p:spPr>
        <p:txBody>
          <a:bodyPr>
            <a:spAutoFit/>
          </a:bodyPr>
          <a:lstStyle/>
          <a:p>
            <a:pPr algn="ctr" eaLnBrk="0" hangingPunct="0"/>
            <a:r>
              <a:rPr lang="es-ES_tradnl" sz="2000" b="1" u="sng">
                <a:solidFill>
                  <a:srgbClr val="000099"/>
                </a:solidFill>
                <a:latin typeface="Comic Sans MS" pitchFamily="66" charset="0"/>
                <a:cs typeface="Times New Roman" pitchFamily="18" charset="0"/>
              </a:rPr>
              <a:t>SDS-PAGE</a:t>
            </a:r>
          </a:p>
          <a:p>
            <a:pPr algn="ctr" eaLnBrk="0" hangingPunct="0"/>
            <a:endParaRPr lang="es-ES_tradnl" sz="2000" b="1" u="sng">
              <a:solidFill>
                <a:srgbClr val="000099"/>
              </a:solidFill>
              <a:latin typeface="Comic Sans MS" pitchFamily="66" charset="0"/>
              <a:cs typeface="Times New Roman" pitchFamily="18" charset="0"/>
            </a:endParaRPr>
          </a:p>
          <a:p>
            <a:pPr eaLnBrk="0" hangingPunct="0"/>
            <a:r>
              <a:rPr lang="es-ES_tradnl" sz="2000">
                <a:solidFill>
                  <a:srgbClr val="000099"/>
                </a:solidFill>
                <a:latin typeface="Comic Sans MS" pitchFamily="66" charset="0"/>
                <a:cs typeface="Times New Roman" pitchFamily="18" charset="0"/>
              </a:rPr>
              <a:t>Separación por masa molecular, mw. Se basa en la denaturación de la proteína, gracias a la adición de un detergente (SDS)</a:t>
            </a:r>
            <a:endParaRPr lang="es-ES"/>
          </a:p>
        </p:txBody>
      </p:sp>
      <p:pic>
        <p:nvPicPr>
          <p:cNvPr id="19459" name="Picture 6"/>
          <p:cNvPicPr>
            <a:picLocks noChangeAspect="1" noChangeArrowheads="1"/>
          </p:cNvPicPr>
          <p:nvPr/>
        </p:nvPicPr>
        <p:blipFill>
          <a:blip r:embed="rId2"/>
          <a:srcRect/>
          <a:stretch>
            <a:fillRect/>
          </a:stretch>
        </p:blipFill>
        <p:spPr bwMode="auto">
          <a:xfrm>
            <a:off x="395288" y="1844675"/>
            <a:ext cx="5091112" cy="4125913"/>
          </a:xfrm>
          <a:prstGeom prst="rect">
            <a:avLst/>
          </a:prstGeom>
          <a:noFill/>
          <a:ln w="9525">
            <a:noFill/>
            <a:miter lim="800000"/>
            <a:headEnd/>
            <a:tailEnd/>
          </a:ln>
        </p:spPr>
      </p:pic>
      <p:pic>
        <p:nvPicPr>
          <p:cNvPr id="19460" name="Picture 8"/>
          <p:cNvPicPr>
            <a:picLocks noChangeAspect="1" noChangeArrowheads="1"/>
          </p:cNvPicPr>
          <p:nvPr/>
        </p:nvPicPr>
        <p:blipFill>
          <a:blip r:embed="rId3"/>
          <a:srcRect/>
          <a:stretch>
            <a:fillRect/>
          </a:stretch>
        </p:blipFill>
        <p:spPr bwMode="auto">
          <a:xfrm>
            <a:off x="5724525" y="2276475"/>
            <a:ext cx="3094038" cy="2351088"/>
          </a:xfrm>
          <a:prstGeom prst="rect">
            <a:avLst/>
          </a:prstGeom>
          <a:noFill/>
          <a:ln w="9525">
            <a:noFill/>
            <a:miter lim="800000"/>
            <a:headEnd/>
            <a:tailEnd/>
          </a:ln>
        </p:spPr>
      </p:pic>
      <p:sp>
        <p:nvSpPr>
          <p:cNvPr id="19461" name="Text Box 9"/>
          <p:cNvSpPr txBox="1">
            <a:spLocks noChangeArrowheads="1"/>
          </p:cNvSpPr>
          <p:nvPr/>
        </p:nvSpPr>
        <p:spPr bwMode="auto">
          <a:xfrm>
            <a:off x="5867400" y="5084763"/>
            <a:ext cx="2881313" cy="1006475"/>
          </a:xfrm>
          <a:prstGeom prst="rect">
            <a:avLst/>
          </a:prstGeom>
          <a:noFill/>
          <a:ln w="9525">
            <a:noFill/>
            <a:miter lim="800000"/>
            <a:headEnd/>
            <a:tailEnd/>
          </a:ln>
        </p:spPr>
        <p:txBody>
          <a:bodyPr>
            <a:spAutoFit/>
          </a:bodyPr>
          <a:lstStyle/>
          <a:p>
            <a:pPr>
              <a:spcBef>
                <a:spcPct val="50000"/>
              </a:spcBef>
            </a:pPr>
            <a:r>
              <a:rPr lang="es-ES_tradnl" sz="2000" dirty="0">
                <a:solidFill>
                  <a:srgbClr val="000099"/>
                </a:solidFill>
                <a:latin typeface="Comic Sans MS" pitchFamily="66" charset="0"/>
                <a:cs typeface="Times New Roman" pitchFamily="18" charset="0"/>
              </a:rPr>
              <a:t>Esquema de un gel de electroforesis SDS-PAGE</a:t>
            </a:r>
            <a:endParaRPr lang="es-CL" sz="2000" dirty="0">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23850" y="0"/>
            <a:ext cx="8424863" cy="1311275"/>
          </a:xfrm>
          <a:prstGeom prst="rect">
            <a:avLst/>
          </a:prstGeom>
          <a:noFill/>
          <a:ln w="9525">
            <a:noFill/>
            <a:miter lim="800000"/>
            <a:headEnd/>
            <a:tailEnd/>
          </a:ln>
        </p:spPr>
        <p:txBody>
          <a:bodyPr>
            <a:spAutoFit/>
          </a:bodyPr>
          <a:lstStyle/>
          <a:p>
            <a:pPr algn="ctr" eaLnBrk="0" hangingPunct="0"/>
            <a:r>
              <a:rPr lang="es-ES_tradnl" sz="2000" b="1" u="sng" dirty="0">
                <a:solidFill>
                  <a:srgbClr val="000099"/>
                </a:solidFill>
                <a:latin typeface="Comic Sans MS" pitchFamily="66" charset="0"/>
                <a:cs typeface="Times New Roman" pitchFamily="18" charset="0"/>
              </a:rPr>
              <a:t>SDS-PAGE</a:t>
            </a:r>
          </a:p>
          <a:p>
            <a:pPr algn="just" eaLnBrk="0" hangingPunct="0"/>
            <a:r>
              <a:rPr lang="es-ES_tradnl" sz="2000" b="1" dirty="0">
                <a:solidFill>
                  <a:srgbClr val="000099"/>
                </a:solidFill>
                <a:latin typeface="Comic Sans MS" pitchFamily="66" charset="0"/>
                <a:cs typeface="Times New Roman" pitchFamily="18" charset="0"/>
              </a:rPr>
              <a:t>El grado de separación dependerá de las características del gel, </a:t>
            </a:r>
            <a:r>
              <a:rPr lang="es-ES_tradnl" sz="2000" b="1" dirty="0" smtClean="0">
                <a:solidFill>
                  <a:srgbClr val="000099"/>
                </a:solidFill>
                <a:latin typeface="Comic Sans MS" pitchFamily="66" charset="0"/>
                <a:cs typeface="Times New Roman" pitchFamily="18" charset="0"/>
              </a:rPr>
              <a:t>generablemente </a:t>
            </a:r>
            <a:r>
              <a:rPr lang="es-ES_tradnl" sz="2000" b="1" dirty="0">
                <a:solidFill>
                  <a:srgbClr val="000099"/>
                </a:solidFill>
                <a:latin typeface="Comic Sans MS" pitchFamily="66" charset="0"/>
                <a:cs typeface="Times New Roman" pitchFamily="18" charset="0"/>
              </a:rPr>
              <a:t>esos son una mezcla de acrilamida y poliacrilamida.</a:t>
            </a:r>
          </a:p>
        </p:txBody>
      </p:sp>
      <p:sp>
        <p:nvSpPr>
          <p:cNvPr id="5" name="4 Rectángulo"/>
          <p:cNvSpPr/>
          <p:nvPr/>
        </p:nvSpPr>
        <p:spPr>
          <a:xfrm>
            <a:off x="214282" y="1500174"/>
            <a:ext cx="4572000" cy="1077218"/>
          </a:xfrm>
          <a:prstGeom prst="rect">
            <a:avLst/>
          </a:prstGeom>
        </p:spPr>
        <p:txBody>
          <a:bodyPr>
            <a:spAutoFit/>
          </a:bodyPr>
          <a:lstStyle/>
          <a:p>
            <a:pPr marL="457200" indent="-457200" algn="ctr" eaLnBrk="0" hangingPunct="0"/>
            <a:r>
              <a:rPr lang="es-ES_tradnl" b="1" dirty="0" smtClean="0">
                <a:solidFill>
                  <a:srgbClr val="000099"/>
                </a:solidFill>
                <a:latin typeface="Comic Sans MS" pitchFamily="66" charset="0"/>
                <a:cs typeface="Times New Roman" pitchFamily="18" charset="0"/>
              </a:rPr>
              <a:t>Movilidad = </a:t>
            </a:r>
            <a:r>
              <a:rPr lang="es-ES_tradnl" b="1" u="sng" dirty="0" smtClean="0">
                <a:solidFill>
                  <a:srgbClr val="000099"/>
                </a:solidFill>
                <a:latin typeface="Comic Sans MS" pitchFamily="66" charset="0"/>
                <a:cs typeface="Times New Roman" pitchFamily="18" charset="0"/>
              </a:rPr>
              <a:t>k (pH-</a:t>
            </a:r>
            <a:r>
              <a:rPr lang="es-ES_tradnl" b="1" u="sng" dirty="0" err="1" smtClean="0">
                <a:solidFill>
                  <a:srgbClr val="000099"/>
                </a:solidFill>
                <a:latin typeface="Comic Sans MS" pitchFamily="66" charset="0"/>
                <a:cs typeface="Times New Roman" pitchFamily="18" charset="0"/>
              </a:rPr>
              <a:t>pI</a:t>
            </a:r>
            <a:r>
              <a:rPr lang="es-ES_tradnl" b="1" u="sng" dirty="0" smtClean="0">
                <a:solidFill>
                  <a:srgbClr val="000099"/>
                </a:solidFill>
                <a:latin typeface="Comic Sans MS" pitchFamily="66" charset="0"/>
                <a:cs typeface="Times New Roman" pitchFamily="18" charset="0"/>
              </a:rPr>
              <a:t>)</a:t>
            </a:r>
          </a:p>
          <a:p>
            <a:pPr marL="457200" indent="-457200" algn="ctr" eaLnBrk="0" hangingPunct="0"/>
            <a:r>
              <a:rPr lang="es-ES_tradnl" b="1" dirty="0" smtClean="0">
                <a:solidFill>
                  <a:srgbClr val="000099"/>
                </a:solidFill>
                <a:latin typeface="Comic Sans MS" pitchFamily="66" charset="0"/>
                <a:cs typeface="Times New Roman" pitchFamily="18" charset="0"/>
              </a:rPr>
              <a:t>			</a:t>
            </a:r>
            <a:r>
              <a:rPr lang="es-ES_tradnl" sz="4000" b="1" dirty="0" err="1" smtClean="0">
                <a:solidFill>
                  <a:srgbClr val="FF0000"/>
                </a:solidFill>
                <a:latin typeface="Comic Sans MS" pitchFamily="66" charset="0"/>
                <a:cs typeface="Times New Roman" pitchFamily="18" charset="0"/>
              </a:rPr>
              <a:t>mw</a:t>
            </a:r>
            <a:endParaRPr lang="es-ES_tradnl" b="1" u="sng" dirty="0">
              <a:solidFill>
                <a:srgbClr val="FF0000"/>
              </a:solidFill>
              <a:latin typeface="Comic Sans MS" pitchFamily="66" charset="0"/>
              <a:cs typeface="Times New Roman" pitchFamily="18" charset="0"/>
            </a:endParaRPr>
          </a:p>
        </p:txBody>
      </p:sp>
      <p:pic>
        <p:nvPicPr>
          <p:cNvPr id="20487" name="Picture 7"/>
          <p:cNvPicPr>
            <a:picLocks noChangeAspect="1" noChangeArrowheads="1"/>
          </p:cNvPicPr>
          <p:nvPr/>
        </p:nvPicPr>
        <p:blipFill>
          <a:blip r:embed="rId2"/>
          <a:srcRect/>
          <a:stretch>
            <a:fillRect/>
          </a:stretch>
        </p:blipFill>
        <p:spPr bwMode="auto">
          <a:xfrm>
            <a:off x="4357686" y="3214686"/>
            <a:ext cx="4429125" cy="2438400"/>
          </a:xfrm>
          <a:prstGeom prst="rect">
            <a:avLst/>
          </a:prstGeom>
          <a:noFill/>
          <a:ln w="9525">
            <a:noFill/>
            <a:miter lim="800000"/>
            <a:headEnd/>
            <a:tailEnd/>
          </a:ln>
          <a:effectLst/>
        </p:spPr>
      </p:pic>
      <p:sp>
        <p:nvSpPr>
          <p:cNvPr id="11" name="Text Box 9"/>
          <p:cNvSpPr txBox="1">
            <a:spLocks noChangeArrowheads="1"/>
          </p:cNvSpPr>
          <p:nvPr/>
        </p:nvSpPr>
        <p:spPr bwMode="auto">
          <a:xfrm>
            <a:off x="357158" y="3857628"/>
            <a:ext cx="3857652" cy="1323439"/>
          </a:xfrm>
          <a:prstGeom prst="rect">
            <a:avLst/>
          </a:prstGeom>
          <a:noFill/>
          <a:ln w="9525">
            <a:noFill/>
            <a:miter lim="800000"/>
            <a:headEnd/>
            <a:tailEnd/>
          </a:ln>
        </p:spPr>
        <p:txBody>
          <a:bodyPr wrap="square">
            <a:spAutoFit/>
          </a:bodyPr>
          <a:lstStyle/>
          <a:p>
            <a:pPr>
              <a:spcBef>
                <a:spcPct val="50000"/>
              </a:spcBef>
            </a:pPr>
            <a:r>
              <a:rPr lang="es-ES_tradnl" sz="2000" dirty="0" smtClean="0">
                <a:solidFill>
                  <a:srgbClr val="000099"/>
                </a:solidFill>
                <a:latin typeface="Comic Sans MS" pitchFamily="66" charset="0"/>
                <a:cs typeface="Times New Roman" pitchFamily="18" charset="0"/>
              </a:rPr>
              <a:t>Las proteínas con mejor peso molecular migran más rápido, inverso a la cromatografía de filtración por geles.</a:t>
            </a:r>
            <a:endParaRPr lang="es-CL" sz="2000" dirty="0">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23850" y="0"/>
            <a:ext cx="8424863" cy="1015663"/>
          </a:xfrm>
          <a:prstGeom prst="rect">
            <a:avLst/>
          </a:prstGeom>
          <a:noFill/>
          <a:ln w="9525">
            <a:noFill/>
            <a:miter lim="800000"/>
            <a:headEnd/>
            <a:tailEnd/>
          </a:ln>
        </p:spPr>
        <p:txBody>
          <a:bodyPr>
            <a:spAutoFit/>
          </a:bodyPr>
          <a:lstStyle/>
          <a:p>
            <a:pPr algn="ctr" eaLnBrk="0" hangingPunct="0"/>
            <a:r>
              <a:rPr lang="es-ES_tradnl" sz="2000" b="1" u="sng" dirty="0">
                <a:solidFill>
                  <a:srgbClr val="000099"/>
                </a:solidFill>
                <a:latin typeface="Comic Sans MS" pitchFamily="66" charset="0"/>
                <a:cs typeface="Times New Roman" pitchFamily="18" charset="0"/>
              </a:rPr>
              <a:t>SDS-PAGE</a:t>
            </a:r>
          </a:p>
          <a:p>
            <a:pPr algn="just" eaLnBrk="0" hangingPunct="0"/>
            <a:r>
              <a:rPr lang="es-ES_tradnl" sz="2000" b="1" dirty="0">
                <a:solidFill>
                  <a:srgbClr val="000099"/>
                </a:solidFill>
                <a:latin typeface="Comic Sans MS" pitchFamily="66" charset="0"/>
                <a:cs typeface="Times New Roman" pitchFamily="18" charset="0"/>
              </a:rPr>
              <a:t>El grado de separación dependerá de las características del </a:t>
            </a:r>
            <a:r>
              <a:rPr lang="es-ES_tradnl" sz="2000" b="1" dirty="0" smtClean="0">
                <a:solidFill>
                  <a:srgbClr val="000099"/>
                </a:solidFill>
                <a:latin typeface="Comic Sans MS" pitchFamily="66" charset="0"/>
                <a:cs typeface="Times New Roman" pitchFamily="18" charset="0"/>
              </a:rPr>
              <a:t>gel. Se pueden tener diferentes porcentajes de acrilamida.</a:t>
            </a:r>
            <a:endParaRPr lang="es-ES_tradnl" sz="2000" b="1" dirty="0">
              <a:solidFill>
                <a:srgbClr val="000099"/>
              </a:solidFill>
              <a:latin typeface="Comic Sans MS" pitchFamily="66" charset="0"/>
              <a:cs typeface="Times New Roman" pitchFamily="18" charset="0"/>
            </a:endParaRPr>
          </a:p>
        </p:txBody>
      </p:sp>
      <p:pic>
        <p:nvPicPr>
          <p:cNvPr id="20485" name="Picture 5"/>
          <p:cNvPicPr>
            <a:picLocks noChangeAspect="1" noChangeArrowheads="1"/>
          </p:cNvPicPr>
          <p:nvPr/>
        </p:nvPicPr>
        <p:blipFill>
          <a:blip r:embed="rId2"/>
          <a:srcRect/>
          <a:stretch>
            <a:fillRect/>
          </a:stretch>
        </p:blipFill>
        <p:spPr bwMode="auto">
          <a:xfrm>
            <a:off x="928662" y="1428736"/>
            <a:ext cx="2762250" cy="2971800"/>
          </a:xfrm>
          <a:prstGeom prst="rect">
            <a:avLst/>
          </a:prstGeom>
          <a:noFill/>
          <a:ln w="9525">
            <a:noFill/>
            <a:miter lim="800000"/>
            <a:headEnd/>
            <a:tailEnd/>
          </a:ln>
          <a:effectLst/>
        </p:spPr>
      </p:pic>
      <p:pic>
        <p:nvPicPr>
          <p:cNvPr id="7" name="6 Imagen" descr="geles.png"/>
          <p:cNvPicPr>
            <a:picLocks noChangeAspect="1"/>
          </p:cNvPicPr>
          <p:nvPr/>
        </p:nvPicPr>
        <p:blipFill>
          <a:blip r:embed="rId3"/>
          <a:stretch>
            <a:fillRect/>
          </a:stretch>
        </p:blipFill>
        <p:spPr>
          <a:xfrm>
            <a:off x="4857752" y="1928802"/>
            <a:ext cx="3774082" cy="2000264"/>
          </a:xfrm>
          <a:prstGeom prst="rect">
            <a:avLst/>
          </a:prstGeom>
        </p:spPr>
      </p:pic>
    </p:spTree>
  </p:cSld>
  <p:clrMapOvr>
    <a:masterClrMapping/>
  </p:clrMapOvr>
  <p:transition>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500034" y="1071546"/>
            <a:ext cx="5000660" cy="6494085"/>
          </a:xfrm>
          <a:prstGeom prst="rect">
            <a:avLst/>
          </a:prstGeom>
          <a:noFill/>
          <a:ln w="9525">
            <a:noFill/>
            <a:miter lim="800000"/>
            <a:headEnd/>
            <a:tailEnd/>
          </a:ln>
        </p:spPr>
        <p:txBody>
          <a:bodyPr wrap="square">
            <a:spAutoFit/>
          </a:bodyPr>
          <a:lstStyle/>
          <a:p>
            <a:pPr algn="just" eaLnBrk="0" hangingPunct="0"/>
            <a:r>
              <a:rPr lang="es-ES_tradnl" sz="2000" dirty="0" smtClean="0">
                <a:solidFill>
                  <a:srgbClr val="000099"/>
                </a:solidFill>
                <a:latin typeface="Comic Sans MS" pitchFamily="66" charset="0"/>
                <a:cs typeface="Times New Roman" pitchFamily="18" charset="0"/>
              </a:rPr>
              <a:t>Separación por </a:t>
            </a:r>
            <a:r>
              <a:rPr lang="es-ES_tradnl" sz="2000" dirty="0" err="1" smtClean="0">
                <a:solidFill>
                  <a:srgbClr val="000099"/>
                </a:solidFill>
                <a:latin typeface="Comic Sans MS" pitchFamily="66" charset="0"/>
                <a:cs typeface="Times New Roman" pitchFamily="18" charset="0"/>
              </a:rPr>
              <a:t>pI</a:t>
            </a:r>
            <a:r>
              <a:rPr lang="es-ES_tradnl" sz="2000" dirty="0" smtClean="0">
                <a:solidFill>
                  <a:srgbClr val="000099"/>
                </a:solidFill>
                <a:latin typeface="Comic Sans MS" pitchFamily="66" charset="0"/>
                <a:cs typeface="Times New Roman" pitchFamily="18" charset="0"/>
              </a:rPr>
              <a:t>, capaces de separar proteína con 0.01 unidades de </a:t>
            </a:r>
            <a:r>
              <a:rPr lang="es-ES_tradnl" sz="2000" dirty="0" err="1" smtClean="0">
                <a:solidFill>
                  <a:srgbClr val="000099"/>
                </a:solidFill>
                <a:latin typeface="Comic Sans MS" pitchFamily="66" charset="0"/>
                <a:cs typeface="Times New Roman" pitchFamily="18" charset="0"/>
              </a:rPr>
              <a:t>pI</a:t>
            </a:r>
            <a:r>
              <a:rPr lang="es-ES_tradnl" sz="2000" dirty="0" smtClean="0">
                <a:solidFill>
                  <a:srgbClr val="000099"/>
                </a:solidFill>
                <a:latin typeface="Comic Sans MS" pitchFamily="66" charset="0"/>
                <a:cs typeface="Times New Roman" pitchFamily="18" charset="0"/>
              </a:rPr>
              <a:t> de diferencia.</a:t>
            </a:r>
          </a:p>
          <a:p>
            <a:pPr algn="just" eaLnBrk="0" hangingPunct="0"/>
            <a:endParaRPr lang="es-ES" sz="2000" dirty="0" smtClean="0"/>
          </a:p>
          <a:p>
            <a:pPr algn="ctr" eaLnBrk="0" hangingPunct="0"/>
            <a:r>
              <a:rPr lang="es-ES" sz="2000" b="1" dirty="0" smtClean="0">
                <a:solidFill>
                  <a:srgbClr val="FF0000"/>
                </a:solidFill>
              </a:rPr>
              <a:t>¿¿Cómo opera??</a:t>
            </a:r>
          </a:p>
          <a:p>
            <a:pPr algn="just" eaLnBrk="0" hangingPunct="0"/>
            <a:r>
              <a:rPr lang="es-ES" sz="2000" dirty="0" smtClean="0"/>
              <a:t>La región del ánodo (+) es ácida y la del cátodo (-) es alcalina. Entre ambos se establece un gradiente de pH tal que las moléculas que se han de separar tengan su punto </a:t>
            </a:r>
            <a:r>
              <a:rPr lang="es-ES" sz="2000" dirty="0" err="1" smtClean="0"/>
              <a:t>isoléctrico</a:t>
            </a:r>
            <a:r>
              <a:rPr lang="es-ES" sz="2000" dirty="0" smtClean="0"/>
              <a:t> dentro del rango. </a:t>
            </a:r>
          </a:p>
          <a:p>
            <a:pPr algn="just" eaLnBrk="0" hangingPunct="0"/>
            <a:endParaRPr lang="es-ES" sz="2000" dirty="0">
              <a:solidFill>
                <a:srgbClr val="000099"/>
              </a:solidFill>
              <a:latin typeface="Comic Sans MS" pitchFamily="66" charset="0"/>
              <a:cs typeface="Times New Roman" pitchFamily="18" charset="0"/>
            </a:endParaRPr>
          </a:p>
          <a:p>
            <a:pPr algn="just" eaLnBrk="0" hangingPunct="0"/>
            <a:r>
              <a:rPr lang="es-ES" sz="2000" dirty="0" smtClean="0">
                <a:solidFill>
                  <a:srgbClr val="000099"/>
                </a:solidFill>
                <a:latin typeface="Comic Sans MS" pitchFamily="66" charset="0"/>
                <a:cs typeface="Times New Roman" pitchFamily="18" charset="0"/>
              </a:rPr>
              <a:t>E</a:t>
            </a:r>
            <a:r>
              <a:rPr lang="es-ES" sz="2000" dirty="0" smtClean="0"/>
              <a:t>l gradiente de pH estable entre los electrodos se consigue usando una mezcla de </a:t>
            </a:r>
            <a:r>
              <a:rPr lang="es-ES" sz="2000" dirty="0" err="1" smtClean="0"/>
              <a:t>amfolitos</a:t>
            </a:r>
            <a:r>
              <a:rPr lang="es-ES" sz="2000" dirty="0" smtClean="0"/>
              <a:t> de bajo peso molecular cuyos </a:t>
            </a:r>
            <a:r>
              <a:rPr lang="es-ES" sz="2000" dirty="0" err="1" smtClean="0"/>
              <a:t>pI</a:t>
            </a:r>
            <a:r>
              <a:rPr lang="es-ES" sz="2000" dirty="0" smtClean="0"/>
              <a:t> cubren un rango preestablecido de pH. Los </a:t>
            </a:r>
            <a:r>
              <a:rPr lang="es-ES" sz="2000" dirty="0" err="1" smtClean="0"/>
              <a:t>amfolitos</a:t>
            </a:r>
            <a:r>
              <a:rPr lang="es-ES" sz="2000" dirty="0" smtClean="0"/>
              <a:t> suelen ser ácidos </a:t>
            </a:r>
            <a:r>
              <a:rPr lang="es-ES" sz="2000" dirty="0" err="1" smtClean="0"/>
              <a:t>poliamino</a:t>
            </a:r>
            <a:r>
              <a:rPr lang="es-ES" sz="2000" dirty="0" smtClean="0"/>
              <a:t> </a:t>
            </a:r>
            <a:r>
              <a:rPr lang="es-ES" sz="2000" dirty="0" err="1" smtClean="0"/>
              <a:t>policarboxílicos</a:t>
            </a:r>
            <a:r>
              <a:rPr lang="es-ES" sz="2000" dirty="0" smtClean="0"/>
              <a:t> alifáticos sintéticos y son comercializados en mezclas que cubren determinados rangos de pH. </a:t>
            </a:r>
          </a:p>
          <a:p>
            <a:pPr algn="just" eaLnBrk="0" hangingPunct="0"/>
            <a:endParaRPr lang="es-ES_tradnl" sz="2000" dirty="0">
              <a:solidFill>
                <a:srgbClr val="000099"/>
              </a:solidFill>
              <a:latin typeface="Comic Sans MS" pitchFamily="66" charset="0"/>
              <a:cs typeface="Times New Roman" pitchFamily="18" charset="0"/>
            </a:endParaRPr>
          </a:p>
          <a:p>
            <a:pPr>
              <a:spcBef>
                <a:spcPct val="50000"/>
              </a:spcBef>
            </a:pPr>
            <a:endParaRPr lang="es-ES" dirty="0"/>
          </a:p>
        </p:txBody>
      </p:sp>
      <p:pic>
        <p:nvPicPr>
          <p:cNvPr id="5125" name="Picture 5"/>
          <p:cNvPicPr>
            <a:picLocks noChangeAspect="1" noChangeArrowheads="1"/>
          </p:cNvPicPr>
          <p:nvPr/>
        </p:nvPicPr>
        <p:blipFill>
          <a:blip r:embed="rId2"/>
          <a:srcRect/>
          <a:stretch>
            <a:fillRect/>
          </a:stretch>
        </p:blipFill>
        <p:spPr bwMode="auto">
          <a:xfrm>
            <a:off x="6143636" y="3286124"/>
            <a:ext cx="2343150" cy="3248025"/>
          </a:xfrm>
          <a:prstGeom prst="rect">
            <a:avLst/>
          </a:prstGeom>
          <a:noFill/>
          <a:ln w="9525">
            <a:noFill/>
            <a:miter lim="800000"/>
            <a:headEnd/>
            <a:tailEnd/>
          </a:ln>
          <a:effectLst/>
        </p:spPr>
      </p:pic>
      <p:sp>
        <p:nvSpPr>
          <p:cNvPr id="8" name="7 Rectángulo"/>
          <p:cNvSpPr/>
          <p:nvPr/>
        </p:nvSpPr>
        <p:spPr>
          <a:xfrm>
            <a:off x="1428728" y="0"/>
            <a:ext cx="6786610" cy="830997"/>
          </a:xfrm>
          <a:prstGeom prst="rect">
            <a:avLst/>
          </a:prstGeom>
        </p:spPr>
        <p:txBody>
          <a:bodyPr wrap="square">
            <a:spAutoFit/>
          </a:bodyPr>
          <a:lstStyle/>
          <a:p>
            <a:pPr algn="ctr" eaLnBrk="0" hangingPunct="0"/>
            <a:r>
              <a:rPr lang="es-ES_tradnl" b="1" u="sng" dirty="0" err="1" smtClean="0">
                <a:solidFill>
                  <a:srgbClr val="000099"/>
                </a:solidFill>
                <a:latin typeface="Comic Sans MS" pitchFamily="66" charset="0"/>
                <a:cs typeface="Times New Roman" pitchFamily="18" charset="0"/>
              </a:rPr>
              <a:t>Isoelectroenfoque-Electroenfoque</a:t>
            </a:r>
            <a:r>
              <a:rPr lang="es-ES_tradnl" b="1" u="sng" dirty="0" smtClean="0">
                <a:solidFill>
                  <a:srgbClr val="000099"/>
                </a:solidFill>
                <a:latin typeface="Comic Sans MS" pitchFamily="66" charset="0"/>
                <a:cs typeface="Times New Roman" pitchFamily="18" charset="0"/>
              </a:rPr>
              <a:t> (</a:t>
            </a:r>
            <a:r>
              <a:rPr lang="es-ES_tradnl" dirty="0" smtClean="0">
                <a:solidFill>
                  <a:srgbClr val="000099"/>
                </a:solidFill>
                <a:latin typeface="Comic Sans MS" pitchFamily="66" charset="0"/>
                <a:cs typeface="Times New Roman" pitchFamily="18" charset="0"/>
              </a:rPr>
              <a:t>Separación por </a:t>
            </a:r>
            <a:r>
              <a:rPr lang="es-ES_tradnl" dirty="0" err="1" smtClean="0">
                <a:solidFill>
                  <a:srgbClr val="000099"/>
                </a:solidFill>
                <a:latin typeface="Comic Sans MS" pitchFamily="66" charset="0"/>
                <a:cs typeface="Times New Roman" pitchFamily="18" charset="0"/>
              </a:rPr>
              <a:t>pI</a:t>
            </a:r>
            <a:r>
              <a:rPr lang="es-ES_tradnl" dirty="0" smtClean="0">
                <a:solidFill>
                  <a:srgbClr val="000099"/>
                </a:solidFill>
                <a:latin typeface="Comic Sans MS" pitchFamily="66" charset="0"/>
                <a:cs typeface="Times New Roman" pitchFamily="18" charset="0"/>
              </a:rPr>
              <a:t>)</a:t>
            </a:r>
            <a:endParaRPr lang="es-ES_tradnl" dirty="0" smtClean="0">
              <a:solidFill>
                <a:srgbClr val="000099"/>
              </a:solidFill>
              <a:latin typeface="Comic Sans MS" pitchFamily="66" charset="0"/>
              <a:cs typeface="Times New Roman" pitchFamily="18" charset="0"/>
            </a:endParaRPr>
          </a:p>
        </p:txBody>
      </p:sp>
      <p:pic>
        <p:nvPicPr>
          <p:cNvPr id="5126" name="Picture 6"/>
          <p:cNvPicPr>
            <a:picLocks noChangeAspect="1" noChangeArrowheads="1"/>
          </p:cNvPicPr>
          <p:nvPr/>
        </p:nvPicPr>
        <p:blipFill>
          <a:blip r:embed="rId3"/>
          <a:srcRect/>
          <a:stretch>
            <a:fillRect/>
          </a:stretch>
        </p:blipFill>
        <p:spPr bwMode="auto">
          <a:xfrm>
            <a:off x="6572264" y="857232"/>
            <a:ext cx="1695453" cy="2343913"/>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571472" y="785795"/>
            <a:ext cx="5000660" cy="4031873"/>
          </a:xfrm>
          <a:prstGeom prst="rect">
            <a:avLst/>
          </a:prstGeom>
          <a:noFill/>
          <a:ln w="9525">
            <a:noFill/>
            <a:miter lim="800000"/>
            <a:headEnd/>
            <a:tailEnd/>
          </a:ln>
        </p:spPr>
        <p:txBody>
          <a:bodyPr wrap="square">
            <a:spAutoFit/>
          </a:bodyPr>
          <a:lstStyle/>
          <a:p>
            <a:pPr algn="just" eaLnBrk="0" hangingPunct="0"/>
            <a:r>
              <a:rPr lang="es-ES" sz="2000" dirty="0" smtClean="0"/>
              <a:t>Las proteínas que se encuentran inicialmente en regiones de pH inferior a su punto isoeléctrico estarán cargadas positivamente y migrarán hacia el cátodo, mientras que aquellas que se encuentren en medios con pH más bajos que su </a:t>
            </a:r>
            <a:r>
              <a:rPr lang="es-ES" sz="2000" dirty="0" err="1" smtClean="0"/>
              <a:t>pI</a:t>
            </a:r>
            <a:r>
              <a:rPr lang="es-ES" sz="2000" dirty="0" smtClean="0"/>
              <a:t> tendrán carga negativa y migrarán hacia el ánodo. La migración les conducirá a una región donde el pH coincidirá con su </a:t>
            </a:r>
            <a:r>
              <a:rPr lang="es-ES" sz="2000" dirty="0" err="1" smtClean="0"/>
              <a:t>pI</a:t>
            </a:r>
            <a:r>
              <a:rPr lang="es-ES" sz="2000" dirty="0" smtClean="0"/>
              <a:t>, tendrán una carga neta nula (forma </a:t>
            </a:r>
            <a:r>
              <a:rPr lang="es-ES" sz="2000" dirty="0" err="1" smtClean="0"/>
              <a:t>zwiterion</a:t>
            </a:r>
            <a:r>
              <a:rPr lang="es-ES" sz="2000" dirty="0" smtClean="0"/>
              <a:t>) y se detendrán.</a:t>
            </a:r>
          </a:p>
          <a:p>
            <a:pPr algn="just" eaLnBrk="0" hangingPunct="0"/>
            <a:endParaRPr lang="es-ES" sz="2000" dirty="0">
              <a:solidFill>
                <a:srgbClr val="000099"/>
              </a:solidFill>
              <a:latin typeface="Comic Sans MS" pitchFamily="66" charset="0"/>
              <a:cs typeface="Times New Roman" pitchFamily="18" charset="0"/>
            </a:endParaRPr>
          </a:p>
          <a:p>
            <a:pPr>
              <a:spcBef>
                <a:spcPct val="50000"/>
              </a:spcBef>
            </a:pPr>
            <a:endParaRPr lang="es-ES" dirty="0"/>
          </a:p>
        </p:txBody>
      </p:sp>
      <p:sp>
        <p:nvSpPr>
          <p:cNvPr id="8" name="7 Rectángulo"/>
          <p:cNvSpPr/>
          <p:nvPr/>
        </p:nvSpPr>
        <p:spPr>
          <a:xfrm>
            <a:off x="1428728" y="0"/>
            <a:ext cx="6786610" cy="461665"/>
          </a:xfrm>
          <a:prstGeom prst="rect">
            <a:avLst/>
          </a:prstGeom>
        </p:spPr>
        <p:txBody>
          <a:bodyPr wrap="square">
            <a:spAutoFit/>
          </a:bodyPr>
          <a:lstStyle/>
          <a:p>
            <a:pPr algn="ctr" eaLnBrk="0" hangingPunct="0"/>
            <a:r>
              <a:rPr lang="es-ES_tradnl" b="1" u="sng" dirty="0" err="1" smtClean="0">
                <a:solidFill>
                  <a:srgbClr val="000099"/>
                </a:solidFill>
                <a:latin typeface="Comic Sans MS" pitchFamily="66" charset="0"/>
                <a:cs typeface="Times New Roman" pitchFamily="18" charset="0"/>
              </a:rPr>
              <a:t>Isoelectroenfoque-Electroenfoque</a:t>
            </a:r>
            <a:endParaRPr lang="es-ES_tradnl" dirty="0" smtClean="0">
              <a:solidFill>
                <a:srgbClr val="000099"/>
              </a:solidFill>
              <a:latin typeface="Comic Sans MS" pitchFamily="66" charset="0"/>
              <a:cs typeface="Times New Roman" pitchFamily="18" charset="0"/>
            </a:endParaRPr>
          </a:p>
        </p:txBody>
      </p:sp>
      <p:pic>
        <p:nvPicPr>
          <p:cNvPr id="66562" name="Picture 2"/>
          <p:cNvPicPr>
            <a:picLocks noChangeAspect="1" noChangeArrowheads="1"/>
          </p:cNvPicPr>
          <p:nvPr/>
        </p:nvPicPr>
        <p:blipFill>
          <a:blip r:embed="rId2"/>
          <a:srcRect/>
          <a:stretch>
            <a:fillRect/>
          </a:stretch>
        </p:blipFill>
        <p:spPr bwMode="auto">
          <a:xfrm>
            <a:off x="6286512" y="885361"/>
            <a:ext cx="2393292" cy="4472465"/>
          </a:xfrm>
          <a:prstGeom prst="rect">
            <a:avLst/>
          </a:prstGeom>
          <a:noFill/>
          <a:ln w="9525">
            <a:noFill/>
            <a:miter lim="800000"/>
            <a:headEnd/>
            <a:tailEnd/>
          </a:ln>
          <a:effectLst/>
        </p:spPr>
      </p:pic>
      <p:sp>
        <p:nvSpPr>
          <p:cNvPr id="6" name="5 Rectángulo"/>
          <p:cNvSpPr/>
          <p:nvPr/>
        </p:nvSpPr>
        <p:spPr>
          <a:xfrm>
            <a:off x="357158" y="4214818"/>
            <a:ext cx="4572000" cy="1077218"/>
          </a:xfrm>
          <a:prstGeom prst="rect">
            <a:avLst/>
          </a:prstGeom>
        </p:spPr>
        <p:txBody>
          <a:bodyPr>
            <a:spAutoFit/>
          </a:bodyPr>
          <a:lstStyle/>
          <a:p>
            <a:pPr marL="457200" indent="-457200" algn="ctr" eaLnBrk="0" hangingPunct="0"/>
            <a:r>
              <a:rPr lang="es-ES_tradnl" b="1" dirty="0" smtClean="0">
                <a:solidFill>
                  <a:srgbClr val="000099"/>
                </a:solidFill>
                <a:latin typeface="Comic Sans MS" pitchFamily="66" charset="0"/>
                <a:cs typeface="Times New Roman" pitchFamily="18" charset="0"/>
              </a:rPr>
              <a:t>Movilidad = </a:t>
            </a:r>
            <a:r>
              <a:rPr lang="es-ES_tradnl" b="1" u="sng" dirty="0" smtClean="0">
                <a:solidFill>
                  <a:srgbClr val="000099"/>
                </a:solidFill>
                <a:latin typeface="Comic Sans MS" pitchFamily="66" charset="0"/>
                <a:cs typeface="Times New Roman" pitchFamily="18" charset="0"/>
              </a:rPr>
              <a:t>k (</a:t>
            </a:r>
            <a:r>
              <a:rPr lang="es-ES_tradnl" sz="3600" b="1" u="sng" dirty="0" smtClean="0">
                <a:solidFill>
                  <a:srgbClr val="FF0000"/>
                </a:solidFill>
                <a:latin typeface="Comic Sans MS" pitchFamily="66" charset="0"/>
                <a:cs typeface="Times New Roman" pitchFamily="18" charset="0"/>
              </a:rPr>
              <a:t>pH-</a:t>
            </a:r>
            <a:r>
              <a:rPr lang="es-ES_tradnl" sz="3600" b="1" u="sng" dirty="0" err="1" smtClean="0">
                <a:solidFill>
                  <a:srgbClr val="FF0000"/>
                </a:solidFill>
                <a:latin typeface="Comic Sans MS" pitchFamily="66" charset="0"/>
                <a:cs typeface="Times New Roman" pitchFamily="18" charset="0"/>
              </a:rPr>
              <a:t>pI</a:t>
            </a:r>
            <a:r>
              <a:rPr lang="es-ES_tradnl" b="1" u="sng" dirty="0" smtClean="0">
                <a:solidFill>
                  <a:srgbClr val="000099"/>
                </a:solidFill>
                <a:latin typeface="Comic Sans MS" pitchFamily="66" charset="0"/>
                <a:cs typeface="Times New Roman" pitchFamily="18" charset="0"/>
              </a:rPr>
              <a:t>)</a:t>
            </a:r>
          </a:p>
          <a:p>
            <a:pPr marL="457200" indent="-457200" algn="ctr" eaLnBrk="0" hangingPunct="0"/>
            <a:r>
              <a:rPr lang="es-ES_tradnl" b="1" dirty="0" smtClean="0">
                <a:solidFill>
                  <a:srgbClr val="000099"/>
                </a:solidFill>
                <a:latin typeface="Comic Sans MS" pitchFamily="66" charset="0"/>
                <a:cs typeface="Times New Roman" pitchFamily="18" charset="0"/>
              </a:rPr>
              <a:t>			</a:t>
            </a:r>
            <a:r>
              <a:rPr lang="es-ES_tradnl" sz="2800" b="1" dirty="0" err="1" smtClean="0">
                <a:solidFill>
                  <a:schemeClr val="accent6"/>
                </a:solidFill>
                <a:latin typeface="Comic Sans MS" pitchFamily="66" charset="0"/>
                <a:cs typeface="Times New Roman" pitchFamily="18" charset="0"/>
              </a:rPr>
              <a:t>mw</a:t>
            </a:r>
            <a:endParaRPr lang="es-ES_tradnl" b="1" u="sng" dirty="0">
              <a:solidFill>
                <a:schemeClr val="accent6"/>
              </a:solidFill>
              <a:latin typeface="Comic Sans MS" pitchFamily="66" charset="0"/>
              <a:cs typeface="Times New Roman" pitchFamily="18" charset="0"/>
            </a:endParaRPr>
          </a:p>
        </p:txBody>
      </p:sp>
      <p:sp>
        <p:nvSpPr>
          <p:cNvPr id="7" name="6 Rectángulo"/>
          <p:cNvSpPr/>
          <p:nvPr/>
        </p:nvSpPr>
        <p:spPr>
          <a:xfrm>
            <a:off x="2285984" y="5500702"/>
            <a:ext cx="4572000" cy="1200329"/>
          </a:xfrm>
          <a:prstGeom prst="rect">
            <a:avLst/>
          </a:prstGeom>
        </p:spPr>
        <p:txBody>
          <a:bodyPr>
            <a:spAutoFit/>
          </a:bodyPr>
          <a:lstStyle/>
          <a:p>
            <a:pPr marL="457200" indent="-457200" algn="ctr" eaLnBrk="0" hangingPunct="0"/>
            <a:r>
              <a:rPr lang="es-ES_tradnl" b="1" dirty="0" smtClean="0">
                <a:solidFill>
                  <a:srgbClr val="000099"/>
                </a:solidFill>
                <a:latin typeface="Comic Sans MS" pitchFamily="66" charset="0"/>
                <a:cs typeface="Times New Roman" pitchFamily="18" charset="0"/>
                <a:sym typeface="Wingdings" pitchFamily="2" charset="2"/>
              </a:rPr>
              <a:t></a:t>
            </a:r>
            <a:r>
              <a:rPr lang="es-ES_tradnl" b="1" dirty="0">
                <a:solidFill>
                  <a:srgbClr val="000099"/>
                </a:solidFill>
                <a:latin typeface="Comic Sans MS" pitchFamily="66" charset="0"/>
                <a:cs typeface="Times New Roman" pitchFamily="18" charset="0"/>
                <a:sym typeface="Wingdings" pitchFamily="2" charset="2"/>
              </a:rPr>
              <a:t> </a:t>
            </a:r>
            <a:r>
              <a:rPr lang="es-ES_tradnl" b="1" dirty="0" smtClean="0">
                <a:solidFill>
                  <a:srgbClr val="000099"/>
                </a:solidFill>
                <a:latin typeface="Comic Sans MS" pitchFamily="66" charset="0"/>
                <a:cs typeface="Times New Roman" pitchFamily="18" charset="0"/>
                <a:sym typeface="Wingdings" pitchFamily="2" charset="2"/>
              </a:rPr>
              <a:t>Si </a:t>
            </a:r>
            <a:r>
              <a:rPr lang="es-ES_tradnl" sz="3600" b="1" dirty="0" smtClean="0">
                <a:solidFill>
                  <a:srgbClr val="FF0000"/>
                </a:solidFill>
                <a:latin typeface="Comic Sans MS" pitchFamily="66" charset="0"/>
                <a:cs typeface="Times New Roman" pitchFamily="18" charset="0"/>
              </a:rPr>
              <a:t>pH=</a:t>
            </a:r>
            <a:r>
              <a:rPr lang="es-ES_tradnl" sz="3600" b="1" dirty="0" err="1" smtClean="0">
                <a:solidFill>
                  <a:srgbClr val="FF0000"/>
                </a:solidFill>
                <a:latin typeface="Comic Sans MS" pitchFamily="66" charset="0"/>
                <a:cs typeface="Times New Roman" pitchFamily="18" charset="0"/>
              </a:rPr>
              <a:t>pI</a:t>
            </a:r>
            <a:r>
              <a:rPr lang="es-ES_tradnl" sz="3600" b="1" dirty="0" smtClean="0">
                <a:solidFill>
                  <a:srgbClr val="FF0000"/>
                </a:solidFill>
                <a:latin typeface="Comic Sans MS" pitchFamily="66" charset="0"/>
                <a:cs typeface="Times New Roman" pitchFamily="18" charset="0"/>
              </a:rPr>
              <a:t> Movilidad = O</a:t>
            </a:r>
            <a:endParaRPr lang="es-ES_tradnl" b="1" dirty="0" smtClean="0">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offgel1"/>
          <p:cNvPicPr>
            <a:picLocks noChangeAspect="1" noChangeArrowheads="1"/>
          </p:cNvPicPr>
          <p:nvPr/>
        </p:nvPicPr>
        <p:blipFill>
          <a:blip r:embed="rId2"/>
          <a:srcRect/>
          <a:stretch>
            <a:fillRect/>
          </a:stretch>
        </p:blipFill>
        <p:spPr bwMode="auto">
          <a:xfrm>
            <a:off x="228600" y="2057400"/>
            <a:ext cx="5803900" cy="3111500"/>
          </a:xfrm>
          <a:prstGeom prst="rect">
            <a:avLst/>
          </a:prstGeom>
          <a:noFill/>
          <a:ln w="9525">
            <a:noFill/>
            <a:miter lim="800000"/>
            <a:headEnd/>
            <a:tailEnd/>
          </a:ln>
        </p:spPr>
      </p:pic>
      <p:pic>
        <p:nvPicPr>
          <p:cNvPr id="21507" name="Picture 3" descr="offgel2"/>
          <p:cNvPicPr>
            <a:picLocks noChangeAspect="1" noChangeArrowheads="1"/>
          </p:cNvPicPr>
          <p:nvPr/>
        </p:nvPicPr>
        <p:blipFill>
          <a:blip r:embed="rId3"/>
          <a:srcRect/>
          <a:stretch>
            <a:fillRect/>
          </a:stretch>
        </p:blipFill>
        <p:spPr bwMode="auto">
          <a:xfrm>
            <a:off x="5867400" y="4368800"/>
            <a:ext cx="3022600" cy="2489200"/>
          </a:xfrm>
          <a:prstGeom prst="rect">
            <a:avLst/>
          </a:prstGeom>
          <a:noFill/>
          <a:ln w="9525">
            <a:noFill/>
            <a:miter lim="800000"/>
            <a:headEnd/>
            <a:tailEnd/>
          </a:ln>
        </p:spPr>
      </p:pic>
      <p:sp>
        <p:nvSpPr>
          <p:cNvPr id="21508" name="Text Box 4"/>
          <p:cNvSpPr txBox="1">
            <a:spLocks noChangeArrowheads="1"/>
          </p:cNvSpPr>
          <p:nvPr/>
        </p:nvSpPr>
        <p:spPr bwMode="auto">
          <a:xfrm>
            <a:off x="228600" y="381000"/>
            <a:ext cx="8305800" cy="1663700"/>
          </a:xfrm>
          <a:prstGeom prst="rect">
            <a:avLst/>
          </a:prstGeom>
          <a:noFill/>
          <a:ln w="9525">
            <a:noFill/>
            <a:miter lim="800000"/>
            <a:headEnd/>
            <a:tailEnd/>
          </a:ln>
        </p:spPr>
        <p:txBody>
          <a:bodyPr>
            <a:spAutoFit/>
          </a:bodyPr>
          <a:lstStyle/>
          <a:p>
            <a:pPr algn="ctr">
              <a:spcBef>
                <a:spcPct val="50000"/>
              </a:spcBef>
            </a:pPr>
            <a:r>
              <a:rPr lang="es-ES" sz="2000" b="1" u="sng">
                <a:solidFill>
                  <a:srgbClr val="000099"/>
                </a:solidFill>
                <a:latin typeface="Comic Sans MS" pitchFamily="66" charset="0"/>
                <a:cs typeface="Times New Roman" pitchFamily="18" charset="0"/>
              </a:rPr>
              <a:t>Protein fractionation in multi-well device using Off-gel  isoelectric focusing</a:t>
            </a:r>
          </a:p>
          <a:p>
            <a:pPr algn="ctr">
              <a:spcBef>
                <a:spcPct val="50000"/>
              </a:spcBef>
            </a:pPr>
            <a:r>
              <a:rPr lang="es-ES" sz="1800">
                <a:latin typeface="HelveticaNeue-Light" charset="0"/>
              </a:rPr>
              <a:t>P. Michel, F. Reymond, DiagnoSwiss SA, Monthey/CH;I. Arnaud, J. Josserand, H. Girault, Ecole Polytechnique Fédérale de Lausanne/CH; J.S. Rossier, DiagnoSwiss SA, Monthey/CH</a:t>
            </a:r>
          </a:p>
        </p:txBody>
      </p:sp>
      <p:sp>
        <p:nvSpPr>
          <p:cNvPr id="21509" name="Text Box 5"/>
          <p:cNvSpPr txBox="1">
            <a:spLocks noChangeArrowheads="1"/>
          </p:cNvSpPr>
          <p:nvPr/>
        </p:nvSpPr>
        <p:spPr bwMode="auto">
          <a:xfrm>
            <a:off x="381000" y="5562600"/>
            <a:ext cx="4953000" cy="457200"/>
          </a:xfrm>
          <a:prstGeom prst="rect">
            <a:avLst/>
          </a:prstGeom>
          <a:noFill/>
          <a:ln w="9525">
            <a:noFill/>
            <a:miter lim="800000"/>
            <a:headEnd/>
            <a:tailEnd/>
          </a:ln>
        </p:spPr>
        <p:txBody>
          <a:bodyPr>
            <a:spAutoFit/>
          </a:bodyPr>
          <a:lstStyle/>
          <a:p>
            <a:pPr>
              <a:spcBef>
                <a:spcPct val="50000"/>
              </a:spcBef>
            </a:pPr>
            <a:r>
              <a:rPr lang="es-ES"/>
              <a:t>Fraccionamiento inicial por pI</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2"/>
          <p:cNvSpPr txBox="1">
            <a:spLocks noChangeArrowheads="1"/>
          </p:cNvSpPr>
          <p:nvPr/>
        </p:nvSpPr>
        <p:spPr bwMode="auto">
          <a:xfrm>
            <a:off x="785786" y="0"/>
            <a:ext cx="7358114" cy="1446550"/>
          </a:xfrm>
          <a:prstGeom prst="rect">
            <a:avLst/>
          </a:prstGeom>
          <a:noFill/>
          <a:ln w="9525">
            <a:noFill/>
            <a:miter lim="800000"/>
            <a:headEnd/>
            <a:tailEnd/>
          </a:ln>
        </p:spPr>
        <p:txBody>
          <a:bodyPr wrap="square">
            <a:spAutoFit/>
          </a:bodyPr>
          <a:lstStyle/>
          <a:p>
            <a:pPr algn="ctr" eaLnBrk="0" hangingPunct="0"/>
            <a:r>
              <a:rPr lang="es-ES" sz="2800" b="1" u="sng" dirty="0">
                <a:solidFill>
                  <a:srgbClr val="000099"/>
                </a:solidFill>
                <a:latin typeface="Comic Sans MS" pitchFamily="66" charset="0"/>
                <a:cs typeface="Times New Roman" pitchFamily="18" charset="0"/>
              </a:rPr>
              <a:t>Geles 2D</a:t>
            </a:r>
            <a:endParaRPr lang="es-ES_tradnl" sz="2800" b="1" u="sng" dirty="0">
              <a:solidFill>
                <a:srgbClr val="000099"/>
              </a:solidFill>
              <a:latin typeface="Comic Sans MS" pitchFamily="66" charset="0"/>
              <a:cs typeface="Times New Roman" pitchFamily="18" charset="0"/>
            </a:endParaRPr>
          </a:p>
          <a:p>
            <a:pPr algn="ctr" eaLnBrk="0" hangingPunct="0"/>
            <a:endParaRPr lang="es-ES_tradnl" sz="2000" b="1" u="sng" dirty="0">
              <a:solidFill>
                <a:srgbClr val="000099"/>
              </a:solidFill>
              <a:latin typeface="Comic Sans MS" pitchFamily="66" charset="0"/>
              <a:cs typeface="Times New Roman" pitchFamily="18" charset="0"/>
            </a:endParaRPr>
          </a:p>
          <a:p>
            <a:pPr eaLnBrk="0" hangingPunct="0"/>
            <a:r>
              <a:rPr lang="es-ES_tradnl" sz="2000" dirty="0">
                <a:solidFill>
                  <a:srgbClr val="000099"/>
                </a:solidFill>
                <a:latin typeface="Comic Sans MS" pitchFamily="66" charset="0"/>
                <a:cs typeface="Times New Roman" pitchFamily="18" charset="0"/>
              </a:rPr>
              <a:t>Separación por </a:t>
            </a:r>
            <a:r>
              <a:rPr lang="es-ES_tradnl" sz="2000" dirty="0" err="1">
                <a:solidFill>
                  <a:srgbClr val="000099"/>
                </a:solidFill>
                <a:latin typeface="Comic Sans MS" pitchFamily="66" charset="0"/>
                <a:cs typeface="Times New Roman" pitchFamily="18" charset="0"/>
              </a:rPr>
              <a:t>pI</a:t>
            </a:r>
            <a:r>
              <a:rPr lang="es-ES_tradnl" sz="2000" dirty="0">
                <a:solidFill>
                  <a:srgbClr val="000099"/>
                </a:solidFill>
                <a:latin typeface="Comic Sans MS" pitchFamily="66" charset="0"/>
                <a:cs typeface="Times New Roman" pitchFamily="18" charset="0"/>
              </a:rPr>
              <a:t> y </a:t>
            </a:r>
            <a:r>
              <a:rPr lang="es-ES_tradnl" sz="2000" dirty="0" err="1" smtClean="0">
                <a:solidFill>
                  <a:srgbClr val="000099"/>
                </a:solidFill>
                <a:latin typeface="Comic Sans MS" pitchFamily="66" charset="0"/>
                <a:cs typeface="Times New Roman" pitchFamily="18" charset="0"/>
              </a:rPr>
              <a:t>mw</a:t>
            </a:r>
            <a:r>
              <a:rPr lang="es-ES_tradnl" sz="2000" dirty="0" smtClean="0">
                <a:solidFill>
                  <a:srgbClr val="000099"/>
                </a:solidFill>
                <a:latin typeface="Comic Sans MS" pitchFamily="66" charset="0"/>
                <a:cs typeface="Times New Roman" pitchFamily="18" charset="0"/>
              </a:rPr>
              <a:t>: Primero se separa por </a:t>
            </a:r>
            <a:r>
              <a:rPr lang="es-ES_tradnl" sz="2000" dirty="0" err="1" smtClean="0">
                <a:solidFill>
                  <a:srgbClr val="000099"/>
                </a:solidFill>
                <a:latin typeface="Comic Sans MS" pitchFamily="66" charset="0"/>
                <a:cs typeface="Times New Roman" pitchFamily="18" charset="0"/>
              </a:rPr>
              <a:t>pI</a:t>
            </a:r>
            <a:r>
              <a:rPr lang="es-ES_tradnl" sz="2000" dirty="0" smtClean="0">
                <a:solidFill>
                  <a:srgbClr val="000099"/>
                </a:solidFill>
                <a:latin typeface="Comic Sans MS" pitchFamily="66" charset="0"/>
                <a:cs typeface="Times New Roman" pitchFamily="18" charset="0"/>
              </a:rPr>
              <a:t> y luego por </a:t>
            </a:r>
            <a:r>
              <a:rPr lang="es-ES_tradnl" sz="2000" dirty="0" err="1" smtClean="0">
                <a:solidFill>
                  <a:srgbClr val="000099"/>
                </a:solidFill>
                <a:latin typeface="Comic Sans MS" pitchFamily="66" charset="0"/>
                <a:cs typeface="Times New Roman" pitchFamily="18" charset="0"/>
              </a:rPr>
              <a:t>mw</a:t>
            </a:r>
            <a:r>
              <a:rPr lang="es-ES_tradnl" sz="2000" dirty="0" smtClean="0">
                <a:solidFill>
                  <a:srgbClr val="000099"/>
                </a:solidFill>
                <a:latin typeface="Comic Sans MS" pitchFamily="66" charset="0"/>
                <a:cs typeface="Times New Roman" pitchFamily="18" charset="0"/>
              </a:rPr>
              <a:t>.</a:t>
            </a:r>
            <a:endParaRPr lang="es-ES" sz="2000" dirty="0">
              <a:solidFill>
                <a:srgbClr val="000099"/>
              </a:solidFill>
              <a:latin typeface="Comic Sans MS" pitchFamily="66" charset="0"/>
              <a:cs typeface="Times New Roman" pitchFamily="18" charset="0"/>
            </a:endParaRPr>
          </a:p>
        </p:txBody>
      </p:sp>
      <p:sp>
        <p:nvSpPr>
          <p:cNvPr id="6149" name="Rectangle 3"/>
          <p:cNvSpPr>
            <a:spLocks noChangeArrowheads="1"/>
          </p:cNvSpPr>
          <p:nvPr/>
        </p:nvSpPr>
        <p:spPr bwMode="auto">
          <a:xfrm>
            <a:off x="1333500" y="1309688"/>
            <a:ext cx="9144000" cy="0"/>
          </a:xfrm>
          <a:prstGeom prst="rect">
            <a:avLst/>
          </a:prstGeom>
          <a:noFill/>
          <a:ln w="9525">
            <a:noFill/>
            <a:miter lim="800000"/>
            <a:headEnd/>
            <a:tailEnd/>
          </a:ln>
        </p:spPr>
        <p:txBody>
          <a:bodyPr>
            <a:spAutoFit/>
          </a:bodyPr>
          <a:lstStyle/>
          <a:p>
            <a:endParaRPr lang="es-ES"/>
          </a:p>
        </p:txBody>
      </p:sp>
      <p:pic>
        <p:nvPicPr>
          <p:cNvPr id="6150" name="Picture 6"/>
          <p:cNvPicPr>
            <a:picLocks noChangeAspect="1" noChangeArrowheads="1"/>
          </p:cNvPicPr>
          <p:nvPr/>
        </p:nvPicPr>
        <p:blipFill>
          <a:blip r:embed="rId2"/>
          <a:srcRect/>
          <a:stretch>
            <a:fillRect/>
          </a:stretch>
        </p:blipFill>
        <p:spPr bwMode="auto">
          <a:xfrm>
            <a:off x="1547813" y="1762125"/>
            <a:ext cx="6048375" cy="3333750"/>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2"/>
          <p:cNvSpPr txBox="1">
            <a:spLocks noChangeArrowheads="1"/>
          </p:cNvSpPr>
          <p:nvPr/>
        </p:nvSpPr>
        <p:spPr bwMode="auto">
          <a:xfrm>
            <a:off x="785786" y="0"/>
            <a:ext cx="7358114" cy="1138773"/>
          </a:xfrm>
          <a:prstGeom prst="rect">
            <a:avLst/>
          </a:prstGeom>
          <a:noFill/>
          <a:ln w="9525">
            <a:noFill/>
            <a:miter lim="800000"/>
            <a:headEnd/>
            <a:tailEnd/>
          </a:ln>
        </p:spPr>
        <p:txBody>
          <a:bodyPr wrap="square">
            <a:spAutoFit/>
          </a:bodyPr>
          <a:lstStyle/>
          <a:p>
            <a:pPr algn="ctr" eaLnBrk="0" hangingPunct="0"/>
            <a:r>
              <a:rPr lang="es-ES" sz="2800" b="1" u="sng" dirty="0">
                <a:solidFill>
                  <a:srgbClr val="000099"/>
                </a:solidFill>
                <a:latin typeface="Comic Sans MS" pitchFamily="66" charset="0"/>
                <a:cs typeface="Times New Roman" pitchFamily="18" charset="0"/>
              </a:rPr>
              <a:t>Geles 2D</a:t>
            </a:r>
            <a:endParaRPr lang="es-ES_tradnl" sz="2800" b="1" u="sng" dirty="0">
              <a:solidFill>
                <a:srgbClr val="000099"/>
              </a:solidFill>
              <a:latin typeface="Comic Sans MS" pitchFamily="66" charset="0"/>
              <a:cs typeface="Times New Roman" pitchFamily="18" charset="0"/>
            </a:endParaRPr>
          </a:p>
          <a:p>
            <a:pPr algn="ctr" eaLnBrk="0" hangingPunct="0"/>
            <a:endParaRPr lang="es-ES_tradnl" sz="2000" b="1" u="sng" dirty="0">
              <a:solidFill>
                <a:srgbClr val="000099"/>
              </a:solidFill>
              <a:latin typeface="Comic Sans MS" pitchFamily="66" charset="0"/>
              <a:cs typeface="Times New Roman" pitchFamily="18" charset="0"/>
            </a:endParaRPr>
          </a:p>
          <a:p>
            <a:pPr algn="ctr" eaLnBrk="0" hangingPunct="0"/>
            <a:r>
              <a:rPr lang="es-ES_tradnl" sz="2000" dirty="0" smtClean="0">
                <a:solidFill>
                  <a:srgbClr val="000099"/>
                </a:solidFill>
                <a:latin typeface="Comic Sans MS" pitchFamily="66" charset="0"/>
                <a:cs typeface="Times New Roman" pitchFamily="18" charset="0"/>
              </a:rPr>
              <a:t>¿¿Cómo quedan??</a:t>
            </a:r>
            <a:endParaRPr lang="es-ES" sz="2000" dirty="0">
              <a:solidFill>
                <a:srgbClr val="000099"/>
              </a:solidFill>
              <a:latin typeface="Comic Sans MS" pitchFamily="66" charset="0"/>
              <a:cs typeface="Times New Roman" pitchFamily="18" charset="0"/>
            </a:endParaRPr>
          </a:p>
        </p:txBody>
      </p:sp>
      <p:sp>
        <p:nvSpPr>
          <p:cNvPr id="6149" name="Rectangle 3"/>
          <p:cNvSpPr>
            <a:spLocks noChangeArrowheads="1"/>
          </p:cNvSpPr>
          <p:nvPr/>
        </p:nvSpPr>
        <p:spPr bwMode="auto">
          <a:xfrm>
            <a:off x="1333500" y="1309688"/>
            <a:ext cx="9144000" cy="0"/>
          </a:xfrm>
          <a:prstGeom prst="rect">
            <a:avLst/>
          </a:prstGeom>
          <a:noFill/>
          <a:ln w="9525">
            <a:noFill/>
            <a:miter lim="800000"/>
            <a:headEnd/>
            <a:tailEnd/>
          </a:ln>
        </p:spPr>
        <p:txBody>
          <a:bodyPr>
            <a:spAutoFit/>
          </a:bodyPr>
          <a:lstStyle/>
          <a:p>
            <a:endParaRPr lang="es-ES"/>
          </a:p>
        </p:txBody>
      </p:sp>
      <p:graphicFrame>
        <p:nvGraphicFramePr>
          <p:cNvPr id="6146" name="Object 4"/>
          <p:cNvGraphicFramePr>
            <a:graphicFrameLocks noChangeAspect="1"/>
          </p:cNvGraphicFramePr>
          <p:nvPr/>
        </p:nvGraphicFramePr>
        <p:xfrm>
          <a:off x="914400" y="1371600"/>
          <a:ext cx="7391400" cy="4837113"/>
        </p:xfrm>
        <a:graphic>
          <a:graphicData uri="http://schemas.openxmlformats.org/presentationml/2006/ole">
            <p:oleObj spid="_x0000_s68610" r:id="rId3" imgW="7268590" imgH="4753639" progId="MSPhotoEd.3">
              <p:embed/>
            </p:oleObj>
          </a:graphicData>
        </a:graphic>
      </p:graphicFrame>
      <p:graphicFrame>
        <p:nvGraphicFramePr>
          <p:cNvPr id="6147" name="Object 5"/>
          <p:cNvGraphicFramePr>
            <a:graphicFrameLocks noChangeAspect="1"/>
          </p:cNvGraphicFramePr>
          <p:nvPr/>
        </p:nvGraphicFramePr>
        <p:xfrm>
          <a:off x="609600" y="1905000"/>
          <a:ext cx="3933825" cy="3043238"/>
        </p:xfrm>
        <a:graphic>
          <a:graphicData uri="http://schemas.openxmlformats.org/presentationml/2006/ole">
            <p:oleObj spid="_x0000_s68611" name="Imagen de mapa de bits" r:id="rId4" imgW="3323810" imgH="2572109"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s-ES" sz="2800" b="1" u="sng">
                <a:solidFill>
                  <a:srgbClr val="000099"/>
                </a:solidFill>
                <a:latin typeface="Comic Sans MS" pitchFamily="66" charset="0"/>
                <a:cs typeface="Times New Roman" pitchFamily="18" charset="0"/>
              </a:rPr>
              <a:t>Geles 2D automáticos</a:t>
            </a:r>
            <a:r>
              <a:rPr lang="es-ES" sz="4400">
                <a:solidFill>
                  <a:schemeClr val="tx2"/>
                </a:solidFill>
              </a:rPr>
              <a:t/>
            </a:r>
            <a:br>
              <a:rPr lang="es-ES" sz="4400">
                <a:solidFill>
                  <a:schemeClr val="tx2"/>
                </a:solidFill>
              </a:rPr>
            </a:br>
            <a:r>
              <a:rPr lang="es-ES" sz="4400">
                <a:solidFill>
                  <a:schemeClr val="tx2"/>
                </a:solidFill>
              </a:rPr>
              <a:t/>
            </a:r>
            <a:br>
              <a:rPr lang="es-ES" sz="4400">
                <a:solidFill>
                  <a:schemeClr val="tx2"/>
                </a:solidFill>
              </a:rPr>
            </a:br>
            <a:r>
              <a:rPr lang="es-ES" b="1">
                <a:solidFill>
                  <a:schemeClr val="tx2"/>
                </a:solidFill>
                <a:latin typeface="HelveticaNeue-Bold" charset="0"/>
              </a:rPr>
              <a:t>Laboratory system based on a plastic chip for 2D</a:t>
            </a:r>
            <a:br>
              <a:rPr lang="es-ES" b="1">
                <a:solidFill>
                  <a:schemeClr val="tx2"/>
                </a:solidFill>
                <a:latin typeface="HelveticaNeue-Bold" charset="0"/>
              </a:rPr>
            </a:br>
            <a:r>
              <a:rPr lang="es-ES" sz="2000">
                <a:solidFill>
                  <a:schemeClr val="tx2"/>
                </a:solidFill>
                <a:latin typeface="HelveticaNeue-Light" charset="0"/>
              </a:rPr>
              <a:t>A. Griebel, S. Rund, W. Dörner, R. Konrad, Institut für</a:t>
            </a:r>
            <a:br>
              <a:rPr lang="es-ES" sz="2000">
                <a:solidFill>
                  <a:schemeClr val="tx2"/>
                </a:solidFill>
                <a:latin typeface="HelveticaNeue-Light" charset="0"/>
              </a:rPr>
            </a:br>
            <a:r>
              <a:rPr lang="es-ES" sz="2000">
                <a:solidFill>
                  <a:schemeClr val="tx2"/>
                </a:solidFill>
                <a:latin typeface="HelveticaNeue-Light" charset="0"/>
              </a:rPr>
              <a:t>Mikrotechnik Mainz GmbH/D</a:t>
            </a:r>
          </a:p>
        </p:txBody>
      </p:sp>
      <p:pic>
        <p:nvPicPr>
          <p:cNvPr id="22531" name="Picture 3" descr="labon_b"/>
          <p:cNvPicPr>
            <a:picLocks noChangeAspect="1" noChangeArrowheads="1"/>
          </p:cNvPicPr>
          <p:nvPr/>
        </p:nvPicPr>
        <p:blipFill>
          <a:blip r:embed="rId2"/>
          <a:srcRect/>
          <a:stretch>
            <a:fillRect/>
          </a:stretch>
        </p:blipFill>
        <p:spPr bwMode="auto">
          <a:xfrm>
            <a:off x="4114800" y="3048000"/>
            <a:ext cx="4724400" cy="3149600"/>
          </a:xfrm>
          <a:prstGeom prst="rect">
            <a:avLst/>
          </a:prstGeom>
          <a:noFill/>
          <a:ln w="9525">
            <a:noFill/>
            <a:miter lim="800000"/>
            <a:headEnd/>
            <a:tailEnd/>
          </a:ln>
        </p:spPr>
      </p:pic>
      <p:pic>
        <p:nvPicPr>
          <p:cNvPr id="22532" name="Picture 4" descr="labon_a"/>
          <p:cNvPicPr>
            <a:picLocks noChangeAspect="1" noChangeArrowheads="1"/>
          </p:cNvPicPr>
          <p:nvPr/>
        </p:nvPicPr>
        <p:blipFill>
          <a:blip r:embed="rId3"/>
          <a:srcRect/>
          <a:stretch>
            <a:fillRect/>
          </a:stretch>
        </p:blipFill>
        <p:spPr bwMode="auto">
          <a:xfrm>
            <a:off x="457200" y="2743200"/>
            <a:ext cx="3810000" cy="2540000"/>
          </a:xfrm>
          <a:prstGeom prst="rect">
            <a:avLst/>
          </a:prstGeom>
          <a:noFill/>
          <a:ln w="9525">
            <a:noFill/>
            <a:miter lim="800000"/>
            <a:headEnd/>
            <a:tailEnd/>
          </a:ln>
        </p:spPr>
      </p:pic>
      <p:sp>
        <p:nvSpPr>
          <p:cNvPr id="22533" name="Text Box 5"/>
          <p:cNvSpPr txBox="1">
            <a:spLocks noChangeArrowheads="1"/>
          </p:cNvSpPr>
          <p:nvPr/>
        </p:nvSpPr>
        <p:spPr bwMode="auto">
          <a:xfrm>
            <a:off x="304800" y="5867400"/>
            <a:ext cx="3276600" cy="822325"/>
          </a:xfrm>
          <a:prstGeom prst="rect">
            <a:avLst/>
          </a:prstGeom>
          <a:noFill/>
          <a:ln w="9525">
            <a:noFill/>
            <a:miter lim="800000"/>
            <a:headEnd/>
            <a:tailEnd/>
          </a:ln>
        </p:spPr>
        <p:txBody>
          <a:bodyPr>
            <a:spAutoFit/>
          </a:bodyPr>
          <a:lstStyle/>
          <a:p>
            <a:pPr>
              <a:spcBef>
                <a:spcPct val="50000"/>
              </a:spcBef>
            </a:pPr>
            <a:r>
              <a:rPr lang="es-ES"/>
              <a:t>Tamaño de una tarjeta de crédito</a:t>
            </a:r>
          </a:p>
        </p:txBody>
      </p:sp>
    </p:spTree>
  </p:cSld>
  <p:clrMapOvr>
    <a:masterClrMapping/>
  </p:clrMapOvr>
  <p:transition>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42910" y="1142984"/>
            <a:ext cx="7772400" cy="1143000"/>
          </a:xfrm>
          <a:prstGeom prst="rect">
            <a:avLst/>
          </a:prstGeom>
          <a:noFill/>
          <a:ln w="9525">
            <a:noFill/>
            <a:miter lim="800000"/>
            <a:headEnd/>
            <a:tailEnd/>
          </a:ln>
        </p:spPr>
        <p:txBody>
          <a:bodyPr anchor="ctr"/>
          <a:lstStyle/>
          <a:p>
            <a:pPr algn="just"/>
            <a:endParaRPr lang="es-ES" sz="2800" b="1" u="sng" dirty="0" smtClean="0">
              <a:solidFill>
                <a:srgbClr val="000099"/>
              </a:solidFill>
              <a:latin typeface="Comic Sans MS" pitchFamily="66" charset="0"/>
              <a:cs typeface="Times New Roman" pitchFamily="18" charset="0"/>
            </a:endParaRPr>
          </a:p>
          <a:p>
            <a:pPr algn="just"/>
            <a:endParaRPr lang="es-ES" sz="2800" b="1" u="sng" dirty="0">
              <a:solidFill>
                <a:srgbClr val="000099"/>
              </a:solidFill>
              <a:latin typeface="Comic Sans MS" pitchFamily="66" charset="0"/>
              <a:cs typeface="Times New Roman" pitchFamily="18" charset="0"/>
            </a:endParaRPr>
          </a:p>
          <a:p>
            <a:pPr algn="just"/>
            <a:r>
              <a:rPr lang="es-ES" sz="2800" b="1" u="sng" dirty="0" err="1" smtClean="0">
                <a:solidFill>
                  <a:srgbClr val="000099"/>
                </a:solidFill>
                <a:latin typeface="Comic Sans MS" pitchFamily="66" charset="0"/>
                <a:cs typeface="Times New Roman" pitchFamily="18" charset="0"/>
              </a:rPr>
              <a:t>Zimogramas</a:t>
            </a:r>
            <a:r>
              <a:rPr lang="es-ES" sz="4400" dirty="0">
                <a:solidFill>
                  <a:schemeClr val="tx2"/>
                </a:solidFill>
              </a:rPr>
              <a:t/>
            </a:r>
            <a:br>
              <a:rPr lang="es-ES" sz="4400" dirty="0">
                <a:solidFill>
                  <a:schemeClr val="tx2"/>
                </a:solidFill>
              </a:rPr>
            </a:br>
            <a:r>
              <a:rPr lang="es-ES" sz="4400" dirty="0">
                <a:solidFill>
                  <a:schemeClr val="tx2"/>
                </a:solidFill>
              </a:rPr>
              <a:t/>
            </a:r>
            <a:br>
              <a:rPr lang="es-ES" sz="4400" dirty="0">
                <a:solidFill>
                  <a:schemeClr val="tx2"/>
                </a:solidFill>
              </a:rPr>
            </a:br>
            <a:r>
              <a:rPr lang="es-ES" sz="2000" dirty="0">
                <a:solidFill>
                  <a:schemeClr val="tx2"/>
                </a:solidFill>
                <a:latin typeface="HelveticaNeue-Light" charset="0"/>
              </a:rPr>
              <a:t>Son geles que realiza con poliacrilamida y a diferencia de las electroforesis de proteínas en condiciones </a:t>
            </a:r>
            <a:r>
              <a:rPr lang="es-ES" sz="2000" dirty="0" err="1">
                <a:solidFill>
                  <a:schemeClr val="tx2"/>
                </a:solidFill>
                <a:latin typeface="HelveticaNeue-Light" charset="0"/>
              </a:rPr>
              <a:t>desnaturantes</a:t>
            </a:r>
            <a:r>
              <a:rPr lang="es-ES" sz="2000" dirty="0">
                <a:solidFill>
                  <a:schemeClr val="tx2"/>
                </a:solidFill>
                <a:latin typeface="HelveticaNeue-Light" charset="0"/>
              </a:rPr>
              <a:t> (SDS-PAGE) se trata de utilizar condiciones suaves (sin agentes reductores) para evitar la pérdida de actividad de las enzimas estudiadas y se adiciona </a:t>
            </a:r>
            <a:r>
              <a:rPr lang="es-ES" sz="2000" dirty="0" err="1">
                <a:solidFill>
                  <a:schemeClr val="tx2"/>
                </a:solidFill>
                <a:latin typeface="HelveticaNeue-Light" charset="0"/>
              </a:rPr>
              <a:t>algun</a:t>
            </a:r>
            <a:r>
              <a:rPr lang="es-ES" sz="2000" dirty="0">
                <a:solidFill>
                  <a:schemeClr val="tx2"/>
                </a:solidFill>
                <a:latin typeface="HelveticaNeue-Light" charset="0"/>
              </a:rPr>
              <a:t> sustrato sobre el cual </a:t>
            </a:r>
            <a:r>
              <a:rPr lang="es-ES" sz="2000" dirty="0" err="1">
                <a:solidFill>
                  <a:schemeClr val="tx2"/>
                </a:solidFill>
                <a:latin typeface="HelveticaNeue-Light" charset="0"/>
              </a:rPr>
              <a:t>actue</a:t>
            </a:r>
            <a:r>
              <a:rPr lang="es-ES" sz="2000" dirty="0">
                <a:solidFill>
                  <a:schemeClr val="tx2"/>
                </a:solidFill>
                <a:latin typeface="HelveticaNeue-Light" charset="0"/>
              </a:rPr>
              <a:t> la enzima</a:t>
            </a:r>
            <a:r>
              <a:rPr lang="es-ES" dirty="0" smtClean="0"/>
              <a:t>.</a:t>
            </a:r>
          </a:p>
          <a:p>
            <a:pPr algn="just"/>
            <a:endParaRPr lang="es-ES" dirty="0" smtClean="0"/>
          </a:p>
          <a:p>
            <a:pPr algn="just"/>
            <a:r>
              <a:rPr lang="es-ES" sz="2000" dirty="0" smtClean="0">
                <a:solidFill>
                  <a:schemeClr val="tx2"/>
                </a:solidFill>
                <a:latin typeface="HelveticaNeue-Light" charset="0"/>
              </a:rPr>
              <a:t>Se utilizan condiciones especiales de tinción para detectar la presencia de la proteína.</a:t>
            </a:r>
            <a:endParaRPr lang="es-ES" sz="2000" dirty="0">
              <a:solidFill>
                <a:schemeClr val="tx2"/>
              </a:solidFill>
              <a:latin typeface="HelveticaNeue-Light" charset="0"/>
            </a:endParaRPr>
          </a:p>
        </p:txBody>
      </p:sp>
      <p:pic>
        <p:nvPicPr>
          <p:cNvPr id="69634" name="Picture 2"/>
          <p:cNvPicPr>
            <a:picLocks noChangeAspect="1" noChangeArrowheads="1"/>
          </p:cNvPicPr>
          <p:nvPr/>
        </p:nvPicPr>
        <p:blipFill>
          <a:blip r:embed="rId2"/>
          <a:srcRect/>
          <a:stretch>
            <a:fillRect/>
          </a:stretch>
        </p:blipFill>
        <p:spPr bwMode="auto">
          <a:xfrm>
            <a:off x="5000628" y="4286256"/>
            <a:ext cx="3857625" cy="2057400"/>
          </a:xfrm>
          <a:prstGeom prst="rect">
            <a:avLst/>
          </a:prstGeom>
          <a:noFill/>
          <a:ln w="9525">
            <a:noFill/>
            <a:miter lim="800000"/>
            <a:headEnd/>
            <a:tailEnd/>
          </a:ln>
          <a:effectLst/>
        </p:spPr>
      </p:pic>
      <p:sp>
        <p:nvSpPr>
          <p:cNvPr id="7" name="Rectangle 2"/>
          <p:cNvSpPr>
            <a:spLocks noChangeArrowheads="1"/>
          </p:cNvSpPr>
          <p:nvPr/>
        </p:nvSpPr>
        <p:spPr bwMode="auto">
          <a:xfrm>
            <a:off x="571472" y="3286124"/>
            <a:ext cx="3929090" cy="1143000"/>
          </a:xfrm>
          <a:prstGeom prst="rect">
            <a:avLst/>
          </a:prstGeom>
          <a:noFill/>
          <a:ln w="9525">
            <a:noFill/>
            <a:miter lim="800000"/>
            <a:headEnd/>
            <a:tailEnd/>
          </a:ln>
        </p:spPr>
        <p:txBody>
          <a:bodyPr anchor="ctr"/>
          <a:lstStyle/>
          <a:p>
            <a:pPr algn="just"/>
            <a:endParaRPr lang="es-ES" sz="2800" b="1" u="sng" dirty="0" smtClean="0">
              <a:solidFill>
                <a:srgbClr val="000099"/>
              </a:solidFill>
              <a:latin typeface="Comic Sans MS" pitchFamily="66" charset="0"/>
              <a:cs typeface="Times New Roman" pitchFamily="18" charset="0"/>
            </a:endParaRPr>
          </a:p>
          <a:p>
            <a:pPr algn="just"/>
            <a:endParaRPr lang="es-ES" sz="2800" b="1" u="sng" dirty="0">
              <a:solidFill>
                <a:srgbClr val="000099"/>
              </a:solidFill>
              <a:latin typeface="Comic Sans MS" pitchFamily="66" charset="0"/>
              <a:cs typeface="Times New Roman" pitchFamily="18" charset="0"/>
            </a:endParaRPr>
          </a:p>
          <a:p>
            <a:pPr algn="just"/>
            <a:r>
              <a:rPr lang="es-ES" sz="4400" dirty="0">
                <a:solidFill>
                  <a:schemeClr val="tx2"/>
                </a:solidFill>
              </a:rPr>
              <a:t/>
            </a:r>
            <a:br>
              <a:rPr lang="es-ES" sz="4400" dirty="0">
                <a:solidFill>
                  <a:schemeClr val="tx2"/>
                </a:solidFill>
              </a:rPr>
            </a:br>
            <a:r>
              <a:rPr lang="es-ES" sz="4400" dirty="0">
                <a:solidFill>
                  <a:schemeClr val="tx2"/>
                </a:solidFill>
              </a:rPr>
              <a:t/>
            </a:r>
            <a:br>
              <a:rPr lang="es-ES" sz="4400" dirty="0">
                <a:solidFill>
                  <a:schemeClr val="tx2"/>
                </a:solidFill>
              </a:rPr>
            </a:br>
            <a:r>
              <a:rPr lang="es-ES" sz="2000" dirty="0" smtClean="0">
                <a:solidFill>
                  <a:schemeClr val="tx2"/>
                </a:solidFill>
                <a:latin typeface="HelveticaNeue-Light" charset="0"/>
              </a:rPr>
              <a:t>Hay diferentes </a:t>
            </a:r>
            <a:r>
              <a:rPr lang="es-ES" sz="2000" dirty="0">
                <a:solidFill>
                  <a:schemeClr val="tx2"/>
                </a:solidFill>
                <a:latin typeface="HelveticaNeue-Light" charset="0"/>
              </a:rPr>
              <a:t>condiciones para determinar actividad </a:t>
            </a:r>
            <a:r>
              <a:rPr lang="es-ES" sz="2000" dirty="0" smtClean="0">
                <a:solidFill>
                  <a:schemeClr val="tx2"/>
                </a:solidFill>
                <a:latin typeface="HelveticaNeue-Light" charset="0"/>
              </a:rPr>
              <a:t>de:</a:t>
            </a:r>
          </a:p>
          <a:p>
            <a:pPr algn="just"/>
            <a:r>
              <a:rPr lang="es-ES" sz="2000" dirty="0" smtClean="0">
                <a:solidFill>
                  <a:schemeClr val="tx2"/>
                </a:solidFill>
                <a:latin typeface="HelveticaNeue-Light" charset="0"/>
              </a:rPr>
              <a:t>Celulasa, Proteasas, </a:t>
            </a:r>
            <a:r>
              <a:rPr lang="es-ES" sz="2000" dirty="0" err="1" smtClean="0">
                <a:solidFill>
                  <a:schemeClr val="tx2"/>
                </a:solidFill>
                <a:latin typeface="HelveticaNeue-Light" charset="0"/>
              </a:rPr>
              <a:t>xilanasas</a:t>
            </a:r>
            <a:r>
              <a:rPr lang="es-ES" sz="2000" dirty="0" smtClean="0">
                <a:solidFill>
                  <a:schemeClr val="tx2"/>
                </a:solidFill>
                <a:latin typeface="HelveticaNeue-Light" charset="0"/>
              </a:rPr>
              <a:t>, etc.</a:t>
            </a:r>
            <a:endParaRPr lang="es-ES" sz="2000" dirty="0">
              <a:solidFill>
                <a:schemeClr val="tx2"/>
              </a:solidFill>
              <a:latin typeface="HelveticaNeue-Light" charset="0"/>
            </a:endParaRPr>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smtClean="0">
                <a:solidFill>
                  <a:srgbClr val="003300"/>
                </a:solidFill>
                <a:latin typeface="Comic Sans MS" pitchFamily="66" charset="0"/>
              </a:rPr>
              <a:t>Electroforesis</a:t>
            </a:r>
          </a:p>
        </p:txBody>
      </p:sp>
      <p:sp>
        <p:nvSpPr>
          <p:cNvPr id="15363" name="Rectangle 3"/>
          <p:cNvSpPr>
            <a:spLocks noGrp="1" noChangeArrowheads="1"/>
          </p:cNvSpPr>
          <p:nvPr>
            <p:ph type="subTitle" idx="1"/>
          </p:nvPr>
        </p:nvSpPr>
        <p:spPr/>
        <p:txBody>
          <a:bodyPr/>
          <a:lstStyle/>
          <a:p>
            <a:pPr eaLnBrk="1" hangingPunct="1"/>
            <a:r>
              <a:rPr lang="es-ES"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4213" y="333375"/>
            <a:ext cx="7772400" cy="1143000"/>
          </a:xfrm>
          <a:prstGeom prst="rect">
            <a:avLst/>
          </a:prstGeom>
          <a:noFill/>
          <a:ln w="9525">
            <a:noFill/>
            <a:miter lim="800000"/>
            <a:headEnd/>
            <a:tailEnd/>
          </a:ln>
        </p:spPr>
        <p:txBody>
          <a:bodyPr anchor="ctr"/>
          <a:lstStyle/>
          <a:p>
            <a:pPr algn="ctr"/>
            <a:endParaRPr lang="es-CL" sz="2000">
              <a:solidFill>
                <a:schemeClr val="tx2"/>
              </a:solidFill>
              <a:latin typeface="HelveticaNeue-Light" charset="0"/>
            </a:endParaRPr>
          </a:p>
        </p:txBody>
      </p:sp>
      <p:sp>
        <p:nvSpPr>
          <p:cNvPr id="23555" name="Text Box 7"/>
          <p:cNvSpPr txBox="1">
            <a:spLocks noChangeArrowheads="1"/>
          </p:cNvSpPr>
          <p:nvPr/>
        </p:nvSpPr>
        <p:spPr bwMode="auto">
          <a:xfrm>
            <a:off x="1042988" y="188913"/>
            <a:ext cx="6624637" cy="519112"/>
          </a:xfrm>
          <a:prstGeom prst="rect">
            <a:avLst/>
          </a:prstGeom>
          <a:noFill/>
          <a:ln w="9525">
            <a:noFill/>
            <a:miter lim="800000"/>
            <a:headEnd/>
            <a:tailEnd/>
          </a:ln>
        </p:spPr>
        <p:txBody>
          <a:bodyPr>
            <a:spAutoFit/>
          </a:bodyPr>
          <a:lstStyle/>
          <a:p>
            <a:pPr algn="ctr">
              <a:spcBef>
                <a:spcPct val="50000"/>
              </a:spcBef>
            </a:pPr>
            <a:r>
              <a:rPr lang="es-ES_tradnl" sz="2800" b="1" u="sng">
                <a:solidFill>
                  <a:srgbClr val="000099"/>
                </a:solidFill>
                <a:latin typeface="Comic Sans MS" pitchFamily="66" charset="0"/>
                <a:cs typeface="Times New Roman" pitchFamily="18" charset="0"/>
              </a:rPr>
              <a:t>Electroforesis Capilar</a:t>
            </a:r>
            <a:endParaRPr lang="es-CL" sz="2800" b="1" u="sng">
              <a:solidFill>
                <a:srgbClr val="000099"/>
              </a:solidFill>
              <a:latin typeface="Comic Sans MS" pitchFamily="66" charset="0"/>
              <a:cs typeface="Times New Roman" pitchFamily="18" charset="0"/>
            </a:endParaRPr>
          </a:p>
        </p:txBody>
      </p:sp>
      <p:sp>
        <p:nvSpPr>
          <p:cNvPr id="23556" name="Text Box 8"/>
          <p:cNvSpPr txBox="1">
            <a:spLocks noChangeArrowheads="1"/>
          </p:cNvSpPr>
          <p:nvPr/>
        </p:nvSpPr>
        <p:spPr bwMode="auto">
          <a:xfrm>
            <a:off x="395288" y="765175"/>
            <a:ext cx="8280400" cy="1616075"/>
          </a:xfrm>
          <a:prstGeom prst="rect">
            <a:avLst/>
          </a:prstGeom>
          <a:noFill/>
          <a:ln w="9525">
            <a:noFill/>
            <a:miter lim="800000"/>
            <a:headEnd/>
            <a:tailEnd/>
          </a:ln>
        </p:spPr>
        <p:txBody>
          <a:bodyPr>
            <a:spAutoFit/>
          </a:bodyPr>
          <a:lstStyle/>
          <a:p>
            <a:pPr algn="just">
              <a:spcBef>
                <a:spcPct val="50000"/>
              </a:spcBef>
            </a:pPr>
            <a:r>
              <a:rPr lang="es-ES" sz="2000">
                <a:solidFill>
                  <a:srgbClr val="000099"/>
                </a:solidFill>
                <a:latin typeface="Comic Sans MS" pitchFamily="66" charset="0"/>
                <a:cs typeface="Times New Roman" pitchFamily="18" charset="0"/>
              </a:rPr>
              <a:t>El empleo de capilares para la separación de sustancias neutras o iones cargados eléctricamente, apareció en 1967, en una experiencia desarrollada por Hjerten empleando capilares milimétricos, los que eran rotados a través de su sección longitudinal para evitar los efectos de la convección.</a:t>
            </a:r>
          </a:p>
        </p:txBody>
      </p:sp>
      <p:pic>
        <p:nvPicPr>
          <p:cNvPr id="23557" name="Picture 10"/>
          <p:cNvPicPr>
            <a:picLocks noChangeAspect="1" noChangeArrowheads="1"/>
          </p:cNvPicPr>
          <p:nvPr/>
        </p:nvPicPr>
        <p:blipFill>
          <a:blip r:embed="rId2"/>
          <a:srcRect/>
          <a:stretch>
            <a:fillRect/>
          </a:stretch>
        </p:blipFill>
        <p:spPr bwMode="auto">
          <a:xfrm>
            <a:off x="1619250" y="2420938"/>
            <a:ext cx="5911850" cy="2244725"/>
          </a:xfrm>
          <a:prstGeom prst="rect">
            <a:avLst/>
          </a:prstGeom>
          <a:noFill/>
          <a:ln w="9525">
            <a:noFill/>
            <a:miter lim="800000"/>
            <a:headEnd/>
            <a:tailEnd/>
          </a:ln>
        </p:spPr>
      </p:pic>
      <p:grpSp>
        <p:nvGrpSpPr>
          <p:cNvPr id="2" name="Group 16"/>
          <p:cNvGrpSpPr>
            <a:grpSpLocks/>
          </p:cNvGrpSpPr>
          <p:nvPr/>
        </p:nvGrpSpPr>
        <p:grpSpPr bwMode="auto">
          <a:xfrm>
            <a:off x="1331913" y="2420938"/>
            <a:ext cx="6516687" cy="4232275"/>
            <a:chOff x="839" y="1525"/>
            <a:chExt cx="4105" cy="2666"/>
          </a:xfrm>
        </p:grpSpPr>
        <p:pic>
          <p:nvPicPr>
            <p:cNvPr id="23559" name="Picture 11"/>
            <p:cNvPicPr>
              <a:picLocks noChangeAspect="1" noChangeArrowheads="1"/>
            </p:cNvPicPr>
            <p:nvPr/>
          </p:nvPicPr>
          <p:blipFill>
            <a:blip r:embed="rId3"/>
            <a:srcRect/>
            <a:stretch>
              <a:fillRect/>
            </a:stretch>
          </p:blipFill>
          <p:spPr bwMode="auto">
            <a:xfrm>
              <a:off x="839" y="2931"/>
              <a:ext cx="4105" cy="1260"/>
            </a:xfrm>
            <a:prstGeom prst="rect">
              <a:avLst/>
            </a:prstGeom>
            <a:noFill/>
            <a:ln w="9525">
              <a:noFill/>
              <a:miter lim="800000"/>
              <a:headEnd/>
              <a:tailEnd/>
            </a:ln>
          </p:spPr>
        </p:pic>
        <p:grpSp>
          <p:nvGrpSpPr>
            <p:cNvPr id="23560" name="Group 15"/>
            <p:cNvGrpSpPr>
              <a:grpSpLocks/>
            </p:cNvGrpSpPr>
            <p:nvPr/>
          </p:nvGrpSpPr>
          <p:grpSpPr bwMode="auto">
            <a:xfrm>
              <a:off x="1247" y="1525"/>
              <a:ext cx="3402" cy="1588"/>
              <a:chOff x="1247" y="1525"/>
              <a:chExt cx="3402" cy="1588"/>
            </a:xfrm>
          </p:grpSpPr>
          <p:sp>
            <p:nvSpPr>
              <p:cNvPr id="23561" name="Oval 12"/>
              <p:cNvSpPr>
                <a:spLocks noChangeArrowheads="1"/>
              </p:cNvSpPr>
              <p:nvPr/>
            </p:nvSpPr>
            <p:spPr bwMode="auto">
              <a:xfrm>
                <a:off x="2245" y="1525"/>
                <a:ext cx="862" cy="454"/>
              </a:xfrm>
              <a:prstGeom prst="ellipse">
                <a:avLst/>
              </a:prstGeom>
              <a:noFill/>
              <a:ln w="9525">
                <a:solidFill>
                  <a:srgbClr val="FF0000"/>
                </a:solidFill>
                <a:prstDash val="sysDot"/>
                <a:round/>
                <a:headEnd/>
                <a:tailEnd/>
              </a:ln>
            </p:spPr>
            <p:txBody>
              <a:bodyPr wrap="none" anchor="ctr"/>
              <a:lstStyle/>
              <a:p>
                <a:endParaRPr lang="es-ES"/>
              </a:p>
            </p:txBody>
          </p:sp>
          <p:sp>
            <p:nvSpPr>
              <p:cNvPr id="23562" name="Line 13"/>
              <p:cNvSpPr>
                <a:spLocks noChangeShapeType="1"/>
              </p:cNvSpPr>
              <p:nvPr/>
            </p:nvSpPr>
            <p:spPr bwMode="auto">
              <a:xfrm flipH="1">
                <a:off x="1247" y="1797"/>
                <a:ext cx="953" cy="1316"/>
              </a:xfrm>
              <a:prstGeom prst="line">
                <a:avLst/>
              </a:prstGeom>
              <a:noFill/>
              <a:ln w="9525">
                <a:solidFill>
                  <a:srgbClr val="A50021"/>
                </a:solidFill>
                <a:round/>
                <a:headEnd/>
                <a:tailEnd/>
              </a:ln>
            </p:spPr>
            <p:txBody>
              <a:bodyPr/>
              <a:lstStyle/>
              <a:p>
                <a:endParaRPr lang="es-ES"/>
              </a:p>
            </p:txBody>
          </p:sp>
          <p:sp>
            <p:nvSpPr>
              <p:cNvPr id="23563" name="Line 14"/>
              <p:cNvSpPr>
                <a:spLocks noChangeShapeType="1"/>
              </p:cNvSpPr>
              <p:nvPr/>
            </p:nvSpPr>
            <p:spPr bwMode="auto">
              <a:xfrm>
                <a:off x="3107" y="1706"/>
                <a:ext cx="1542" cy="1361"/>
              </a:xfrm>
              <a:prstGeom prst="line">
                <a:avLst/>
              </a:prstGeom>
              <a:noFill/>
              <a:ln w="9525">
                <a:solidFill>
                  <a:srgbClr val="A50021"/>
                </a:solidFill>
                <a:round/>
                <a:headEnd/>
                <a:tailEnd/>
              </a:ln>
            </p:spPr>
            <p:txBody>
              <a:bodyPr/>
              <a:lstStyle/>
              <a:p>
                <a:endParaRPr lang="es-ES"/>
              </a:p>
            </p:txBody>
          </p:sp>
        </p:grpSp>
      </p:gr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84213" y="333375"/>
            <a:ext cx="7772400" cy="1143000"/>
          </a:xfrm>
          <a:prstGeom prst="rect">
            <a:avLst/>
          </a:prstGeom>
          <a:noFill/>
          <a:ln w="9525">
            <a:noFill/>
            <a:miter lim="800000"/>
            <a:headEnd/>
            <a:tailEnd/>
          </a:ln>
        </p:spPr>
        <p:txBody>
          <a:bodyPr anchor="ctr"/>
          <a:lstStyle/>
          <a:p>
            <a:pPr algn="ctr"/>
            <a:endParaRPr lang="es-CL" sz="2000">
              <a:solidFill>
                <a:schemeClr val="tx2"/>
              </a:solidFill>
              <a:latin typeface="HelveticaNeue-Light" charset="0"/>
            </a:endParaRPr>
          </a:p>
        </p:txBody>
      </p:sp>
      <p:sp>
        <p:nvSpPr>
          <p:cNvPr id="24579" name="Text Box 4"/>
          <p:cNvSpPr txBox="1">
            <a:spLocks noChangeArrowheads="1"/>
          </p:cNvSpPr>
          <p:nvPr/>
        </p:nvSpPr>
        <p:spPr bwMode="auto">
          <a:xfrm>
            <a:off x="395288" y="260350"/>
            <a:ext cx="8280400" cy="3810000"/>
          </a:xfrm>
          <a:prstGeom prst="rect">
            <a:avLst/>
          </a:prstGeom>
          <a:noFill/>
          <a:ln w="9525">
            <a:noFill/>
            <a:miter lim="800000"/>
            <a:headEnd/>
            <a:tailEnd/>
          </a:ln>
        </p:spPr>
        <p:txBody>
          <a:bodyPr>
            <a:spAutoFit/>
          </a:bodyPr>
          <a:lstStyle/>
          <a:p>
            <a:pPr algn="just"/>
            <a:r>
              <a:rPr lang="es-ES" sz="2000">
                <a:solidFill>
                  <a:srgbClr val="000099"/>
                </a:solidFill>
                <a:latin typeface="Comic Sans MS" pitchFamily="66" charset="0"/>
                <a:cs typeface="Times New Roman" pitchFamily="18" charset="0"/>
              </a:rPr>
              <a:t>Ventaja</a:t>
            </a:r>
          </a:p>
          <a:p>
            <a:pPr algn="just"/>
            <a:endParaRPr lang="es-ES" sz="2000">
              <a:solidFill>
                <a:srgbClr val="000099"/>
              </a:solidFill>
              <a:latin typeface="Comic Sans MS" pitchFamily="66" charset="0"/>
              <a:cs typeface="Times New Roman" pitchFamily="18" charset="0"/>
            </a:endParaRPr>
          </a:p>
          <a:p>
            <a:pPr algn="just"/>
            <a:r>
              <a:rPr lang="es-ES" sz="2000">
                <a:solidFill>
                  <a:srgbClr val="000099"/>
                </a:solidFill>
                <a:latin typeface="Comic Sans MS" pitchFamily="66" charset="0"/>
                <a:cs typeface="Times New Roman" pitchFamily="18" charset="0"/>
              </a:rPr>
              <a:t>La corriente electroendosmótica (FEO) generada por los grupos silanol de la superficie interna del capilar da como resultado una corriente plana del frente del líquido que contrasta con el frente parabólico de la cromatografía líquida de alta resolución.</a:t>
            </a:r>
          </a:p>
          <a:p>
            <a:pPr algn="just"/>
            <a:endParaRPr lang="es-ES" sz="2000">
              <a:solidFill>
                <a:srgbClr val="000099"/>
              </a:solidFill>
              <a:latin typeface="Comic Sans MS" pitchFamily="66" charset="0"/>
              <a:cs typeface="Times New Roman" pitchFamily="18" charset="0"/>
            </a:endParaRPr>
          </a:p>
          <a:p>
            <a:pPr algn="just"/>
            <a:endParaRPr lang="es-ES" sz="2000">
              <a:solidFill>
                <a:srgbClr val="000099"/>
              </a:solidFill>
              <a:latin typeface="Comic Sans MS" pitchFamily="66" charset="0"/>
              <a:cs typeface="Times New Roman" pitchFamily="18" charset="0"/>
            </a:endParaRPr>
          </a:p>
          <a:p>
            <a:pPr algn="just"/>
            <a:endParaRPr lang="es-ES" sz="2000">
              <a:solidFill>
                <a:srgbClr val="000099"/>
              </a:solidFill>
              <a:latin typeface="Comic Sans MS" pitchFamily="66" charset="0"/>
              <a:cs typeface="Times New Roman" pitchFamily="18" charset="0"/>
            </a:endParaRPr>
          </a:p>
          <a:p>
            <a:pPr algn="just"/>
            <a:endParaRPr lang="es-ES" sz="2000">
              <a:solidFill>
                <a:srgbClr val="000099"/>
              </a:solidFill>
              <a:latin typeface="Comic Sans MS" pitchFamily="66" charset="0"/>
              <a:cs typeface="Times New Roman" pitchFamily="18" charset="0"/>
            </a:endParaRPr>
          </a:p>
          <a:p>
            <a:pPr algn="just"/>
            <a:endParaRPr lang="es-ES" sz="2000">
              <a:solidFill>
                <a:srgbClr val="000099"/>
              </a:solidFill>
              <a:latin typeface="Comic Sans MS" pitchFamily="66" charset="0"/>
              <a:cs typeface="Times New Roman" pitchFamily="18" charset="0"/>
            </a:endParaRPr>
          </a:p>
          <a:p>
            <a:pPr algn="just"/>
            <a:endParaRPr lang="es-ES"/>
          </a:p>
        </p:txBody>
      </p:sp>
      <p:pic>
        <p:nvPicPr>
          <p:cNvPr id="24580" name="Picture 13" descr="Image2"/>
          <p:cNvPicPr>
            <a:picLocks noChangeAspect="1" noChangeArrowheads="1"/>
          </p:cNvPicPr>
          <p:nvPr/>
        </p:nvPicPr>
        <p:blipFill>
          <a:blip r:embed="rId2"/>
          <a:srcRect/>
          <a:stretch>
            <a:fillRect/>
          </a:stretch>
        </p:blipFill>
        <p:spPr bwMode="auto">
          <a:xfrm>
            <a:off x="1908175" y="2852738"/>
            <a:ext cx="4713288" cy="179546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84213" y="333375"/>
            <a:ext cx="7772400" cy="1143000"/>
          </a:xfrm>
          <a:prstGeom prst="rect">
            <a:avLst/>
          </a:prstGeom>
          <a:noFill/>
          <a:ln w="9525">
            <a:noFill/>
            <a:miter lim="800000"/>
            <a:headEnd/>
            <a:tailEnd/>
          </a:ln>
        </p:spPr>
        <p:txBody>
          <a:bodyPr anchor="ctr"/>
          <a:lstStyle/>
          <a:p>
            <a:pPr algn="ctr"/>
            <a:endParaRPr lang="es-CL" sz="2000">
              <a:solidFill>
                <a:schemeClr val="tx2"/>
              </a:solidFill>
              <a:latin typeface="HelveticaNeue-Light" charset="0"/>
            </a:endParaRPr>
          </a:p>
        </p:txBody>
      </p:sp>
      <p:sp>
        <p:nvSpPr>
          <p:cNvPr id="25603" name="Text Box 3"/>
          <p:cNvSpPr txBox="1">
            <a:spLocks noChangeArrowheads="1"/>
          </p:cNvSpPr>
          <p:nvPr/>
        </p:nvSpPr>
        <p:spPr bwMode="auto">
          <a:xfrm>
            <a:off x="395288" y="260350"/>
            <a:ext cx="8280400" cy="4419600"/>
          </a:xfrm>
          <a:prstGeom prst="rect">
            <a:avLst/>
          </a:prstGeom>
          <a:noFill/>
          <a:ln w="9525">
            <a:noFill/>
            <a:miter lim="800000"/>
            <a:headEnd/>
            <a:tailEnd/>
          </a:ln>
        </p:spPr>
        <p:txBody>
          <a:bodyPr>
            <a:spAutoFit/>
          </a:bodyPr>
          <a:lstStyle/>
          <a:p>
            <a:pPr algn="just"/>
            <a:r>
              <a:rPr lang="es-ES" sz="2000">
                <a:solidFill>
                  <a:srgbClr val="000099"/>
                </a:solidFill>
                <a:latin typeface="Comic Sans MS" pitchFamily="66" charset="0"/>
                <a:cs typeface="Times New Roman" pitchFamily="18" charset="0"/>
              </a:rPr>
              <a:t>Ventaja</a:t>
            </a:r>
          </a:p>
          <a:p>
            <a:pPr algn="just"/>
            <a:endParaRPr lang="es-ES" sz="2000">
              <a:solidFill>
                <a:srgbClr val="000099"/>
              </a:solidFill>
              <a:latin typeface="Comic Sans MS" pitchFamily="66" charset="0"/>
              <a:cs typeface="Times New Roman" pitchFamily="18" charset="0"/>
            </a:endParaRPr>
          </a:p>
          <a:p>
            <a:pPr algn="just"/>
            <a:r>
              <a:rPr lang="es-ES" sz="2000">
                <a:solidFill>
                  <a:srgbClr val="000099"/>
                </a:solidFill>
                <a:latin typeface="Comic Sans MS" pitchFamily="66" charset="0"/>
                <a:cs typeface="Times New Roman" pitchFamily="18" charset="0"/>
              </a:rPr>
              <a:t>El capilar de silica fundida que generalmente se cubre con una capa de polimina para darle mayor rigidez y resistencia, tiene una ventaja a través de ella que permite el pasaje de la luz UV de tal manera que la visualización es on-line.</a:t>
            </a:r>
          </a:p>
          <a:p>
            <a:pPr algn="just"/>
            <a:endParaRPr lang="es-ES" sz="2000">
              <a:solidFill>
                <a:srgbClr val="000099"/>
              </a:solidFill>
              <a:latin typeface="Comic Sans MS" pitchFamily="66" charset="0"/>
              <a:cs typeface="Times New Roman" pitchFamily="18" charset="0"/>
            </a:endParaRPr>
          </a:p>
          <a:p>
            <a:pPr algn="just"/>
            <a:r>
              <a:rPr lang="es-ES" sz="2000">
                <a:solidFill>
                  <a:srgbClr val="000099"/>
                </a:solidFill>
                <a:latin typeface="Comic Sans MS" pitchFamily="66" charset="0"/>
                <a:cs typeface="Times New Roman" pitchFamily="18" charset="0"/>
              </a:rPr>
              <a:t>Usos</a:t>
            </a:r>
          </a:p>
          <a:p>
            <a:pPr algn="just"/>
            <a:r>
              <a:rPr lang="es-ES" sz="2000">
                <a:solidFill>
                  <a:srgbClr val="000099"/>
                </a:solidFill>
                <a:latin typeface="Comic Sans MS" pitchFamily="66" charset="0"/>
                <a:cs typeface="Times New Roman" pitchFamily="18" charset="0"/>
              </a:rPr>
              <a:t>Con esta técnica descripta es posible separar:</a:t>
            </a:r>
          </a:p>
          <a:p>
            <a:pPr algn="just"/>
            <a:r>
              <a:rPr lang="es-ES" sz="2000">
                <a:solidFill>
                  <a:srgbClr val="000099"/>
                </a:solidFill>
                <a:latin typeface="Comic Sans MS" pitchFamily="66" charset="0"/>
                <a:cs typeface="Times New Roman" pitchFamily="18" charset="0"/>
              </a:rPr>
              <a:t>	Cationes</a:t>
            </a:r>
          </a:p>
          <a:p>
            <a:pPr algn="just"/>
            <a:r>
              <a:rPr lang="es-ES" sz="2000">
                <a:solidFill>
                  <a:srgbClr val="000099"/>
                </a:solidFill>
                <a:latin typeface="Comic Sans MS" pitchFamily="66" charset="0"/>
                <a:cs typeface="Times New Roman" pitchFamily="18" charset="0"/>
              </a:rPr>
              <a:t>	Aniones</a:t>
            </a:r>
          </a:p>
          <a:p>
            <a:pPr algn="just"/>
            <a:r>
              <a:rPr lang="es-ES" sz="2000">
                <a:solidFill>
                  <a:srgbClr val="000099"/>
                </a:solidFill>
                <a:latin typeface="Comic Sans MS" pitchFamily="66" charset="0"/>
                <a:cs typeface="Times New Roman" pitchFamily="18" charset="0"/>
              </a:rPr>
              <a:t>	Proteínas</a:t>
            </a:r>
          </a:p>
          <a:p>
            <a:pPr algn="just"/>
            <a:r>
              <a:rPr lang="es-ES" sz="2000">
                <a:solidFill>
                  <a:srgbClr val="000099"/>
                </a:solidFill>
                <a:latin typeface="Comic Sans MS" pitchFamily="66" charset="0"/>
                <a:cs typeface="Times New Roman" pitchFamily="18" charset="0"/>
              </a:rPr>
              <a:t>	Macromoléculas</a:t>
            </a:r>
          </a:p>
          <a:p>
            <a:pPr algn="just"/>
            <a:r>
              <a:rPr lang="es-ES" sz="2000">
                <a:solidFill>
                  <a:srgbClr val="000099"/>
                </a:solidFill>
                <a:latin typeface="Comic Sans MS" pitchFamily="66" charset="0"/>
                <a:cs typeface="Times New Roman" pitchFamily="18" charset="0"/>
              </a:rPr>
              <a:t>	 y sustancias no cargadas en forma simultánea</a:t>
            </a:r>
            <a:r>
              <a:rPr lang="es-ES"/>
              <a:t> </a:t>
            </a:r>
          </a:p>
        </p:txBody>
      </p:sp>
    </p:spTree>
  </p:cSld>
  <p:clrMapOvr>
    <a:masterClrMapping/>
  </p:clrMapOvr>
  <p:transition>
    <p:zoom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2433638" y="952500"/>
            <a:ext cx="9144000" cy="0"/>
          </a:xfrm>
          <a:prstGeom prst="rect">
            <a:avLst/>
          </a:prstGeom>
          <a:noFill/>
          <a:ln w="9525">
            <a:noFill/>
            <a:miter lim="800000"/>
            <a:headEnd/>
            <a:tailEnd/>
          </a:ln>
        </p:spPr>
        <p:txBody>
          <a:bodyPr>
            <a:spAutoFit/>
          </a:bodyPr>
          <a:lstStyle/>
          <a:p>
            <a:endParaRPr lang="es-ES"/>
          </a:p>
        </p:txBody>
      </p:sp>
      <p:graphicFrame>
        <p:nvGraphicFramePr>
          <p:cNvPr id="7170" name="Object 3"/>
          <p:cNvGraphicFramePr>
            <a:graphicFrameLocks noChangeAspect="1"/>
          </p:cNvGraphicFramePr>
          <p:nvPr/>
        </p:nvGraphicFramePr>
        <p:xfrm>
          <a:off x="3748088" y="304800"/>
          <a:ext cx="5395912" cy="6248400"/>
        </p:xfrm>
        <a:graphic>
          <a:graphicData uri="http://schemas.openxmlformats.org/presentationml/2006/ole">
            <p:oleObj spid="_x0000_s7170" r:id="rId3" imgW="6857143" imgH="7961905" progId="MSPhotoEd.3">
              <p:embed/>
            </p:oleObj>
          </a:graphicData>
        </a:graphic>
      </p:graphicFrame>
      <p:sp>
        <p:nvSpPr>
          <p:cNvPr id="7172" name="Text Box 4"/>
          <p:cNvSpPr txBox="1">
            <a:spLocks noChangeArrowheads="1"/>
          </p:cNvSpPr>
          <p:nvPr/>
        </p:nvSpPr>
        <p:spPr bwMode="auto">
          <a:xfrm>
            <a:off x="0" y="1371600"/>
            <a:ext cx="3276600" cy="1800225"/>
          </a:xfrm>
          <a:prstGeom prst="rect">
            <a:avLst/>
          </a:prstGeom>
          <a:noFill/>
          <a:ln w="9525">
            <a:noFill/>
            <a:miter lim="800000"/>
            <a:headEnd/>
            <a:tailEnd/>
          </a:ln>
        </p:spPr>
        <p:txBody>
          <a:bodyPr>
            <a:spAutoFit/>
          </a:bodyPr>
          <a:lstStyle/>
          <a:p>
            <a:pPr>
              <a:spcBef>
                <a:spcPct val="50000"/>
              </a:spcBef>
            </a:pPr>
            <a:r>
              <a:rPr lang="es-ES" sz="2800" b="1" u="sng">
                <a:solidFill>
                  <a:srgbClr val="000099"/>
                </a:solidFill>
                <a:latin typeface="Comic Sans MS" pitchFamily="66" charset="0"/>
                <a:cs typeface="Times New Roman" pitchFamily="18" charset="0"/>
              </a:rPr>
              <a:t>Equipos tradicionales de electroforesis analítica </a:t>
            </a:r>
          </a:p>
        </p:txBody>
      </p:sp>
      <p:sp>
        <p:nvSpPr>
          <p:cNvPr id="7173" name="Text Box 5"/>
          <p:cNvSpPr txBox="1">
            <a:spLocks noChangeArrowheads="1"/>
          </p:cNvSpPr>
          <p:nvPr/>
        </p:nvSpPr>
        <p:spPr bwMode="auto">
          <a:xfrm>
            <a:off x="4191000" y="381000"/>
            <a:ext cx="4953000" cy="396875"/>
          </a:xfrm>
          <a:prstGeom prst="rect">
            <a:avLst/>
          </a:prstGeom>
          <a:solidFill>
            <a:schemeClr val="bg1"/>
          </a:solidFill>
          <a:ln w="9525">
            <a:noFill/>
            <a:miter lim="800000"/>
            <a:headEnd/>
            <a:tailEnd/>
          </a:ln>
        </p:spPr>
        <p:txBody>
          <a:bodyPr>
            <a:spAutoFit/>
          </a:bodyPr>
          <a:lstStyle/>
          <a:p>
            <a:pPr>
              <a:spcBef>
                <a:spcPct val="50000"/>
              </a:spcBef>
            </a:pPr>
            <a:r>
              <a:rPr lang="es-ES_tradnl" sz="2000" b="1" u="sng"/>
              <a:t>Sistema Horizontal 	Sistema Vertical</a:t>
            </a:r>
            <a:endParaRPr lang="es-ES" sz="2000" b="1" u="sng"/>
          </a:p>
        </p:txBody>
      </p:sp>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42910" y="2285992"/>
            <a:ext cx="7772400" cy="1143000"/>
          </a:xfrm>
        </p:spPr>
        <p:txBody>
          <a:bodyPr/>
          <a:lstStyle/>
          <a:p>
            <a:pPr eaLnBrk="1" hangingPunct="1"/>
            <a:r>
              <a:rPr lang="es-ES" dirty="0" smtClean="0">
                <a:solidFill>
                  <a:srgbClr val="003300"/>
                </a:solidFill>
                <a:latin typeface="Comic Sans MS" pitchFamily="66" charset="0"/>
              </a:rPr>
              <a:t>Electroforesis preparativa</a:t>
            </a:r>
            <a:br>
              <a:rPr lang="es-ES" dirty="0" smtClean="0">
                <a:solidFill>
                  <a:srgbClr val="003300"/>
                </a:solidFill>
                <a:latin typeface="Comic Sans MS" pitchFamily="66" charset="0"/>
              </a:rPr>
            </a:br>
            <a:r>
              <a:rPr lang="es-ES" dirty="0" smtClean="0">
                <a:solidFill>
                  <a:srgbClr val="003300"/>
                </a:solidFill>
                <a:latin typeface="Comic Sans MS" pitchFamily="66" charset="0"/>
              </a:rPr>
              <a:t>Para producir</a:t>
            </a:r>
            <a:endParaRPr lang="es-ES" dirty="0" smtClean="0">
              <a:solidFill>
                <a:srgbClr val="003300"/>
              </a:solidFill>
              <a:latin typeface="Comic Sans MS" pitchFamily="66" charset="0"/>
            </a:endParaRPr>
          </a:p>
        </p:txBody>
      </p:sp>
      <p:sp>
        <p:nvSpPr>
          <p:cNvPr id="4" name="3 Subtítulo"/>
          <p:cNvSpPr>
            <a:spLocks noGrp="1"/>
          </p:cNvSpPr>
          <p:nvPr>
            <p:ph type="subTitle" idx="1"/>
          </p:nvPr>
        </p:nvSpPr>
        <p:spPr/>
        <p:txBody>
          <a:bodyPr/>
          <a:lstStyle/>
          <a:p>
            <a:endParaRPr lang="es-ES"/>
          </a:p>
        </p:txBody>
      </p:sp>
    </p:spTree>
  </p:cSld>
  <p:clrMapOvr>
    <a:masterClrMapping/>
  </p:clrMapOvr>
  <p:transition>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57200" y="609600"/>
            <a:ext cx="8229600" cy="2438400"/>
          </a:xfrm>
          <a:prstGeom prst="rect">
            <a:avLst/>
          </a:prstGeom>
          <a:solidFill>
            <a:srgbClr val="FFFFFF"/>
          </a:solidFill>
          <a:ln w="9525">
            <a:noFill/>
            <a:miter lim="800000"/>
            <a:headEnd/>
            <a:tailEnd/>
          </a:ln>
        </p:spPr>
        <p:txBody>
          <a:bodyPr/>
          <a:lstStyle/>
          <a:p>
            <a:pPr marL="457200" indent="-457200" algn="ctr" eaLnBrk="0" hangingPunct="0"/>
            <a:r>
              <a:rPr lang="es-ES_tradnl" sz="2000" b="1" u="sng">
                <a:solidFill>
                  <a:srgbClr val="000099"/>
                </a:solidFill>
                <a:latin typeface="Comic Sans MS" pitchFamily="66" charset="0"/>
                <a:cs typeface="Times New Roman" pitchFamily="18" charset="0"/>
              </a:rPr>
              <a:t>Usos a nivel preparativo</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La metodología de geles en un soporte sólido pueden llegar a ser tediosos, dado que se debe cortar el gel y luego eluir la proteína, motivo por el cual se han desarrollado otras metodologías como son:</a:t>
            </a:r>
          </a:p>
          <a:p>
            <a:pPr marL="457200" indent="-457200" algn="just"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a:t>
            </a:r>
            <a:r>
              <a:rPr lang="es-ES_tradnl" sz="2000">
                <a:solidFill>
                  <a:srgbClr val="000099"/>
                </a:solidFill>
                <a:cs typeface="Times New Roman" pitchFamily="18" charset="0"/>
              </a:rPr>
              <a:t>  	</a:t>
            </a:r>
            <a:r>
              <a:rPr lang="es-ES_tradnl" sz="2000">
                <a:solidFill>
                  <a:srgbClr val="000099"/>
                </a:solidFill>
                <a:latin typeface="Comic Sans MS" pitchFamily="66" charset="0"/>
                <a:cs typeface="Times New Roman" pitchFamily="18" charset="0"/>
              </a:rPr>
              <a:t>Trabajar en medio líquido de películas muy delgadas o mediante membranas. </a:t>
            </a:r>
          </a:p>
          <a:p>
            <a:pPr marL="457200" indent="-457200" eaLnBrk="0" hangingPunct="0">
              <a:buFontTx/>
              <a:buChar char="•"/>
            </a:pPr>
            <a:endParaRPr lang="es-ES_tradnl" sz="2000">
              <a:solidFill>
                <a:srgbClr val="000099"/>
              </a:solidFill>
              <a:latin typeface="Comic Sans MS" pitchFamily="66" charset="0"/>
              <a:cs typeface="Times New Roman" pitchFamily="18" charset="0"/>
            </a:endParaRPr>
          </a:p>
          <a:p>
            <a:pPr marL="457200" indent="-457200" eaLnBrk="0" hangingPunct="0">
              <a:buFontTx/>
              <a:buChar char="•"/>
            </a:pPr>
            <a:endParaRPr lang="es-ES_tradnl" sz="2000">
              <a:solidFill>
                <a:srgbClr val="000099"/>
              </a:solidFill>
              <a:latin typeface="Comic Sans MS" pitchFamily="66" charset="0"/>
              <a:cs typeface="Times New Roman" pitchFamily="18" charset="0"/>
            </a:endParaRPr>
          </a:p>
          <a:p>
            <a:pPr marL="457200" indent="-457200" eaLnBrk="0" hangingPunct="0">
              <a:buFontTx/>
              <a:buChar char="•"/>
            </a:pPr>
            <a:r>
              <a:rPr lang="es-ES_tradnl" sz="2000">
                <a:solidFill>
                  <a:srgbClr val="000099"/>
                </a:solidFill>
                <a:latin typeface="Comic Sans MS" pitchFamily="66" charset="0"/>
                <a:cs typeface="Times New Roman" pitchFamily="18" charset="0"/>
              </a:rPr>
              <a:t>Las tecnologías más utilizadas son:</a:t>
            </a:r>
          </a:p>
          <a:p>
            <a:pPr marL="457200" indent="-457200" eaLnBrk="0" hangingPunct="0">
              <a:buFontTx/>
              <a:buChar char="•"/>
            </a:pP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Symbol" pitchFamily="18" charset="2"/>
                <a:cs typeface="Times New Roman" pitchFamily="18" charset="0"/>
              </a:rPr>
              <a:t>·</a:t>
            </a:r>
            <a:r>
              <a:rPr lang="es-ES_tradnl" sz="2000">
                <a:solidFill>
                  <a:srgbClr val="000099"/>
                </a:solidFill>
                <a:cs typeface="Times New Roman" pitchFamily="18" charset="0"/>
              </a:rPr>
              <a:t>        			</a:t>
            </a:r>
            <a:r>
              <a:rPr lang="es-ES_tradnl" sz="2000" b="1">
                <a:solidFill>
                  <a:srgbClr val="000099"/>
                </a:solidFill>
                <a:latin typeface="Comic Sans MS" pitchFamily="66" charset="0"/>
                <a:cs typeface="Times New Roman" pitchFamily="18" charset="0"/>
              </a:rPr>
              <a:t>Equipos de flujo libre</a:t>
            </a:r>
          </a:p>
          <a:p>
            <a:pPr marL="457200" indent="-457200" eaLnBrk="0" hangingPunct="0">
              <a:buFontTx/>
              <a:buChar char="•"/>
            </a:pPr>
            <a:endParaRPr lang="es-ES_tradnl" sz="2000" b="1">
              <a:solidFill>
                <a:srgbClr val="000099"/>
              </a:solidFill>
              <a:latin typeface="Comic Sans MS" pitchFamily="66" charset="0"/>
              <a:cs typeface="Times New Roman" pitchFamily="18" charset="0"/>
            </a:endParaRPr>
          </a:p>
          <a:p>
            <a:pPr marL="1828800" lvl="3" indent="-457200" eaLnBrk="0" hangingPunct="0">
              <a:buFontTx/>
              <a:buChar char="•"/>
            </a:pPr>
            <a:r>
              <a:rPr lang="es-ES" sz="2000" b="1">
                <a:solidFill>
                  <a:srgbClr val="000099"/>
                </a:solidFill>
                <a:latin typeface="Comic Sans MS" pitchFamily="66" charset="0"/>
                <a:cs typeface="Times New Roman" pitchFamily="18" charset="0"/>
              </a:rPr>
              <a:t>Equipos de flujo libre más recirculación</a:t>
            </a:r>
            <a:r>
              <a:rPr lang="es-ES" sz="2000" b="1" u="sng">
                <a:solidFill>
                  <a:srgbClr val="000099"/>
                </a:solidFill>
                <a:latin typeface="Comic Sans MS" pitchFamily="66" charset="0"/>
                <a:cs typeface="Times New Roman" pitchFamily="18" charset="0"/>
              </a:rPr>
              <a:t> </a:t>
            </a:r>
            <a:endParaRPr lang="en-US" sz="2000" b="1" u="sng">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457200" y="609600"/>
            <a:ext cx="8229600" cy="2438400"/>
          </a:xfrm>
          <a:prstGeom prst="rect">
            <a:avLst/>
          </a:prstGeom>
          <a:solidFill>
            <a:srgbClr val="FFFFFF"/>
          </a:solidFill>
          <a:ln w="9525">
            <a:noFill/>
            <a:miter lim="800000"/>
            <a:headEnd/>
            <a:tailEnd/>
          </a:ln>
        </p:spPr>
        <p:txBody>
          <a:bodyPr/>
          <a:lstStyle/>
          <a:p>
            <a:pPr marL="457200" indent="-457200" eaLnBrk="0" hangingPunct="0"/>
            <a:r>
              <a:rPr lang="es-ES_tradnl" sz="2000">
                <a:solidFill>
                  <a:srgbClr val="000099"/>
                </a:solidFill>
                <a:latin typeface="Comic Sans MS" pitchFamily="66" charset="0"/>
                <a:cs typeface="Times New Roman" pitchFamily="18" charset="0"/>
              </a:rPr>
              <a:t>	</a:t>
            </a:r>
            <a:r>
              <a:rPr lang="es-ES_tradnl" sz="2000" b="1" u="sng">
                <a:solidFill>
                  <a:srgbClr val="000099"/>
                </a:solidFill>
                <a:latin typeface="Comic Sans MS" pitchFamily="66" charset="0"/>
                <a:cs typeface="Times New Roman" pitchFamily="18" charset="0"/>
              </a:rPr>
              <a:t>Equipos de flujo libre</a:t>
            </a:r>
          </a:p>
          <a:p>
            <a:pPr marL="457200" indent="-457200" eaLnBrk="0" hangingPunct="0"/>
            <a:r>
              <a:rPr lang="es-ES_tradnl" sz="2000">
                <a:solidFill>
                  <a:srgbClr val="000099"/>
                </a:solidFill>
                <a:latin typeface="Comic Sans MS" pitchFamily="66" charset="0"/>
                <a:cs typeface="Times New Roman" pitchFamily="18" charset="0"/>
              </a:rPr>
              <a:t> </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No hay recirculación del medio</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Distancias pequeñas de migración o estabilización rotacional</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a:t>
            </a:r>
          </a:p>
          <a:p>
            <a:pPr marL="457200" indent="-457200" eaLnBrk="0" hangingPunct="0"/>
            <a:r>
              <a:rPr lang="es-ES_tradnl" sz="2000">
                <a:solidFill>
                  <a:srgbClr val="000099"/>
                </a:solidFill>
                <a:latin typeface="Comic Sans MS" pitchFamily="66" charset="0"/>
                <a:cs typeface="Times New Roman" pitchFamily="18" charset="0"/>
              </a:rPr>
              <a:t>Equipos</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Symbol" pitchFamily="18" charset="2"/>
                <a:cs typeface="Times New Roman" pitchFamily="18" charset="0"/>
              </a:rPr>
              <a:t>·</a:t>
            </a:r>
            <a:r>
              <a:rPr lang="es-ES_tradnl" sz="2000">
                <a:solidFill>
                  <a:srgbClr val="000099"/>
                </a:solidFill>
                <a:cs typeface="Times New Roman" pitchFamily="18" charset="0"/>
              </a:rPr>
              <a:t>        </a:t>
            </a:r>
            <a:r>
              <a:rPr lang="es-ES_tradnl" sz="2000" b="1" u="sng">
                <a:solidFill>
                  <a:srgbClr val="000099"/>
                </a:solidFill>
                <a:latin typeface="Comic Sans MS" pitchFamily="66" charset="0"/>
                <a:cs typeface="Times New Roman" pitchFamily="18" charset="0"/>
              </a:rPr>
              <a:t>Películas Delgadas</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Corriente continua y puntual de muestra sobre el buffer que se mueve en forma vertical entre 2 capas. En la parte lateral están los electrodos, hay un enfriamiento por refrigerantes</a:t>
            </a:r>
            <a:endParaRPr lang="es-ES_tradnl" sz="2000" b="1" u="sng">
              <a:solidFill>
                <a:srgbClr val="000099"/>
              </a:solidFill>
              <a:latin typeface="Comic Sans MS" pitchFamily="66" charset="0"/>
              <a:cs typeface="Times New Roman" pitchFamily="18" charset="0"/>
            </a:endParaRPr>
          </a:p>
          <a:p>
            <a:pPr marL="457200" indent="-457200" eaLnBrk="0" hangingPunct="0"/>
            <a:endParaRPr lang="es-ES_tradnl" sz="2000">
              <a:solidFill>
                <a:srgbClr val="000099"/>
              </a:solidFill>
              <a:latin typeface="Comic Sans MS" pitchFamily="66" charset="0"/>
              <a:cs typeface="Times New Roman" pitchFamily="18" charset="0"/>
            </a:endParaRPr>
          </a:p>
          <a:p>
            <a:pPr marL="457200" indent="-457200" eaLnBrk="0" hangingPunct="0"/>
            <a:endParaRPr lang="es-ES_tradnl" sz="2000">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Uso para la separación  de:</a:t>
            </a:r>
            <a:endParaRPr lang="es-ES_tradnl" sz="2000" b="1" u="sng">
              <a:solidFill>
                <a:srgbClr val="000099"/>
              </a:solidFill>
              <a:latin typeface="Comic Sans MS" pitchFamily="66" charset="0"/>
              <a:cs typeface="Times New Roman" pitchFamily="18" charset="0"/>
            </a:endParaRPr>
          </a:p>
          <a:p>
            <a:pPr marL="914400" lvl="1" indent="-457200" eaLnBrk="0" hangingPunct="0">
              <a:buFontTx/>
              <a:buChar char="•"/>
            </a:pPr>
            <a:r>
              <a:rPr lang="es-ES_tradnl" sz="2000">
                <a:solidFill>
                  <a:srgbClr val="000099"/>
                </a:solidFill>
                <a:latin typeface="Comic Sans MS" pitchFamily="66" charset="0"/>
                <a:cs typeface="Times New Roman" pitchFamily="18" charset="0"/>
              </a:rPr>
              <a:t>Células</a:t>
            </a:r>
          </a:p>
          <a:p>
            <a:pPr marL="914400" lvl="1" indent="-457200" eaLnBrk="0" hangingPunct="0">
              <a:buFontTx/>
              <a:buChar char="•"/>
            </a:pPr>
            <a:r>
              <a:rPr lang="es-ES_tradnl" sz="2000">
                <a:solidFill>
                  <a:srgbClr val="000099"/>
                </a:solidFill>
                <a:latin typeface="Comic Sans MS" pitchFamily="66" charset="0"/>
                <a:cs typeface="Times New Roman" pitchFamily="18" charset="0"/>
              </a:rPr>
              <a:t>Virus</a:t>
            </a:r>
          </a:p>
          <a:p>
            <a:pPr marL="914400" lvl="1" indent="-457200" eaLnBrk="0" hangingPunct="0">
              <a:buFontTx/>
              <a:buChar char="•"/>
            </a:pPr>
            <a:r>
              <a:rPr lang="es-ES_tradnl" sz="2000">
                <a:solidFill>
                  <a:srgbClr val="000099"/>
                </a:solidFill>
                <a:latin typeface="Comic Sans MS" pitchFamily="66" charset="0"/>
                <a:cs typeface="Times New Roman" pitchFamily="18" charset="0"/>
              </a:rPr>
              <a:t>Partículas sub-celulares</a:t>
            </a:r>
          </a:p>
          <a:p>
            <a:pPr marL="914400" lvl="1" indent="-457200" eaLnBrk="0" hangingPunct="0">
              <a:buFontTx/>
              <a:buChar char="•"/>
            </a:pPr>
            <a:r>
              <a:rPr lang="es-ES_tradnl" sz="2000">
                <a:solidFill>
                  <a:srgbClr val="000099"/>
                </a:solidFill>
                <a:latin typeface="Comic Sans MS" pitchFamily="66" charset="0"/>
                <a:cs typeface="Times New Roman" pitchFamily="18" charset="0"/>
              </a:rPr>
              <a:t>Co</a:t>
            </a:r>
            <a:r>
              <a:rPr lang="es-ES" sz="2000">
                <a:solidFill>
                  <a:srgbClr val="000099"/>
                </a:solidFill>
                <a:latin typeface="Comic Sans MS" pitchFamily="66" charset="0"/>
                <a:cs typeface="Times New Roman" pitchFamily="18" charset="0"/>
              </a:rPr>
              <a:t>mponentes de membrana </a:t>
            </a:r>
            <a:endParaRPr lang="en-US" sz="2000">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descr="Image1"/>
          <p:cNvPicPr>
            <a:picLocks noChangeAspect="1" noChangeArrowheads="1"/>
          </p:cNvPicPr>
          <p:nvPr/>
        </p:nvPicPr>
        <p:blipFill>
          <a:blip r:embed="rId2"/>
          <a:srcRect/>
          <a:stretch>
            <a:fillRect/>
          </a:stretch>
        </p:blipFill>
        <p:spPr bwMode="auto">
          <a:xfrm>
            <a:off x="1285875" y="847725"/>
            <a:ext cx="6572250" cy="5162550"/>
          </a:xfrm>
          <a:prstGeom prst="rect">
            <a:avLst/>
          </a:prstGeom>
          <a:noFill/>
          <a:ln w="9525">
            <a:noFill/>
            <a:miter lim="800000"/>
            <a:headEnd/>
            <a:tailEnd/>
          </a:ln>
        </p:spPr>
      </p:pic>
      <p:pic>
        <p:nvPicPr>
          <p:cNvPr id="28675" name="Picture 6" descr="Image5"/>
          <p:cNvPicPr>
            <a:picLocks noChangeAspect="1" noChangeArrowheads="1"/>
          </p:cNvPicPr>
          <p:nvPr/>
        </p:nvPicPr>
        <p:blipFill>
          <a:blip r:embed="rId3"/>
          <a:srcRect/>
          <a:stretch>
            <a:fillRect/>
          </a:stretch>
        </p:blipFill>
        <p:spPr bwMode="auto">
          <a:xfrm>
            <a:off x="323850" y="333375"/>
            <a:ext cx="4927600" cy="5816600"/>
          </a:xfrm>
          <a:prstGeom prst="rect">
            <a:avLst/>
          </a:prstGeom>
          <a:noFill/>
          <a:ln w="9525">
            <a:noFill/>
            <a:miter lim="800000"/>
            <a:headEnd/>
            <a:tailEnd/>
          </a:ln>
        </p:spPr>
      </p:pic>
      <p:grpSp>
        <p:nvGrpSpPr>
          <p:cNvPr id="28676" name="Group 7"/>
          <p:cNvGrpSpPr>
            <a:grpSpLocks/>
          </p:cNvGrpSpPr>
          <p:nvPr/>
        </p:nvGrpSpPr>
        <p:grpSpPr bwMode="auto">
          <a:xfrm>
            <a:off x="2843213" y="5805488"/>
            <a:ext cx="1439862" cy="574675"/>
            <a:chOff x="1837" y="3612"/>
            <a:chExt cx="907" cy="362"/>
          </a:xfrm>
        </p:grpSpPr>
        <p:sp>
          <p:nvSpPr>
            <p:cNvPr id="28677" name="AutoShape 8"/>
            <p:cNvSpPr>
              <a:spLocks noChangeArrowheads="1"/>
            </p:cNvSpPr>
            <p:nvPr/>
          </p:nvSpPr>
          <p:spPr bwMode="auto">
            <a:xfrm>
              <a:off x="1837" y="3612"/>
              <a:ext cx="272" cy="362"/>
            </a:xfrm>
            <a:prstGeom prst="can">
              <a:avLst>
                <a:gd name="adj" fmla="val 33272"/>
              </a:avLst>
            </a:prstGeom>
            <a:solidFill>
              <a:schemeClr val="accent1"/>
            </a:solidFill>
            <a:ln w="9525">
              <a:solidFill>
                <a:schemeClr val="tx1"/>
              </a:solidFill>
              <a:round/>
              <a:headEnd/>
              <a:tailEnd/>
            </a:ln>
          </p:spPr>
          <p:txBody>
            <a:bodyPr wrap="none" anchor="ctr"/>
            <a:lstStyle/>
            <a:p>
              <a:endParaRPr lang="es-ES"/>
            </a:p>
          </p:txBody>
        </p:sp>
        <p:sp>
          <p:nvSpPr>
            <p:cNvPr id="28678" name="AutoShape 9"/>
            <p:cNvSpPr>
              <a:spLocks noChangeArrowheads="1"/>
            </p:cNvSpPr>
            <p:nvPr/>
          </p:nvSpPr>
          <p:spPr bwMode="auto">
            <a:xfrm>
              <a:off x="2154" y="3612"/>
              <a:ext cx="272" cy="362"/>
            </a:xfrm>
            <a:prstGeom prst="can">
              <a:avLst>
                <a:gd name="adj" fmla="val 33272"/>
              </a:avLst>
            </a:prstGeom>
            <a:solidFill>
              <a:schemeClr val="bg2"/>
            </a:solidFill>
            <a:ln w="9525">
              <a:solidFill>
                <a:schemeClr val="tx1"/>
              </a:solidFill>
              <a:round/>
              <a:headEnd/>
              <a:tailEnd/>
            </a:ln>
          </p:spPr>
          <p:txBody>
            <a:bodyPr wrap="none" anchor="ctr"/>
            <a:lstStyle/>
            <a:p>
              <a:endParaRPr lang="es-ES"/>
            </a:p>
          </p:txBody>
        </p:sp>
        <p:sp>
          <p:nvSpPr>
            <p:cNvPr id="28679" name="AutoShape 10"/>
            <p:cNvSpPr>
              <a:spLocks noChangeArrowheads="1"/>
            </p:cNvSpPr>
            <p:nvPr/>
          </p:nvSpPr>
          <p:spPr bwMode="auto">
            <a:xfrm>
              <a:off x="2472" y="3612"/>
              <a:ext cx="272" cy="362"/>
            </a:xfrm>
            <a:prstGeom prst="can">
              <a:avLst>
                <a:gd name="adj" fmla="val 33272"/>
              </a:avLst>
            </a:prstGeom>
            <a:solidFill>
              <a:srgbClr val="A50021"/>
            </a:solidFill>
            <a:ln w="9525">
              <a:solidFill>
                <a:schemeClr val="tx1"/>
              </a:solidFill>
              <a:round/>
              <a:headEnd/>
              <a:tailEnd/>
            </a:ln>
          </p:spPr>
          <p:txBody>
            <a:bodyPr wrap="none" anchor="ctr"/>
            <a:lstStyle/>
            <a:p>
              <a:endParaRPr lang="es-ES"/>
            </a:p>
          </p:txBody>
        </p:sp>
      </p:grpSp>
    </p:spTree>
  </p:cSld>
  <p:clrMapOvr>
    <a:masterClrMapping/>
  </p:clrMapOvr>
  <p:transition>
    <p:zoom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381000" y="0"/>
            <a:ext cx="8229600" cy="2438400"/>
          </a:xfrm>
          <a:prstGeom prst="rect">
            <a:avLst/>
          </a:prstGeom>
          <a:solidFill>
            <a:srgbClr val="FFFFFF"/>
          </a:solidFill>
          <a:ln w="9525">
            <a:noFill/>
            <a:miter lim="800000"/>
            <a:headEnd/>
            <a:tailEnd/>
          </a:ln>
        </p:spPr>
        <p:txBody>
          <a:bodyPr/>
          <a:lstStyle/>
          <a:p>
            <a:pPr marL="457200" indent="-457200" eaLnBrk="0" hangingPunct="0"/>
            <a:r>
              <a:rPr lang="es-ES_tradnl" sz="2000" b="1" u="sng">
                <a:solidFill>
                  <a:srgbClr val="000099"/>
                </a:solidFill>
                <a:latin typeface="Comic Sans MS" pitchFamily="66" charset="0"/>
                <a:cs typeface="Times New Roman" pitchFamily="18" charset="0"/>
              </a:rPr>
              <a:t>Electroforesis anular</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Cilindro externo gira hasta 150 rpm (lento) para neutralizar los efectos convectivos radiales.</a:t>
            </a:r>
            <a:r>
              <a:rPr lang="es-ES" sz="2000" b="1" u="sng">
                <a:solidFill>
                  <a:srgbClr val="000099"/>
                </a:solidFill>
                <a:latin typeface="Comic Sans MS" pitchFamily="66" charset="0"/>
                <a:cs typeface="Times New Roman" pitchFamily="18" charset="0"/>
              </a:rPr>
              <a:t> </a:t>
            </a:r>
            <a:endParaRPr lang="en-US" sz="2000" b="1" u="sng">
              <a:solidFill>
                <a:srgbClr val="000099"/>
              </a:solidFill>
              <a:latin typeface="Comic Sans MS" pitchFamily="66" charset="0"/>
              <a:cs typeface="Times New Roman" pitchFamily="18" charset="0"/>
            </a:endParaRPr>
          </a:p>
        </p:txBody>
      </p:sp>
      <p:sp>
        <p:nvSpPr>
          <p:cNvPr id="8196" name="Rectangle 3"/>
          <p:cNvSpPr>
            <a:spLocks noChangeArrowheads="1"/>
          </p:cNvSpPr>
          <p:nvPr/>
        </p:nvSpPr>
        <p:spPr bwMode="auto">
          <a:xfrm>
            <a:off x="1676400" y="795338"/>
            <a:ext cx="9144000" cy="0"/>
          </a:xfrm>
          <a:prstGeom prst="rect">
            <a:avLst/>
          </a:prstGeom>
          <a:noFill/>
          <a:ln w="9525">
            <a:noFill/>
            <a:miter lim="800000"/>
            <a:headEnd/>
            <a:tailEnd/>
          </a:ln>
        </p:spPr>
        <p:txBody>
          <a:bodyPr>
            <a:spAutoFit/>
          </a:bodyPr>
          <a:lstStyle/>
          <a:p>
            <a:endParaRPr lang="es-ES"/>
          </a:p>
        </p:txBody>
      </p:sp>
      <p:graphicFrame>
        <p:nvGraphicFramePr>
          <p:cNvPr id="8194" name="Object 4"/>
          <p:cNvGraphicFramePr>
            <a:graphicFrameLocks noChangeAspect="1"/>
          </p:cNvGraphicFramePr>
          <p:nvPr/>
        </p:nvGraphicFramePr>
        <p:xfrm>
          <a:off x="1676400" y="1295400"/>
          <a:ext cx="5791200" cy="5267325"/>
        </p:xfrm>
        <a:graphic>
          <a:graphicData uri="http://schemas.openxmlformats.org/presentationml/2006/ole">
            <p:oleObj spid="_x0000_s8194" r:id="rId3" imgW="6200000" imgH="5638095" progId="MSPhotoEd.3">
              <p:embed/>
            </p:oleObj>
          </a:graphicData>
        </a:graphic>
      </p:graphicFrame>
    </p:spTree>
  </p:cSld>
  <p:clrMapOvr>
    <a:masterClrMapping/>
  </p:clrMapOvr>
  <p:transition>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81000" y="0"/>
            <a:ext cx="8229600" cy="2438400"/>
          </a:xfrm>
          <a:prstGeom prst="rect">
            <a:avLst/>
          </a:prstGeom>
          <a:solidFill>
            <a:srgbClr val="FFFFFF"/>
          </a:solidFill>
          <a:ln w="9525">
            <a:noFill/>
            <a:miter lim="800000"/>
            <a:headEnd/>
            <a:tailEnd/>
          </a:ln>
        </p:spPr>
        <p:txBody>
          <a:bodyPr/>
          <a:lstStyle/>
          <a:p>
            <a:pPr marL="457200" indent="-457200" eaLnBrk="0" hangingPunct="0"/>
            <a:endParaRPr lang="es-ES_tradnl" sz="2000" u="sng">
              <a:solidFill>
                <a:srgbClr val="000099"/>
              </a:solidFill>
              <a:latin typeface="Comic Sans MS" pitchFamily="66" charset="0"/>
              <a:cs typeface="Times New Roman" pitchFamily="18" charset="0"/>
            </a:endParaRPr>
          </a:p>
          <a:p>
            <a:pPr marL="457200" indent="-457200" eaLnBrk="0" hangingPunct="0"/>
            <a:r>
              <a:rPr lang="es-ES_tradnl" sz="2000" b="1" u="sng">
                <a:solidFill>
                  <a:srgbClr val="000099"/>
                </a:solidFill>
                <a:latin typeface="Comic Sans MS" pitchFamily="66" charset="0"/>
                <a:cs typeface="Times New Roman" pitchFamily="18" charset="0"/>
              </a:rPr>
              <a:t>Equipos de flujo libre con recirculación</a:t>
            </a:r>
          </a:p>
          <a:p>
            <a:pPr marL="457200" indent="-457200" eaLnBrk="0" hangingPunct="0"/>
            <a:r>
              <a:rPr lang="es-ES_tradnl" sz="2000" u="sng">
                <a:solidFill>
                  <a:srgbClr val="000099"/>
                </a:solidFill>
                <a:latin typeface="Comic Sans MS" pitchFamily="66" charset="0"/>
                <a:cs typeface="Times New Roman" pitchFamily="18" charset="0"/>
              </a:rPr>
              <a:t> </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a:t>
            </a:r>
            <a:r>
              <a:rPr lang="es-ES_tradnl" sz="2000" b="1">
                <a:solidFill>
                  <a:srgbClr val="000099"/>
                </a:solidFill>
                <a:latin typeface="Comic Sans MS" pitchFamily="66" charset="0"/>
                <a:cs typeface="Times New Roman" pitchFamily="18" charset="0"/>
              </a:rPr>
              <a:t>Celdas tipo tambor</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Presenta compartimientos separados por discos de membranas de poliéster con poros de 10 </a:t>
            </a:r>
            <a:r>
              <a:rPr lang="es-ES_tradnl" sz="2000">
                <a:solidFill>
                  <a:srgbClr val="000099"/>
                </a:solidFill>
                <a:latin typeface="Symbol" pitchFamily="18" charset="2"/>
                <a:cs typeface="Times New Roman" pitchFamily="18" charset="0"/>
              </a:rPr>
              <a:t>m</a:t>
            </a:r>
            <a:r>
              <a:rPr lang="es-ES_tradnl" sz="2000">
                <a:solidFill>
                  <a:srgbClr val="000099"/>
                </a:solidFill>
                <a:latin typeface="Comic Sans MS" pitchFamily="66" charset="0"/>
                <a:cs typeface="Times New Roman" pitchFamily="18" charset="0"/>
              </a:rPr>
              <a:t>m, opera con gradiente de pH, la descarga es por vacío.</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a:t>
            </a:r>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a:t>
            </a:r>
            <a:r>
              <a:rPr lang="es-ES_tradnl" sz="2000" b="1">
                <a:solidFill>
                  <a:srgbClr val="000099"/>
                </a:solidFill>
                <a:latin typeface="Comic Sans MS" pitchFamily="66" charset="0"/>
                <a:cs typeface="Times New Roman" pitchFamily="18" charset="0"/>
              </a:rPr>
              <a:t>Película delgada con recirculación</a:t>
            </a:r>
          </a:p>
          <a:p>
            <a:pPr marL="457200" indent="-457200" eaLnBrk="0" hangingPunct="0"/>
            <a:endParaRPr lang="es-ES_tradnl" sz="2000" b="1" u="sng">
              <a:solidFill>
                <a:srgbClr val="000099"/>
              </a:solidFill>
              <a:latin typeface="Comic Sans MS" pitchFamily="66" charset="0"/>
              <a:cs typeface="Times New Roman" pitchFamily="18" charset="0"/>
            </a:endParaRPr>
          </a:p>
          <a:p>
            <a:pPr marL="457200" indent="-457200" eaLnBrk="0" hangingPunct="0"/>
            <a:r>
              <a:rPr lang="es-ES_tradnl" sz="2000">
                <a:solidFill>
                  <a:srgbClr val="000099"/>
                </a:solidFill>
                <a:latin typeface="Comic Sans MS" pitchFamily="66" charset="0"/>
                <a:cs typeface="Times New Roman" pitchFamily="18" charset="0"/>
              </a:rPr>
              <a:t>	Se realizan ciclos de la muestra que ingresa en diferentes canales como un isoelectroenfoque.</a:t>
            </a:r>
            <a:endParaRPr lang="es-ES_tradnl" sz="2000" b="1" u="sng">
              <a:solidFill>
                <a:srgbClr val="000099"/>
              </a:solidFill>
              <a:latin typeface="Comic Sans MS" pitchFamily="66" charset="0"/>
              <a:cs typeface="Times New Roman" pitchFamily="18" charset="0"/>
            </a:endParaRPr>
          </a:p>
          <a:p>
            <a:pPr marL="457200" indent="-457200" eaLnBrk="0" hangingPunct="0"/>
            <a:endParaRPr lang="en-US" sz="2000" b="1" u="sng">
              <a:solidFill>
                <a:srgbClr val="000099"/>
              </a:solidFill>
              <a:latin typeface="Comic Sans MS" pitchFamily="66" charset="0"/>
              <a:cs typeface="Times New Roman" pitchFamily="18" charset="0"/>
            </a:endParaRPr>
          </a:p>
        </p:txBody>
      </p:sp>
      <p:sp>
        <p:nvSpPr>
          <p:cNvPr id="29699" name="Rectangle 3"/>
          <p:cNvSpPr>
            <a:spLocks noChangeArrowheads="1"/>
          </p:cNvSpPr>
          <p:nvPr/>
        </p:nvSpPr>
        <p:spPr bwMode="auto">
          <a:xfrm>
            <a:off x="1676400" y="795338"/>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4213" y="0"/>
            <a:ext cx="7772400" cy="1143000"/>
          </a:xfrm>
        </p:spPr>
        <p:txBody>
          <a:bodyPr/>
          <a:lstStyle/>
          <a:p>
            <a:pPr eaLnBrk="1" hangingPunct="1"/>
            <a:r>
              <a:rPr lang="es-ES_tradnl" sz="3600" b="1" u="sng" smtClean="0">
                <a:solidFill>
                  <a:srgbClr val="990033"/>
                </a:solidFill>
                <a:latin typeface="Comic Sans MS" pitchFamily="66" charset="0"/>
                <a:cs typeface="Times New Roman" pitchFamily="18" charset="0"/>
              </a:rPr>
              <a:t>Electroforesis</a:t>
            </a:r>
            <a:endParaRPr lang="es-ES" sz="3600" b="1" u="sng" smtClean="0">
              <a:solidFill>
                <a:srgbClr val="000099"/>
              </a:solidFill>
              <a:latin typeface="Comic Sans MS" pitchFamily="66" charset="0"/>
              <a:cs typeface="Times New Roman" pitchFamily="18" charset="0"/>
            </a:endParaRPr>
          </a:p>
        </p:txBody>
      </p:sp>
      <p:sp>
        <p:nvSpPr>
          <p:cNvPr id="1028" name="Rectangle 3"/>
          <p:cNvSpPr>
            <a:spLocks noGrp="1" noChangeArrowheads="1"/>
          </p:cNvSpPr>
          <p:nvPr>
            <p:ph type="body" sz="half" idx="1"/>
          </p:nvPr>
        </p:nvSpPr>
        <p:spPr>
          <a:xfrm>
            <a:off x="684213" y="908050"/>
            <a:ext cx="7415212" cy="4114800"/>
          </a:xfrm>
        </p:spPr>
        <p:txBody>
          <a:bodyPr/>
          <a:lstStyle/>
          <a:p>
            <a:pPr algn="just" eaLnBrk="1" hangingPunct="1">
              <a:buFontTx/>
              <a:buNone/>
            </a:pPr>
            <a:r>
              <a:rPr lang="es-ES_tradnl" sz="2800" smtClean="0">
                <a:solidFill>
                  <a:srgbClr val="990033"/>
                </a:solidFill>
                <a:latin typeface="Comic Sans MS" pitchFamily="66" charset="0"/>
                <a:cs typeface="Times New Roman" pitchFamily="18" charset="0"/>
              </a:rPr>
              <a:t>	Es una de las técnicas más poderosas para la purificación de moléculas biológicas.</a:t>
            </a:r>
            <a:endParaRPr lang="es-ES_tradnl" sz="2800" b="1" u="sng" smtClean="0">
              <a:solidFill>
                <a:srgbClr val="990033"/>
              </a:solidFill>
              <a:latin typeface="Comic Sans MS" pitchFamily="66" charset="0"/>
              <a:cs typeface="Times New Roman" pitchFamily="18" charset="0"/>
            </a:endParaRPr>
          </a:p>
          <a:p>
            <a:pPr algn="ctr" eaLnBrk="1" hangingPunct="1">
              <a:buFontTx/>
              <a:buNone/>
            </a:pPr>
            <a:r>
              <a:rPr lang="es-ES_tradnl" sz="2800" u="sng" smtClean="0">
                <a:solidFill>
                  <a:srgbClr val="990033"/>
                </a:solidFill>
                <a:latin typeface="Comic Sans MS" pitchFamily="66" charset="0"/>
                <a:cs typeface="Times New Roman" pitchFamily="18" charset="0"/>
              </a:rPr>
              <a:t>Definición</a:t>
            </a:r>
          </a:p>
          <a:p>
            <a:pPr algn="just" eaLnBrk="1" hangingPunct="1">
              <a:buFontTx/>
              <a:buNone/>
            </a:pPr>
            <a:r>
              <a:rPr lang="es-ES_tradnl" sz="2800" smtClean="0">
                <a:solidFill>
                  <a:srgbClr val="990033"/>
                </a:solidFill>
                <a:latin typeface="Comic Sans MS" pitchFamily="66" charset="0"/>
                <a:cs typeface="Times New Roman" pitchFamily="18" charset="0"/>
              </a:rPr>
              <a:t> </a:t>
            </a:r>
            <a:r>
              <a:rPr lang="es-ES" sz="2800" smtClean="0">
                <a:solidFill>
                  <a:srgbClr val="990033"/>
                </a:solidFill>
                <a:latin typeface="Comic Sans MS" pitchFamily="66" charset="0"/>
                <a:cs typeface="Times New Roman" pitchFamily="18" charset="0"/>
              </a:rPr>
              <a:t>	 </a:t>
            </a:r>
            <a:r>
              <a:rPr lang="es-ES_tradnl" sz="2800" i="1" smtClean="0"/>
              <a:t>Electroforesis</a:t>
            </a:r>
            <a:r>
              <a:rPr lang="es-ES_tradnl" sz="2800" smtClean="0"/>
              <a:t>: transporte de partículas cargadas a través de un campo eléctrico. Basada en la migración diferencial de las partículas cargadas</a:t>
            </a:r>
            <a:endParaRPr lang="es-ES" sz="2800" smtClean="0"/>
          </a:p>
        </p:txBody>
      </p:sp>
      <p:sp>
        <p:nvSpPr>
          <p:cNvPr id="1029" name="Rectangle 4"/>
          <p:cNvSpPr>
            <a:spLocks noChangeArrowheads="1"/>
          </p:cNvSpPr>
          <p:nvPr/>
        </p:nvSpPr>
        <p:spPr bwMode="auto">
          <a:xfrm>
            <a:off x="2533650" y="2381250"/>
            <a:ext cx="9144000" cy="0"/>
          </a:xfrm>
          <a:prstGeom prst="rect">
            <a:avLst/>
          </a:prstGeom>
          <a:noFill/>
          <a:ln w="9525">
            <a:noFill/>
            <a:miter lim="800000"/>
            <a:headEnd/>
            <a:tailEnd/>
          </a:ln>
        </p:spPr>
        <p:txBody>
          <a:bodyPr>
            <a:spAutoFit/>
          </a:bodyPr>
          <a:lstStyle/>
          <a:p>
            <a:endParaRPr lang="es-ES"/>
          </a:p>
        </p:txBody>
      </p:sp>
      <p:graphicFrame>
        <p:nvGraphicFramePr>
          <p:cNvPr id="1026" name="Object 6"/>
          <p:cNvGraphicFramePr>
            <a:graphicFrameLocks noChangeAspect="1"/>
          </p:cNvGraphicFramePr>
          <p:nvPr>
            <p:ph sz="half" idx="2"/>
          </p:nvPr>
        </p:nvGraphicFramePr>
        <p:xfrm>
          <a:off x="3203575" y="4105275"/>
          <a:ext cx="3190875" cy="2752725"/>
        </p:xfrm>
        <a:graphic>
          <a:graphicData uri="http://schemas.openxmlformats.org/presentationml/2006/ole">
            <p:oleObj spid="_x0000_s1026" name="Imagen de mapa de bits" r:id="rId3" imgW="3191320" imgH="2752381"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ChangeArrowheads="1"/>
          </p:cNvSpPr>
          <p:nvPr/>
        </p:nvSpPr>
        <p:spPr bwMode="auto">
          <a:xfrm>
            <a:off x="2300288" y="385763"/>
            <a:ext cx="9144000" cy="0"/>
          </a:xfrm>
          <a:prstGeom prst="rect">
            <a:avLst/>
          </a:prstGeom>
          <a:noFill/>
          <a:ln w="9525">
            <a:noFill/>
            <a:miter lim="800000"/>
            <a:headEnd/>
            <a:tailEnd/>
          </a:ln>
        </p:spPr>
        <p:txBody>
          <a:bodyPr>
            <a:spAutoFit/>
          </a:bodyPr>
          <a:lstStyle/>
          <a:p>
            <a:endParaRPr lang="es-ES"/>
          </a:p>
        </p:txBody>
      </p:sp>
      <p:graphicFrame>
        <p:nvGraphicFramePr>
          <p:cNvPr id="9218" name="Object 3"/>
          <p:cNvGraphicFramePr>
            <a:graphicFrameLocks noChangeAspect="1"/>
          </p:cNvGraphicFramePr>
          <p:nvPr/>
        </p:nvGraphicFramePr>
        <p:xfrm>
          <a:off x="2286000" y="0"/>
          <a:ext cx="5118100" cy="6858000"/>
        </p:xfrm>
        <a:graphic>
          <a:graphicData uri="http://schemas.openxmlformats.org/presentationml/2006/ole">
            <p:oleObj spid="_x0000_s9218" r:id="rId3" imgW="6942857" imgH="9285714" progId="MSPhotoEd.3">
              <p:embed/>
            </p:oleObj>
          </a:graphicData>
        </a:graphic>
      </p:graphicFrame>
    </p:spTree>
  </p:cSld>
  <p:clrMapOvr>
    <a:masterClrMapping/>
  </p:clrMapOvr>
  <p:transition>
    <p:zoom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dirty="0" smtClean="0">
                <a:solidFill>
                  <a:srgbClr val="003300"/>
                </a:solidFill>
                <a:latin typeface="Comic Sans MS" pitchFamily="66" charset="0"/>
              </a:rPr>
              <a:t>Procesos Integrados</a:t>
            </a:r>
            <a:endParaRPr lang="es-ES" dirty="0" smtClean="0">
              <a:solidFill>
                <a:srgbClr val="003300"/>
              </a:solidFill>
              <a:latin typeface="Comic Sans MS" pitchFamily="66"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755650" y="2133600"/>
            <a:ext cx="8064500" cy="1143000"/>
          </a:xfrm>
        </p:spPr>
        <p:txBody>
          <a:bodyPr/>
          <a:lstStyle/>
          <a:p>
            <a:pPr algn="l" eaLnBrk="1" hangingPunct="1"/>
            <a:r>
              <a:rPr lang="es-ES" sz="4000" dirty="0" smtClean="0">
                <a:solidFill>
                  <a:srgbClr val="003300"/>
                </a:solidFill>
                <a:latin typeface="Comic Sans MS" pitchFamily="66" charset="0"/>
              </a:rPr>
              <a:t>Procesos Integrados</a:t>
            </a:r>
            <a:br>
              <a:rPr lang="es-ES" sz="4000" dirty="0" smtClean="0">
                <a:solidFill>
                  <a:srgbClr val="003300"/>
                </a:solidFill>
                <a:latin typeface="Comic Sans MS" pitchFamily="66" charset="0"/>
              </a:rPr>
            </a:br>
            <a:r>
              <a:rPr lang="es-ES" sz="4000" dirty="0" smtClean="0">
                <a:solidFill>
                  <a:srgbClr val="003300"/>
                </a:solidFill>
                <a:latin typeface="Comic Sans MS" pitchFamily="66" charset="0"/>
              </a:rPr>
              <a:t/>
            </a:r>
            <a:br>
              <a:rPr lang="es-ES" sz="4000" dirty="0" smtClean="0">
                <a:solidFill>
                  <a:srgbClr val="003300"/>
                </a:solidFill>
                <a:latin typeface="Comic Sans MS" pitchFamily="66" charset="0"/>
              </a:rPr>
            </a:br>
            <a:r>
              <a:rPr lang="es-ES" sz="3600" dirty="0" smtClean="0">
                <a:solidFill>
                  <a:srgbClr val="003300"/>
                </a:solidFill>
                <a:latin typeface="Comic Sans MS" pitchFamily="66" charset="0"/>
              </a:rPr>
              <a:t>-Cromatografía de Lecho expandido</a:t>
            </a:r>
            <a:br>
              <a:rPr lang="es-ES" sz="3600" dirty="0" smtClean="0">
                <a:solidFill>
                  <a:srgbClr val="003300"/>
                </a:solidFill>
                <a:latin typeface="Comic Sans MS" pitchFamily="66" charset="0"/>
              </a:rPr>
            </a:br>
            <a:r>
              <a:rPr lang="es-ES" sz="3600" dirty="0" smtClean="0">
                <a:solidFill>
                  <a:srgbClr val="003300"/>
                </a:solidFill>
                <a:latin typeface="Comic Sans MS" pitchFamily="66" charset="0"/>
              </a:rPr>
              <a:t>-Cromatografía Anular Plana</a:t>
            </a:r>
            <a:r>
              <a:rPr lang="es-ES" sz="4000" dirty="0" smtClean="0">
                <a:solidFill>
                  <a:srgbClr val="003300"/>
                </a:solidFill>
                <a:latin typeface="Comic Sans MS" pitchFamily="66" charset="0"/>
              </a:rPr>
              <a:t/>
            </a:r>
            <a:br>
              <a:rPr lang="es-ES" sz="4000" dirty="0" smtClean="0">
                <a:solidFill>
                  <a:srgbClr val="003300"/>
                </a:solidFill>
                <a:latin typeface="Comic Sans MS" pitchFamily="66" charset="0"/>
              </a:rPr>
            </a:br>
            <a:r>
              <a:rPr lang="es-ES" sz="4000" dirty="0" smtClean="0">
                <a:solidFill>
                  <a:srgbClr val="003300"/>
                </a:solidFill>
                <a:latin typeface="Comic Sans MS" pitchFamily="66" charset="0"/>
              </a:rPr>
              <a:t>-</a:t>
            </a:r>
            <a:r>
              <a:rPr lang="es-ES" sz="3200" dirty="0" smtClean="0">
                <a:solidFill>
                  <a:srgbClr val="003300"/>
                </a:solidFill>
                <a:latin typeface="Comic Sans MS" pitchFamily="66" charset="0"/>
                <a:cs typeface="Times New Roman" pitchFamily="18" charset="0"/>
              </a:rPr>
              <a:t>Cromatografía de Afinidad en membrana</a:t>
            </a:r>
            <a:br>
              <a:rPr lang="es-ES" sz="3200" dirty="0" smtClean="0">
                <a:solidFill>
                  <a:srgbClr val="003300"/>
                </a:solidFill>
                <a:latin typeface="Comic Sans MS" pitchFamily="66" charset="0"/>
                <a:cs typeface="Times New Roman" pitchFamily="18" charset="0"/>
              </a:rPr>
            </a:br>
            <a:r>
              <a:rPr lang="es-ES" sz="3200" dirty="0" smtClean="0">
                <a:solidFill>
                  <a:srgbClr val="003300"/>
                </a:solidFill>
                <a:latin typeface="Comic Sans MS" pitchFamily="66" charset="0"/>
                <a:cs typeface="Times New Roman" pitchFamily="18" charset="0"/>
              </a:rPr>
              <a:t>-</a:t>
            </a:r>
            <a:r>
              <a:rPr lang="es-ES" sz="3200" dirty="0" err="1" smtClean="0">
                <a:solidFill>
                  <a:srgbClr val="003300"/>
                </a:solidFill>
                <a:latin typeface="Comic Sans MS" pitchFamily="66" charset="0"/>
                <a:cs typeface="Times New Roman" pitchFamily="18" charset="0"/>
              </a:rPr>
              <a:t>Electrofiltración</a:t>
            </a:r>
            <a:r>
              <a:rPr lang="es-ES" sz="3200" dirty="0" smtClean="0">
                <a:solidFill>
                  <a:srgbClr val="003300"/>
                </a:solidFill>
                <a:latin typeface="Comic Sans MS" pitchFamily="66" charset="0"/>
                <a:cs typeface="Times New Roman" pitchFamily="18" charset="0"/>
              </a:rPr>
              <a:t/>
            </a:r>
            <a:br>
              <a:rPr lang="es-ES" sz="3200" dirty="0" smtClean="0">
                <a:solidFill>
                  <a:srgbClr val="003300"/>
                </a:solidFill>
                <a:latin typeface="Comic Sans MS" pitchFamily="66" charset="0"/>
                <a:cs typeface="Times New Roman" pitchFamily="18" charset="0"/>
              </a:rPr>
            </a:br>
            <a:r>
              <a:rPr lang="es-ES" sz="3200" dirty="0" smtClean="0">
                <a:solidFill>
                  <a:srgbClr val="003300"/>
                </a:solidFill>
                <a:latin typeface="Comic Sans MS" pitchFamily="66" charset="0"/>
                <a:cs typeface="Times New Roman" pitchFamily="18" charset="0"/>
              </a:rPr>
              <a:t>-Purificación magnética</a:t>
            </a:r>
            <a:r>
              <a:rPr lang="es-ES" dirty="0" smtClean="0"/>
              <a:t> </a:t>
            </a:r>
          </a:p>
        </p:txBody>
      </p:sp>
    </p:spTree>
  </p:cSld>
  <p:clrMapOvr>
    <a:masterClrMapping/>
  </p:clrMapOvr>
  <p:transition>
    <p:zoom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dirty="0" smtClean="0">
                <a:solidFill>
                  <a:srgbClr val="003300"/>
                </a:solidFill>
                <a:latin typeface="Comic Sans MS" pitchFamily="66" charset="0"/>
              </a:rPr>
              <a:t>Cromatografía de Lecho expandido</a:t>
            </a:r>
            <a:endParaRPr lang="es-ES" dirty="0" smtClean="0">
              <a:solidFill>
                <a:srgbClr val="003300"/>
              </a:solidFill>
              <a:latin typeface="Comic Sans MS" pitchFamily="66"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611188" y="0"/>
            <a:ext cx="7772400" cy="1143000"/>
          </a:xfrm>
        </p:spPr>
        <p:txBody>
          <a:bodyPr/>
          <a:lstStyle/>
          <a:p>
            <a:pPr eaLnBrk="1" hangingPunct="1"/>
            <a:r>
              <a:rPr lang="es-ES" sz="2400" b="1" u="sng" smtClean="0">
                <a:latin typeface="Comic Sans MS" pitchFamily="66" charset="0"/>
                <a:cs typeface="Times New Roman" pitchFamily="18" charset="0"/>
              </a:rPr>
              <a:t>Cromatografía de Lechos Expandidos</a:t>
            </a:r>
            <a:r>
              <a:rPr lang="es-ES" smtClean="0"/>
              <a:t> </a:t>
            </a:r>
            <a:br>
              <a:rPr lang="es-ES" smtClean="0"/>
            </a:br>
            <a:endParaRPr lang="es-ES" sz="2400" b="1" smtClean="0">
              <a:solidFill>
                <a:srgbClr val="990033"/>
              </a:solidFill>
              <a:latin typeface="Comic Sans MS" pitchFamily="66" charset="0"/>
              <a:cs typeface="Times New Roman" pitchFamily="18" charset="0"/>
            </a:endParaRPr>
          </a:p>
        </p:txBody>
      </p:sp>
      <p:sp>
        <p:nvSpPr>
          <p:cNvPr id="31747" name="Text Box 4"/>
          <p:cNvSpPr txBox="1">
            <a:spLocks noChangeArrowheads="1"/>
          </p:cNvSpPr>
          <p:nvPr/>
        </p:nvSpPr>
        <p:spPr bwMode="auto">
          <a:xfrm>
            <a:off x="1042988" y="1052513"/>
            <a:ext cx="7345362" cy="4108450"/>
          </a:xfrm>
          <a:prstGeom prst="rect">
            <a:avLst/>
          </a:prstGeom>
          <a:noFill/>
          <a:ln w="9525">
            <a:noFill/>
            <a:miter lim="800000"/>
            <a:headEnd/>
            <a:tailEnd/>
          </a:ln>
        </p:spPr>
        <p:txBody>
          <a:bodyPr>
            <a:spAutoFit/>
          </a:bodyPr>
          <a:lstStyle/>
          <a:p>
            <a:pPr marL="457200" indent="-457200">
              <a:spcBef>
                <a:spcPct val="50000"/>
              </a:spcBef>
            </a:pPr>
            <a:r>
              <a:rPr lang="es-ES_tradnl"/>
              <a:t>El proceso consiste esencialmente de 6 etapas</a:t>
            </a:r>
          </a:p>
          <a:p>
            <a:pPr marL="457200" indent="-457200">
              <a:spcBef>
                <a:spcPct val="50000"/>
              </a:spcBef>
              <a:buFontTx/>
              <a:buAutoNum type="alphaLcParenR"/>
            </a:pPr>
            <a:r>
              <a:rPr lang="es-ES_tradnl"/>
              <a:t>Se tiene el lecho almacenado</a:t>
            </a:r>
          </a:p>
          <a:p>
            <a:pPr marL="457200" indent="-457200">
              <a:spcBef>
                <a:spcPct val="50000"/>
              </a:spcBef>
              <a:buFontTx/>
              <a:buAutoNum type="alphaLcParenR"/>
            </a:pPr>
            <a:r>
              <a:rPr lang="es-ES_tradnl"/>
              <a:t>Se estabiliza el lecho expandido a un determinado nivel</a:t>
            </a:r>
          </a:p>
          <a:p>
            <a:pPr marL="457200" indent="-457200">
              <a:spcBef>
                <a:spcPct val="50000"/>
              </a:spcBef>
              <a:buFontTx/>
              <a:buAutoNum type="alphaLcParenR"/>
            </a:pPr>
            <a:r>
              <a:rPr lang="es-ES_tradnl"/>
              <a:t>Se equilibra el lecho con buffer</a:t>
            </a:r>
          </a:p>
          <a:p>
            <a:pPr marL="457200" indent="-457200">
              <a:spcBef>
                <a:spcPct val="50000"/>
              </a:spcBef>
              <a:buFontTx/>
              <a:buAutoNum type="alphaLcParenR"/>
            </a:pPr>
            <a:r>
              <a:rPr lang="es-ES_tradnl"/>
              <a:t>Se carga el caldo directo de la fermentación</a:t>
            </a:r>
          </a:p>
          <a:p>
            <a:pPr marL="457200" indent="-457200">
              <a:spcBef>
                <a:spcPct val="50000"/>
              </a:spcBef>
              <a:buFontTx/>
              <a:buAutoNum type="alphaLcParenR"/>
            </a:pPr>
            <a:r>
              <a:rPr lang="es-ES_tradnl"/>
              <a:t>Se lava el lecho</a:t>
            </a:r>
          </a:p>
          <a:p>
            <a:pPr marL="457200" indent="-457200">
              <a:spcBef>
                <a:spcPct val="50000"/>
              </a:spcBef>
              <a:buFontTx/>
              <a:buAutoNum type="alphaLcParenR"/>
            </a:pPr>
            <a:r>
              <a:rPr lang="es-ES_tradnl"/>
              <a:t>Eluye y regenera el lecho</a:t>
            </a:r>
            <a:endParaRPr lang="es-CL"/>
          </a:p>
        </p:txBody>
      </p:sp>
    </p:spTree>
  </p:cSld>
  <p:clrMapOvr>
    <a:masterClrMapping/>
  </p:clrMapOvr>
  <p:transition>
    <p:zoom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611188" y="0"/>
            <a:ext cx="7772400" cy="1143000"/>
          </a:xfrm>
        </p:spPr>
        <p:txBody>
          <a:bodyPr/>
          <a:lstStyle/>
          <a:p>
            <a:pPr eaLnBrk="1" hangingPunct="1"/>
            <a:r>
              <a:rPr lang="es-ES" sz="2400" b="1" u="sng" smtClean="0">
                <a:latin typeface="Comic Sans MS" pitchFamily="66" charset="0"/>
                <a:cs typeface="Times New Roman" pitchFamily="18" charset="0"/>
              </a:rPr>
              <a:t>Cromatografía de Lechos Expandidos</a:t>
            </a:r>
            <a:r>
              <a:rPr lang="es-ES" smtClean="0"/>
              <a:t> </a:t>
            </a:r>
            <a:br>
              <a:rPr lang="es-ES" smtClean="0"/>
            </a:br>
            <a:endParaRPr lang="es-ES" sz="2400" b="1" smtClean="0">
              <a:solidFill>
                <a:srgbClr val="990033"/>
              </a:solidFill>
              <a:latin typeface="Comic Sans MS" pitchFamily="66" charset="0"/>
              <a:cs typeface="Times New Roman" pitchFamily="18" charset="0"/>
            </a:endParaRPr>
          </a:p>
        </p:txBody>
      </p:sp>
      <p:pic>
        <p:nvPicPr>
          <p:cNvPr id="32771" name="Picture 3" descr="lecho"/>
          <p:cNvPicPr>
            <a:picLocks noChangeAspect="1" noChangeArrowheads="1"/>
          </p:cNvPicPr>
          <p:nvPr/>
        </p:nvPicPr>
        <p:blipFill>
          <a:blip r:embed="rId2"/>
          <a:srcRect/>
          <a:stretch>
            <a:fillRect/>
          </a:stretch>
        </p:blipFill>
        <p:spPr bwMode="auto">
          <a:xfrm>
            <a:off x="395288" y="692150"/>
            <a:ext cx="8224837" cy="49530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srcRect/>
          <a:stretch>
            <a:fillRect/>
          </a:stretch>
        </p:blipFill>
        <p:spPr bwMode="auto">
          <a:xfrm>
            <a:off x="900113" y="117475"/>
            <a:ext cx="7691437" cy="6551613"/>
          </a:xfrm>
          <a:prstGeom prst="rect">
            <a:avLst/>
          </a:prstGeom>
          <a:noFill/>
          <a:ln w="9525">
            <a:noFill/>
            <a:miter lim="800000"/>
            <a:headEnd/>
            <a:tailEnd/>
          </a:ln>
        </p:spPr>
      </p:pic>
    </p:spTree>
  </p:cSld>
  <p:clrMapOvr>
    <a:masterClrMapping/>
  </p:clrMapOvr>
  <p:transition>
    <p:zoom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lecho1"/>
          <p:cNvPicPr>
            <a:picLocks noChangeAspect="1" noChangeArrowheads="1"/>
          </p:cNvPicPr>
          <p:nvPr/>
        </p:nvPicPr>
        <p:blipFill>
          <a:blip r:embed="rId2"/>
          <a:srcRect/>
          <a:stretch>
            <a:fillRect/>
          </a:stretch>
        </p:blipFill>
        <p:spPr bwMode="auto">
          <a:xfrm>
            <a:off x="755650" y="1196975"/>
            <a:ext cx="2178050" cy="3048000"/>
          </a:xfrm>
          <a:prstGeom prst="rect">
            <a:avLst/>
          </a:prstGeom>
          <a:noFill/>
          <a:ln w="9525">
            <a:noFill/>
            <a:miter lim="800000"/>
            <a:headEnd/>
            <a:tailEnd/>
          </a:ln>
        </p:spPr>
      </p:pic>
      <p:pic>
        <p:nvPicPr>
          <p:cNvPr id="34819" name="Picture 5" descr="lecho2"/>
          <p:cNvPicPr>
            <a:picLocks noChangeAspect="1" noChangeArrowheads="1"/>
          </p:cNvPicPr>
          <p:nvPr/>
        </p:nvPicPr>
        <p:blipFill>
          <a:blip r:embed="rId3"/>
          <a:srcRect/>
          <a:stretch>
            <a:fillRect/>
          </a:stretch>
        </p:blipFill>
        <p:spPr bwMode="auto">
          <a:xfrm>
            <a:off x="6300788" y="1268413"/>
            <a:ext cx="2160587" cy="2879725"/>
          </a:xfrm>
          <a:prstGeom prst="rect">
            <a:avLst/>
          </a:prstGeom>
          <a:noFill/>
          <a:ln w="9525">
            <a:noFill/>
            <a:miter lim="800000"/>
            <a:headEnd/>
            <a:tailEnd/>
          </a:ln>
        </p:spPr>
      </p:pic>
      <p:pic>
        <p:nvPicPr>
          <p:cNvPr id="34820" name="Picture 6" descr="lecho3"/>
          <p:cNvPicPr>
            <a:picLocks noChangeAspect="1" noChangeArrowheads="1"/>
          </p:cNvPicPr>
          <p:nvPr/>
        </p:nvPicPr>
        <p:blipFill>
          <a:blip r:embed="rId4"/>
          <a:srcRect/>
          <a:stretch>
            <a:fillRect/>
          </a:stretch>
        </p:blipFill>
        <p:spPr bwMode="auto">
          <a:xfrm>
            <a:off x="3419475" y="1196975"/>
            <a:ext cx="2214563" cy="2952750"/>
          </a:xfrm>
          <a:prstGeom prst="rect">
            <a:avLst/>
          </a:prstGeom>
          <a:noFill/>
          <a:ln w="9525">
            <a:noFill/>
            <a:miter lim="800000"/>
            <a:headEnd/>
            <a:tailEnd/>
          </a:ln>
        </p:spPr>
      </p:pic>
      <p:sp>
        <p:nvSpPr>
          <p:cNvPr id="34821" name="Text Box 7"/>
          <p:cNvSpPr txBox="1">
            <a:spLocks noChangeArrowheads="1"/>
          </p:cNvSpPr>
          <p:nvPr/>
        </p:nvSpPr>
        <p:spPr bwMode="auto">
          <a:xfrm>
            <a:off x="539750" y="4724400"/>
            <a:ext cx="2519363" cy="1187450"/>
          </a:xfrm>
          <a:prstGeom prst="rect">
            <a:avLst/>
          </a:prstGeom>
          <a:noFill/>
          <a:ln w="9525">
            <a:noFill/>
            <a:miter lim="800000"/>
            <a:headEnd/>
            <a:tailEnd/>
          </a:ln>
        </p:spPr>
        <p:txBody>
          <a:bodyPr>
            <a:spAutoFit/>
          </a:bodyPr>
          <a:lstStyle/>
          <a:p>
            <a:pPr>
              <a:spcBef>
                <a:spcPct val="50000"/>
              </a:spcBef>
            </a:pPr>
            <a:r>
              <a:rPr lang="es-ES_tradnl"/>
              <a:t>Etapas de estabilización y equilibrio</a:t>
            </a:r>
            <a:endParaRPr lang="es-CL"/>
          </a:p>
        </p:txBody>
      </p:sp>
      <p:sp>
        <p:nvSpPr>
          <p:cNvPr id="34822" name="Text Box 8"/>
          <p:cNvSpPr txBox="1">
            <a:spLocks noChangeArrowheads="1"/>
          </p:cNvSpPr>
          <p:nvPr/>
        </p:nvSpPr>
        <p:spPr bwMode="auto">
          <a:xfrm>
            <a:off x="4211638" y="4724400"/>
            <a:ext cx="5184775" cy="457200"/>
          </a:xfrm>
          <a:prstGeom prst="rect">
            <a:avLst/>
          </a:prstGeom>
          <a:noFill/>
          <a:ln w="9525">
            <a:noFill/>
            <a:miter lim="800000"/>
            <a:headEnd/>
            <a:tailEnd/>
          </a:ln>
        </p:spPr>
        <p:txBody>
          <a:bodyPr>
            <a:spAutoFit/>
          </a:bodyPr>
          <a:lstStyle/>
          <a:p>
            <a:pPr>
              <a:spcBef>
                <a:spcPct val="50000"/>
              </a:spcBef>
            </a:pPr>
            <a:r>
              <a:rPr lang="es-ES_tradnl"/>
              <a:t>Etapas de carga del caldo</a:t>
            </a:r>
            <a:endParaRPr lang="es-CL"/>
          </a:p>
        </p:txBody>
      </p:sp>
    </p:spTree>
  </p:cSld>
  <p:clrMapOvr>
    <a:masterClrMapping/>
  </p:clrMapOvr>
  <p:transition>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 sz="3600" b="1" u="sng" smtClean="0">
                <a:solidFill>
                  <a:srgbClr val="000099"/>
                </a:solidFill>
                <a:latin typeface="Comic Sans MS" pitchFamily="66" charset="0"/>
                <a:cs typeface="Times New Roman" pitchFamily="18" charset="0"/>
              </a:rPr>
              <a:t>Condiciones</a:t>
            </a:r>
          </a:p>
        </p:txBody>
      </p:sp>
      <p:sp>
        <p:nvSpPr>
          <p:cNvPr id="35843" name="Rectangle 3"/>
          <p:cNvSpPr>
            <a:spLocks noGrp="1" noChangeArrowheads="1"/>
          </p:cNvSpPr>
          <p:nvPr>
            <p:ph type="body" idx="1"/>
          </p:nvPr>
        </p:nvSpPr>
        <p:spPr/>
        <p:txBody>
          <a:bodyPr/>
          <a:lstStyle/>
          <a:p>
            <a:pPr eaLnBrk="1" hangingPunct="1"/>
            <a:r>
              <a:rPr lang="es-ES" sz="2400" b="1" smtClean="0">
                <a:solidFill>
                  <a:srgbClr val="990033"/>
                </a:solidFill>
                <a:latin typeface="Comic Sans MS" pitchFamily="66" charset="0"/>
                <a:cs typeface="Times New Roman" pitchFamily="18" charset="0"/>
              </a:rPr>
              <a:t>Se debe purificar un producto extracelular.</a:t>
            </a:r>
          </a:p>
          <a:p>
            <a:pPr eaLnBrk="1" hangingPunct="1">
              <a:buFontTx/>
              <a:buNone/>
            </a:pPr>
            <a:endParaRPr lang="es-ES" sz="2400" b="1" smtClean="0">
              <a:solidFill>
                <a:srgbClr val="990033"/>
              </a:solidFill>
              <a:latin typeface="Comic Sans MS" pitchFamily="66" charset="0"/>
              <a:cs typeface="Times New Roman" pitchFamily="18" charset="0"/>
            </a:endParaRPr>
          </a:p>
          <a:p>
            <a:pPr eaLnBrk="1" hangingPunct="1"/>
            <a:r>
              <a:rPr lang="es-ES" sz="2400" b="1" smtClean="0">
                <a:solidFill>
                  <a:srgbClr val="990033"/>
                </a:solidFill>
                <a:latin typeface="Comic Sans MS" pitchFamily="66" charset="0"/>
                <a:cs typeface="Times New Roman" pitchFamily="18" charset="0"/>
              </a:rPr>
              <a:t>El caldo se inyecta  directamente a la columna, se ahorran las etapas de:</a:t>
            </a:r>
          </a:p>
          <a:p>
            <a:pPr lvl="2" eaLnBrk="1" hangingPunct="1"/>
            <a:r>
              <a:rPr lang="es-ES" b="1" smtClean="0">
                <a:solidFill>
                  <a:srgbClr val="990033"/>
                </a:solidFill>
                <a:latin typeface="Comic Sans MS" pitchFamily="66" charset="0"/>
                <a:cs typeface="Times New Roman" pitchFamily="18" charset="0"/>
              </a:rPr>
              <a:t>Separación de células</a:t>
            </a:r>
          </a:p>
          <a:p>
            <a:pPr lvl="2" eaLnBrk="1" hangingPunct="1"/>
            <a:r>
              <a:rPr lang="es-ES" b="1" smtClean="0">
                <a:solidFill>
                  <a:srgbClr val="990033"/>
                </a:solidFill>
                <a:latin typeface="Comic Sans MS" pitchFamily="66" charset="0"/>
                <a:cs typeface="Times New Roman" pitchFamily="18" charset="0"/>
              </a:rPr>
              <a:t>Concentración</a:t>
            </a:r>
          </a:p>
          <a:p>
            <a:pPr lvl="2" eaLnBrk="1" hangingPunct="1"/>
            <a:r>
              <a:rPr lang="es-ES" b="1" smtClean="0">
                <a:solidFill>
                  <a:srgbClr val="990033"/>
                </a:solidFill>
                <a:latin typeface="Comic Sans MS" pitchFamily="66" charset="0"/>
                <a:cs typeface="Times New Roman" pitchFamily="18" charset="0"/>
              </a:rPr>
              <a:t>Purificación</a:t>
            </a:r>
          </a:p>
          <a:p>
            <a:pPr lvl="2" eaLnBrk="1" hangingPunct="1">
              <a:buFontTx/>
              <a:buNone/>
            </a:pPr>
            <a:endParaRPr lang="es-ES" b="1" smtClean="0">
              <a:solidFill>
                <a:srgbClr val="990033"/>
              </a:solidFill>
              <a:latin typeface="Comic Sans MS" pitchFamily="66" charset="0"/>
              <a:cs typeface="Times New Roman" pitchFamily="18" charset="0"/>
            </a:endParaRPr>
          </a:p>
          <a:p>
            <a:pPr lvl="2" eaLnBrk="1" hangingPunct="1">
              <a:buFontTx/>
              <a:buNone/>
            </a:pPr>
            <a:endParaRPr lang="es-ES" smtClean="0"/>
          </a:p>
        </p:txBody>
      </p:sp>
    </p:spTree>
  </p:cSld>
  <p:clrMapOvr>
    <a:masterClrMapping/>
  </p:clrMapOvr>
  <p:transition>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dirty="0" smtClean="0">
                <a:latin typeface="Comic Sans MS" pitchFamily="66" charset="0"/>
                <a:cs typeface="Times New Roman" pitchFamily="18" charset="0"/>
              </a:rPr>
              <a:t>Cromatografías Continuas: Cromatografía Anular</a:t>
            </a:r>
            <a:endParaRPr lang="es-ES" dirty="0" smtClean="0">
              <a:solidFill>
                <a:srgbClr val="003300"/>
              </a:solidFill>
              <a:latin typeface="Comic Sans MS" pitchFamily="66"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body" idx="1"/>
          </p:nvPr>
        </p:nvSpPr>
        <p:spPr>
          <a:xfrm>
            <a:off x="685800" y="533400"/>
            <a:ext cx="7772400" cy="2514600"/>
          </a:xfrm>
        </p:spPr>
        <p:txBody>
          <a:bodyPr/>
          <a:lstStyle/>
          <a:p>
            <a:pPr algn="just" eaLnBrk="1" hangingPunct="1">
              <a:lnSpc>
                <a:spcPct val="90000"/>
              </a:lnSpc>
              <a:buFontTx/>
              <a:buNone/>
            </a:pPr>
            <a:r>
              <a:rPr lang="es-ES_tradnl" sz="2400" smtClean="0">
                <a:solidFill>
                  <a:srgbClr val="990033"/>
                </a:solidFill>
                <a:latin typeface="Comic Sans MS" pitchFamily="66" charset="0"/>
                <a:cs typeface="Times New Roman" pitchFamily="18" charset="0"/>
              </a:rPr>
              <a:t>Se puede utilizar tanto en escala:</a:t>
            </a:r>
          </a:p>
          <a:p>
            <a:pPr algn="just" eaLnBrk="1" hangingPunct="1">
              <a:lnSpc>
                <a:spcPct val="90000"/>
              </a:lnSpc>
            </a:pPr>
            <a:r>
              <a:rPr lang="es-ES_tradnl" sz="2400" smtClean="0">
                <a:solidFill>
                  <a:srgbClr val="990033"/>
                </a:solidFill>
                <a:latin typeface="Comic Sans MS" pitchFamily="66" charset="0"/>
                <a:cs typeface="Times New Roman" pitchFamily="18" charset="0"/>
              </a:rPr>
              <a:t>Analítica ( más conocida)</a:t>
            </a:r>
          </a:p>
          <a:p>
            <a:pPr algn="just" eaLnBrk="1" hangingPunct="1">
              <a:lnSpc>
                <a:spcPct val="90000"/>
              </a:lnSpc>
            </a:pPr>
            <a:r>
              <a:rPr lang="es-ES_tradnl" sz="2400" smtClean="0">
                <a:solidFill>
                  <a:srgbClr val="990033"/>
                </a:solidFill>
                <a:latin typeface="Comic Sans MS" pitchFamily="66" charset="0"/>
                <a:cs typeface="Times New Roman" pitchFamily="18" charset="0"/>
              </a:rPr>
              <a:t>Preparativa</a:t>
            </a:r>
            <a:endParaRPr lang="es-ES_tradnl" sz="2400" b="1" u="sng" smtClean="0">
              <a:solidFill>
                <a:srgbClr val="990033"/>
              </a:solidFill>
              <a:latin typeface="Comic Sans MS" pitchFamily="66" charset="0"/>
              <a:cs typeface="Times New Roman" pitchFamily="18" charset="0"/>
            </a:endParaRP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 </a:t>
            </a:r>
            <a:endParaRPr lang="es-ES_tradnl" sz="2400" b="1" u="sng" smtClean="0">
              <a:solidFill>
                <a:srgbClr val="990033"/>
              </a:solidFill>
              <a:latin typeface="Comic Sans MS" pitchFamily="66" charset="0"/>
              <a:cs typeface="Times New Roman" pitchFamily="18" charset="0"/>
            </a:endParaRP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Aspectos que afectas  la separación:	</a:t>
            </a:r>
          </a:p>
          <a:p>
            <a:pPr eaLnBrk="1" hangingPunct="1">
              <a:lnSpc>
                <a:spcPct val="90000"/>
              </a:lnSpc>
            </a:pPr>
            <a:r>
              <a:rPr lang="es-ES_tradnl" sz="2400" smtClean="0">
                <a:solidFill>
                  <a:srgbClr val="990033"/>
                </a:solidFill>
                <a:latin typeface="Comic Sans MS" pitchFamily="66" charset="0"/>
                <a:cs typeface="Times New Roman" pitchFamily="18" charset="0"/>
              </a:rPr>
              <a:t>Carga de la proteína</a:t>
            </a:r>
          </a:p>
          <a:p>
            <a:pPr eaLnBrk="1" hangingPunct="1">
              <a:lnSpc>
                <a:spcPct val="90000"/>
              </a:lnSpc>
            </a:pPr>
            <a:r>
              <a:rPr lang="es-ES_tradnl" sz="2400" smtClean="0">
                <a:solidFill>
                  <a:srgbClr val="990033"/>
                </a:solidFill>
                <a:latin typeface="Comic Sans MS" pitchFamily="66" charset="0"/>
                <a:cs typeface="Times New Roman" pitchFamily="18" charset="0"/>
              </a:rPr>
              <a:t>Tamaño de la proteína</a:t>
            </a:r>
          </a:p>
          <a:p>
            <a:pPr eaLnBrk="1" hangingPunct="1">
              <a:lnSpc>
                <a:spcPct val="90000"/>
              </a:lnSpc>
            </a:pPr>
            <a:r>
              <a:rPr lang="es-ES" sz="2400" smtClean="0">
                <a:solidFill>
                  <a:srgbClr val="990033"/>
                </a:solidFill>
                <a:latin typeface="Comic Sans MS" pitchFamily="66" charset="0"/>
                <a:cs typeface="Times New Roman" pitchFamily="18" charset="0"/>
              </a:rPr>
              <a:t>Forma de la proteína</a:t>
            </a:r>
            <a:r>
              <a:rPr lang="es-ES" sz="2400" b="1" u="sng" smtClean="0">
                <a:solidFill>
                  <a:srgbClr val="990033"/>
                </a:solidFill>
                <a:latin typeface="Comic Sans MS" pitchFamily="66" charset="0"/>
                <a:cs typeface="Times New Roman" pitchFamily="18" charset="0"/>
              </a:rPr>
              <a:t> </a:t>
            </a:r>
          </a:p>
        </p:txBody>
      </p:sp>
      <p:sp>
        <p:nvSpPr>
          <p:cNvPr id="2052" name="Rectangle 3"/>
          <p:cNvSpPr>
            <a:spLocks noChangeArrowheads="1"/>
          </p:cNvSpPr>
          <p:nvPr/>
        </p:nvSpPr>
        <p:spPr bwMode="auto">
          <a:xfrm>
            <a:off x="2533650" y="2381250"/>
            <a:ext cx="9144000" cy="0"/>
          </a:xfrm>
          <a:prstGeom prst="rect">
            <a:avLst/>
          </a:prstGeom>
          <a:noFill/>
          <a:ln w="9525">
            <a:noFill/>
            <a:miter lim="800000"/>
            <a:headEnd/>
            <a:tailEnd/>
          </a:ln>
        </p:spPr>
        <p:txBody>
          <a:bodyPr>
            <a:spAutoFit/>
          </a:bodyPr>
          <a:lstStyle/>
          <a:p>
            <a:endParaRPr lang="es-ES"/>
          </a:p>
        </p:txBody>
      </p:sp>
      <p:graphicFrame>
        <p:nvGraphicFramePr>
          <p:cNvPr id="2050" name="Object 4"/>
          <p:cNvGraphicFramePr>
            <a:graphicFrameLocks noChangeAspect="1"/>
          </p:cNvGraphicFramePr>
          <p:nvPr/>
        </p:nvGraphicFramePr>
        <p:xfrm>
          <a:off x="2895600" y="3886200"/>
          <a:ext cx="5410200" cy="2781300"/>
        </p:xfrm>
        <a:graphic>
          <a:graphicData uri="http://schemas.openxmlformats.org/presentationml/2006/ole">
            <p:oleObj spid="_x0000_s2050" r:id="rId3" imgW="6563641" imgH="2952381"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609600" y="0"/>
            <a:ext cx="7772400" cy="1143000"/>
          </a:xfrm>
        </p:spPr>
        <p:txBody>
          <a:bodyPr/>
          <a:lstStyle/>
          <a:p>
            <a:pPr eaLnBrk="1" hangingPunct="1"/>
            <a:r>
              <a:rPr lang="es-ES" sz="2400" b="1" u="sng" dirty="0" smtClean="0">
                <a:latin typeface="Comic Sans MS" pitchFamily="66" charset="0"/>
                <a:cs typeface="Times New Roman" pitchFamily="18" charset="0"/>
              </a:rPr>
              <a:t>Cromatografías Continuas: Cromatografía Anular</a:t>
            </a:r>
            <a:r>
              <a:rPr lang="es-ES" dirty="0" smtClean="0"/>
              <a:t> </a:t>
            </a:r>
            <a:br>
              <a:rPr lang="es-ES" dirty="0" smtClean="0"/>
            </a:br>
            <a:endParaRPr lang="es-ES" sz="2400" b="1" dirty="0" smtClean="0">
              <a:solidFill>
                <a:srgbClr val="990033"/>
              </a:solidFill>
              <a:latin typeface="Comic Sans MS" pitchFamily="66" charset="0"/>
              <a:cs typeface="Times New Roman" pitchFamily="18" charset="0"/>
            </a:endParaRPr>
          </a:p>
        </p:txBody>
      </p:sp>
      <p:pic>
        <p:nvPicPr>
          <p:cNvPr id="36867" name="Picture 3" descr="Cacconc"/>
          <p:cNvPicPr>
            <a:picLocks noChangeAspect="1" noChangeArrowheads="1"/>
          </p:cNvPicPr>
          <p:nvPr/>
        </p:nvPicPr>
        <p:blipFill>
          <a:blip r:embed="rId2"/>
          <a:srcRect/>
          <a:stretch>
            <a:fillRect/>
          </a:stretch>
        </p:blipFill>
        <p:spPr bwMode="auto">
          <a:xfrm>
            <a:off x="5638800" y="1143000"/>
            <a:ext cx="3194050" cy="5334000"/>
          </a:xfrm>
          <a:prstGeom prst="rect">
            <a:avLst/>
          </a:prstGeom>
          <a:noFill/>
          <a:ln w="9525">
            <a:noFill/>
            <a:miter lim="800000"/>
            <a:headEnd/>
            <a:tailEnd/>
          </a:ln>
        </p:spPr>
      </p:pic>
      <p:pic>
        <p:nvPicPr>
          <p:cNvPr id="36868" name="Picture 4" descr="colc"/>
          <p:cNvPicPr>
            <a:picLocks noChangeAspect="1" noChangeArrowheads="1"/>
          </p:cNvPicPr>
          <p:nvPr/>
        </p:nvPicPr>
        <p:blipFill>
          <a:blip r:embed="rId3"/>
          <a:srcRect/>
          <a:stretch>
            <a:fillRect/>
          </a:stretch>
        </p:blipFill>
        <p:spPr bwMode="auto">
          <a:xfrm>
            <a:off x="304800" y="1981200"/>
            <a:ext cx="4114800" cy="4003675"/>
          </a:xfrm>
          <a:prstGeom prst="rect">
            <a:avLst/>
          </a:prstGeom>
          <a:noFill/>
          <a:ln w="9525">
            <a:noFill/>
            <a:miter lim="800000"/>
            <a:headEnd/>
            <a:tailEnd/>
          </a:ln>
        </p:spPr>
      </p:pic>
      <p:sp>
        <p:nvSpPr>
          <p:cNvPr id="36869" name="Text Box 5"/>
          <p:cNvSpPr txBox="1">
            <a:spLocks noChangeArrowheads="1"/>
          </p:cNvSpPr>
          <p:nvPr/>
        </p:nvSpPr>
        <p:spPr bwMode="auto">
          <a:xfrm>
            <a:off x="609600" y="990600"/>
            <a:ext cx="4800600" cy="914400"/>
          </a:xfrm>
          <a:prstGeom prst="rect">
            <a:avLst/>
          </a:prstGeom>
          <a:noFill/>
          <a:ln w="9525">
            <a:noFill/>
            <a:miter lim="800000"/>
            <a:headEnd/>
            <a:tailEnd/>
          </a:ln>
        </p:spPr>
        <p:txBody>
          <a:bodyPr>
            <a:spAutoFit/>
          </a:bodyPr>
          <a:lstStyle/>
          <a:p>
            <a:pPr>
              <a:spcBef>
                <a:spcPct val="50000"/>
              </a:spcBef>
            </a:pPr>
            <a:r>
              <a:rPr lang="es-ES">
                <a:solidFill>
                  <a:srgbClr val="990033"/>
                </a:solidFill>
                <a:latin typeface="Comic Sans MS" pitchFamily="66" charset="0"/>
              </a:rPr>
              <a:t>Idea: </a:t>
            </a:r>
          </a:p>
          <a:p>
            <a:pPr>
              <a:spcBef>
                <a:spcPct val="50000"/>
              </a:spcBef>
            </a:pPr>
            <a:r>
              <a:rPr lang="es-ES" sz="2000">
                <a:solidFill>
                  <a:srgbClr val="990033"/>
                </a:solidFill>
                <a:latin typeface="Comic Sans MS" pitchFamily="66" charset="0"/>
              </a:rPr>
              <a:t>Inyectar continuamente la muestra</a:t>
            </a:r>
          </a:p>
        </p:txBody>
      </p:sp>
    </p:spTree>
  </p:cSld>
  <p:clrMapOvr>
    <a:masterClrMapping/>
  </p:clrMapOvr>
  <p:transition>
    <p:zoom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p:cNvPicPr>
            <a:picLocks noChangeAspect="1" noChangeArrowheads="1"/>
          </p:cNvPicPr>
          <p:nvPr/>
        </p:nvPicPr>
        <p:blipFill>
          <a:blip r:embed="rId2"/>
          <a:srcRect/>
          <a:stretch>
            <a:fillRect/>
          </a:stretch>
        </p:blipFill>
        <p:spPr bwMode="auto">
          <a:xfrm>
            <a:off x="609600" y="1000125"/>
            <a:ext cx="7924800" cy="4857750"/>
          </a:xfrm>
          <a:prstGeom prst="rect">
            <a:avLst/>
          </a:prstGeom>
          <a:noFill/>
          <a:ln w="9525">
            <a:noFill/>
            <a:miter lim="800000"/>
            <a:headEnd/>
            <a:tailEnd/>
          </a:ln>
        </p:spPr>
      </p:pic>
    </p:spTree>
  </p:cSld>
  <p:clrMapOvr>
    <a:masterClrMapping/>
  </p:clrMapOvr>
  <p:transition>
    <p:zoom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p:cNvPicPr>
            <a:picLocks noChangeAspect="1" noChangeArrowheads="1"/>
          </p:cNvPicPr>
          <p:nvPr/>
        </p:nvPicPr>
        <p:blipFill>
          <a:blip r:embed="rId2"/>
          <a:srcRect/>
          <a:stretch>
            <a:fillRect/>
          </a:stretch>
        </p:blipFill>
        <p:spPr bwMode="auto">
          <a:xfrm>
            <a:off x="576263" y="66675"/>
            <a:ext cx="7991475" cy="6724650"/>
          </a:xfrm>
          <a:prstGeom prst="rect">
            <a:avLst/>
          </a:prstGeom>
          <a:noFill/>
          <a:ln w="9525">
            <a:noFill/>
            <a:miter lim="800000"/>
            <a:headEnd/>
            <a:tailEnd/>
          </a:ln>
        </p:spPr>
      </p:pic>
    </p:spTree>
  </p:cSld>
  <p:clrMapOvr>
    <a:masterClrMapping/>
  </p:clrMapOvr>
  <p:transition>
    <p:zoom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ES" sz="3600" b="1" u="sng" smtClean="0">
                <a:solidFill>
                  <a:srgbClr val="000099"/>
                </a:solidFill>
                <a:latin typeface="Comic Sans MS" pitchFamily="66" charset="0"/>
                <a:cs typeface="Times New Roman" pitchFamily="18" charset="0"/>
              </a:rPr>
              <a:t>Condiciones</a:t>
            </a:r>
          </a:p>
        </p:txBody>
      </p:sp>
      <p:sp>
        <p:nvSpPr>
          <p:cNvPr id="39939" name="Rectangle 3"/>
          <p:cNvSpPr>
            <a:spLocks noGrp="1" noChangeArrowheads="1"/>
          </p:cNvSpPr>
          <p:nvPr>
            <p:ph type="body" idx="1"/>
          </p:nvPr>
        </p:nvSpPr>
        <p:spPr/>
        <p:txBody>
          <a:bodyPr/>
          <a:lstStyle/>
          <a:p>
            <a:pPr eaLnBrk="1" hangingPunct="1"/>
            <a:r>
              <a:rPr lang="es-ES" sz="2400" b="1" smtClean="0">
                <a:solidFill>
                  <a:srgbClr val="990033"/>
                </a:solidFill>
                <a:latin typeface="Comic Sans MS" pitchFamily="66" charset="0"/>
                <a:cs typeface="Times New Roman" pitchFamily="18" charset="0"/>
              </a:rPr>
              <a:t>Inyectar continuamente la muestra, reemplaza a los carruseles de columnas.</a:t>
            </a:r>
          </a:p>
          <a:p>
            <a:pPr eaLnBrk="1" hangingPunct="1"/>
            <a:endParaRPr lang="es-ES" b="1" smtClean="0">
              <a:solidFill>
                <a:srgbClr val="990033"/>
              </a:solidFill>
              <a:latin typeface="Comic Sans MS" pitchFamily="66" charset="0"/>
              <a:cs typeface="Times New Roman" pitchFamily="18" charset="0"/>
            </a:endParaRPr>
          </a:p>
          <a:p>
            <a:pPr lvl="2" eaLnBrk="1" hangingPunct="1">
              <a:buFontTx/>
              <a:buNone/>
            </a:pPr>
            <a:endParaRPr lang="es-ES" b="1" smtClean="0">
              <a:solidFill>
                <a:srgbClr val="990033"/>
              </a:solidFill>
              <a:latin typeface="Comic Sans MS" pitchFamily="66" charset="0"/>
              <a:cs typeface="Times New Roman" pitchFamily="18" charset="0"/>
            </a:endParaRPr>
          </a:p>
          <a:p>
            <a:pPr lvl="2" eaLnBrk="1" hangingPunct="1">
              <a:buFontTx/>
              <a:buNone/>
            </a:pPr>
            <a:endParaRPr lang="es-ES" smtClean="0"/>
          </a:p>
        </p:txBody>
      </p:sp>
    </p:spTree>
  </p:cSld>
  <p:clrMapOvr>
    <a:masterClrMapping/>
  </p:clrMapOvr>
  <p:transition>
    <p:zoom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dirty="0" smtClean="0">
                <a:latin typeface="Comic Sans MS" pitchFamily="66" charset="0"/>
                <a:cs typeface="Times New Roman" pitchFamily="18" charset="0"/>
              </a:rPr>
              <a:t>Cromatografía de Afinidad en membrana</a:t>
            </a:r>
            <a:endParaRPr lang="es-ES" dirty="0" smtClean="0">
              <a:solidFill>
                <a:srgbClr val="003300"/>
              </a:solidFill>
              <a:latin typeface="Comic Sans MS" pitchFamily="66"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609600" y="304800"/>
            <a:ext cx="7772400" cy="1143000"/>
          </a:xfrm>
        </p:spPr>
        <p:txBody>
          <a:bodyPr/>
          <a:lstStyle/>
          <a:p>
            <a:pPr eaLnBrk="1" hangingPunct="1"/>
            <a:r>
              <a:rPr lang="es-ES" sz="2400" b="1" u="sng" dirty="0" smtClean="0">
                <a:latin typeface="Comic Sans MS" pitchFamily="66" charset="0"/>
                <a:cs typeface="Times New Roman" pitchFamily="18" charset="0"/>
              </a:rPr>
              <a:t>Cromatografía de Afinidad en membrana</a:t>
            </a:r>
            <a:r>
              <a:rPr lang="es-ES" dirty="0" smtClean="0"/>
              <a:t> </a:t>
            </a:r>
            <a:br>
              <a:rPr lang="es-ES" dirty="0" smtClean="0"/>
            </a:br>
            <a:endParaRPr lang="es-ES" sz="2400" b="1" dirty="0" smtClean="0">
              <a:solidFill>
                <a:srgbClr val="990033"/>
              </a:solidFill>
              <a:latin typeface="Comic Sans MS" pitchFamily="66" charset="0"/>
              <a:cs typeface="Times New Roman" pitchFamily="18" charset="0"/>
            </a:endParaRPr>
          </a:p>
        </p:txBody>
      </p:sp>
      <p:sp>
        <p:nvSpPr>
          <p:cNvPr id="40963" name="Text Box 5"/>
          <p:cNvSpPr txBox="1">
            <a:spLocks noChangeArrowheads="1"/>
          </p:cNvSpPr>
          <p:nvPr/>
        </p:nvSpPr>
        <p:spPr bwMode="auto">
          <a:xfrm>
            <a:off x="3733800" y="4419600"/>
            <a:ext cx="4583113" cy="701675"/>
          </a:xfrm>
          <a:prstGeom prst="rect">
            <a:avLst/>
          </a:prstGeom>
          <a:noFill/>
          <a:ln w="9525">
            <a:noFill/>
            <a:miter lim="800000"/>
            <a:headEnd/>
            <a:tailEnd/>
          </a:ln>
        </p:spPr>
        <p:txBody>
          <a:bodyPr>
            <a:spAutoFit/>
          </a:bodyPr>
          <a:lstStyle/>
          <a:p>
            <a:pPr>
              <a:spcBef>
                <a:spcPct val="50000"/>
              </a:spcBef>
            </a:pPr>
            <a:r>
              <a:rPr lang="es-ES" sz="2000"/>
              <a:t>Efluente Libre de células y productos de interés</a:t>
            </a:r>
          </a:p>
        </p:txBody>
      </p:sp>
      <p:sp>
        <p:nvSpPr>
          <p:cNvPr id="40964" name="Text Box 6"/>
          <p:cNvSpPr txBox="1">
            <a:spLocks noChangeArrowheads="1"/>
          </p:cNvSpPr>
          <p:nvPr/>
        </p:nvSpPr>
        <p:spPr bwMode="auto">
          <a:xfrm>
            <a:off x="3635375" y="3357563"/>
            <a:ext cx="1828800" cy="641350"/>
          </a:xfrm>
          <a:prstGeom prst="rect">
            <a:avLst/>
          </a:prstGeom>
          <a:noFill/>
          <a:ln w="9525">
            <a:noFill/>
            <a:miter lim="800000"/>
            <a:headEnd/>
            <a:tailEnd/>
          </a:ln>
        </p:spPr>
        <p:txBody>
          <a:bodyPr>
            <a:spAutoFit/>
          </a:bodyPr>
          <a:lstStyle/>
          <a:p>
            <a:pPr>
              <a:spcBef>
                <a:spcPct val="50000"/>
              </a:spcBef>
            </a:pPr>
            <a:r>
              <a:rPr lang="es-ES" sz="1800">
                <a:solidFill>
                  <a:srgbClr val="990033"/>
                </a:solidFill>
              </a:rPr>
              <a:t>Membrana de afinidad</a:t>
            </a:r>
          </a:p>
        </p:txBody>
      </p:sp>
      <p:sp>
        <p:nvSpPr>
          <p:cNvPr id="40965" name="Text Box 7"/>
          <p:cNvSpPr txBox="1">
            <a:spLocks noChangeArrowheads="1"/>
          </p:cNvSpPr>
          <p:nvPr/>
        </p:nvSpPr>
        <p:spPr bwMode="auto">
          <a:xfrm>
            <a:off x="3810000" y="1447800"/>
            <a:ext cx="4191000" cy="457200"/>
          </a:xfrm>
          <a:prstGeom prst="rect">
            <a:avLst/>
          </a:prstGeom>
          <a:noFill/>
          <a:ln w="9525">
            <a:noFill/>
            <a:miter lim="800000"/>
            <a:headEnd/>
            <a:tailEnd/>
          </a:ln>
        </p:spPr>
        <p:txBody>
          <a:bodyPr>
            <a:spAutoFit/>
          </a:bodyPr>
          <a:lstStyle/>
          <a:p>
            <a:pPr>
              <a:spcBef>
                <a:spcPct val="50000"/>
              </a:spcBef>
            </a:pPr>
            <a:r>
              <a:rPr lang="es-ES"/>
              <a:t>Etapa 1 se carga la membrana</a:t>
            </a:r>
          </a:p>
        </p:txBody>
      </p:sp>
      <p:pic>
        <p:nvPicPr>
          <p:cNvPr id="40966" name="Picture 9"/>
          <p:cNvPicPr>
            <a:picLocks noChangeAspect="1" noChangeArrowheads="1"/>
          </p:cNvPicPr>
          <p:nvPr/>
        </p:nvPicPr>
        <p:blipFill>
          <a:blip r:embed="rId2"/>
          <a:srcRect/>
          <a:stretch>
            <a:fillRect/>
          </a:stretch>
        </p:blipFill>
        <p:spPr bwMode="auto">
          <a:xfrm>
            <a:off x="539750" y="1916113"/>
            <a:ext cx="2994025" cy="352901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ctrTitle"/>
          </p:nvPr>
        </p:nvSpPr>
        <p:spPr>
          <a:xfrm>
            <a:off x="609600" y="304800"/>
            <a:ext cx="7772400" cy="1143000"/>
          </a:xfrm>
        </p:spPr>
        <p:txBody>
          <a:bodyPr/>
          <a:lstStyle/>
          <a:p>
            <a:pPr eaLnBrk="1" hangingPunct="1"/>
            <a:r>
              <a:rPr lang="es-ES" sz="2400" b="1" u="sng" smtClean="0">
                <a:latin typeface="Comic Sans MS" pitchFamily="66" charset="0"/>
                <a:cs typeface="Times New Roman" pitchFamily="18" charset="0"/>
              </a:rPr>
              <a:t>Cromatografía de Afinidad en membrana</a:t>
            </a:r>
            <a:r>
              <a:rPr lang="es-ES" smtClean="0"/>
              <a:t> </a:t>
            </a:r>
            <a:br>
              <a:rPr lang="es-ES" smtClean="0"/>
            </a:br>
            <a:endParaRPr lang="es-ES" sz="2400" b="1" smtClean="0">
              <a:solidFill>
                <a:srgbClr val="990033"/>
              </a:solidFill>
              <a:latin typeface="Comic Sans MS" pitchFamily="66" charset="0"/>
              <a:cs typeface="Times New Roman" pitchFamily="18" charset="0"/>
            </a:endParaRPr>
          </a:p>
        </p:txBody>
      </p:sp>
      <p:sp>
        <p:nvSpPr>
          <p:cNvPr id="10244" name="Text Box 3"/>
          <p:cNvSpPr txBox="1">
            <a:spLocks noChangeArrowheads="1"/>
          </p:cNvSpPr>
          <p:nvPr/>
        </p:nvSpPr>
        <p:spPr bwMode="auto">
          <a:xfrm>
            <a:off x="3733800" y="4419600"/>
            <a:ext cx="2514600" cy="1311275"/>
          </a:xfrm>
          <a:prstGeom prst="rect">
            <a:avLst/>
          </a:prstGeom>
          <a:noFill/>
          <a:ln w="9525">
            <a:noFill/>
            <a:miter lim="800000"/>
            <a:headEnd/>
            <a:tailEnd/>
          </a:ln>
        </p:spPr>
        <p:txBody>
          <a:bodyPr>
            <a:spAutoFit/>
          </a:bodyPr>
          <a:lstStyle/>
          <a:p>
            <a:pPr>
              <a:spcBef>
                <a:spcPct val="50000"/>
              </a:spcBef>
            </a:pPr>
            <a:r>
              <a:rPr lang="es-ES" sz="2000"/>
              <a:t>Eluye sólo la proteína de interés que estaba adsorbida en la membrana</a:t>
            </a:r>
          </a:p>
        </p:txBody>
      </p:sp>
      <p:sp>
        <p:nvSpPr>
          <p:cNvPr id="10245" name="Text Box 4"/>
          <p:cNvSpPr txBox="1">
            <a:spLocks noChangeArrowheads="1"/>
          </p:cNvSpPr>
          <p:nvPr/>
        </p:nvSpPr>
        <p:spPr bwMode="auto">
          <a:xfrm>
            <a:off x="3276600" y="2819400"/>
            <a:ext cx="1828800" cy="641350"/>
          </a:xfrm>
          <a:prstGeom prst="rect">
            <a:avLst/>
          </a:prstGeom>
          <a:noFill/>
          <a:ln w="9525">
            <a:noFill/>
            <a:miter lim="800000"/>
            <a:headEnd/>
            <a:tailEnd/>
          </a:ln>
        </p:spPr>
        <p:txBody>
          <a:bodyPr>
            <a:spAutoFit/>
          </a:bodyPr>
          <a:lstStyle/>
          <a:p>
            <a:pPr>
              <a:spcBef>
                <a:spcPct val="50000"/>
              </a:spcBef>
            </a:pPr>
            <a:r>
              <a:rPr lang="es-ES" sz="1800">
                <a:solidFill>
                  <a:srgbClr val="990033"/>
                </a:solidFill>
              </a:rPr>
              <a:t>Membrana de afinidad</a:t>
            </a:r>
          </a:p>
        </p:txBody>
      </p:sp>
      <p:sp>
        <p:nvSpPr>
          <p:cNvPr id="10246" name="Text Box 5"/>
          <p:cNvSpPr txBox="1">
            <a:spLocks noChangeArrowheads="1"/>
          </p:cNvSpPr>
          <p:nvPr/>
        </p:nvSpPr>
        <p:spPr bwMode="auto">
          <a:xfrm>
            <a:off x="5257800" y="1295400"/>
            <a:ext cx="4191000" cy="822325"/>
          </a:xfrm>
          <a:prstGeom prst="rect">
            <a:avLst/>
          </a:prstGeom>
          <a:noFill/>
          <a:ln w="9525">
            <a:noFill/>
            <a:miter lim="800000"/>
            <a:headEnd/>
            <a:tailEnd/>
          </a:ln>
        </p:spPr>
        <p:txBody>
          <a:bodyPr>
            <a:spAutoFit/>
          </a:bodyPr>
          <a:lstStyle/>
          <a:p>
            <a:pPr>
              <a:spcBef>
                <a:spcPct val="50000"/>
              </a:spcBef>
            </a:pPr>
            <a:r>
              <a:rPr lang="es-ES"/>
              <a:t>Etapa 2 se eluye la proteína adsorbida</a:t>
            </a:r>
          </a:p>
        </p:txBody>
      </p:sp>
      <p:graphicFrame>
        <p:nvGraphicFramePr>
          <p:cNvPr id="10242" name="Object 6"/>
          <p:cNvGraphicFramePr>
            <a:graphicFrameLocks noChangeAspect="1"/>
          </p:cNvGraphicFramePr>
          <p:nvPr/>
        </p:nvGraphicFramePr>
        <p:xfrm>
          <a:off x="228600" y="1752600"/>
          <a:ext cx="3028950" cy="4124325"/>
        </p:xfrm>
        <a:graphic>
          <a:graphicData uri="http://schemas.openxmlformats.org/presentationml/2006/ole">
            <p:oleObj spid="_x0000_s10242" name="Imagen de mapa de bits" r:id="rId3" imgW="3029373" imgH="4123810" progId="Paint.Picture">
              <p:embed/>
            </p:oleObj>
          </a:graphicData>
        </a:graphic>
      </p:graphicFrame>
      <p:sp>
        <p:nvSpPr>
          <p:cNvPr id="10247" name="Line 7"/>
          <p:cNvSpPr>
            <a:spLocks noChangeShapeType="1"/>
          </p:cNvSpPr>
          <p:nvPr/>
        </p:nvSpPr>
        <p:spPr bwMode="auto">
          <a:xfrm>
            <a:off x="3048000" y="4038600"/>
            <a:ext cx="762000" cy="0"/>
          </a:xfrm>
          <a:prstGeom prst="line">
            <a:avLst/>
          </a:prstGeom>
          <a:noFill/>
          <a:ln w="57150">
            <a:solidFill>
              <a:srgbClr val="000099"/>
            </a:solidFill>
            <a:round/>
            <a:headEnd/>
            <a:tailEnd type="triangle" w="med" len="med"/>
          </a:ln>
        </p:spPr>
        <p:txBody>
          <a:bodyPr/>
          <a:lstStyle/>
          <a:p>
            <a:endParaRPr lang="es-ES"/>
          </a:p>
        </p:txBody>
      </p:sp>
      <p:sp>
        <p:nvSpPr>
          <p:cNvPr id="10248" name="Line 8"/>
          <p:cNvSpPr>
            <a:spLocks noChangeShapeType="1"/>
          </p:cNvSpPr>
          <p:nvPr/>
        </p:nvSpPr>
        <p:spPr bwMode="auto">
          <a:xfrm>
            <a:off x="2819400" y="2819400"/>
            <a:ext cx="0" cy="762000"/>
          </a:xfrm>
          <a:prstGeom prst="line">
            <a:avLst/>
          </a:prstGeom>
          <a:noFill/>
          <a:ln w="57150">
            <a:solidFill>
              <a:schemeClr val="accent1"/>
            </a:solidFill>
            <a:round/>
            <a:headEnd/>
            <a:tailEnd type="triangle" w="med" len="med"/>
          </a:ln>
        </p:spPr>
        <p:txBody>
          <a:bodyPr/>
          <a:lstStyle/>
          <a:p>
            <a:endParaRPr lang="es-ES"/>
          </a:p>
        </p:txBody>
      </p:sp>
      <p:sp>
        <p:nvSpPr>
          <p:cNvPr id="10249" name="Text Box 9"/>
          <p:cNvSpPr txBox="1">
            <a:spLocks noChangeArrowheads="1"/>
          </p:cNvSpPr>
          <p:nvPr/>
        </p:nvSpPr>
        <p:spPr bwMode="auto">
          <a:xfrm>
            <a:off x="2286000" y="2286000"/>
            <a:ext cx="2209800" cy="396875"/>
          </a:xfrm>
          <a:prstGeom prst="rect">
            <a:avLst/>
          </a:prstGeom>
          <a:noFill/>
          <a:ln w="9525">
            <a:noFill/>
            <a:miter lim="800000"/>
            <a:headEnd/>
            <a:tailEnd/>
          </a:ln>
        </p:spPr>
        <p:txBody>
          <a:bodyPr>
            <a:spAutoFit/>
          </a:bodyPr>
          <a:lstStyle/>
          <a:p>
            <a:pPr>
              <a:spcBef>
                <a:spcPct val="50000"/>
              </a:spcBef>
            </a:pPr>
            <a:r>
              <a:rPr lang="es-ES" sz="2000"/>
              <a:t>Buffer de elución</a:t>
            </a:r>
          </a:p>
        </p:txBody>
      </p:sp>
    </p:spTree>
  </p:cSld>
  <p:clrMapOvr>
    <a:masterClrMapping/>
  </p:clrMapOvr>
  <p:transition>
    <p:zoom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descr="Bioreactor filter DrIng"/>
          <p:cNvPicPr>
            <a:picLocks noChangeAspect="1" noChangeArrowheads="1"/>
          </p:cNvPicPr>
          <p:nvPr/>
        </p:nvPicPr>
        <p:blipFill>
          <a:blip r:embed="rId3"/>
          <a:srcRect/>
          <a:stretch>
            <a:fillRect/>
          </a:stretch>
        </p:blipFill>
        <p:spPr bwMode="auto">
          <a:xfrm>
            <a:off x="304800" y="1066800"/>
            <a:ext cx="4114800" cy="5486400"/>
          </a:xfrm>
          <a:prstGeom prst="rect">
            <a:avLst/>
          </a:prstGeom>
          <a:noFill/>
          <a:ln w="9525">
            <a:noFill/>
            <a:miter lim="800000"/>
            <a:headEnd/>
            <a:tailEnd/>
          </a:ln>
        </p:spPr>
      </p:pic>
      <p:sp>
        <p:nvSpPr>
          <p:cNvPr id="11268" name="Text Box 3"/>
          <p:cNvSpPr txBox="1">
            <a:spLocks noChangeArrowheads="1"/>
          </p:cNvSpPr>
          <p:nvPr/>
        </p:nvSpPr>
        <p:spPr bwMode="auto">
          <a:xfrm>
            <a:off x="533400" y="381000"/>
            <a:ext cx="7848600" cy="457200"/>
          </a:xfrm>
          <a:prstGeom prst="rect">
            <a:avLst/>
          </a:prstGeom>
          <a:noFill/>
          <a:ln w="9525">
            <a:noFill/>
            <a:miter lim="800000"/>
            <a:headEnd/>
            <a:tailEnd/>
          </a:ln>
        </p:spPr>
        <p:txBody>
          <a:bodyPr>
            <a:spAutoFit/>
          </a:bodyPr>
          <a:lstStyle/>
          <a:p>
            <a:pPr>
              <a:spcBef>
                <a:spcPct val="50000"/>
              </a:spcBef>
            </a:pPr>
            <a:r>
              <a:rPr lang="es-ES"/>
              <a:t>Detalles de un sistema integrado</a:t>
            </a:r>
          </a:p>
        </p:txBody>
      </p:sp>
      <p:graphicFrame>
        <p:nvGraphicFramePr>
          <p:cNvPr id="11266" name="Object 4"/>
          <p:cNvGraphicFramePr>
            <a:graphicFrameLocks noChangeAspect="1"/>
          </p:cNvGraphicFramePr>
          <p:nvPr/>
        </p:nvGraphicFramePr>
        <p:xfrm>
          <a:off x="4495800" y="4572000"/>
          <a:ext cx="4495800" cy="1700213"/>
        </p:xfrm>
        <a:graphic>
          <a:graphicData uri="http://schemas.openxmlformats.org/presentationml/2006/ole">
            <p:oleObj spid="_x0000_s11266" name="CorelDRAW" r:id="rId4" imgW="7373520" imgH="2924280" progId="CorelDraw.Graphic.9">
              <p:embed/>
            </p:oleObj>
          </a:graphicData>
        </a:graphic>
      </p:graphicFrame>
      <p:sp>
        <p:nvSpPr>
          <p:cNvPr id="11269" name="Text Box 5"/>
          <p:cNvSpPr txBox="1">
            <a:spLocks noChangeArrowheads="1"/>
          </p:cNvSpPr>
          <p:nvPr/>
        </p:nvSpPr>
        <p:spPr bwMode="auto">
          <a:xfrm>
            <a:off x="4787900" y="3860800"/>
            <a:ext cx="4114800" cy="457200"/>
          </a:xfrm>
          <a:prstGeom prst="rect">
            <a:avLst/>
          </a:prstGeom>
          <a:noFill/>
          <a:ln w="9525">
            <a:noFill/>
            <a:miter lim="800000"/>
            <a:headEnd/>
            <a:tailEnd/>
          </a:ln>
        </p:spPr>
        <p:txBody>
          <a:bodyPr>
            <a:spAutoFit/>
          </a:bodyPr>
          <a:lstStyle/>
          <a:p>
            <a:pPr>
              <a:spcBef>
                <a:spcPct val="50000"/>
              </a:spcBef>
            </a:pPr>
            <a:r>
              <a:rPr lang="es-ES"/>
              <a:t>Detalles de la membrana</a:t>
            </a:r>
          </a:p>
        </p:txBody>
      </p:sp>
      <p:pic>
        <p:nvPicPr>
          <p:cNvPr id="11270" name="Picture 6"/>
          <p:cNvPicPr>
            <a:picLocks noChangeAspect="1" noChangeArrowheads="1"/>
          </p:cNvPicPr>
          <p:nvPr/>
        </p:nvPicPr>
        <p:blipFill>
          <a:blip r:embed="rId5"/>
          <a:srcRect/>
          <a:stretch>
            <a:fillRect/>
          </a:stretch>
        </p:blipFill>
        <p:spPr bwMode="auto">
          <a:xfrm>
            <a:off x="5219700" y="260350"/>
            <a:ext cx="3078163" cy="3443288"/>
          </a:xfrm>
          <a:prstGeom prst="rect">
            <a:avLst/>
          </a:prstGeom>
          <a:noFill/>
          <a:ln w="9525">
            <a:noFill/>
            <a:miter lim="800000"/>
            <a:headEnd/>
            <a:tailEnd/>
          </a:ln>
        </p:spPr>
      </p:pic>
    </p:spTree>
  </p:cSld>
  <p:clrMapOvr>
    <a:masterClrMapping/>
  </p:clrMapOvr>
  <p:transition>
    <p:zoom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152400" y="76200"/>
            <a:ext cx="8839200" cy="838200"/>
          </a:xfrm>
          <a:prstGeom prst="rect">
            <a:avLst/>
          </a:prstGeom>
          <a:noFill/>
          <a:ln w="12700">
            <a:noFill/>
            <a:miter lim="800000"/>
            <a:headEnd/>
            <a:tailEnd/>
          </a:ln>
        </p:spPr>
        <p:txBody>
          <a:bodyPr lIns="90488" tIns="44450" rIns="90488" bIns="44450" anchor="ctr"/>
          <a:lstStyle/>
          <a:p>
            <a:pPr algn="ctr"/>
            <a:r>
              <a:rPr lang="en-GB" sz="4400">
                <a:solidFill>
                  <a:schemeClr val="tx2"/>
                </a:solidFill>
              </a:rPr>
              <a:t>Resultados de la Integración</a:t>
            </a:r>
          </a:p>
        </p:txBody>
      </p:sp>
      <p:pic>
        <p:nvPicPr>
          <p:cNvPr id="41987" name="Picture 3"/>
          <p:cNvPicPr>
            <a:picLocks noChangeAspect="1" noChangeArrowheads="1"/>
          </p:cNvPicPr>
          <p:nvPr/>
        </p:nvPicPr>
        <p:blipFill>
          <a:blip r:embed="rId2"/>
          <a:srcRect/>
          <a:stretch>
            <a:fillRect/>
          </a:stretch>
        </p:blipFill>
        <p:spPr bwMode="auto">
          <a:xfrm>
            <a:off x="609600" y="1433513"/>
            <a:ext cx="7848600" cy="4249737"/>
          </a:xfrm>
          <a:prstGeom prst="rect">
            <a:avLst/>
          </a:prstGeom>
          <a:noFill/>
          <a:ln w="12700">
            <a:noFill/>
            <a:miter lim="800000"/>
            <a:headEnd/>
            <a:tailEnd/>
          </a:ln>
        </p:spPr>
      </p:pic>
      <p:sp>
        <p:nvSpPr>
          <p:cNvPr id="41988" name="Rectangle 4"/>
          <p:cNvSpPr>
            <a:spLocks noChangeArrowheads="1"/>
          </p:cNvSpPr>
          <p:nvPr/>
        </p:nvSpPr>
        <p:spPr bwMode="auto">
          <a:xfrm>
            <a:off x="1943100" y="6400800"/>
            <a:ext cx="5334000" cy="457200"/>
          </a:xfrm>
          <a:prstGeom prst="rect">
            <a:avLst/>
          </a:prstGeom>
          <a:noFill/>
          <a:ln w="12700">
            <a:noFill/>
            <a:miter lim="800000"/>
            <a:headEnd/>
            <a:tailEnd/>
          </a:ln>
        </p:spPr>
        <p:txBody>
          <a:bodyPr wrap="none" anchor="ctr"/>
          <a:lstStyle/>
          <a:p>
            <a:pPr algn="ctr" eaLnBrk="0" hangingPunct="0"/>
            <a:r>
              <a:rPr lang="en-GB" sz="1400" i="1"/>
              <a:t>Castilho LR, Anspach FB, Deckwer WD (2002), </a:t>
            </a:r>
            <a:r>
              <a:rPr lang="en-GB" sz="1400" i="1" noProof="1"/>
              <a:t>An integrated process for mammalian cell perfusion </a:t>
            </a:r>
            <a:br>
              <a:rPr lang="en-GB" sz="1400" i="1" noProof="1"/>
            </a:br>
            <a:r>
              <a:rPr lang="en-GB" sz="1400" i="1" noProof="1"/>
              <a:t>cultivation and product purification using a dynamic filter.</a:t>
            </a:r>
            <a:r>
              <a:rPr lang="en-GB" sz="1400" i="1"/>
              <a:t> Biotechnol. Prog., 18, 776-781.</a:t>
            </a:r>
          </a:p>
        </p:txBody>
      </p:sp>
      <p:sp>
        <p:nvSpPr>
          <p:cNvPr id="41989" name="Rectangle 5"/>
          <p:cNvSpPr>
            <a:spLocks noChangeArrowheads="1"/>
          </p:cNvSpPr>
          <p:nvPr/>
        </p:nvSpPr>
        <p:spPr bwMode="auto">
          <a:xfrm>
            <a:off x="0" y="914400"/>
            <a:ext cx="9144000" cy="5105400"/>
          </a:xfrm>
          <a:prstGeom prst="rect">
            <a:avLst/>
          </a:prstGeom>
          <a:noFill/>
          <a:ln w="12700">
            <a:noFill/>
            <a:miter lim="800000"/>
            <a:headEnd/>
            <a:tailEnd/>
          </a:ln>
        </p:spPr>
        <p:txBody>
          <a:bodyPr lIns="90488" tIns="44450" rIns="90488" bIns="44450"/>
          <a:lstStyle/>
          <a:p>
            <a:pPr marL="342900" indent="-342900">
              <a:spcBef>
                <a:spcPct val="20000"/>
              </a:spcBef>
              <a:buFontTx/>
              <a:buChar char="•"/>
            </a:pPr>
            <a:r>
              <a:rPr lang="en-GB" sz="3200"/>
              <a:t>Evaluación de los niveles de recuperación</a:t>
            </a:r>
          </a:p>
          <a:p>
            <a:pPr marL="342900" indent="-342900">
              <a:spcBef>
                <a:spcPct val="20000"/>
              </a:spcBef>
            </a:pPr>
            <a:r>
              <a:rPr lang="en-GB" sz="3200"/>
              <a:t>  </a:t>
            </a:r>
          </a:p>
        </p:txBody>
      </p:sp>
      <p:sp>
        <p:nvSpPr>
          <p:cNvPr id="41990" name="Text Box 6"/>
          <p:cNvSpPr txBox="1">
            <a:spLocks noChangeArrowheads="1"/>
          </p:cNvSpPr>
          <p:nvPr/>
        </p:nvSpPr>
        <p:spPr bwMode="auto">
          <a:xfrm>
            <a:off x="19050" y="5624513"/>
            <a:ext cx="2114550" cy="366712"/>
          </a:xfrm>
          <a:prstGeom prst="rect">
            <a:avLst/>
          </a:prstGeom>
          <a:noFill/>
          <a:ln w="12700">
            <a:noFill/>
            <a:miter lim="800000"/>
            <a:headEnd/>
            <a:tailEnd/>
          </a:ln>
        </p:spPr>
        <p:txBody>
          <a:bodyPr>
            <a:spAutoFit/>
          </a:bodyPr>
          <a:lstStyle/>
          <a:p>
            <a:pPr eaLnBrk="0" hangingPunct="0"/>
            <a:r>
              <a:rPr lang="en-GB" sz="1800" i="1">
                <a:latin typeface="Arial" pitchFamily="34" charset="0"/>
              </a:rPr>
              <a:t>Elución ciclo 2</a:t>
            </a:r>
          </a:p>
        </p:txBody>
      </p:sp>
      <p:sp>
        <p:nvSpPr>
          <p:cNvPr id="41991" name="Text Box 8"/>
          <p:cNvSpPr txBox="1">
            <a:spLocks noChangeArrowheads="1"/>
          </p:cNvSpPr>
          <p:nvPr/>
        </p:nvSpPr>
        <p:spPr bwMode="auto">
          <a:xfrm>
            <a:off x="2057400" y="1676400"/>
            <a:ext cx="1758950" cy="641350"/>
          </a:xfrm>
          <a:prstGeom prst="rect">
            <a:avLst/>
          </a:prstGeom>
          <a:noFill/>
          <a:ln w="12700">
            <a:noFill/>
            <a:miter lim="800000"/>
            <a:headEnd/>
            <a:tailEnd/>
          </a:ln>
        </p:spPr>
        <p:txBody>
          <a:bodyPr wrap="none">
            <a:spAutoFit/>
          </a:bodyPr>
          <a:lstStyle/>
          <a:p>
            <a:pPr eaLnBrk="0" hangingPunct="0"/>
            <a:r>
              <a:rPr lang="en-GB" sz="1800" i="1">
                <a:latin typeface="Arial" pitchFamily="34" charset="0"/>
              </a:rPr>
              <a:t>Muestra desde </a:t>
            </a:r>
          </a:p>
          <a:p>
            <a:pPr eaLnBrk="0" hangingPunct="0"/>
            <a:r>
              <a:rPr lang="en-GB" sz="1800" i="1">
                <a:latin typeface="Arial" pitchFamily="34" charset="0"/>
              </a:rPr>
              <a:t>el Bioreactor</a:t>
            </a:r>
          </a:p>
        </p:txBody>
      </p:sp>
      <p:sp>
        <p:nvSpPr>
          <p:cNvPr id="41992" name="Text Box 10"/>
          <p:cNvSpPr txBox="1">
            <a:spLocks noChangeArrowheads="1"/>
          </p:cNvSpPr>
          <p:nvPr/>
        </p:nvSpPr>
        <p:spPr bwMode="auto">
          <a:xfrm>
            <a:off x="6705600" y="5791200"/>
            <a:ext cx="2114550" cy="366713"/>
          </a:xfrm>
          <a:prstGeom prst="rect">
            <a:avLst/>
          </a:prstGeom>
          <a:noFill/>
          <a:ln w="12700">
            <a:noFill/>
            <a:miter lim="800000"/>
            <a:headEnd/>
            <a:tailEnd/>
          </a:ln>
        </p:spPr>
        <p:txBody>
          <a:bodyPr>
            <a:spAutoFit/>
          </a:bodyPr>
          <a:lstStyle/>
          <a:p>
            <a:pPr eaLnBrk="0" hangingPunct="0"/>
            <a:r>
              <a:rPr lang="en-GB" sz="1800" i="1">
                <a:latin typeface="Arial" pitchFamily="34" charset="0"/>
              </a:rPr>
              <a:t>Elución ciclo 3</a:t>
            </a:r>
          </a:p>
        </p:txBody>
      </p:sp>
    </p:spTree>
  </p:cSld>
  <p:clrMapOvr>
    <a:masterClrMapping/>
  </p:clrMapOvr>
  <p:transition>
    <p:zoom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ES" sz="3600" b="1" u="sng" smtClean="0">
                <a:solidFill>
                  <a:srgbClr val="000099"/>
                </a:solidFill>
                <a:latin typeface="Comic Sans MS" pitchFamily="66" charset="0"/>
                <a:cs typeface="Times New Roman" pitchFamily="18" charset="0"/>
              </a:rPr>
              <a:t>Condiciones</a:t>
            </a:r>
          </a:p>
        </p:txBody>
      </p:sp>
      <p:sp>
        <p:nvSpPr>
          <p:cNvPr id="43011" name="Rectangle 3"/>
          <p:cNvSpPr>
            <a:spLocks noGrp="1" noChangeArrowheads="1"/>
          </p:cNvSpPr>
          <p:nvPr>
            <p:ph type="body" idx="1"/>
          </p:nvPr>
        </p:nvSpPr>
        <p:spPr/>
        <p:txBody>
          <a:bodyPr/>
          <a:lstStyle/>
          <a:p>
            <a:pPr eaLnBrk="1" hangingPunct="1">
              <a:lnSpc>
                <a:spcPct val="90000"/>
              </a:lnSpc>
            </a:pPr>
            <a:r>
              <a:rPr lang="es-ES" sz="2400" b="1" smtClean="0">
                <a:solidFill>
                  <a:srgbClr val="990033"/>
                </a:solidFill>
                <a:latin typeface="Comic Sans MS" pitchFamily="66" charset="0"/>
                <a:cs typeface="Times New Roman" pitchFamily="18" charset="0"/>
              </a:rPr>
              <a:t>Se debe purificar un producto extracelular.</a:t>
            </a:r>
          </a:p>
          <a:p>
            <a:pPr eaLnBrk="1" hangingPunct="1">
              <a:lnSpc>
                <a:spcPct val="90000"/>
              </a:lnSpc>
              <a:buFontTx/>
              <a:buNone/>
            </a:pPr>
            <a:endParaRPr lang="es-ES" sz="2400" b="1" smtClean="0">
              <a:solidFill>
                <a:srgbClr val="990033"/>
              </a:solidFill>
              <a:latin typeface="Comic Sans MS" pitchFamily="66" charset="0"/>
              <a:cs typeface="Times New Roman" pitchFamily="18" charset="0"/>
            </a:endParaRPr>
          </a:p>
          <a:p>
            <a:pPr eaLnBrk="1" hangingPunct="1">
              <a:lnSpc>
                <a:spcPct val="90000"/>
              </a:lnSpc>
            </a:pPr>
            <a:r>
              <a:rPr lang="es-ES" sz="2400" b="1" smtClean="0">
                <a:solidFill>
                  <a:srgbClr val="990033"/>
                </a:solidFill>
                <a:latin typeface="Comic Sans MS" pitchFamily="66" charset="0"/>
                <a:cs typeface="Times New Roman" pitchFamily="18" charset="0"/>
              </a:rPr>
              <a:t>El caldo se inyecta  directamente a la columna, se ahorran las etapas de:</a:t>
            </a:r>
          </a:p>
          <a:p>
            <a:pPr lvl="2" eaLnBrk="1" hangingPunct="1">
              <a:lnSpc>
                <a:spcPct val="90000"/>
              </a:lnSpc>
            </a:pPr>
            <a:r>
              <a:rPr lang="es-ES" b="1" smtClean="0">
                <a:solidFill>
                  <a:srgbClr val="990033"/>
                </a:solidFill>
                <a:latin typeface="Comic Sans MS" pitchFamily="66" charset="0"/>
                <a:cs typeface="Times New Roman" pitchFamily="18" charset="0"/>
              </a:rPr>
              <a:t>Separación de células</a:t>
            </a:r>
          </a:p>
          <a:p>
            <a:pPr lvl="2" eaLnBrk="1" hangingPunct="1">
              <a:lnSpc>
                <a:spcPct val="90000"/>
              </a:lnSpc>
            </a:pPr>
            <a:r>
              <a:rPr lang="es-ES" b="1" smtClean="0">
                <a:solidFill>
                  <a:srgbClr val="990033"/>
                </a:solidFill>
                <a:latin typeface="Comic Sans MS" pitchFamily="66" charset="0"/>
                <a:cs typeface="Times New Roman" pitchFamily="18" charset="0"/>
              </a:rPr>
              <a:t>Concentración</a:t>
            </a:r>
          </a:p>
          <a:p>
            <a:pPr lvl="2" eaLnBrk="1" hangingPunct="1">
              <a:lnSpc>
                <a:spcPct val="90000"/>
              </a:lnSpc>
            </a:pPr>
            <a:r>
              <a:rPr lang="es-ES" b="1" smtClean="0">
                <a:solidFill>
                  <a:srgbClr val="990033"/>
                </a:solidFill>
                <a:latin typeface="Comic Sans MS" pitchFamily="66" charset="0"/>
                <a:cs typeface="Times New Roman" pitchFamily="18" charset="0"/>
              </a:rPr>
              <a:t>Purificación</a:t>
            </a:r>
          </a:p>
          <a:p>
            <a:pPr lvl="2" eaLnBrk="1" hangingPunct="1">
              <a:lnSpc>
                <a:spcPct val="90000"/>
              </a:lnSpc>
            </a:pPr>
            <a:endParaRPr lang="es-ES" b="1" smtClean="0">
              <a:solidFill>
                <a:srgbClr val="990033"/>
              </a:solidFill>
              <a:latin typeface="Comic Sans MS" pitchFamily="66" charset="0"/>
              <a:cs typeface="Times New Roman" pitchFamily="18" charset="0"/>
            </a:endParaRPr>
          </a:p>
          <a:p>
            <a:pPr eaLnBrk="1" hangingPunct="1">
              <a:lnSpc>
                <a:spcPct val="90000"/>
              </a:lnSpc>
            </a:pPr>
            <a:r>
              <a:rPr lang="es-ES" sz="2400" b="1" smtClean="0">
                <a:solidFill>
                  <a:srgbClr val="990033"/>
                </a:solidFill>
                <a:latin typeface="Comic Sans MS" pitchFamily="66" charset="0"/>
                <a:cs typeface="Times New Roman" pitchFamily="18" charset="0"/>
              </a:rPr>
              <a:t>Se puede trabajar a flujos altos pues la membrana es resistente</a:t>
            </a:r>
          </a:p>
          <a:p>
            <a:pPr lvl="2" eaLnBrk="1" hangingPunct="1">
              <a:lnSpc>
                <a:spcPct val="90000"/>
              </a:lnSpc>
              <a:buFontTx/>
              <a:buNone/>
            </a:pPr>
            <a:endParaRPr lang="es-ES" sz="1800" b="1" smtClean="0">
              <a:solidFill>
                <a:srgbClr val="990033"/>
              </a:solidFill>
              <a:latin typeface="Comic Sans MS" pitchFamily="66" charset="0"/>
              <a:cs typeface="Times New Roman" pitchFamily="18" charset="0"/>
            </a:endParaRPr>
          </a:p>
          <a:p>
            <a:pPr lvl="2" eaLnBrk="1" hangingPunct="1">
              <a:lnSpc>
                <a:spcPct val="90000"/>
              </a:lnSpc>
              <a:buFontTx/>
              <a:buNone/>
            </a:pPr>
            <a:endParaRPr lang="es-ES" smtClean="0"/>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381000" y="381000"/>
            <a:ext cx="7772400" cy="2514600"/>
          </a:xfrm>
        </p:spPr>
        <p:txBody>
          <a:bodyPr/>
          <a:lstStyle/>
          <a:p>
            <a:pPr eaLnBrk="1" hangingPunct="1">
              <a:lnSpc>
                <a:spcPct val="90000"/>
              </a:lnSpc>
              <a:buFontTx/>
              <a:buNone/>
            </a:pPr>
            <a:r>
              <a:rPr lang="es-ES_tradnl" sz="2400" u="sng" smtClean="0">
                <a:solidFill>
                  <a:srgbClr val="990033"/>
                </a:solidFill>
                <a:latin typeface="Comic Sans MS" pitchFamily="66" charset="0"/>
                <a:cs typeface="Times New Roman" pitchFamily="18" charset="0"/>
              </a:rPr>
              <a:t>Fundamentos</a:t>
            </a:r>
            <a:endParaRPr lang="es-ES_tradnl" sz="2400" b="1" u="sng" smtClean="0">
              <a:solidFill>
                <a:srgbClr val="990033"/>
              </a:solidFill>
              <a:latin typeface="Comic Sans MS" pitchFamily="66" charset="0"/>
              <a:cs typeface="Times New Roman" pitchFamily="18" charset="0"/>
            </a:endParaRPr>
          </a:p>
          <a:p>
            <a:pPr algn="just" eaLnBrk="1" hangingPunct="1">
              <a:lnSpc>
                <a:spcPct val="90000"/>
              </a:lnSpc>
              <a:buFontTx/>
              <a:buNone/>
            </a:pPr>
            <a:r>
              <a:rPr lang="es-ES_tradnl" sz="2400" smtClean="0">
                <a:solidFill>
                  <a:srgbClr val="990033"/>
                </a:solidFill>
                <a:latin typeface="Comic Sans MS" pitchFamily="66" charset="0"/>
                <a:cs typeface="Times New Roman" pitchFamily="18" charset="0"/>
              </a:rPr>
              <a:t>	Inicialmente se desarrollaba electroforesis en medio líquido, pero se producía dispersión, se requirió de medios que proporcionarán mayor resistencia mecánica, tales como:</a:t>
            </a:r>
          </a:p>
          <a:p>
            <a:pPr algn="just" eaLnBrk="1" hangingPunct="1">
              <a:lnSpc>
                <a:spcPct val="90000"/>
              </a:lnSpc>
            </a:pPr>
            <a:r>
              <a:rPr lang="es-ES_tradnl" sz="2400" smtClean="0">
                <a:solidFill>
                  <a:srgbClr val="990033"/>
                </a:solidFill>
                <a:latin typeface="Comic Sans MS" pitchFamily="66" charset="0"/>
                <a:cs typeface="Times New Roman" pitchFamily="18" charset="0"/>
              </a:rPr>
              <a:t>		Celulosa</a:t>
            </a:r>
          </a:p>
          <a:p>
            <a:pPr algn="just" eaLnBrk="1" hangingPunct="1">
              <a:lnSpc>
                <a:spcPct val="90000"/>
              </a:lnSpc>
            </a:pPr>
            <a:r>
              <a:rPr lang="es-ES_tradnl" sz="2400" smtClean="0">
                <a:solidFill>
                  <a:srgbClr val="990033"/>
                </a:solidFill>
                <a:latin typeface="Comic Sans MS" pitchFamily="66" charset="0"/>
                <a:cs typeface="Times New Roman" pitchFamily="18" charset="0"/>
              </a:rPr>
              <a:t>		Almidón</a:t>
            </a:r>
          </a:p>
          <a:p>
            <a:pPr algn="just" eaLnBrk="1" hangingPunct="1">
              <a:lnSpc>
                <a:spcPct val="90000"/>
              </a:lnSpc>
            </a:pPr>
            <a:r>
              <a:rPr lang="es-ES_tradnl" sz="2400" smtClean="0">
                <a:solidFill>
                  <a:srgbClr val="990033"/>
                </a:solidFill>
                <a:latin typeface="Comic Sans MS" pitchFamily="66" charset="0"/>
                <a:cs typeface="Times New Roman" pitchFamily="18" charset="0"/>
              </a:rPr>
              <a:t>		Agar</a:t>
            </a:r>
          </a:p>
          <a:p>
            <a:pPr algn="just" eaLnBrk="1" hangingPunct="1">
              <a:lnSpc>
                <a:spcPct val="90000"/>
              </a:lnSpc>
            </a:pPr>
            <a:r>
              <a:rPr lang="es-ES_tradnl" sz="2400" smtClean="0">
                <a:solidFill>
                  <a:srgbClr val="990033"/>
                </a:solidFill>
                <a:latin typeface="Comic Sans MS" pitchFamily="66" charset="0"/>
                <a:cs typeface="Times New Roman" pitchFamily="18" charset="0"/>
              </a:rPr>
              <a:t>		Poliacrilamida</a:t>
            </a:r>
            <a:endParaRPr lang="es-ES_tradnl" sz="2400" b="1" u="sng" smtClean="0">
              <a:solidFill>
                <a:srgbClr val="990033"/>
              </a:solidFill>
              <a:latin typeface="Comic Sans MS" pitchFamily="66" charset="0"/>
              <a:cs typeface="Times New Roman" pitchFamily="18" charset="0"/>
            </a:endParaRP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Dichos medios resultan ser:</a:t>
            </a: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		Más porosos</a:t>
            </a: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		Altamente hidratados</a:t>
            </a:r>
            <a:endParaRPr lang="es-ES_tradnl" sz="2400" b="1" u="sng" smtClean="0">
              <a:solidFill>
                <a:srgbClr val="990033"/>
              </a:solidFill>
              <a:latin typeface="Comic Sans MS" pitchFamily="66" charset="0"/>
              <a:cs typeface="Times New Roman" pitchFamily="18" charset="0"/>
            </a:endParaRPr>
          </a:p>
          <a:p>
            <a:pPr eaLnBrk="1" hangingPunct="1">
              <a:lnSpc>
                <a:spcPct val="90000"/>
              </a:lnSpc>
              <a:buFontTx/>
              <a:buNone/>
            </a:pPr>
            <a:r>
              <a:rPr lang="es-ES_tradnl" sz="2400" smtClean="0">
                <a:solidFill>
                  <a:srgbClr val="990033"/>
                </a:solidFill>
                <a:latin typeface="Comic Sans MS" pitchFamily="66" charset="0"/>
                <a:cs typeface="Times New Roman" pitchFamily="18" charset="0"/>
              </a:rPr>
              <a:t>·       </a:t>
            </a:r>
            <a:r>
              <a:rPr lang="es-ES_tradnl" sz="2400" smtClean="0">
                <a:solidFill>
                  <a:srgbClr val="990033"/>
                </a:solidFill>
                <a:cs typeface="Times New Roman" pitchFamily="18" charset="0"/>
              </a:rPr>
              <a:t> </a:t>
            </a:r>
            <a:r>
              <a:rPr lang="es-ES_tradnl" sz="2400" smtClean="0">
                <a:solidFill>
                  <a:srgbClr val="990033"/>
                </a:solidFill>
                <a:latin typeface="Comic Sans MS" pitchFamily="66" charset="0"/>
                <a:cs typeface="Times New Roman" pitchFamily="18" charset="0"/>
              </a:rPr>
              <a:t>Disminuyen los efectos de calor generado</a:t>
            </a:r>
          </a:p>
          <a:p>
            <a:pPr eaLnBrk="1" hangingPunct="1">
              <a:lnSpc>
                <a:spcPct val="90000"/>
              </a:lnSpc>
              <a:buFontTx/>
              <a:buNone/>
            </a:pPr>
            <a:endParaRPr lang="es-ES_tradnl" sz="2400" b="1" u="sng" smtClean="0">
              <a:solidFill>
                <a:srgbClr val="990033"/>
              </a:solidFill>
              <a:latin typeface="Comic Sans MS" pitchFamily="66" charset="0"/>
              <a:cs typeface="Times New Roman" pitchFamily="18" charset="0"/>
            </a:endParaRPr>
          </a:p>
          <a:p>
            <a:pPr algn="just" eaLnBrk="1" hangingPunct="1">
              <a:lnSpc>
                <a:spcPct val="90000"/>
              </a:lnSpc>
              <a:buFontTx/>
              <a:buNone/>
            </a:pPr>
            <a:r>
              <a:rPr lang="es-ES" sz="2400" b="1" smtClean="0">
                <a:solidFill>
                  <a:srgbClr val="990033"/>
                </a:solidFill>
                <a:latin typeface="Comic Sans MS" pitchFamily="66" charset="0"/>
                <a:cs typeface="Times New Roman" pitchFamily="18" charset="0"/>
              </a:rPr>
              <a:t>Todo el sistema sumido en un electrolito que sirve como buffer.</a:t>
            </a:r>
            <a:r>
              <a:rPr lang="es-ES" sz="2400" smtClean="0">
                <a:solidFill>
                  <a:srgbClr val="990033"/>
                </a:solidFill>
                <a:latin typeface="Comic Sans MS" pitchFamily="66" charset="0"/>
                <a:cs typeface="Times New Roman" pitchFamily="18" charset="0"/>
              </a:rPr>
              <a:t> </a:t>
            </a:r>
          </a:p>
        </p:txBody>
      </p:sp>
      <p:sp>
        <p:nvSpPr>
          <p:cNvPr id="16387" name="Rectangle 3"/>
          <p:cNvSpPr>
            <a:spLocks noChangeArrowheads="1"/>
          </p:cNvSpPr>
          <p:nvPr/>
        </p:nvSpPr>
        <p:spPr bwMode="auto">
          <a:xfrm>
            <a:off x="2533650" y="2381250"/>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p:zoom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r>
              <a:rPr lang="es-ES" dirty="0" smtClean="0">
                <a:solidFill>
                  <a:schemeClr val="accent2"/>
                </a:solidFill>
                <a:latin typeface="Comic Sans MS" pitchFamily="66" charset="0"/>
                <a:cs typeface="Times New Roman" pitchFamily="18" charset="0"/>
              </a:rPr>
              <a:t>P</a:t>
            </a:r>
            <a:r>
              <a:rPr lang="es-ES" dirty="0" smtClean="0">
                <a:solidFill>
                  <a:schemeClr val="accent2"/>
                </a:solidFill>
                <a:latin typeface="Comic Sans MS" pitchFamily="66" charset="0"/>
                <a:cs typeface="Times New Roman" pitchFamily="18" charset="0"/>
              </a:rPr>
              <a:t>urificación magnética</a:t>
            </a:r>
            <a:endParaRPr lang="es-ES" dirty="0">
              <a:solidFill>
                <a:schemeClr val="accent2"/>
              </a:solidFill>
              <a:latin typeface="Comic Sans MS" pitchFamily="66" charset="0"/>
              <a:cs typeface="Times New Roman" pitchFamily="18"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ChangeArrowheads="1"/>
          </p:cNvSpPr>
          <p:nvPr/>
        </p:nvSpPr>
        <p:spPr bwMode="auto">
          <a:xfrm>
            <a:off x="685800" y="0"/>
            <a:ext cx="7772400" cy="1143000"/>
          </a:xfrm>
          <a:prstGeom prst="rect">
            <a:avLst/>
          </a:prstGeom>
          <a:noFill/>
          <a:ln w="9525">
            <a:noFill/>
            <a:miter lim="800000"/>
            <a:headEnd/>
            <a:tailEnd/>
          </a:ln>
        </p:spPr>
        <p:txBody>
          <a:bodyPr anchor="ctr"/>
          <a:lstStyle/>
          <a:p>
            <a:pPr algn="ctr"/>
            <a:r>
              <a:rPr lang="es-ES" sz="3200" b="1" u="sng" dirty="0">
                <a:solidFill>
                  <a:schemeClr val="accent2"/>
                </a:solidFill>
                <a:latin typeface="Comic Sans MS" pitchFamily="66" charset="0"/>
                <a:cs typeface="Times New Roman" pitchFamily="18" charset="0"/>
              </a:rPr>
              <a:t>Tecnología de purificación magnética para proteínas inmovilizadas</a:t>
            </a:r>
          </a:p>
        </p:txBody>
      </p:sp>
      <p:sp>
        <p:nvSpPr>
          <p:cNvPr id="13316" name="Text Box 8"/>
          <p:cNvSpPr txBox="1">
            <a:spLocks noChangeArrowheads="1"/>
          </p:cNvSpPr>
          <p:nvPr/>
        </p:nvSpPr>
        <p:spPr bwMode="auto">
          <a:xfrm>
            <a:off x="838200" y="1524000"/>
            <a:ext cx="7239000" cy="822325"/>
          </a:xfrm>
          <a:prstGeom prst="rect">
            <a:avLst/>
          </a:prstGeom>
          <a:noFill/>
          <a:ln w="9525">
            <a:noFill/>
            <a:miter lim="800000"/>
            <a:headEnd/>
            <a:tailEnd/>
          </a:ln>
        </p:spPr>
        <p:txBody>
          <a:bodyPr>
            <a:spAutoFit/>
          </a:bodyPr>
          <a:lstStyle/>
          <a:p>
            <a:pPr>
              <a:spcBef>
                <a:spcPct val="50000"/>
              </a:spcBef>
            </a:pPr>
            <a:r>
              <a:rPr lang="es-ES"/>
              <a:t>La idea consiste en inmovilizar la proteína a partículas que tengan propiedades magnética.</a:t>
            </a:r>
          </a:p>
        </p:txBody>
      </p:sp>
      <p:graphicFrame>
        <p:nvGraphicFramePr>
          <p:cNvPr id="13314" name="Object 13"/>
          <p:cNvGraphicFramePr>
            <a:graphicFrameLocks noChangeAspect="1"/>
          </p:cNvGraphicFramePr>
          <p:nvPr/>
        </p:nvGraphicFramePr>
        <p:xfrm>
          <a:off x="914400" y="2514600"/>
          <a:ext cx="7153275" cy="1830388"/>
        </p:xfrm>
        <a:graphic>
          <a:graphicData uri="http://schemas.openxmlformats.org/presentationml/2006/ole">
            <p:oleObj spid="_x0000_s13314" name="Imagen de mapa de bits" r:id="rId3" imgW="5323810" imgH="1362265"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p:cNvPicPr>
            <a:picLocks noChangeAspect="1" noChangeArrowheads="1"/>
          </p:cNvPicPr>
          <p:nvPr/>
        </p:nvPicPr>
        <p:blipFill>
          <a:blip r:embed="rId2"/>
          <a:srcRect/>
          <a:stretch>
            <a:fillRect/>
          </a:stretch>
        </p:blipFill>
        <p:spPr bwMode="auto">
          <a:xfrm>
            <a:off x="827088" y="620713"/>
            <a:ext cx="4038600" cy="5467350"/>
          </a:xfrm>
          <a:prstGeom prst="rect">
            <a:avLst/>
          </a:prstGeom>
          <a:noFill/>
          <a:ln w="9525" algn="ctr">
            <a:noFill/>
            <a:miter lim="800000"/>
            <a:headEnd/>
            <a:tailEnd/>
          </a:ln>
        </p:spPr>
      </p:pic>
      <p:pic>
        <p:nvPicPr>
          <p:cNvPr id="44035" name="Picture 5"/>
          <p:cNvPicPr>
            <a:picLocks noChangeAspect="1" noChangeArrowheads="1"/>
          </p:cNvPicPr>
          <p:nvPr/>
        </p:nvPicPr>
        <p:blipFill>
          <a:blip r:embed="rId3"/>
          <a:srcRect/>
          <a:stretch>
            <a:fillRect/>
          </a:stretch>
        </p:blipFill>
        <p:spPr bwMode="auto">
          <a:xfrm>
            <a:off x="4859338" y="549275"/>
            <a:ext cx="4083050" cy="5468938"/>
          </a:xfrm>
          <a:prstGeom prst="rect">
            <a:avLst/>
          </a:prstGeom>
          <a:noFill/>
          <a:ln w="9525" algn="ctr">
            <a:noFill/>
            <a:miter lim="800000"/>
            <a:headEnd/>
            <a:tailEnd/>
          </a:ln>
        </p:spPr>
      </p:pic>
    </p:spTree>
  </p:cSld>
  <p:clrMapOvr>
    <a:masterClrMapping/>
  </p:clrMapOvr>
  <p:transition>
    <p:zoom dir="in"/>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5"/>
          <p:cNvSpPr txBox="1">
            <a:spLocks noChangeArrowheads="1"/>
          </p:cNvSpPr>
          <p:nvPr/>
        </p:nvSpPr>
        <p:spPr bwMode="auto">
          <a:xfrm>
            <a:off x="838200" y="457200"/>
            <a:ext cx="7239000" cy="2647950"/>
          </a:xfrm>
          <a:prstGeom prst="rect">
            <a:avLst/>
          </a:prstGeom>
          <a:noFill/>
          <a:ln w="9525">
            <a:noFill/>
            <a:miter lim="800000"/>
            <a:headEnd/>
            <a:tailEnd/>
          </a:ln>
        </p:spPr>
        <p:txBody>
          <a:bodyPr>
            <a:spAutoFit/>
          </a:bodyPr>
          <a:lstStyle/>
          <a:p>
            <a:pPr>
              <a:spcBef>
                <a:spcPct val="50000"/>
              </a:spcBef>
            </a:pPr>
            <a:r>
              <a:rPr lang="es-ES"/>
              <a:t>Posteriormente, las partículas magnéticas son atrapadas en un campo eléctrico, quedando solo ellas retenidas y el resto de las especies de la mezcla son eliminadas.</a:t>
            </a:r>
          </a:p>
          <a:p>
            <a:pPr>
              <a:spcBef>
                <a:spcPct val="50000"/>
              </a:spcBef>
            </a:pPr>
            <a:endParaRPr lang="es-ES"/>
          </a:p>
          <a:p>
            <a:pPr>
              <a:spcBef>
                <a:spcPct val="50000"/>
              </a:spcBef>
            </a:pPr>
            <a:r>
              <a:rPr lang="es-ES"/>
              <a:t>Por ultimo, se desorben las proteínas desde las partículas magnéticas.</a:t>
            </a:r>
          </a:p>
        </p:txBody>
      </p:sp>
    </p:spTree>
  </p:cSld>
  <p:clrMapOvr>
    <a:masterClrMapping/>
  </p:clrMapOvr>
  <p:transition>
    <p:zoom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57158" y="2286000"/>
            <a:ext cx="8429684" cy="1143000"/>
          </a:xfrm>
        </p:spPr>
        <p:txBody>
          <a:bodyPr/>
          <a:lstStyle/>
          <a:p>
            <a:r>
              <a:rPr lang="es-ES" sz="3600" dirty="0" smtClean="0">
                <a:solidFill>
                  <a:schemeClr val="accent2"/>
                </a:solidFill>
                <a:latin typeface="Comic Sans MS" pitchFamily="66" charset="0"/>
                <a:cs typeface="Times New Roman" pitchFamily="18" charset="0"/>
              </a:rPr>
              <a:t>Nuevos Materiales </a:t>
            </a:r>
            <a:r>
              <a:rPr lang="es-ES" sz="3600" dirty="0" err="1" smtClean="0">
                <a:solidFill>
                  <a:schemeClr val="accent2"/>
                </a:solidFill>
                <a:latin typeface="Comic Sans MS" pitchFamily="66" charset="0"/>
                <a:cs typeface="Times New Roman" pitchFamily="18" charset="0"/>
              </a:rPr>
              <a:t>Cromatográficos</a:t>
            </a:r>
            <a:endParaRPr lang="es-ES" sz="3600" dirty="0" smtClean="0">
              <a:solidFill>
                <a:schemeClr val="accent2"/>
              </a:solidFill>
              <a:latin typeface="Comic Sans MS" pitchFamily="66" charset="0"/>
              <a:cs typeface="Times New Roman" pitchFamily="18"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ES" sz="4000" dirty="0" smtClean="0"/>
              <a:t>Materiales Monolíticos</a:t>
            </a:r>
            <a:r>
              <a:rPr lang="es-ES" dirty="0" smtClean="0"/>
              <a:t/>
            </a:r>
            <a:br>
              <a:rPr lang="es-ES" dirty="0" smtClean="0"/>
            </a:br>
            <a:r>
              <a:rPr lang="es-ES" sz="2000" dirty="0" err="1" smtClean="0">
                <a:solidFill>
                  <a:srgbClr val="B1161D"/>
                </a:solidFill>
                <a:latin typeface="SSFranklinGothic-Heavy" charset="0"/>
              </a:rPr>
              <a:t>Monolith</a:t>
            </a:r>
            <a:r>
              <a:rPr lang="es-ES" sz="2000" dirty="0" smtClean="0">
                <a:solidFill>
                  <a:srgbClr val="B1161D"/>
                </a:solidFill>
                <a:latin typeface="SSFranklinGothic-Heavy" charset="0"/>
              </a:rPr>
              <a:t> </a:t>
            </a:r>
            <a:r>
              <a:rPr lang="es-ES" sz="2000" dirty="0" err="1" smtClean="0">
                <a:solidFill>
                  <a:srgbClr val="B1161D"/>
                </a:solidFill>
                <a:latin typeface="SSFranklinGothic-Heavy" charset="0"/>
              </a:rPr>
              <a:t>Separation</a:t>
            </a:r>
            <a:r>
              <a:rPr lang="es-ES" sz="2000" dirty="0" smtClean="0">
                <a:solidFill>
                  <a:srgbClr val="B1161D"/>
                </a:solidFill>
                <a:latin typeface="SSFranklinGothic-Heavy" charset="0"/>
              </a:rPr>
              <a:t> </a:t>
            </a:r>
            <a:r>
              <a:rPr lang="es-ES" sz="2000" dirty="0" err="1" smtClean="0">
                <a:solidFill>
                  <a:srgbClr val="B1161D"/>
                </a:solidFill>
                <a:latin typeface="SSFranklinGothic-Heavy" charset="0"/>
              </a:rPr>
              <a:t>Technology</a:t>
            </a:r>
            <a:r>
              <a:rPr lang="es-ES" sz="2000" dirty="0" smtClean="0">
                <a:solidFill>
                  <a:srgbClr val="B1161D"/>
                </a:solidFill>
                <a:latin typeface="SSFranklinGothic-Heavy" charset="0"/>
              </a:rPr>
              <a:t/>
            </a:r>
            <a:br>
              <a:rPr lang="es-ES" sz="2000" dirty="0" smtClean="0">
                <a:solidFill>
                  <a:srgbClr val="B1161D"/>
                </a:solidFill>
                <a:latin typeface="SSFranklinGothic-Heavy" charset="0"/>
              </a:rPr>
            </a:br>
            <a:r>
              <a:rPr lang="es-ES" sz="2000" dirty="0" smtClean="0">
                <a:solidFill>
                  <a:srgbClr val="B1161D"/>
                </a:solidFill>
                <a:latin typeface="SSFranklinGothic-Heavy" charset="0"/>
              </a:rPr>
              <a:t>http://www.monoliths.com/</a:t>
            </a:r>
          </a:p>
        </p:txBody>
      </p:sp>
      <p:pic>
        <p:nvPicPr>
          <p:cNvPr id="46083" name="Picture 3" descr="monolith_shapes"/>
          <p:cNvPicPr>
            <a:picLocks noChangeAspect="1" noChangeArrowheads="1"/>
          </p:cNvPicPr>
          <p:nvPr/>
        </p:nvPicPr>
        <p:blipFill>
          <a:blip r:embed="rId2"/>
          <a:srcRect/>
          <a:stretch>
            <a:fillRect/>
          </a:stretch>
        </p:blipFill>
        <p:spPr bwMode="auto">
          <a:xfrm>
            <a:off x="914400" y="2819400"/>
            <a:ext cx="3770313" cy="2951163"/>
          </a:xfrm>
          <a:prstGeom prst="rect">
            <a:avLst/>
          </a:prstGeom>
          <a:noFill/>
          <a:ln w="9525">
            <a:noFill/>
            <a:miter lim="800000"/>
            <a:headEnd/>
            <a:tailEnd/>
          </a:ln>
        </p:spPr>
      </p:pic>
      <p:sp>
        <p:nvSpPr>
          <p:cNvPr id="46084" name="Text Box 4"/>
          <p:cNvSpPr txBox="1">
            <a:spLocks noChangeArrowheads="1"/>
          </p:cNvSpPr>
          <p:nvPr/>
        </p:nvSpPr>
        <p:spPr bwMode="auto">
          <a:xfrm>
            <a:off x="5334000" y="2819400"/>
            <a:ext cx="3200400" cy="2492990"/>
          </a:xfrm>
          <a:prstGeom prst="rect">
            <a:avLst/>
          </a:prstGeom>
          <a:noFill/>
          <a:ln w="9525">
            <a:noFill/>
            <a:miter lim="800000"/>
            <a:headEnd/>
            <a:tailEnd/>
          </a:ln>
        </p:spPr>
        <p:txBody>
          <a:bodyPr>
            <a:spAutoFit/>
          </a:bodyPr>
          <a:lstStyle/>
          <a:p>
            <a:pPr>
              <a:spcBef>
                <a:spcPct val="50000"/>
              </a:spcBef>
            </a:pPr>
            <a:r>
              <a:rPr lang="es-ES" dirty="0"/>
              <a:t>Soporte </a:t>
            </a:r>
            <a:r>
              <a:rPr lang="es-ES" dirty="0" err="1"/>
              <a:t>Monolith</a:t>
            </a:r>
            <a:r>
              <a:rPr lang="es-ES" dirty="0"/>
              <a:t>:</a:t>
            </a:r>
          </a:p>
          <a:p>
            <a:pPr algn="just">
              <a:spcBef>
                <a:spcPct val="50000"/>
              </a:spcBef>
            </a:pPr>
            <a:r>
              <a:rPr lang="es-ES" dirty="0"/>
              <a:t>Materiales son una sola pieza, altamente interconectada con grandes y pequeños canales.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2"/>
          <p:cNvGrpSpPr>
            <a:grpSpLocks/>
          </p:cNvGrpSpPr>
          <p:nvPr/>
        </p:nvGrpSpPr>
        <p:grpSpPr bwMode="auto">
          <a:xfrm>
            <a:off x="3352800" y="4191000"/>
            <a:ext cx="1981200" cy="2057400"/>
            <a:chOff x="3840" y="1488"/>
            <a:chExt cx="1248" cy="1296"/>
          </a:xfrm>
        </p:grpSpPr>
        <p:sp>
          <p:nvSpPr>
            <p:cNvPr id="47109" name="AutoShape 3"/>
            <p:cNvSpPr>
              <a:spLocks noChangeArrowheads="1"/>
            </p:cNvSpPr>
            <p:nvPr/>
          </p:nvSpPr>
          <p:spPr bwMode="auto">
            <a:xfrm>
              <a:off x="4080" y="1920"/>
              <a:ext cx="624" cy="864"/>
            </a:xfrm>
            <a:prstGeom prst="can">
              <a:avLst>
                <a:gd name="adj" fmla="val 34615"/>
              </a:avLst>
            </a:prstGeom>
            <a:solidFill>
              <a:schemeClr val="accent1"/>
            </a:solidFill>
            <a:ln w="9525">
              <a:solidFill>
                <a:schemeClr val="tx1"/>
              </a:solidFill>
              <a:round/>
              <a:headEnd/>
              <a:tailEnd/>
            </a:ln>
          </p:spPr>
          <p:txBody>
            <a:bodyPr wrap="none" anchor="ctr"/>
            <a:lstStyle/>
            <a:p>
              <a:endParaRPr lang="es-ES"/>
            </a:p>
          </p:txBody>
        </p:sp>
        <p:sp>
          <p:nvSpPr>
            <p:cNvPr id="47110" name="Line 4"/>
            <p:cNvSpPr>
              <a:spLocks noChangeShapeType="1"/>
            </p:cNvSpPr>
            <p:nvPr/>
          </p:nvSpPr>
          <p:spPr bwMode="auto">
            <a:xfrm>
              <a:off x="4368" y="1488"/>
              <a:ext cx="0" cy="768"/>
            </a:xfrm>
            <a:prstGeom prst="line">
              <a:avLst/>
            </a:prstGeom>
            <a:noFill/>
            <a:ln w="76200">
              <a:solidFill>
                <a:schemeClr val="tx1"/>
              </a:solidFill>
              <a:round/>
              <a:headEnd/>
              <a:tailEnd type="triangle" w="med" len="med"/>
            </a:ln>
          </p:spPr>
          <p:txBody>
            <a:bodyPr/>
            <a:lstStyle/>
            <a:p>
              <a:endParaRPr lang="es-ES"/>
            </a:p>
          </p:txBody>
        </p:sp>
        <p:sp>
          <p:nvSpPr>
            <p:cNvPr id="47111" name="Line 5"/>
            <p:cNvSpPr>
              <a:spLocks noChangeShapeType="1"/>
            </p:cNvSpPr>
            <p:nvPr/>
          </p:nvSpPr>
          <p:spPr bwMode="auto">
            <a:xfrm flipH="1">
              <a:off x="3840" y="2448"/>
              <a:ext cx="480" cy="0"/>
            </a:xfrm>
            <a:prstGeom prst="line">
              <a:avLst/>
            </a:prstGeom>
            <a:noFill/>
            <a:ln w="76200">
              <a:solidFill>
                <a:schemeClr val="tx1"/>
              </a:solidFill>
              <a:round/>
              <a:headEnd/>
              <a:tailEnd type="triangle" w="med" len="med"/>
            </a:ln>
          </p:spPr>
          <p:txBody>
            <a:bodyPr/>
            <a:lstStyle/>
            <a:p>
              <a:endParaRPr lang="es-ES"/>
            </a:p>
          </p:txBody>
        </p:sp>
        <p:sp>
          <p:nvSpPr>
            <p:cNvPr id="47112" name="Line 6"/>
            <p:cNvSpPr>
              <a:spLocks noChangeShapeType="1"/>
            </p:cNvSpPr>
            <p:nvPr/>
          </p:nvSpPr>
          <p:spPr bwMode="auto">
            <a:xfrm>
              <a:off x="4512" y="2448"/>
              <a:ext cx="576" cy="0"/>
            </a:xfrm>
            <a:prstGeom prst="line">
              <a:avLst/>
            </a:prstGeom>
            <a:noFill/>
            <a:ln w="76200">
              <a:solidFill>
                <a:schemeClr val="tx1"/>
              </a:solidFill>
              <a:round/>
              <a:headEnd/>
              <a:tailEnd type="triangle" w="med" len="med"/>
            </a:ln>
          </p:spPr>
          <p:txBody>
            <a:bodyPr/>
            <a:lstStyle/>
            <a:p>
              <a:endParaRPr lang="es-ES"/>
            </a:p>
          </p:txBody>
        </p:sp>
      </p:grpSp>
      <p:sp>
        <p:nvSpPr>
          <p:cNvPr id="47107" name="Text Box 7"/>
          <p:cNvSpPr txBox="1">
            <a:spLocks noChangeArrowheads="1"/>
          </p:cNvSpPr>
          <p:nvPr/>
        </p:nvSpPr>
        <p:spPr bwMode="auto">
          <a:xfrm>
            <a:off x="457200" y="533400"/>
            <a:ext cx="7620000" cy="3560763"/>
          </a:xfrm>
          <a:prstGeom prst="rect">
            <a:avLst/>
          </a:prstGeom>
          <a:noFill/>
          <a:ln w="9525">
            <a:noFill/>
            <a:miter lim="800000"/>
            <a:headEnd/>
            <a:tailEnd/>
          </a:ln>
        </p:spPr>
        <p:txBody>
          <a:bodyPr>
            <a:spAutoFit/>
          </a:bodyPr>
          <a:lstStyle/>
          <a:p>
            <a:pPr marL="457200" indent="-457200">
              <a:spcBef>
                <a:spcPct val="50000"/>
              </a:spcBef>
            </a:pPr>
            <a:r>
              <a:rPr lang="es-ES"/>
              <a:t>Ventajas</a:t>
            </a:r>
          </a:p>
          <a:p>
            <a:pPr marL="457200" indent="-457200">
              <a:spcBef>
                <a:spcPct val="50000"/>
              </a:spcBef>
              <a:buFontTx/>
              <a:buChar char="•"/>
            </a:pPr>
            <a:r>
              <a:rPr lang="es-ES"/>
              <a:t>Tiempos cortos de separación</a:t>
            </a:r>
          </a:p>
          <a:p>
            <a:pPr marL="457200" indent="-457200">
              <a:spcBef>
                <a:spcPct val="50000"/>
              </a:spcBef>
              <a:buFontTx/>
              <a:buChar char="•"/>
            </a:pPr>
            <a:r>
              <a:rPr lang="es-ES"/>
              <a:t>Sitios activos fácilmente accesibles</a:t>
            </a:r>
          </a:p>
          <a:p>
            <a:pPr marL="457200" indent="-457200">
              <a:spcBef>
                <a:spcPct val="50000"/>
              </a:spcBef>
              <a:buFontTx/>
              <a:buChar char="•"/>
            </a:pPr>
            <a:r>
              <a:rPr lang="es-ES"/>
              <a:t>Altas capacidades para moléculas grande</a:t>
            </a:r>
          </a:p>
          <a:p>
            <a:pPr marL="457200" indent="-457200">
              <a:spcBef>
                <a:spcPct val="50000"/>
              </a:spcBef>
              <a:buFontTx/>
              <a:buChar char="•"/>
            </a:pPr>
            <a:r>
              <a:rPr lang="es-ES"/>
              <a:t>Varios tipos de cromatografía: Intercambio Iónico, Filtración por geles</a:t>
            </a:r>
          </a:p>
          <a:p>
            <a:pPr marL="457200" indent="-457200">
              <a:spcBef>
                <a:spcPct val="50000"/>
              </a:spcBef>
              <a:buFontTx/>
              <a:buChar char="•"/>
            </a:pPr>
            <a:r>
              <a:rPr lang="es-ES"/>
              <a:t>Columnas, Discos</a:t>
            </a:r>
          </a:p>
        </p:txBody>
      </p:sp>
      <p:pic>
        <p:nvPicPr>
          <p:cNvPr id="47108" name="Picture 8"/>
          <p:cNvPicPr>
            <a:picLocks noChangeAspect="1" noChangeArrowheads="1"/>
          </p:cNvPicPr>
          <p:nvPr>
            <p:ph/>
          </p:nvPr>
        </p:nvPicPr>
        <p:blipFill>
          <a:blip r:embed="rId2"/>
          <a:srcRect/>
          <a:stretch>
            <a:fillRect/>
          </a:stretch>
        </p:blipFill>
        <p:spPr>
          <a:xfrm>
            <a:off x="5508625" y="3933825"/>
            <a:ext cx="2955925" cy="2500313"/>
          </a:xfr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srcRect/>
          <a:stretch>
            <a:fillRect/>
          </a:stretch>
        </p:blipFill>
        <p:spPr bwMode="auto">
          <a:xfrm>
            <a:off x="0" y="-49213"/>
            <a:ext cx="8764588" cy="6907213"/>
          </a:xfrm>
          <a:prstGeom prst="rect">
            <a:avLst/>
          </a:prstGeom>
          <a:noFill/>
          <a:ln w="9525">
            <a:noFill/>
            <a:miter lim="800000"/>
            <a:headEnd/>
            <a:tailEnd/>
          </a:ln>
        </p:spPr>
      </p:pic>
      <p:sp>
        <p:nvSpPr>
          <p:cNvPr id="48131" name="Text Box 6"/>
          <p:cNvSpPr txBox="1">
            <a:spLocks noChangeArrowheads="1"/>
          </p:cNvSpPr>
          <p:nvPr/>
        </p:nvSpPr>
        <p:spPr bwMode="auto">
          <a:xfrm>
            <a:off x="6011863" y="981075"/>
            <a:ext cx="2663825" cy="457200"/>
          </a:xfrm>
          <a:prstGeom prst="rect">
            <a:avLst/>
          </a:prstGeom>
          <a:noFill/>
          <a:ln w="9525">
            <a:noFill/>
            <a:miter lim="800000"/>
            <a:headEnd/>
            <a:tailEnd/>
          </a:ln>
        </p:spPr>
        <p:txBody>
          <a:bodyPr>
            <a:spAutoFit/>
          </a:bodyPr>
          <a:lstStyle/>
          <a:p>
            <a:pPr>
              <a:spcBef>
                <a:spcPct val="50000"/>
              </a:spcBef>
            </a:pPr>
            <a:r>
              <a:rPr lang="es-ES"/>
              <a:t>Monolítico</a:t>
            </a:r>
          </a:p>
        </p:txBody>
      </p:sp>
      <p:sp>
        <p:nvSpPr>
          <p:cNvPr id="48132" name="Text Box 7"/>
          <p:cNvSpPr txBox="1">
            <a:spLocks noChangeArrowheads="1"/>
          </p:cNvSpPr>
          <p:nvPr/>
        </p:nvSpPr>
        <p:spPr bwMode="auto">
          <a:xfrm>
            <a:off x="539750" y="0"/>
            <a:ext cx="3600450" cy="457200"/>
          </a:xfrm>
          <a:prstGeom prst="rect">
            <a:avLst/>
          </a:prstGeom>
          <a:noFill/>
          <a:ln w="9525">
            <a:noFill/>
            <a:miter lim="800000"/>
            <a:headEnd/>
            <a:tailEnd/>
          </a:ln>
        </p:spPr>
        <p:txBody>
          <a:bodyPr>
            <a:spAutoFit/>
          </a:bodyPr>
          <a:lstStyle/>
          <a:p>
            <a:pPr>
              <a:spcBef>
                <a:spcPct val="50000"/>
              </a:spcBef>
            </a:pPr>
            <a:r>
              <a:rPr lang="es-ES"/>
              <a:t>Tradicional</a:t>
            </a:r>
          </a:p>
        </p:txBody>
      </p:sp>
    </p:spTree>
  </p:cSld>
  <p:clrMapOvr>
    <a:masterClrMapping/>
  </p:clrMapOvr>
  <p:transition>
    <p:zoom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ES" sz="4000" smtClean="0"/>
              <a:t>USOS</a:t>
            </a:r>
            <a:br>
              <a:rPr lang="es-ES" sz="4000" smtClean="0"/>
            </a:br>
            <a:r>
              <a:rPr lang="es-ES" sz="4000" smtClean="0"/>
              <a:t>Filtración por Geles</a:t>
            </a:r>
          </a:p>
        </p:txBody>
      </p:sp>
      <p:sp>
        <p:nvSpPr>
          <p:cNvPr id="49155" name="Rectangle 3"/>
          <p:cNvSpPr>
            <a:spLocks noGrp="1" noChangeArrowheads="1"/>
          </p:cNvSpPr>
          <p:nvPr>
            <p:ph type="body" idx="1"/>
          </p:nvPr>
        </p:nvSpPr>
        <p:spPr>
          <a:xfrm>
            <a:off x="381000" y="1981200"/>
            <a:ext cx="8305800" cy="4114800"/>
          </a:xfrm>
        </p:spPr>
        <p:txBody>
          <a:bodyPr/>
          <a:lstStyle/>
          <a:p>
            <a:pPr eaLnBrk="1" hangingPunct="1"/>
            <a:r>
              <a:rPr lang="es-ES" smtClean="0"/>
              <a:t>Normalmente se trabajan a flujos &lt; 1.0 ml/min</a:t>
            </a:r>
          </a:p>
          <a:p>
            <a:pPr eaLnBrk="1" hangingPunct="1">
              <a:buFontTx/>
              <a:buNone/>
            </a:pPr>
            <a:endParaRPr lang="es-ES" smtClean="0"/>
          </a:p>
          <a:p>
            <a:pPr eaLnBrk="1" hangingPunct="1"/>
            <a:r>
              <a:rPr lang="es-ES" smtClean="0"/>
              <a:t>Nuevos materiales  Flujos = 5 ml/min</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r>
              <a:rPr lang="es-ES" dirty="0" err="1" smtClean="0">
                <a:solidFill>
                  <a:schemeClr val="accent2"/>
                </a:solidFill>
                <a:latin typeface="Comic Sans MS" pitchFamily="66" charset="0"/>
                <a:cs typeface="Times New Roman" pitchFamily="18" charset="0"/>
              </a:rPr>
              <a:t>Electrofiltración</a:t>
            </a:r>
            <a:endParaRPr lang="es-ES" dirty="0">
              <a:solidFill>
                <a:schemeClr val="accent2"/>
              </a:solidFill>
              <a:latin typeface="Comic Sans MS" pitchFamily="66" charset="0"/>
              <a:cs typeface="Times New Roman" pitchFamily="18" charset="0"/>
            </a:endParaRPr>
          </a:p>
        </p:txBody>
      </p:sp>
      <p:sp>
        <p:nvSpPr>
          <p:cNvPr id="15363" name="Rectangle 3"/>
          <p:cNvSpPr>
            <a:spLocks noGrp="1" noChangeArrowheads="1"/>
          </p:cNvSpPr>
          <p:nvPr>
            <p:ph type="subTitle" idx="1"/>
          </p:nvPr>
        </p:nvSpPr>
        <p:spPr/>
        <p:txBody>
          <a:bodyPr/>
          <a:lstStyle/>
          <a:p>
            <a:pPr eaLnBrk="1" hangingPunct="1"/>
            <a:r>
              <a:rPr lang="es-ES" dirty="0" smtClean="0">
                <a:solidFill>
                  <a:srgbClr val="663300"/>
                </a:solidFill>
                <a:latin typeface="Comic Sans MS" pitchFamily="66" charset="0"/>
              </a:rPr>
              <a:t>Purificación de Proteínas</a:t>
            </a:r>
          </a:p>
        </p:txBody>
      </p:sp>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body" idx="1"/>
          </p:nvPr>
        </p:nvSpPr>
        <p:spPr>
          <a:xfrm>
            <a:off x="609600" y="3810000"/>
            <a:ext cx="7772400" cy="2514600"/>
          </a:xfrm>
        </p:spPr>
        <p:txBody>
          <a:bodyPr/>
          <a:lstStyle/>
          <a:p>
            <a:pPr algn="just" eaLnBrk="1" hangingPunct="1">
              <a:buFontTx/>
              <a:buNone/>
            </a:pPr>
            <a:r>
              <a:rPr lang="es-ES_tradnl" sz="2800" smtClean="0">
                <a:solidFill>
                  <a:srgbClr val="990033"/>
                </a:solidFill>
                <a:latin typeface="Comic Sans MS" pitchFamily="66" charset="0"/>
                <a:cs typeface="Times New Roman" pitchFamily="18" charset="0"/>
              </a:rPr>
              <a:t>	La partícula al estar cargada genera capas de iones que la rodean.</a:t>
            </a:r>
            <a:endParaRPr lang="es-ES_tradnl" sz="2800" b="1" u="sng" smtClean="0">
              <a:solidFill>
                <a:srgbClr val="990033"/>
              </a:solidFill>
              <a:latin typeface="Comic Sans MS" pitchFamily="66" charset="0"/>
              <a:cs typeface="Times New Roman" pitchFamily="18" charset="0"/>
            </a:endParaRPr>
          </a:p>
          <a:p>
            <a:pPr algn="ctr" eaLnBrk="1" hangingPunct="1">
              <a:buFontTx/>
              <a:buNone/>
            </a:pPr>
            <a:endParaRPr lang="es-ES_tradnl" sz="2800" b="1" u="sng" smtClean="0">
              <a:solidFill>
                <a:srgbClr val="990033"/>
              </a:solidFill>
              <a:latin typeface="Comic Sans MS" pitchFamily="66" charset="0"/>
              <a:cs typeface="Times New Roman" pitchFamily="18" charset="0"/>
            </a:endParaRPr>
          </a:p>
          <a:p>
            <a:pPr eaLnBrk="1" hangingPunct="1">
              <a:buFontTx/>
              <a:buNone/>
            </a:pPr>
            <a:endParaRPr lang="es-ES" sz="3600" smtClean="0"/>
          </a:p>
        </p:txBody>
      </p:sp>
      <p:sp>
        <p:nvSpPr>
          <p:cNvPr id="3076" name="Rectangle 3"/>
          <p:cNvSpPr>
            <a:spLocks noChangeArrowheads="1"/>
          </p:cNvSpPr>
          <p:nvPr/>
        </p:nvSpPr>
        <p:spPr bwMode="auto">
          <a:xfrm>
            <a:off x="2533650" y="2381250"/>
            <a:ext cx="9144000" cy="0"/>
          </a:xfrm>
          <a:prstGeom prst="rect">
            <a:avLst/>
          </a:prstGeom>
          <a:noFill/>
          <a:ln w="9525">
            <a:noFill/>
            <a:miter lim="800000"/>
            <a:headEnd/>
            <a:tailEnd/>
          </a:ln>
        </p:spPr>
        <p:txBody>
          <a:bodyPr>
            <a:spAutoFit/>
          </a:bodyPr>
          <a:lstStyle/>
          <a:p>
            <a:endParaRPr lang="es-ES"/>
          </a:p>
        </p:txBody>
      </p:sp>
      <p:sp>
        <p:nvSpPr>
          <p:cNvPr id="3077" name="Rectangle 4"/>
          <p:cNvSpPr>
            <a:spLocks noChangeArrowheads="1"/>
          </p:cNvSpPr>
          <p:nvPr/>
        </p:nvSpPr>
        <p:spPr bwMode="auto">
          <a:xfrm>
            <a:off x="3219450" y="2481263"/>
            <a:ext cx="9144000" cy="0"/>
          </a:xfrm>
          <a:prstGeom prst="rect">
            <a:avLst/>
          </a:prstGeom>
          <a:noFill/>
          <a:ln w="9525">
            <a:noFill/>
            <a:miter lim="800000"/>
            <a:headEnd/>
            <a:tailEnd/>
          </a:ln>
        </p:spPr>
        <p:txBody>
          <a:bodyPr>
            <a:spAutoFit/>
          </a:bodyPr>
          <a:lstStyle/>
          <a:p>
            <a:endParaRPr lang="es-ES"/>
          </a:p>
        </p:txBody>
      </p:sp>
      <p:graphicFrame>
        <p:nvGraphicFramePr>
          <p:cNvPr id="3074" name="Object 5"/>
          <p:cNvGraphicFramePr>
            <a:graphicFrameLocks noChangeAspect="1"/>
          </p:cNvGraphicFramePr>
          <p:nvPr/>
        </p:nvGraphicFramePr>
        <p:xfrm>
          <a:off x="1828800" y="381000"/>
          <a:ext cx="4457700" cy="3122613"/>
        </p:xfrm>
        <a:graphic>
          <a:graphicData uri="http://schemas.openxmlformats.org/presentationml/2006/ole">
            <p:oleObj spid="_x0000_s3074" r:id="rId3" imgW="3629532" imgH="2505425"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ChangeArrowheads="1"/>
          </p:cNvSpPr>
          <p:nvPr/>
        </p:nvSpPr>
        <p:spPr bwMode="auto">
          <a:xfrm>
            <a:off x="685800" y="0"/>
            <a:ext cx="7772400" cy="1143000"/>
          </a:xfrm>
          <a:prstGeom prst="rect">
            <a:avLst/>
          </a:prstGeom>
          <a:noFill/>
          <a:ln w="9525">
            <a:noFill/>
            <a:miter lim="800000"/>
            <a:headEnd/>
            <a:tailEnd/>
          </a:ln>
        </p:spPr>
        <p:txBody>
          <a:bodyPr anchor="ctr"/>
          <a:lstStyle/>
          <a:p>
            <a:pPr algn="ctr"/>
            <a:r>
              <a:rPr lang="es-ES" sz="4000" b="1" u="sng" dirty="0" err="1">
                <a:solidFill>
                  <a:schemeClr val="accent2"/>
                </a:solidFill>
                <a:latin typeface="Comic Sans MS" pitchFamily="66" charset="0"/>
                <a:cs typeface="Times New Roman" pitchFamily="18" charset="0"/>
              </a:rPr>
              <a:t>Electrofiltración</a:t>
            </a:r>
            <a:endParaRPr lang="es-ES" sz="4000" b="1" u="sng" dirty="0">
              <a:solidFill>
                <a:schemeClr val="accent2"/>
              </a:solidFill>
              <a:latin typeface="Comic Sans MS" pitchFamily="66" charset="0"/>
              <a:cs typeface="Times New Roman" pitchFamily="18" charset="0"/>
            </a:endParaRPr>
          </a:p>
        </p:txBody>
      </p:sp>
      <p:graphicFrame>
        <p:nvGraphicFramePr>
          <p:cNvPr id="12290" name="Object 5"/>
          <p:cNvGraphicFramePr>
            <a:graphicFrameLocks noChangeAspect="1"/>
          </p:cNvGraphicFramePr>
          <p:nvPr/>
        </p:nvGraphicFramePr>
        <p:xfrm>
          <a:off x="2484438" y="2133600"/>
          <a:ext cx="4918075" cy="3833813"/>
        </p:xfrm>
        <a:graphic>
          <a:graphicData uri="http://schemas.openxmlformats.org/presentationml/2006/ole">
            <p:oleObj spid="_x0000_s12290" name="Imagen de mapa de bits" r:id="rId3" imgW="6830378" imgH="5323810" progId="Paint.Picture">
              <p:embed/>
            </p:oleObj>
          </a:graphicData>
        </a:graphic>
      </p:graphicFrame>
      <p:sp>
        <p:nvSpPr>
          <p:cNvPr id="12292" name="Text Box 6"/>
          <p:cNvSpPr txBox="1">
            <a:spLocks noChangeArrowheads="1"/>
          </p:cNvSpPr>
          <p:nvPr/>
        </p:nvSpPr>
        <p:spPr bwMode="auto">
          <a:xfrm>
            <a:off x="1066800" y="1066800"/>
            <a:ext cx="7010400" cy="822325"/>
          </a:xfrm>
          <a:prstGeom prst="rect">
            <a:avLst/>
          </a:prstGeom>
          <a:noFill/>
          <a:ln w="9525">
            <a:noFill/>
            <a:miter lim="800000"/>
            <a:headEnd/>
            <a:tailEnd/>
          </a:ln>
        </p:spPr>
        <p:txBody>
          <a:bodyPr>
            <a:spAutoFit/>
          </a:bodyPr>
          <a:lstStyle/>
          <a:p>
            <a:pPr algn="ctr">
              <a:spcBef>
                <a:spcPct val="50000"/>
              </a:spcBef>
            </a:pPr>
            <a:r>
              <a:rPr lang="es-ES"/>
              <a:t>Filtración a la que se le aplica un campo eléctrico, </a:t>
            </a:r>
            <a:r>
              <a:rPr lang="es-ES">
                <a:sym typeface="Wingdings" pitchFamily="2" charset="2"/>
              </a:rPr>
              <a:t> La torta se minimiza y el proceso es más rápido</a:t>
            </a:r>
            <a:endParaRPr lang="es-ES"/>
          </a:p>
        </p:txBody>
      </p:sp>
      <p:sp>
        <p:nvSpPr>
          <p:cNvPr id="12293" name="Text Box 7"/>
          <p:cNvSpPr txBox="1">
            <a:spLocks noChangeArrowheads="1"/>
          </p:cNvSpPr>
          <p:nvPr/>
        </p:nvSpPr>
        <p:spPr bwMode="auto">
          <a:xfrm>
            <a:off x="2484438" y="6092825"/>
            <a:ext cx="2665412" cy="457200"/>
          </a:xfrm>
          <a:prstGeom prst="rect">
            <a:avLst/>
          </a:prstGeom>
          <a:noFill/>
          <a:ln w="9525">
            <a:noFill/>
            <a:miter lim="800000"/>
            <a:headEnd/>
            <a:tailEnd/>
          </a:ln>
        </p:spPr>
        <p:txBody>
          <a:bodyPr>
            <a:spAutoFit/>
          </a:bodyPr>
          <a:lstStyle/>
          <a:p>
            <a:pPr>
              <a:spcBef>
                <a:spcPct val="50000"/>
              </a:spcBef>
            </a:pPr>
            <a:r>
              <a:rPr lang="es-ES_tradnl"/>
              <a:t>Tradicional</a:t>
            </a:r>
            <a:endParaRPr lang="es-CL"/>
          </a:p>
        </p:txBody>
      </p:sp>
      <p:sp>
        <p:nvSpPr>
          <p:cNvPr id="12294" name="Text Box 8"/>
          <p:cNvSpPr txBox="1">
            <a:spLocks noChangeArrowheads="1"/>
          </p:cNvSpPr>
          <p:nvPr/>
        </p:nvSpPr>
        <p:spPr bwMode="auto">
          <a:xfrm>
            <a:off x="5148263" y="6092825"/>
            <a:ext cx="2808287" cy="457200"/>
          </a:xfrm>
          <a:prstGeom prst="rect">
            <a:avLst/>
          </a:prstGeom>
          <a:noFill/>
          <a:ln w="9525">
            <a:noFill/>
            <a:miter lim="800000"/>
            <a:headEnd/>
            <a:tailEnd/>
          </a:ln>
        </p:spPr>
        <p:txBody>
          <a:bodyPr>
            <a:spAutoFit/>
          </a:bodyPr>
          <a:lstStyle/>
          <a:p>
            <a:pPr>
              <a:spcBef>
                <a:spcPct val="50000"/>
              </a:spcBef>
            </a:pPr>
            <a:r>
              <a:rPr lang="es-ES_tradnl"/>
              <a:t>Electrofiltración</a:t>
            </a:r>
            <a:endParaRPr lang="es-CL"/>
          </a:p>
        </p:txBody>
      </p:sp>
    </p:spTree>
  </p:cSld>
  <p:clrMapOvr>
    <a:masterClrMapping/>
  </p:clrMapOvr>
  <p:transition>
    <p:zoom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ChangeArrowheads="1"/>
          </p:cNvSpPr>
          <p:nvPr/>
        </p:nvSpPr>
        <p:spPr bwMode="auto">
          <a:xfrm>
            <a:off x="685800" y="0"/>
            <a:ext cx="7772400" cy="1143000"/>
          </a:xfrm>
          <a:prstGeom prst="rect">
            <a:avLst/>
          </a:prstGeom>
          <a:noFill/>
          <a:ln w="9525">
            <a:noFill/>
            <a:miter lim="800000"/>
            <a:headEnd/>
            <a:tailEnd/>
          </a:ln>
        </p:spPr>
        <p:txBody>
          <a:bodyPr anchor="ctr"/>
          <a:lstStyle/>
          <a:p>
            <a:pPr algn="ctr"/>
            <a:r>
              <a:rPr lang="es-ES" sz="4000" b="1" u="sng" dirty="0" err="1">
                <a:solidFill>
                  <a:schemeClr val="accent2"/>
                </a:solidFill>
                <a:latin typeface="Comic Sans MS" pitchFamily="66" charset="0"/>
                <a:cs typeface="Times New Roman" pitchFamily="18" charset="0"/>
              </a:rPr>
              <a:t>Electrofiltración</a:t>
            </a:r>
            <a:endParaRPr lang="es-ES" sz="4000" b="1" u="sng" dirty="0">
              <a:solidFill>
                <a:schemeClr val="accent2"/>
              </a:solidFill>
              <a:latin typeface="Comic Sans MS" pitchFamily="66" charset="0"/>
              <a:cs typeface="Times New Roman" pitchFamily="18" charset="0"/>
            </a:endParaRPr>
          </a:p>
        </p:txBody>
      </p:sp>
      <p:sp>
        <p:nvSpPr>
          <p:cNvPr id="12292" name="Text Box 6"/>
          <p:cNvSpPr txBox="1">
            <a:spLocks noChangeArrowheads="1"/>
          </p:cNvSpPr>
          <p:nvPr/>
        </p:nvSpPr>
        <p:spPr bwMode="auto">
          <a:xfrm>
            <a:off x="1066800" y="1066800"/>
            <a:ext cx="7010400" cy="1569660"/>
          </a:xfrm>
          <a:prstGeom prst="rect">
            <a:avLst/>
          </a:prstGeom>
          <a:noFill/>
          <a:ln w="9525">
            <a:noFill/>
            <a:miter lim="800000"/>
            <a:headEnd/>
            <a:tailEnd/>
          </a:ln>
        </p:spPr>
        <p:txBody>
          <a:bodyPr wrap="square">
            <a:spAutoFit/>
          </a:bodyPr>
          <a:lstStyle/>
          <a:p>
            <a:pPr algn="just">
              <a:spcBef>
                <a:spcPct val="50000"/>
              </a:spcBef>
            </a:pPr>
            <a:r>
              <a:rPr lang="es-ES" dirty="0" smtClean="0"/>
              <a:t>Proceso: Filtración tradicional pero se aplica un campo eléctrico, que hace que los componente migren al polo opuesto a su carga y esto minimiza la formación de torta, acelerando el proceso de filtración.</a:t>
            </a:r>
            <a:endParaRPr lang="es-ES" dirty="0"/>
          </a:p>
        </p:txBody>
      </p:sp>
      <p:pic>
        <p:nvPicPr>
          <p:cNvPr id="12295" name="Picture 7"/>
          <p:cNvPicPr>
            <a:picLocks noChangeAspect="1" noChangeArrowheads="1"/>
          </p:cNvPicPr>
          <p:nvPr/>
        </p:nvPicPr>
        <p:blipFill>
          <a:blip r:embed="rId2"/>
          <a:srcRect/>
          <a:stretch>
            <a:fillRect/>
          </a:stretch>
        </p:blipFill>
        <p:spPr bwMode="auto">
          <a:xfrm>
            <a:off x="2214546" y="2752725"/>
            <a:ext cx="4762500" cy="4105275"/>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b="1" dirty="0">
                <a:solidFill>
                  <a:schemeClr val="bg1"/>
                </a:solidFill>
                <a:latin typeface="Comic Sans MS" pitchFamily="66" charset="0"/>
              </a:rPr>
              <a:t>Purificación de proteínas</a:t>
            </a:r>
            <a:endParaRPr lang="es-ES" b="1" dirty="0">
              <a:solidFill>
                <a:schemeClr val="bg1"/>
              </a:solidFill>
              <a:latin typeface="Comic Sans MS" pitchFamily="66" charset="0"/>
            </a:endParaRPr>
          </a:p>
        </p:txBody>
      </p:sp>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algn="ctr" eaLnBrk="0" hangingPunct="0"/>
            <a:r>
              <a:rPr lang="es-ES_tradnl" sz="2000" b="1" u="sng" dirty="0">
                <a:solidFill>
                  <a:srgbClr val="000099"/>
                </a:solidFill>
                <a:latin typeface="Comic Sans MS" pitchFamily="66" charset="0"/>
                <a:cs typeface="Times New Roman" pitchFamily="18" charset="0"/>
              </a:rPr>
              <a:t>ECUACIONES</a:t>
            </a:r>
          </a:p>
          <a:p>
            <a:pPr marL="457200" indent="-457200" algn="ctr" eaLnBrk="0" hangingPunct="0"/>
            <a:endParaRPr lang="es-ES_tradnl" sz="2000" b="1" u="sng" dirty="0">
              <a:solidFill>
                <a:srgbClr val="000099"/>
              </a:solidFill>
              <a:latin typeface="Comic Sans MS" pitchFamily="66" charset="0"/>
              <a:cs typeface="Times New Roman" pitchFamily="18" charset="0"/>
            </a:endParaRPr>
          </a:p>
          <a:p>
            <a:pPr marL="457200" indent="-457200" algn="ctr" eaLnBrk="0" hangingPunct="0"/>
            <a:r>
              <a:rPr lang="es-ES_tradnl" sz="2000" b="1" u="sng" dirty="0">
                <a:solidFill>
                  <a:srgbClr val="000099"/>
                </a:solidFill>
                <a:latin typeface="Comic Sans MS" pitchFamily="66" charset="0"/>
                <a:cs typeface="Times New Roman" pitchFamily="18" charset="0"/>
              </a:rPr>
              <a:t> </a:t>
            </a:r>
          </a:p>
          <a:p>
            <a:pPr marL="457200" indent="-457200" eaLnBrk="0" hangingPunct="0"/>
            <a:r>
              <a:rPr lang="es-ES_tradnl" sz="2000" dirty="0">
                <a:solidFill>
                  <a:srgbClr val="000099"/>
                </a:solidFill>
                <a:latin typeface="Comic Sans MS" pitchFamily="66" charset="0"/>
                <a:cs typeface="Times New Roman" pitchFamily="18" charset="0"/>
              </a:rPr>
              <a:t>	Cada componente se mueve a diferente velocidad, entonces se logra separar la mezcla. Dicha velocidad de movilidad, velocidad de la partícula (v) por unidad de campo eléctrico (E), se puede expresar como:</a:t>
            </a:r>
          </a:p>
          <a:p>
            <a:pPr marL="457200" indent="-457200" eaLnBrk="0" hangingPunct="0"/>
            <a:endParaRPr lang="es-ES_tradnl" sz="2000" b="1" u="sng" dirty="0">
              <a:solidFill>
                <a:srgbClr val="000099"/>
              </a:solidFill>
              <a:latin typeface="Comic Sans MS" pitchFamily="66" charset="0"/>
              <a:cs typeface="Times New Roman" pitchFamily="18" charset="0"/>
            </a:endParaRPr>
          </a:p>
          <a:p>
            <a:pPr marL="457200" indent="-457200" eaLnBrk="0" hangingPunct="0"/>
            <a:r>
              <a:rPr lang="es-ES_tradnl" sz="2000" dirty="0">
                <a:solidFill>
                  <a:srgbClr val="000099"/>
                </a:solidFill>
                <a:latin typeface="Comic Sans MS" pitchFamily="66" charset="0"/>
                <a:cs typeface="Times New Roman" pitchFamily="18" charset="0"/>
              </a:rPr>
              <a:t> </a:t>
            </a:r>
            <a:endParaRPr lang="es-ES_tradnl" sz="2000" b="1" u="sng" dirty="0">
              <a:solidFill>
                <a:srgbClr val="000099"/>
              </a:solidFill>
              <a:latin typeface="Comic Sans MS" pitchFamily="66" charset="0"/>
              <a:cs typeface="Times New Roman" pitchFamily="18" charset="0"/>
            </a:endParaRPr>
          </a:p>
          <a:p>
            <a:pPr marL="457200" indent="-457200" algn="ctr" eaLnBrk="0" hangingPunct="0"/>
            <a:r>
              <a:rPr lang="es-ES_tradnl" sz="2000" b="1" dirty="0">
                <a:solidFill>
                  <a:srgbClr val="000099"/>
                </a:solidFill>
                <a:latin typeface="Comic Sans MS" pitchFamily="66" charset="0"/>
                <a:cs typeface="Times New Roman" pitchFamily="18" charset="0"/>
              </a:rPr>
              <a:t>Movilidad = v/E = k (pH-</a:t>
            </a:r>
            <a:r>
              <a:rPr lang="es-ES_tradnl" sz="2000" b="1" dirty="0" err="1">
                <a:solidFill>
                  <a:srgbClr val="000099"/>
                </a:solidFill>
                <a:latin typeface="Comic Sans MS" pitchFamily="66" charset="0"/>
                <a:cs typeface="Times New Roman" pitchFamily="18" charset="0"/>
              </a:rPr>
              <a:t>pI</a:t>
            </a:r>
            <a:r>
              <a:rPr lang="es-ES_tradnl" sz="2000" b="1" dirty="0">
                <a:solidFill>
                  <a:srgbClr val="000099"/>
                </a:solidFill>
                <a:latin typeface="Comic Sans MS" pitchFamily="66" charset="0"/>
                <a:cs typeface="Times New Roman" pitchFamily="18" charset="0"/>
              </a:rPr>
              <a:t>)/ </a:t>
            </a:r>
            <a:r>
              <a:rPr lang="es-ES_tradnl" sz="2000" b="1" dirty="0" err="1">
                <a:solidFill>
                  <a:srgbClr val="000099"/>
                </a:solidFill>
                <a:latin typeface="Comic Sans MS" pitchFamily="66" charset="0"/>
                <a:cs typeface="Times New Roman" pitchFamily="18" charset="0"/>
              </a:rPr>
              <a:t>mw</a:t>
            </a:r>
            <a:endParaRPr lang="es-ES_tradnl" sz="2000" b="1" u="sng" dirty="0">
              <a:solidFill>
                <a:srgbClr val="000099"/>
              </a:solidFill>
              <a:latin typeface="Comic Sans MS" pitchFamily="66" charset="0"/>
              <a:cs typeface="Times New Roman" pitchFamily="18" charset="0"/>
            </a:endParaRPr>
          </a:p>
          <a:p>
            <a:pPr marL="457200" indent="-457200" eaLnBrk="0" hangingPunct="0"/>
            <a:r>
              <a:rPr lang="es-ES_tradnl" sz="2000" dirty="0">
                <a:solidFill>
                  <a:srgbClr val="000099"/>
                </a:solidFill>
                <a:latin typeface="Comic Sans MS" pitchFamily="66" charset="0"/>
                <a:cs typeface="Times New Roman" pitchFamily="18" charset="0"/>
              </a:rPr>
              <a:t> </a:t>
            </a:r>
          </a:p>
          <a:p>
            <a:pPr marL="457200" indent="-457200" eaLnBrk="0" hangingPunct="0"/>
            <a:r>
              <a:rPr lang="es-ES_tradnl" sz="2000" b="1" dirty="0">
                <a:solidFill>
                  <a:srgbClr val="000099"/>
                </a:solidFill>
                <a:latin typeface="Comic Sans MS" pitchFamily="66" charset="0"/>
                <a:cs typeface="Times New Roman" pitchFamily="18" charset="0"/>
              </a:rPr>
              <a:t> ¿ Qué pasa a pH = </a:t>
            </a:r>
            <a:r>
              <a:rPr lang="es-ES_tradnl" sz="2000" b="1" dirty="0" err="1">
                <a:solidFill>
                  <a:srgbClr val="000099"/>
                </a:solidFill>
                <a:latin typeface="Comic Sans MS" pitchFamily="66" charset="0"/>
                <a:cs typeface="Times New Roman" pitchFamily="18" charset="0"/>
              </a:rPr>
              <a:t>pI</a:t>
            </a:r>
            <a:r>
              <a:rPr lang="es-ES_tradnl" sz="2000" b="1" dirty="0">
                <a:solidFill>
                  <a:srgbClr val="000099"/>
                </a:solidFill>
                <a:latin typeface="Comic Sans MS" pitchFamily="66" charset="0"/>
                <a:cs typeface="Times New Roman" pitchFamily="18" charset="0"/>
              </a:rPr>
              <a:t> ?</a:t>
            </a:r>
          </a:p>
          <a:p>
            <a:pPr marL="457200" indent="-457200" eaLnBrk="0" hangingPunct="0"/>
            <a:r>
              <a:rPr lang="es-ES_tradnl" sz="2000" b="1" dirty="0">
                <a:solidFill>
                  <a:srgbClr val="000099"/>
                </a:solidFill>
                <a:latin typeface="Comic Sans MS" pitchFamily="66" charset="0"/>
                <a:cs typeface="Times New Roman" pitchFamily="18" charset="0"/>
              </a:rPr>
              <a:t> ¿ Qué proteínas se demoran más en migrar, las grandes o las pequeñas?</a:t>
            </a:r>
          </a:p>
          <a:p>
            <a:pPr marL="457200" indent="-457200" eaLnBrk="0" hangingPunct="0"/>
            <a:r>
              <a:rPr lang="es-ES_tradnl" sz="2000" b="1" dirty="0">
                <a:solidFill>
                  <a:srgbClr val="000099"/>
                </a:solidFill>
                <a:latin typeface="Comic Sans MS" pitchFamily="66" charset="0"/>
                <a:cs typeface="Times New Roman" pitchFamily="18" charset="0"/>
              </a:rPr>
              <a:t>¿ Qué pasa se aplico un campo eléctrico muy grande?</a:t>
            </a:r>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s-ES" dirty="0" smtClean="0">
                <a:solidFill>
                  <a:srgbClr val="003300"/>
                </a:solidFill>
                <a:latin typeface="Comic Sans MS" pitchFamily="66" charset="0"/>
              </a:rPr>
              <a:t>Electroforesis analítica</a:t>
            </a:r>
            <a:br>
              <a:rPr lang="es-ES" dirty="0" smtClean="0">
                <a:solidFill>
                  <a:srgbClr val="003300"/>
                </a:solidFill>
                <a:latin typeface="Comic Sans MS" pitchFamily="66" charset="0"/>
              </a:rPr>
            </a:br>
            <a:r>
              <a:rPr lang="es-ES" dirty="0" smtClean="0">
                <a:solidFill>
                  <a:srgbClr val="003300"/>
                </a:solidFill>
                <a:latin typeface="Comic Sans MS" pitchFamily="66" charset="0"/>
              </a:rPr>
              <a:t>Para análisis</a:t>
            </a:r>
            <a:endParaRPr lang="es-ES" dirty="0" smtClean="0">
              <a:solidFill>
                <a:srgbClr val="003300"/>
              </a:solidFill>
              <a:latin typeface="Comic Sans MS" pitchFamily="66" charset="0"/>
            </a:endParaRPr>
          </a:p>
        </p:txBody>
      </p:sp>
      <p:sp>
        <p:nvSpPr>
          <p:cNvPr id="4" name="3 Subtítulo"/>
          <p:cNvSpPr>
            <a:spLocks noGrp="1"/>
          </p:cNvSpPr>
          <p:nvPr>
            <p:ph type="subTitle" idx="1"/>
          </p:nvPr>
        </p:nvSpPr>
        <p:spPr/>
        <p:txBody>
          <a:bodyPr/>
          <a:lstStyle/>
          <a:p>
            <a:endParaRPr lang="es-ES"/>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eaLnBrk="0" hangingPunct="0"/>
            <a:r>
              <a:rPr lang="es-ES_tradnl" sz="2000" b="1" u="sng" dirty="0">
                <a:solidFill>
                  <a:srgbClr val="000099"/>
                </a:solidFill>
                <a:latin typeface="Comic Sans MS" pitchFamily="66" charset="0"/>
                <a:cs typeface="Times New Roman" pitchFamily="18" charset="0"/>
              </a:rPr>
              <a:t> </a:t>
            </a:r>
          </a:p>
          <a:p>
            <a:pPr marL="457200" indent="-457200" algn="ctr" eaLnBrk="0" hangingPunct="0"/>
            <a:r>
              <a:rPr lang="es-ES_tradnl" sz="2000" b="1" u="sng" dirty="0">
                <a:solidFill>
                  <a:srgbClr val="000099"/>
                </a:solidFill>
                <a:latin typeface="Comic Sans MS" pitchFamily="66" charset="0"/>
                <a:cs typeface="Times New Roman" pitchFamily="18" charset="0"/>
              </a:rPr>
              <a:t>USOS A NIVEL ANALÍTICO</a:t>
            </a:r>
          </a:p>
          <a:p>
            <a:pPr marL="457200" indent="-457200" algn="ctr" eaLnBrk="0" hangingPunct="0"/>
            <a:endParaRPr lang="es-ES_tradnl" sz="2000" b="1" u="sng" dirty="0">
              <a:solidFill>
                <a:srgbClr val="000099"/>
              </a:solidFill>
              <a:latin typeface="Comic Sans MS" pitchFamily="66" charset="0"/>
              <a:cs typeface="Times New Roman" pitchFamily="18" charset="0"/>
            </a:endParaRPr>
          </a:p>
          <a:p>
            <a:pPr marL="457200" indent="-457200" eaLnBrk="0" hangingPunct="0"/>
            <a:r>
              <a:rPr lang="es-ES_tradnl" sz="2000" dirty="0">
                <a:solidFill>
                  <a:srgbClr val="000099"/>
                </a:solidFill>
                <a:latin typeface="Comic Sans MS" pitchFamily="66" charset="0"/>
                <a:cs typeface="Times New Roman" pitchFamily="18" charset="0"/>
              </a:rPr>
              <a:t> </a:t>
            </a:r>
            <a:endParaRPr lang="es-ES_tradnl" sz="2000" b="1" u="sng" dirty="0">
              <a:solidFill>
                <a:srgbClr val="000099"/>
              </a:solidFill>
              <a:latin typeface="Comic Sans MS" pitchFamily="66" charset="0"/>
              <a:cs typeface="Times New Roman" pitchFamily="18" charset="0"/>
            </a:endParaRPr>
          </a:p>
          <a:p>
            <a:pPr marL="457200" indent="-457200" eaLnBrk="0" hangingPunct="0"/>
            <a:r>
              <a:rPr lang="es-ES_tradnl" sz="2000" dirty="0">
                <a:solidFill>
                  <a:srgbClr val="000099"/>
                </a:solidFill>
                <a:latin typeface="Comic Sans MS" pitchFamily="66" charset="0"/>
                <a:cs typeface="Times New Roman" pitchFamily="18" charset="0"/>
              </a:rPr>
              <a:t>Electroforesis se puede utilizar para determinar:</a:t>
            </a:r>
            <a:endParaRPr lang="es-ES_tradnl" sz="2000" b="1" u="sng" dirty="0">
              <a:solidFill>
                <a:srgbClr val="000099"/>
              </a:solidFill>
              <a:latin typeface="Comic Sans MS" pitchFamily="66" charset="0"/>
              <a:cs typeface="Times New Roman" pitchFamily="18" charset="0"/>
            </a:endParaRPr>
          </a:p>
          <a:p>
            <a:pPr marL="457200" indent="-457200" eaLnBrk="0" hangingPunct="0">
              <a:buFontTx/>
              <a:buChar char="•"/>
            </a:pPr>
            <a:r>
              <a:rPr lang="es-ES_tradnl" sz="2000" dirty="0">
                <a:solidFill>
                  <a:srgbClr val="000099"/>
                </a:solidFill>
                <a:cs typeface="Times New Roman" pitchFamily="18" charset="0"/>
              </a:rPr>
              <a:t> </a:t>
            </a:r>
            <a:r>
              <a:rPr lang="es-ES_tradnl" sz="2000" dirty="0">
                <a:solidFill>
                  <a:srgbClr val="FF0000"/>
                </a:solidFill>
                <a:latin typeface="Comic Sans MS" pitchFamily="66" charset="0"/>
                <a:cs typeface="Times New Roman" pitchFamily="18" charset="0"/>
              </a:rPr>
              <a:t>Peso molecular </a:t>
            </a:r>
            <a:r>
              <a:rPr lang="es-ES_tradnl" sz="2000" dirty="0">
                <a:solidFill>
                  <a:srgbClr val="000099"/>
                </a:solidFill>
                <a:latin typeface="Comic Sans MS" pitchFamily="66" charset="0"/>
                <a:cs typeface="Times New Roman" pitchFamily="18" charset="0"/>
              </a:rPr>
              <a:t>de proteínas por medio de:</a:t>
            </a:r>
          </a:p>
          <a:p>
            <a:pPr marL="1371600" lvl="2" indent="-457200" eaLnBrk="0" hangingPunct="0">
              <a:buFontTx/>
              <a:buChar char="•"/>
            </a:pPr>
            <a:r>
              <a:rPr lang="es-ES_tradnl" sz="2000" dirty="0">
                <a:solidFill>
                  <a:srgbClr val="000099"/>
                </a:solidFill>
                <a:cs typeface="Times New Roman" pitchFamily="18" charset="0"/>
              </a:rPr>
              <a:t> </a:t>
            </a:r>
            <a:r>
              <a:rPr lang="es-ES_tradnl" sz="2000" dirty="0">
                <a:solidFill>
                  <a:srgbClr val="000099"/>
                </a:solidFill>
                <a:latin typeface="Comic Sans MS" pitchFamily="66" charset="0"/>
                <a:cs typeface="Times New Roman" pitchFamily="18" charset="0"/>
              </a:rPr>
              <a:t>Geles nativos (PAGE)</a:t>
            </a:r>
          </a:p>
          <a:p>
            <a:pPr marL="1371600" lvl="2" indent="-457200" eaLnBrk="0" hangingPunct="0">
              <a:buFontTx/>
              <a:buChar char="•"/>
            </a:pPr>
            <a:r>
              <a:rPr lang="es-ES_tradnl" sz="2000" dirty="0">
                <a:solidFill>
                  <a:srgbClr val="000099"/>
                </a:solidFill>
                <a:cs typeface="Times New Roman" pitchFamily="18" charset="0"/>
              </a:rPr>
              <a:t> </a:t>
            </a:r>
            <a:r>
              <a:rPr lang="es-ES_tradnl" sz="2000" dirty="0">
                <a:solidFill>
                  <a:srgbClr val="000099"/>
                </a:solidFill>
                <a:latin typeface="Comic Sans MS" pitchFamily="66" charset="0"/>
                <a:cs typeface="Times New Roman" pitchFamily="18" charset="0"/>
              </a:rPr>
              <a:t>Geles </a:t>
            </a:r>
            <a:r>
              <a:rPr lang="es-ES_tradnl" sz="2000" dirty="0" err="1">
                <a:solidFill>
                  <a:srgbClr val="000099"/>
                </a:solidFill>
                <a:latin typeface="Comic Sans MS" pitchFamily="66" charset="0"/>
                <a:cs typeface="Times New Roman" pitchFamily="18" charset="0"/>
              </a:rPr>
              <a:t>denaturantes</a:t>
            </a:r>
            <a:r>
              <a:rPr lang="es-ES_tradnl" sz="2000" dirty="0">
                <a:solidFill>
                  <a:srgbClr val="000099"/>
                </a:solidFill>
                <a:latin typeface="Comic Sans MS" pitchFamily="66" charset="0"/>
                <a:cs typeface="Times New Roman" pitchFamily="18" charset="0"/>
              </a:rPr>
              <a:t> (SDS-PAGE)</a:t>
            </a:r>
          </a:p>
          <a:p>
            <a:pPr marL="1371600" lvl="2" indent="-457200" eaLnBrk="0" hangingPunct="0">
              <a:buFontTx/>
              <a:buChar char="•"/>
            </a:pPr>
            <a:endParaRPr lang="es-ES_tradnl" sz="2000" b="1" u="sng" dirty="0">
              <a:solidFill>
                <a:srgbClr val="000099"/>
              </a:solidFill>
              <a:latin typeface="Comic Sans MS" pitchFamily="66" charset="0"/>
              <a:cs typeface="Times New Roman" pitchFamily="18" charset="0"/>
            </a:endParaRPr>
          </a:p>
          <a:p>
            <a:pPr marL="457200" indent="-457200" eaLnBrk="0" hangingPunct="0">
              <a:buFontTx/>
              <a:buChar char="•"/>
            </a:pPr>
            <a:r>
              <a:rPr lang="es-ES_tradnl" sz="2000" dirty="0">
                <a:solidFill>
                  <a:srgbClr val="FF0000"/>
                </a:solidFill>
                <a:latin typeface="Comic Sans MS" pitchFamily="66" charset="0"/>
                <a:cs typeface="Times New Roman" pitchFamily="18" charset="0"/>
              </a:rPr>
              <a:t>Punto </a:t>
            </a:r>
            <a:r>
              <a:rPr lang="es-ES_tradnl" sz="2000" dirty="0" err="1">
                <a:solidFill>
                  <a:srgbClr val="FF0000"/>
                </a:solidFill>
                <a:latin typeface="Comic Sans MS" pitchFamily="66" charset="0"/>
                <a:cs typeface="Times New Roman" pitchFamily="18" charset="0"/>
              </a:rPr>
              <a:t>isoléctrico</a:t>
            </a:r>
            <a:r>
              <a:rPr lang="es-ES_tradnl" sz="2000" dirty="0">
                <a:solidFill>
                  <a:srgbClr val="FF0000"/>
                </a:solidFill>
                <a:latin typeface="Comic Sans MS" pitchFamily="66" charset="0"/>
                <a:cs typeface="Times New Roman" pitchFamily="18" charset="0"/>
              </a:rPr>
              <a:t> </a:t>
            </a:r>
            <a:r>
              <a:rPr lang="es-ES_tradnl" sz="2000" dirty="0">
                <a:solidFill>
                  <a:srgbClr val="000099"/>
                </a:solidFill>
                <a:latin typeface="Comic Sans MS" pitchFamily="66" charset="0"/>
                <a:cs typeface="Times New Roman" pitchFamily="18" charset="0"/>
              </a:rPr>
              <a:t>por geles de </a:t>
            </a:r>
            <a:r>
              <a:rPr lang="es-ES_tradnl" sz="2000" dirty="0" err="1">
                <a:solidFill>
                  <a:srgbClr val="000099"/>
                </a:solidFill>
                <a:latin typeface="Comic Sans MS" pitchFamily="66" charset="0"/>
                <a:cs typeface="Times New Roman" pitchFamily="18" charset="0"/>
              </a:rPr>
              <a:t>isoelectroenfoque</a:t>
            </a:r>
            <a:endParaRPr lang="es-ES_tradnl" sz="2000" dirty="0">
              <a:solidFill>
                <a:srgbClr val="000099"/>
              </a:solidFill>
              <a:latin typeface="Comic Sans MS" pitchFamily="66" charset="0"/>
              <a:cs typeface="Times New Roman" pitchFamily="18" charset="0"/>
            </a:endParaRPr>
          </a:p>
          <a:p>
            <a:pPr marL="457200" indent="-457200" eaLnBrk="0" hangingPunct="0">
              <a:buFontTx/>
              <a:buChar char="•"/>
            </a:pPr>
            <a:endParaRPr lang="es-ES_tradnl" sz="2000" dirty="0">
              <a:solidFill>
                <a:srgbClr val="000099"/>
              </a:solidFill>
              <a:latin typeface="Comic Sans MS" pitchFamily="66" charset="0"/>
              <a:cs typeface="Times New Roman" pitchFamily="18" charset="0"/>
            </a:endParaRPr>
          </a:p>
          <a:p>
            <a:pPr marL="457200" indent="-457200" eaLnBrk="0" hangingPunct="0">
              <a:buFontTx/>
              <a:buChar char="•"/>
            </a:pPr>
            <a:r>
              <a:rPr lang="es-ES_tradnl" sz="2000" dirty="0">
                <a:solidFill>
                  <a:srgbClr val="000099"/>
                </a:solidFill>
                <a:latin typeface="Comic Sans MS" pitchFamily="66" charset="0"/>
                <a:cs typeface="Times New Roman" pitchFamily="18" charset="0"/>
              </a:rPr>
              <a:t>Curvas de titulación por geles de </a:t>
            </a:r>
            <a:r>
              <a:rPr lang="es-ES_tradnl" sz="2000" dirty="0" err="1">
                <a:solidFill>
                  <a:srgbClr val="000099"/>
                </a:solidFill>
                <a:latin typeface="Comic Sans MS" pitchFamily="66" charset="0"/>
                <a:cs typeface="Times New Roman" pitchFamily="18" charset="0"/>
              </a:rPr>
              <a:t>isoelectroenfoque</a:t>
            </a:r>
            <a:r>
              <a:rPr lang="es-ES_tradnl" sz="2000" dirty="0">
                <a:solidFill>
                  <a:srgbClr val="000099"/>
                </a:solidFill>
                <a:latin typeface="Comic Sans MS" pitchFamily="66" charset="0"/>
                <a:cs typeface="Times New Roman" pitchFamily="18" charset="0"/>
              </a:rPr>
              <a:t> en dos dimensiones</a:t>
            </a:r>
            <a:endParaRPr lang="es-ES_tradnl" sz="2000" b="1" u="sng" dirty="0">
              <a:solidFill>
                <a:srgbClr val="000099"/>
              </a:solidFill>
              <a:latin typeface="Comic Sans MS" pitchFamily="66" charset="0"/>
              <a:cs typeface="Times New Roman" pitchFamily="18" charset="0"/>
            </a:endParaRPr>
          </a:p>
          <a:p>
            <a:pPr marL="1371600" lvl="2" indent="-457200" eaLnBrk="0" hangingPunct="0">
              <a:buFontTx/>
              <a:buChar char="•"/>
            </a:pPr>
            <a:r>
              <a:rPr lang="es-ES_tradnl" sz="2000" dirty="0">
                <a:solidFill>
                  <a:srgbClr val="FF0000"/>
                </a:solidFill>
                <a:latin typeface="Comic Sans MS" pitchFamily="66" charset="0"/>
                <a:cs typeface="Times New Roman" pitchFamily="18" charset="0"/>
              </a:rPr>
              <a:t>Peso molecular y </a:t>
            </a:r>
            <a:r>
              <a:rPr lang="es-ES_tradnl" sz="2000" dirty="0" err="1">
                <a:solidFill>
                  <a:srgbClr val="FF0000"/>
                </a:solidFill>
                <a:latin typeface="Comic Sans MS" pitchFamily="66" charset="0"/>
                <a:cs typeface="Times New Roman" pitchFamily="18" charset="0"/>
              </a:rPr>
              <a:t>pI</a:t>
            </a:r>
            <a:r>
              <a:rPr lang="es-ES_tradnl" sz="2000" dirty="0">
                <a:solidFill>
                  <a:srgbClr val="FF0000"/>
                </a:solidFill>
                <a:latin typeface="Comic Sans MS" pitchFamily="66" charset="0"/>
                <a:cs typeface="Times New Roman" pitchFamily="18" charset="0"/>
              </a:rPr>
              <a:t> </a:t>
            </a:r>
            <a:r>
              <a:rPr lang="es-ES_tradnl" sz="2000" dirty="0">
                <a:solidFill>
                  <a:srgbClr val="000099"/>
                </a:solidFill>
                <a:latin typeface="Comic Sans MS" pitchFamily="66" charset="0"/>
                <a:cs typeface="Times New Roman" pitchFamily="18" charset="0"/>
              </a:rPr>
              <a:t>por geles en 2D.</a:t>
            </a:r>
          </a:p>
          <a:p>
            <a:pPr marL="1371600" lvl="2" indent="-457200" eaLnBrk="0" hangingPunct="0">
              <a:buFontTx/>
              <a:buChar char="•"/>
            </a:pPr>
            <a:endParaRPr lang="es-ES_tradnl" sz="2000" b="1" u="sng" dirty="0">
              <a:solidFill>
                <a:srgbClr val="000099"/>
              </a:solidFill>
              <a:latin typeface="Comic Sans MS" pitchFamily="66" charset="0"/>
              <a:cs typeface="Times New Roman" pitchFamily="18" charset="0"/>
            </a:endParaRPr>
          </a:p>
          <a:p>
            <a:pPr marL="457200" indent="-457200" eaLnBrk="0" hangingPunct="0">
              <a:buFontTx/>
              <a:buChar char="•"/>
            </a:pPr>
            <a:r>
              <a:rPr lang="es-ES" sz="2000" dirty="0">
                <a:solidFill>
                  <a:srgbClr val="FF0000"/>
                </a:solidFill>
                <a:latin typeface="Comic Sans MS" pitchFamily="66" charset="0"/>
                <a:cs typeface="Times New Roman" pitchFamily="18" charset="0"/>
              </a:rPr>
              <a:t>Actividad de enzimas </a:t>
            </a:r>
            <a:r>
              <a:rPr lang="es-ES" sz="2000" dirty="0">
                <a:solidFill>
                  <a:srgbClr val="000099"/>
                </a:solidFill>
                <a:latin typeface="Comic Sans MS" pitchFamily="66" charset="0"/>
                <a:cs typeface="Times New Roman" pitchFamily="18" charset="0"/>
              </a:rPr>
              <a:t>por </a:t>
            </a:r>
            <a:r>
              <a:rPr lang="es-ES" sz="2000" dirty="0" err="1">
                <a:solidFill>
                  <a:srgbClr val="000099"/>
                </a:solidFill>
                <a:latin typeface="Comic Sans MS" pitchFamily="66" charset="0"/>
                <a:cs typeface="Times New Roman" pitchFamily="18" charset="0"/>
              </a:rPr>
              <a:t>zimogramas</a:t>
            </a:r>
            <a:r>
              <a:rPr lang="es-ES" sz="2000" dirty="0">
                <a:solidFill>
                  <a:srgbClr val="000099"/>
                </a:solidFill>
                <a:latin typeface="Comic Sans MS" pitchFamily="66" charset="0"/>
                <a:cs typeface="Times New Roman" pitchFamily="18" charset="0"/>
              </a:rPr>
              <a:t> </a:t>
            </a:r>
            <a:endParaRPr lang="en-US" sz="2000" dirty="0">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1095</TotalTime>
  <Words>1063</Words>
  <Application>Microsoft PowerPoint</Application>
  <PresentationFormat>Presentación en pantalla (4:3)</PresentationFormat>
  <Paragraphs>273</Paragraphs>
  <Slides>62</Slides>
  <Notes>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62</vt:i4>
      </vt:variant>
    </vt:vector>
  </HeadingPairs>
  <TitlesOfParts>
    <vt:vector size="75" baseType="lpstr">
      <vt:lpstr>Times New Roman</vt:lpstr>
      <vt:lpstr>Arial</vt:lpstr>
      <vt:lpstr>Calibri</vt:lpstr>
      <vt:lpstr>Comic Sans MS</vt:lpstr>
      <vt:lpstr>HelveticaNeue-Light</vt:lpstr>
      <vt:lpstr>HelveticaNeue-Bold</vt:lpstr>
      <vt:lpstr>Symbol</vt:lpstr>
      <vt:lpstr>Wingdings</vt:lpstr>
      <vt:lpstr>SSFranklinGothic-Heavy</vt:lpstr>
      <vt:lpstr>Diseño predeterminado</vt:lpstr>
      <vt:lpstr>Imagen de mapa de bits</vt:lpstr>
      <vt:lpstr>Foto de Microsoft Photo Editor 3.0</vt:lpstr>
      <vt:lpstr>Gráfico do CorelDRAW 9.0</vt:lpstr>
      <vt:lpstr>Diapositiva 1</vt:lpstr>
      <vt:lpstr>Electroforesis</vt:lpstr>
      <vt:lpstr>Electroforesis</vt:lpstr>
      <vt:lpstr>Diapositiva 4</vt:lpstr>
      <vt:lpstr>Diapositiva 5</vt:lpstr>
      <vt:lpstr>Diapositiva 6</vt:lpstr>
      <vt:lpstr>Diapositiva 7</vt:lpstr>
      <vt:lpstr>Electroforesis analítica Para análisis</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Electroforesis preparativa Para producir</vt:lpstr>
      <vt:lpstr>Diapositiva 25</vt:lpstr>
      <vt:lpstr>Diapositiva 26</vt:lpstr>
      <vt:lpstr>Diapositiva 27</vt:lpstr>
      <vt:lpstr>Diapositiva 28</vt:lpstr>
      <vt:lpstr>Diapositiva 29</vt:lpstr>
      <vt:lpstr>Diapositiva 30</vt:lpstr>
      <vt:lpstr>Procesos Integrados</vt:lpstr>
      <vt:lpstr>Procesos Integrados  -Cromatografía de Lecho expandido -Cromatografía Anular Plana -Cromatografía de Afinidad en membrana -Electrofiltración -Purificación magnética </vt:lpstr>
      <vt:lpstr>Cromatografía de Lecho expandido</vt:lpstr>
      <vt:lpstr>Cromatografía de Lechos Expandidos  </vt:lpstr>
      <vt:lpstr>Cromatografía de Lechos Expandidos  </vt:lpstr>
      <vt:lpstr>Diapositiva 36</vt:lpstr>
      <vt:lpstr>Diapositiva 37</vt:lpstr>
      <vt:lpstr>Condiciones</vt:lpstr>
      <vt:lpstr>Cromatografías Continuas: Cromatografía Anular</vt:lpstr>
      <vt:lpstr>Cromatografías Continuas: Cromatografía Anular  </vt:lpstr>
      <vt:lpstr>Diapositiva 41</vt:lpstr>
      <vt:lpstr>Diapositiva 42</vt:lpstr>
      <vt:lpstr>Condiciones</vt:lpstr>
      <vt:lpstr>Cromatografía de Afinidad en membrana</vt:lpstr>
      <vt:lpstr>Cromatografía de Afinidad en membrana  </vt:lpstr>
      <vt:lpstr>Cromatografía de Afinidad en membrana  </vt:lpstr>
      <vt:lpstr>Diapositiva 47</vt:lpstr>
      <vt:lpstr>Diapositiva 48</vt:lpstr>
      <vt:lpstr>Condiciones</vt:lpstr>
      <vt:lpstr>Purificación magnética</vt:lpstr>
      <vt:lpstr>Diapositiva 51</vt:lpstr>
      <vt:lpstr>Diapositiva 52</vt:lpstr>
      <vt:lpstr>Diapositiva 53</vt:lpstr>
      <vt:lpstr>Nuevos Materiales Cromatográficos</vt:lpstr>
      <vt:lpstr>Materiales Monolíticos Monolith Separation Technology http://www.monoliths.com/</vt:lpstr>
      <vt:lpstr>Diapositiva 56</vt:lpstr>
      <vt:lpstr>Diapositiva 57</vt:lpstr>
      <vt:lpstr>USOS Filtración por Geles</vt:lpstr>
      <vt:lpstr>Electrofiltración</vt:lpstr>
      <vt:lpstr>Diapositiva 60</vt:lpstr>
      <vt:lpstr>Diapositiva 61</vt:lpstr>
      <vt:lpstr>Diapositiva 62</vt:lpstr>
    </vt:vector>
  </TitlesOfParts>
  <Company>CIBYB, 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Cromatografía en Lecho Fijo</dc:title>
  <dc:creator>Maria Elena Lienqueo C.</dc:creator>
  <cp:lastModifiedBy>FCFM</cp:lastModifiedBy>
  <cp:revision>94</cp:revision>
  <dcterms:created xsi:type="dcterms:W3CDTF">2002-09-24T20:29:52Z</dcterms:created>
  <dcterms:modified xsi:type="dcterms:W3CDTF">2010-10-21T16:50:25Z</dcterms:modified>
</cp:coreProperties>
</file>