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7" r:id="rId2"/>
    <p:sldId id="258" r:id="rId3"/>
    <p:sldId id="277" r:id="rId4"/>
    <p:sldId id="259" r:id="rId5"/>
    <p:sldId id="262" r:id="rId6"/>
    <p:sldId id="280" r:id="rId7"/>
    <p:sldId id="269" r:id="rId8"/>
    <p:sldId id="270" r:id="rId9"/>
    <p:sldId id="260" r:id="rId10"/>
    <p:sldId id="276" r:id="rId11"/>
    <p:sldId id="278" r:id="rId12"/>
    <p:sldId id="279" r:id="rId13"/>
    <p:sldId id="281" r:id="rId14"/>
    <p:sldId id="275" r:id="rId15"/>
    <p:sldId id="261" r:id="rId16"/>
    <p:sldId id="263" r:id="rId17"/>
    <p:sldId id="264" r:id="rId18"/>
    <p:sldId id="271" r:id="rId19"/>
    <p:sldId id="273" r:id="rId20"/>
    <p:sldId id="274" r:id="rId21"/>
    <p:sldId id="272" r:id="rId22"/>
    <p:sldId id="265" r:id="rId23"/>
    <p:sldId id="266" r:id="rId24"/>
    <p:sldId id="267" r:id="rId25"/>
    <p:sldId id="268" r:id="rId26"/>
    <p:sldId id="282" r:id="rId27"/>
  </p:sldIdLst>
  <p:sldSz cx="9144000" cy="6858000" type="screen4x3"/>
  <p:notesSz cx="6858000" cy="95440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99FF"/>
    <a:srgbClr val="008000"/>
    <a:srgbClr val="A50021"/>
    <a:srgbClr val="660033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55" d="100"/>
          <a:sy n="55" d="100"/>
        </p:scale>
        <p:origin x="-2184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4.xml"/><Relationship Id="rId1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D101171-F6DF-4265-A5EC-787324E11C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1CB9E-2210-4170-95BB-429FFA50FA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55F8-A134-4AC9-827C-D153584ED0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A72D3-954C-43E6-925C-57894667F5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918B9-360A-47B1-9A2F-0FCCFDBE9E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EB259-E51F-4ED6-867B-9D4A2D9889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3D0BB-6FBA-4685-9854-4A298A48CD0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CAA9F-A31F-4E8A-AD05-6748E463DB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4C514-1E08-43A5-AF6A-29EC867F66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9F323-484D-4026-96FC-F37BF4556D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9F3EF-1E2A-4390-BC46-B5A062ACC3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6AF64-88E2-4A29-9468-BA3715E545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0308843-38C5-4991-9A39-A0C947FAF3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s-ES_tradnl" smtClean="0">
                <a:solidFill>
                  <a:srgbClr val="000066"/>
                </a:solidFill>
                <a:latin typeface="Comic Sans MS" pitchFamily="66" charset="0"/>
              </a:rPr>
              <a:t>Purificación</a:t>
            </a:r>
            <a:r>
              <a:rPr lang="es-ES" smtClean="0">
                <a:solidFill>
                  <a:srgbClr val="000066"/>
                </a:solidFill>
              </a:rPr>
              <a:t/>
            </a:r>
            <a:br>
              <a:rPr lang="es-ES" smtClean="0">
                <a:solidFill>
                  <a:srgbClr val="000066"/>
                </a:solidFill>
              </a:rPr>
            </a:br>
            <a:r>
              <a:rPr lang="es-ES" smtClean="0">
                <a:solidFill>
                  <a:srgbClr val="000066"/>
                </a:solidFill>
                <a:latin typeface="Comic Sans MS" pitchFamily="66" charset="0"/>
              </a:rPr>
              <a:t>de Alta Resolución</a:t>
            </a:r>
          </a:p>
        </p:txBody>
      </p:sp>
      <p:sp>
        <p:nvSpPr>
          <p:cNvPr id="1536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/>
          <a:p>
            <a:pPr eaLnBrk="1" hangingPunct="1"/>
            <a:r>
              <a:rPr lang="es-CL" b="1" smtClean="0">
                <a:solidFill>
                  <a:srgbClr val="000066"/>
                </a:solidFill>
                <a:latin typeface="Comic Sans MS" pitchFamily="66" charset="0"/>
              </a:rPr>
              <a:t>Separación y Procesos Biotecnológicos</a:t>
            </a:r>
            <a:br>
              <a:rPr lang="es-CL" b="1" smtClean="0">
                <a:solidFill>
                  <a:srgbClr val="000066"/>
                </a:solidFill>
                <a:latin typeface="Comic Sans MS" pitchFamily="66" charset="0"/>
              </a:rPr>
            </a:br>
            <a:endParaRPr lang="es-ES" b="1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2363"/>
            <a:ext cx="914400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0" y="4048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Características básicas de cada técnica cromatográfica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196975"/>
            <a:ext cx="6769100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755650" y="333375"/>
            <a:ext cx="7777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u="sng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¿ Cuando se aplican estas técnica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755650" y="333375"/>
            <a:ext cx="7777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u="sng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¿ Cuando se aplican estas técnica ?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981075"/>
            <a:ext cx="7208838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1042988" y="333375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>
                <a:solidFill>
                  <a:srgbClr val="A50021"/>
                </a:solidFill>
              </a:rPr>
              <a:t>Cuantificación del proceso de purificación</a:t>
            </a:r>
          </a:p>
        </p:txBody>
      </p:sp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2038"/>
            <a:ext cx="88931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s-ES_tradnl" smtClean="0">
                <a:solidFill>
                  <a:srgbClr val="000066"/>
                </a:solidFill>
                <a:latin typeface="Comic Sans MS" pitchFamily="66" charset="0"/>
              </a:rPr>
              <a:t>Procesos de Adsorción</a:t>
            </a:r>
            <a:endParaRPr lang="es-ES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533400" y="1219200"/>
          <a:ext cx="3778250" cy="4267200"/>
        </p:xfrm>
        <a:graphic>
          <a:graphicData uri="http://schemas.openxmlformats.org/presentationml/2006/ole">
            <p:oleObj spid="_x0000_s5122" name="Imagen de mapa de bits" r:id="rId3" imgW="3381847" imgH="3820058" progId="Paint.Picture">
              <p:embed/>
            </p:oleObj>
          </a:graphicData>
        </a:graphic>
      </p:graphicFrame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4267200" y="914400"/>
            <a:ext cx="457200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buSzPts val="1200"/>
            </a:pPr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Paso 1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Acondicionamiento de la matriz, que se logra ajustando  el pH o la fuerza iónica.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762000" y="3048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chemeClr val="accent2"/>
                </a:solidFill>
                <a:latin typeface="Comic Sans MS" pitchFamily="66" charset="0"/>
              </a:rPr>
              <a:t>Pasos de un proceso de Adsorción</a:t>
            </a:r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4191000" y="1905000"/>
            <a:ext cx="4724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Paso 2</a:t>
            </a:r>
            <a:r>
              <a:rPr lang="es-ES" sz="1800">
                <a:solidFill>
                  <a:srgbClr val="A50021"/>
                </a:solidFill>
                <a:latin typeface="Comic Sans MS" pitchFamily="66" charset="0"/>
              </a:rPr>
              <a:t> Aplicación y adsorción de la muestra, la cual se adsorbe en la fase estacionaria.</a:t>
            </a:r>
            <a:endParaRPr lang="es-ES">
              <a:solidFill>
                <a:srgbClr val="A50021"/>
              </a:solidFill>
            </a:endParaRPr>
          </a:p>
        </p:txBody>
      </p:sp>
      <p:sp>
        <p:nvSpPr>
          <p:cNvPr id="158727" name="Text Box 7"/>
          <p:cNvSpPr txBox="1">
            <a:spLocks noChangeArrowheads="1"/>
          </p:cNvSpPr>
          <p:nvPr/>
        </p:nvSpPr>
        <p:spPr bwMode="auto">
          <a:xfrm>
            <a:off x="4267200" y="2971800"/>
            <a:ext cx="4876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Paso 3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Lavar la columna para que salgan todas las proteínas que no han sido retenidas.</a:t>
            </a:r>
            <a:endParaRPr lang="es-ES"/>
          </a:p>
        </p:txBody>
      </p:sp>
      <p:sp>
        <p:nvSpPr>
          <p:cNvPr id="158728" name="Text Box 8"/>
          <p:cNvSpPr txBox="1">
            <a:spLocks noChangeArrowheads="1"/>
          </p:cNvSpPr>
          <p:nvPr/>
        </p:nvSpPr>
        <p:spPr bwMode="auto">
          <a:xfrm>
            <a:off x="4267200" y="3962400"/>
            <a:ext cx="45720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2000" b="1">
                <a:solidFill>
                  <a:srgbClr val="A50021"/>
                </a:solidFill>
                <a:latin typeface="Comic Sans MS" pitchFamily="66" charset="0"/>
              </a:rPr>
              <a:t>Paso 4 </a:t>
            </a:r>
            <a:r>
              <a:rPr lang="es-ES" sz="1800">
                <a:solidFill>
                  <a:srgbClr val="A50021"/>
                </a:solidFill>
                <a:latin typeface="Comic Sans MS" pitchFamily="66" charset="0"/>
              </a:rPr>
              <a:t>Modificación de las condiciones de la fase móvil de tal manera de debilitar las interacciones entre la proteína y la fase estacionarias, lo que provoca la elución de la proteína de acuerdo a los diferentes grados de interacción con la fase estacionaria.</a:t>
            </a:r>
            <a:endParaRPr lang="es-ES" sz="1800">
              <a:solidFill>
                <a:srgbClr val="A50021"/>
              </a:solidFill>
            </a:endParaRPr>
          </a:p>
        </p:txBody>
      </p:sp>
      <p:sp>
        <p:nvSpPr>
          <p:cNvPr id="158729" name="Text Box 9"/>
          <p:cNvSpPr txBox="1">
            <a:spLocks noChangeArrowheads="1"/>
          </p:cNvSpPr>
          <p:nvPr/>
        </p:nvSpPr>
        <p:spPr bwMode="auto">
          <a:xfrm>
            <a:off x="4211638" y="6262688"/>
            <a:ext cx="44640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Paso 5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Regeneración de la fase estacionaria.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6" grpId="0" autoUpdateAnimBg="0"/>
      <p:bldP spid="158727" grpId="0" autoUpdateAnimBg="0"/>
      <p:bldP spid="158728" grpId="0" autoUpdateAnimBg="0"/>
      <p:bldP spid="15872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393700" y="0"/>
            <a:ext cx="83693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</a:rPr>
              <a:t>Proceso de Adsorción</a:t>
            </a:r>
          </a:p>
          <a:p>
            <a:pPr algn="ctr" eaLnBrk="0" hangingPunct="0"/>
            <a:endParaRPr lang="es-ES" sz="2000" b="1" u="sng">
              <a:solidFill>
                <a:schemeClr val="accent2"/>
              </a:solidFill>
              <a:latin typeface="Comic Sans MS" pitchFamily="66" charset="0"/>
            </a:endParaRPr>
          </a:p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</a:rPr>
              <a:t>Isotermas de Adsorción </a:t>
            </a:r>
          </a:p>
          <a:p>
            <a:pPr algn="ctr" eaLnBrk="0" hangingPunct="0"/>
            <a:endParaRPr lang="es-ES" sz="1600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Las isotermas de adsorción muestran las características </a:t>
            </a:r>
            <a:r>
              <a:rPr lang="es-ES" sz="1800" b="1" u="sng">
                <a:solidFill>
                  <a:schemeClr val="accent2"/>
                </a:solidFill>
                <a:latin typeface="Comic Sans MS" pitchFamily="66" charset="0"/>
              </a:rPr>
              <a:t>en el estado de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s-ES" sz="1800" b="1" u="sng">
                <a:solidFill>
                  <a:schemeClr val="accent2"/>
                </a:solidFill>
                <a:latin typeface="Comic Sans MS" pitchFamily="66" charset="0"/>
              </a:rPr>
              <a:t>equilibrio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entre la concentración de soluto en la fase sólida (</a:t>
            </a:r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q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) y la fase líquida (</a:t>
            </a:r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y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)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endParaRPr lang="es-ES" sz="1600">
              <a:solidFill>
                <a:schemeClr val="accent2"/>
              </a:solidFill>
              <a:latin typeface="Comic Sans MS" pitchFamily="66" charset="0"/>
            </a:endParaRPr>
          </a:p>
        </p:txBody>
      </p:sp>
      <p:graphicFrame>
        <p:nvGraphicFramePr>
          <p:cNvPr id="6146" name="Object 71"/>
          <p:cNvGraphicFramePr>
            <a:graphicFrameLocks noChangeAspect="1"/>
          </p:cNvGraphicFramePr>
          <p:nvPr/>
        </p:nvGraphicFramePr>
        <p:xfrm>
          <a:off x="3048000" y="2286000"/>
          <a:ext cx="3811588" cy="4064000"/>
        </p:xfrm>
        <a:graphic>
          <a:graphicData uri="http://schemas.openxmlformats.org/presentationml/2006/ole">
            <p:oleObj spid="_x0000_s6146" name="Fotografía de Photo Editor" r:id="rId3" imgW="7628571" imgH="8133333" progId="MSPhotoEd.3">
              <p:embed/>
            </p:oleObj>
          </a:graphicData>
        </a:graphic>
      </p:graphicFrame>
      <p:sp>
        <p:nvSpPr>
          <p:cNvPr id="6148" name="Rectangle 72"/>
          <p:cNvSpPr>
            <a:spLocks noChangeArrowheads="1"/>
          </p:cNvSpPr>
          <p:nvPr/>
        </p:nvSpPr>
        <p:spPr bwMode="auto">
          <a:xfrm rot="-5400000">
            <a:off x="1038226" y="3303587"/>
            <a:ext cx="3046412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Concentración de soluto</a:t>
            </a:r>
          </a:p>
          <a:p>
            <a:pPr eaLnBrk="0" hangingPunct="0">
              <a:spcBef>
                <a:spcPct val="50000"/>
              </a:spcBef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En la fase sólida, q  [gr/cm</a:t>
            </a:r>
            <a:r>
              <a:rPr lang="es-ES" sz="1600" baseline="30000">
                <a:solidFill>
                  <a:schemeClr val="accent2"/>
                </a:solidFill>
                <a:latin typeface="Comic Sans MS" pitchFamily="66" charset="0"/>
              </a:rPr>
              <a:t>3</a:t>
            </a: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828" name="Group 36"/>
          <p:cNvGraphicFramePr>
            <a:graphicFrameLocks noGrp="1"/>
          </p:cNvGraphicFramePr>
          <p:nvPr/>
        </p:nvGraphicFramePr>
        <p:xfrm>
          <a:off x="609600" y="1447800"/>
          <a:ext cx="8001000" cy="5004816"/>
        </p:xfrm>
        <a:graphic>
          <a:graphicData uri="http://schemas.openxmlformats.org/drawingml/2006/table">
            <a:tbl>
              <a:tblPr/>
              <a:tblGrid>
                <a:gridCol w="1905000"/>
                <a:gridCol w="1905000"/>
                <a:gridCol w="4191000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Tipo de Isoterma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Concentración de Soluto adsorbido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Comentarios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Lineal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q= K</a:t>
                      </a:r>
                      <a:r>
                        <a:rPr kumimoji="0" lang="es-ES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L</a:t>
                      </a: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 y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Es la menos común y se aplica a bajas concentraciones de proteína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Es la que más se aplica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Freundlich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q= K</a:t>
                      </a:r>
                      <a:r>
                        <a:rPr kumimoji="0" lang="es-ES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F</a:t>
                      </a: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 y</a:t>
                      </a:r>
                      <a:r>
                        <a:rPr kumimoji="0" lang="es-ES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n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Si n&lt;1 Se tiene una adsorción favorable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Si n&gt;1 se tiene una adsorción desfavorable Tiene fundamentos teóricos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Langmuir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q=</a:t>
                      </a:r>
                      <a:r>
                        <a:rPr kumimoji="0" lang="es-ES" sz="2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(q</a:t>
                      </a:r>
                      <a:r>
                        <a:rPr kumimoji="0" lang="es-ES" sz="2400" b="1" i="0" u="sng" strike="noStrike" cap="none" normalizeH="0" baseline="-2500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o </a:t>
                      </a:r>
                      <a:r>
                        <a:rPr kumimoji="0" lang="es-ES" sz="2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 y)</a:t>
                      </a: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Comic Sans MS" pitchFamily="66" charset="0"/>
                        </a:rPr>
                        <a:t>         (K +y)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q</a:t>
                      </a:r>
                      <a:r>
                        <a:rPr kumimoji="0" lang="es-E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o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 es la concentración máxima que puede ser adsorbida por el sólido.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Es la única que posee fundamentos teóricos.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24" name="Rectangle 27"/>
          <p:cNvSpPr>
            <a:spLocks noChangeArrowheads="1"/>
          </p:cNvSpPr>
          <p:nvPr/>
        </p:nvSpPr>
        <p:spPr bwMode="auto">
          <a:xfrm>
            <a:off x="228600" y="4572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Diferentes tipos de Isotermas</a:t>
            </a:r>
            <a:r>
              <a:rPr lang="es-ES" sz="2000" b="1">
                <a:solidFill>
                  <a:schemeClr val="accent2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eaLnBrk="1" hangingPunct="1"/>
            <a:r>
              <a:rPr lang="es-ES" sz="2000" b="1" u="sng" smtClean="0">
                <a:solidFill>
                  <a:schemeClr val="accent2"/>
                </a:solidFill>
                <a:latin typeface="Comic Sans MS" pitchFamily="66" charset="0"/>
              </a:rPr>
              <a:t>Isoterma de Langmuir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228600" y="1143000"/>
            <a:ext cx="8382000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La isoterma de Langmuir representa el esto de equilibrio del soluto entre la fase líquida y la sólida. Para ello considera una especie de reacción química entre el soluto y los sitios activos del adsorbente.</a:t>
            </a:r>
          </a:p>
          <a:p>
            <a:pPr algn="just"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				</a:t>
            </a:r>
            <a:r>
              <a:rPr lang="es-ES" sz="2000">
                <a:solidFill>
                  <a:srgbClr val="A50021"/>
                </a:solidFill>
                <a:latin typeface="Comic Sans MS" pitchFamily="66" charset="0"/>
              </a:rPr>
              <a:t>Absorción</a:t>
            </a: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</a:t>
            </a:r>
            <a:endParaRPr lang="es-ES" sz="2000">
              <a:solidFill>
                <a:srgbClr val="A50021"/>
              </a:solidFill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es-ES" b="1">
                <a:solidFill>
                  <a:schemeClr val="accent2"/>
                </a:solidFill>
                <a:latin typeface="Comic Sans MS" pitchFamily="66" charset="0"/>
              </a:rPr>
              <a:t>S + Y  </a:t>
            </a:r>
            <a:r>
              <a:rPr lang="es-ES" b="1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rPr>
              <a:t> S-P</a:t>
            </a:r>
          </a:p>
          <a:p>
            <a:pPr>
              <a:spcBef>
                <a:spcPct val="50000"/>
              </a:spcBef>
            </a:pP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Donde				Desorción 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S: sitios activos vacantes en el adsorbente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S-P: sitios activos ocupados en el adsorbente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ST: Sitios activos totales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>
                <a:solidFill>
                  <a:srgbClr val="A50021"/>
                </a:solidFill>
                <a:latin typeface="Comic Sans MS" pitchFamily="66" charset="0"/>
                <a:sym typeface="Wingdings" pitchFamily="2" charset="2"/>
              </a:rPr>
              <a:t>Y: Soluto en solución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28600" y="5410200"/>
            <a:ext cx="6051550" cy="1189038"/>
            <a:chOff x="144" y="3408"/>
            <a:chExt cx="3812" cy="749"/>
          </a:xfrm>
        </p:grpSpPr>
        <p:graphicFrame>
          <p:nvGraphicFramePr>
            <p:cNvPr id="7170" name="Object 4"/>
            <p:cNvGraphicFramePr>
              <a:graphicFrameLocks noChangeAspect="1"/>
            </p:cNvGraphicFramePr>
            <p:nvPr/>
          </p:nvGraphicFramePr>
          <p:xfrm>
            <a:off x="2880" y="3504"/>
            <a:ext cx="1076" cy="577"/>
          </p:xfrm>
          <a:graphic>
            <a:graphicData uri="http://schemas.openxmlformats.org/presentationml/2006/ole">
              <p:oleObj spid="_x0000_s7170" name="Ecuación" r:id="rId3" imgW="1002960" imgH="545760" progId="Equation.3">
                <p:embed/>
              </p:oleObj>
            </a:graphicData>
          </a:graphic>
        </p:graphicFrame>
        <p:sp>
          <p:nvSpPr>
            <p:cNvPr id="7174" name="Text Box 5"/>
            <p:cNvSpPr txBox="1">
              <a:spLocks noChangeArrowheads="1"/>
            </p:cNvSpPr>
            <p:nvPr/>
          </p:nvSpPr>
          <p:spPr bwMode="auto">
            <a:xfrm>
              <a:off x="144" y="3408"/>
              <a:ext cx="264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  <a:spcBef>
                  <a:spcPct val="50000"/>
                </a:spcBef>
              </a:pPr>
              <a:endParaRPr lang="es-ES" sz="2000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endParaRPr>
            </a:p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chemeClr val="accent2"/>
                  </a:solidFill>
                  <a:latin typeface="Comic Sans MS" pitchFamily="66" charset="0"/>
                  <a:sym typeface="Wingdings" pitchFamily="2" charset="2"/>
                </a:rPr>
                <a:t>La constante de desorción, K’ ,es:</a:t>
              </a:r>
            </a:p>
            <a:p>
              <a:pPr>
                <a:spcBef>
                  <a:spcPct val="50000"/>
                </a:spcBef>
              </a:pPr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228600" y="304800"/>
            <a:ext cx="838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Los sitios totales, ST se pueden expresar como:</a:t>
            </a:r>
          </a:p>
          <a:p>
            <a:pPr algn="ctr">
              <a:spcBef>
                <a:spcPct val="50000"/>
              </a:spcBef>
            </a:pPr>
            <a:r>
              <a:rPr lang="es-ES" sz="2000" b="1">
                <a:solidFill>
                  <a:schemeClr val="accent2"/>
                </a:solidFill>
                <a:latin typeface="Comic Sans MS" pitchFamily="66" charset="0"/>
              </a:rPr>
              <a:t>[ST]  =  [S] + [S-P]</a:t>
            </a:r>
          </a:p>
          <a:p>
            <a:pPr>
              <a:spcBef>
                <a:spcPct val="50000"/>
              </a:spcBef>
            </a:pPr>
            <a:endParaRPr lang="es-ES" sz="2000">
              <a:solidFill>
                <a:schemeClr val="accent2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Luego, los sitios vacantes se pueden despejar en función de los sitios totales y los ocupados.</a:t>
            </a:r>
          </a:p>
          <a:p>
            <a:pPr algn="ctr">
              <a:spcBef>
                <a:spcPct val="50000"/>
              </a:spcBef>
            </a:pPr>
            <a:r>
              <a:rPr lang="es-ES" sz="2000" b="1">
                <a:solidFill>
                  <a:schemeClr val="accent2"/>
                </a:solidFill>
                <a:latin typeface="Comic Sans MS" pitchFamily="66" charset="0"/>
              </a:rPr>
              <a:t>[S]  =  [ST] - [S-P]</a:t>
            </a:r>
            <a:endParaRPr lang="es-ES" sz="2000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33400" y="3048000"/>
            <a:ext cx="7543800" cy="1754188"/>
            <a:chOff x="336" y="1920"/>
            <a:chExt cx="4752" cy="1105"/>
          </a:xfrm>
        </p:grpSpPr>
        <p:graphicFrame>
          <p:nvGraphicFramePr>
            <p:cNvPr id="8195" name="Object 5"/>
            <p:cNvGraphicFramePr>
              <a:graphicFrameLocks noChangeAspect="1"/>
            </p:cNvGraphicFramePr>
            <p:nvPr/>
          </p:nvGraphicFramePr>
          <p:xfrm>
            <a:off x="1314" y="2448"/>
            <a:ext cx="2193" cy="577"/>
          </p:xfrm>
          <a:graphic>
            <a:graphicData uri="http://schemas.openxmlformats.org/presentationml/2006/ole">
              <p:oleObj spid="_x0000_s8195" name="Ecuación" r:id="rId3" imgW="2044440" imgH="545760" progId="Equation.3">
                <p:embed/>
              </p:oleObj>
            </a:graphicData>
          </a:graphic>
        </p:graphicFrame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336" y="1920"/>
              <a:ext cx="4752" cy="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  <a:spcBef>
                  <a:spcPct val="50000"/>
                </a:spcBef>
              </a:pPr>
              <a:endParaRPr lang="es-ES" sz="2000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endParaRPr>
            </a:p>
            <a:p>
              <a:pPr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De allí que se puede re-escribir la constante de desorción:</a:t>
              </a:r>
              <a:endParaRPr lang="es-ES">
                <a:solidFill>
                  <a:srgbClr val="A50021"/>
                </a:solidFill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04800" y="4724400"/>
            <a:ext cx="7543800" cy="1754188"/>
            <a:chOff x="192" y="2976"/>
            <a:chExt cx="4752" cy="1105"/>
          </a:xfrm>
        </p:grpSpPr>
        <p:sp>
          <p:nvSpPr>
            <p:cNvPr id="8199" name="Text Box 6"/>
            <p:cNvSpPr txBox="1">
              <a:spLocks noChangeArrowheads="1"/>
            </p:cNvSpPr>
            <p:nvPr/>
          </p:nvSpPr>
          <p:spPr bwMode="auto">
            <a:xfrm>
              <a:off x="192" y="2976"/>
              <a:ext cx="4752" cy="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  <a:spcBef>
                  <a:spcPct val="50000"/>
                </a:spcBef>
              </a:pPr>
              <a:endParaRPr lang="es-ES" sz="2000">
                <a:solidFill>
                  <a:schemeClr val="accent2"/>
                </a:solidFill>
                <a:latin typeface="Comic Sans MS" pitchFamily="66" charset="0"/>
                <a:sym typeface="Wingdings" pitchFamily="2" charset="2"/>
              </a:endParaRPr>
            </a:p>
            <a:p>
              <a:pPr>
                <a:spcBef>
                  <a:spcPct val="50000"/>
                </a:spcBef>
              </a:pPr>
              <a:r>
                <a:rPr lang="es-ES" sz="2000">
                  <a:solidFill>
                    <a:srgbClr val="000066"/>
                  </a:solidFill>
                  <a:latin typeface="Comic Sans MS" pitchFamily="66" charset="0"/>
                </a:rPr>
                <a:t>Despejando los “sitios ocupados”:</a:t>
              </a:r>
              <a:endParaRPr lang="es-ES">
                <a:solidFill>
                  <a:srgbClr val="000066"/>
                </a:solidFill>
              </a:endParaRPr>
            </a:p>
          </p:txBody>
        </p:sp>
        <p:graphicFrame>
          <p:nvGraphicFramePr>
            <p:cNvPr id="8194" name="Object 9"/>
            <p:cNvGraphicFramePr>
              <a:graphicFrameLocks noChangeAspect="1"/>
            </p:cNvGraphicFramePr>
            <p:nvPr/>
          </p:nvGraphicFramePr>
          <p:xfrm>
            <a:off x="1705" y="3504"/>
            <a:ext cx="1567" cy="577"/>
          </p:xfrm>
          <a:graphic>
            <a:graphicData uri="http://schemas.openxmlformats.org/presentationml/2006/ole">
              <p:oleObj spid="_x0000_s8194" name="Ecuación" r:id="rId4" imgW="1460160" imgH="54576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026"/>
          <p:cNvGrpSpPr>
            <a:grpSpLocks/>
          </p:cNvGrpSpPr>
          <p:nvPr/>
        </p:nvGrpSpPr>
        <p:grpSpPr bwMode="auto">
          <a:xfrm>
            <a:off x="0" y="0"/>
            <a:ext cx="7772400" cy="6791325"/>
            <a:chOff x="144" y="578"/>
            <a:chExt cx="4032" cy="5172"/>
          </a:xfrm>
        </p:grpSpPr>
        <p:sp>
          <p:nvSpPr>
            <p:cNvPr id="16393" name="Rectangle 1027"/>
            <p:cNvSpPr>
              <a:spLocks noChangeArrowheads="1"/>
            </p:cNvSpPr>
            <p:nvPr/>
          </p:nvSpPr>
          <p:spPr bwMode="auto">
            <a:xfrm>
              <a:off x="240" y="1826"/>
              <a:ext cx="1576" cy="332"/>
            </a:xfrm>
            <a:prstGeom prst="rect">
              <a:avLst/>
            </a:prstGeom>
            <a:noFill/>
            <a:ln w="12700">
              <a:solidFill>
                <a:srgbClr val="114FFB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394" name="Rectangle 1028"/>
            <p:cNvSpPr>
              <a:spLocks noChangeArrowheads="1"/>
            </p:cNvSpPr>
            <p:nvPr/>
          </p:nvSpPr>
          <p:spPr bwMode="auto">
            <a:xfrm>
              <a:off x="864" y="962"/>
              <a:ext cx="2112" cy="3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395" name="Rectangle 1029"/>
            <p:cNvSpPr>
              <a:spLocks noChangeArrowheads="1"/>
            </p:cNvSpPr>
            <p:nvPr/>
          </p:nvSpPr>
          <p:spPr bwMode="auto">
            <a:xfrm>
              <a:off x="288" y="1874"/>
              <a:ext cx="1081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Rompimiento Células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396" name="Rectangle 1030"/>
            <p:cNvSpPr>
              <a:spLocks noChangeArrowheads="1"/>
            </p:cNvSpPr>
            <p:nvPr/>
          </p:nvSpPr>
          <p:spPr bwMode="auto">
            <a:xfrm>
              <a:off x="240" y="2978"/>
              <a:ext cx="1546" cy="449"/>
            </a:xfrm>
            <a:prstGeom prst="rect">
              <a:avLst/>
            </a:prstGeom>
            <a:noFill/>
            <a:ln w="12700">
              <a:solidFill>
                <a:srgbClr val="618FFD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Precipitación  Ácidos </a:t>
              </a:r>
            </a:p>
            <a:p>
              <a:pPr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Nucleicos, Proteasas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397" name="Rectangle 1031"/>
            <p:cNvSpPr>
              <a:spLocks noChangeArrowheads="1"/>
            </p:cNvSpPr>
            <p:nvPr/>
          </p:nvSpPr>
          <p:spPr bwMode="auto">
            <a:xfrm>
              <a:off x="2018" y="3976"/>
              <a:ext cx="784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Concentración</a:t>
              </a:r>
            </a:p>
          </p:txBody>
        </p:sp>
        <p:sp>
          <p:nvSpPr>
            <p:cNvPr id="16398" name="Rectangle 1032"/>
            <p:cNvSpPr>
              <a:spLocks noChangeArrowheads="1"/>
            </p:cNvSpPr>
            <p:nvPr/>
          </p:nvSpPr>
          <p:spPr bwMode="auto">
            <a:xfrm>
              <a:off x="1881" y="4658"/>
              <a:ext cx="943" cy="450"/>
            </a:xfrm>
            <a:prstGeom prst="rect">
              <a:avLst/>
            </a:prstGeom>
            <a:solidFill>
              <a:srgbClr val="FDC0E5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s-ES_tradnl" sz="1600" b="1">
                  <a:solidFill>
                    <a:srgbClr val="660033"/>
                  </a:solidFill>
                  <a:latin typeface="Comic Sans MS" pitchFamily="66" charset="0"/>
                </a:rPr>
                <a:t>Purificación Alta</a:t>
              </a:r>
            </a:p>
            <a:p>
              <a:pPr algn="ctr" eaLnBrk="0" hangingPunct="0"/>
              <a:r>
                <a:rPr lang="es-ES_tradnl" sz="1600" b="1">
                  <a:solidFill>
                    <a:srgbClr val="660033"/>
                  </a:solidFill>
                  <a:latin typeface="Comic Sans MS" pitchFamily="66" charset="0"/>
                </a:rPr>
                <a:t>Resolución</a:t>
              </a:r>
              <a:endParaRPr lang="es-ES_tradnl" b="1">
                <a:solidFill>
                  <a:srgbClr val="660033"/>
                </a:solidFill>
                <a:latin typeface="Comic Sans MS" pitchFamily="66" charset="0"/>
              </a:endParaRPr>
            </a:p>
          </p:txBody>
        </p:sp>
        <p:sp>
          <p:nvSpPr>
            <p:cNvPr id="16399" name="Rectangle 1033"/>
            <p:cNvSpPr>
              <a:spLocks noChangeArrowheads="1"/>
            </p:cNvSpPr>
            <p:nvPr/>
          </p:nvSpPr>
          <p:spPr bwMode="auto">
            <a:xfrm>
              <a:off x="1894" y="5474"/>
              <a:ext cx="658" cy="2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s-ES_tradnl" sz="1400">
                  <a:solidFill>
                    <a:srgbClr val="000000"/>
                  </a:solidFill>
                  <a:latin typeface="Comic Sans MS" pitchFamily="66" charset="0"/>
                </a:rPr>
                <a:t>Refinamiento</a:t>
              </a:r>
              <a:endParaRPr lang="es-ES_tradnl" sz="2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00" name="Rectangle 1034"/>
            <p:cNvSpPr>
              <a:spLocks noChangeArrowheads="1"/>
            </p:cNvSpPr>
            <p:nvPr/>
          </p:nvSpPr>
          <p:spPr bwMode="auto">
            <a:xfrm>
              <a:off x="240" y="2354"/>
              <a:ext cx="1579" cy="450"/>
            </a:xfrm>
            <a:prstGeom prst="rect">
              <a:avLst/>
            </a:prstGeom>
            <a:noFill/>
            <a:ln w="12700">
              <a:solidFill>
                <a:srgbClr val="114FFB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Separación Material</a:t>
              </a:r>
            </a:p>
            <a:p>
              <a:pPr algn="ctr"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Intracelular (Desechos)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01" name="Rectangle 1035"/>
            <p:cNvSpPr>
              <a:spLocks noChangeArrowheads="1"/>
            </p:cNvSpPr>
            <p:nvPr/>
          </p:nvSpPr>
          <p:spPr bwMode="auto">
            <a:xfrm>
              <a:off x="1440" y="578"/>
              <a:ext cx="1484" cy="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2000">
                  <a:solidFill>
                    <a:srgbClr val="000000"/>
                  </a:solidFill>
                  <a:latin typeface="Comic Sans MS" pitchFamily="66" charset="0"/>
                </a:rPr>
                <a:t>Caldo de Fermentación</a:t>
              </a:r>
              <a:endParaRPr lang="es-ES_tradnl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02" name="Rectangle 1036"/>
            <p:cNvSpPr>
              <a:spLocks noChangeArrowheads="1"/>
            </p:cNvSpPr>
            <p:nvPr/>
          </p:nvSpPr>
          <p:spPr bwMode="auto">
            <a:xfrm>
              <a:off x="1008" y="1346"/>
              <a:ext cx="1576" cy="304"/>
            </a:xfrm>
            <a:prstGeom prst="rect">
              <a:avLst/>
            </a:prstGeom>
            <a:noFill/>
            <a:ln w="12700">
              <a:solidFill>
                <a:srgbClr val="114FFB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3" name="Rectangle 1037"/>
            <p:cNvSpPr>
              <a:spLocks noChangeArrowheads="1"/>
            </p:cNvSpPr>
            <p:nvPr/>
          </p:nvSpPr>
          <p:spPr bwMode="auto">
            <a:xfrm>
              <a:off x="1924" y="3950"/>
              <a:ext cx="1196" cy="276"/>
            </a:xfrm>
            <a:prstGeom prst="rect">
              <a:avLst/>
            </a:prstGeom>
            <a:noFill/>
            <a:ln w="12700">
              <a:solidFill>
                <a:srgbClr val="114FFB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4" name="Rectangle 1038"/>
            <p:cNvSpPr>
              <a:spLocks noChangeArrowheads="1"/>
            </p:cNvSpPr>
            <p:nvPr/>
          </p:nvSpPr>
          <p:spPr bwMode="auto">
            <a:xfrm>
              <a:off x="1584" y="5378"/>
              <a:ext cx="1292" cy="372"/>
            </a:xfrm>
            <a:prstGeom prst="rect">
              <a:avLst/>
            </a:prstGeom>
            <a:noFill/>
            <a:ln w="12700">
              <a:solidFill>
                <a:srgbClr val="114FFB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5" name="Rectangle 1039"/>
            <p:cNvSpPr>
              <a:spLocks noChangeArrowheads="1"/>
            </p:cNvSpPr>
            <p:nvPr/>
          </p:nvSpPr>
          <p:spPr bwMode="auto">
            <a:xfrm>
              <a:off x="1008" y="1394"/>
              <a:ext cx="1666" cy="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s-ES_tradnl" sz="2000">
                  <a:solidFill>
                    <a:srgbClr val="000000"/>
                  </a:solidFill>
                  <a:latin typeface="Comic Sans MS" pitchFamily="66" charset="0"/>
                </a:rPr>
                <a:t> </a:t>
              </a:r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Separación de Células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06" name="Line 1040"/>
            <p:cNvSpPr>
              <a:spLocks noChangeShapeType="1"/>
            </p:cNvSpPr>
            <p:nvPr/>
          </p:nvSpPr>
          <p:spPr bwMode="auto">
            <a:xfrm>
              <a:off x="768" y="2738"/>
              <a:ext cx="0" cy="24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7" name="Line 1041"/>
            <p:cNvSpPr>
              <a:spLocks noChangeShapeType="1"/>
            </p:cNvSpPr>
            <p:nvPr/>
          </p:nvSpPr>
          <p:spPr bwMode="auto">
            <a:xfrm>
              <a:off x="960" y="4178"/>
              <a:ext cx="952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8" name="Line 1042"/>
            <p:cNvSpPr>
              <a:spLocks noChangeShapeType="1"/>
            </p:cNvSpPr>
            <p:nvPr/>
          </p:nvSpPr>
          <p:spPr bwMode="auto">
            <a:xfrm>
              <a:off x="768" y="1538"/>
              <a:ext cx="0" cy="336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9" name="Line 1043"/>
            <p:cNvSpPr>
              <a:spLocks noChangeShapeType="1"/>
            </p:cNvSpPr>
            <p:nvPr/>
          </p:nvSpPr>
          <p:spPr bwMode="auto">
            <a:xfrm>
              <a:off x="2160" y="1106"/>
              <a:ext cx="1768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0" name="Line 1044"/>
            <p:cNvSpPr>
              <a:spLocks noChangeShapeType="1"/>
            </p:cNvSpPr>
            <p:nvPr/>
          </p:nvSpPr>
          <p:spPr bwMode="auto">
            <a:xfrm flipH="1">
              <a:off x="3120" y="4082"/>
              <a:ext cx="824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1" name="Line 1045"/>
            <p:cNvSpPr>
              <a:spLocks noChangeShapeType="1"/>
            </p:cNvSpPr>
            <p:nvPr/>
          </p:nvSpPr>
          <p:spPr bwMode="auto">
            <a:xfrm flipH="1">
              <a:off x="1584" y="1106"/>
              <a:ext cx="584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2" name="Line 1046"/>
            <p:cNvSpPr>
              <a:spLocks noChangeShapeType="1"/>
            </p:cNvSpPr>
            <p:nvPr/>
          </p:nvSpPr>
          <p:spPr bwMode="auto">
            <a:xfrm>
              <a:off x="2592" y="1538"/>
              <a:ext cx="144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3" name="Line 1047"/>
            <p:cNvSpPr>
              <a:spLocks noChangeShapeType="1"/>
            </p:cNvSpPr>
            <p:nvPr/>
          </p:nvSpPr>
          <p:spPr bwMode="auto">
            <a:xfrm>
              <a:off x="1584" y="1106"/>
              <a:ext cx="0" cy="296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4" name="Line 1048"/>
            <p:cNvSpPr>
              <a:spLocks noChangeShapeType="1"/>
            </p:cNvSpPr>
            <p:nvPr/>
          </p:nvSpPr>
          <p:spPr bwMode="auto">
            <a:xfrm>
              <a:off x="2400" y="818"/>
              <a:ext cx="0" cy="288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5" name="Rectangle 1049"/>
            <p:cNvSpPr>
              <a:spLocks noChangeArrowheads="1"/>
            </p:cNvSpPr>
            <p:nvPr/>
          </p:nvSpPr>
          <p:spPr bwMode="auto">
            <a:xfrm>
              <a:off x="2736" y="914"/>
              <a:ext cx="1011" cy="6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2000">
                  <a:solidFill>
                    <a:srgbClr val="000000"/>
                  </a:solidFill>
                  <a:latin typeface="Comic Sans MS" pitchFamily="66" charset="0"/>
                </a:rPr>
                <a:t>Sin Células</a:t>
              </a:r>
              <a:endParaRPr lang="es-ES_tradnl" sz="1800">
                <a:solidFill>
                  <a:srgbClr val="000000"/>
                </a:solidFill>
                <a:latin typeface="Comic Sans MS" pitchFamily="66" charset="0"/>
              </a:endParaRPr>
            </a:p>
            <a:p>
              <a:pPr eaLnBrk="0" hangingPunct="0">
                <a:buFontTx/>
                <a:buChar char="•"/>
              </a:pPr>
              <a:r>
                <a:rPr lang="es-ES_tradnl" sz="1400">
                  <a:solidFill>
                    <a:srgbClr val="000000"/>
                  </a:solidFill>
                  <a:latin typeface="Comic Sans MS" pitchFamily="66" charset="0"/>
                </a:rPr>
                <a:t>Células inmovilizadas</a:t>
              </a:r>
            </a:p>
            <a:p>
              <a:pPr eaLnBrk="0" hangingPunct="0">
                <a:buFontTx/>
                <a:buChar char="•"/>
              </a:pPr>
              <a:r>
                <a:rPr lang="es-ES_tradnl" sz="1400">
                  <a:solidFill>
                    <a:srgbClr val="000000"/>
                  </a:solidFill>
                  <a:latin typeface="Comic Sans MS" pitchFamily="66" charset="0"/>
                </a:rPr>
                <a:t>Células retenidas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16" name="Rectangle 1050"/>
            <p:cNvSpPr>
              <a:spLocks noChangeArrowheads="1"/>
            </p:cNvSpPr>
            <p:nvPr/>
          </p:nvSpPr>
          <p:spPr bwMode="auto">
            <a:xfrm>
              <a:off x="576" y="866"/>
              <a:ext cx="775" cy="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2000">
                  <a:solidFill>
                    <a:srgbClr val="000000"/>
                  </a:solidFill>
                  <a:latin typeface="Comic Sans MS" pitchFamily="66" charset="0"/>
                </a:rPr>
                <a:t>Con Células</a:t>
              </a:r>
            </a:p>
          </p:txBody>
        </p:sp>
        <p:sp>
          <p:nvSpPr>
            <p:cNvPr id="16417" name="Line 1051"/>
            <p:cNvSpPr>
              <a:spLocks noChangeShapeType="1"/>
            </p:cNvSpPr>
            <p:nvPr/>
          </p:nvSpPr>
          <p:spPr bwMode="auto">
            <a:xfrm>
              <a:off x="768" y="2162"/>
              <a:ext cx="0" cy="184"/>
            </a:xfrm>
            <a:prstGeom prst="line">
              <a:avLst/>
            </a:prstGeom>
            <a:noFill/>
            <a:ln w="76200">
              <a:solidFill>
                <a:srgbClr val="B5006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8" name="Line 1052"/>
            <p:cNvSpPr>
              <a:spLocks noChangeShapeType="1"/>
            </p:cNvSpPr>
            <p:nvPr/>
          </p:nvSpPr>
          <p:spPr bwMode="auto">
            <a:xfrm>
              <a:off x="768" y="1538"/>
              <a:ext cx="232" cy="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19" name="Line 1053"/>
            <p:cNvSpPr>
              <a:spLocks noChangeShapeType="1"/>
            </p:cNvSpPr>
            <p:nvPr/>
          </p:nvSpPr>
          <p:spPr bwMode="auto">
            <a:xfrm>
              <a:off x="960" y="3986"/>
              <a:ext cx="0" cy="192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0" name="Line 1054"/>
            <p:cNvSpPr>
              <a:spLocks noChangeShapeType="1"/>
            </p:cNvSpPr>
            <p:nvPr/>
          </p:nvSpPr>
          <p:spPr bwMode="auto">
            <a:xfrm>
              <a:off x="3936" y="1106"/>
              <a:ext cx="0" cy="2976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1" name="Line 1055"/>
            <p:cNvSpPr>
              <a:spLocks noChangeShapeType="1"/>
            </p:cNvSpPr>
            <p:nvPr/>
          </p:nvSpPr>
          <p:spPr bwMode="auto">
            <a:xfrm>
              <a:off x="2736" y="1538"/>
              <a:ext cx="0" cy="2396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2" name="Line 1056"/>
            <p:cNvSpPr>
              <a:spLocks noChangeShapeType="1"/>
            </p:cNvSpPr>
            <p:nvPr/>
          </p:nvSpPr>
          <p:spPr bwMode="auto">
            <a:xfrm>
              <a:off x="2352" y="4226"/>
              <a:ext cx="0" cy="432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3" name="Line 1057"/>
            <p:cNvSpPr>
              <a:spLocks noChangeShapeType="1"/>
            </p:cNvSpPr>
            <p:nvPr/>
          </p:nvSpPr>
          <p:spPr bwMode="auto">
            <a:xfrm>
              <a:off x="2352" y="5042"/>
              <a:ext cx="0" cy="328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4" name="Rectangle 1058"/>
            <p:cNvSpPr>
              <a:spLocks noChangeArrowheads="1"/>
            </p:cNvSpPr>
            <p:nvPr/>
          </p:nvSpPr>
          <p:spPr bwMode="auto">
            <a:xfrm>
              <a:off x="192" y="1490"/>
              <a:ext cx="475" cy="2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1800">
                  <a:solidFill>
                    <a:srgbClr val="000000"/>
                  </a:solidFill>
                  <a:latin typeface="Comic Sans MS" pitchFamily="66" charset="0"/>
                </a:rPr>
                <a:t>Células</a:t>
              </a:r>
            </a:p>
          </p:txBody>
        </p:sp>
        <p:sp>
          <p:nvSpPr>
            <p:cNvPr id="16425" name="Rectangle 1059"/>
            <p:cNvSpPr>
              <a:spLocks noChangeArrowheads="1"/>
            </p:cNvSpPr>
            <p:nvPr/>
          </p:nvSpPr>
          <p:spPr bwMode="auto">
            <a:xfrm>
              <a:off x="2208" y="2690"/>
              <a:ext cx="867" cy="27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s-ES_tradnl" sz="1800">
                  <a:solidFill>
                    <a:srgbClr val="000000"/>
                  </a:solidFill>
                  <a:latin typeface="Comic Sans MS" pitchFamily="66" charset="0"/>
                </a:rPr>
                <a:t>Sobrenadante</a:t>
              </a:r>
            </a:p>
          </p:txBody>
        </p:sp>
        <p:sp>
          <p:nvSpPr>
            <p:cNvPr id="16426" name="Rectangle 1060"/>
            <p:cNvSpPr>
              <a:spLocks noChangeArrowheads="1"/>
            </p:cNvSpPr>
            <p:nvPr/>
          </p:nvSpPr>
          <p:spPr bwMode="auto">
            <a:xfrm>
              <a:off x="144" y="4658"/>
              <a:ext cx="94" cy="3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endParaRPr lang="es-ES_tradnl" sz="22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27" name="Rectangle 1061"/>
            <p:cNvSpPr>
              <a:spLocks noChangeArrowheads="1"/>
            </p:cNvSpPr>
            <p:nvPr/>
          </p:nvSpPr>
          <p:spPr bwMode="auto">
            <a:xfrm>
              <a:off x="240" y="3601"/>
              <a:ext cx="1546" cy="450"/>
            </a:xfrm>
            <a:prstGeom prst="rect">
              <a:avLst/>
            </a:prstGeom>
            <a:noFill/>
            <a:ln w="12700">
              <a:solidFill>
                <a:srgbClr val="618FFD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s-ES_tradnl" sz="1600">
                  <a:solidFill>
                    <a:srgbClr val="000000"/>
                  </a:solidFill>
                  <a:latin typeface="Comic Sans MS" pitchFamily="66" charset="0"/>
                </a:rPr>
                <a:t>Tratamiento de cuerpos incluidos</a:t>
              </a:r>
              <a:endParaRPr lang="es-ES_tradnl" sz="2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28" name="Line 1062"/>
            <p:cNvSpPr>
              <a:spLocks noChangeShapeType="1"/>
            </p:cNvSpPr>
            <p:nvPr/>
          </p:nvSpPr>
          <p:spPr bwMode="auto">
            <a:xfrm>
              <a:off x="768" y="3362"/>
              <a:ext cx="0" cy="240"/>
            </a:xfrm>
            <a:prstGeom prst="line">
              <a:avLst/>
            </a:prstGeom>
            <a:noFill/>
            <a:ln w="76200">
              <a:solidFill>
                <a:srgbClr val="DC008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29" name="Rectangle 1063"/>
            <p:cNvSpPr>
              <a:spLocks noChangeArrowheads="1"/>
            </p:cNvSpPr>
            <p:nvPr/>
          </p:nvSpPr>
          <p:spPr bwMode="auto">
            <a:xfrm>
              <a:off x="2640" y="1633"/>
              <a:ext cx="140" cy="27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FontTx/>
                <a:buChar char="•"/>
              </a:pPr>
              <a:endParaRPr lang="es-ES_tradnl" sz="18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30" name="Rectangle 1064"/>
            <p:cNvSpPr>
              <a:spLocks noChangeArrowheads="1"/>
            </p:cNvSpPr>
            <p:nvPr/>
          </p:nvSpPr>
          <p:spPr bwMode="auto">
            <a:xfrm>
              <a:off x="3120" y="4658"/>
              <a:ext cx="1056" cy="3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endParaRPr lang="es-ES_tradnl" sz="22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16431" name="Rectangle 1065"/>
            <p:cNvSpPr>
              <a:spLocks noChangeArrowheads="1"/>
            </p:cNvSpPr>
            <p:nvPr/>
          </p:nvSpPr>
          <p:spPr bwMode="auto">
            <a:xfrm>
              <a:off x="2928" y="5330"/>
              <a:ext cx="1248" cy="2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endParaRPr lang="es-ES_tradnl" sz="12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155690" name="Oval 1066"/>
          <p:cNvSpPr>
            <a:spLocks noChangeArrowheads="1"/>
          </p:cNvSpPr>
          <p:nvPr/>
        </p:nvSpPr>
        <p:spPr bwMode="auto">
          <a:xfrm>
            <a:off x="2700338" y="5084763"/>
            <a:ext cx="3221037" cy="1152525"/>
          </a:xfrm>
          <a:prstGeom prst="ellipse">
            <a:avLst/>
          </a:prstGeom>
          <a:noFill/>
          <a:ln w="76200">
            <a:solidFill>
              <a:srgbClr val="CC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6388" name="Text Box 1068"/>
          <p:cNvSpPr txBox="1">
            <a:spLocks noChangeArrowheads="1"/>
          </p:cNvSpPr>
          <p:nvPr/>
        </p:nvSpPr>
        <p:spPr bwMode="auto">
          <a:xfrm>
            <a:off x="6588125" y="4941888"/>
            <a:ext cx="1584325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Captura</a:t>
            </a:r>
          </a:p>
        </p:txBody>
      </p:sp>
      <p:sp>
        <p:nvSpPr>
          <p:cNvPr id="16389" name="Text Box 1069"/>
          <p:cNvSpPr txBox="1">
            <a:spLocks noChangeArrowheads="1"/>
          </p:cNvSpPr>
          <p:nvPr/>
        </p:nvSpPr>
        <p:spPr bwMode="auto">
          <a:xfrm>
            <a:off x="6588125" y="5589588"/>
            <a:ext cx="1584325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Intermedia</a:t>
            </a:r>
          </a:p>
        </p:txBody>
      </p:sp>
      <p:sp>
        <p:nvSpPr>
          <p:cNvPr id="16390" name="Text Box 1070"/>
          <p:cNvSpPr txBox="1">
            <a:spLocks noChangeArrowheads="1"/>
          </p:cNvSpPr>
          <p:nvPr/>
        </p:nvSpPr>
        <p:spPr bwMode="auto">
          <a:xfrm>
            <a:off x="6588125" y="6165850"/>
            <a:ext cx="1584325" cy="46672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Pulimento</a:t>
            </a:r>
          </a:p>
        </p:txBody>
      </p:sp>
      <p:sp>
        <p:nvSpPr>
          <p:cNvPr id="16391" name="Line 1071"/>
          <p:cNvSpPr>
            <a:spLocks noChangeShapeType="1"/>
          </p:cNvSpPr>
          <p:nvPr/>
        </p:nvSpPr>
        <p:spPr bwMode="auto">
          <a:xfrm flipV="1">
            <a:off x="5219700" y="4941888"/>
            <a:ext cx="1368425" cy="4318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392" name="Line 1072"/>
          <p:cNvSpPr>
            <a:spLocks noChangeShapeType="1"/>
          </p:cNvSpPr>
          <p:nvPr/>
        </p:nvSpPr>
        <p:spPr bwMode="auto">
          <a:xfrm>
            <a:off x="5148263" y="5949950"/>
            <a:ext cx="1439862" cy="6477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3820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Si se considera que los “sitios ocupados” son proporcionales a la concentración soluto adsorbido:</a:t>
            </a:r>
          </a:p>
          <a:p>
            <a:pPr algn="ctr">
              <a:spcBef>
                <a:spcPct val="50000"/>
              </a:spcBef>
            </a:pPr>
            <a:r>
              <a:rPr lang="es-ES" sz="2000" b="1">
                <a:solidFill>
                  <a:schemeClr val="accent2"/>
                </a:solidFill>
                <a:latin typeface="Comic Sans MS" pitchFamily="66" charset="0"/>
              </a:rPr>
              <a:t>[S-P]  =cte* q</a:t>
            </a:r>
            <a:endParaRPr lang="es-ES" sz="2000">
              <a:solidFill>
                <a:schemeClr val="accent2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</a:rPr>
              <a:t>Si los “sitios totales”, son proporcionales a la concentración de  soluto máximo a ser adsorbido, q</a:t>
            </a:r>
            <a:r>
              <a:rPr lang="es-ES" sz="2000" baseline="-25000">
                <a:solidFill>
                  <a:schemeClr val="accent2"/>
                </a:solidFill>
                <a:latin typeface="Comic Sans MS" pitchFamily="66" charset="0"/>
              </a:rPr>
              <a:t>0</a:t>
            </a:r>
            <a:endParaRPr lang="es-ES" sz="2000">
              <a:solidFill>
                <a:schemeClr val="accent2"/>
              </a:solidFill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es-ES" sz="2000" b="1">
                <a:solidFill>
                  <a:schemeClr val="accent2"/>
                </a:solidFill>
                <a:latin typeface="Comic Sans MS" pitchFamily="66" charset="0"/>
              </a:rPr>
              <a:t>[ST] = cte* q</a:t>
            </a:r>
            <a:r>
              <a:rPr lang="es-ES" sz="2000" b="1" baseline="-25000">
                <a:solidFill>
                  <a:schemeClr val="accent2"/>
                </a:solidFill>
                <a:latin typeface="Comic Sans MS" pitchFamily="66" charset="0"/>
              </a:rPr>
              <a:t>0</a:t>
            </a:r>
            <a:endParaRPr lang="es-ES" sz="2000" b="1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3124200"/>
            <a:ext cx="7620000" cy="3324225"/>
            <a:chOff x="192" y="1968"/>
            <a:chExt cx="4800" cy="2094"/>
          </a:xfrm>
        </p:grpSpPr>
        <p:sp>
          <p:nvSpPr>
            <p:cNvPr id="9221" name="Text Box 3"/>
            <p:cNvSpPr txBox="1">
              <a:spLocks noChangeArrowheads="1"/>
            </p:cNvSpPr>
            <p:nvPr/>
          </p:nvSpPr>
          <p:spPr bwMode="auto">
            <a:xfrm>
              <a:off x="192" y="1968"/>
              <a:ext cx="4752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Se tiene la ecuación de la isoterma de Langmuir</a:t>
              </a:r>
            </a:p>
          </p:txBody>
        </p:sp>
        <p:graphicFrame>
          <p:nvGraphicFramePr>
            <p:cNvPr id="9218" name="Object 7"/>
            <p:cNvGraphicFramePr>
              <a:graphicFrameLocks noChangeAspect="1"/>
            </p:cNvGraphicFramePr>
            <p:nvPr/>
          </p:nvGraphicFramePr>
          <p:xfrm>
            <a:off x="2295" y="2496"/>
            <a:ext cx="913" cy="577"/>
          </p:xfrm>
          <a:graphic>
            <a:graphicData uri="http://schemas.openxmlformats.org/presentationml/2006/ole">
              <p:oleObj spid="_x0000_s9218" name="Ecuación" r:id="rId3" imgW="850680" imgH="545760" progId="Equation.3">
                <p:embed/>
              </p:oleObj>
            </a:graphicData>
          </a:graphic>
        </p:graphicFrame>
        <p:sp>
          <p:nvSpPr>
            <p:cNvPr id="9222" name="Text Box 8"/>
            <p:cNvSpPr txBox="1">
              <a:spLocks noChangeArrowheads="1"/>
            </p:cNvSpPr>
            <p:nvPr/>
          </p:nvSpPr>
          <p:spPr bwMode="auto">
            <a:xfrm>
              <a:off x="240" y="3216"/>
              <a:ext cx="4752" cy="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Donde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y: concentración de soluto en solución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q: Concentración de soluto en la fase sólida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</a:pPr>
              <a:r>
                <a:rPr lang="es-ES" sz="2000">
                  <a:solidFill>
                    <a:srgbClr val="A50021"/>
                  </a:solidFill>
                  <a:latin typeface="Comic Sans MS" pitchFamily="66" charset="0"/>
                </a:rPr>
                <a:t>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533400" y="609600"/>
            <a:ext cx="7772400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Problema 1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	Una enzima quitinasa puede ser adsorbida en celulosa.</a:t>
            </a:r>
          </a:p>
          <a:p>
            <a:pPr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La adsorción sigue una isoterma de Langmuir. La máxima cantidad de enzima que puede ser adsorbida es de 70 mg/ cm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celulosa. Cuando la concentración de quitinasa en solución es de 50 mg/lt la cantidad de proteína adsorbida en la matriz es la mitad de la cantidad máxima que se puede adsorber</a:t>
            </a:r>
          </a:p>
          <a:p>
            <a:pPr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Determine la ecuación de la isoterma que rige este proceso de adsorción.</a:t>
            </a:r>
          </a:p>
        </p:txBody>
      </p:sp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1497013" y="4830763"/>
          <a:ext cx="2271712" cy="703262"/>
        </p:xfrm>
        <a:graphic>
          <a:graphicData uri="http://schemas.openxmlformats.org/presentationml/2006/ole">
            <p:oleObj spid="_x0000_s10242" name="Equation" r:id="rId3" imgW="1333440" imgH="419040" progId="Equation.DSMT4">
              <p:embed/>
            </p:oleObj>
          </a:graphicData>
        </a:graphic>
      </p:graphicFrame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4572000" y="4868863"/>
            <a:ext cx="3960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/>
              <a:t>Y en mg/cm</a:t>
            </a:r>
            <a:r>
              <a:rPr lang="es-ES_tradnl" baseline="30000"/>
              <a:t>3</a:t>
            </a:r>
            <a:r>
              <a:rPr lang="es-ES_tradnl"/>
              <a:t>, q en mg/cm</a:t>
            </a:r>
            <a:r>
              <a:rPr lang="es-ES_tradnl" sz="2800" baseline="30000"/>
              <a:t>3</a:t>
            </a:r>
            <a:endParaRPr lang="es-CL"/>
          </a:p>
        </p:txBody>
      </p:sp>
      <p:graphicFrame>
        <p:nvGraphicFramePr>
          <p:cNvPr id="10243" name="Object 8"/>
          <p:cNvGraphicFramePr>
            <a:graphicFrameLocks noChangeAspect="1"/>
          </p:cNvGraphicFramePr>
          <p:nvPr/>
        </p:nvGraphicFramePr>
        <p:xfrm>
          <a:off x="1595438" y="5805488"/>
          <a:ext cx="2033587" cy="703262"/>
        </p:xfrm>
        <a:graphic>
          <a:graphicData uri="http://schemas.openxmlformats.org/presentationml/2006/ole">
            <p:oleObj spid="_x0000_s10243" name="Equation" r:id="rId4" imgW="1193760" imgH="419040" progId="Equation.DSMT4">
              <p:embed/>
            </p:oleObj>
          </a:graphicData>
        </a:graphic>
      </p:graphicFrame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4572000" y="5949950"/>
            <a:ext cx="3887788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/>
              <a:t>Y en mg/lt, q en mg/cm3</a:t>
            </a:r>
            <a:endParaRPr lang="es-CL"/>
          </a:p>
          <a:p>
            <a:pPr>
              <a:spcBef>
                <a:spcPct val="50000"/>
              </a:spcBef>
            </a:pPr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8305800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3200" u="sng">
                <a:solidFill>
                  <a:schemeClr val="accent2"/>
                </a:solidFill>
                <a:latin typeface="Comic Sans MS" pitchFamily="66" charset="0"/>
              </a:rPr>
              <a:t>Adsorción en Batch 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Consiste en dejar que el soluto sea adsorbido en el  adsorbente hasta que se llegue al equilibrio.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La cantidad de soluto adsorbido dependerá de la cantidad de adsorbente,  la cantidad de solución y la concentración inicial de soluto en la solución y en el adsorbente.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1524000" y="3124200"/>
          <a:ext cx="6096000" cy="2592388"/>
        </p:xfrm>
        <a:graphic>
          <a:graphicData uri="http://schemas.openxmlformats.org/presentationml/2006/ole">
            <p:oleObj spid="_x0000_s11266" name="Fotografía de Photo Editor" r:id="rId3" imgW="9609524" imgH="4086795" progId="MSPhotoEd.3">
              <p:embed/>
            </p:oleObj>
          </a:graphicData>
        </a:graphic>
      </p:graphicFrame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533400" y="5386388"/>
            <a:ext cx="8001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Donde </a:t>
            </a: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y</a:t>
            </a:r>
            <a:r>
              <a:rPr lang="es-ES" sz="1600" baseline="-25000">
                <a:solidFill>
                  <a:srgbClr val="A50021"/>
                </a:solidFill>
                <a:latin typeface="Comic Sans MS" pitchFamily="66" charset="0"/>
              </a:rPr>
              <a:t>A, </a:t>
            </a: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y</a:t>
            </a:r>
            <a:r>
              <a:rPr lang="es-ES" sz="1600" baseline="-25000">
                <a:solidFill>
                  <a:srgbClr val="A50021"/>
                </a:solidFill>
                <a:latin typeface="Comic Sans MS" pitchFamily="66" charset="0"/>
              </a:rPr>
              <a:t>2</a:t>
            </a: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  Concentración de soluto en la solución  al inicio y al final de la adsorción</a:t>
            </a:r>
          </a:p>
          <a:p>
            <a:pPr eaLnBrk="0" hangingPunct="0">
              <a:lnSpc>
                <a:spcPct val="70000"/>
              </a:lnSpc>
            </a:pPr>
            <a:endParaRPr lang="es-ES" sz="1600">
              <a:solidFill>
                <a:srgbClr val="A50021"/>
              </a:solidFill>
              <a:latin typeface="Comic Sans MS" pitchFamily="66" charset="0"/>
            </a:endParaRP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q</a:t>
            </a:r>
            <a:r>
              <a:rPr lang="es-ES" sz="1600" baseline="-25000">
                <a:solidFill>
                  <a:srgbClr val="A50021"/>
                </a:solidFill>
                <a:latin typeface="Comic Sans MS" pitchFamily="66" charset="0"/>
              </a:rPr>
              <a:t>A, </a:t>
            </a: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q</a:t>
            </a:r>
            <a:r>
              <a:rPr lang="es-ES" sz="1600" baseline="-25000">
                <a:solidFill>
                  <a:srgbClr val="A50021"/>
                </a:solidFill>
                <a:latin typeface="Comic Sans MS" pitchFamily="66" charset="0"/>
              </a:rPr>
              <a:t>2</a:t>
            </a: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  Concentración de soluto en la fase sólida al inicio y al final de la adsorción</a:t>
            </a:r>
          </a:p>
          <a:p>
            <a:pPr eaLnBrk="0" hangingPunct="0">
              <a:lnSpc>
                <a:spcPct val="70000"/>
              </a:lnSpc>
            </a:pPr>
            <a:endParaRPr lang="es-ES" sz="1600">
              <a:solidFill>
                <a:srgbClr val="A50021"/>
              </a:solidFill>
              <a:latin typeface="Comic Sans MS" pitchFamily="66" charset="0"/>
            </a:endParaRP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F: Volumen de solución </a:t>
            </a:r>
          </a:p>
          <a:p>
            <a:pPr eaLnBrk="0" hangingPunct="0">
              <a:lnSpc>
                <a:spcPct val="70000"/>
              </a:lnSpc>
            </a:pPr>
            <a:endParaRPr lang="es-ES" sz="1600">
              <a:solidFill>
                <a:srgbClr val="A50021"/>
              </a:solidFill>
              <a:latin typeface="Comic Sans MS" pitchFamily="66" charset="0"/>
            </a:endParaRP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rgbClr val="A50021"/>
                </a:solidFill>
                <a:latin typeface="Comic Sans MS" pitchFamily="66" charset="0"/>
              </a:rPr>
              <a:t>S: Volumen de adsorbente</a:t>
            </a:r>
            <a:endParaRPr lang="es-ES">
              <a:solidFill>
                <a:srgbClr val="A5002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609600" y="457200"/>
            <a:ext cx="807720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</a:rPr>
              <a:t>Diseño de un proceso de Adsorción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Depende del tipo de equilibrio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(Suponiendo un tipo Freudlich)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Línea de Equilibrio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q= K y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</a:rPr>
              <a:t>n</a:t>
            </a:r>
          </a:p>
          <a:p>
            <a:pPr eaLnBrk="0" hangingPunct="0"/>
            <a:endParaRPr lang="es-ES" sz="1800" baseline="300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Balance de Masa de Soluto</a:t>
            </a:r>
          </a:p>
          <a:p>
            <a:pPr eaLnBrk="0" hangingPunct="0"/>
            <a:endParaRPr lang="es-ES" sz="1800" b="1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Masa Inicial = Masa Final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F y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A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 + q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A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S = y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F + q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S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 b="1">
                <a:solidFill>
                  <a:schemeClr val="accent2"/>
                </a:solidFill>
                <a:latin typeface="Comic Sans MS" pitchFamily="66" charset="0"/>
              </a:rPr>
              <a:t>Línea de Operación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q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= q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A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+ (F / S) * (y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A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- y</a:t>
            </a:r>
            <a:r>
              <a:rPr lang="es-ES" sz="18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</a:rPr>
              <a:t> )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5334000"/>
            <a:ext cx="80010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Donde </a:t>
            </a: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y</a:t>
            </a:r>
            <a:r>
              <a:rPr lang="es-ES" sz="1600" baseline="-25000">
                <a:solidFill>
                  <a:schemeClr val="accent2"/>
                </a:solidFill>
                <a:latin typeface="Comic Sans MS" pitchFamily="66" charset="0"/>
              </a:rPr>
              <a:t>A, </a:t>
            </a: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y</a:t>
            </a:r>
            <a:r>
              <a:rPr lang="es-ES" sz="16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  Concentración de soluto en la solución  al inicio y al final de la adsorción</a:t>
            </a:r>
          </a:p>
          <a:p>
            <a:pPr eaLnBrk="0" hangingPunct="0">
              <a:lnSpc>
                <a:spcPct val="70000"/>
              </a:lnSpc>
            </a:pPr>
            <a:endParaRPr lang="es-ES" sz="16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q</a:t>
            </a:r>
            <a:r>
              <a:rPr lang="es-ES" sz="1600" baseline="-25000">
                <a:solidFill>
                  <a:schemeClr val="accent2"/>
                </a:solidFill>
                <a:latin typeface="Comic Sans MS" pitchFamily="66" charset="0"/>
              </a:rPr>
              <a:t>A, </a:t>
            </a: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q</a:t>
            </a:r>
            <a:r>
              <a:rPr lang="es-ES" sz="1600" baseline="-25000">
                <a:solidFill>
                  <a:schemeClr val="accent2"/>
                </a:solidFill>
                <a:latin typeface="Comic Sans MS" pitchFamily="66" charset="0"/>
              </a:rPr>
              <a:t>2</a:t>
            </a: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  Concentración de soluto en la fase sólida al inicio y al final de la adsorción</a:t>
            </a:r>
          </a:p>
          <a:p>
            <a:pPr eaLnBrk="0" hangingPunct="0">
              <a:lnSpc>
                <a:spcPct val="70000"/>
              </a:lnSpc>
            </a:pPr>
            <a:endParaRPr lang="es-ES" sz="1600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>
              <a:lnSpc>
                <a:spcPct val="70000"/>
              </a:lnSpc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F: Volumen de solución 	S: Volumen de adsorbente</a:t>
            </a:r>
            <a:endParaRPr lang="es-ES">
              <a:solidFill>
                <a:schemeClr val="accent2"/>
              </a:solidFill>
              <a:latin typeface="Comic Sans MS" pitchFamily="66" charset="0"/>
            </a:endParaRP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4086225" y="990600"/>
          <a:ext cx="5057775" cy="3800475"/>
        </p:xfrm>
        <a:graphic>
          <a:graphicData uri="http://schemas.openxmlformats.org/presentationml/2006/ole">
            <p:oleObj spid="_x0000_s12290" name="Imagen de mapa de bits" r:id="rId3" imgW="5057143" imgH="3801006" progId="Paint.Picture">
              <p:embed/>
            </p:oleObj>
          </a:graphicData>
        </a:graphic>
      </p:graphicFrame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364163" y="3789363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/>
              <a:t>Condición Inicial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4932363" y="1700213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/>
              <a:t>Condición Final</a:t>
            </a:r>
          </a:p>
        </p:txBody>
      </p:sp>
      <p:sp>
        <p:nvSpPr>
          <p:cNvPr id="12295" name="Line 9"/>
          <p:cNvSpPr>
            <a:spLocks noChangeShapeType="1"/>
          </p:cNvSpPr>
          <p:nvPr/>
        </p:nvSpPr>
        <p:spPr bwMode="auto">
          <a:xfrm>
            <a:off x="6300788" y="2060575"/>
            <a:ext cx="14287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 flipV="1">
            <a:off x="7164388" y="4005263"/>
            <a:ext cx="4318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28600" y="228600"/>
            <a:ext cx="8534400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>
            <a:spAutoFit/>
          </a:bodyPr>
          <a:lstStyle/>
          <a:p>
            <a:pPr algn="just"/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Problema 2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Una enzima quitinasa puede ser adsorbida en celulosa.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La adsorción sigue una isoterma de Langmuir. La máxima cantidad de enzima que puede ser adsorbida es de 70 mg/ cm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celulosa. Cuando la concentración de quitinasa en solución es de 50 mg/lt la cantidad de proteína adsorbida en la matriz es la mitad de la cantidad máxima que se puede adsorber. 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 Si se tiene 1.5  litros de solución con una concentración de 220 mg/l de proteína y se requiere adsorber el 90% de ella,  determine la volumen de celulosa que se necesita.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¿Se podría adsorber el 100% de la proteína?</a:t>
            </a:r>
          </a:p>
          <a:p>
            <a:pPr algn="just" eaLnBrk="0" hangingPunct="0"/>
            <a:r>
              <a:rPr lang="es-ES" sz="1800">
                <a:cs typeface="Times New Roman" pitchFamily="18" charset="0"/>
              </a:rPr>
              <a:t> </a:t>
            </a:r>
            <a:endParaRPr lang="es-ES" sz="1000">
              <a:cs typeface="Times New Roman" pitchFamily="18" charset="0"/>
            </a:endParaRPr>
          </a:p>
          <a:p>
            <a:pPr eaLnBrk="0" hangingPunct="0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33400" y="685800"/>
            <a:ext cx="83820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>
            <a:spAutoFit/>
          </a:bodyPr>
          <a:lstStyle/>
          <a:p>
            <a:pPr algn="just"/>
            <a:endParaRPr lang="es-ES" sz="800" b="1">
              <a:cs typeface="Times New Roman" pitchFamily="18" charset="0"/>
            </a:endParaRPr>
          </a:p>
          <a:p>
            <a:pPr algn="just"/>
            <a:r>
              <a:rPr lang="es-ES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Problema 3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tiene que la adsorción de una gentimicina en carbón activado está descrita por una isoterma:</a:t>
            </a:r>
          </a:p>
          <a:p>
            <a:pPr algn="ctr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 = 35.1 y 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0.41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 en [mg/cm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], y [mg/ml]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planea adicionar 10 cm</a:t>
            </a:r>
            <a:r>
              <a:rPr lang="es-ES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 carbón no utilizado a 3.0 litros de un caldo de fermentación que tiene una concentración de antibiótico de 46 [mg/litro] ¿Qué porcentaje se puede esperar que se adsorba?</a:t>
            </a:r>
            <a:r>
              <a:rPr lang="es-ES" sz="1100"/>
              <a:t> 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539750" y="549275"/>
            <a:ext cx="8135938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s-ES_tradnl"/>
              <a:t>Las ecuaciones a considerar son:</a:t>
            </a:r>
          </a:p>
          <a:p>
            <a:pPr marL="457200" indent="-457200"/>
            <a:endParaRPr lang="es-ES_tradnl"/>
          </a:p>
          <a:p>
            <a:pPr marL="457200" indent="-457200"/>
            <a:r>
              <a:rPr lang="es-ES_tradnl"/>
              <a:t>q = 35,1 * y </a:t>
            </a:r>
            <a:r>
              <a:rPr lang="es-ES_tradnl" baseline="30000"/>
              <a:t>0,45	</a:t>
            </a:r>
            <a:r>
              <a:rPr lang="es-ES_tradnl"/>
              <a:t>donde q [mg/cm</a:t>
            </a:r>
            <a:r>
              <a:rPr lang="es-ES_tradnl" baseline="30000"/>
              <a:t>3</a:t>
            </a:r>
            <a:r>
              <a:rPr lang="es-ES_tradnl"/>
              <a:t>] e y [mg/ml]</a:t>
            </a:r>
          </a:p>
          <a:p>
            <a:pPr marL="457200" indent="-457200"/>
            <a:endParaRPr lang="es-ES_tradnl" baseline="30000"/>
          </a:p>
          <a:p>
            <a:pPr marL="457200" indent="-457200"/>
            <a:endParaRPr lang="es-ES_tradnl"/>
          </a:p>
          <a:p>
            <a:pPr marL="457200" indent="-457200"/>
            <a:endParaRPr lang="es-ES_tradnl"/>
          </a:p>
          <a:p>
            <a:pPr marL="457200" indent="-457200"/>
            <a:endParaRPr lang="es-ES_tradnl"/>
          </a:p>
          <a:p>
            <a:pPr marL="457200" indent="-457200"/>
            <a:endParaRPr lang="es-ES_tradnl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graphicFrame>
        <p:nvGraphicFramePr>
          <p:cNvPr id="13314" name="Object 5"/>
          <p:cNvGraphicFramePr>
            <a:graphicFrameLocks noChangeAspect="1"/>
          </p:cNvGraphicFramePr>
          <p:nvPr/>
        </p:nvGraphicFramePr>
        <p:xfrm>
          <a:off x="468313" y="1989138"/>
          <a:ext cx="7170737" cy="920750"/>
        </p:xfrm>
        <a:graphic>
          <a:graphicData uri="http://schemas.openxmlformats.org/presentationml/2006/ole">
            <p:oleObj spid="_x0000_s13314" name="Ecuación" r:id="rId3" imgW="3047760" imgH="393480" progId="Equation.3">
              <p:embed/>
            </p:oleObj>
          </a:graphicData>
        </a:graphic>
      </p:graphicFrame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395288" y="3357563"/>
            <a:ext cx="8424862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Resolviendo</a:t>
            </a:r>
          </a:p>
          <a:p>
            <a:pPr>
              <a:spcBef>
                <a:spcPct val="50000"/>
              </a:spcBef>
            </a:pPr>
            <a:r>
              <a:rPr lang="es-ES"/>
              <a:t>q= 13.8 [mg/cm</a:t>
            </a:r>
            <a:r>
              <a:rPr lang="es-ES" baseline="30000"/>
              <a:t>3</a:t>
            </a:r>
            <a:r>
              <a:rPr lang="es-ES"/>
              <a:t>]</a:t>
            </a:r>
          </a:p>
          <a:p>
            <a:pPr>
              <a:spcBef>
                <a:spcPct val="50000"/>
              </a:spcBef>
            </a:pPr>
            <a:r>
              <a:rPr lang="es-ES"/>
              <a:t>y=0.105 [mg/lt]</a:t>
            </a:r>
          </a:p>
          <a:p>
            <a:pPr>
              <a:spcBef>
                <a:spcPct val="50000"/>
              </a:spcBef>
            </a:pPr>
            <a:endParaRPr lang="es-ES"/>
          </a:p>
          <a:p>
            <a:pPr>
              <a:spcBef>
                <a:spcPct val="50000"/>
              </a:spcBef>
            </a:pPr>
            <a:r>
              <a:rPr lang="es-ES"/>
              <a:t>Luego % de recuperación = (46-0.105)/46=99.8%</a:t>
            </a:r>
          </a:p>
          <a:p>
            <a:pPr>
              <a:spcBef>
                <a:spcPct val="50000"/>
              </a:spcBef>
            </a:pPr>
            <a:r>
              <a:rPr lang="es-ES"/>
              <a:t>PROCESO ALTAMENTE  FAVORABLE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14375"/>
            <a:ext cx="8713788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2771775" y="314166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Captura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4067175" y="2276475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Intermedia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5364163" y="1484313"/>
            <a:ext cx="1871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Pulimento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81000" y="0"/>
            <a:ext cx="84582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s-ES" b="1" u="sng">
                <a:solidFill>
                  <a:schemeClr val="accent2"/>
                </a:solidFill>
                <a:latin typeface="Comic Sans MS" pitchFamily="66" charset="0"/>
              </a:rPr>
              <a:t>Purificación de Proteínas</a:t>
            </a:r>
          </a:p>
          <a:p>
            <a:pPr algn="ctr" eaLnBrk="0" hangingPunct="0"/>
            <a:endParaRPr lang="es-ES" b="1" u="sng">
              <a:solidFill>
                <a:schemeClr val="accent2"/>
              </a:solidFill>
              <a:latin typeface="Comic Sans MS" pitchFamily="66" charset="0"/>
            </a:endParaRPr>
          </a:p>
          <a:p>
            <a:pPr eaLnBrk="0" hangingPunct="0">
              <a:buFont typeface="Symbol" pitchFamily="18" charset="2"/>
              <a:buChar char="·"/>
            </a:pPr>
            <a:r>
              <a:rPr lang="es-ES" sz="2000" b="1">
                <a:latin typeface="Comic Sans MS" pitchFamily="66" charset="0"/>
              </a:rPr>
              <a:t>Cromatografía (Industrial)</a:t>
            </a:r>
          </a:p>
          <a:p>
            <a:pPr lvl="2" eaLnBrk="0" hangingPunct="0">
              <a:buFont typeface="Symbol" pitchFamily="18" charset="2"/>
              <a:buChar char="·"/>
            </a:pPr>
            <a:r>
              <a:rPr lang="es-ES" sz="2000" b="1">
                <a:latin typeface="Comic Sans MS" pitchFamily="66" charset="0"/>
              </a:rPr>
              <a:t>No ADsorción	</a:t>
            </a:r>
          </a:p>
          <a:p>
            <a:pPr lvl="2" eaLnBrk="0" hangingPunct="0">
              <a:buFont typeface="Symbol" pitchFamily="18" charset="2"/>
              <a:buChar char="·"/>
            </a:pPr>
            <a:r>
              <a:rPr lang="es-ES" sz="2000" b="1">
                <a:latin typeface="Comic Sans MS" pitchFamily="66" charset="0"/>
              </a:rPr>
              <a:t>ADsorción</a:t>
            </a:r>
          </a:p>
          <a:p>
            <a:pPr eaLnBrk="0" hangingPunct="0"/>
            <a:endParaRPr lang="es-ES" sz="2000" b="1">
              <a:latin typeface="Comic Sans MS" pitchFamily="66" charset="0"/>
            </a:endParaRPr>
          </a:p>
          <a:p>
            <a:pPr eaLnBrk="0" hangingPunct="0">
              <a:buFont typeface="Symbol" pitchFamily="18" charset="2"/>
              <a:buChar char="·"/>
            </a:pPr>
            <a:r>
              <a:rPr lang="es-ES" sz="2000" b="1">
                <a:latin typeface="Comic Sans MS" pitchFamily="66" charset="0"/>
              </a:rPr>
              <a:t>Electroforesis (Laboratorio)</a:t>
            </a:r>
            <a:endParaRPr lang="es-ES" sz="2000">
              <a:latin typeface="Comic Sans MS" pitchFamily="66" charset="0"/>
            </a:endParaRPr>
          </a:p>
          <a:p>
            <a:pPr eaLnBrk="0" hangingPunct="0"/>
            <a:endParaRPr lang="es-ES" sz="2000" b="1">
              <a:latin typeface="Comic Sans MS" pitchFamily="66" charset="0"/>
            </a:endParaRPr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539750" y="2420938"/>
            <a:ext cx="525621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</a:rPr>
              <a:t>Cromatografía</a:t>
            </a:r>
          </a:p>
          <a:p>
            <a:pPr eaLnBrk="0" hangingPunct="0"/>
            <a:endParaRPr lang="es-ES" sz="2000" b="1">
              <a:solidFill>
                <a:schemeClr val="accent2"/>
              </a:solidFill>
              <a:latin typeface="Comic Sans MS" pitchFamily="66" charset="0"/>
            </a:endParaRPr>
          </a:p>
          <a:p>
            <a:pPr algn="just" eaLnBrk="0" hangingPunct="0"/>
            <a:r>
              <a:rPr lang="es-ES" sz="2000" b="1" u="sng">
                <a:latin typeface="Comic Sans MS" pitchFamily="66" charset="0"/>
              </a:rPr>
              <a:t>ADsorción</a:t>
            </a:r>
            <a:r>
              <a:rPr lang="es-ES" sz="2000" b="1">
                <a:latin typeface="Comic Sans MS" pitchFamily="66" charset="0"/>
              </a:rPr>
              <a:t>: </a:t>
            </a:r>
            <a:r>
              <a:rPr lang="es-ES" sz="2000">
                <a:latin typeface="Comic Sans MS" pitchFamily="66" charset="0"/>
              </a:rPr>
              <a:t>Fenómeno de superficie reversible donde un </a:t>
            </a:r>
            <a:r>
              <a:rPr lang="es-ES" sz="2000" b="1">
                <a:solidFill>
                  <a:srgbClr val="A50021"/>
                </a:solidFill>
                <a:latin typeface="Comic Sans MS" pitchFamily="66" charset="0"/>
              </a:rPr>
              <a:t>Soluto</a:t>
            </a:r>
            <a:r>
              <a:rPr lang="es-ES" sz="2000" b="1">
                <a:latin typeface="Comic Sans MS" pitchFamily="66" charset="0"/>
              </a:rPr>
              <a:t> </a:t>
            </a:r>
            <a:r>
              <a:rPr lang="es-ES" sz="2000" b="1">
                <a:solidFill>
                  <a:srgbClr val="A50021"/>
                </a:solidFill>
                <a:latin typeface="Comic Sans MS" pitchFamily="66" charset="0"/>
              </a:rPr>
              <a:t>(Proteína)</a:t>
            </a:r>
            <a:r>
              <a:rPr lang="es-ES" sz="2000">
                <a:latin typeface="Comic Sans MS" pitchFamily="66" charset="0"/>
              </a:rPr>
              <a:t> se concentra en la superficie de un </a:t>
            </a:r>
            <a:r>
              <a:rPr lang="es-ES" sz="2000" b="1">
                <a:solidFill>
                  <a:srgbClr val="A50021"/>
                </a:solidFill>
                <a:latin typeface="Comic Sans MS" pitchFamily="66" charset="0"/>
              </a:rPr>
              <a:t>Sólido (Matriz)</a:t>
            </a:r>
            <a:r>
              <a:rPr lang="es-ES" sz="2000">
                <a:latin typeface="Comic Sans MS" pitchFamily="66" charset="0"/>
              </a:rPr>
              <a:t> por </a:t>
            </a:r>
            <a:r>
              <a:rPr lang="es-ES" sz="2000" b="1">
                <a:solidFill>
                  <a:srgbClr val="A50021"/>
                </a:solidFill>
                <a:latin typeface="Comic Sans MS" pitchFamily="66" charset="0"/>
              </a:rPr>
              <a:t>acción de fuerzas intermoleculares</a:t>
            </a:r>
            <a:r>
              <a:rPr lang="es-ES" sz="2000">
                <a:latin typeface="Comic Sans MS" pitchFamily="66" charset="0"/>
              </a:rPr>
              <a:t> entre el soluto y el sólido</a:t>
            </a:r>
            <a:endParaRPr lang="es-ES" sz="2000" b="1">
              <a:latin typeface="Comic Sans MS" pitchFamily="66" charset="0"/>
            </a:endParaRPr>
          </a:p>
          <a:p>
            <a:pPr algn="just" eaLnBrk="0" hangingPunct="0"/>
            <a:endParaRPr lang="es-ES" sz="2000" b="1" u="sng">
              <a:latin typeface="Comic Sans MS" pitchFamily="66" charset="0"/>
            </a:endParaRPr>
          </a:p>
          <a:p>
            <a:pPr algn="just" eaLnBrk="0" hangingPunct="0"/>
            <a:r>
              <a:rPr lang="es-ES" sz="2000" b="1" u="sng">
                <a:latin typeface="Comic Sans MS" pitchFamily="66" charset="0"/>
              </a:rPr>
              <a:t>ABsorción</a:t>
            </a:r>
            <a:r>
              <a:rPr lang="es-ES" sz="2000">
                <a:latin typeface="Comic Sans MS" pitchFamily="66" charset="0"/>
              </a:rPr>
              <a:t> es un proceso físico o químico en el cual átomos, moléculas o iones pasan de una primera fase a otra incorporándose al volumen de la segunda fase. Esta segunda fase puede ser líquida, gaseosa o sólida.</a:t>
            </a:r>
            <a:r>
              <a:rPr lang="es-ES"/>
              <a:t> 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516688" y="1773238"/>
            <a:ext cx="1771650" cy="5084762"/>
            <a:chOff x="4105" y="1117"/>
            <a:chExt cx="1116" cy="3203"/>
          </a:xfrm>
        </p:grpSpPr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05" y="1117"/>
              <a:ext cx="1105" cy="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41" y="2823"/>
              <a:ext cx="980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052513"/>
            <a:ext cx="7772400" cy="1143000"/>
          </a:xfrm>
        </p:spPr>
        <p:txBody>
          <a:bodyPr/>
          <a:lstStyle/>
          <a:p>
            <a:pPr algn="l" eaLnBrk="1" hangingPunct="1"/>
            <a: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Forma de Operación:	 </a:t>
            </a:r>
            <a:b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1.-Batch</a:t>
            </a:r>
            <a:br>
              <a:rPr lang="es-ES_tradnl" sz="2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endParaRPr lang="es-ES" sz="1800" b="1" smtClean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28" name="Text Box 9"/>
          <p:cNvSpPr txBox="1">
            <a:spLocks noChangeArrowheads="1"/>
          </p:cNvSpPr>
          <p:nvPr/>
        </p:nvSpPr>
        <p:spPr bwMode="auto">
          <a:xfrm>
            <a:off x="1042988" y="0"/>
            <a:ext cx="6624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ADSORCION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>
            <p:ph idx="1"/>
          </p:nvPr>
        </p:nvGraphicFramePr>
        <p:xfrm>
          <a:off x="685800" y="2386013"/>
          <a:ext cx="7772400" cy="3305175"/>
        </p:xfrm>
        <a:graphic>
          <a:graphicData uri="http://schemas.openxmlformats.org/presentationml/2006/ole">
            <p:oleObj spid="_x0000_s1026" name="Fotografía de Photo Editor" r:id="rId3" imgW="9609524" imgH="4086795" progId="MSPhotoEd.3">
              <p:embed/>
            </p:oleObj>
          </a:graphicData>
        </a:graphic>
      </p:graphicFrame>
      <p:sp>
        <p:nvSpPr>
          <p:cNvPr id="1029" name="Text Box 16"/>
          <p:cNvSpPr txBox="1">
            <a:spLocks noChangeArrowheads="1"/>
          </p:cNvSpPr>
          <p:nvPr/>
        </p:nvSpPr>
        <p:spPr bwMode="auto">
          <a:xfrm>
            <a:off x="2987675" y="1916113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Adsorbente</a:t>
            </a:r>
          </a:p>
        </p:txBody>
      </p:sp>
      <p:sp>
        <p:nvSpPr>
          <p:cNvPr id="1030" name="Line 17"/>
          <p:cNvSpPr>
            <a:spLocks noChangeShapeType="1"/>
          </p:cNvSpPr>
          <p:nvPr/>
        </p:nvSpPr>
        <p:spPr bwMode="auto">
          <a:xfrm flipH="1">
            <a:off x="2771775" y="2349500"/>
            <a:ext cx="504825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031" name="Text Box 18"/>
          <p:cNvSpPr txBox="1">
            <a:spLocks noChangeArrowheads="1"/>
          </p:cNvSpPr>
          <p:nvPr/>
        </p:nvSpPr>
        <p:spPr bwMode="auto">
          <a:xfrm>
            <a:off x="3132138" y="508476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Solución</a:t>
            </a:r>
          </a:p>
        </p:txBody>
      </p:sp>
      <p:sp>
        <p:nvSpPr>
          <p:cNvPr id="1032" name="Line 19"/>
          <p:cNvSpPr>
            <a:spLocks noChangeShapeType="1"/>
          </p:cNvSpPr>
          <p:nvPr/>
        </p:nvSpPr>
        <p:spPr bwMode="auto">
          <a:xfrm flipH="1" flipV="1">
            <a:off x="2916238" y="4365625"/>
            <a:ext cx="503237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2.-Continua</a:t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a) Tanque Agitado en forma continua</a:t>
            </a:r>
            <a:b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b) Lecho fijo (Columnas, más común, inventado por </a:t>
            </a:r>
            <a:r>
              <a:rPr lang="es-ES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Mikhail 	Semyonovich Tsvet en 1901 </a:t>
            </a:r>
            <a:r>
              <a:rPr lang="es-ES_tradnl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  <a:r>
              <a:rPr lang="es-ES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es-ES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es-ES" sz="180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1800" b="1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Lecho Expandido (Nuevo)</a:t>
            </a:r>
          </a:p>
        </p:txBody>
      </p:sp>
      <p:pic>
        <p:nvPicPr>
          <p:cNvPr id="2052" name="Picture 7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2781300"/>
            <a:ext cx="4140200" cy="2592388"/>
          </a:xfrm>
          <a:noFill/>
        </p:spPr>
      </p:pic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323850" y="2781300"/>
          <a:ext cx="2524125" cy="2970213"/>
        </p:xfrm>
        <a:graphic>
          <a:graphicData uri="http://schemas.openxmlformats.org/presentationml/2006/ole">
            <p:oleObj spid="_x0000_s2050" name="Imagen de mapa de bits" r:id="rId4" imgW="2905531" imgH="3419952" progId="Paint.Picture">
              <p:embed/>
            </p:oleObj>
          </a:graphicData>
        </a:graphic>
      </p:graphicFrame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1042988" y="0"/>
            <a:ext cx="6624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ADSORCION</a:t>
            </a:r>
          </a:p>
        </p:txBody>
      </p:sp>
      <p:pic>
        <p:nvPicPr>
          <p:cNvPr id="2054" name="Picture 9"/>
          <p:cNvPicPr>
            <a:picLocks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3059113" y="2636838"/>
            <a:ext cx="1601787" cy="3959225"/>
          </a:xfrm>
          <a:noFill/>
        </p:spPr>
      </p:pic>
      <p:sp>
        <p:nvSpPr>
          <p:cNvPr id="2055" name="Text Box 11"/>
          <p:cNvSpPr txBox="1">
            <a:spLocks noChangeArrowheads="1"/>
          </p:cNvSpPr>
          <p:nvPr/>
        </p:nvSpPr>
        <p:spPr bwMode="auto">
          <a:xfrm>
            <a:off x="395288" y="5876925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a) Tanque Agitado en forma continua</a:t>
            </a:r>
            <a:endParaRPr lang="es-ES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056" name="Text Box 12"/>
          <p:cNvSpPr txBox="1">
            <a:spLocks noChangeArrowheads="1"/>
          </p:cNvSpPr>
          <p:nvPr/>
        </p:nvSpPr>
        <p:spPr bwMode="auto">
          <a:xfrm>
            <a:off x="6011863" y="5661025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Lecho expandido</a:t>
            </a:r>
            <a:endParaRPr lang="es-ES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685800" y="2286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Forma de Operación de las columnas</a:t>
            </a:r>
          </a:p>
          <a:p>
            <a:pPr algn="ctr"/>
            <a:r>
              <a:rPr lang="es-ES_tradnl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Carrusel</a:t>
            </a:r>
            <a:endParaRPr lang="es-ES" b="1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0" y="838200"/>
          <a:ext cx="5257800" cy="2181225"/>
        </p:xfrm>
        <a:graphic>
          <a:graphicData uri="http://schemas.openxmlformats.org/presentationml/2006/ole">
            <p:oleObj spid="_x0000_s3074" name="Fotografía de Photo Editor" r:id="rId3" imgW="9438095" imgH="3914286" progId="MSPhotoEd.3">
              <p:embed/>
            </p:oleObj>
          </a:graphicData>
        </a:graphic>
      </p:graphicFrame>
      <p:graphicFrame>
        <p:nvGraphicFramePr>
          <p:cNvPr id="166917" name="Object 5"/>
          <p:cNvGraphicFramePr>
            <a:graphicFrameLocks noChangeAspect="1"/>
          </p:cNvGraphicFramePr>
          <p:nvPr/>
        </p:nvGraphicFramePr>
        <p:xfrm>
          <a:off x="3886200" y="2971800"/>
          <a:ext cx="5257800" cy="2181225"/>
        </p:xfrm>
        <a:graphic>
          <a:graphicData uri="http://schemas.openxmlformats.org/presentationml/2006/ole">
            <p:oleObj spid="_x0000_s3075" name="Fotografía de Photo Editor" r:id="rId4" imgW="9438095" imgH="3914286" progId="MSPhotoEd.3">
              <p:embed/>
            </p:oleObj>
          </a:graphicData>
        </a:graphic>
      </p:graphicFrame>
      <p:graphicFrame>
        <p:nvGraphicFramePr>
          <p:cNvPr id="166918" name="Object 6"/>
          <p:cNvGraphicFramePr>
            <a:graphicFrameLocks noChangeAspect="1"/>
          </p:cNvGraphicFramePr>
          <p:nvPr/>
        </p:nvGraphicFramePr>
        <p:xfrm>
          <a:off x="0" y="4676775"/>
          <a:ext cx="5257800" cy="2181225"/>
        </p:xfrm>
        <a:graphic>
          <a:graphicData uri="http://schemas.openxmlformats.org/presentationml/2006/ole">
            <p:oleObj spid="_x0000_s3076" name="Fotografía de Photo Editor" r:id="rId5" imgW="9438095" imgH="3914286" progId="MSPhotoEd.3">
              <p:embed/>
            </p:oleObj>
          </a:graphicData>
        </a:graphic>
      </p:graphicFrame>
      <p:sp>
        <p:nvSpPr>
          <p:cNvPr id="166919" name="AutoShape 7"/>
          <p:cNvSpPr>
            <a:spLocks noChangeArrowheads="1"/>
          </p:cNvSpPr>
          <p:nvPr/>
        </p:nvSpPr>
        <p:spPr bwMode="auto">
          <a:xfrm rot="5400000">
            <a:off x="5715000" y="1828800"/>
            <a:ext cx="914400" cy="990600"/>
          </a:xfrm>
          <a:custGeom>
            <a:avLst/>
            <a:gdLst>
              <a:gd name="T0" fmla="*/ 640334 w 21600"/>
              <a:gd name="T1" fmla="*/ 0 h 21600"/>
              <a:gd name="T2" fmla="*/ 640334 w 21600"/>
              <a:gd name="T3" fmla="*/ 557579 h 21600"/>
              <a:gd name="T4" fmla="*/ 137033 w 21600"/>
              <a:gd name="T5" fmla="*/ 990600 h 21600"/>
              <a:gd name="T6" fmla="*/ 914400 w 21600"/>
              <a:gd name="T7" fmla="*/ 27879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66920" name="AutoShape 8"/>
          <p:cNvSpPr>
            <a:spLocks noChangeArrowheads="1"/>
          </p:cNvSpPr>
          <p:nvPr/>
        </p:nvSpPr>
        <p:spPr bwMode="auto">
          <a:xfrm rot="10800000">
            <a:off x="5867400" y="5029200"/>
            <a:ext cx="914400" cy="990600"/>
          </a:xfrm>
          <a:custGeom>
            <a:avLst/>
            <a:gdLst>
              <a:gd name="T0" fmla="*/ 640334 w 21600"/>
              <a:gd name="T1" fmla="*/ 0 h 21600"/>
              <a:gd name="T2" fmla="*/ 640334 w 21600"/>
              <a:gd name="T3" fmla="*/ 557579 h 21600"/>
              <a:gd name="T4" fmla="*/ 137033 w 21600"/>
              <a:gd name="T5" fmla="*/ 990600 h 21600"/>
              <a:gd name="T6" fmla="*/ 914400 w 21600"/>
              <a:gd name="T7" fmla="*/ 27879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9" grpId="0" animBg="1"/>
      <p:bldP spid="1669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228600"/>
            <a:ext cx="7772400" cy="1143000"/>
          </a:xfrm>
        </p:spPr>
        <p:txBody>
          <a:bodyPr/>
          <a:lstStyle/>
          <a:p>
            <a:pPr eaLnBrk="1" hangingPunct="1"/>
            <a:r>
              <a:rPr lang="es-ES" sz="2000" b="1" u="sng" smtClean="0">
                <a:solidFill>
                  <a:schemeClr val="accent2"/>
                </a:solidFill>
                <a:latin typeface="Comic Sans MS" pitchFamily="66" charset="0"/>
              </a:rPr>
              <a:t>Tipos de adsorción</a:t>
            </a:r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838200" y="762000"/>
          <a:ext cx="3019425" cy="2247900"/>
        </p:xfrm>
        <a:graphic>
          <a:graphicData uri="http://schemas.openxmlformats.org/presentationml/2006/ole">
            <p:oleObj spid="_x0000_s4098" name="Imagen de mapa de bits" r:id="rId3" imgW="3019048" imgH="2247619" progId="Paint.Picture">
              <p:embed/>
            </p:oleObj>
          </a:graphicData>
        </a:graphic>
      </p:graphicFrame>
      <p:graphicFrame>
        <p:nvGraphicFramePr>
          <p:cNvPr id="4099" name="Object 8"/>
          <p:cNvGraphicFramePr>
            <a:graphicFrameLocks noChangeAspect="1"/>
          </p:cNvGraphicFramePr>
          <p:nvPr/>
        </p:nvGraphicFramePr>
        <p:xfrm>
          <a:off x="5105400" y="762000"/>
          <a:ext cx="2790825" cy="2371725"/>
        </p:xfrm>
        <a:graphic>
          <a:graphicData uri="http://schemas.openxmlformats.org/presentationml/2006/ole">
            <p:oleObj spid="_x0000_s4099" name="Imagen de mapa de bits" r:id="rId4" imgW="2790476" imgH="2371429" progId="Paint.Picture">
              <p:embed/>
            </p:oleObj>
          </a:graphicData>
        </a:graphic>
      </p:graphicFrame>
      <p:graphicFrame>
        <p:nvGraphicFramePr>
          <p:cNvPr id="4100" name="Object 9"/>
          <p:cNvGraphicFramePr>
            <a:graphicFrameLocks noChangeAspect="1"/>
          </p:cNvGraphicFramePr>
          <p:nvPr/>
        </p:nvGraphicFramePr>
        <p:xfrm>
          <a:off x="609600" y="3733800"/>
          <a:ext cx="3324225" cy="2552700"/>
        </p:xfrm>
        <a:graphic>
          <a:graphicData uri="http://schemas.openxmlformats.org/presentationml/2006/ole">
            <p:oleObj spid="_x0000_s4100" name="Imagen de mapa de bits" r:id="rId5" imgW="3323810" imgH="2553056" progId="Paint.Picture">
              <p:embed/>
            </p:oleObj>
          </a:graphicData>
        </a:graphic>
      </p:graphicFrame>
      <p:graphicFrame>
        <p:nvGraphicFramePr>
          <p:cNvPr id="4101" name="Object 10"/>
          <p:cNvGraphicFramePr>
            <a:graphicFrameLocks noChangeAspect="1"/>
          </p:cNvGraphicFramePr>
          <p:nvPr/>
        </p:nvGraphicFramePr>
        <p:xfrm>
          <a:off x="4876800" y="3505200"/>
          <a:ext cx="3190875" cy="2867025"/>
        </p:xfrm>
        <a:graphic>
          <a:graphicData uri="http://schemas.openxmlformats.org/presentationml/2006/ole">
            <p:oleObj spid="_x0000_s4101" name="Imagen de mapa de bits" r:id="rId6" imgW="3191320" imgH="2866667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73"/>
          <p:cNvGrpSpPr>
            <a:grpSpLocks/>
          </p:cNvGrpSpPr>
          <p:nvPr/>
        </p:nvGrpSpPr>
        <p:grpSpPr bwMode="auto">
          <a:xfrm>
            <a:off x="304800" y="685800"/>
            <a:ext cx="8458200" cy="6172200"/>
            <a:chOff x="-3" y="-3"/>
            <a:chExt cx="3887" cy="5588"/>
          </a:xfrm>
        </p:grpSpPr>
        <p:grpSp>
          <p:nvGrpSpPr>
            <p:cNvPr id="19460" name="Group 71"/>
            <p:cNvGrpSpPr>
              <a:grpSpLocks/>
            </p:cNvGrpSpPr>
            <p:nvPr/>
          </p:nvGrpSpPr>
          <p:grpSpPr bwMode="auto">
            <a:xfrm>
              <a:off x="0" y="0"/>
              <a:ext cx="3881" cy="5582"/>
              <a:chOff x="0" y="0"/>
              <a:chExt cx="3881" cy="5582"/>
            </a:xfrm>
          </p:grpSpPr>
          <p:grpSp>
            <p:nvGrpSpPr>
              <p:cNvPr id="19462" name="Group 26"/>
              <p:cNvGrpSpPr>
                <a:grpSpLocks/>
              </p:cNvGrpSpPr>
              <p:nvPr/>
            </p:nvGrpSpPr>
            <p:grpSpPr bwMode="auto">
              <a:xfrm>
                <a:off x="0" y="0"/>
                <a:ext cx="1048" cy="518"/>
                <a:chOff x="0" y="0"/>
                <a:chExt cx="1048" cy="518"/>
              </a:xfrm>
            </p:grpSpPr>
            <p:sp>
              <p:nvSpPr>
                <p:cNvPr id="19529" name="Rectangle 2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9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-457200" algn="l"/>
                    </a:tabLst>
                  </a:pPr>
                  <a:r>
                    <a:rPr lang="es-ES_tradnl" sz="1800" b="1">
                      <a:cs typeface="Times New Roman" pitchFamily="18" charset="0"/>
                    </a:rPr>
                    <a:t>Tipo de Cromatografía</a:t>
                  </a:r>
                </a:p>
                <a:p>
                  <a:pPr algn="ctr" eaLnBrk="0" hangingPunct="0">
                    <a:tabLst>
                      <a:tab pos="-457200" algn="l"/>
                    </a:tabLst>
                  </a:pPr>
                  <a:endParaRPr lang="es-ES_tradnl" sz="2000"/>
                </a:p>
              </p:txBody>
            </p:sp>
            <p:sp>
              <p:nvSpPr>
                <p:cNvPr id="19530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3" name="Group 28"/>
              <p:cNvGrpSpPr>
                <a:grpSpLocks/>
              </p:cNvGrpSpPr>
              <p:nvPr/>
            </p:nvGrpSpPr>
            <p:grpSpPr bwMode="auto">
              <a:xfrm>
                <a:off x="1048" y="0"/>
                <a:ext cx="1530" cy="518"/>
                <a:chOff x="1048" y="0"/>
                <a:chExt cx="1530" cy="518"/>
              </a:xfrm>
            </p:grpSpPr>
            <p:sp>
              <p:nvSpPr>
                <p:cNvPr id="19527" name="Rectangle 3"/>
                <p:cNvSpPr>
                  <a:spLocks noChangeArrowheads="1"/>
                </p:cNvSpPr>
                <p:nvPr/>
              </p:nvSpPr>
              <p:spPr bwMode="auto">
                <a:xfrm>
                  <a:off x="1076" y="0"/>
                  <a:ext cx="147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-457200" algn="l"/>
                    </a:tabLst>
                  </a:pPr>
                  <a:r>
                    <a:rPr lang="es-ES_tradnl" sz="1800" b="1">
                      <a:cs typeface="Times New Roman" pitchFamily="18" charset="0"/>
                    </a:rPr>
                    <a:t>Propiedad Fisicoquímica o Bioquímica</a:t>
                  </a:r>
                </a:p>
                <a:p>
                  <a:pPr algn="ctr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28" name="Rectangle 27"/>
                <p:cNvSpPr>
                  <a:spLocks noChangeArrowheads="1"/>
                </p:cNvSpPr>
                <p:nvPr/>
              </p:nvSpPr>
              <p:spPr bwMode="auto">
                <a:xfrm>
                  <a:off x="1048" y="0"/>
                  <a:ext cx="153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4" name="Group 30"/>
              <p:cNvGrpSpPr>
                <a:grpSpLocks/>
              </p:cNvGrpSpPr>
              <p:nvPr/>
            </p:nvGrpSpPr>
            <p:grpSpPr bwMode="auto">
              <a:xfrm>
                <a:off x="2578" y="0"/>
                <a:ext cx="1303" cy="518"/>
                <a:chOff x="2578" y="0"/>
                <a:chExt cx="1303" cy="518"/>
              </a:xfrm>
            </p:grpSpPr>
            <p:sp>
              <p:nvSpPr>
                <p:cNvPr id="19525" name="Rectangle 4"/>
                <p:cNvSpPr>
                  <a:spLocks noChangeArrowheads="1"/>
                </p:cNvSpPr>
                <p:nvPr/>
              </p:nvSpPr>
              <p:spPr bwMode="auto">
                <a:xfrm>
                  <a:off x="2606" y="0"/>
                  <a:ext cx="124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-457200" algn="l"/>
                    </a:tabLst>
                  </a:pPr>
                  <a:r>
                    <a:rPr lang="es-ES_tradnl" sz="1800" b="1">
                      <a:cs typeface="Times New Roman" pitchFamily="18" charset="0"/>
                    </a:rPr>
                    <a:t>Características</a:t>
                  </a:r>
                </a:p>
                <a:p>
                  <a:pPr algn="ctr" eaLnBrk="0" hangingPunct="0">
                    <a:tabLst>
                      <a:tab pos="-457200" algn="l"/>
                    </a:tabLst>
                  </a:pPr>
                  <a:endParaRPr lang="es-ES_tradnl" sz="1800" b="1"/>
                </a:p>
              </p:txBody>
            </p:sp>
            <p:sp>
              <p:nvSpPr>
                <p:cNvPr id="19526" name="Rectangle 29"/>
                <p:cNvSpPr>
                  <a:spLocks noChangeArrowheads="1"/>
                </p:cNvSpPr>
                <p:nvPr/>
              </p:nvSpPr>
              <p:spPr bwMode="auto">
                <a:xfrm>
                  <a:off x="2578" y="0"/>
                  <a:ext cx="130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5" name="Group 32"/>
              <p:cNvGrpSpPr>
                <a:grpSpLocks/>
              </p:cNvGrpSpPr>
              <p:nvPr/>
            </p:nvGrpSpPr>
            <p:grpSpPr bwMode="auto">
              <a:xfrm>
                <a:off x="0" y="518"/>
                <a:ext cx="3881" cy="633"/>
                <a:chOff x="0" y="518"/>
                <a:chExt cx="3881" cy="633"/>
              </a:xfrm>
            </p:grpSpPr>
            <p:sp>
              <p:nvSpPr>
                <p:cNvPr id="19523" name="Rectangle 5"/>
                <p:cNvSpPr>
                  <a:spLocks noChangeArrowheads="1"/>
                </p:cNvSpPr>
                <p:nvPr/>
              </p:nvSpPr>
              <p:spPr bwMode="auto">
                <a:xfrm>
                  <a:off x="28" y="518"/>
                  <a:ext cx="3825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-457200" algn="l"/>
                    </a:tabLst>
                  </a:pPr>
                  <a:r>
                    <a:rPr lang="es-ES_tradnl" sz="1200" b="1">
                      <a:cs typeface="Times New Roman" pitchFamily="18" charset="0"/>
                    </a:rPr>
                    <a:t> </a:t>
                  </a:r>
                  <a:endParaRPr lang="es-ES_tradnl" sz="1200"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-457200" algn="l"/>
                    </a:tabLst>
                  </a:pPr>
                  <a:r>
                    <a:rPr lang="es-ES_tradnl" sz="2000" b="1">
                      <a:solidFill>
                        <a:srgbClr val="A50021"/>
                      </a:solidFill>
                      <a:cs typeface="Times New Roman" pitchFamily="18" charset="0"/>
                    </a:rPr>
                    <a:t>NO ADSORCION</a:t>
                  </a:r>
                  <a:endParaRPr lang="es-ES_tradnl" sz="2000">
                    <a:solidFill>
                      <a:srgbClr val="A50021"/>
                    </a:solidFill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-457200" algn="l"/>
                    </a:tabLst>
                  </a:pPr>
                  <a:r>
                    <a:rPr lang="es-ES_tradnl" sz="1200">
                      <a:cs typeface="Times New Roman" pitchFamily="18" charset="0"/>
                    </a:rPr>
                    <a:t> </a:t>
                  </a:r>
                </a:p>
                <a:p>
                  <a:pPr algn="ctr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24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3881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6" name="Group 34"/>
              <p:cNvGrpSpPr>
                <a:grpSpLocks/>
              </p:cNvGrpSpPr>
              <p:nvPr/>
            </p:nvGrpSpPr>
            <p:grpSpPr bwMode="auto">
              <a:xfrm>
                <a:off x="0" y="1151"/>
                <a:ext cx="1048" cy="633"/>
                <a:chOff x="0" y="1151"/>
                <a:chExt cx="1048" cy="633"/>
              </a:xfrm>
            </p:grpSpPr>
            <p:sp>
              <p:nvSpPr>
                <p:cNvPr id="19521" name="Rectangle 6"/>
                <p:cNvSpPr>
                  <a:spLocks noChangeArrowheads="1"/>
                </p:cNvSpPr>
                <p:nvPr/>
              </p:nvSpPr>
              <p:spPr bwMode="auto">
                <a:xfrm>
                  <a:off x="28" y="1151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-457200" algn="l"/>
                    </a:tabLst>
                  </a:pPr>
                  <a:r>
                    <a:rPr lang="es-ES_tradnl" sz="1400" b="1">
                      <a:cs typeface="Times New Roman" pitchFamily="18" charset="0"/>
                    </a:rPr>
                    <a:t>Filtración por Geles (GF) o Exclusión por Tamaño</a:t>
                  </a:r>
                </a:p>
                <a:p>
                  <a:pPr eaLnBrk="0" hangingPunct="0">
                    <a:tabLst>
                      <a:tab pos="-457200" algn="l"/>
                    </a:tabLst>
                  </a:pPr>
                  <a:endParaRPr lang="es-ES_tradnl" sz="1600" b="1"/>
                </a:p>
              </p:txBody>
            </p:sp>
            <p:sp>
              <p:nvSpPr>
                <p:cNvPr id="19522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151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7" name="Group 36"/>
              <p:cNvGrpSpPr>
                <a:grpSpLocks/>
              </p:cNvGrpSpPr>
              <p:nvPr/>
            </p:nvGrpSpPr>
            <p:grpSpPr bwMode="auto">
              <a:xfrm>
                <a:off x="1048" y="1151"/>
                <a:ext cx="1530" cy="633"/>
                <a:chOff x="1048" y="1151"/>
                <a:chExt cx="1530" cy="633"/>
              </a:xfrm>
            </p:grpSpPr>
            <p:sp>
              <p:nvSpPr>
                <p:cNvPr id="19519" name="Rectangle 7"/>
                <p:cNvSpPr>
                  <a:spLocks noChangeArrowheads="1"/>
                </p:cNvSpPr>
                <p:nvPr/>
              </p:nvSpPr>
              <p:spPr bwMode="auto">
                <a:xfrm>
                  <a:off x="1076" y="1151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800" b="1">
                      <a:cs typeface="Times New Roman" pitchFamily="18" charset="0"/>
                    </a:rPr>
                    <a:t>Peso Molecular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800" b="1"/>
                </a:p>
              </p:txBody>
            </p:sp>
            <p:sp>
              <p:nvSpPr>
                <p:cNvPr id="19520" name="Rectangle 35"/>
                <p:cNvSpPr>
                  <a:spLocks noChangeArrowheads="1"/>
                </p:cNvSpPr>
                <p:nvPr/>
              </p:nvSpPr>
              <p:spPr bwMode="auto">
                <a:xfrm>
                  <a:off x="1048" y="1151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8" name="Group 38"/>
              <p:cNvGrpSpPr>
                <a:grpSpLocks/>
              </p:cNvGrpSpPr>
              <p:nvPr/>
            </p:nvGrpSpPr>
            <p:grpSpPr bwMode="auto">
              <a:xfrm>
                <a:off x="2578" y="1151"/>
                <a:ext cx="1303" cy="633"/>
                <a:chOff x="2578" y="1151"/>
                <a:chExt cx="1303" cy="633"/>
              </a:xfrm>
            </p:grpSpPr>
            <p:sp>
              <p:nvSpPr>
                <p:cNvPr id="19517" name="Rectangle 8"/>
                <p:cNvSpPr>
                  <a:spLocks noChangeArrowheads="1"/>
                </p:cNvSpPr>
                <p:nvPr/>
              </p:nvSpPr>
              <p:spPr bwMode="auto">
                <a:xfrm>
                  <a:off x="2606" y="1151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400" b="1">
                      <a:cs typeface="Times New Roman" pitchFamily="18" charset="0"/>
                    </a:rPr>
                    <a:t>Resolución: Moderada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cs typeface="Times New Roman" pitchFamily="18" charset="0"/>
                    </a:rPr>
                    <a:t>Capacidad: Baja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cs typeface="Times New Roman" pitchFamily="18" charset="0"/>
                    </a:rPr>
                    <a:t>Velocidad: Baja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400" b="1"/>
                </a:p>
              </p:txBody>
            </p:sp>
            <p:sp>
              <p:nvSpPr>
                <p:cNvPr id="19518" name="Rectangle 37"/>
                <p:cNvSpPr>
                  <a:spLocks noChangeArrowheads="1"/>
                </p:cNvSpPr>
                <p:nvPr/>
              </p:nvSpPr>
              <p:spPr bwMode="auto">
                <a:xfrm>
                  <a:off x="2578" y="1151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69" name="Group 40"/>
              <p:cNvGrpSpPr>
                <a:grpSpLocks/>
              </p:cNvGrpSpPr>
              <p:nvPr/>
            </p:nvGrpSpPr>
            <p:grpSpPr bwMode="auto">
              <a:xfrm>
                <a:off x="0" y="1784"/>
                <a:ext cx="3881" cy="633"/>
                <a:chOff x="0" y="1784"/>
                <a:chExt cx="3881" cy="633"/>
              </a:xfrm>
            </p:grpSpPr>
            <p:sp>
              <p:nvSpPr>
                <p:cNvPr id="19515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1784"/>
                  <a:ext cx="3825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-457200" algn="l"/>
                    </a:tabLst>
                  </a:pPr>
                  <a:r>
                    <a:rPr lang="es-ES_tradnl" sz="1200" b="1">
                      <a:cs typeface="Times New Roman" pitchFamily="18" charset="0"/>
                    </a:rPr>
                    <a:t> </a:t>
                  </a:r>
                  <a:endParaRPr lang="es-ES_tradnl" sz="1200"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-457200" algn="l"/>
                    </a:tabLst>
                  </a:pPr>
                  <a:r>
                    <a:rPr lang="es-ES_tradnl" sz="1800" b="1">
                      <a:solidFill>
                        <a:srgbClr val="A50021"/>
                      </a:solidFill>
                      <a:cs typeface="Times New Roman" pitchFamily="18" charset="0"/>
                    </a:rPr>
                    <a:t>ADSORCION</a:t>
                  </a:r>
                  <a:endParaRPr lang="es-ES_tradnl" sz="1800">
                    <a:solidFill>
                      <a:srgbClr val="A50021"/>
                    </a:solidFill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-457200" algn="l"/>
                    </a:tabLst>
                  </a:pPr>
                  <a:r>
                    <a:rPr lang="es-ES_tradnl" sz="1200">
                      <a:cs typeface="Times New Roman" pitchFamily="18" charset="0"/>
                    </a:rPr>
                    <a:t> </a:t>
                  </a:r>
                </a:p>
                <a:p>
                  <a:pPr algn="ctr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16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784"/>
                  <a:ext cx="3881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0" name="Group 42"/>
              <p:cNvGrpSpPr>
                <a:grpSpLocks/>
              </p:cNvGrpSpPr>
              <p:nvPr/>
            </p:nvGrpSpPr>
            <p:grpSpPr bwMode="auto">
              <a:xfrm>
                <a:off x="0" y="2417"/>
                <a:ext cx="1048" cy="633"/>
                <a:chOff x="0" y="2417"/>
                <a:chExt cx="1048" cy="633"/>
              </a:xfrm>
            </p:grpSpPr>
            <p:sp>
              <p:nvSpPr>
                <p:cNvPr id="19513" name="Rectangle 10"/>
                <p:cNvSpPr>
                  <a:spLocks noChangeArrowheads="1"/>
                </p:cNvSpPr>
                <p:nvPr/>
              </p:nvSpPr>
              <p:spPr bwMode="auto">
                <a:xfrm>
                  <a:off x="28" y="2417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800" b="1">
                      <a:solidFill>
                        <a:schemeClr val="accent2"/>
                      </a:solidFill>
                      <a:cs typeface="Times New Roman" pitchFamily="18" charset="0"/>
                    </a:rPr>
                    <a:t>Afinidad (AC)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8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9514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2417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1" name="Group 44"/>
              <p:cNvGrpSpPr>
                <a:grpSpLocks/>
              </p:cNvGrpSpPr>
              <p:nvPr/>
            </p:nvGrpSpPr>
            <p:grpSpPr bwMode="auto">
              <a:xfrm>
                <a:off x="1048" y="2417"/>
                <a:ext cx="1530" cy="633"/>
                <a:chOff x="1048" y="2417"/>
                <a:chExt cx="1530" cy="633"/>
              </a:xfrm>
            </p:grpSpPr>
            <p:sp>
              <p:nvSpPr>
                <p:cNvPr id="19511" name="Rectangle 11"/>
                <p:cNvSpPr>
                  <a:spLocks noChangeArrowheads="1"/>
                </p:cNvSpPr>
                <p:nvPr/>
              </p:nvSpPr>
              <p:spPr bwMode="auto">
                <a:xfrm>
                  <a:off x="1076" y="2417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800" b="1">
                      <a:solidFill>
                        <a:schemeClr val="accent2"/>
                      </a:solidFill>
                      <a:cs typeface="Times New Roman" pitchFamily="18" charset="0"/>
                    </a:rPr>
                    <a:t>Afinidad Biológica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12" name="Rectangle 43"/>
                <p:cNvSpPr>
                  <a:spLocks noChangeArrowheads="1"/>
                </p:cNvSpPr>
                <p:nvPr/>
              </p:nvSpPr>
              <p:spPr bwMode="auto">
                <a:xfrm>
                  <a:off x="1048" y="2417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2" name="Group 46"/>
              <p:cNvGrpSpPr>
                <a:grpSpLocks/>
              </p:cNvGrpSpPr>
              <p:nvPr/>
            </p:nvGrpSpPr>
            <p:grpSpPr bwMode="auto">
              <a:xfrm>
                <a:off x="2578" y="2417"/>
                <a:ext cx="1303" cy="633"/>
                <a:chOff x="2578" y="2417"/>
                <a:chExt cx="1303" cy="633"/>
              </a:xfrm>
            </p:grpSpPr>
            <p:sp>
              <p:nvSpPr>
                <p:cNvPr id="19509" name="Rectangle 12"/>
                <p:cNvSpPr>
                  <a:spLocks noChangeArrowheads="1"/>
                </p:cNvSpPr>
                <p:nvPr/>
              </p:nvSpPr>
              <p:spPr bwMode="auto">
                <a:xfrm>
                  <a:off x="2606" y="2417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Resolución: Excelente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Capacidad: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Velocidad: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10" name="Rectangle 45"/>
                <p:cNvSpPr>
                  <a:spLocks noChangeArrowheads="1"/>
                </p:cNvSpPr>
                <p:nvPr/>
              </p:nvSpPr>
              <p:spPr bwMode="auto">
                <a:xfrm>
                  <a:off x="2578" y="2417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3" name="Group 48"/>
              <p:cNvGrpSpPr>
                <a:grpSpLocks/>
              </p:cNvGrpSpPr>
              <p:nvPr/>
            </p:nvGrpSpPr>
            <p:grpSpPr bwMode="auto">
              <a:xfrm>
                <a:off x="0" y="3050"/>
                <a:ext cx="1048" cy="633"/>
                <a:chOff x="0" y="3050"/>
                <a:chExt cx="1048" cy="633"/>
              </a:xfrm>
            </p:grpSpPr>
            <p:sp>
              <p:nvSpPr>
                <p:cNvPr id="19507" name="Rectangle 13"/>
                <p:cNvSpPr>
                  <a:spLocks noChangeArrowheads="1"/>
                </p:cNvSpPr>
                <p:nvPr/>
              </p:nvSpPr>
              <p:spPr bwMode="auto">
                <a:xfrm>
                  <a:off x="28" y="3050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Intercambio Iónico (IEC) (Aniónico Catiónico)</a:t>
                  </a:r>
                </a:p>
                <a:p>
                  <a:pPr eaLnBrk="0" hangingPunct="0">
                    <a:tabLst>
                      <a:tab pos="-457200" algn="l"/>
                    </a:tabLst>
                  </a:pPr>
                  <a:endParaRPr lang="es-ES_tradnl" sz="14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9508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3050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4" name="Group 50"/>
              <p:cNvGrpSpPr>
                <a:grpSpLocks/>
              </p:cNvGrpSpPr>
              <p:nvPr/>
            </p:nvGrpSpPr>
            <p:grpSpPr bwMode="auto">
              <a:xfrm>
                <a:off x="1048" y="3050"/>
                <a:ext cx="1530" cy="633"/>
                <a:chOff x="1048" y="3050"/>
                <a:chExt cx="1530" cy="633"/>
              </a:xfrm>
            </p:grpSpPr>
            <p:sp>
              <p:nvSpPr>
                <p:cNvPr id="19505" name="Rectangle 14"/>
                <p:cNvSpPr>
                  <a:spLocks noChangeArrowheads="1"/>
                </p:cNvSpPr>
                <p:nvPr/>
              </p:nvSpPr>
              <p:spPr bwMode="auto">
                <a:xfrm>
                  <a:off x="1076" y="3050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Carga a diferentes pH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6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9506" name="Rectangle 49"/>
                <p:cNvSpPr>
                  <a:spLocks noChangeArrowheads="1"/>
                </p:cNvSpPr>
                <p:nvPr/>
              </p:nvSpPr>
              <p:spPr bwMode="auto">
                <a:xfrm>
                  <a:off x="1048" y="3050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5" name="Group 52"/>
              <p:cNvGrpSpPr>
                <a:grpSpLocks/>
              </p:cNvGrpSpPr>
              <p:nvPr/>
            </p:nvGrpSpPr>
            <p:grpSpPr bwMode="auto">
              <a:xfrm>
                <a:off x="2578" y="3050"/>
                <a:ext cx="1303" cy="633"/>
                <a:chOff x="2578" y="3050"/>
                <a:chExt cx="1303" cy="633"/>
              </a:xfrm>
            </p:grpSpPr>
            <p:sp>
              <p:nvSpPr>
                <p:cNvPr id="19503" name="Rectangle 15"/>
                <p:cNvSpPr>
                  <a:spLocks noChangeArrowheads="1"/>
                </p:cNvSpPr>
                <p:nvPr/>
              </p:nvSpPr>
              <p:spPr bwMode="auto">
                <a:xfrm>
                  <a:off x="2606" y="3050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Resolución: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Capacidad: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Velocidad: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04" name="Rectangle 51"/>
                <p:cNvSpPr>
                  <a:spLocks noChangeArrowheads="1"/>
                </p:cNvSpPr>
                <p:nvPr/>
              </p:nvSpPr>
              <p:spPr bwMode="auto">
                <a:xfrm>
                  <a:off x="2578" y="3050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6" name="Group 54"/>
              <p:cNvGrpSpPr>
                <a:grpSpLocks/>
              </p:cNvGrpSpPr>
              <p:nvPr/>
            </p:nvGrpSpPr>
            <p:grpSpPr bwMode="auto">
              <a:xfrm>
                <a:off x="0" y="3683"/>
                <a:ext cx="1048" cy="633"/>
                <a:chOff x="0" y="3683"/>
                <a:chExt cx="1048" cy="633"/>
              </a:xfrm>
            </p:grpSpPr>
            <p:sp>
              <p:nvSpPr>
                <p:cNvPr id="19501" name="Rectangle 16"/>
                <p:cNvSpPr>
                  <a:spLocks noChangeArrowheads="1"/>
                </p:cNvSpPr>
                <p:nvPr/>
              </p:nvSpPr>
              <p:spPr bwMode="auto">
                <a:xfrm>
                  <a:off x="28" y="3683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Cromatofocusing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02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3683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7" name="Group 56"/>
              <p:cNvGrpSpPr>
                <a:grpSpLocks/>
              </p:cNvGrpSpPr>
              <p:nvPr/>
            </p:nvGrpSpPr>
            <p:grpSpPr bwMode="auto">
              <a:xfrm>
                <a:off x="1048" y="3683"/>
                <a:ext cx="1530" cy="633"/>
                <a:chOff x="1048" y="3683"/>
                <a:chExt cx="1530" cy="633"/>
              </a:xfrm>
            </p:grpSpPr>
            <p:sp>
              <p:nvSpPr>
                <p:cNvPr id="19499" name="Rectangle 17"/>
                <p:cNvSpPr>
                  <a:spLocks noChangeArrowheads="1"/>
                </p:cNvSpPr>
                <p:nvPr/>
              </p:nvSpPr>
              <p:spPr bwMode="auto">
                <a:xfrm>
                  <a:off x="1076" y="3683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Punto Isoeléctrico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500" name="Rectangle 55"/>
                <p:cNvSpPr>
                  <a:spLocks noChangeArrowheads="1"/>
                </p:cNvSpPr>
                <p:nvPr/>
              </p:nvSpPr>
              <p:spPr bwMode="auto">
                <a:xfrm>
                  <a:off x="1048" y="3683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8" name="Group 58"/>
              <p:cNvGrpSpPr>
                <a:grpSpLocks/>
              </p:cNvGrpSpPr>
              <p:nvPr/>
            </p:nvGrpSpPr>
            <p:grpSpPr bwMode="auto">
              <a:xfrm>
                <a:off x="2578" y="3683"/>
                <a:ext cx="1303" cy="633"/>
                <a:chOff x="2578" y="3683"/>
                <a:chExt cx="1303" cy="633"/>
              </a:xfrm>
            </p:grpSpPr>
            <p:sp>
              <p:nvSpPr>
                <p:cNvPr id="19497" name="Rectangle 18"/>
                <p:cNvSpPr>
                  <a:spLocks noChangeArrowheads="1"/>
                </p:cNvSpPr>
                <p:nvPr/>
              </p:nvSpPr>
              <p:spPr bwMode="auto">
                <a:xfrm>
                  <a:off x="2606" y="3683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Resolución: Muy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Capacidad: Muy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Velocidad: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400" b="1">
                    <a:solidFill>
                      <a:schemeClr val="accent2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9498" name="Rectangle 57"/>
                <p:cNvSpPr>
                  <a:spLocks noChangeArrowheads="1"/>
                </p:cNvSpPr>
                <p:nvPr/>
              </p:nvSpPr>
              <p:spPr bwMode="auto">
                <a:xfrm>
                  <a:off x="2578" y="3683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79" name="Group 60"/>
              <p:cNvGrpSpPr>
                <a:grpSpLocks/>
              </p:cNvGrpSpPr>
              <p:nvPr/>
            </p:nvGrpSpPr>
            <p:grpSpPr bwMode="auto">
              <a:xfrm>
                <a:off x="0" y="4316"/>
                <a:ext cx="1048" cy="633"/>
                <a:chOff x="0" y="4316"/>
                <a:chExt cx="1048" cy="633"/>
              </a:xfrm>
            </p:grpSpPr>
            <p:sp>
              <p:nvSpPr>
                <p:cNvPr id="19495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4316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Interacción Hidrofóbica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(HIC)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 sz="1400" b="1">
                    <a:solidFill>
                      <a:schemeClr val="accent2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9496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4316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80" name="Group 62"/>
              <p:cNvGrpSpPr>
                <a:grpSpLocks/>
              </p:cNvGrpSpPr>
              <p:nvPr/>
            </p:nvGrpSpPr>
            <p:grpSpPr bwMode="auto">
              <a:xfrm>
                <a:off x="1048" y="4316"/>
                <a:ext cx="1530" cy="633"/>
                <a:chOff x="1048" y="4316"/>
                <a:chExt cx="1530" cy="633"/>
              </a:xfrm>
            </p:grpSpPr>
            <p:sp>
              <p:nvSpPr>
                <p:cNvPr id="19493" name="Rectangle 20"/>
                <p:cNvSpPr>
                  <a:spLocks noChangeArrowheads="1"/>
                </p:cNvSpPr>
                <p:nvPr/>
              </p:nvSpPr>
              <p:spPr bwMode="auto">
                <a:xfrm>
                  <a:off x="1076" y="4316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Hidrofobicidad Superficial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494" name="Rectangle 61"/>
                <p:cNvSpPr>
                  <a:spLocks noChangeArrowheads="1"/>
                </p:cNvSpPr>
                <p:nvPr/>
              </p:nvSpPr>
              <p:spPr bwMode="auto">
                <a:xfrm>
                  <a:off x="1048" y="4316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81" name="Group 64"/>
              <p:cNvGrpSpPr>
                <a:grpSpLocks/>
              </p:cNvGrpSpPr>
              <p:nvPr/>
            </p:nvGrpSpPr>
            <p:grpSpPr bwMode="auto">
              <a:xfrm>
                <a:off x="2578" y="4316"/>
                <a:ext cx="1303" cy="633"/>
                <a:chOff x="2578" y="4316"/>
                <a:chExt cx="1303" cy="633"/>
              </a:xfrm>
            </p:grpSpPr>
            <p:sp>
              <p:nvSpPr>
                <p:cNvPr id="19491" name="Rectangle 21"/>
                <p:cNvSpPr>
                  <a:spLocks noChangeArrowheads="1"/>
                </p:cNvSpPr>
                <p:nvPr/>
              </p:nvSpPr>
              <p:spPr bwMode="auto">
                <a:xfrm>
                  <a:off x="2606" y="4316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Resolución: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Capacidad: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Velocidad: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492" name="Rectangle 63"/>
                <p:cNvSpPr>
                  <a:spLocks noChangeArrowheads="1"/>
                </p:cNvSpPr>
                <p:nvPr/>
              </p:nvSpPr>
              <p:spPr bwMode="auto">
                <a:xfrm>
                  <a:off x="2578" y="4316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82" name="Group 66"/>
              <p:cNvGrpSpPr>
                <a:grpSpLocks/>
              </p:cNvGrpSpPr>
              <p:nvPr/>
            </p:nvGrpSpPr>
            <p:grpSpPr bwMode="auto">
              <a:xfrm>
                <a:off x="0" y="4949"/>
                <a:ext cx="1048" cy="633"/>
                <a:chOff x="0" y="4949"/>
                <a:chExt cx="1048" cy="633"/>
              </a:xfrm>
            </p:grpSpPr>
            <p:sp>
              <p:nvSpPr>
                <p:cNvPr id="19489" name="Rectangle 22"/>
                <p:cNvSpPr>
                  <a:spLocks noChangeArrowheads="1"/>
                </p:cNvSpPr>
                <p:nvPr/>
              </p:nvSpPr>
              <p:spPr bwMode="auto">
                <a:xfrm>
                  <a:off x="28" y="4949"/>
                  <a:ext cx="99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Fase Reversa (RPC)</a:t>
                  </a:r>
                </a:p>
                <a:p>
                  <a:pPr algn="just">
                    <a:tabLst>
                      <a:tab pos="-457200" algn="l"/>
                    </a:tabLst>
                  </a:pPr>
                  <a:endParaRPr lang="es-ES_tradnl" sz="1600" b="1">
                    <a:solidFill>
                      <a:schemeClr val="accent2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9490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4949"/>
                  <a:ext cx="104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83" name="Group 68"/>
              <p:cNvGrpSpPr>
                <a:grpSpLocks/>
              </p:cNvGrpSpPr>
              <p:nvPr/>
            </p:nvGrpSpPr>
            <p:grpSpPr bwMode="auto">
              <a:xfrm>
                <a:off x="1048" y="4949"/>
                <a:ext cx="1530" cy="633"/>
                <a:chOff x="1048" y="4949"/>
                <a:chExt cx="1530" cy="633"/>
              </a:xfrm>
            </p:grpSpPr>
            <p:sp>
              <p:nvSpPr>
                <p:cNvPr id="19487" name="Rectangle 23"/>
                <p:cNvSpPr>
                  <a:spLocks noChangeArrowheads="1"/>
                </p:cNvSpPr>
                <p:nvPr/>
              </p:nvSpPr>
              <p:spPr bwMode="auto">
                <a:xfrm>
                  <a:off x="1076" y="4949"/>
                  <a:ext cx="1474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-457200" algn="l"/>
                    </a:tabLst>
                  </a:pPr>
                  <a:r>
                    <a:rPr lang="es-ES_tradnl" sz="1600" b="1">
                      <a:solidFill>
                        <a:schemeClr val="accent2"/>
                      </a:solidFill>
                      <a:cs typeface="Times New Roman" pitchFamily="18" charset="0"/>
                    </a:rPr>
                    <a:t>Interacciones hidrofóbicas e hidrofílicas</a:t>
                  </a:r>
                </a:p>
                <a:p>
                  <a:pPr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488" name="Rectangle 67"/>
                <p:cNvSpPr>
                  <a:spLocks noChangeArrowheads="1"/>
                </p:cNvSpPr>
                <p:nvPr/>
              </p:nvSpPr>
              <p:spPr bwMode="auto">
                <a:xfrm>
                  <a:off x="1048" y="4949"/>
                  <a:ext cx="1530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19484" name="Group 70"/>
              <p:cNvGrpSpPr>
                <a:grpSpLocks/>
              </p:cNvGrpSpPr>
              <p:nvPr/>
            </p:nvGrpSpPr>
            <p:grpSpPr bwMode="auto">
              <a:xfrm>
                <a:off x="2578" y="4949"/>
                <a:ext cx="1303" cy="633"/>
                <a:chOff x="2578" y="4949"/>
                <a:chExt cx="1303" cy="633"/>
              </a:xfrm>
            </p:grpSpPr>
            <p:sp>
              <p:nvSpPr>
                <p:cNvPr id="19485" name="Rectangle 24"/>
                <p:cNvSpPr>
                  <a:spLocks noChangeArrowheads="1"/>
                </p:cNvSpPr>
                <p:nvPr/>
              </p:nvSpPr>
              <p:spPr bwMode="auto">
                <a:xfrm>
                  <a:off x="2606" y="4949"/>
                  <a:ext cx="124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Resolución: Excelente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Capacidad: Intermedia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r>
                    <a:rPr lang="es-ES_tradnl" sz="1400" b="1">
                      <a:solidFill>
                        <a:schemeClr val="accent2"/>
                      </a:solidFill>
                      <a:cs typeface="Times New Roman" pitchFamily="18" charset="0"/>
                    </a:rPr>
                    <a:t>Velocidad : Alta</a:t>
                  </a:r>
                </a:p>
                <a:p>
                  <a:pPr algn="just" eaLnBrk="0" hangingPunct="0">
                    <a:tabLst>
                      <a:tab pos="-457200" algn="l"/>
                    </a:tabLst>
                  </a:pPr>
                  <a:endParaRPr lang="es-ES_tradnl"/>
                </a:p>
              </p:txBody>
            </p:sp>
            <p:sp>
              <p:nvSpPr>
                <p:cNvPr id="19486" name="Rectangle 69"/>
                <p:cNvSpPr>
                  <a:spLocks noChangeArrowheads="1"/>
                </p:cNvSpPr>
                <p:nvPr/>
              </p:nvSpPr>
              <p:spPr bwMode="auto">
                <a:xfrm>
                  <a:off x="2578" y="4949"/>
                  <a:ext cx="130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19461" name="Rectangle 72"/>
            <p:cNvSpPr>
              <a:spLocks noChangeArrowheads="1"/>
            </p:cNvSpPr>
            <p:nvPr/>
          </p:nvSpPr>
          <p:spPr bwMode="auto">
            <a:xfrm>
              <a:off x="-3" y="-3"/>
              <a:ext cx="3887" cy="558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9459" name="Rectangle 7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tabLst>
                <a:tab pos="-457200" algn="l"/>
              </a:tabLst>
            </a:pPr>
            <a:r>
              <a:rPr lang="es-ES_tradnl" sz="2000" b="1" u="sng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Tipos de Operaciones Cromatográficas utilizadas en la Purificación de Proteínas</a:t>
            </a:r>
            <a:endParaRPr lang="es-ES_tradnl" sz="2000" b="1">
              <a:solidFill>
                <a:srgbClr val="A5002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</TotalTime>
  <Words>1021</Words>
  <Application>Microsoft PowerPoint</Application>
  <PresentationFormat>Presentación en pantalla (4:3)</PresentationFormat>
  <Paragraphs>232</Paragraphs>
  <Slides>26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4</vt:i4>
      </vt:variant>
      <vt:variant>
        <vt:lpstr>Títulos de diapositiva</vt:lpstr>
      </vt:variant>
      <vt:variant>
        <vt:i4>26</vt:i4>
      </vt:variant>
    </vt:vector>
  </HeadingPairs>
  <TitlesOfParts>
    <vt:vector size="37" baseType="lpstr">
      <vt:lpstr>Times New Roman</vt:lpstr>
      <vt:lpstr>Arial</vt:lpstr>
      <vt:lpstr>Calibri</vt:lpstr>
      <vt:lpstr>Comic Sans MS</vt:lpstr>
      <vt:lpstr>Symbol</vt:lpstr>
      <vt:lpstr>Wingdings</vt:lpstr>
      <vt:lpstr>Diseño predeterminado</vt:lpstr>
      <vt:lpstr>Foto de Microsoft Photo Editor 3.0</vt:lpstr>
      <vt:lpstr>Imagen de mapa de bits</vt:lpstr>
      <vt:lpstr>Microsoft Editor de ecuaciones 3.0</vt:lpstr>
      <vt:lpstr>MathType 5.0 Equation</vt:lpstr>
      <vt:lpstr>Purificación de Alta Resolución</vt:lpstr>
      <vt:lpstr>Diapositiva 2</vt:lpstr>
      <vt:lpstr>Diapositiva 3</vt:lpstr>
      <vt:lpstr>Diapositiva 4</vt:lpstr>
      <vt:lpstr>Forma de Operación:    1.-Batch   </vt:lpstr>
      <vt:lpstr>   2.-Continua  a) Tanque Agitado en forma continua  b) Lecho fijo (Columnas, más común, inventado por Mikhail  Semyonovich Tsvet en 1901 )  c) Lecho Expandido (Nuevo)</vt:lpstr>
      <vt:lpstr>Diapositiva 7</vt:lpstr>
      <vt:lpstr>Tipos de adsorción</vt:lpstr>
      <vt:lpstr>Diapositiva 9</vt:lpstr>
      <vt:lpstr>Diapositiva 10</vt:lpstr>
      <vt:lpstr>Diapositiva 11</vt:lpstr>
      <vt:lpstr>Diapositiva 12</vt:lpstr>
      <vt:lpstr>Diapositiva 13</vt:lpstr>
      <vt:lpstr>Procesos de Adsorción</vt:lpstr>
      <vt:lpstr>Diapositiva 15</vt:lpstr>
      <vt:lpstr>Diapositiva 16</vt:lpstr>
      <vt:lpstr>Diapositiva 17</vt:lpstr>
      <vt:lpstr>Isoterma de Langmuir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</vt:vector>
  </TitlesOfParts>
  <Company>CIBYB, 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Separación Sólido-Líquido</dc:title>
  <dc:creator>Maria Elena Lienqueo C.</dc:creator>
  <cp:lastModifiedBy>FCFM</cp:lastModifiedBy>
  <cp:revision>124</cp:revision>
  <dcterms:created xsi:type="dcterms:W3CDTF">2002-08-01T22:24:41Z</dcterms:created>
  <dcterms:modified xsi:type="dcterms:W3CDTF">2010-09-02T17:28:31Z</dcterms:modified>
</cp:coreProperties>
</file>