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sldIdLst>
    <p:sldId id="257" r:id="rId2"/>
    <p:sldId id="303" r:id="rId3"/>
    <p:sldId id="304" r:id="rId4"/>
    <p:sldId id="305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23" r:id="rId15"/>
    <p:sldId id="324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258" r:id="rId25"/>
    <p:sldId id="259" r:id="rId26"/>
    <p:sldId id="296" r:id="rId27"/>
    <p:sldId id="260" r:id="rId28"/>
    <p:sldId id="295" r:id="rId29"/>
    <p:sldId id="261" r:id="rId30"/>
    <p:sldId id="292" r:id="rId31"/>
    <p:sldId id="262" r:id="rId32"/>
    <p:sldId id="263" r:id="rId33"/>
    <p:sldId id="298" r:id="rId34"/>
    <p:sldId id="264" r:id="rId35"/>
    <p:sldId id="265" r:id="rId36"/>
    <p:sldId id="266" r:id="rId37"/>
    <p:sldId id="267" r:id="rId38"/>
    <p:sldId id="299" r:id="rId39"/>
    <p:sldId id="300" r:id="rId40"/>
    <p:sldId id="268" r:id="rId41"/>
    <p:sldId id="269" r:id="rId42"/>
    <p:sldId id="270" r:id="rId43"/>
    <p:sldId id="297" r:id="rId44"/>
    <p:sldId id="271" r:id="rId45"/>
    <p:sldId id="272" r:id="rId46"/>
    <p:sldId id="273" r:id="rId47"/>
    <p:sldId id="301" r:id="rId48"/>
    <p:sldId id="274" r:id="rId49"/>
    <p:sldId id="275" r:id="rId50"/>
    <p:sldId id="276" r:id="rId51"/>
    <p:sldId id="294" r:id="rId52"/>
    <p:sldId id="277" r:id="rId53"/>
    <p:sldId id="302" r:id="rId54"/>
    <p:sldId id="279" r:id="rId55"/>
    <p:sldId id="280" r:id="rId56"/>
    <p:sldId id="281" r:id="rId57"/>
    <p:sldId id="282" r:id="rId58"/>
    <p:sldId id="283" r:id="rId59"/>
    <p:sldId id="284" r:id="rId60"/>
    <p:sldId id="285" r:id="rId61"/>
    <p:sldId id="286" r:id="rId62"/>
    <p:sldId id="287" r:id="rId63"/>
    <p:sldId id="288" r:id="rId64"/>
    <p:sldId id="289" r:id="rId65"/>
    <p:sldId id="290" r:id="rId66"/>
    <p:sldId id="291" r:id="rId6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5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wmf"/><Relationship Id="rId1" Type="http://schemas.openxmlformats.org/officeDocument/2006/relationships/image" Target="../media/image22.png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4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ng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image" Target="../media/image43.e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png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image" Target="../media/image49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image" Target="../media/image54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png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image" Target="../media/image69.png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3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image" Target="../media/image72.wmf"/><Relationship Id="rId4" Type="http://schemas.openxmlformats.org/officeDocument/2006/relationships/image" Target="../media/image75.png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1.wmf"/><Relationship Id="rId1" Type="http://schemas.openxmlformats.org/officeDocument/2006/relationships/image" Target="../media/image77.wmf"/><Relationship Id="rId6" Type="http://schemas.openxmlformats.org/officeDocument/2006/relationships/image" Target="../media/image79.wmf"/><Relationship Id="rId5" Type="http://schemas.openxmlformats.org/officeDocument/2006/relationships/image" Target="../media/image49.wmf"/><Relationship Id="rId4" Type="http://schemas.openxmlformats.org/officeDocument/2006/relationships/image" Target="../media/image78.wmf"/></Relationships>
</file>

<file path=ppt/drawings/_rels/vmlDrawing39.v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image" Target="../media/image80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png"/></Relationships>
</file>

<file path=ppt/drawings/_rels/vmlDrawing4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image" Target="../media/image86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4B97C-58F6-40B2-B2B5-75825B0BE6C6}" type="datetimeFigureOut">
              <a:rPr lang="es-ES" smtClean="0"/>
              <a:pPr/>
              <a:t>25/09/2010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8D364-68A2-4073-B457-8379BDAADD6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F14ECB-312C-45A2-95B0-40A3E7285633}" type="slidenum">
              <a:rPr lang="es-ES"/>
              <a:pPr/>
              <a:t>6</a:t>
            </a:fld>
            <a:endParaRPr lang="es-E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025"/>
            <a:ext cx="5029200" cy="4114488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Where C is the concentration in the mobile phase and t is the time.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In this model, the first statistical moment represents the </a:t>
            </a:r>
            <a:r>
              <a:rPr lang="en-US" b="1" dirty="0" smtClean="0"/>
              <a:t>MEAN</a:t>
            </a:r>
            <a:r>
              <a:rPr lang="en-US" dirty="0" smtClean="0"/>
              <a:t> retention time of the curve, that is, the retention time of the protein.</a:t>
            </a:r>
          </a:p>
          <a:p>
            <a:pPr eaLnBrk="1" hangingPunct="1"/>
            <a:r>
              <a:rPr lang="en-US" dirty="0" smtClean="0"/>
              <a:t>The second moment indicates the variance around the </a:t>
            </a:r>
            <a:r>
              <a:rPr lang="en-US" b="1" dirty="0" smtClean="0"/>
              <a:t>MEAN</a:t>
            </a:r>
            <a:r>
              <a:rPr lang="en-US" dirty="0" smtClean="0"/>
              <a:t> retention time.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874BA6-7E1D-4078-8062-E9F11FD5D6DD}" type="slidenum">
              <a:rPr lang="es-ES"/>
              <a:pPr/>
              <a:t>7</a:t>
            </a:fld>
            <a:endParaRPr lang="es-E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025"/>
            <a:ext cx="5029200" cy="4114488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128424-3DBC-4500-B05E-C6AE605E4405}" type="slidenum">
              <a:rPr lang="es-ES"/>
              <a:pPr/>
              <a:t>8</a:t>
            </a:fld>
            <a:endParaRPr lang="es-E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025"/>
            <a:ext cx="5029200" cy="4114488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0FCD0B-DBEC-40FA-8DAE-2A1ADB04A35E}" type="slidenum">
              <a:rPr lang="es-ES"/>
              <a:pPr/>
              <a:t>11</a:t>
            </a:fld>
            <a:endParaRPr lang="es-E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025"/>
            <a:ext cx="5029200" cy="4114488"/>
          </a:xfrm>
          <a:noFill/>
          <a:ln/>
        </p:spPr>
        <p:txBody>
          <a:bodyPr/>
          <a:lstStyle/>
          <a:p>
            <a:pPr eaLnBrk="1" hangingPunct="1"/>
            <a:r>
              <a:rPr lang="en-US" smtClean="0"/>
              <a:t>In this case, a basic equation in the </a:t>
            </a:r>
            <a:r>
              <a:rPr lang="en-US" b="1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equilibrium theory is given by this equation:</a:t>
            </a:r>
            <a:endParaRPr lang="en-US" b="1" smtClean="0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Where this is the Accumulation of the solute in the mobile phase.</a:t>
            </a:r>
          </a:p>
          <a:p>
            <a:pPr eaLnBrk="1" hangingPunct="1"/>
            <a:r>
              <a:rPr lang="en-US" smtClean="0"/>
              <a:t>This is the Accumulation of the solute in the stationary phase.</a:t>
            </a:r>
          </a:p>
          <a:p>
            <a:pPr eaLnBrk="1" hangingPunct="1"/>
            <a:r>
              <a:rPr lang="en-US" smtClean="0"/>
              <a:t>And this is the mass transport by convection.</a:t>
            </a:r>
          </a:p>
          <a:p>
            <a:pPr eaLnBrk="1" hangingPunct="1"/>
            <a:r>
              <a:rPr lang="en-US" smtClean="0"/>
              <a:t>If an equilibrium </a:t>
            </a:r>
            <a:r>
              <a:rPr lang="en-US" b="1" smtClean="0"/>
              <a:t>relationship</a:t>
            </a:r>
            <a:r>
              <a:rPr lang="en-US" smtClean="0"/>
              <a:t> given by this distribution coefficient is used, and where the distribution coefficient is a concentration function of the protein in the mobile phase, then it is possible to obtain adequate elution curve</a:t>
            </a:r>
            <a:r>
              <a:rPr lang="en-US" b="1" smtClean="0"/>
              <a:t>s</a:t>
            </a:r>
            <a:r>
              <a:rPr lang="en-US" smtClean="0"/>
              <a:t>.</a:t>
            </a:r>
          </a:p>
          <a:p>
            <a:pPr eaLnBrk="1" hangingPunct="1"/>
            <a:endParaRPr lang="en-US" b="1" smtClean="0">
              <a:solidFill>
                <a:srgbClr val="000099"/>
              </a:solidFill>
            </a:endParaRPr>
          </a:p>
          <a:p>
            <a:pPr eaLnBrk="1" hangingPunct="1"/>
            <a:endParaRPr lang="en-US" b="1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AD405B-7AD9-49DB-8789-039E79988066}" type="slidenum">
              <a:rPr lang="es-ES"/>
              <a:pPr/>
              <a:t>12</a:t>
            </a:fld>
            <a:endParaRPr lang="es-E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025"/>
            <a:ext cx="5029200" cy="4114488"/>
          </a:xfrm>
          <a:noFill/>
          <a:ln/>
        </p:spPr>
        <p:txBody>
          <a:bodyPr/>
          <a:lstStyle/>
          <a:p>
            <a:pPr eaLnBrk="1" hangingPunct="1"/>
            <a:r>
              <a:rPr lang="en-US" smtClean="0"/>
              <a:t>For exam</a:t>
            </a:r>
            <a:r>
              <a:rPr lang="en-US" b="1" smtClean="0"/>
              <a:t>pl</a:t>
            </a:r>
            <a:r>
              <a:rPr lang="en-US" smtClean="0"/>
              <a:t>e, THERE are here different calculated elution curves using the equilibrium theory as a function of non </a:t>
            </a:r>
            <a:r>
              <a:rPr lang="en-US" b="1" smtClean="0"/>
              <a:t>linearity</a:t>
            </a:r>
            <a:r>
              <a:rPr lang="en-US" smtClean="0"/>
              <a:t> of the distribution coefficient.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D3A71-4299-4083-9A2E-D5B0D8B46B5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388BB-FCE7-4A28-951D-FDB1EEEB6D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6818C-D686-4D24-A093-2B9FB4CF289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30E0C-91B1-4E94-A36D-4776B78BF3C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80DB3-12C6-43EF-84A6-5F421F4682B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CBE7C-EBEA-40F8-B930-F740390C4E2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2E428-5AD6-4E23-A4B7-A215E7635F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698ED-4EE6-4E9B-B45A-1AA0A6CA862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0D044-54C5-42A1-B559-0EEB1D65B43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EC27A-6944-4970-B6AF-48DB7EDC1DC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82ABA-44CA-4770-9FB3-36E259326B3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1C5C9-58E4-4D5F-B5A3-C51E2F8BCD4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B35E7-A439-469E-A202-691EC3BDD4F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fld id="{8356FDAF-DBA6-45A2-B0A9-9304C972B09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34.bin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Hoja_de_c_lculo_de_Microsoft_Office_Excel_97-20031.xls"/><Relationship Id="rId4" Type="http://schemas.openxmlformats.org/officeDocument/2006/relationships/oleObject" Target="../embeddings/oleObject36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38.png"/><Relationship Id="rId4" Type="http://schemas.openxmlformats.org/officeDocument/2006/relationships/oleObject" Target="../embeddings/oleObject38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40.bin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41.bin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Hoja_de_c_lculo_de_Microsoft_Office_Excel_97-20034.xls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oleObject4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48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4" Type="http://schemas.openxmlformats.org/officeDocument/2006/relationships/oleObject" Target="../embeddings/oleObject47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5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4" Type="http://schemas.openxmlformats.org/officeDocument/2006/relationships/oleObject" Target="../embeddings/oleObject52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4" Type="http://schemas.openxmlformats.org/officeDocument/2006/relationships/oleObject" Target="../embeddings/oleObject54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5" Type="http://schemas.openxmlformats.org/officeDocument/2006/relationships/oleObject" Target="../embeddings/oleObject58.bin"/><Relationship Id="rId4" Type="http://schemas.openxmlformats.org/officeDocument/2006/relationships/oleObject" Target="../embeddings/oleObject57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2.vml"/><Relationship Id="rId4" Type="http://schemas.openxmlformats.org/officeDocument/2006/relationships/oleObject" Target="../embeddings/oleObject60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5" Type="http://schemas.openxmlformats.org/officeDocument/2006/relationships/oleObject" Target="../embeddings/oleObject63.bin"/><Relationship Id="rId4" Type="http://schemas.openxmlformats.org/officeDocument/2006/relationships/oleObject" Target="../embeddings/oleObject62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4.v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5.vml"/><Relationship Id="rId4" Type="http://schemas.openxmlformats.org/officeDocument/2006/relationships/oleObject" Target="../embeddings/oleObject66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6.vml"/><Relationship Id="rId4" Type="http://schemas.openxmlformats.org/officeDocument/2006/relationships/oleObject" Target="../embeddings/oleObject68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72.bin"/><Relationship Id="rId5" Type="http://schemas.openxmlformats.org/officeDocument/2006/relationships/oleObject" Target="../embeddings/oleObject71.bin"/><Relationship Id="rId4" Type="http://schemas.openxmlformats.org/officeDocument/2006/relationships/oleObject" Target="../embeddings/oleObject70.bin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8.bin"/><Relationship Id="rId3" Type="http://schemas.openxmlformats.org/officeDocument/2006/relationships/oleObject" Target="../embeddings/oleObject73.bin"/><Relationship Id="rId7" Type="http://schemas.openxmlformats.org/officeDocument/2006/relationships/oleObject" Target="../embeddings/oleObject7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76.bin"/><Relationship Id="rId5" Type="http://schemas.openxmlformats.org/officeDocument/2006/relationships/oleObject" Target="../embeddings/oleObject75.bin"/><Relationship Id="rId4" Type="http://schemas.openxmlformats.org/officeDocument/2006/relationships/oleObject" Target="../embeddings/oleObject74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9.vml"/><Relationship Id="rId4" Type="http://schemas.openxmlformats.org/officeDocument/2006/relationships/oleObject" Target="../embeddings/oleObject80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wm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0.v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1.vml"/><Relationship Id="rId4" Type="http://schemas.openxmlformats.org/officeDocument/2006/relationships/oleObject" Target="../embeddings/oleObject83.bin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b="1" smtClean="0">
                <a:solidFill>
                  <a:srgbClr val="000066"/>
                </a:solidFill>
                <a:latin typeface="Arial Unicode MS" pitchFamily="34" charset="-128"/>
              </a:rPr>
              <a:t>Perfiles Cromatográficos</a:t>
            </a:r>
            <a:endParaRPr lang="es-ES" b="1" smtClean="0">
              <a:solidFill>
                <a:srgbClr val="000066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eaLnBrk="1" hangingPunct="1"/>
            <a:r>
              <a:rPr lang="es-ES" sz="2800" b="1" u="sng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Modelos de</a:t>
            </a:r>
            <a:r>
              <a:rPr lang="es-ES" sz="4800" b="1" i="1" u="sng" smtClean="0">
                <a:solidFill>
                  <a:srgbClr val="000099"/>
                </a:solidFill>
                <a:cs typeface="Times New Roman" pitchFamily="18" charset="0"/>
              </a:rPr>
              <a:t> </a:t>
            </a:r>
            <a:r>
              <a:rPr lang="es-ES" sz="2800" b="1" u="sng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Equilibrio</a:t>
            </a:r>
            <a:r>
              <a:rPr lang="es-ES" smtClean="0"/>
              <a:t>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7772400" cy="5022850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</a:pPr>
            <a:r>
              <a:rPr lang="es-ES" sz="1800" b="1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Considera el equilibrio entre las dos fases (sólido y solución).</a:t>
            </a:r>
          </a:p>
          <a:p>
            <a:pPr algn="just" eaLnBrk="1" hangingPunct="1">
              <a:lnSpc>
                <a:spcPct val="125000"/>
              </a:lnSpc>
            </a:pPr>
            <a:r>
              <a:rPr lang="es-ES" sz="1800" b="1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Cada soluto se distribuye entre las 2 fases (en equilibrio) según una constante de distribución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800" b="1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800" b="1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Constante de Distribución	 K = q/C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1800" b="1" smtClean="0">
              <a:solidFill>
                <a:srgbClr val="000099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1" hangingPunct="1">
              <a:lnSpc>
                <a:spcPct val="125000"/>
              </a:lnSpc>
            </a:pPr>
            <a:r>
              <a:rPr lang="es-ES" sz="1800" b="1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No considera la dispersión axial ni la resistencia a la transferencia de masa.</a:t>
            </a:r>
          </a:p>
          <a:p>
            <a:pPr algn="just" eaLnBrk="1" hangingPunct="1">
              <a:lnSpc>
                <a:spcPct val="125000"/>
              </a:lnSpc>
            </a:pPr>
            <a:r>
              <a:rPr lang="es-ES" sz="1800" b="1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Este tipo de modelos permite predecir el tiempo de retención en la columna de cromatografía cuando la transferencia de masa es prácticamente infinita, pero </a:t>
            </a:r>
            <a:r>
              <a:rPr lang="es-ES" sz="1800" b="1" smtClean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falla para predecir cambios en las condiciones de operación.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772400" cy="1143000"/>
          </a:xfrm>
        </p:spPr>
        <p:txBody>
          <a:bodyPr/>
          <a:lstStyle/>
          <a:p>
            <a:pPr eaLnBrk="1" hangingPunct="1"/>
            <a:r>
              <a:rPr lang="en-GB" sz="2400" b="1" u="sng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Teoria de Equilibrio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981075"/>
            <a:ext cx="7993062" cy="935038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</a:pPr>
            <a:r>
              <a:rPr lang="en-GB" sz="1800" b="1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La ecuación básica en el equilibrio está dada por:</a:t>
            </a:r>
            <a:endParaRPr lang="en-GB" sz="1800" b="1" smtClean="0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1945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2247900" y="1989138"/>
          <a:ext cx="3781425" cy="1095375"/>
        </p:xfrm>
        <a:graphic>
          <a:graphicData uri="http://schemas.openxmlformats.org/presentationml/2006/ole">
            <p:oleObj spid="_x0000_s64514" name="Ecuación" r:id="rId4" imgW="1358640" imgH="393480" progId="Equation.3">
              <p:embed/>
            </p:oleObj>
          </a:graphicData>
        </a:graphic>
      </p:graphicFrame>
      <p:sp>
        <p:nvSpPr>
          <p:cNvPr id="215045" name="Text Box 5"/>
          <p:cNvSpPr txBox="1">
            <a:spLocks noChangeArrowheads="1"/>
          </p:cNvSpPr>
          <p:nvPr/>
        </p:nvSpPr>
        <p:spPr bwMode="auto">
          <a:xfrm>
            <a:off x="6442075" y="3716338"/>
            <a:ext cx="270192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>
                <a:solidFill>
                  <a:srgbClr val="0066FF"/>
                </a:solidFill>
                <a:latin typeface="Comic Sans MS" pitchFamily="66" charset="0"/>
                <a:cs typeface="Times New Roman" pitchFamily="18" charset="0"/>
              </a:rPr>
              <a:t>Where</a:t>
            </a:r>
          </a:p>
          <a:p>
            <a:pPr>
              <a:spcBef>
                <a:spcPct val="50000"/>
              </a:spcBef>
            </a:pPr>
            <a:r>
              <a:rPr lang="en-GB" sz="1600" b="1">
                <a:solidFill>
                  <a:srgbClr val="0066FF"/>
                </a:solidFill>
                <a:latin typeface="Comic Sans MS" pitchFamily="66" charset="0"/>
                <a:cs typeface="Times New Roman" pitchFamily="18" charset="0"/>
              </a:rPr>
              <a:t>H = (V</a:t>
            </a:r>
            <a:r>
              <a:rPr lang="en-GB" sz="1600" b="1" baseline="-25000">
                <a:solidFill>
                  <a:srgbClr val="0066FF"/>
                </a:solidFill>
                <a:latin typeface="Comic Sans MS" pitchFamily="66" charset="0"/>
                <a:cs typeface="Times New Roman" pitchFamily="18" charset="0"/>
              </a:rPr>
              <a:t>t</a:t>
            </a:r>
            <a:r>
              <a:rPr lang="en-GB" sz="1600" b="1">
                <a:solidFill>
                  <a:srgbClr val="0066FF"/>
                </a:solidFill>
                <a:latin typeface="Comic Sans MS" pitchFamily="66" charset="0"/>
                <a:cs typeface="Times New Roman" pitchFamily="18" charset="0"/>
              </a:rPr>
              <a:t>-V</a:t>
            </a:r>
            <a:r>
              <a:rPr lang="en-GB" sz="1600" b="1" baseline="-25000">
                <a:solidFill>
                  <a:srgbClr val="0066FF"/>
                </a:solidFill>
                <a:latin typeface="Comic Sans MS" pitchFamily="66" charset="0"/>
                <a:cs typeface="Times New Roman" pitchFamily="18" charset="0"/>
              </a:rPr>
              <a:t>o</a:t>
            </a:r>
            <a:r>
              <a:rPr lang="en-GB" sz="1600" b="1">
                <a:solidFill>
                  <a:srgbClr val="0066FF"/>
                </a:solidFill>
                <a:latin typeface="Comic Sans MS" pitchFamily="66" charset="0"/>
                <a:cs typeface="Times New Roman" pitchFamily="18" charset="0"/>
              </a:rPr>
              <a:t>)/V</a:t>
            </a:r>
            <a:r>
              <a:rPr lang="en-GB" sz="1600" b="1" baseline="-25000">
                <a:solidFill>
                  <a:srgbClr val="0066FF"/>
                </a:solidFill>
                <a:latin typeface="Comic Sans MS" pitchFamily="66" charset="0"/>
                <a:cs typeface="Times New Roman" pitchFamily="18" charset="0"/>
              </a:rPr>
              <a:t>o</a:t>
            </a:r>
          </a:p>
          <a:p>
            <a:pPr>
              <a:spcBef>
                <a:spcPct val="50000"/>
              </a:spcBef>
            </a:pPr>
            <a:endParaRPr lang="en-GB" sz="1600" b="1" baseline="-25000">
              <a:solidFill>
                <a:srgbClr val="0066FF"/>
              </a:solidFill>
              <a:latin typeface="Comic Sans MS" pitchFamily="66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GB" sz="1200" b="1">
                <a:solidFill>
                  <a:srgbClr val="0066FF"/>
                </a:solidFill>
                <a:latin typeface="Comic Sans MS" pitchFamily="66" charset="0"/>
                <a:cs typeface="Times New Roman" pitchFamily="18" charset="0"/>
              </a:rPr>
              <a:t>Vo: Void volume of the column</a:t>
            </a:r>
          </a:p>
          <a:p>
            <a:pPr>
              <a:spcBef>
                <a:spcPct val="50000"/>
              </a:spcBef>
            </a:pPr>
            <a:r>
              <a:rPr lang="en-GB" sz="1200" b="1">
                <a:solidFill>
                  <a:srgbClr val="0066FF"/>
                </a:solidFill>
                <a:latin typeface="Comic Sans MS" pitchFamily="66" charset="0"/>
                <a:cs typeface="Times New Roman" pitchFamily="18" charset="0"/>
              </a:rPr>
              <a:t>Vt : Total volume of the column</a:t>
            </a:r>
          </a:p>
          <a:p>
            <a:pPr>
              <a:spcBef>
                <a:spcPct val="50000"/>
              </a:spcBef>
            </a:pPr>
            <a:endParaRPr lang="en-GB" sz="2000" b="1">
              <a:solidFill>
                <a:srgbClr val="0066FF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15046" name="Text Box 6"/>
          <p:cNvSpPr txBox="1">
            <a:spLocks noChangeArrowheads="1"/>
          </p:cNvSpPr>
          <p:nvPr/>
        </p:nvSpPr>
        <p:spPr bwMode="auto">
          <a:xfrm>
            <a:off x="468313" y="4581525"/>
            <a:ext cx="48244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b="1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Equilibrium</a:t>
            </a:r>
          </a:p>
          <a:p>
            <a:pPr algn="ctr">
              <a:spcBef>
                <a:spcPct val="50000"/>
              </a:spcBef>
            </a:pPr>
            <a:r>
              <a:rPr lang="en-GB" sz="3200" b="1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q = K* C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23850" y="2636838"/>
            <a:ext cx="2519363" cy="1401762"/>
            <a:chOff x="204" y="1661"/>
            <a:chExt cx="1587" cy="883"/>
          </a:xfrm>
        </p:grpSpPr>
        <p:sp>
          <p:nvSpPr>
            <p:cNvPr id="19473" name="Text Box 8"/>
            <p:cNvSpPr txBox="1">
              <a:spLocks noChangeArrowheads="1"/>
            </p:cNvSpPr>
            <p:nvPr/>
          </p:nvSpPr>
          <p:spPr bwMode="auto">
            <a:xfrm>
              <a:off x="204" y="2024"/>
              <a:ext cx="1587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solidFill>
                    <a:srgbClr val="000099"/>
                  </a:solidFill>
                  <a:latin typeface="Comic Sans MS" pitchFamily="66" charset="0"/>
                  <a:cs typeface="Times New Roman" pitchFamily="18" charset="0"/>
                </a:rPr>
                <a:t>Accumulation of the solute in the mobile phases</a:t>
              </a:r>
            </a:p>
          </p:txBody>
        </p:sp>
        <p:sp>
          <p:nvSpPr>
            <p:cNvPr id="19474" name="Line 9"/>
            <p:cNvSpPr>
              <a:spLocks noChangeShapeType="1"/>
            </p:cNvSpPr>
            <p:nvPr/>
          </p:nvSpPr>
          <p:spPr bwMode="auto">
            <a:xfrm flipV="1">
              <a:off x="1020" y="1661"/>
              <a:ext cx="499" cy="31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779838" y="2852738"/>
            <a:ext cx="2519362" cy="1257300"/>
            <a:chOff x="2381" y="1797"/>
            <a:chExt cx="1587" cy="792"/>
          </a:xfrm>
        </p:grpSpPr>
        <p:sp>
          <p:nvSpPr>
            <p:cNvPr id="19471" name="Text Box 11"/>
            <p:cNvSpPr txBox="1">
              <a:spLocks noChangeArrowheads="1"/>
            </p:cNvSpPr>
            <p:nvPr/>
          </p:nvSpPr>
          <p:spPr bwMode="auto">
            <a:xfrm>
              <a:off x="2381" y="2069"/>
              <a:ext cx="1587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solidFill>
                    <a:srgbClr val="000099"/>
                  </a:solidFill>
                  <a:latin typeface="Comic Sans MS" pitchFamily="66" charset="0"/>
                  <a:cs typeface="Times New Roman" pitchFamily="18" charset="0"/>
                </a:rPr>
                <a:t>Accumulation of the solute in the stationary phases</a:t>
              </a:r>
            </a:p>
          </p:txBody>
        </p:sp>
        <p:sp>
          <p:nvSpPr>
            <p:cNvPr id="19472" name="Line 12"/>
            <p:cNvSpPr>
              <a:spLocks noChangeShapeType="1"/>
            </p:cNvSpPr>
            <p:nvPr/>
          </p:nvSpPr>
          <p:spPr bwMode="auto">
            <a:xfrm flipH="1" flipV="1">
              <a:off x="2789" y="1797"/>
              <a:ext cx="182" cy="31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6011863" y="2276475"/>
            <a:ext cx="3132137" cy="581025"/>
            <a:chOff x="3787" y="1434"/>
            <a:chExt cx="1973" cy="366"/>
          </a:xfrm>
        </p:grpSpPr>
        <p:sp>
          <p:nvSpPr>
            <p:cNvPr id="19469" name="Text Box 14"/>
            <p:cNvSpPr txBox="1">
              <a:spLocks noChangeArrowheads="1"/>
            </p:cNvSpPr>
            <p:nvPr/>
          </p:nvSpPr>
          <p:spPr bwMode="auto">
            <a:xfrm>
              <a:off x="4173" y="1434"/>
              <a:ext cx="1587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solidFill>
                    <a:srgbClr val="000099"/>
                  </a:solidFill>
                  <a:latin typeface="Comic Sans MS" pitchFamily="66" charset="0"/>
                  <a:cs typeface="Times New Roman" pitchFamily="18" charset="0"/>
                </a:rPr>
                <a:t>Mass transport by convection</a:t>
              </a:r>
            </a:p>
          </p:txBody>
        </p:sp>
        <p:sp>
          <p:nvSpPr>
            <p:cNvPr id="19470" name="Line 15"/>
            <p:cNvSpPr>
              <a:spLocks noChangeShapeType="1"/>
            </p:cNvSpPr>
            <p:nvPr/>
          </p:nvSpPr>
          <p:spPr bwMode="auto">
            <a:xfrm flipH="1" flipV="1">
              <a:off x="3787" y="1525"/>
              <a:ext cx="318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059113" y="5876925"/>
            <a:ext cx="3808412" cy="723900"/>
            <a:chOff x="1927" y="3702"/>
            <a:chExt cx="2399" cy="456"/>
          </a:xfrm>
        </p:grpSpPr>
        <p:sp>
          <p:nvSpPr>
            <p:cNvPr id="19467" name="Rectangle 17"/>
            <p:cNvSpPr>
              <a:spLocks noChangeArrowheads="1"/>
            </p:cNvSpPr>
            <p:nvPr/>
          </p:nvSpPr>
          <p:spPr bwMode="auto">
            <a:xfrm>
              <a:off x="2246" y="3793"/>
              <a:ext cx="208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3200" b="1">
                  <a:solidFill>
                    <a:srgbClr val="A50021"/>
                  </a:solidFill>
                  <a:latin typeface="Comic Sans MS" pitchFamily="66" charset="0"/>
                  <a:cs typeface="Times New Roman" pitchFamily="18" charset="0"/>
                </a:rPr>
                <a:t>K = 1-K</a:t>
              </a:r>
              <a:r>
                <a:rPr lang="en-GB" sz="3200" b="1" baseline="-25000">
                  <a:solidFill>
                    <a:srgbClr val="A50021"/>
                  </a:solidFill>
                  <a:latin typeface="Comic Sans MS" pitchFamily="66" charset="0"/>
                  <a:cs typeface="Times New Roman" pitchFamily="18" charset="0"/>
                </a:rPr>
                <a:t>1*</a:t>
              </a:r>
              <a:r>
                <a:rPr lang="en-GB" sz="3200" b="1">
                  <a:solidFill>
                    <a:srgbClr val="A50021"/>
                  </a:solidFill>
                  <a:latin typeface="Comic Sans MS" pitchFamily="66" charset="0"/>
                  <a:cs typeface="Times New Roman" pitchFamily="18" charset="0"/>
                </a:rPr>
                <a:t>(</a:t>
              </a:r>
              <a:r>
                <a:rPr lang="en-GB" sz="3200" b="1">
                  <a:solidFill>
                    <a:srgbClr val="000099"/>
                  </a:solidFill>
                  <a:latin typeface="Comic Sans MS" pitchFamily="66" charset="0"/>
                  <a:cs typeface="Times New Roman" pitchFamily="18" charset="0"/>
                </a:rPr>
                <a:t>C</a:t>
              </a:r>
              <a:r>
                <a:rPr lang="en-GB" sz="3200" b="1">
                  <a:solidFill>
                    <a:srgbClr val="A50021"/>
                  </a:solidFill>
                  <a:latin typeface="Comic Sans MS" pitchFamily="66" charset="0"/>
                  <a:cs typeface="Times New Roman" pitchFamily="18" charset="0"/>
                </a:rPr>
                <a:t>/Co)</a:t>
              </a:r>
              <a:endParaRPr lang="es-CL" sz="3200" b="1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endParaRPr>
            </a:p>
          </p:txBody>
        </p:sp>
        <p:sp>
          <p:nvSpPr>
            <p:cNvPr id="19468" name="Line 18"/>
            <p:cNvSpPr>
              <a:spLocks noChangeShapeType="1"/>
            </p:cNvSpPr>
            <p:nvPr/>
          </p:nvSpPr>
          <p:spPr bwMode="auto">
            <a:xfrm flipH="1" flipV="1">
              <a:off x="1927" y="3702"/>
              <a:ext cx="273" cy="31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5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15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5" grpId="0"/>
      <p:bldP spid="2150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403350" y="333375"/>
            <a:ext cx="6913563" cy="4894263"/>
            <a:chOff x="884" y="210"/>
            <a:chExt cx="3903" cy="2679"/>
          </a:xfrm>
        </p:grpSpPr>
        <p:pic>
          <p:nvPicPr>
            <p:cNvPr id="48133" name="Picture 3" descr="Scan001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84" y="210"/>
              <a:ext cx="3903" cy="2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134" name="Text Box 4"/>
            <p:cNvSpPr txBox="1">
              <a:spLocks noChangeArrowheads="1"/>
            </p:cNvSpPr>
            <p:nvPr/>
          </p:nvSpPr>
          <p:spPr bwMode="auto">
            <a:xfrm>
              <a:off x="2018" y="2659"/>
              <a:ext cx="1633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800" b="1"/>
                <a:t>Time</a:t>
              </a:r>
            </a:p>
          </p:txBody>
        </p:sp>
      </p:grpSp>
      <p:sp>
        <p:nvSpPr>
          <p:cNvPr id="48131" name="Text Box 5"/>
          <p:cNvSpPr txBox="1">
            <a:spLocks noChangeArrowheads="1"/>
          </p:cNvSpPr>
          <p:nvPr/>
        </p:nvSpPr>
        <p:spPr bwMode="auto">
          <a:xfrm>
            <a:off x="971550" y="5445125"/>
            <a:ext cx="7848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GB" sz="18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Calculated elution curve using the equilibrium theory as a function of non linearity of the distribution coefficient.</a:t>
            </a:r>
            <a:r>
              <a:rPr lang="es-ES_tradnl"/>
              <a:t> </a:t>
            </a:r>
            <a:endParaRPr lang="es-CL"/>
          </a:p>
        </p:txBody>
      </p:sp>
      <p:sp>
        <p:nvSpPr>
          <p:cNvPr id="48132" name="Rectangle 6"/>
          <p:cNvSpPr>
            <a:spLocks noChangeArrowheads="1"/>
          </p:cNvSpPr>
          <p:nvPr/>
        </p:nvSpPr>
        <p:spPr bwMode="auto">
          <a:xfrm>
            <a:off x="6524625" y="1130300"/>
            <a:ext cx="206375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99003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K = 1-K</a:t>
            </a:r>
            <a:r>
              <a:rPr lang="en-GB" sz="2000" b="1" baseline="-2500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</a:t>
            </a:r>
            <a:r>
              <a:rPr lang="en-GB" sz="20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(C/Co</a:t>
            </a:r>
            <a:r>
              <a:rPr lang="en-GB" b="1">
                <a:solidFill>
                  <a:srgbClr val="000099"/>
                </a:solidFill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marL="1117600" indent="-1117600" eaLnBrk="1" hangingPunct="1"/>
            <a:r>
              <a:rPr lang="es-ES" sz="2800" b="1" u="sng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Modelos de Balances de Masa (Rate Model)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43000"/>
            <a:ext cx="8713787" cy="523875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Se presentan los balances  para la fase móvil y otro para las partículas. </a:t>
            </a:r>
          </a:p>
          <a:p>
            <a:pPr algn="just" eaLnBrk="1" hangingPunct="1">
              <a:lnSpc>
                <a:spcPct val="90000"/>
              </a:lnSpc>
            </a:pPr>
            <a:endParaRPr lang="es-ES" sz="2400" b="1" dirty="0" smtClean="0">
              <a:solidFill>
                <a:srgbClr val="000099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Se incluye la expresión para describir la transferencia de masa </a:t>
            </a:r>
            <a:r>
              <a:rPr lang="es-ES" sz="2400" b="1" dirty="0" err="1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interfacial</a:t>
            </a:r>
            <a:r>
              <a:rPr lang="es-ES" sz="2400" b="1" dirty="0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 entre la fase móvil y la estacionaria.</a:t>
            </a:r>
          </a:p>
          <a:p>
            <a:pPr algn="just" eaLnBrk="1" hangingPunct="1">
              <a:lnSpc>
                <a:spcPct val="90000"/>
              </a:lnSpc>
            </a:pPr>
            <a:endParaRPr lang="es-ES" sz="2400" b="1" dirty="0" smtClean="0">
              <a:solidFill>
                <a:srgbClr val="000099"/>
              </a:solidFill>
              <a:latin typeface="Comic Sans MS" pitchFamily="66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s-ES" b="1" dirty="0" smtClean="0">
              <a:solidFill>
                <a:srgbClr val="000099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marL="1117600" indent="-1117600" eaLnBrk="1" hangingPunct="1"/>
            <a:r>
              <a:rPr lang="es-ES" sz="2800" b="1" u="sng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Modelos de Balances de Masa (Rate Model)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43000"/>
            <a:ext cx="8713787" cy="52387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La </a:t>
            </a:r>
            <a:r>
              <a:rPr lang="es-ES" sz="2400" b="1" dirty="0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transferencia de masa puede ser controlada por uno o más de los siguientes fenómenos:</a:t>
            </a:r>
          </a:p>
          <a:p>
            <a:pPr lvl="2" eaLnBrk="1" hangingPunct="1">
              <a:lnSpc>
                <a:spcPct val="90000"/>
              </a:lnSpc>
            </a:pPr>
            <a:r>
              <a:rPr lang="es-ES" b="1" dirty="0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Resistencia a la transferencia de masa externa</a:t>
            </a:r>
          </a:p>
          <a:p>
            <a:pPr lvl="2" eaLnBrk="1" hangingPunct="1">
              <a:lnSpc>
                <a:spcPct val="90000"/>
              </a:lnSpc>
            </a:pPr>
            <a:r>
              <a:rPr lang="es-ES" b="1" dirty="0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Resistencia a la transferencia de masa interna</a:t>
            </a:r>
          </a:p>
          <a:p>
            <a:pPr lvl="2" eaLnBrk="1" hangingPunct="1">
              <a:lnSpc>
                <a:spcPct val="90000"/>
              </a:lnSpc>
            </a:pPr>
            <a:r>
              <a:rPr lang="es-ES" b="1" dirty="0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Resistencia relacionada con la cinética de reacción </a:t>
            </a:r>
            <a:r>
              <a:rPr lang="es-ES" b="1" dirty="0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superficial</a:t>
            </a:r>
          </a:p>
          <a:p>
            <a:pPr lvl="2" eaLnBrk="1" hangingPunct="1">
              <a:lnSpc>
                <a:spcPct val="90000"/>
              </a:lnSpc>
            </a:pPr>
            <a:endParaRPr lang="es-ES" b="1" dirty="0" smtClean="0">
              <a:solidFill>
                <a:srgbClr val="000099"/>
              </a:solidFill>
              <a:latin typeface="Comic Sans MS" pitchFamily="66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s-ES" b="1" dirty="0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Es el modelo más completo</a:t>
            </a:r>
          </a:p>
          <a:p>
            <a:pPr eaLnBrk="1" hangingPunct="1">
              <a:lnSpc>
                <a:spcPct val="90000"/>
              </a:lnSpc>
            </a:pPr>
            <a:r>
              <a:rPr lang="es-ES" b="1" dirty="0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Requiere de métodos numéricos para su resolución</a:t>
            </a:r>
            <a:endParaRPr lang="es-ES" b="1" dirty="0" smtClean="0">
              <a:solidFill>
                <a:srgbClr val="000099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 más usado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s-ES" dirty="0" smtClean="0"/>
              <a:t>Modelo de platos</a:t>
            </a:r>
            <a:endParaRPr lang="es-ES" dirty="0"/>
          </a:p>
        </p:txBody>
      </p:sp>
      <p:graphicFrame>
        <p:nvGraphicFramePr>
          <p:cNvPr id="109570" name="Object 8"/>
          <p:cNvGraphicFramePr>
            <a:graphicFrameLocks noChangeAspect="1"/>
          </p:cNvGraphicFramePr>
          <p:nvPr/>
        </p:nvGraphicFramePr>
        <p:xfrm>
          <a:off x="2571736" y="3038492"/>
          <a:ext cx="1233488" cy="2819400"/>
        </p:xfrm>
        <a:graphic>
          <a:graphicData uri="http://schemas.openxmlformats.org/presentationml/2006/ole">
            <p:oleObj spid="_x0000_s109570" name="Imagen de mapa de bits" r:id="rId3" imgW="1066667" imgH="2438095" progId="PBrush">
              <p:embed/>
            </p:oleObj>
          </a:graphicData>
        </a:graphic>
      </p:graphicFrame>
      <p:graphicFrame>
        <p:nvGraphicFramePr>
          <p:cNvPr id="109571" name="Object 9"/>
          <p:cNvGraphicFramePr>
            <a:graphicFrameLocks noChangeAspect="1"/>
          </p:cNvGraphicFramePr>
          <p:nvPr/>
        </p:nvGraphicFramePr>
        <p:xfrm>
          <a:off x="3714736" y="3800492"/>
          <a:ext cx="3581400" cy="949325"/>
        </p:xfrm>
        <a:graphic>
          <a:graphicData uri="http://schemas.openxmlformats.org/presentationml/2006/ole">
            <p:oleObj spid="_x0000_s109571" name="Imagen de mapa de bits" r:id="rId4" imgW="3161905" imgH="838095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2"/>
          <p:cNvSpPr txBox="1">
            <a:spLocks noChangeArrowheads="1"/>
          </p:cNvSpPr>
          <p:nvPr/>
        </p:nvSpPr>
        <p:spPr bwMode="auto">
          <a:xfrm>
            <a:off x="533400" y="0"/>
            <a:ext cx="82296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 u="sng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Modelos de aproximación numérica</a:t>
            </a:r>
            <a:endParaRPr lang="es-ES" sz="2800" b="1" u="sng">
              <a:solidFill>
                <a:srgbClr val="000099"/>
              </a:solidFill>
              <a:latin typeface="Comic Sans MS" pitchFamily="66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_tradnl" sz="2800" b="1" u="sng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Teoría de platos</a:t>
            </a:r>
            <a:r>
              <a:rPr lang="es-ES_tradn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s-ES" sz="2000" b="1" u="sng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457200" y="2895600"/>
            <a:ext cx="8153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2000" b="1">
                <a:latin typeface="Comic Sans MS" pitchFamily="66" charset="0"/>
                <a:cs typeface="Times New Roman" pitchFamily="18" charset="0"/>
              </a:rPr>
              <a:t>Balance de soluto</a:t>
            </a:r>
          </a:p>
          <a:p>
            <a:pPr algn="ctr">
              <a:spcBef>
                <a:spcPct val="50000"/>
              </a:spcBef>
            </a:pPr>
            <a:r>
              <a:rPr lang="es-ES_tradnl" sz="2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 {Acumulación de soluto en el líquido}</a:t>
            </a:r>
            <a:r>
              <a:rPr lang="es-ES_tradnl" sz="2000">
                <a:solidFill>
                  <a:srgbClr val="A50021"/>
                </a:solidFill>
                <a:cs typeface="Times New Roman" pitchFamily="18" charset="0"/>
              </a:rPr>
              <a:t> </a:t>
            </a:r>
            <a:r>
              <a:rPr lang="es-ES_tradnl" sz="2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 =</a:t>
            </a: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 { Entrada de soluto} –{Salida de soluto} –{Adsorción en la matriz}</a:t>
            </a:r>
            <a:endParaRPr lang="es-ES" sz="2000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0487" name="Rectangle 4"/>
          <p:cNvSpPr>
            <a:spLocks noChangeArrowheads="1"/>
          </p:cNvSpPr>
          <p:nvPr/>
        </p:nvSpPr>
        <p:spPr bwMode="auto">
          <a:xfrm>
            <a:off x="2938463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89445" name="Object 5"/>
          <p:cNvGraphicFramePr>
            <a:graphicFrameLocks noChangeAspect="1"/>
          </p:cNvGraphicFramePr>
          <p:nvPr/>
        </p:nvGraphicFramePr>
        <p:xfrm>
          <a:off x="1752600" y="4495800"/>
          <a:ext cx="6324600" cy="885825"/>
        </p:xfrm>
        <a:graphic>
          <a:graphicData uri="http://schemas.openxmlformats.org/presentationml/2006/ole">
            <p:oleObj spid="_x0000_s65538" r:id="rId3" imgW="3263900" imgH="457200" progId="Equation.3">
              <p:embed/>
            </p:oleObj>
          </a:graphicData>
        </a:graphic>
      </p:graphicFrame>
      <p:sp>
        <p:nvSpPr>
          <p:cNvPr id="20488" name="Text Box 6"/>
          <p:cNvSpPr txBox="1">
            <a:spLocks noChangeArrowheads="1"/>
          </p:cNvSpPr>
          <p:nvPr/>
        </p:nvSpPr>
        <p:spPr bwMode="auto">
          <a:xfrm>
            <a:off x="533400" y="1066800"/>
            <a:ext cx="3429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 Consiste en simular el lecho fijo como un conjunto de N reactores perfectamente agitados en serie.</a:t>
            </a:r>
            <a:r>
              <a:rPr lang="es-ES" sz="2000">
                <a:latin typeface="Comic Sans MS" pitchFamily="66" charset="0"/>
              </a:rPr>
              <a:t> </a:t>
            </a:r>
            <a:endParaRPr lang="es-ES"/>
          </a:p>
        </p:txBody>
      </p:sp>
      <p:sp>
        <p:nvSpPr>
          <p:cNvPr id="189447" name="Text Box 7"/>
          <p:cNvSpPr txBox="1">
            <a:spLocks noChangeArrowheads="1"/>
          </p:cNvSpPr>
          <p:nvPr/>
        </p:nvSpPr>
        <p:spPr bwMode="auto">
          <a:xfrm>
            <a:off x="609600" y="5334000"/>
            <a:ext cx="8001000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donde 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2000">
                <a:cs typeface="Times New Roman" pitchFamily="18" charset="0"/>
                <a:sym typeface="Symbol" pitchFamily="18" charset="2"/>
              </a:rPr>
              <a:t></a:t>
            </a:r>
            <a:r>
              <a:rPr lang="es-ES_tradnl" sz="2000">
                <a:cs typeface="Times New Roman" pitchFamily="18" charset="0"/>
              </a:rPr>
              <a:t> : fracción de volumen de líquido por etapa o fracción de huecos por etapa</a:t>
            </a:r>
            <a:endParaRPr lang="es-ES" sz="2000"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Ve : Volumen de la etapa n (líquido + adsorbente)</a:t>
            </a:r>
            <a:r>
              <a:rPr lang="es-ES"/>
              <a:t> </a:t>
            </a:r>
          </a:p>
        </p:txBody>
      </p:sp>
      <p:graphicFrame>
        <p:nvGraphicFramePr>
          <p:cNvPr id="20483" name="Object 8"/>
          <p:cNvGraphicFramePr>
            <a:graphicFrameLocks noChangeAspect="1"/>
          </p:cNvGraphicFramePr>
          <p:nvPr/>
        </p:nvGraphicFramePr>
        <p:xfrm>
          <a:off x="4419600" y="609600"/>
          <a:ext cx="1233488" cy="2819400"/>
        </p:xfrm>
        <a:graphic>
          <a:graphicData uri="http://schemas.openxmlformats.org/presentationml/2006/ole">
            <p:oleObj spid="_x0000_s65539" name="Imagen de mapa de bits" r:id="rId4" imgW="1066667" imgH="2438095" progId="PBrush">
              <p:embed/>
            </p:oleObj>
          </a:graphicData>
        </a:graphic>
      </p:graphicFrame>
      <p:graphicFrame>
        <p:nvGraphicFramePr>
          <p:cNvPr id="20484" name="Object 9"/>
          <p:cNvGraphicFramePr>
            <a:graphicFrameLocks noChangeAspect="1"/>
          </p:cNvGraphicFramePr>
          <p:nvPr/>
        </p:nvGraphicFramePr>
        <p:xfrm>
          <a:off x="5562600" y="1143000"/>
          <a:ext cx="3581400" cy="949325"/>
        </p:xfrm>
        <a:graphic>
          <a:graphicData uri="http://schemas.openxmlformats.org/presentationml/2006/ole">
            <p:oleObj spid="_x0000_s65540" name="Imagen de mapa de bits" r:id="rId5" imgW="3161905" imgH="838095" progId="PBrush">
              <p:embed/>
            </p:oleObj>
          </a:graphicData>
        </a:graphic>
      </p:graphicFrame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8534400" y="47244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>
                <a:latin typeface="Comic Sans MS" pitchFamily="66" charset="0"/>
              </a:rPr>
              <a:t>(1)</a:t>
            </a:r>
            <a:endParaRPr lang="es-ES" sz="2000" b="1">
              <a:latin typeface="Comic Sans MS" pitchFamily="66" charset="0"/>
            </a:endParaRP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5638800" y="1600200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400"/>
              <a:t>yo</a:t>
            </a:r>
            <a:endParaRPr lang="es-E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3" grpId="0" autoUpdateAnimBg="0"/>
      <p:bldP spid="189447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2"/>
          <p:cNvSpPr txBox="1">
            <a:spLocks noChangeArrowheads="1"/>
          </p:cNvSpPr>
          <p:nvPr/>
        </p:nvSpPr>
        <p:spPr bwMode="auto">
          <a:xfrm>
            <a:off x="838200" y="533400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21509" name="Text Box 3"/>
          <p:cNvSpPr txBox="1">
            <a:spLocks noChangeArrowheads="1"/>
          </p:cNvSpPr>
          <p:nvPr/>
        </p:nvSpPr>
        <p:spPr bwMode="auto">
          <a:xfrm>
            <a:off x="609600" y="609600"/>
            <a:ext cx="73914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Equilibrio</a:t>
            </a: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Relación lineal 		</a:t>
            </a:r>
            <a:r>
              <a:rPr lang="es-ES_tradnl" b="1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q</a:t>
            </a:r>
            <a:r>
              <a:rPr lang="es-ES_tradnl" b="1" baseline="-30000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n</a:t>
            </a:r>
            <a:r>
              <a:rPr lang="es-ES_tradnl" b="1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 = k y</a:t>
            </a:r>
            <a:r>
              <a:rPr lang="es-ES_tradnl" b="1" baseline="-30000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n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</a:t>
            </a:r>
            <a:endParaRPr lang="es-ES"/>
          </a:p>
        </p:txBody>
      </p:sp>
      <p:sp>
        <p:nvSpPr>
          <p:cNvPr id="21510" name="Text Box 4"/>
          <p:cNvSpPr txBox="1">
            <a:spLocks noChangeArrowheads="1"/>
          </p:cNvSpPr>
          <p:nvPr/>
        </p:nvSpPr>
        <p:spPr bwMode="auto">
          <a:xfrm>
            <a:off x="381000" y="1981200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De las relaciones (1) y (2) se tiene</a:t>
            </a:r>
            <a:r>
              <a:rPr lang="es-ES"/>
              <a:t> </a:t>
            </a:r>
          </a:p>
        </p:txBody>
      </p:sp>
      <p:sp>
        <p:nvSpPr>
          <p:cNvPr id="21511" name="Rectangle 5"/>
          <p:cNvSpPr>
            <a:spLocks noChangeArrowheads="1"/>
          </p:cNvSpPr>
          <p:nvPr/>
        </p:nvSpPr>
        <p:spPr bwMode="auto">
          <a:xfrm>
            <a:off x="300990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1506" name="Object 6"/>
          <p:cNvGraphicFramePr>
            <a:graphicFrameLocks noChangeAspect="1"/>
          </p:cNvGraphicFramePr>
          <p:nvPr/>
        </p:nvGraphicFramePr>
        <p:xfrm>
          <a:off x="1447800" y="2667000"/>
          <a:ext cx="4838700" cy="722313"/>
        </p:xfrm>
        <a:graphic>
          <a:graphicData uri="http://schemas.openxmlformats.org/presentationml/2006/ole">
            <p:oleObj spid="_x0000_s66562" r:id="rId3" imgW="3124200" imgH="469900" progId="Equation.3">
              <p:embed/>
            </p:oleObj>
          </a:graphicData>
        </a:graphic>
      </p:graphicFrame>
      <p:sp>
        <p:nvSpPr>
          <p:cNvPr id="21512" name="Text Box 7"/>
          <p:cNvSpPr txBox="1">
            <a:spLocks noChangeArrowheads="1"/>
          </p:cNvSpPr>
          <p:nvPr/>
        </p:nvSpPr>
        <p:spPr bwMode="auto">
          <a:xfrm>
            <a:off x="609600" y="3886200"/>
            <a:ext cx="80772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V*= [</a:t>
            </a:r>
            <a:r>
              <a:rPr lang="es-ES_tradnl" sz="2000">
                <a:cs typeface="Times New Roman" pitchFamily="18" charset="0"/>
                <a:sym typeface="Symbol" pitchFamily="18" charset="2"/>
              </a:rPr>
              <a:t></a:t>
            </a:r>
            <a:r>
              <a:rPr lang="es-ES_tradnl" sz="2000">
                <a:cs typeface="Times New Roman" pitchFamily="18" charset="0"/>
              </a:rPr>
              <a:t>+(1- </a:t>
            </a:r>
            <a:r>
              <a:rPr lang="es-ES_tradnl" sz="2000">
                <a:cs typeface="Times New Roman" pitchFamily="18" charset="0"/>
                <a:sym typeface="Symbol" pitchFamily="18" charset="2"/>
              </a:rPr>
              <a:t></a:t>
            </a:r>
            <a:r>
              <a:rPr lang="es-ES_tradnl" sz="2000">
                <a:cs typeface="Times New Roman" pitchFamily="18" charset="0"/>
              </a:rPr>
              <a:t>)</a:t>
            </a:r>
            <a:r>
              <a:rPr lang="es-ES_tradnl" sz="2000">
                <a:cs typeface="Times New Roman" pitchFamily="18" charset="0"/>
                <a:sym typeface="Symbol" pitchFamily="18" charset="2"/>
              </a:rPr>
              <a:t></a:t>
            </a:r>
            <a:r>
              <a:rPr lang="es-ES_tradnl" sz="2000">
                <a:cs typeface="Times New Roman" pitchFamily="18" charset="0"/>
              </a:rPr>
              <a:t> Ve:  Volumen equivalente al líquido de cada etapa</a:t>
            </a:r>
            <a:endParaRPr lang="es-ES" sz="200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 Dado que el volumen total del lecho es Vc</a:t>
            </a:r>
            <a:endParaRPr lang="es-ES" sz="200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 Vc = N Ve</a:t>
            </a:r>
            <a:endParaRPr lang="es-ES" sz="200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 Se define la variable : Tiempo adimensional </a:t>
            </a:r>
            <a:r>
              <a:rPr lang="es-ES_tradnl" sz="2000">
                <a:latin typeface="Symbol" pitchFamily="18" charset="2"/>
                <a:cs typeface="Times New Roman" pitchFamily="18" charset="0"/>
              </a:rPr>
              <a:t>t</a:t>
            </a:r>
            <a:r>
              <a:rPr lang="es-ES" sz="2000"/>
              <a:t> </a:t>
            </a:r>
          </a:p>
        </p:txBody>
      </p:sp>
      <p:sp>
        <p:nvSpPr>
          <p:cNvPr id="21513" name="Rectangle 8"/>
          <p:cNvSpPr>
            <a:spLocks noChangeArrowheads="1"/>
          </p:cNvSpPr>
          <p:nvPr/>
        </p:nvSpPr>
        <p:spPr bwMode="auto">
          <a:xfrm>
            <a:off x="29670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1507" name="Object 9"/>
          <p:cNvGraphicFramePr>
            <a:graphicFrameLocks noChangeAspect="1"/>
          </p:cNvGraphicFramePr>
          <p:nvPr/>
        </p:nvGraphicFramePr>
        <p:xfrm>
          <a:off x="1295400" y="5715000"/>
          <a:ext cx="5562600" cy="858838"/>
        </p:xfrm>
        <a:graphic>
          <a:graphicData uri="http://schemas.openxmlformats.org/presentationml/2006/ole">
            <p:oleObj spid="_x0000_s66563" r:id="rId4" imgW="3213100" imgH="495300" progId="Equation.3">
              <p:embed/>
            </p:oleObj>
          </a:graphicData>
        </a:graphic>
      </p:graphicFrame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5334000" y="9906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>
                <a:latin typeface="Comic Sans MS" pitchFamily="66" charset="0"/>
              </a:rPr>
              <a:t>(2)</a:t>
            </a:r>
            <a:endParaRPr lang="es-ES" sz="2000" b="1">
              <a:latin typeface="Comic Sans MS" pitchFamily="66" charset="0"/>
            </a:endParaRP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7467600" y="27432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>
                <a:latin typeface="Comic Sans MS" pitchFamily="66" charset="0"/>
              </a:rPr>
              <a:t>(3)</a:t>
            </a:r>
            <a:endParaRPr lang="es-ES" sz="2000" b="1">
              <a:latin typeface="Comic Sans MS" pitchFamily="66" charset="0"/>
            </a:endParaRP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7772400" y="57912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>
                <a:latin typeface="Comic Sans MS" pitchFamily="66" charset="0"/>
              </a:rPr>
              <a:t>(4)</a:t>
            </a:r>
            <a:endParaRPr lang="es-ES" sz="20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533400" y="762000"/>
            <a:ext cx="807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>
                <a:cs typeface="Times New Roman" pitchFamily="18" charset="0"/>
              </a:rPr>
              <a:t> </a:t>
            </a:r>
            <a:r>
              <a:rPr lang="es-ES_tradnl" sz="2000">
                <a:cs typeface="Times New Roman" pitchFamily="18" charset="0"/>
              </a:rPr>
              <a:t>Con esto la ecuación (3) queda de la forma</a:t>
            </a:r>
            <a:endParaRPr lang="es-ES" sz="200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 </a:t>
            </a:r>
            <a:endParaRPr lang="es-ES" sz="2000">
              <a:cs typeface="Times New Roman" pitchFamily="18" charset="0"/>
            </a:endParaRPr>
          </a:p>
          <a:p>
            <a:pPr algn="r"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					(5)</a:t>
            </a:r>
            <a:endParaRPr lang="es-ES" sz="200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 Con las condiciones para integrar:</a:t>
            </a:r>
            <a:endParaRPr lang="es-ES" sz="200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i) Para todo t &lt;o  y</a:t>
            </a:r>
            <a:r>
              <a:rPr lang="es-ES_tradnl" sz="2000" baseline="-30000">
                <a:cs typeface="Times New Roman" pitchFamily="18" charset="0"/>
              </a:rPr>
              <a:t>n</a:t>
            </a:r>
            <a:r>
              <a:rPr lang="es-ES_tradnl" sz="2000">
                <a:cs typeface="Times New Roman" pitchFamily="18" charset="0"/>
              </a:rPr>
              <a:t> = 0     n =1,2,....,N.</a:t>
            </a:r>
            <a:endParaRPr lang="es-ES" sz="200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ii) Inyección inicial d un pulso muy corto t=0  y</a:t>
            </a:r>
            <a:r>
              <a:rPr lang="es-ES_tradnl" sz="2000" baseline="-30000">
                <a:cs typeface="Times New Roman" pitchFamily="18" charset="0"/>
              </a:rPr>
              <a:t>1</a:t>
            </a:r>
            <a:r>
              <a:rPr lang="es-ES_tradnl" sz="2000">
                <a:cs typeface="Times New Roman" pitchFamily="18" charset="0"/>
              </a:rPr>
              <a:t>= y</a:t>
            </a:r>
            <a:r>
              <a:rPr lang="es-ES_tradnl" sz="2000" baseline="-30000">
                <a:cs typeface="Times New Roman" pitchFamily="18" charset="0"/>
              </a:rPr>
              <a:t>F</a:t>
            </a:r>
            <a:endParaRPr lang="es-ES" sz="200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 sz="2000"/>
          </a:p>
        </p:txBody>
      </p:sp>
      <p:sp>
        <p:nvSpPr>
          <p:cNvPr id="22533" name="Rectangle 3"/>
          <p:cNvSpPr>
            <a:spLocks noChangeArrowheads="1"/>
          </p:cNvSpPr>
          <p:nvPr/>
        </p:nvSpPr>
        <p:spPr bwMode="auto">
          <a:xfrm>
            <a:off x="3919538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2530" name="Object 4"/>
          <p:cNvGraphicFramePr>
            <a:graphicFrameLocks noChangeAspect="1"/>
          </p:cNvGraphicFramePr>
          <p:nvPr/>
        </p:nvGraphicFramePr>
        <p:xfrm>
          <a:off x="1905000" y="1371600"/>
          <a:ext cx="2362200" cy="827088"/>
        </p:xfrm>
        <a:graphic>
          <a:graphicData uri="http://schemas.openxmlformats.org/presentationml/2006/ole">
            <p:oleObj spid="_x0000_s67586" r:id="rId3" imgW="1308100" imgH="457200" progId="Equation.3">
              <p:embed/>
            </p:oleObj>
          </a:graphicData>
        </a:graphic>
      </p:graphicFrame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381000" y="3886200"/>
            <a:ext cx="7924800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Con esto la respuesta a esta integral es una Distribución de Poisson</a:t>
            </a:r>
          </a:p>
          <a:p>
            <a:pPr>
              <a:spcBef>
                <a:spcPct val="50000"/>
              </a:spcBef>
            </a:pPr>
            <a:r>
              <a:rPr lang="es-ES_tradnl">
                <a:cs typeface="Times New Roman" pitchFamily="18" charset="0"/>
              </a:rPr>
              <a:t> </a:t>
            </a:r>
            <a:endParaRPr lang="es-ES">
              <a:cs typeface="Times New Roman" pitchFamily="18" charset="0"/>
            </a:endParaRPr>
          </a:p>
          <a:p>
            <a:pPr algn="r">
              <a:spcBef>
                <a:spcPct val="50000"/>
              </a:spcBef>
            </a:pPr>
            <a:r>
              <a:rPr lang="es-ES_tradnl">
                <a:cs typeface="Times New Roman" pitchFamily="18" charset="0"/>
              </a:rPr>
              <a:t>						(6)</a:t>
            </a:r>
            <a:endParaRPr lang="es-ES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>
                <a:cs typeface="Times New Roman" pitchFamily="18" charset="0"/>
              </a:rPr>
              <a:t> </a:t>
            </a:r>
            <a:endParaRPr lang="es-ES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Donde y</a:t>
            </a:r>
            <a:r>
              <a:rPr lang="es-ES_tradnl" sz="2000" baseline="-30000">
                <a:cs typeface="Times New Roman" pitchFamily="18" charset="0"/>
              </a:rPr>
              <a:t>F</a:t>
            </a:r>
            <a:r>
              <a:rPr lang="es-ES_tradnl" sz="2000">
                <a:cs typeface="Times New Roman" pitchFamily="18" charset="0"/>
              </a:rPr>
              <a:t>: Concentración en el pulso de alimentación</a:t>
            </a:r>
            <a:r>
              <a:rPr lang="es-ES" sz="2000"/>
              <a:t> </a:t>
            </a:r>
          </a:p>
        </p:txBody>
      </p:sp>
      <p:sp>
        <p:nvSpPr>
          <p:cNvPr id="22535" name="Rectangle 6"/>
          <p:cNvSpPr>
            <a:spLocks noChangeArrowheads="1"/>
          </p:cNvSpPr>
          <p:nvPr/>
        </p:nvSpPr>
        <p:spPr bwMode="auto">
          <a:xfrm>
            <a:off x="3729038" y="3157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2531" name="Object 7"/>
          <p:cNvGraphicFramePr>
            <a:graphicFrameLocks noChangeAspect="1"/>
          </p:cNvGraphicFramePr>
          <p:nvPr/>
        </p:nvGraphicFramePr>
        <p:xfrm>
          <a:off x="2133600" y="4953000"/>
          <a:ext cx="2900363" cy="933450"/>
        </p:xfrm>
        <a:graphic>
          <a:graphicData uri="http://schemas.openxmlformats.org/presentationml/2006/ole">
            <p:oleObj spid="_x0000_s67587" r:id="rId4" imgW="1688367" imgH="545863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2"/>
          <p:cNvSpPr>
            <a:spLocks noChangeArrowheads="1"/>
          </p:cNvSpPr>
          <p:nvPr/>
        </p:nvSpPr>
        <p:spPr bwMode="auto">
          <a:xfrm>
            <a:off x="3638550" y="3157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3554" name="Object 3"/>
          <p:cNvGraphicFramePr>
            <a:graphicFrameLocks noChangeAspect="1"/>
          </p:cNvGraphicFramePr>
          <p:nvPr/>
        </p:nvGraphicFramePr>
        <p:xfrm>
          <a:off x="914400" y="304800"/>
          <a:ext cx="3962400" cy="3571875"/>
        </p:xfrm>
        <a:graphic>
          <a:graphicData uri="http://schemas.openxmlformats.org/presentationml/2006/ole">
            <p:oleObj spid="_x0000_s68610" name="Imagen de mapa de bits" r:id="rId3" imgW="3296110" imgH="2971429" progId="PBrush">
              <p:embed/>
            </p:oleObj>
          </a:graphicData>
        </a:graphic>
      </p:graphicFrame>
      <p:sp>
        <p:nvSpPr>
          <p:cNvPr id="23558" name="Text Box 4"/>
          <p:cNvSpPr txBox="1">
            <a:spLocks noChangeArrowheads="1"/>
          </p:cNvSpPr>
          <p:nvPr/>
        </p:nvSpPr>
        <p:spPr bwMode="auto">
          <a:xfrm>
            <a:off x="5943600" y="685800"/>
            <a:ext cx="2286000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cs typeface="Times New Roman" pitchFamily="18" charset="0"/>
              </a:rPr>
              <a:t>Si N &gt; 30 esta distribución tiende a una Distribución Gaussiana</a:t>
            </a:r>
            <a:endParaRPr lang="es-ES" sz="2000">
              <a:solidFill>
                <a:schemeClr val="accent2"/>
              </a:solidFill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23559" name="Text Box 6"/>
          <p:cNvSpPr txBox="1">
            <a:spLocks noChangeArrowheads="1"/>
          </p:cNvSpPr>
          <p:nvPr/>
        </p:nvSpPr>
        <p:spPr bwMode="auto">
          <a:xfrm>
            <a:off x="304800" y="3886200"/>
            <a:ext cx="51816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cs typeface="Times New Roman" pitchFamily="18" charset="0"/>
              </a:rPr>
              <a:t> Ecuación de un perfil cromatográfico</a:t>
            </a:r>
            <a:endParaRPr lang="es-ES" sz="2000">
              <a:solidFill>
                <a:schemeClr val="accent2"/>
              </a:solidFill>
              <a:cs typeface="Times New Roman" pitchFamily="18" charset="0"/>
            </a:endParaRPr>
          </a:p>
          <a:p>
            <a:pPr algn="r">
              <a:spcBef>
                <a:spcPct val="50000"/>
              </a:spcBef>
            </a:pPr>
            <a:endParaRPr lang="es-ES_tradnl" sz="2000">
              <a:solidFill>
                <a:schemeClr val="accent2"/>
              </a:solidFill>
              <a:cs typeface="Times New Roman" pitchFamily="18" charset="0"/>
            </a:endParaRPr>
          </a:p>
          <a:p>
            <a:pPr algn="r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cs typeface="Times New Roman" pitchFamily="18" charset="0"/>
              </a:rPr>
              <a:t>		(7)  </a:t>
            </a:r>
            <a:endParaRPr lang="es-ES" sz="2000">
              <a:solidFill>
                <a:schemeClr val="accent2"/>
              </a:solidFill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cs typeface="Times New Roman" pitchFamily="18" charset="0"/>
              </a:rPr>
              <a:t> </a:t>
            </a:r>
          </a:p>
          <a:p>
            <a:pPr algn="just">
              <a:spcBef>
                <a:spcPct val="50000"/>
              </a:spcBef>
            </a:pPr>
            <a:r>
              <a:rPr lang="es-ES_tradnl" sz="2000" b="1">
                <a:solidFill>
                  <a:schemeClr val="accent2"/>
                </a:solidFill>
                <a:cs typeface="Times New Roman" pitchFamily="18" charset="0"/>
              </a:rPr>
              <a:t>Donde yo: Concentración máxima en el perfil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cs typeface="Times New Roman" pitchFamily="18" charset="0"/>
              </a:rPr>
              <a:t>	</a:t>
            </a:r>
            <a:r>
              <a:rPr lang="es-ES_tradnl" sz="2000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s</a:t>
            </a:r>
            <a:r>
              <a:rPr lang="es-ES_tradnl" sz="2000">
                <a:solidFill>
                  <a:schemeClr val="accent2"/>
                </a:solidFill>
                <a:cs typeface="Times New Roman" pitchFamily="18" charset="0"/>
              </a:rPr>
              <a:t> es la desviación estándar , </a:t>
            </a:r>
            <a:r>
              <a:rPr lang="es-ES_tradnl" sz="2000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s</a:t>
            </a:r>
            <a:r>
              <a:rPr lang="es-ES_tradnl" sz="2000" baseline="30000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2</a:t>
            </a:r>
            <a:r>
              <a:rPr lang="es-ES_tradnl" sz="2000">
                <a:solidFill>
                  <a:schemeClr val="accent2"/>
                </a:solidFill>
                <a:cs typeface="Times New Roman" pitchFamily="18" charset="0"/>
              </a:rPr>
              <a:t> = 1/N</a:t>
            </a:r>
            <a:r>
              <a:rPr lang="es-ES" sz="2000">
                <a:solidFill>
                  <a:schemeClr val="accent2"/>
                </a:solidFill>
              </a:rPr>
              <a:t> </a:t>
            </a:r>
          </a:p>
        </p:txBody>
      </p:sp>
      <p:graphicFrame>
        <p:nvGraphicFramePr>
          <p:cNvPr id="23555" name="Object 7"/>
          <p:cNvGraphicFramePr>
            <a:graphicFrameLocks noChangeAspect="1"/>
          </p:cNvGraphicFramePr>
          <p:nvPr/>
        </p:nvGraphicFramePr>
        <p:xfrm>
          <a:off x="533400" y="4495800"/>
          <a:ext cx="3600450" cy="1046163"/>
        </p:xfrm>
        <a:graphic>
          <a:graphicData uri="http://schemas.openxmlformats.org/presentationml/2006/ole">
            <p:oleObj spid="_x0000_s68611" r:id="rId4" imgW="1866090" imgH="545863" progId="Equation.3">
              <p:embed/>
            </p:oleObj>
          </a:graphicData>
        </a:graphic>
      </p:graphicFrame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638800" y="3649663"/>
            <a:ext cx="3505200" cy="2751137"/>
            <a:chOff x="3552" y="2299"/>
            <a:chExt cx="2208" cy="1733"/>
          </a:xfrm>
        </p:grpSpPr>
        <p:graphicFrame>
          <p:nvGraphicFramePr>
            <p:cNvPr id="23556" name="Object 9"/>
            <p:cNvGraphicFramePr>
              <a:graphicFrameLocks noChangeAspect="1"/>
            </p:cNvGraphicFramePr>
            <p:nvPr/>
          </p:nvGraphicFramePr>
          <p:xfrm>
            <a:off x="3552" y="2299"/>
            <a:ext cx="2208" cy="1609"/>
          </p:xfrm>
          <a:graphic>
            <a:graphicData uri="http://schemas.openxmlformats.org/presentationml/2006/ole">
              <p:oleObj spid="_x0000_s68612" name="Imagen de mapa de bits" r:id="rId5" imgW="2104762" imgH="1533739" progId="PBrush">
                <p:embed/>
              </p:oleObj>
            </a:graphicData>
          </a:graphic>
        </p:graphicFrame>
        <p:sp>
          <p:nvSpPr>
            <p:cNvPr id="23561" name="Text Box 10"/>
            <p:cNvSpPr txBox="1">
              <a:spLocks noChangeArrowheads="1"/>
            </p:cNvSpPr>
            <p:nvPr/>
          </p:nvSpPr>
          <p:spPr bwMode="auto">
            <a:xfrm>
              <a:off x="4896" y="3744"/>
              <a:ext cx="288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>
                  <a:latin typeface="Symbol" pitchFamily="18" charset="2"/>
                </a:rPr>
                <a:t>t</a:t>
              </a:r>
              <a:endParaRPr lang="es-ES" b="1">
                <a:latin typeface="Symbol" pitchFamily="18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533400" y="0"/>
            <a:ext cx="8229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Adsorción en Lecho Fijo</a:t>
            </a:r>
          </a:p>
          <a:p>
            <a:pPr algn="ctr"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Cromatografía de Elución</a:t>
            </a:r>
            <a:endParaRPr lang="es-ES" sz="2000" b="1" u="sng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2938463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533400" y="1066800"/>
            <a:ext cx="8001000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5000"/>
              </a:lnSpc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La cromatografía es un método de separación para</a:t>
            </a:r>
            <a:r>
              <a:rPr lang="es-ES"/>
              <a:t> </a:t>
            </a:r>
            <a:r>
              <a:rPr lang="es-ES_tradnl" sz="2000"/>
              <a:t>resolver mezclas y aislar componentes.</a:t>
            </a:r>
          </a:p>
          <a:p>
            <a:pPr algn="just">
              <a:lnSpc>
                <a:spcPct val="95000"/>
              </a:lnSpc>
              <a:spcBef>
                <a:spcPct val="50000"/>
              </a:spcBef>
            </a:pPr>
            <a:r>
              <a:rPr lang="es-ES_tradnl" sz="2000"/>
              <a:t>La base de la cromatografía e la migración diferencial, es decir, el retardo selectivo de las moléculas de soluto durante su paso a través del lecho de partículas de resina.</a:t>
            </a:r>
            <a:endParaRPr lang="es-ES" sz="2000"/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533400" y="3124200"/>
            <a:ext cx="777240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En el caso de las cromatografías de elución se utilizan los 5 pasos mencionados para la adsorción.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-Equilibrio de la columna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-Inyección de la muestra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-Lavado de la columna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-</a:t>
            </a:r>
            <a:r>
              <a:rPr lang="es-ES_tradnl" sz="2000" b="1">
                <a:solidFill>
                  <a:srgbClr val="A50021"/>
                </a:solidFill>
                <a:latin typeface="Comic Sans MS" pitchFamily="66" charset="0"/>
              </a:rPr>
              <a:t>Elución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-Limpieza de la columna</a:t>
            </a:r>
            <a:endParaRPr lang="es-ES" sz="200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Text Box 2"/>
          <p:cNvSpPr txBox="1">
            <a:spLocks noChangeArrowheads="1"/>
          </p:cNvSpPr>
          <p:nvPr/>
        </p:nvSpPr>
        <p:spPr bwMode="auto">
          <a:xfrm>
            <a:off x="381000" y="381000"/>
            <a:ext cx="83058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u="sng">
                <a:solidFill>
                  <a:schemeClr val="accent2"/>
                </a:solidFill>
                <a:cs typeface="Times New Roman" pitchFamily="18" charset="0"/>
              </a:rPr>
              <a:t>Determinación del número de platos, N</a:t>
            </a:r>
            <a:endParaRPr lang="es-ES_tradnl" sz="2000" b="1">
              <a:solidFill>
                <a:schemeClr val="accent2"/>
              </a:solidFill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 </a:t>
            </a:r>
            <a:endParaRPr lang="es-ES" sz="200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						(8)</a:t>
            </a:r>
            <a:endParaRPr lang="es-ES" sz="200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 Se puede determinar N</a:t>
            </a:r>
            <a:endParaRPr lang="es-ES" sz="2000"/>
          </a:p>
        </p:txBody>
      </p:sp>
      <p:sp>
        <p:nvSpPr>
          <p:cNvPr id="24583" name="Rectangle 3"/>
          <p:cNvSpPr>
            <a:spLocks noChangeArrowheads="1"/>
          </p:cNvSpPr>
          <p:nvPr/>
        </p:nvSpPr>
        <p:spPr bwMode="auto">
          <a:xfrm>
            <a:off x="4005263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4578" name="Object 4"/>
          <p:cNvGraphicFramePr>
            <a:graphicFrameLocks noChangeAspect="1"/>
          </p:cNvGraphicFramePr>
          <p:nvPr/>
        </p:nvGraphicFramePr>
        <p:xfrm>
          <a:off x="2514600" y="838200"/>
          <a:ext cx="1938338" cy="847725"/>
        </p:xfrm>
        <a:graphic>
          <a:graphicData uri="http://schemas.openxmlformats.org/presentationml/2006/ole">
            <p:oleObj spid="_x0000_s69634" r:id="rId3" imgW="1129810" imgH="495085" progId="Equation.3">
              <p:embed/>
            </p:oleObj>
          </a:graphicData>
        </a:graphic>
      </p:graphicFrame>
      <p:sp>
        <p:nvSpPr>
          <p:cNvPr id="24584" name="Rectangle 5"/>
          <p:cNvSpPr>
            <a:spLocks noChangeArrowheads="1"/>
          </p:cNvSpPr>
          <p:nvPr/>
        </p:nvSpPr>
        <p:spPr bwMode="auto">
          <a:xfrm>
            <a:off x="409575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4579" name="Object 6"/>
          <p:cNvGraphicFramePr>
            <a:graphicFrameLocks noChangeAspect="1"/>
          </p:cNvGraphicFramePr>
          <p:nvPr/>
        </p:nvGraphicFramePr>
        <p:xfrm>
          <a:off x="4267200" y="1752600"/>
          <a:ext cx="1771650" cy="938213"/>
        </p:xfrm>
        <a:graphic>
          <a:graphicData uri="http://schemas.openxmlformats.org/presentationml/2006/ole">
            <p:oleObj spid="_x0000_s69635" r:id="rId4" imgW="952087" imgH="507780" progId="Equation.3">
              <p:embed/>
            </p:oleObj>
          </a:graphicData>
        </a:graphic>
      </p:graphicFrame>
      <p:sp>
        <p:nvSpPr>
          <p:cNvPr id="24585" name="Text Box 7"/>
          <p:cNvSpPr txBox="1">
            <a:spLocks noChangeArrowheads="1"/>
          </p:cNvSpPr>
          <p:nvPr/>
        </p:nvSpPr>
        <p:spPr bwMode="auto">
          <a:xfrm>
            <a:off x="228600" y="2895600"/>
            <a:ext cx="86106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2000" b="1" u="sng">
                <a:solidFill>
                  <a:schemeClr val="accent2"/>
                </a:solidFill>
                <a:cs typeface="Times New Roman" pitchFamily="18" charset="0"/>
              </a:rPr>
              <a:t>Determinación de la constante de la isoterma, k</a:t>
            </a:r>
          </a:p>
          <a:p>
            <a:pPr algn="just">
              <a:spcBef>
                <a:spcPct val="50000"/>
              </a:spcBef>
            </a:pPr>
            <a:r>
              <a:rPr lang="es-ES" sz="2000">
                <a:cs typeface="Times New Roman" pitchFamily="18" charset="0"/>
              </a:rPr>
              <a:t> </a:t>
            </a:r>
            <a:r>
              <a:rPr lang="es-ES_tradnl" sz="2000">
                <a:cs typeface="Times New Roman" pitchFamily="18" charset="0"/>
              </a:rPr>
              <a:t>Determinación de la constante k de la isoterma</a:t>
            </a:r>
            <a:endParaRPr lang="es-ES" sz="200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 Se puede demostrar que</a:t>
            </a:r>
            <a:endParaRPr lang="es-ES" sz="2000">
              <a:cs typeface="Times New Roman" pitchFamily="18" charset="0"/>
            </a:endParaRPr>
          </a:p>
          <a:p>
            <a:pPr algn="r"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 				(9)</a:t>
            </a:r>
            <a:endParaRPr lang="es-ES" sz="200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 se puede despejar k</a:t>
            </a:r>
            <a:r>
              <a:rPr lang="es-ES" sz="2000"/>
              <a:t> </a:t>
            </a:r>
          </a:p>
        </p:txBody>
      </p:sp>
      <p:sp>
        <p:nvSpPr>
          <p:cNvPr id="24586" name="Rectangle 8"/>
          <p:cNvSpPr>
            <a:spLocks noChangeArrowheads="1"/>
          </p:cNvSpPr>
          <p:nvPr/>
        </p:nvSpPr>
        <p:spPr bwMode="auto">
          <a:xfrm>
            <a:off x="3605213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4580" name="Object 9"/>
          <p:cNvGraphicFramePr>
            <a:graphicFrameLocks noChangeAspect="1"/>
          </p:cNvGraphicFramePr>
          <p:nvPr/>
        </p:nvGraphicFramePr>
        <p:xfrm>
          <a:off x="2895600" y="4267200"/>
          <a:ext cx="4319588" cy="488950"/>
        </p:xfrm>
        <a:graphic>
          <a:graphicData uri="http://schemas.openxmlformats.org/presentationml/2006/ole">
            <p:oleObj spid="_x0000_s69636" r:id="rId5" imgW="1930400" imgH="215900" progId="Equation.3">
              <p:embed/>
            </p:oleObj>
          </a:graphicData>
        </a:graphic>
      </p:graphicFrame>
      <p:sp>
        <p:nvSpPr>
          <p:cNvPr id="24587" name="Rectangle 10"/>
          <p:cNvSpPr>
            <a:spLocks noChangeArrowheads="1"/>
          </p:cNvSpPr>
          <p:nvPr/>
        </p:nvSpPr>
        <p:spPr bwMode="auto">
          <a:xfrm>
            <a:off x="40386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4581" name="Object 11"/>
          <p:cNvGraphicFramePr>
            <a:graphicFrameLocks noChangeAspect="1"/>
          </p:cNvGraphicFramePr>
          <p:nvPr/>
        </p:nvGraphicFramePr>
        <p:xfrm>
          <a:off x="2438400" y="5334000"/>
          <a:ext cx="2286000" cy="1062038"/>
        </p:xfrm>
        <a:graphic>
          <a:graphicData uri="http://schemas.openxmlformats.org/presentationml/2006/ole">
            <p:oleObj spid="_x0000_s69637" r:id="rId6" imgW="1066337" imgH="495085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533400" y="457200"/>
            <a:ext cx="80772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CL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Problema 1	Cromatografía de BSA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10 g de BSA son eluidos desde una columna de 80 litros de Sephadex, con una fracción de huecos de 0.4. La proteína eluyó a los 470 litros, el máximo de concentración es de 1.8% de la concentración máxima que se inyectó.</a:t>
            </a:r>
            <a:endParaRPr lang="es-CL" sz="2000" b="1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CL" sz="2000" b="1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Estime: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La constante de equilibrio con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la cual se une la BSA al Sephadex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El número de platos de la columna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El perfil de elución de BSA 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desde la columna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</a:rPr>
              <a:t> 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638800" y="2636838"/>
            <a:ext cx="3505200" cy="2751137"/>
            <a:chOff x="3552" y="2299"/>
            <a:chExt cx="2208" cy="1733"/>
          </a:xfrm>
        </p:grpSpPr>
        <p:graphicFrame>
          <p:nvGraphicFramePr>
            <p:cNvPr id="25602" name="Object 4"/>
            <p:cNvGraphicFramePr>
              <a:graphicFrameLocks noChangeAspect="1"/>
            </p:cNvGraphicFramePr>
            <p:nvPr/>
          </p:nvGraphicFramePr>
          <p:xfrm>
            <a:off x="3552" y="2299"/>
            <a:ext cx="2208" cy="1609"/>
          </p:xfrm>
          <a:graphic>
            <a:graphicData uri="http://schemas.openxmlformats.org/presentationml/2006/ole">
              <p:oleObj spid="_x0000_s70658" name="Imagen de mapa de bits" r:id="rId3" imgW="2104762" imgH="1533739" progId="PBrush">
                <p:embed/>
              </p:oleObj>
            </a:graphicData>
          </a:graphic>
        </p:graphicFrame>
        <p:sp>
          <p:nvSpPr>
            <p:cNvPr id="25605" name="Text Box 5"/>
            <p:cNvSpPr txBox="1">
              <a:spLocks noChangeArrowheads="1"/>
            </p:cNvSpPr>
            <p:nvPr/>
          </p:nvSpPr>
          <p:spPr bwMode="auto">
            <a:xfrm>
              <a:off x="4896" y="3744"/>
              <a:ext cx="288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>
                  <a:latin typeface="Symbol" pitchFamily="18" charset="2"/>
                </a:rPr>
                <a:t>t</a:t>
              </a:r>
              <a:endParaRPr lang="es-ES" b="1">
                <a:latin typeface="Symbol" pitchFamily="18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4"/>
          <p:cNvGraphicFramePr>
            <a:graphicFrameLocks noChangeAspect="1"/>
          </p:cNvGraphicFramePr>
          <p:nvPr/>
        </p:nvGraphicFramePr>
        <p:xfrm>
          <a:off x="893763" y="333375"/>
          <a:ext cx="5522912" cy="898525"/>
        </p:xfrm>
        <a:graphic>
          <a:graphicData uri="http://schemas.openxmlformats.org/presentationml/2006/ole">
            <p:oleObj spid="_x0000_s71682" name="Ecuación" r:id="rId3" imgW="2577960" imgH="419040" progId="Equation.3">
              <p:embed/>
            </p:oleObj>
          </a:graphicData>
        </a:graphic>
      </p:graphicFrame>
      <p:graphicFrame>
        <p:nvGraphicFramePr>
          <p:cNvPr id="26627" name="Object 5"/>
          <p:cNvGraphicFramePr>
            <a:graphicFrameLocks noChangeAspect="1"/>
          </p:cNvGraphicFramePr>
          <p:nvPr/>
        </p:nvGraphicFramePr>
        <p:xfrm>
          <a:off x="971550" y="2708275"/>
          <a:ext cx="5929313" cy="938213"/>
        </p:xfrm>
        <a:graphic>
          <a:graphicData uri="http://schemas.openxmlformats.org/presentationml/2006/ole">
            <p:oleObj spid="_x0000_s71683" name="Ecuación" r:id="rId4" imgW="3187440" imgH="507960" progId="Equation.3">
              <p:embed/>
            </p:oleObj>
          </a:graphicData>
        </a:graphic>
      </p:graphicFrame>
      <p:graphicFrame>
        <p:nvGraphicFramePr>
          <p:cNvPr id="26628" name="Object 13"/>
          <p:cNvGraphicFramePr>
            <a:graphicFrameLocks noChangeAspect="1"/>
          </p:cNvGraphicFramePr>
          <p:nvPr/>
        </p:nvGraphicFramePr>
        <p:xfrm>
          <a:off x="1116013" y="4437063"/>
          <a:ext cx="2479675" cy="727075"/>
        </p:xfrm>
        <a:graphic>
          <a:graphicData uri="http://schemas.openxmlformats.org/presentationml/2006/ole">
            <p:oleObj spid="_x0000_s71684" name="Ecuación" r:id="rId5" imgW="1333440" imgH="393480" progId="Equation.3">
              <p:embed/>
            </p:oleObj>
          </a:graphicData>
        </a:graphic>
      </p:graphicFrame>
      <p:graphicFrame>
        <p:nvGraphicFramePr>
          <p:cNvPr id="26629" name="Object 14"/>
          <p:cNvGraphicFramePr>
            <a:graphicFrameLocks noChangeAspect="1"/>
          </p:cNvGraphicFramePr>
          <p:nvPr/>
        </p:nvGraphicFramePr>
        <p:xfrm>
          <a:off x="5219700" y="4652963"/>
          <a:ext cx="1204913" cy="328612"/>
        </p:xfrm>
        <a:graphic>
          <a:graphicData uri="http://schemas.openxmlformats.org/presentationml/2006/ole">
            <p:oleObj spid="_x0000_s71685" name="Ecuación" r:id="rId6" imgW="64764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4"/>
          <p:cNvGraphicFramePr>
            <a:graphicFrameLocks noChangeAspect="1"/>
          </p:cNvGraphicFramePr>
          <p:nvPr/>
        </p:nvGraphicFramePr>
        <p:xfrm>
          <a:off x="827088" y="476250"/>
          <a:ext cx="5584825" cy="1654175"/>
        </p:xfrm>
        <a:graphic>
          <a:graphicData uri="http://schemas.openxmlformats.org/presentationml/2006/ole">
            <p:oleObj spid="_x0000_s72706" name="Ecuación" r:id="rId3" imgW="2895480" imgH="863280" progId="Equation.3">
              <p:embed/>
            </p:oleObj>
          </a:graphicData>
        </a:graphic>
      </p:graphicFrame>
      <p:graphicFrame>
        <p:nvGraphicFramePr>
          <p:cNvPr id="27651" name="Object 7"/>
          <p:cNvGraphicFramePr>
            <a:graphicFrameLocks noChangeAspect="1"/>
          </p:cNvGraphicFramePr>
          <p:nvPr/>
        </p:nvGraphicFramePr>
        <p:xfrm>
          <a:off x="971550" y="2133600"/>
          <a:ext cx="2940050" cy="1265238"/>
        </p:xfrm>
        <a:graphic>
          <a:graphicData uri="http://schemas.openxmlformats.org/presentationml/2006/ole">
            <p:oleObj spid="_x0000_s72707" name="Ecuación" r:id="rId4" imgW="1523880" imgH="660240" progId="Equation.3">
              <p:embed/>
            </p:oleObj>
          </a:graphicData>
        </a:graphic>
      </p:graphicFrame>
      <p:graphicFrame>
        <p:nvGraphicFramePr>
          <p:cNvPr id="27652" name="Object 8"/>
          <p:cNvGraphicFramePr>
            <a:graphicFrameLocks noChangeAspect="1"/>
          </p:cNvGraphicFramePr>
          <p:nvPr/>
        </p:nvGraphicFramePr>
        <p:xfrm>
          <a:off x="2339975" y="3500438"/>
          <a:ext cx="4824413" cy="3290887"/>
        </p:xfrm>
        <a:graphic>
          <a:graphicData uri="http://schemas.openxmlformats.org/presentationml/2006/ole">
            <p:oleObj spid="_x0000_s72708" name="Gráfico" r:id="rId5" imgW="3686287" imgH="251470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2"/>
          <p:cNvSpPr txBox="1">
            <a:spLocks noChangeArrowheads="1"/>
          </p:cNvSpPr>
          <p:nvPr/>
        </p:nvSpPr>
        <p:spPr bwMode="auto">
          <a:xfrm>
            <a:off x="533400" y="457200"/>
            <a:ext cx="8229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2400" b="1" u="sng">
                <a:latin typeface="Times New Roman" pitchFamily="18" charset="0"/>
                <a:cs typeface="Times New Roman" pitchFamily="18" charset="0"/>
              </a:rPr>
              <a:t>Ecuación de un perfil cromatográfico</a:t>
            </a:r>
          </a:p>
          <a:p>
            <a:pPr algn="just">
              <a:spcBef>
                <a:spcPct val="50000"/>
              </a:spcBef>
            </a:pPr>
            <a:r>
              <a:rPr lang="es-ES_tradnl" sz="2400">
                <a:latin typeface="Times New Roman" pitchFamily="18" charset="0"/>
                <a:cs typeface="Times New Roman" pitchFamily="18" charset="0"/>
              </a:rPr>
              <a:t>Las diferentes forma de la ecuación gaussiana son:</a:t>
            </a:r>
            <a:endParaRPr lang="es-ES" sz="240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400">
                <a:latin typeface="Times New Roman" pitchFamily="18" charset="0"/>
                <a:cs typeface="Times New Roman" pitchFamily="18" charset="0"/>
              </a:rPr>
              <a:t>En función de yo y </a:t>
            </a:r>
            <a:r>
              <a:rPr lang="es-ES_tradnl" sz="2400">
                <a:latin typeface="Symbol" pitchFamily="18" charset="2"/>
                <a:cs typeface="Times New Roman" pitchFamily="18" charset="0"/>
              </a:rPr>
              <a:t>s</a:t>
            </a:r>
            <a:r>
              <a:rPr lang="es-ES" sz="2400">
                <a:latin typeface="Times New Roman" pitchFamily="18" charset="0"/>
              </a:rPr>
              <a:t> </a:t>
            </a:r>
          </a:p>
        </p:txBody>
      </p:sp>
      <p:sp>
        <p:nvSpPr>
          <p:cNvPr id="1029" name="Rectangle 3"/>
          <p:cNvSpPr>
            <a:spLocks noChangeArrowheads="1"/>
          </p:cNvSpPr>
          <p:nvPr/>
        </p:nvSpPr>
        <p:spPr bwMode="auto">
          <a:xfrm>
            <a:off x="2814638" y="2914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395288" y="2349500"/>
          <a:ext cx="4881562" cy="1428750"/>
        </p:xfrm>
        <a:graphic>
          <a:graphicData uri="http://schemas.openxmlformats.org/presentationml/2006/ole">
            <p:oleObj spid="_x0000_s1026" r:id="rId3" imgW="3517900" imgH="1028700" progId="Equation.3">
              <p:embed/>
            </p:oleObj>
          </a:graphicData>
        </a:graphic>
      </p:graphicFrame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533400" y="41148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latin typeface="Times New Roman" pitchFamily="18" charset="0"/>
                <a:cs typeface="Times New Roman" pitchFamily="18" charset="0"/>
              </a:rPr>
              <a:t>En función  de y</a:t>
            </a:r>
            <a:r>
              <a:rPr lang="es-ES_tradnl" sz="2400" baseline="-3000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s-ES_tradnl" sz="2400">
                <a:latin typeface="Times New Roman" pitchFamily="18" charset="0"/>
                <a:cs typeface="Times New Roman" pitchFamily="18" charset="0"/>
              </a:rPr>
              <a:t> y N</a:t>
            </a:r>
            <a:r>
              <a:rPr lang="es-ES" sz="2400">
                <a:latin typeface="Times New Roman" pitchFamily="18" charset="0"/>
              </a:rPr>
              <a:t> </a:t>
            </a:r>
          </a:p>
        </p:txBody>
      </p:sp>
      <p:sp>
        <p:nvSpPr>
          <p:cNvPr id="1031" name="Rectangle 6"/>
          <p:cNvSpPr>
            <a:spLocks noChangeArrowheads="1"/>
          </p:cNvSpPr>
          <p:nvPr/>
        </p:nvSpPr>
        <p:spPr bwMode="auto">
          <a:xfrm>
            <a:off x="3395663" y="2914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027" name="Object 7"/>
          <p:cNvGraphicFramePr>
            <a:graphicFrameLocks noChangeAspect="1"/>
          </p:cNvGraphicFramePr>
          <p:nvPr/>
        </p:nvGraphicFramePr>
        <p:xfrm>
          <a:off x="323850" y="4652963"/>
          <a:ext cx="3962400" cy="1731962"/>
        </p:xfrm>
        <a:graphic>
          <a:graphicData uri="http://schemas.openxmlformats.org/presentationml/2006/ole">
            <p:oleObj spid="_x0000_s1027" r:id="rId4" imgW="2349500" imgH="1028700" progId="Equation.3">
              <p:embed/>
            </p:oleObj>
          </a:graphicData>
        </a:graphic>
      </p:graphicFrame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2600" y="1752600"/>
            <a:ext cx="3143250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2"/>
          <p:cNvSpPr txBox="1">
            <a:spLocks noChangeArrowheads="1"/>
          </p:cNvSpPr>
          <p:nvPr/>
        </p:nvSpPr>
        <p:spPr bwMode="auto">
          <a:xfrm>
            <a:off x="533400" y="457200"/>
            <a:ext cx="8359775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2000" b="1" u="sng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Determinación de los parámetros de la gaussiana</a:t>
            </a:r>
          </a:p>
          <a:p>
            <a:pPr algn="just">
              <a:spcBef>
                <a:spcPct val="50000"/>
              </a:spcBef>
            </a:pPr>
            <a:endParaRPr lang="es-ES_tradnl" sz="200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endParaRPr lang="es-ES_tradnl" sz="200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endParaRPr lang="es-ES_tradnl" sz="200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endParaRPr lang="es-ES_tradnl" sz="200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Parámetros t</a:t>
            </a:r>
            <a:r>
              <a:rPr lang="es-ES_tradnl" sz="2000" baseline="-250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o</a:t>
            </a:r>
            <a:r>
              <a:rPr lang="es-ES_tradnl" sz="20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, y</a:t>
            </a:r>
            <a:r>
              <a:rPr lang="es-ES_tradnl" sz="2000" baseline="-250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o</a:t>
            </a:r>
            <a:r>
              <a:rPr lang="es-ES_tradnl" sz="20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 y </a:t>
            </a:r>
            <a:r>
              <a:rPr lang="es-ES_tradnl" sz="2000">
                <a:solidFill>
                  <a:srgbClr val="000066"/>
                </a:solidFill>
                <a:latin typeface="Symbol" pitchFamily="18" charset="2"/>
                <a:cs typeface="Times New Roman" pitchFamily="18" charset="0"/>
              </a:rPr>
              <a:t>s</a:t>
            </a:r>
            <a:r>
              <a:rPr lang="es-ES" sz="2400">
                <a:latin typeface="Symbol" pitchFamily="18" charset="2"/>
              </a:rPr>
              <a:t> </a:t>
            </a:r>
          </a:p>
          <a:p>
            <a:pPr algn="just">
              <a:spcBef>
                <a:spcPct val="50000"/>
              </a:spcBef>
            </a:pPr>
            <a:endParaRPr lang="es-ES_tradnl" sz="200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t</a:t>
            </a:r>
            <a:r>
              <a:rPr lang="es-ES_tradnl" sz="2000" baseline="-250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o</a:t>
            </a:r>
            <a:r>
              <a:rPr lang="es-ES_tradnl" sz="20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, y</a:t>
            </a:r>
            <a:r>
              <a:rPr lang="es-ES_tradnl" sz="2000" baseline="-250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o </a:t>
            </a:r>
            <a:r>
              <a:rPr lang="es-ES_tradnl" sz="20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son las coordenadas  del máximo de elución. Directamente de la curva.</a:t>
            </a:r>
            <a:endParaRPr lang="es-ES" sz="2400">
              <a:latin typeface="Symbol" pitchFamily="18" charset="2"/>
            </a:endParaRPr>
          </a:p>
          <a:p>
            <a:pPr algn="just">
              <a:spcBef>
                <a:spcPct val="50000"/>
              </a:spcBef>
            </a:pPr>
            <a:r>
              <a:rPr lang="es-ES" sz="20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Reordenando la ecuación anterior</a:t>
            </a:r>
            <a:endParaRPr lang="es-ES_tradnl" sz="200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2814638" y="2914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1692275" y="981075"/>
          <a:ext cx="2857500" cy="1628775"/>
        </p:xfrm>
        <a:graphic>
          <a:graphicData uri="http://schemas.openxmlformats.org/presentationml/2006/ole">
            <p:oleObj spid="_x0000_s2050" name="Ecuación" r:id="rId3" imgW="1917360" imgH="1091880" progId="Equation.3">
              <p:embed/>
            </p:oleObj>
          </a:graphicData>
        </a:graphic>
      </p:graphicFrame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981075"/>
            <a:ext cx="3143250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1" name="Object 9"/>
          <p:cNvGraphicFramePr>
            <a:graphicFrameLocks noChangeAspect="1"/>
          </p:cNvGraphicFramePr>
          <p:nvPr/>
        </p:nvGraphicFramePr>
        <p:xfrm>
          <a:off x="2268538" y="5157788"/>
          <a:ext cx="2719387" cy="1436687"/>
        </p:xfrm>
        <a:graphic>
          <a:graphicData uri="http://schemas.openxmlformats.org/presentationml/2006/ole">
            <p:oleObj spid="_x0000_s2051" name="Ecuación" r:id="rId5" imgW="1638000" imgH="8632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2814638" y="2914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611188" y="3068638"/>
          <a:ext cx="4641850" cy="3082925"/>
        </p:xfrm>
        <a:graphic>
          <a:graphicData uri="http://schemas.openxmlformats.org/presentationml/2006/ole">
            <p:oleObj spid="_x0000_s3074" name="Gráfico" r:id="rId3" imgW="2629440" imgH="1693800" progId="Excel.Sheet.8">
              <p:embed/>
            </p:oleObj>
          </a:graphicData>
        </a:graphic>
      </p:graphicFrame>
      <p:pic>
        <p:nvPicPr>
          <p:cNvPr id="307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1341438"/>
            <a:ext cx="3143250" cy="244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8" name="Group 10"/>
          <p:cNvGrpSpPr>
            <a:grpSpLocks/>
          </p:cNvGrpSpPr>
          <p:nvPr/>
        </p:nvGrpSpPr>
        <p:grpSpPr bwMode="auto">
          <a:xfrm>
            <a:off x="2771775" y="4365625"/>
            <a:ext cx="647700" cy="360363"/>
            <a:chOff x="1746" y="3203"/>
            <a:chExt cx="408" cy="227"/>
          </a:xfrm>
        </p:grpSpPr>
        <p:sp>
          <p:nvSpPr>
            <p:cNvPr id="3080" name="Line 7"/>
            <p:cNvSpPr>
              <a:spLocks noChangeShapeType="1"/>
            </p:cNvSpPr>
            <p:nvPr/>
          </p:nvSpPr>
          <p:spPr bwMode="auto">
            <a:xfrm>
              <a:off x="1746" y="3430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81" name="Line 8"/>
            <p:cNvSpPr>
              <a:spLocks noChangeShapeType="1"/>
            </p:cNvSpPr>
            <p:nvPr/>
          </p:nvSpPr>
          <p:spPr bwMode="auto">
            <a:xfrm flipV="1">
              <a:off x="2154" y="3203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aphicFrame>
        <p:nvGraphicFramePr>
          <p:cNvPr id="3075" name="Object 9"/>
          <p:cNvGraphicFramePr>
            <a:graphicFrameLocks noChangeAspect="1"/>
          </p:cNvGraphicFramePr>
          <p:nvPr/>
        </p:nvGraphicFramePr>
        <p:xfrm>
          <a:off x="1042988" y="1052513"/>
          <a:ext cx="2719387" cy="1436687"/>
        </p:xfrm>
        <a:graphic>
          <a:graphicData uri="http://schemas.openxmlformats.org/presentationml/2006/ole">
            <p:oleObj spid="_x0000_s3075" name="Ecuación" r:id="rId5" imgW="1638000" imgH="863280" progId="Equation.3">
              <p:embed/>
            </p:oleObj>
          </a:graphicData>
        </a:graphic>
      </p:graphicFrame>
      <p:sp>
        <p:nvSpPr>
          <p:cNvPr id="3079" name="Text Box 11"/>
          <p:cNvSpPr txBox="1">
            <a:spLocks noChangeArrowheads="1"/>
          </p:cNvSpPr>
          <p:nvPr/>
        </p:nvSpPr>
        <p:spPr bwMode="auto">
          <a:xfrm>
            <a:off x="2916238" y="4868863"/>
            <a:ext cx="503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latin typeface="Symbol" pitchFamily="18" charset="2"/>
              </a:rPr>
              <a:t>s</a:t>
            </a:r>
            <a:r>
              <a:rPr lang="es-ES" baseline="30000">
                <a:latin typeface="Symbol" pitchFamily="18" charset="2"/>
              </a:rPr>
              <a:t>2</a:t>
            </a:r>
            <a:endParaRPr lang="es-ES"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304800" y="228600"/>
            <a:ext cx="82264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CL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Problema 	Purificación de anticuerpos</a:t>
            </a:r>
          </a:p>
          <a:p>
            <a:pPr algn="just" eaLnBrk="0" hangingPunct="0"/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Se desea purificar un anticuerpo utilizando una columna de afinidad. La alimentación del producto tiene 1.63 gr de anticuerpo y 0.45 gr de impureza de peso molecular muy similar. Los resultados de la elución son:</a:t>
            </a:r>
            <a:endParaRPr lang="es-CL" sz="2400">
              <a:latin typeface="Times New Roman" pitchFamily="18" charset="0"/>
            </a:endParaRPr>
          </a:p>
        </p:txBody>
      </p:sp>
      <p:grpSp>
        <p:nvGrpSpPr>
          <p:cNvPr id="4100" name="Group 3"/>
          <p:cNvGrpSpPr>
            <a:grpSpLocks/>
          </p:cNvGrpSpPr>
          <p:nvPr/>
        </p:nvGrpSpPr>
        <p:grpSpPr bwMode="auto">
          <a:xfrm>
            <a:off x="1676400" y="1676400"/>
            <a:ext cx="5762625" cy="1752600"/>
            <a:chOff x="-3" y="745"/>
            <a:chExt cx="3630" cy="1733"/>
          </a:xfrm>
        </p:grpSpPr>
        <p:grpSp>
          <p:nvGrpSpPr>
            <p:cNvPr id="4111" name="Group 4"/>
            <p:cNvGrpSpPr>
              <a:grpSpLocks/>
            </p:cNvGrpSpPr>
            <p:nvPr/>
          </p:nvGrpSpPr>
          <p:grpSpPr bwMode="auto">
            <a:xfrm>
              <a:off x="0" y="748"/>
              <a:ext cx="3624" cy="1727"/>
              <a:chOff x="0" y="748"/>
              <a:chExt cx="3624" cy="1727"/>
            </a:xfrm>
          </p:grpSpPr>
          <p:grpSp>
            <p:nvGrpSpPr>
              <p:cNvPr id="4113" name="Group 5"/>
              <p:cNvGrpSpPr>
                <a:grpSpLocks/>
              </p:cNvGrpSpPr>
              <p:nvPr/>
            </p:nvGrpSpPr>
            <p:grpSpPr bwMode="auto">
              <a:xfrm>
                <a:off x="0" y="748"/>
                <a:ext cx="1208" cy="518"/>
                <a:chOff x="0" y="748"/>
                <a:chExt cx="1208" cy="518"/>
              </a:xfrm>
            </p:grpSpPr>
            <p:sp>
              <p:nvSpPr>
                <p:cNvPr id="4147" name="Rectangle 6"/>
                <p:cNvSpPr>
                  <a:spLocks noChangeArrowheads="1"/>
                </p:cNvSpPr>
                <p:nvPr/>
              </p:nvSpPr>
              <p:spPr bwMode="auto">
                <a:xfrm>
                  <a:off x="28" y="748"/>
                  <a:ext cx="1152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 sz="1400">
                      <a:latin typeface="Times New Roman" pitchFamily="18" charset="0"/>
                      <a:cs typeface="Times New Roman" pitchFamily="18" charset="0"/>
                    </a:rPr>
                    <a:t>Tiempo</a:t>
                  </a:r>
                  <a:endParaRPr lang="es-CL" sz="1400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es-CL" sz="1400">
                      <a:latin typeface="Times New Roman" pitchFamily="18" charset="0"/>
                      <a:cs typeface="Times New Roman" pitchFamily="18" charset="0"/>
                    </a:rPr>
                    <a:t>[Horas]</a:t>
                  </a:r>
                  <a:endParaRPr lang="es-CL" sz="1400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>
                    <a:latin typeface="Times New Roman" pitchFamily="18" charset="0"/>
                  </a:endParaRPr>
                </a:p>
              </p:txBody>
            </p:sp>
            <p:sp>
              <p:nvSpPr>
                <p:cNvPr id="4148" name="Rectangle 7"/>
                <p:cNvSpPr>
                  <a:spLocks noChangeArrowheads="1"/>
                </p:cNvSpPr>
                <p:nvPr/>
              </p:nvSpPr>
              <p:spPr bwMode="auto">
                <a:xfrm>
                  <a:off x="0" y="748"/>
                  <a:ext cx="1208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114" name="Group 8"/>
              <p:cNvGrpSpPr>
                <a:grpSpLocks/>
              </p:cNvGrpSpPr>
              <p:nvPr/>
            </p:nvGrpSpPr>
            <p:grpSpPr bwMode="auto">
              <a:xfrm>
                <a:off x="1208" y="748"/>
                <a:ext cx="1208" cy="518"/>
                <a:chOff x="1208" y="748"/>
                <a:chExt cx="1208" cy="518"/>
              </a:xfrm>
            </p:grpSpPr>
            <p:sp>
              <p:nvSpPr>
                <p:cNvPr id="4145" name="Rectangle 9"/>
                <p:cNvSpPr>
                  <a:spLocks noChangeArrowheads="1"/>
                </p:cNvSpPr>
                <p:nvPr/>
              </p:nvSpPr>
              <p:spPr bwMode="auto">
                <a:xfrm>
                  <a:off x="1236" y="748"/>
                  <a:ext cx="1152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 sz="1400">
                      <a:latin typeface="Times New Roman" pitchFamily="18" charset="0"/>
                      <a:cs typeface="Times New Roman" pitchFamily="18" charset="0"/>
                    </a:rPr>
                    <a:t>Concentración </a:t>
                  </a:r>
                  <a:endParaRPr lang="es-CL" sz="1400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es-CL" sz="1400">
                      <a:latin typeface="Times New Roman" pitchFamily="18" charset="0"/>
                      <a:cs typeface="Times New Roman" pitchFamily="18" charset="0"/>
                    </a:rPr>
                    <a:t>Anticuerpo</a:t>
                  </a:r>
                  <a:endParaRPr lang="es-CL" sz="1400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 sz="2400">
                    <a:latin typeface="Times New Roman" pitchFamily="18" charset="0"/>
                  </a:endParaRPr>
                </a:p>
              </p:txBody>
            </p:sp>
            <p:sp>
              <p:nvSpPr>
                <p:cNvPr id="4146" name="Rectangle 10"/>
                <p:cNvSpPr>
                  <a:spLocks noChangeArrowheads="1"/>
                </p:cNvSpPr>
                <p:nvPr/>
              </p:nvSpPr>
              <p:spPr bwMode="auto">
                <a:xfrm>
                  <a:off x="1208" y="748"/>
                  <a:ext cx="1208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115" name="Group 11"/>
              <p:cNvGrpSpPr>
                <a:grpSpLocks/>
              </p:cNvGrpSpPr>
              <p:nvPr/>
            </p:nvGrpSpPr>
            <p:grpSpPr bwMode="auto">
              <a:xfrm>
                <a:off x="2416" y="748"/>
                <a:ext cx="1208" cy="518"/>
                <a:chOff x="2416" y="748"/>
                <a:chExt cx="1208" cy="518"/>
              </a:xfrm>
            </p:grpSpPr>
            <p:sp>
              <p:nvSpPr>
                <p:cNvPr id="4143" name="Rectangle 12"/>
                <p:cNvSpPr>
                  <a:spLocks noChangeArrowheads="1"/>
                </p:cNvSpPr>
                <p:nvPr/>
              </p:nvSpPr>
              <p:spPr bwMode="auto">
                <a:xfrm>
                  <a:off x="2444" y="748"/>
                  <a:ext cx="1152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 sz="1400">
                      <a:latin typeface="Times New Roman" pitchFamily="18" charset="0"/>
                      <a:cs typeface="Times New Roman" pitchFamily="18" charset="0"/>
                    </a:rPr>
                    <a:t>Concentración </a:t>
                  </a:r>
                  <a:endParaRPr lang="es-CL" sz="1400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es-CL" sz="1400">
                      <a:latin typeface="Times New Roman" pitchFamily="18" charset="0"/>
                      <a:cs typeface="Times New Roman" pitchFamily="18" charset="0"/>
                    </a:rPr>
                    <a:t>Impurezas</a:t>
                  </a:r>
                  <a:endParaRPr lang="es-CL" sz="1400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>
                    <a:latin typeface="Times New Roman" pitchFamily="18" charset="0"/>
                  </a:endParaRPr>
                </a:p>
              </p:txBody>
            </p:sp>
            <p:sp>
              <p:nvSpPr>
                <p:cNvPr id="4144" name="Rectangle 13"/>
                <p:cNvSpPr>
                  <a:spLocks noChangeArrowheads="1"/>
                </p:cNvSpPr>
                <p:nvPr/>
              </p:nvSpPr>
              <p:spPr bwMode="auto">
                <a:xfrm>
                  <a:off x="2416" y="748"/>
                  <a:ext cx="1208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116" name="Group 14"/>
              <p:cNvGrpSpPr>
                <a:grpSpLocks/>
              </p:cNvGrpSpPr>
              <p:nvPr/>
            </p:nvGrpSpPr>
            <p:grpSpPr bwMode="auto">
              <a:xfrm>
                <a:off x="0" y="1266"/>
                <a:ext cx="1208" cy="403"/>
                <a:chOff x="0" y="1266"/>
                <a:chExt cx="1208" cy="403"/>
              </a:xfrm>
            </p:grpSpPr>
            <p:sp>
              <p:nvSpPr>
                <p:cNvPr id="4141" name="Rectangle 15"/>
                <p:cNvSpPr>
                  <a:spLocks noChangeArrowheads="1"/>
                </p:cNvSpPr>
                <p:nvPr/>
              </p:nvSpPr>
              <p:spPr bwMode="auto">
                <a:xfrm>
                  <a:off x="28" y="1266"/>
                  <a:ext cx="115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>
                      <a:latin typeface="Times New Roman" pitchFamily="18" charset="0"/>
                      <a:cs typeface="Times New Roman" pitchFamily="18" charset="0"/>
                    </a:rPr>
                    <a:t>6.42</a:t>
                  </a:r>
                  <a:endParaRPr lang="es-CL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 sz="2400">
                    <a:latin typeface="Times New Roman" pitchFamily="18" charset="0"/>
                  </a:endParaRPr>
                </a:p>
              </p:txBody>
            </p:sp>
            <p:sp>
              <p:nvSpPr>
                <p:cNvPr id="4142" name="Rectangle 16"/>
                <p:cNvSpPr>
                  <a:spLocks noChangeArrowheads="1"/>
                </p:cNvSpPr>
                <p:nvPr/>
              </p:nvSpPr>
              <p:spPr bwMode="auto">
                <a:xfrm>
                  <a:off x="0" y="1266"/>
                  <a:ext cx="12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117" name="Group 17"/>
              <p:cNvGrpSpPr>
                <a:grpSpLocks/>
              </p:cNvGrpSpPr>
              <p:nvPr/>
            </p:nvGrpSpPr>
            <p:grpSpPr bwMode="auto">
              <a:xfrm>
                <a:off x="1208" y="1266"/>
                <a:ext cx="1208" cy="403"/>
                <a:chOff x="1208" y="1266"/>
                <a:chExt cx="1208" cy="403"/>
              </a:xfrm>
            </p:grpSpPr>
            <p:sp>
              <p:nvSpPr>
                <p:cNvPr id="4139" name="Rectangle 18"/>
                <p:cNvSpPr>
                  <a:spLocks noChangeArrowheads="1"/>
                </p:cNvSpPr>
                <p:nvPr/>
              </p:nvSpPr>
              <p:spPr bwMode="auto">
                <a:xfrm>
                  <a:off x="1236" y="1266"/>
                  <a:ext cx="115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>
                      <a:latin typeface="Times New Roman" pitchFamily="18" charset="0"/>
                      <a:cs typeface="Times New Roman" pitchFamily="18" charset="0"/>
                    </a:rPr>
                    <a:t>82 (máximo)</a:t>
                  </a:r>
                  <a:endParaRPr lang="es-CL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>
                    <a:latin typeface="Times New Roman" pitchFamily="18" charset="0"/>
                  </a:endParaRPr>
                </a:p>
              </p:txBody>
            </p:sp>
            <p:sp>
              <p:nvSpPr>
                <p:cNvPr id="4140" name="Rectangle 19"/>
                <p:cNvSpPr>
                  <a:spLocks noChangeArrowheads="1"/>
                </p:cNvSpPr>
                <p:nvPr/>
              </p:nvSpPr>
              <p:spPr bwMode="auto">
                <a:xfrm>
                  <a:off x="1208" y="1266"/>
                  <a:ext cx="12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118" name="Group 20"/>
              <p:cNvGrpSpPr>
                <a:grpSpLocks/>
              </p:cNvGrpSpPr>
              <p:nvPr/>
            </p:nvGrpSpPr>
            <p:grpSpPr bwMode="auto">
              <a:xfrm>
                <a:off x="2416" y="1266"/>
                <a:ext cx="1208" cy="403"/>
                <a:chOff x="2416" y="1266"/>
                <a:chExt cx="1208" cy="403"/>
              </a:xfrm>
            </p:grpSpPr>
            <p:sp>
              <p:nvSpPr>
                <p:cNvPr id="4137" name="Rectangle 21"/>
                <p:cNvSpPr>
                  <a:spLocks noChangeArrowheads="1"/>
                </p:cNvSpPr>
                <p:nvPr/>
              </p:nvSpPr>
              <p:spPr bwMode="auto">
                <a:xfrm>
                  <a:off x="2444" y="1266"/>
                  <a:ext cx="115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  <a:endParaRPr lang="es-CL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 sz="2400">
                    <a:latin typeface="Times New Roman" pitchFamily="18" charset="0"/>
                  </a:endParaRPr>
                </a:p>
              </p:txBody>
            </p:sp>
            <p:sp>
              <p:nvSpPr>
                <p:cNvPr id="4138" name="Rectangle 22"/>
                <p:cNvSpPr>
                  <a:spLocks noChangeArrowheads="1"/>
                </p:cNvSpPr>
                <p:nvPr/>
              </p:nvSpPr>
              <p:spPr bwMode="auto">
                <a:xfrm>
                  <a:off x="2416" y="1266"/>
                  <a:ext cx="12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119" name="Group 23"/>
              <p:cNvGrpSpPr>
                <a:grpSpLocks/>
              </p:cNvGrpSpPr>
              <p:nvPr/>
            </p:nvGrpSpPr>
            <p:grpSpPr bwMode="auto">
              <a:xfrm>
                <a:off x="0" y="1669"/>
                <a:ext cx="1208" cy="403"/>
                <a:chOff x="0" y="1669"/>
                <a:chExt cx="1208" cy="403"/>
              </a:xfrm>
            </p:grpSpPr>
            <p:sp>
              <p:nvSpPr>
                <p:cNvPr id="4135" name="Rectangle 24"/>
                <p:cNvSpPr>
                  <a:spLocks noChangeArrowheads="1"/>
                </p:cNvSpPr>
                <p:nvPr/>
              </p:nvSpPr>
              <p:spPr bwMode="auto">
                <a:xfrm>
                  <a:off x="28" y="1669"/>
                  <a:ext cx="115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>
                      <a:latin typeface="Times New Roman" pitchFamily="18" charset="0"/>
                      <a:cs typeface="Times New Roman" pitchFamily="18" charset="0"/>
                    </a:rPr>
                    <a:t>7.00</a:t>
                  </a:r>
                  <a:endParaRPr lang="es-CL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 sz="2400">
                    <a:latin typeface="Times New Roman" pitchFamily="18" charset="0"/>
                  </a:endParaRPr>
                </a:p>
              </p:txBody>
            </p:sp>
            <p:sp>
              <p:nvSpPr>
                <p:cNvPr id="4136" name="Rectangle 25"/>
                <p:cNvSpPr>
                  <a:spLocks noChangeArrowheads="1"/>
                </p:cNvSpPr>
                <p:nvPr/>
              </p:nvSpPr>
              <p:spPr bwMode="auto">
                <a:xfrm>
                  <a:off x="0" y="1669"/>
                  <a:ext cx="12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120" name="Group 26"/>
              <p:cNvGrpSpPr>
                <a:grpSpLocks/>
              </p:cNvGrpSpPr>
              <p:nvPr/>
            </p:nvGrpSpPr>
            <p:grpSpPr bwMode="auto">
              <a:xfrm>
                <a:off x="1208" y="1669"/>
                <a:ext cx="1208" cy="403"/>
                <a:chOff x="1208" y="1669"/>
                <a:chExt cx="1208" cy="403"/>
              </a:xfrm>
            </p:grpSpPr>
            <p:sp>
              <p:nvSpPr>
                <p:cNvPr id="4133" name="Rectangle 27"/>
                <p:cNvSpPr>
                  <a:spLocks noChangeArrowheads="1"/>
                </p:cNvSpPr>
                <p:nvPr/>
              </p:nvSpPr>
              <p:spPr bwMode="auto">
                <a:xfrm>
                  <a:off x="1236" y="1669"/>
                  <a:ext cx="115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>
                      <a:latin typeface="Times New Roman" pitchFamily="18" charset="0"/>
                      <a:cs typeface="Times New Roman" pitchFamily="18" charset="0"/>
                    </a:rPr>
                    <a:t>63</a:t>
                  </a:r>
                  <a:endParaRPr lang="es-CL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>
                    <a:latin typeface="Times New Roman" pitchFamily="18" charset="0"/>
                  </a:endParaRPr>
                </a:p>
              </p:txBody>
            </p:sp>
            <p:sp>
              <p:nvSpPr>
                <p:cNvPr id="4134" name="Rectangle 28"/>
                <p:cNvSpPr>
                  <a:spLocks noChangeArrowheads="1"/>
                </p:cNvSpPr>
                <p:nvPr/>
              </p:nvSpPr>
              <p:spPr bwMode="auto">
                <a:xfrm>
                  <a:off x="1208" y="1669"/>
                  <a:ext cx="12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121" name="Group 29"/>
              <p:cNvGrpSpPr>
                <a:grpSpLocks/>
              </p:cNvGrpSpPr>
              <p:nvPr/>
            </p:nvGrpSpPr>
            <p:grpSpPr bwMode="auto">
              <a:xfrm>
                <a:off x="2416" y="1669"/>
                <a:ext cx="1208" cy="403"/>
                <a:chOff x="2416" y="1669"/>
                <a:chExt cx="1208" cy="403"/>
              </a:xfrm>
            </p:grpSpPr>
            <p:sp>
              <p:nvSpPr>
                <p:cNvPr id="4131" name="Rectangle 30"/>
                <p:cNvSpPr>
                  <a:spLocks noChangeArrowheads="1"/>
                </p:cNvSpPr>
                <p:nvPr/>
              </p:nvSpPr>
              <p:spPr bwMode="auto">
                <a:xfrm>
                  <a:off x="2444" y="1669"/>
                  <a:ext cx="115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>
                      <a:latin typeface="Times New Roman" pitchFamily="18" charset="0"/>
                      <a:cs typeface="Times New Roman" pitchFamily="18" charset="0"/>
                    </a:rPr>
                    <a:t>0.14</a:t>
                  </a:r>
                  <a:endParaRPr lang="es-CL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>
                    <a:latin typeface="Times New Roman" pitchFamily="18" charset="0"/>
                  </a:endParaRPr>
                </a:p>
              </p:txBody>
            </p:sp>
            <p:sp>
              <p:nvSpPr>
                <p:cNvPr id="4132" name="Rectangle 31"/>
                <p:cNvSpPr>
                  <a:spLocks noChangeArrowheads="1"/>
                </p:cNvSpPr>
                <p:nvPr/>
              </p:nvSpPr>
              <p:spPr bwMode="auto">
                <a:xfrm>
                  <a:off x="2416" y="1669"/>
                  <a:ext cx="12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122" name="Group 32"/>
              <p:cNvGrpSpPr>
                <a:grpSpLocks/>
              </p:cNvGrpSpPr>
              <p:nvPr/>
            </p:nvGrpSpPr>
            <p:grpSpPr bwMode="auto">
              <a:xfrm>
                <a:off x="0" y="2072"/>
                <a:ext cx="1208" cy="403"/>
                <a:chOff x="0" y="2072"/>
                <a:chExt cx="1208" cy="403"/>
              </a:xfrm>
            </p:grpSpPr>
            <p:sp>
              <p:nvSpPr>
                <p:cNvPr id="4129" name="Rectangle 33"/>
                <p:cNvSpPr>
                  <a:spLocks noChangeArrowheads="1"/>
                </p:cNvSpPr>
                <p:nvPr/>
              </p:nvSpPr>
              <p:spPr bwMode="auto">
                <a:xfrm>
                  <a:off x="28" y="2072"/>
                  <a:ext cx="115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>
                      <a:latin typeface="Times New Roman" pitchFamily="18" charset="0"/>
                      <a:cs typeface="Times New Roman" pitchFamily="18" charset="0"/>
                    </a:rPr>
                    <a:t>7.60</a:t>
                  </a:r>
                  <a:endParaRPr lang="es-CL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>
                    <a:latin typeface="Times New Roman" pitchFamily="18" charset="0"/>
                  </a:endParaRPr>
                </a:p>
              </p:txBody>
            </p:sp>
            <p:sp>
              <p:nvSpPr>
                <p:cNvPr id="4130" name="Rectangle 34"/>
                <p:cNvSpPr>
                  <a:spLocks noChangeArrowheads="1"/>
                </p:cNvSpPr>
                <p:nvPr/>
              </p:nvSpPr>
              <p:spPr bwMode="auto">
                <a:xfrm>
                  <a:off x="0" y="2072"/>
                  <a:ext cx="12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123" name="Group 35"/>
              <p:cNvGrpSpPr>
                <a:grpSpLocks/>
              </p:cNvGrpSpPr>
              <p:nvPr/>
            </p:nvGrpSpPr>
            <p:grpSpPr bwMode="auto">
              <a:xfrm>
                <a:off x="1208" y="2072"/>
                <a:ext cx="1208" cy="403"/>
                <a:chOff x="1208" y="2072"/>
                <a:chExt cx="1208" cy="403"/>
              </a:xfrm>
            </p:grpSpPr>
            <p:sp>
              <p:nvSpPr>
                <p:cNvPr id="4127" name="Rectangle 36"/>
                <p:cNvSpPr>
                  <a:spLocks noChangeArrowheads="1"/>
                </p:cNvSpPr>
                <p:nvPr/>
              </p:nvSpPr>
              <p:spPr bwMode="auto">
                <a:xfrm>
                  <a:off x="1236" y="2072"/>
                  <a:ext cx="115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>
                      <a:latin typeface="Times New Roman" pitchFamily="18" charset="0"/>
                      <a:cs typeface="Times New Roman" pitchFamily="18" charset="0"/>
                    </a:rPr>
                    <a:t>28</a:t>
                  </a:r>
                  <a:endParaRPr lang="es-CL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 sz="2400">
                    <a:latin typeface="Times New Roman" pitchFamily="18" charset="0"/>
                  </a:endParaRPr>
                </a:p>
              </p:txBody>
            </p:sp>
            <p:sp>
              <p:nvSpPr>
                <p:cNvPr id="4128" name="Rectangle 37"/>
                <p:cNvSpPr>
                  <a:spLocks noChangeArrowheads="1"/>
                </p:cNvSpPr>
                <p:nvPr/>
              </p:nvSpPr>
              <p:spPr bwMode="auto">
                <a:xfrm>
                  <a:off x="1208" y="2072"/>
                  <a:ext cx="12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124" name="Group 38"/>
              <p:cNvGrpSpPr>
                <a:grpSpLocks/>
              </p:cNvGrpSpPr>
              <p:nvPr/>
            </p:nvGrpSpPr>
            <p:grpSpPr bwMode="auto">
              <a:xfrm>
                <a:off x="2416" y="2072"/>
                <a:ext cx="1208" cy="403"/>
                <a:chOff x="2416" y="2072"/>
                <a:chExt cx="1208" cy="403"/>
              </a:xfrm>
            </p:grpSpPr>
            <p:sp>
              <p:nvSpPr>
                <p:cNvPr id="4125" name="Rectangle 39"/>
                <p:cNvSpPr>
                  <a:spLocks noChangeArrowheads="1"/>
                </p:cNvSpPr>
                <p:nvPr/>
              </p:nvSpPr>
              <p:spPr bwMode="auto">
                <a:xfrm>
                  <a:off x="2444" y="2072"/>
                  <a:ext cx="115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>
                      <a:latin typeface="Times New Roman" pitchFamily="18" charset="0"/>
                      <a:cs typeface="Times New Roman" pitchFamily="18" charset="0"/>
                    </a:rPr>
                    <a:t>43 (máximo)</a:t>
                  </a:r>
                  <a:endParaRPr lang="es-CL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>
                    <a:latin typeface="Times New Roman" pitchFamily="18" charset="0"/>
                  </a:endParaRPr>
                </a:p>
              </p:txBody>
            </p:sp>
            <p:sp>
              <p:nvSpPr>
                <p:cNvPr id="4126" name="Rectangle 40"/>
                <p:cNvSpPr>
                  <a:spLocks noChangeArrowheads="1"/>
                </p:cNvSpPr>
                <p:nvPr/>
              </p:nvSpPr>
              <p:spPr bwMode="auto">
                <a:xfrm>
                  <a:off x="2416" y="2072"/>
                  <a:ext cx="12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sp>
          <p:nvSpPr>
            <p:cNvPr id="4112" name="Rectangle 41"/>
            <p:cNvSpPr>
              <a:spLocks noChangeArrowheads="1"/>
            </p:cNvSpPr>
            <p:nvPr/>
          </p:nvSpPr>
          <p:spPr bwMode="auto">
            <a:xfrm>
              <a:off x="-3" y="745"/>
              <a:ext cx="3630" cy="1733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101" name="Text Box 42"/>
          <p:cNvSpPr txBox="1">
            <a:spLocks noChangeArrowheads="1"/>
          </p:cNvSpPr>
          <p:nvPr/>
        </p:nvSpPr>
        <p:spPr bwMode="auto">
          <a:xfrm>
            <a:off x="228600" y="36576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CL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a)	Determine los perfiles de elución de cada una de las proteínas</a:t>
            </a:r>
            <a:endParaRPr lang="es-CL" b="1">
              <a:solidFill>
                <a:srgbClr val="CC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pSp>
        <p:nvGrpSpPr>
          <p:cNvPr id="16" name="Group 53"/>
          <p:cNvGrpSpPr>
            <a:grpSpLocks/>
          </p:cNvGrpSpPr>
          <p:nvPr/>
        </p:nvGrpSpPr>
        <p:grpSpPr bwMode="auto">
          <a:xfrm>
            <a:off x="2124075" y="4292600"/>
            <a:ext cx="4967288" cy="2455863"/>
            <a:chOff x="1338" y="2704"/>
            <a:chExt cx="3129" cy="1547"/>
          </a:xfrm>
        </p:grpSpPr>
        <p:grpSp>
          <p:nvGrpSpPr>
            <p:cNvPr id="4103" name="Group 43"/>
            <p:cNvGrpSpPr>
              <a:grpSpLocks/>
            </p:cNvGrpSpPr>
            <p:nvPr/>
          </p:nvGrpSpPr>
          <p:grpSpPr bwMode="auto">
            <a:xfrm>
              <a:off x="1746" y="2704"/>
              <a:ext cx="2721" cy="1315"/>
              <a:chOff x="192" y="1200"/>
              <a:chExt cx="2784" cy="1762"/>
            </a:xfrm>
          </p:grpSpPr>
          <p:graphicFrame>
            <p:nvGraphicFramePr>
              <p:cNvPr id="4098" name="Object 44"/>
              <p:cNvGraphicFramePr>
                <a:graphicFrameLocks noChangeAspect="1"/>
              </p:cNvGraphicFramePr>
              <p:nvPr/>
            </p:nvGraphicFramePr>
            <p:xfrm>
              <a:off x="192" y="1200"/>
              <a:ext cx="2253" cy="1762"/>
            </p:xfrm>
            <a:graphic>
              <a:graphicData uri="http://schemas.openxmlformats.org/presentationml/2006/ole">
                <p:oleObj spid="_x0000_s4098" name="Imagen de mapa de bits" r:id="rId3" imgW="2580952" imgH="2019048" progId="PBrush">
                  <p:embed/>
                </p:oleObj>
              </a:graphicData>
            </a:graphic>
          </p:graphicFrame>
          <p:sp>
            <p:nvSpPr>
              <p:cNvPr id="4109" name="Text Box 45"/>
              <p:cNvSpPr txBox="1">
                <a:spLocks noChangeArrowheads="1"/>
              </p:cNvSpPr>
              <p:nvPr/>
            </p:nvSpPr>
            <p:spPr bwMode="auto">
              <a:xfrm>
                <a:off x="1008" y="1392"/>
                <a:ext cx="1248" cy="3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2000" b="1">
                    <a:solidFill>
                      <a:srgbClr val="CC0000"/>
                    </a:solidFill>
                    <a:latin typeface="Times New Roman" pitchFamily="18" charset="0"/>
                  </a:rPr>
                  <a:t>Anticuerpo</a:t>
                </a:r>
                <a:endParaRPr lang="es-ES" sz="2000" b="1">
                  <a:solidFill>
                    <a:srgbClr val="CC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110" name="Text Box 46"/>
              <p:cNvSpPr txBox="1">
                <a:spLocks noChangeArrowheads="1"/>
              </p:cNvSpPr>
              <p:nvPr/>
            </p:nvSpPr>
            <p:spPr bwMode="auto">
              <a:xfrm>
                <a:off x="1728" y="1873"/>
                <a:ext cx="1248" cy="25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400">
                    <a:solidFill>
                      <a:schemeClr val="accent2"/>
                    </a:solidFill>
                    <a:latin typeface="Times New Roman" pitchFamily="18" charset="0"/>
                  </a:rPr>
                  <a:t>Contaminante</a:t>
                </a:r>
                <a:endParaRPr lang="es-ES" sz="1400">
                  <a:solidFill>
                    <a:schemeClr val="accent2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4104" name="Text Box 47"/>
            <p:cNvSpPr txBox="1">
              <a:spLocks noChangeArrowheads="1"/>
            </p:cNvSpPr>
            <p:nvPr/>
          </p:nvSpPr>
          <p:spPr bwMode="auto">
            <a:xfrm>
              <a:off x="2789" y="4020"/>
              <a:ext cx="8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/>
                <a:t>6.42  7.60</a:t>
              </a:r>
            </a:p>
          </p:txBody>
        </p:sp>
        <p:sp>
          <p:nvSpPr>
            <p:cNvPr id="4105" name="Text Box 48"/>
            <p:cNvSpPr txBox="1">
              <a:spLocks noChangeArrowheads="1"/>
            </p:cNvSpPr>
            <p:nvPr/>
          </p:nvSpPr>
          <p:spPr bwMode="auto">
            <a:xfrm>
              <a:off x="1338" y="2750"/>
              <a:ext cx="4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/>
                <a:t>82</a:t>
              </a:r>
            </a:p>
          </p:txBody>
        </p:sp>
        <p:sp>
          <p:nvSpPr>
            <p:cNvPr id="4106" name="Text Box 49"/>
            <p:cNvSpPr txBox="1">
              <a:spLocks noChangeArrowheads="1"/>
            </p:cNvSpPr>
            <p:nvPr/>
          </p:nvSpPr>
          <p:spPr bwMode="auto">
            <a:xfrm>
              <a:off x="1338" y="3294"/>
              <a:ext cx="3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/>
                <a:t>43</a:t>
              </a:r>
            </a:p>
          </p:txBody>
        </p:sp>
        <p:sp>
          <p:nvSpPr>
            <p:cNvPr id="4107" name="Line 51"/>
            <p:cNvSpPr>
              <a:spLocks noChangeShapeType="1"/>
            </p:cNvSpPr>
            <p:nvPr/>
          </p:nvSpPr>
          <p:spPr bwMode="auto">
            <a:xfrm flipH="1">
              <a:off x="1837" y="2750"/>
              <a:ext cx="11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08" name="Line 52"/>
            <p:cNvSpPr>
              <a:spLocks noChangeShapeType="1"/>
            </p:cNvSpPr>
            <p:nvPr/>
          </p:nvSpPr>
          <p:spPr bwMode="auto">
            <a:xfrm flipH="1">
              <a:off x="1837" y="3294"/>
              <a:ext cx="140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613" name="Group 605"/>
          <p:cNvGraphicFramePr>
            <a:graphicFrameLocks noGrp="1"/>
          </p:cNvGraphicFramePr>
          <p:nvPr/>
        </p:nvGraphicFramePr>
        <p:xfrm>
          <a:off x="900113" y="549275"/>
          <a:ext cx="6972300" cy="2048510"/>
        </p:xfrm>
        <a:graphic>
          <a:graphicData uri="http://schemas.openxmlformats.org/drawingml/2006/table">
            <a:tbl>
              <a:tblPr/>
              <a:tblGrid>
                <a:gridCol w="1311275"/>
                <a:gridCol w="774700"/>
                <a:gridCol w="873125"/>
                <a:gridCol w="1231900"/>
                <a:gridCol w="774700"/>
                <a:gridCol w="774700"/>
                <a:gridCol w="1231900"/>
              </a:tblGrid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Anticuerpo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Impureza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Tiempo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ln y/yo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(t/to-1)^2/-2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ln y/yo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(t/to-1)^2/-2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6,42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0,0000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0,0000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-0,2636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-0,0041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0,14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-5,727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-0,2876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-1,0745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-0,0169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0,0000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sigma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0,1253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sigma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0,22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122" name="Object 607"/>
          <p:cNvGraphicFramePr>
            <a:graphicFrameLocks noChangeAspect="1"/>
          </p:cNvGraphicFramePr>
          <p:nvPr/>
        </p:nvGraphicFramePr>
        <p:xfrm>
          <a:off x="4859338" y="3500438"/>
          <a:ext cx="4033837" cy="2433637"/>
        </p:xfrm>
        <a:graphic>
          <a:graphicData uri="http://schemas.openxmlformats.org/presentationml/2006/ole">
            <p:oleObj spid="_x0000_s5122" name="Gráfico" r:id="rId3" imgW="2905049" imgH="1752600" progId="Excel.Sheet.8">
              <p:embed/>
            </p:oleObj>
          </a:graphicData>
        </a:graphic>
      </p:graphicFrame>
      <p:graphicFrame>
        <p:nvGraphicFramePr>
          <p:cNvPr id="5123" name="Object 609"/>
          <p:cNvGraphicFramePr>
            <a:graphicFrameLocks noChangeAspect="1"/>
          </p:cNvGraphicFramePr>
          <p:nvPr/>
        </p:nvGraphicFramePr>
        <p:xfrm>
          <a:off x="323850" y="3424238"/>
          <a:ext cx="4176713" cy="2540000"/>
        </p:xfrm>
        <a:graphic>
          <a:graphicData uri="http://schemas.openxmlformats.org/presentationml/2006/ole">
            <p:oleObj spid="_x0000_s5123" name="Gráfico" r:id="rId4" imgW="2866949" imgH="1743151" progId="Excel.Sheet.8">
              <p:embed/>
            </p:oleObj>
          </a:graphicData>
        </a:graphic>
      </p:graphicFrame>
      <p:sp>
        <p:nvSpPr>
          <p:cNvPr id="5178" name="Rectangle 610"/>
          <p:cNvSpPr>
            <a:spLocks noChangeArrowheads="1"/>
          </p:cNvSpPr>
          <p:nvPr/>
        </p:nvSpPr>
        <p:spPr bwMode="auto">
          <a:xfrm>
            <a:off x="3132138" y="3500438"/>
            <a:ext cx="1276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"/>
            <a:r>
              <a:rPr lang="es-ES"/>
              <a:t>Anticuerpo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2"/>
          <p:cNvSpPr txBox="1">
            <a:spLocks noChangeArrowheads="1"/>
          </p:cNvSpPr>
          <p:nvPr/>
        </p:nvSpPr>
        <p:spPr bwMode="auto">
          <a:xfrm>
            <a:off x="533400" y="457200"/>
            <a:ext cx="822960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Cálculo de Altura equivalente de cada Plato  (HETP)</a:t>
            </a: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Es una medida del </a:t>
            </a:r>
            <a:r>
              <a:rPr lang="es-ES_tradnl" sz="2000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ensanchamiento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de de la zona de dispersión de manera que:</a:t>
            </a: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 un menor valor  de HETP </a:t>
            </a: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proporciona peak más estrechos</a:t>
            </a:r>
          </a:p>
          <a:p>
            <a:pPr algn="just">
              <a:spcBef>
                <a:spcPct val="50000"/>
              </a:spcBef>
            </a:pPr>
            <a:endParaRPr lang="es-ES_tradnl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endParaRPr lang="es-ES_tradnl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2814638" y="2914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6150" name="Rectangle 4"/>
          <p:cNvSpPr>
            <a:spLocks noChangeArrowheads="1"/>
          </p:cNvSpPr>
          <p:nvPr/>
        </p:nvSpPr>
        <p:spPr bwMode="auto">
          <a:xfrm>
            <a:off x="3395663" y="2914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6146" name="Object 5"/>
          <p:cNvGraphicFramePr>
            <a:graphicFrameLocks noChangeAspect="1"/>
          </p:cNvGraphicFramePr>
          <p:nvPr/>
        </p:nvGraphicFramePr>
        <p:xfrm>
          <a:off x="5562600" y="1339850"/>
          <a:ext cx="2971800" cy="2500313"/>
        </p:xfrm>
        <a:graphic>
          <a:graphicData uri="http://schemas.openxmlformats.org/presentationml/2006/ole">
            <p:oleObj spid="_x0000_s6146" name="Imagen de mapa de bits" r:id="rId3" imgW="2523810" imgH="2123810" progId="PBrush">
              <p:embed/>
            </p:oleObj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33400" y="3573463"/>
            <a:ext cx="8610600" cy="2782887"/>
            <a:chOff x="336" y="1968"/>
            <a:chExt cx="5424" cy="1753"/>
          </a:xfrm>
        </p:grpSpPr>
        <p:graphicFrame>
          <p:nvGraphicFramePr>
            <p:cNvPr id="6147" name="Object 7"/>
            <p:cNvGraphicFramePr>
              <a:graphicFrameLocks noChangeAspect="1"/>
            </p:cNvGraphicFramePr>
            <p:nvPr/>
          </p:nvGraphicFramePr>
          <p:xfrm>
            <a:off x="384" y="3216"/>
            <a:ext cx="1728" cy="505"/>
          </p:xfrm>
          <a:graphic>
            <a:graphicData uri="http://schemas.openxmlformats.org/presentationml/2006/ole">
              <p:oleObj spid="_x0000_s6147" name="Ecuación" r:id="rId4" imgW="1346040" imgH="393480" progId="Equation.3">
                <p:embed/>
              </p:oleObj>
            </a:graphicData>
          </a:graphic>
        </p:graphicFrame>
        <p:sp>
          <p:nvSpPr>
            <p:cNvPr id="6153" name="Text Box 8"/>
            <p:cNvSpPr txBox="1">
              <a:spLocks noChangeArrowheads="1"/>
            </p:cNvSpPr>
            <p:nvPr/>
          </p:nvSpPr>
          <p:spPr bwMode="auto">
            <a:xfrm>
              <a:off x="2544" y="3137"/>
              <a:ext cx="32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>
                  <a:solidFill>
                    <a:srgbClr val="A50021"/>
                  </a:solidFill>
                  <a:latin typeface="Comic Sans MS" pitchFamily="66" charset="0"/>
                </a:rPr>
                <a:t>Donde u: es la velocidad lineal del líquido.</a:t>
              </a:r>
            </a:p>
          </p:txBody>
        </p:sp>
        <p:sp>
          <p:nvSpPr>
            <p:cNvPr id="6154" name="Text Box 9"/>
            <p:cNvSpPr txBox="1">
              <a:spLocks noChangeArrowheads="1"/>
            </p:cNvSpPr>
            <p:nvPr/>
          </p:nvSpPr>
          <p:spPr bwMode="auto">
            <a:xfrm>
              <a:off x="336" y="1968"/>
              <a:ext cx="2592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lang="es-ES_tradnl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HETP depende de varios procesos que se producen durante la elución de muestra y se puede expresar como:</a:t>
              </a:r>
              <a:endPara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endParaRPr>
            </a:p>
          </p:txBody>
        </p:sp>
      </p:grpSp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684213" y="5013325"/>
            <a:ext cx="281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solidFill>
                  <a:srgbClr val="A50021"/>
                </a:solidFill>
              </a:rPr>
              <a:t>Ecuación de van Deemter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1026"/>
          <p:cNvSpPr>
            <a:spLocks noChangeArrowheads="1"/>
          </p:cNvSpPr>
          <p:nvPr/>
        </p:nvSpPr>
        <p:spPr bwMode="auto">
          <a:xfrm>
            <a:off x="2938463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3318" name="Text Box 1027"/>
          <p:cNvSpPr txBox="1">
            <a:spLocks noChangeArrowheads="1"/>
          </p:cNvSpPr>
          <p:nvPr/>
        </p:nvSpPr>
        <p:spPr bwMode="auto">
          <a:xfrm>
            <a:off x="457200" y="228600"/>
            <a:ext cx="77724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La </a:t>
            </a:r>
            <a:r>
              <a:rPr lang="es-ES_tradnl" sz="2000" b="1">
                <a:solidFill>
                  <a:srgbClr val="A50021"/>
                </a:solidFill>
                <a:latin typeface="Comic Sans MS" pitchFamily="66" charset="0"/>
              </a:rPr>
              <a:t>Elución 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</a:rPr>
              <a:t>puede ser llevada a cabo de varias formas: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ES_tradnl" sz="2000">
                <a:latin typeface="Comic Sans MS" pitchFamily="66" charset="0"/>
              </a:rPr>
              <a:t>Isocrática: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	La composición de eluyente 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	se mantiene constante</a:t>
            </a:r>
          </a:p>
        </p:txBody>
      </p:sp>
      <p:graphicFrame>
        <p:nvGraphicFramePr>
          <p:cNvPr id="13314" name="Object 1028"/>
          <p:cNvGraphicFramePr>
            <a:graphicFrameLocks noChangeAspect="1"/>
          </p:cNvGraphicFramePr>
          <p:nvPr/>
        </p:nvGraphicFramePr>
        <p:xfrm>
          <a:off x="5638800" y="609600"/>
          <a:ext cx="2428875" cy="1924050"/>
        </p:xfrm>
        <a:graphic>
          <a:graphicData uri="http://schemas.openxmlformats.org/presentationml/2006/ole">
            <p:oleObj spid="_x0000_s58370" name="Imagen de mapa de bits" r:id="rId3" imgW="1971950" imgH="1561905" progId="PBrush">
              <p:embed/>
            </p:oleObj>
          </a:graphicData>
        </a:graphic>
      </p:graphicFrame>
      <p:graphicFrame>
        <p:nvGraphicFramePr>
          <p:cNvPr id="187397" name="Object 1029"/>
          <p:cNvGraphicFramePr>
            <a:graphicFrameLocks noChangeAspect="1"/>
          </p:cNvGraphicFramePr>
          <p:nvPr/>
        </p:nvGraphicFramePr>
        <p:xfrm>
          <a:off x="5638800" y="2514600"/>
          <a:ext cx="2514600" cy="1971675"/>
        </p:xfrm>
        <a:graphic>
          <a:graphicData uri="http://schemas.openxmlformats.org/presentationml/2006/ole">
            <p:oleObj spid="_x0000_s58371" name="Imagen de mapa de bits" r:id="rId4" imgW="2114845" imgH="1657581" progId="PBrush">
              <p:embed/>
            </p:oleObj>
          </a:graphicData>
        </a:graphic>
      </p:graphicFrame>
      <p:graphicFrame>
        <p:nvGraphicFramePr>
          <p:cNvPr id="187398" name="Object 1030"/>
          <p:cNvGraphicFramePr>
            <a:graphicFrameLocks noChangeAspect="1"/>
          </p:cNvGraphicFramePr>
          <p:nvPr/>
        </p:nvGraphicFramePr>
        <p:xfrm>
          <a:off x="5715000" y="4648200"/>
          <a:ext cx="2590800" cy="2055813"/>
        </p:xfrm>
        <a:graphic>
          <a:graphicData uri="http://schemas.openxmlformats.org/presentationml/2006/ole">
            <p:oleObj spid="_x0000_s58372" name="Imagen de mapa de bits" r:id="rId5" imgW="1980952" imgH="1571844" progId="PBrush">
              <p:embed/>
            </p:oleObj>
          </a:graphicData>
        </a:graphic>
      </p:graphicFrame>
      <p:sp>
        <p:nvSpPr>
          <p:cNvPr id="187399" name="Text Box 1031"/>
          <p:cNvSpPr txBox="1">
            <a:spLocks noChangeArrowheads="1"/>
          </p:cNvSpPr>
          <p:nvPr/>
        </p:nvSpPr>
        <p:spPr bwMode="auto">
          <a:xfrm>
            <a:off x="533400" y="2819400"/>
            <a:ext cx="4419600" cy="262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s-ES_tradnl" sz="2000">
                <a:latin typeface="Comic Sans MS" pitchFamily="66" charset="0"/>
              </a:rPr>
              <a:t>Gradiente</a:t>
            </a:r>
          </a:p>
          <a:p>
            <a:pPr lvl="2"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La composición del eluyente varía gradualmente</a:t>
            </a:r>
          </a:p>
          <a:p>
            <a:pPr lvl="2"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	- Lineal</a:t>
            </a:r>
          </a:p>
          <a:p>
            <a:pPr lvl="2"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	- Escalonada</a:t>
            </a:r>
            <a:endParaRPr lang="es-ES" sz="20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9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814638" y="2914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395663" y="2914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7170" name="Object 7"/>
          <p:cNvGraphicFramePr>
            <a:graphicFrameLocks noChangeAspect="1"/>
          </p:cNvGraphicFramePr>
          <p:nvPr/>
        </p:nvGraphicFramePr>
        <p:xfrm>
          <a:off x="1487488" y="188913"/>
          <a:ext cx="2432050" cy="801687"/>
        </p:xfrm>
        <a:graphic>
          <a:graphicData uri="http://schemas.openxmlformats.org/presentationml/2006/ole">
            <p:oleObj spid="_x0000_s7170" name="Ecuación" r:id="rId3" imgW="1193760" imgH="393480" progId="Equation.3">
              <p:embed/>
            </p:oleObj>
          </a:graphicData>
        </a:graphic>
      </p:graphicFrame>
      <p:sp>
        <p:nvSpPr>
          <p:cNvPr id="7173" name="Text Box 8"/>
          <p:cNvSpPr txBox="1">
            <a:spLocks noChangeArrowheads="1"/>
          </p:cNvSpPr>
          <p:nvPr/>
        </p:nvSpPr>
        <p:spPr bwMode="auto">
          <a:xfrm>
            <a:off x="755650" y="981075"/>
            <a:ext cx="7704138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A50021"/>
                </a:solidFill>
                <a:latin typeface="Comic Sans MS" pitchFamily="66" charset="0"/>
              </a:rPr>
              <a:t>Donde u: es la velocidad lineal del líquido.</a:t>
            </a:r>
          </a:p>
          <a:p>
            <a:pPr>
              <a:spcBef>
                <a:spcPct val="50000"/>
              </a:spcBef>
            </a:pPr>
            <a:r>
              <a:rPr lang="es-ES_tradnl">
                <a:solidFill>
                  <a:srgbClr val="A50021"/>
                </a:solidFill>
                <a:latin typeface="Comic Sans MS" pitchFamily="66" charset="0"/>
              </a:rPr>
              <a:t>A: la distribución no lineal del líquido  a través del relleno, debido a diferentes rutas </a:t>
            </a:r>
          </a:p>
          <a:p>
            <a:pPr>
              <a:spcBef>
                <a:spcPct val="50000"/>
              </a:spcBef>
            </a:pPr>
            <a:r>
              <a:rPr lang="es-ES_tradnl">
                <a:solidFill>
                  <a:srgbClr val="A50021"/>
                </a:solidFill>
                <a:latin typeface="Comic Sans MS" pitchFamily="66" charset="0"/>
              </a:rPr>
              <a:t>B: la dispersión axial hacia delante y atrás </a:t>
            </a:r>
          </a:p>
          <a:p>
            <a:pPr>
              <a:spcBef>
                <a:spcPct val="50000"/>
              </a:spcBef>
            </a:pPr>
            <a:r>
              <a:rPr lang="es-ES_tradnl">
                <a:solidFill>
                  <a:srgbClr val="A50021"/>
                </a:solidFill>
                <a:latin typeface="Comic Sans MS" pitchFamily="66" charset="0"/>
              </a:rPr>
              <a:t>C: efectos de transferencia intrapartícula</a:t>
            </a:r>
          </a:p>
          <a:p>
            <a:pPr>
              <a:spcBef>
                <a:spcPct val="50000"/>
              </a:spcBef>
            </a:pPr>
            <a:endParaRPr lang="es-ES">
              <a:solidFill>
                <a:srgbClr val="A50021"/>
              </a:solidFill>
              <a:latin typeface="Comic Sans MS" pitchFamily="66" charset="0"/>
            </a:endParaRPr>
          </a:p>
        </p:txBody>
      </p:sp>
      <p:sp>
        <p:nvSpPr>
          <p:cNvPr id="7174" name="Text Box 9"/>
          <p:cNvSpPr txBox="1">
            <a:spLocks noChangeArrowheads="1"/>
          </p:cNvSpPr>
          <p:nvPr/>
        </p:nvSpPr>
        <p:spPr bwMode="auto">
          <a:xfrm>
            <a:off x="533400" y="3124200"/>
            <a:ext cx="411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717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009900"/>
            <a:ext cx="6170613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Rectangle 12"/>
          <p:cNvSpPr>
            <a:spLocks noChangeArrowheads="1"/>
          </p:cNvSpPr>
          <p:nvPr/>
        </p:nvSpPr>
        <p:spPr bwMode="auto">
          <a:xfrm>
            <a:off x="6588125" y="4005263"/>
            <a:ext cx="2376488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D</a:t>
            </a:r>
            <a:r>
              <a:rPr lang="es-ES" baseline="-25000"/>
              <a:t>m</a:t>
            </a:r>
            <a:r>
              <a:rPr lang="es-ES"/>
              <a:t>: Coeficiente de difusión en la fase móvil </a:t>
            </a:r>
          </a:p>
          <a:p>
            <a:r>
              <a:rPr lang="es-ES"/>
              <a:t>D</a:t>
            </a:r>
            <a:r>
              <a:rPr lang="es-ES" baseline="-25000"/>
              <a:t>s</a:t>
            </a:r>
            <a:r>
              <a:rPr lang="es-ES"/>
              <a:t>: Coeficiente de difusión en el porol</a:t>
            </a:r>
          </a:p>
          <a:p>
            <a:r>
              <a:rPr lang="es-ES">
                <a:latin typeface="Symbol" pitchFamily="18" charset="2"/>
              </a:rPr>
              <a:t>e</a:t>
            </a:r>
            <a:r>
              <a:rPr lang="es-ES"/>
              <a:t>: Porosidad del lecho</a:t>
            </a:r>
          </a:p>
          <a:p>
            <a:r>
              <a:rPr lang="es-ES">
                <a:latin typeface="Symbol" pitchFamily="18" charset="2"/>
              </a:rPr>
              <a:t>e</a:t>
            </a:r>
            <a:r>
              <a:rPr lang="es-ES" baseline="-25000"/>
              <a:t>p</a:t>
            </a:r>
            <a:r>
              <a:rPr lang="es-ES"/>
              <a:t>: porosidad de la partícula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2"/>
          <p:cNvSpPr txBox="1">
            <a:spLocks noChangeArrowheads="1"/>
          </p:cNvSpPr>
          <p:nvPr/>
        </p:nvSpPr>
        <p:spPr bwMode="auto">
          <a:xfrm>
            <a:off x="533400" y="457200"/>
            <a:ext cx="80772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C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Relación entre número de platos (N) y HETP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CL" sz="2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	</a:t>
            </a:r>
            <a:r>
              <a:rPr lang="es-CL" sz="2000" b="1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HETP = L/N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donde L es el lago de la columna 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 	Para una columna determina mientras </a:t>
            </a:r>
            <a:r>
              <a:rPr lang="es-CL" sz="2000" b="1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mayor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sea el </a:t>
            </a:r>
            <a:r>
              <a:rPr lang="es-CL" sz="2000" b="1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número de platos teóricos mayor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es el número de etapas ideales en equilibrio del sistema y </a:t>
            </a:r>
            <a:r>
              <a:rPr lang="es-CL" sz="2000" b="1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más eficiente es la separación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dado que la </a:t>
            </a:r>
            <a:r>
              <a:rPr lang="es-CL" sz="2000" b="1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altura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de cada plato en </a:t>
            </a:r>
            <a:r>
              <a:rPr lang="es-CL" sz="2000" b="1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más pequeña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 luego la </a:t>
            </a:r>
            <a:r>
              <a:rPr lang="es-CL" sz="2000" b="1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amplitud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de cada peak es </a:t>
            </a:r>
            <a:r>
              <a:rPr lang="es-CL" sz="2000" b="1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menor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endParaRPr lang="es-CL" sz="2000" b="1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04800" y="3124200"/>
            <a:ext cx="8391525" cy="3406775"/>
            <a:chOff x="192" y="1968"/>
            <a:chExt cx="5286" cy="2146"/>
          </a:xfrm>
        </p:grpSpPr>
        <p:sp>
          <p:nvSpPr>
            <p:cNvPr id="8198" name="Text Box 4"/>
            <p:cNvSpPr txBox="1">
              <a:spLocks noChangeArrowheads="1"/>
            </p:cNvSpPr>
            <p:nvPr/>
          </p:nvSpPr>
          <p:spPr bwMode="auto">
            <a:xfrm>
              <a:off x="192" y="2160"/>
              <a:ext cx="3072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lang="es-ES_tradnl" sz="2000">
                  <a:solidFill>
                    <a:schemeClr val="accent2"/>
                  </a:solidFill>
                  <a:latin typeface="Comic Sans MS" pitchFamily="66" charset="0"/>
                </a:rPr>
                <a:t>Si se tiene un peak simétrico se puede calcular el número de platos de la siguiente forma:</a:t>
              </a:r>
              <a:endParaRPr lang="es-ES" sz="2000">
                <a:solidFill>
                  <a:schemeClr val="accent2"/>
                </a:solidFill>
                <a:latin typeface="Comic Sans MS" pitchFamily="66" charset="0"/>
              </a:endParaRPr>
            </a:p>
          </p:txBody>
        </p:sp>
        <p:graphicFrame>
          <p:nvGraphicFramePr>
            <p:cNvPr id="8194" name="Object 5"/>
            <p:cNvGraphicFramePr>
              <a:graphicFrameLocks noChangeAspect="1"/>
            </p:cNvGraphicFramePr>
            <p:nvPr/>
          </p:nvGraphicFramePr>
          <p:xfrm>
            <a:off x="1008" y="3072"/>
            <a:ext cx="1093" cy="603"/>
          </p:xfrm>
          <a:graphic>
            <a:graphicData uri="http://schemas.openxmlformats.org/presentationml/2006/ole">
              <p:oleObj spid="_x0000_s8194" name="Ecuación" r:id="rId3" imgW="850680" imgH="469800" progId="Equation.3">
                <p:embed/>
              </p:oleObj>
            </a:graphicData>
          </a:graphic>
        </p:graphicFrame>
        <p:graphicFrame>
          <p:nvGraphicFramePr>
            <p:cNvPr id="8195" name="Object 6"/>
            <p:cNvGraphicFramePr>
              <a:graphicFrameLocks noChangeAspect="1"/>
            </p:cNvGraphicFramePr>
            <p:nvPr/>
          </p:nvGraphicFramePr>
          <p:xfrm>
            <a:off x="3312" y="1968"/>
            <a:ext cx="2166" cy="2146"/>
          </p:xfrm>
          <a:graphic>
            <a:graphicData uri="http://schemas.openxmlformats.org/presentationml/2006/ole">
              <p:oleObj spid="_x0000_s8195" name="Imagen de mapa de bits" r:id="rId4" imgW="5200000" imgH="5152381" progId="PBrush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533400" y="457200"/>
            <a:ext cx="80772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C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Parámetros que caracterizan la migración diferencial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C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1.-Volumen o tiempo de Elución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Volumen o tiempo necesario para transportar al soluto a través de una columna hasta que sale de la misma a una máxima concentración.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Vo, Ve	V = F*t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t</a:t>
            </a:r>
            <a:r>
              <a:rPr lang="es-CL" sz="2000" baseline="-25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o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 t</a:t>
            </a:r>
            <a:r>
              <a:rPr lang="es-CL" sz="2000" baseline="-25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</a:t>
            </a:r>
          </a:p>
          <a:p>
            <a:pPr marL="457200" indent="-457200" algn="just">
              <a:spcBef>
                <a:spcPct val="50000"/>
              </a:spcBef>
            </a:pPr>
            <a:endParaRPr lang="es-CL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9218" name="Object 3"/>
          <p:cNvGraphicFramePr>
            <a:graphicFrameLocks noChangeAspect="1"/>
          </p:cNvGraphicFramePr>
          <p:nvPr/>
        </p:nvGraphicFramePr>
        <p:xfrm>
          <a:off x="5724525" y="2781300"/>
          <a:ext cx="2533650" cy="2027238"/>
        </p:xfrm>
        <a:graphic>
          <a:graphicData uri="http://schemas.openxmlformats.org/presentationml/2006/ole">
            <p:oleObj spid="_x0000_s9218" name="Imagen de mapa de bits" r:id="rId3" imgW="3524742" imgH="281979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323850" y="765175"/>
            <a:ext cx="4419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C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2.Factor de Capacidad</a:t>
            </a:r>
          </a:p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graphicFrame>
        <p:nvGraphicFramePr>
          <p:cNvPr id="10242" name="Object 6"/>
          <p:cNvGraphicFramePr>
            <a:graphicFrameLocks noChangeAspect="1"/>
          </p:cNvGraphicFramePr>
          <p:nvPr/>
        </p:nvGraphicFramePr>
        <p:xfrm>
          <a:off x="1390650" y="1438275"/>
          <a:ext cx="1735138" cy="982663"/>
        </p:xfrm>
        <a:graphic>
          <a:graphicData uri="http://schemas.openxmlformats.org/presentationml/2006/ole">
            <p:oleObj spid="_x0000_s10242" name="Ecuación" r:id="rId3" imgW="850680" imgH="482400" progId="Equation.3">
              <p:embed/>
            </p:oleObj>
          </a:graphicData>
        </a:graphic>
      </p:graphicFrame>
      <p:sp>
        <p:nvSpPr>
          <p:cNvPr id="10244" name="Rectangle 7"/>
          <p:cNvSpPr>
            <a:spLocks noChangeArrowheads="1"/>
          </p:cNvSpPr>
          <p:nvPr/>
        </p:nvSpPr>
        <p:spPr bwMode="auto">
          <a:xfrm>
            <a:off x="611188" y="3573463"/>
            <a:ext cx="43926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V</a:t>
            </a:r>
            <a:r>
              <a:rPr lang="es-CL" sz="2000" baseline="-25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H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: Volumen de huecos, ie, el volumen de líquido existente en la columna que no se encuentra en el interior de las partícula</a:t>
            </a:r>
          </a:p>
        </p:txBody>
      </p:sp>
      <p:pic>
        <p:nvPicPr>
          <p:cNvPr id="1024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908050"/>
            <a:ext cx="18129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Line 9"/>
          <p:cNvSpPr>
            <a:spLocks noChangeShapeType="1"/>
          </p:cNvSpPr>
          <p:nvPr/>
        </p:nvSpPr>
        <p:spPr bwMode="auto">
          <a:xfrm flipV="1">
            <a:off x="4572000" y="1700213"/>
            <a:ext cx="1368425" cy="1873250"/>
          </a:xfrm>
          <a:prstGeom prst="line">
            <a:avLst/>
          </a:prstGeom>
          <a:noFill/>
          <a:ln w="57150">
            <a:solidFill>
              <a:srgbClr val="3333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533400" y="457200"/>
            <a:ext cx="80772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C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3.-Selectividad o retención relativa, </a:t>
            </a:r>
            <a:r>
              <a:rPr lang="es-CL" sz="2000" b="1" u="sng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d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Cuando se tienen dos proteínas, se puede comparar su nivel de retención comparando los factores de capacidad.</a:t>
            </a:r>
          </a:p>
        </p:txBody>
      </p:sp>
      <p:graphicFrame>
        <p:nvGraphicFramePr>
          <p:cNvPr id="11266" name="Object 3"/>
          <p:cNvGraphicFramePr>
            <a:graphicFrameLocks noChangeAspect="1"/>
          </p:cNvGraphicFramePr>
          <p:nvPr/>
        </p:nvGraphicFramePr>
        <p:xfrm>
          <a:off x="1905000" y="1676400"/>
          <a:ext cx="931863" cy="879475"/>
        </p:xfrm>
        <a:graphic>
          <a:graphicData uri="http://schemas.openxmlformats.org/presentationml/2006/ole">
            <p:oleObj spid="_x0000_s11266" name="Ecuación" r:id="rId3" imgW="45720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2"/>
          <p:cNvSpPr txBox="1">
            <a:spLocks noChangeArrowheads="1"/>
          </p:cNvSpPr>
          <p:nvPr/>
        </p:nvSpPr>
        <p:spPr bwMode="auto">
          <a:xfrm>
            <a:off x="533400" y="457200"/>
            <a:ext cx="80772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C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4.- Recuperación o yield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CL" sz="2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	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La  cantidad de soluto recuperando entre un tiempo t* y t respecto al total  inyectado (y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F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) </a:t>
            </a:r>
            <a:endParaRPr lang="es-CL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12290" name="Object 3"/>
          <p:cNvGraphicFramePr>
            <a:graphicFrameLocks noChangeAspect="1"/>
          </p:cNvGraphicFramePr>
          <p:nvPr/>
        </p:nvGraphicFramePr>
        <p:xfrm>
          <a:off x="685800" y="2438400"/>
          <a:ext cx="8213725" cy="922338"/>
        </p:xfrm>
        <a:graphic>
          <a:graphicData uri="http://schemas.openxmlformats.org/presentationml/2006/ole">
            <p:oleObj spid="_x0000_s12290" name="Ecuación" r:id="rId3" imgW="4863960" imgH="545760" progId="Equation.3">
              <p:embed/>
            </p:oleObj>
          </a:graphicData>
        </a:graphic>
      </p:graphicFrame>
      <p:graphicFrame>
        <p:nvGraphicFramePr>
          <p:cNvPr id="12291" name="Object 4"/>
          <p:cNvGraphicFramePr>
            <a:graphicFrameLocks noChangeAspect="1"/>
          </p:cNvGraphicFramePr>
          <p:nvPr/>
        </p:nvGraphicFramePr>
        <p:xfrm>
          <a:off x="2743200" y="3505200"/>
          <a:ext cx="3562350" cy="2505075"/>
        </p:xfrm>
        <a:graphic>
          <a:graphicData uri="http://schemas.openxmlformats.org/presentationml/2006/ole">
            <p:oleObj spid="_x0000_s12291" name="Imagen de mapa de bits" r:id="rId4" imgW="3561905" imgH="2505425" progId="PBrush">
              <p:embed/>
            </p:oleObj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395288" y="3141663"/>
          <a:ext cx="8091487" cy="2487612"/>
        </p:xfrm>
        <a:graphic>
          <a:graphicData uri="http://schemas.openxmlformats.org/presentationml/2006/ole">
            <p:oleObj spid="_x0000_s13314" name="Ecuación" r:id="rId3" imgW="4724280" imgH="1447560" progId="Equation.3">
              <p:embed/>
            </p:oleObj>
          </a:graphicData>
        </a:graphic>
      </p:graphicFrame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533400" y="685800"/>
          <a:ext cx="7396163" cy="2349500"/>
        </p:xfrm>
        <a:graphic>
          <a:graphicData uri="http://schemas.openxmlformats.org/presentationml/2006/ole">
            <p:oleObj spid="_x0000_s13315" name="Ecuación" r:id="rId4" imgW="4572000" imgH="1447560" progId="Equation.3">
              <p:embed/>
            </p:oleObj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33400" y="457200"/>
            <a:ext cx="807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Desde Tablas de Integrales se tiene la definición de: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09600" y="2895600"/>
            <a:ext cx="807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Donde erf (x) es la función error.</a:t>
            </a:r>
          </a:p>
        </p:txBody>
      </p:sp>
      <p:graphicFrame>
        <p:nvGraphicFramePr>
          <p:cNvPr id="14338" name="Object 5"/>
          <p:cNvGraphicFramePr>
            <a:graphicFrameLocks noChangeAspect="1"/>
          </p:cNvGraphicFramePr>
          <p:nvPr/>
        </p:nvGraphicFramePr>
        <p:xfrm>
          <a:off x="2555875" y="1268413"/>
          <a:ext cx="3017838" cy="1065212"/>
        </p:xfrm>
        <a:graphic>
          <a:graphicData uri="http://schemas.openxmlformats.org/presentationml/2006/ole">
            <p:oleObj spid="_x0000_s14338" name="Ecuación" r:id="rId3" imgW="1371600" imgH="482400" progId="Equation.3">
              <p:embed/>
            </p:oleObj>
          </a:graphicData>
        </a:graphic>
      </p:graphicFrame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457200" y="4267200"/>
            <a:ext cx="80772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Erf(0) =0   y Erf (oo) = 1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Función impar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erf(-x) = - erf (x) 		Erf(-1) = - erf(1)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Erf (x) =1 		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 x &gt; 2.5</a:t>
            </a:r>
            <a:endParaRPr lang="es-ES_tradnl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219075" y="1219200"/>
          <a:ext cx="8924925" cy="1538288"/>
        </p:xfrm>
        <a:graphic>
          <a:graphicData uri="http://schemas.openxmlformats.org/presentationml/2006/ole">
            <p:oleObj spid="_x0000_s15362" name="Ecuación" r:id="rId3" imgW="4584600" imgH="787320" progId="Equation.3">
              <p:embed/>
            </p:oleObj>
          </a:graphicData>
        </a:graphic>
      </p:graphicFrame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533400" y="457200"/>
            <a:ext cx="807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Utilizando la definición anterior y aplicando un cambio de variables </a:t>
            </a:r>
          </a:p>
        </p:txBody>
      </p:sp>
      <p:graphicFrame>
        <p:nvGraphicFramePr>
          <p:cNvPr id="15363" name="Object 7"/>
          <p:cNvGraphicFramePr>
            <a:graphicFrameLocks noChangeAspect="1"/>
          </p:cNvGraphicFramePr>
          <p:nvPr/>
        </p:nvGraphicFramePr>
        <p:xfrm>
          <a:off x="250825" y="2924175"/>
          <a:ext cx="6203950" cy="2503488"/>
        </p:xfrm>
        <a:graphic>
          <a:graphicData uri="http://schemas.openxmlformats.org/presentationml/2006/ole">
            <p:oleObj spid="_x0000_s15363" name="Ecuación" r:id="rId4" imgW="3492360" imgH="1282680" progId="Equation.3">
              <p:embed/>
            </p:oleObj>
          </a:graphicData>
        </a:graphic>
      </p:graphicFrame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250825" y="5805488"/>
            <a:ext cx="3816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Generalmente </a:t>
            </a:r>
          </a:p>
        </p:txBody>
      </p:sp>
      <p:graphicFrame>
        <p:nvGraphicFramePr>
          <p:cNvPr id="15364" name="Object 9"/>
          <p:cNvGraphicFramePr>
            <a:graphicFrameLocks noChangeAspect="1"/>
          </p:cNvGraphicFramePr>
          <p:nvPr/>
        </p:nvGraphicFramePr>
        <p:xfrm>
          <a:off x="2771775" y="5776913"/>
          <a:ext cx="1511300" cy="806450"/>
        </p:xfrm>
        <a:graphic>
          <a:graphicData uri="http://schemas.openxmlformats.org/presentationml/2006/ole">
            <p:oleObj spid="_x0000_s15364" name="Ecuación" r:id="rId5" imgW="78732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533400" y="457200"/>
            <a:ext cx="80772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Entonces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Cantidad recuperada entre 0 e Infinto </a:t>
            </a:r>
          </a:p>
        </p:txBody>
      </p:sp>
      <p:graphicFrame>
        <p:nvGraphicFramePr>
          <p:cNvPr id="16386" name="Object 4"/>
          <p:cNvGraphicFramePr>
            <a:graphicFrameLocks noChangeAspect="1"/>
          </p:cNvGraphicFramePr>
          <p:nvPr/>
        </p:nvGraphicFramePr>
        <p:xfrm>
          <a:off x="1882775" y="1323975"/>
          <a:ext cx="3451225" cy="1041400"/>
        </p:xfrm>
        <a:graphic>
          <a:graphicData uri="http://schemas.openxmlformats.org/presentationml/2006/ole">
            <p:oleObj spid="_x0000_s16386" name="Ecuación" r:id="rId3" imgW="1942920" imgH="533160" progId="Equation.3">
              <p:embed/>
            </p:oleObj>
          </a:graphicData>
        </a:graphic>
      </p:graphicFrame>
      <p:graphicFrame>
        <p:nvGraphicFramePr>
          <p:cNvPr id="16387" name="Object 7"/>
          <p:cNvGraphicFramePr>
            <a:graphicFrameLocks noChangeAspect="1"/>
          </p:cNvGraphicFramePr>
          <p:nvPr/>
        </p:nvGraphicFramePr>
        <p:xfrm>
          <a:off x="849313" y="3278188"/>
          <a:ext cx="7662862" cy="1984375"/>
        </p:xfrm>
        <a:graphic>
          <a:graphicData uri="http://schemas.openxmlformats.org/presentationml/2006/ole">
            <p:oleObj spid="_x0000_s16387" name="Ecuación" r:id="rId4" imgW="3936960" imgH="10159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Text Box 2"/>
          <p:cNvSpPr txBox="1">
            <a:spLocks noChangeArrowheads="1"/>
          </p:cNvSpPr>
          <p:nvPr/>
        </p:nvSpPr>
        <p:spPr bwMode="auto">
          <a:xfrm>
            <a:off x="609600" y="304800"/>
            <a:ext cx="7924800" cy="524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Modelos formulados para Procesos Cromatográficos</a:t>
            </a:r>
            <a:r>
              <a:rPr lang="es-ES" sz="2000" b="1" u="sng">
                <a:solidFill>
                  <a:schemeClr val="accent2"/>
                </a:solidFill>
                <a:latin typeface="Comic Sans MS" pitchFamily="66" charset="0"/>
              </a:rPr>
              <a:t> </a:t>
            </a:r>
            <a:endParaRPr lang="es-ES_tradnl" sz="2000" b="1" u="sng">
              <a:solidFill>
                <a:schemeClr val="accent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</a:rPr>
              <a:t>Los modelos de diseño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</a:rPr>
              <a:t>	-Predicen los tiempos de retención. 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</a:rPr>
              <a:t>	-La forma de las curvas.</a:t>
            </a:r>
          </a:p>
          <a:p>
            <a:pPr>
              <a:spcBef>
                <a:spcPct val="50000"/>
              </a:spcBef>
            </a:pPr>
            <a:endParaRPr lang="es-ES_tradnl" sz="2000">
              <a:solidFill>
                <a:schemeClr val="accent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</a:rPr>
              <a:t>Los modelos son del tipo: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Estadísticos.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Equilibrio.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Modelos de balance de masa.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s-ES" sz="2800" b="1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De platos.</a:t>
            </a:r>
          </a:p>
          <a:p>
            <a:pPr>
              <a:spcBef>
                <a:spcPct val="50000"/>
              </a:spcBef>
            </a:pPr>
            <a:r>
              <a:rPr lang="es-ES_tradnl"/>
              <a:t>			</a:t>
            </a:r>
            <a:endParaRPr lang="es-ES"/>
          </a:p>
        </p:txBody>
      </p:sp>
      <p:graphicFrame>
        <p:nvGraphicFramePr>
          <p:cNvPr id="14338" name="Object 3"/>
          <p:cNvGraphicFramePr>
            <a:graphicFrameLocks noChangeAspect="1"/>
          </p:cNvGraphicFramePr>
          <p:nvPr/>
        </p:nvGraphicFramePr>
        <p:xfrm>
          <a:off x="5562600" y="1752600"/>
          <a:ext cx="3143250" cy="2446338"/>
        </p:xfrm>
        <a:graphic>
          <a:graphicData uri="http://schemas.openxmlformats.org/presentationml/2006/ole">
            <p:oleObj spid="_x0000_s59394" name="Imagen de mapa de bits" r:id="rId3" imgW="3524742" imgH="281979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0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977900" y="711200"/>
          <a:ext cx="5326063" cy="1092200"/>
        </p:xfrm>
        <a:graphic>
          <a:graphicData uri="http://schemas.openxmlformats.org/presentationml/2006/ole">
            <p:oleObj spid="_x0000_s17410" name="Ecuación" r:id="rId3" imgW="2603160" imgH="533160" progId="Equation.3">
              <p:embed/>
            </p:oleObj>
          </a:graphicData>
        </a:graphic>
      </p:graphicFrame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609600" y="228600"/>
            <a:ext cx="807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Con esto:</a:t>
            </a:r>
          </a:p>
        </p:txBody>
      </p:sp>
      <p:graphicFrame>
        <p:nvGraphicFramePr>
          <p:cNvPr id="17411" name="Object 5"/>
          <p:cNvGraphicFramePr>
            <a:graphicFrameLocks noChangeAspect="1"/>
          </p:cNvGraphicFramePr>
          <p:nvPr/>
        </p:nvGraphicFramePr>
        <p:xfrm>
          <a:off x="900113" y="2924175"/>
          <a:ext cx="3673475" cy="1354138"/>
        </p:xfrm>
        <a:graphic>
          <a:graphicData uri="http://schemas.openxmlformats.org/presentationml/2006/ole">
            <p:oleObj spid="_x0000_s17411" name="Ecuación" r:id="rId4" imgW="1726920" imgH="634680" progId="Equation.3">
              <p:embed/>
            </p:oleObj>
          </a:graphicData>
        </a:graphic>
      </p:graphicFrame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33400" y="2301875"/>
            <a:ext cx="807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Si t</a:t>
            </a:r>
            <a:r>
              <a:rPr lang="es-CL" sz="2000" baseline="-25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1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= o</a:t>
            </a:r>
          </a:p>
        </p:txBody>
      </p:sp>
      <p:graphicFrame>
        <p:nvGraphicFramePr>
          <p:cNvPr id="14343" name="Object 7"/>
          <p:cNvGraphicFramePr>
            <a:graphicFrameLocks noChangeAspect="1"/>
          </p:cNvGraphicFramePr>
          <p:nvPr/>
        </p:nvGraphicFramePr>
        <p:xfrm>
          <a:off x="5219700" y="2708275"/>
          <a:ext cx="3278188" cy="2447925"/>
        </p:xfrm>
        <a:graphic>
          <a:graphicData uri="http://schemas.openxmlformats.org/presentationml/2006/ole">
            <p:oleObj spid="_x0000_s17412" name="Imagen de mapa de bits" r:id="rId5" imgW="3685714" imgH="2752381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2000" b="1" u="sng" smtClean="0">
                <a:solidFill>
                  <a:schemeClr val="accent2"/>
                </a:solidFill>
                <a:latin typeface="Comic Sans MS" pitchFamily="66" charset="0"/>
              </a:rPr>
              <a:t>Tabla de la Función error, erf(x)</a:t>
            </a:r>
            <a:endParaRPr lang="es-ES" sz="2000" b="1" u="sng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graphicFrame>
        <p:nvGraphicFramePr>
          <p:cNvPr id="18434" name="Object 3"/>
          <p:cNvGraphicFramePr>
            <a:graphicFrameLocks noChangeAspect="1"/>
          </p:cNvGraphicFramePr>
          <p:nvPr/>
        </p:nvGraphicFramePr>
        <p:xfrm>
          <a:off x="1447800" y="609600"/>
          <a:ext cx="6115050" cy="5962650"/>
        </p:xfrm>
        <a:graphic>
          <a:graphicData uri="http://schemas.openxmlformats.org/presentationml/2006/ole">
            <p:oleObj spid="_x0000_s18434" name="Imagen de mapa de bits" r:id="rId3" imgW="6114286" imgH="5961905" progId="PBrush">
              <p:embed/>
            </p:oleObj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04800" y="228600"/>
            <a:ext cx="8226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CL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Problema 	Purificación de anticuerpos</a:t>
            </a:r>
          </a:p>
          <a:p>
            <a:pPr algn="just" eaLnBrk="0" hangingPunct="0"/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Se desea purificar un anticuerpo utilizando una columna de afinidad. Los resultados de la elución son:</a:t>
            </a:r>
            <a:endParaRPr lang="es-CL" sz="2400">
              <a:latin typeface="Times New Roman" pitchFamily="18" charset="0"/>
            </a:endParaRPr>
          </a:p>
        </p:txBody>
      </p:sp>
      <p:grpSp>
        <p:nvGrpSpPr>
          <p:cNvPr id="28675" name="Group 3"/>
          <p:cNvGrpSpPr>
            <a:grpSpLocks/>
          </p:cNvGrpSpPr>
          <p:nvPr/>
        </p:nvGrpSpPr>
        <p:grpSpPr bwMode="auto">
          <a:xfrm>
            <a:off x="1676400" y="1295400"/>
            <a:ext cx="5762625" cy="1752600"/>
            <a:chOff x="-3" y="745"/>
            <a:chExt cx="3630" cy="1733"/>
          </a:xfrm>
        </p:grpSpPr>
        <p:grpSp>
          <p:nvGrpSpPr>
            <p:cNvPr id="28677" name="Group 4"/>
            <p:cNvGrpSpPr>
              <a:grpSpLocks/>
            </p:cNvGrpSpPr>
            <p:nvPr/>
          </p:nvGrpSpPr>
          <p:grpSpPr bwMode="auto">
            <a:xfrm>
              <a:off x="0" y="748"/>
              <a:ext cx="3624" cy="1727"/>
              <a:chOff x="0" y="748"/>
              <a:chExt cx="3624" cy="1727"/>
            </a:xfrm>
          </p:grpSpPr>
          <p:grpSp>
            <p:nvGrpSpPr>
              <p:cNvPr id="28679" name="Group 5"/>
              <p:cNvGrpSpPr>
                <a:grpSpLocks/>
              </p:cNvGrpSpPr>
              <p:nvPr/>
            </p:nvGrpSpPr>
            <p:grpSpPr bwMode="auto">
              <a:xfrm>
                <a:off x="0" y="748"/>
                <a:ext cx="1208" cy="518"/>
                <a:chOff x="0" y="748"/>
                <a:chExt cx="1208" cy="518"/>
              </a:xfrm>
            </p:grpSpPr>
            <p:sp>
              <p:nvSpPr>
                <p:cNvPr id="28713" name="Rectangle 6"/>
                <p:cNvSpPr>
                  <a:spLocks noChangeArrowheads="1"/>
                </p:cNvSpPr>
                <p:nvPr/>
              </p:nvSpPr>
              <p:spPr bwMode="auto">
                <a:xfrm>
                  <a:off x="28" y="748"/>
                  <a:ext cx="1152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 sz="1400">
                      <a:latin typeface="Times New Roman" pitchFamily="18" charset="0"/>
                      <a:cs typeface="Times New Roman" pitchFamily="18" charset="0"/>
                    </a:rPr>
                    <a:t>Tiempo</a:t>
                  </a:r>
                  <a:endParaRPr lang="es-CL" sz="1400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es-CL" sz="1400">
                      <a:latin typeface="Times New Roman" pitchFamily="18" charset="0"/>
                      <a:cs typeface="Times New Roman" pitchFamily="18" charset="0"/>
                    </a:rPr>
                    <a:t>[Horas]</a:t>
                  </a:r>
                  <a:endParaRPr lang="es-CL" sz="1400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 sz="1400">
                    <a:latin typeface="Times New Roman" pitchFamily="18" charset="0"/>
                  </a:endParaRPr>
                </a:p>
              </p:txBody>
            </p:sp>
            <p:sp>
              <p:nvSpPr>
                <p:cNvPr id="28714" name="Rectangle 7"/>
                <p:cNvSpPr>
                  <a:spLocks noChangeArrowheads="1"/>
                </p:cNvSpPr>
                <p:nvPr/>
              </p:nvSpPr>
              <p:spPr bwMode="auto">
                <a:xfrm>
                  <a:off x="0" y="748"/>
                  <a:ext cx="1208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8680" name="Group 8"/>
              <p:cNvGrpSpPr>
                <a:grpSpLocks/>
              </p:cNvGrpSpPr>
              <p:nvPr/>
            </p:nvGrpSpPr>
            <p:grpSpPr bwMode="auto">
              <a:xfrm>
                <a:off x="1208" y="748"/>
                <a:ext cx="1208" cy="518"/>
                <a:chOff x="1208" y="748"/>
                <a:chExt cx="1208" cy="518"/>
              </a:xfrm>
            </p:grpSpPr>
            <p:sp>
              <p:nvSpPr>
                <p:cNvPr id="28711" name="Rectangle 9"/>
                <p:cNvSpPr>
                  <a:spLocks noChangeArrowheads="1"/>
                </p:cNvSpPr>
                <p:nvPr/>
              </p:nvSpPr>
              <p:spPr bwMode="auto">
                <a:xfrm>
                  <a:off x="1236" y="748"/>
                  <a:ext cx="1152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 sz="1400">
                      <a:latin typeface="Times New Roman" pitchFamily="18" charset="0"/>
                      <a:cs typeface="Times New Roman" pitchFamily="18" charset="0"/>
                    </a:rPr>
                    <a:t>Concentración </a:t>
                  </a:r>
                  <a:endParaRPr lang="es-CL" sz="1400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es-CL" sz="1400">
                      <a:latin typeface="Times New Roman" pitchFamily="18" charset="0"/>
                      <a:cs typeface="Times New Roman" pitchFamily="18" charset="0"/>
                    </a:rPr>
                    <a:t>Anticuerpo</a:t>
                  </a:r>
                  <a:endParaRPr lang="es-CL" sz="1400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 sz="2400">
                    <a:latin typeface="Times New Roman" pitchFamily="18" charset="0"/>
                  </a:endParaRPr>
                </a:p>
              </p:txBody>
            </p:sp>
            <p:sp>
              <p:nvSpPr>
                <p:cNvPr id="28712" name="Rectangle 10"/>
                <p:cNvSpPr>
                  <a:spLocks noChangeArrowheads="1"/>
                </p:cNvSpPr>
                <p:nvPr/>
              </p:nvSpPr>
              <p:spPr bwMode="auto">
                <a:xfrm>
                  <a:off x="1208" y="748"/>
                  <a:ext cx="1208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8681" name="Group 11"/>
              <p:cNvGrpSpPr>
                <a:grpSpLocks/>
              </p:cNvGrpSpPr>
              <p:nvPr/>
            </p:nvGrpSpPr>
            <p:grpSpPr bwMode="auto">
              <a:xfrm>
                <a:off x="2416" y="748"/>
                <a:ext cx="1208" cy="518"/>
                <a:chOff x="2416" y="748"/>
                <a:chExt cx="1208" cy="518"/>
              </a:xfrm>
            </p:grpSpPr>
            <p:sp>
              <p:nvSpPr>
                <p:cNvPr id="28709" name="Rectangle 12"/>
                <p:cNvSpPr>
                  <a:spLocks noChangeArrowheads="1"/>
                </p:cNvSpPr>
                <p:nvPr/>
              </p:nvSpPr>
              <p:spPr bwMode="auto">
                <a:xfrm>
                  <a:off x="2444" y="748"/>
                  <a:ext cx="1152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 sz="1400">
                      <a:latin typeface="Times New Roman" pitchFamily="18" charset="0"/>
                      <a:cs typeface="Times New Roman" pitchFamily="18" charset="0"/>
                    </a:rPr>
                    <a:t>Concentración </a:t>
                  </a:r>
                  <a:endParaRPr lang="es-CL" sz="1400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es-CL" sz="1400">
                      <a:latin typeface="Times New Roman" pitchFamily="18" charset="0"/>
                      <a:cs typeface="Times New Roman" pitchFamily="18" charset="0"/>
                    </a:rPr>
                    <a:t>Impurezas</a:t>
                  </a:r>
                  <a:endParaRPr lang="es-CL" sz="1400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 sz="2400">
                    <a:latin typeface="Times New Roman" pitchFamily="18" charset="0"/>
                  </a:endParaRPr>
                </a:p>
              </p:txBody>
            </p:sp>
            <p:sp>
              <p:nvSpPr>
                <p:cNvPr id="28710" name="Rectangle 13"/>
                <p:cNvSpPr>
                  <a:spLocks noChangeArrowheads="1"/>
                </p:cNvSpPr>
                <p:nvPr/>
              </p:nvSpPr>
              <p:spPr bwMode="auto">
                <a:xfrm>
                  <a:off x="2416" y="748"/>
                  <a:ext cx="1208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8682" name="Group 14"/>
              <p:cNvGrpSpPr>
                <a:grpSpLocks/>
              </p:cNvGrpSpPr>
              <p:nvPr/>
            </p:nvGrpSpPr>
            <p:grpSpPr bwMode="auto">
              <a:xfrm>
                <a:off x="0" y="1266"/>
                <a:ext cx="1208" cy="403"/>
                <a:chOff x="0" y="1266"/>
                <a:chExt cx="1208" cy="403"/>
              </a:xfrm>
            </p:grpSpPr>
            <p:sp>
              <p:nvSpPr>
                <p:cNvPr id="28707" name="Rectangle 15"/>
                <p:cNvSpPr>
                  <a:spLocks noChangeArrowheads="1"/>
                </p:cNvSpPr>
                <p:nvPr/>
              </p:nvSpPr>
              <p:spPr bwMode="auto">
                <a:xfrm>
                  <a:off x="28" y="1266"/>
                  <a:ext cx="115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>
                      <a:latin typeface="Times New Roman" pitchFamily="18" charset="0"/>
                      <a:cs typeface="Times New Roman" pitchFamily="18" charset="0"/>
                    </a:rPr>
                    <a:t>6.42</a:t>
                  </a:r>
                  <a:endParaRPr lang="es-CL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 sz="2400">
                    <a:latin typeface="Times New Roman" pitchFamily="18" charset="0"/>
                  </a:endParaRPr>
                </a:p>
              </p:txBody>
            </p:sp>
            <p:sp>
              <p:nvSpPr>
                <p:cNvPr id="28708" name="Rectangle 16"/>
                <p:cNvSpPr>
                  <a:spLocks noChangeArrowheads="1"/>
                </p:cNvSpPr>
                <p:nvPr/>
              </p:nvSpPr>
              <p:spPr bwMode="auto">
                <a:xfrm>
                  <a:off x="0" y="1266"/>
                  <a:ext cx="12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8683" name="Group 17"/>
              <p:cNvGrpSpPr>
                <a:grpSpLocks/>
              </p:cNvGrpSpPr>
              <p:nvPr/>
            </p:nvGrpSpPr>
            <p:grpSpPr bwMode="auto">
              <a:xfrm>
                <a:off x="1208" y="1266"/>
                <a:ext cx="1208" cy="403"/>
                <a:chOff x="1208" y="1266"/>
                <a:chExt cx="1208" cy="403"/>
              </a:xfrm>
            </p:grpSpPr>
            <p:sp>
              <p:nvSpPr>
                <p:cNvPr id="28705" name="Rectangle 18"/>
                <p:cNvSpPr>
                  <a:spLocks noChangeArrowheads="1"/>
                </p:cNvSpPr>
                <p:nvPr/>
              </p:nvSpPr>
              <p:spPr bwMode="auto">
                <a:xfrm>
                  <a:off x="1236" y="1266"/>
                  <a:ext cx="115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>
                      <a:latin typeface="Times New Roman" pitchFamily="18" charset="0"/>
                      <a:cs typeface="Times New Roman" pitchFamily="18" charset="0"/>
                    </a:rPr>
                    <a:t>82 (máximo)</a:t>
                  </a:r>
                  <a:endParaRPr lang="es-CL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>
                    <a:latin typeface="Times New Roman" pitchFamily="18" charset="0"/>
                  </a:endParaRPr>
                </a:p>
              </p:txBody>
            </p:sp>
            <p:sp>
              <p:nvSpPr>
                <p:cNvPr id="28706" name="Rectangle 19"/>
                <p:cNvSpPr>
                  <a:spLocks noChangeArrowheads="1"/>
                </p:cNvSpPr>
                <p:nvPr/>
              </p:nvSpPr>
              <p:spPr bwMode="auto">
                <a:xfrm>
                  <a:off x="1208" y="1266"/>
                  <a:ext cx="12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8684" name="Group 20"/>
              <p:cNvGrpSpPr>
                <a:grpSpLocks/>
              </p:cNvGrpSpPr>
              <p:nvPr/>
            </p:nvGrpSpPr>
            <p:grpSpPr bwMode="auto">
              <a:xfrm>
                <a:off x="2416" y="1266"/>
                <a:ext cx="1208" cy="403"/>
                <a:chOff x="2416" y="1266"/>
                <a:chExt cx="1208" cy="403"/>
              </a:xfrm>
            </p:grpSpPr>
            <p:sp>
              <p:nvSpPr>
                <p:cNvPr id="28703" name="Rectangle 21"/>
                <p:cNvSpPr>
                  <a:spLocks noChangeArrowheads="1"/>
                </p:cNvSpPr>
                <p:nvPr/>
              </p:nvSpPr>
              <p:spPr bwMode="auto">
                <a:xfrm>
                  <a:off x="2444" y="1266"/>
                  <a:ext cx="115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  <a:endParaRPr lang="es-CL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 sz="2400">
                    <a:latin typeface="Times New Roman" pitchFamily="18" charset="0"/>
                  </a:endParaRPr>
                </a:p>
              </p:txBody>
            </p:sp>
            <p:sp>
              <p:nvSpPr>
                <p:cNvPr id="28704" name="Rectangle 22"/>
                <p:cNvSpPr>
                  <a:spLocks noChangeArrowheads="1"/>
                </p:cNvSpPr>
                <p:nvPr/>
              </p:nvSpPr>
              <p:spPr bwMode="auto">
                <a:xfrm>
                  <a:off x="2416" y="1266"/>
                  <a:ext cx="12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8685" name="Group 23"/>
              <p:cNvGrpSpPr>
                <a:grpSpLocks/>
              </p:cNvGrpSpPr>
              <p:nvPr/>
            </p:nvGrpSpPr>
            <p:grpSpPr bwMode="auto">
              <a:xfrm>
                <a:off x="0" y="1669"/>
                <a:ext cx="1208" cy="403"/>
                <a:chOff x="0" y="1669"/>
                <a:chExt cx="1208" cy="403"/>
              </a:xfrm>
            </p:grpSpPr>
            <p:sp>
              <p:nvSpPr>
                <p:cNvPr id="28701" name="Rectangle 24"/>
                <p:cNvSpPr>
                  <a:spLocks noChangeArrowheads="1"/>
                </p:cNvSpPr>
                <p:nvPr/>
              </p:nvSpPr>
              <p:spPr bwMode="auto">
                <a:xfrm>
                  <a:off x="28" y="1669"/>
                  <a:ext cx="115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>
                      <a:latin typeface="Times New Roman" pitchFamily="18" charset="0"/>
                      <a:cs typeface="Times New Roman" pitchFamily="18" charset="0"/>
                    </a:rPr>
                    <a:t>7.00</a:t>
                  </a:r>
                  <a:endParaRPr lang="es-CL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 sz="2400">
                    <a:latin typeface="Times New Roman" pitchFamily="18" charset="0"/>
                  </a:endParaRPr>
                </a:p>
              </p:txBody>
            </p:sp>
            <p:sp>
              <p:nvSpPr>
                <p:cNvPr id="28702" name="Rectangle 25"/>
                <p:cNvSpPr>
                  <a:spLocks noChangeArrowheads="1"/>
                </p:cNvSpPr>
                <p:nvPr/>
              </p:nvSpPr>
              <p:spPr bwMode="auto">
                <a:xfrm>
                  <a:off x="0" y="1669"/>
                  <a:ext cx="12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8686" name="Group 26"/>
              <p:cNvGrpSpPr>
                <a:grpSpLocks/>
              </p:cNvGrpSpPr>
              <p:nvPr/>
            </p:nvGrpSpPr>
            <p:grpSpPr bwMode="auto">
              <a:xfrm>
                <a:off x="1208" y="1669"/>
                <a:ext cx="1208" cy="403"/>
                <a:chOff x="1208" y="1669"/>
                <a:chExt cx="1208" cy="403"/>
              </a:xfrm>
            </p:grpSpPr>
            <p:sp>
              <p:nvSpPr>
                <p:cNvPr id="28699" name="Rectangle 27"/>
                <p:cNvSpPr>
                  <a:spLocks noChangeArrowheads="1"/>
                </p:cNvSpPr>
                <p:nvPr/>
              </p:nvSpPr>
              <p:spPr bwMode="auto">
                <a:xfrm>
                  <a:off x="1236" y="1669"/>
                  <a:ext cx="115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>
                      <a:latin typeface="Times New Roman" pitchFamily="18" charset="0"/>
                      <a:cs typeface="Times New Roman" pitchFamily="18" charset="0"/>
                    </a:rPr>
                    <a:t>63</a:t>
                  </a:r>
                  <a:endParaRPr lang="es-CL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>
                    <a:latin typeface="Times New Roman" pitchFamily="18" charset="0"/>
                  </a:endParaRPr>
                </a:p>
              </p:txBody>
            </p:sp>
            <p:sp>
              <p:nvSpPr>
                <p:cNvPr id="28700" name="Rectangle 28"/>
                <p:cNvSpPr>
                  <a:spLocks noChangeArrowheads="1"/>
                </p:cNvSpPr>
                <p:nvPr/>
              </p:nvSpPr>
              <p:spPr bwMode="auto">
                <a:xfrm>
                  <a:off x="1208" y="1669"/>
                  <a:ext cx="12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8687" name="Group 29"/>
              <p:cNvGrpSpPr>
                <a:grpSpLocks/>
              </p:cNvGrpSpPr>
              <p:nvPr/>
            </p:nvGrpSpPr>
            <p:grpSpPr bwMode="auto">
              <a:xfrm>
                <a:off x="2416" y="1669"/>
                <a:ext cx="1208" cy="403"/>
                <a:chOff x="2416" y="1669"/>
                <a:chExt cx="1208" cy="403"/>
              </a:xfrm>
            </p:grpSpPr>
            <p:sp>
              <p:nvSpPr>
                <p:cNvPr id="28697" name="Rectangle 30"/>
                <p:cNvSpPr>
                  <a:spLocks noChangeArrowheads="1"/>
                </p:cNvSpPr>
                <p:nvPr/>
              </p:nvSpPr>
              <p:spPr bwMode="auto">
                <a:xfrm>
                  <a:off x="2444" y="1669"/>
                  <a:ext cx="115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>
                      <a:latin typeface="Times New Roman" pitchFamily="18" charset="0"/>
                      <a:cs typeface="Times New Roman" pitchFamily="18" charset="0"/>
                    </a:rPr>
                    <a:t>0.14</a:t>
                  </a:r>
                  <a:endParaRPr lang="es-CL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>
                    <a:latin typeface="Times New Roman" pitchFamily="18" charset="0"/>
                  </a:endParaRPr>
                </a:p>
              </p:txBody>
            </p:sp>
            <p:sp>
              <p:nvSpPr>
                <p:cNvPr id="28698" name="Rectangle 31"/>
                <p:cNvSpPr>
                  <a:spLocks noChangeArrowheads="1"/>
                </p:cNvSpPr>
                <p:nvPr/>
              </p:nvSpPr>
              <p:spPr bwMode="auto">
                <a:xfrm>
                  <a:off x="2416" y="1669"/>
                  <a:ext cx="12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8688" name="Group 32"/>
              <p:cNvGrpSpPr>
                <a:grpSpLocks/>
              </p:cNvGrpSpPr>
              <p:nvPr/>
            </p:nvGrpSpPr>
            <p:grpSpPr bwMode="auto">
              <a:xfrm>
                <a:off x="0" y="2072"/>
                <a:ext cx="1208" cy="403"/>
                <a:chOff x="0" y="2072"/>
                <a:chExt cx="1208" cy="403"/>
              </a:xfrm>
            </p:grpSpPr>
            <p:sp>
              <p:nvSpPr>
                <p:cNvPr id="28695" name="Rectangle 33"/>
                <p:cNvSpPr>
                  <a:spLocks noChangeArrowheads="1"/>
                </p:cNvSpPr>
                <p:nvPr/>
              </p:nvSpPr>
              <p:spPr bwMode="auto">
                <a:xfrm>
                  <a:off x="28" y="2072"/>
                  <a:ext cx="115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>
                      <a:latin typeface="Times New Roman" pitchFamily="18" charset="0"/>
                      <a:cs typeface="Times New Roman" pitchFamily="18" charset="0"/>
                    </a:rPr>
                    <a:t>7.60</a:t>
                  </a:r>
                  <a:endParaRPr lang="es-CL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>
                    <a:latin typeface="Times New Roman" pitchFamily="18" charset="0"/>
                  </a:endParaRPr>
                </a:p>
              </p:txBody>
            </p:sp>
            <p:sp>
              <p:nvSpPr>
                <p:cNvPr id="28696" name="Rectangle 34"/>
                <p:cNvSpPr>
                  <a:spLocks noChangeArrowheads="1"/>
                </p:cNvSpPr>
                <p:nvPr/>
              </p:nvSpPr>
              <p:spPr bwMode="auto">
                <a:xfrm>
                  <a:off x="0" y="2072"/>
                  <a:ext cx="12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8689" name="Group 35"/>
              <p:cNvGrpSpPr>
                <a:grpSpLocks/>
              </p:cNvGrpSpPr>
              <p:nvPr/>
            </p:nvGrpSpPr>
            <p:grpSpPr bwMode="auto">
              <a:xfrm>
                <a:off x="1208" y="2072"/>
                <a:ext cx="1208" cy="403"/>
                <a:chOff x="1208" y="2072"/>
                <a:chExt cx="1208" cy="403"/>
              </a:xfrm>
            </p:grpSpPr>
            <p:sp>
              <p:nvSpPr>
                <p:cNvPr id="28693" name="Rectangle 36"/>
                <p:cNvSpPr>
                  <a:spLocks noChangeArrowheads="1"/>
                </p:cNvSpPr>
                <p:nvPr/>
              </p:nvSpPr>
              <p:spPr bwMode="auto">
                <a:xfrm>
                  <a:off x="1236" y="2072"/>
                  <a:ext cx="115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>
                      <a:latin typeface="Times New Roman" pitchFamily="18" charset="0"/>
                      <a:cs typeface="Times New Roman" pitchFamily="18" charset="0"/>
                    </a:rPr>
                    <a:t>28</a:t>
                  </a:r>
                  <a:endParaRPr lang="es-CL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 sz="2400">
                    <a:latin typeface="Times New Roman" pitchFamily="18" charset="0"/>
                  </a:endParaRPr>
                </a:p>
              </p:txBody>
            </p:sp>
            <p:sp>
              <p:nvSpPr>
                <p:cNvPr id="28694" name="Rectangle 37"/>
                <p:cNvSpPr>
                  <a:spLocks noChangeArrowheads="1"/>
                </p:cNvSpPr>
                <p:nvPr/>
              </p:nvSpPr>
              <p:spPr bwMode="auto">
                <a:xfrm>
                  <a:off x="1208" y="2072"/>
                  <a:ext cx="12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8690" name="Group 38"/>
              <p:cNvGrpSpPr>
                <a:grpSpLocks/>
              </p:cNvGrpSpPr>
              <p:nvPr/>
            </p:nvGrpSpPr>
            <p:grpSpPr bwMode="auto">
              <a:xfrm>
                <a:off x="2416" y="2072"/>
                <a:ext cx="1208" cy="403"/>
                <a:chOff x="2416" y="2072"/>
                <a:chExt cx="1208" cy="403"/>
              </a:xfrm>
            </p:grpSpPr>
            <p:sp>
              <p:nvSpPr>
                <p:cNvPr id="28691" name="Rectangle 39"/>
                <p:cNvSpPr>
                  <a:spLocks noChangeArrowheads="1"/>
                </p:cNvSpPr>
                <p:nvPr/>
              </p:nvSpPr>
              <p:spPr bwMode="auto">
                <a:xfrm>
                  <a:off x="2444" y="2072"/>
                  <a:ext cx="115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>
                      <a:latin typeface="Times New Roman" pitchFamily="18" charset="0"/>
                      <a:cs typeface="Times New Roman" pitchFamily="18" charset="0"/>
                    </a:rPr>
                    <a:t>43 (máximo)</a:t>
                  </a:r>
                  <a:endParaRPr lang="es-CL" b="1">
                    <a:latin typeface="Comic Sans MS" pitchFamily="66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CL">
                    <a:latin typeface="Times New Roman" pitchFamily="18" charset="0"/>
                  </a:endParaRPr>
                </a:p>
              </p:txBody>
            </p:sp>
            <p:sp>
              <p:nvSpPr>
                <p:cNvPr id="28692" name="Rectangle 40"/>
                <p:cNvSpPr>
                  <a:spLocks noChangeArrowheads="1"/>
                </p:cNvSpPr>
                <p:nvPr/>
              </p:nvSpPr>
              <p:spPr bwMode="auto">
                <a:xfrm>
                  <a:off x="2416" y="2072"/>
                  <a:ext cx="12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sp>
          <p:nvSpPr>
            <p:cNvPr id="28678" name="Rectangle 41"/>
            <p:cNvSpPr>
              <a:spLocks noChangeArrowheads="1"/>
            </p:cNvSpPr>
            <p:nvPr/>
          </p:nvSpPr>
          <p:spPr bwMode="auto">
            <a:xfrm>
              <a:off x="-3" y="745"/>
              <a:ext cx="3630" cy="1733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8676" name="Text Box 43"/>
          <p:cNvSpPr txBox="1">
            <a:spLocks noChangeArrowheads="1"/>
          </p:cNvSpPr>
          <p:nvPr/>
        </p:nvSpPr>
        <p:spPr bwMode="auto">
          <a:xfrm>
            <a:off x="228600" y="32766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CL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a)	Estime la recuperación  a  5 y 8 horas de elución</a:t>
            </a:r>
            <a:endParaRPr lang="es-ES" sz="2400">
              <a:solidFill>
                <a:srgbClr val="CC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ChangeArrowheads="1"/>
          </p:cNvSpPr>
          <p:nvPr/>
        </p:nvSpPr>
        <p:spPr bwMode="auto">
          <a:xfrm>
            <a:off x="323850" y="476250"/>
            <a:ext cx="83820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CL" b="1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Problema</a:t>
            </a:r>
          </a:p>
          <a:p>
            <a:pPr algn="just" eaLnBrk="0" hangingPunct="0"/>
            <a:r>
              <a:rPr lang="es-CL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Cuando se procesa una mezcla de lincomicina A y B en una columna de celulosa se colectan 2.2%, 20% y 50% del total de lincomicina A a los 600, 650 y 700 ml de elución respectivamente.</a:t>
            </a:r>
            <a:endParaRPr lang="es-CL" b="1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CL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CL" b="1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ES" b="1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Calcule el volumen que se debe recolectar para recuperar el 95% de la lincomicina A.</a:t>
            </a:r>
            <a:r>
              <a:rPr lang="es-ES">
                <a:solidFill>
                  <a:srgbClr val="A50021"/>
                </a:solidFill>
                <a:latin typeface="Comic Sans MS" pitchFamily="66" charset="0"/>
              </a:rPr>
              <a:t> </a:t>
            </a:r>
          </a:p>
        </p:txBody>
      </p:sp>
      <p:graphicFrame>
        <p:nvGraphicFramePr>
          <p:cNvPr id="45100" name="Group 44"/>
          <p:cNvGraphicFramePr>
            <a:graphicFrameLocks noGrp="1"/>
          </p:cNvGraphicFramePr>
          <p:nvPr/>
        </p:nvGraphicFramePr>
        <p:xfrm>
          <a:off x="323850" y="2924175"/>
          <a:ext cx="4064000" cy="2705418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y/y</a:t>
                      </a:r>
                      <a:r>
                        <a:rPr kumimoji="0" lang="es-E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[ml]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[-]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0.022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9719" name="Picture 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2924175"/>
            <a:ext cx="3073400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20" name="Text Box 45"/>
          <p:cNvSpPr txBox="1">
            <a:spLocks noChangeArrowheads="1"/>
          </p:cNvSpPr>
          <p:nvPr/>
        </p:nvSpPr>
        <p:spPr bwMode="auto">
          <a:xfrm>
            <a:off x="5003800" y="3357563"/>
            <a:ext cx="7191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y/y</a:t>
            </a:r>
            <a:r>
              <a:rPr lang="es-ES" baseline="-25000"/>
              <a:t>F</a:t>
            </a:r>
            <a:endParaRPr lang="es-ES"/>
          </a:p>
        </p:txBody>
      </p:sp>
      <p:sp>
        <p:nvSpPr>
          <p:cNvPr id="29721" name="Text Box 46"/>
          <p:cNvSpPr txBox="1">
            <a:spLocks noChangeArrowheads="1"/>
          </p:cNvSpPr>
          <p:nvPr/>
        </p:nvSpPr>
        <p:spPr bwMode="auto">
          <a:xfrm>
            <a:off x="6804025" y="5229225"/>
            <a:ext cx="72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V</a:t>
            </a:r>
            <a:r>
              <a:rPr lang="es-ES" baseline="-25000"/>
              <a:t>o</a:t>
            </a:r>
            <a:endParaRPr lang="es-E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2"/>
          <p:cNvSpPr txBox="1">
            <a:spLocks noChangeArrowheads="1"/>
          </p:cNvSpPr>
          <p:nvPr/>
        </p:nvSpPr>
        <p:spPr bwMode="auto">
          <a:xfrm>
            <a:off x="533400" y="457200"/>
            <a:ext cx="8077200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5.- </a:t>
            </a:r>
            <a:r>
              <a:rPr lang="es-ES" sz="2000" b="1" u="sng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Pureza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La cantidad de soluto “i” recuperado en un tiempo t* y t respecto al total de soluto recuperado en igual intervalo.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</a:t>
            </a:r>
          </a:p>
          <a:p>
            <a:pPr marL="457200" indent="-457200" algn="just">
              <a:spcBef>
                <a:spcPct val="50000"/>
              </a:spcBef>
            </a:pPr>
            <a:endParaRPr lang="es-ES_tradnl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endParaRPr lang="es-ES_tradnl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endParaRPr lang="es-ES_tradnl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endParaRPr lang="es-CL" sz="2000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04800" y="1905000"/>
            <a:ext cx="4419600" cy="2797175"/>
            <a:chOff x="192" y="1200"/>
            <a:chExt cx="2784" cy="1762"/>
          </a:xfrm>
        </p:grpSpPr>
        <p:graphicFrame>
          <p:nvGraphicFramePr>
            <p:cNvPr id="19459" name="Object 4"/>
            <p:cNvGraphicFramePr>
              <a:graphicFrameLocks noChangeAspect="1"/>
            </p:cNvGraphicFramePr>
            <p:nvPr/>
          </p:nvGraphicFramePr>
          <p:xfrm>
            <a:off x="192" y="1200"/>
            <a:ext cx="2253" cy="1762"/>
          </p:xfrm>
          <a:graphic>
            <a:graphicData uri="http://schemas.openxmlformats.org/presentationml/2006/ole">
              <p:oleObj spid="_x0000_s19459" name="Imagen de mapa de bits" r:id="rId3" imgW="2580952" imgH="2019048" progId="PBrush">
                <p:embed/>
              </p:oleObj>
            </a:graphicData>
          </a:graphic>
        </p:graphicFrame>
        <p:sp>
          <p:nvSpPr>
            <p:cNvPr id="19468" name="Text Box 5"/>
            <p:cNvSpPr txBox="1">
              <a:spLocks noChangeArrowheads="1"/>
            </p:cNvSpPr>
            <p:nvPr/>
          </p:nvSpPr>
          <p:spPr bwMode="auto">
            <a:xfrm>
              <a:off x="1008" y="1392"/>
              <a:ext cx="124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000" b="1">
                  <a:solidFill>
                    <a:srgbClr val="CC0000"/>
                  </a:solidFill>
                  <a:latin typeface="Times New Roman" pitchFamily="18" charset="0"/>
                </a:rPr>
                <a:t>Proteína 1</a:t>
              </a:r>
              <a:endParaRPr lang="es-ES" sz="2000" b="1">
                <a:solidFill>
                  <a:srgbClr val="CC0000"/>
                </a:solidFill>
                <a:latin typeface="Times New Roman" pitchFamily="18" charset="0"/>
              </a:endParaRPr>
            </a:p>
          </p:txBody>
        </p:sp>
        <p:sp>
          <p:nvSpPr>
            <p:cNvPr id="19469" name="Text Box 6"/>
            <p:cNvSpPr txBox="1">
              <a:spLocks noChangeArrowheads="1"/>
            </p:cNvSpPr>
            <p:nvPr/>
          </p:nvSpPr>
          <p:spPr bwMode="auto">
            <a:xfrm>
              <a:off x="1728" y="1872"/>
              <a:ext cx="124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>
                  <a:solidFill>
                    <a:schemeClr val="accent2"/>
                  </a:solidFill>
                  <a:latin typeface="Times New Roman" pitchFamily="18" charset="0"/>
                </a:rPr>
                <a:t>Contaminante</a:t>
              </a:r>
              <a:endParaRPr lang="es-ES" sz="1400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</p:grpSp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7848600" y="3429000"/>
            <a:ext cx="1295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400">
                <a:solidFill>
                  <a:schemeClr val="accent2"/>
                </a:solidFill>
                <a:latin typeface="Times New Roman" pitchFamily="18" charset="0"/>
              </a:rPr>
              <a:t>Contaminante</a:t>
            </a:r>
            <a:endParaRPr lang="es-ES" sz="1400">
              <a:solidFill>
                <a:schemeClr val="accent2"/>
              </a:solidFill>
              <a:latin typeface="Times New Roman" pitchFamily="18" charset="0"/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57200" y="1905000"/>
            <a:ext cx="8686800" cy="4664075"/>
            <a:chOff x="288" y="1200"/>
            <a:chExt cx="5472" cy="2938"/>
          </a:xfrm>
        </p:grpSpPr>
        <p:grpSp>
          <p:nvGrpSpPr>
            <p:cNvPr id="19464" name="Group 9"/>
            <p:cNvGrpSpPr>
              <a:grpSpLocks/>
            </p:cNvGrpSpPr>
            <p:nvPr/>
          </p:nvGrpSpPr>
          <p:grpSpPr bwMode="auto">
            <a:xfrm>
              <a:off x="3120" y="1200"/>
              <a:ext cx="2640" cy="2008"/>
              <a:chOff x="3120" y="1200"/>
              <a:chExt cx="2640" cy="2008"/>
            </a:xfrm>
          </p:grpSpPr>
          <p:graphicFrame>
            <p:nvGraphicFramePr>
              <p:cNvPr id="19458" name="Object 10"/>
              <p:cNvGraphicFramePr>
                <a:graphicFrameLocks noChangeAspect="1"/>
              </p:cNvGraphicFramePr>
              <p:nvPr/>
            </p:nvGraphicFramePr>
            <p:xfrm>
              <a:off x="3120" y="1200"/>
              <a:ext cx="2640" cy="2008"/>
            </p:xfrm>
            <a:graphic>
              <a:graphicData uri="http://schemas.openxmlformats.org/presentationml/2006/ole">
                <p:oleObj spid="_x0000_s19458" name="Imagen de mapa de bits" r:id="rId4" imgW="3142857" imgH="2390476" progId="PBrush">
                  <p:embed/>
                </p:oleObj>
              </a:graphicData>
            </a:graphic>
          </p:graphicFrame>
          <p:sp>
            <p:nvSpPr>
              <p:cNvPr id="19466" name="Text Box 11"/>
              <p:cNvSpPr txBox="1">
                <a:spLocks noChangeArrowheads="1"/>
              </p:cNvSpPr>
              <p:nvPr/>
            </p:nvSpPr>
            <p:spPr bwMode="auto">
              <a:xfrm>
                <a:off x="3600" y="1968"/>
                <a:ext cx="9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b="1">
                    <a:solidFill>
                      <a:srgbClr val="CC0000"/>
                    </a:solidFill>
                    <a:latin typeface="Times New Roman" pitchFamily="18" charset="0"/>
                  </a:rPr>
                  <a:t>Proteína 1</a:t>
                </a:r>
                <a:endParaRPr lang="es-ES" b="1">
                  <a:solidFill>
                    <a:srgbClr val="CC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9467" name="Text Box 12"/>
              <p:cNvSpPr txBox="1">
                <a:spLocks noChangeArrowheads="1"/>
              </p:cNvSpPr>
              <p:nvPr/>
            </p:nvSpPr>
            <p:spPr bwMode="auto">
              <a:xfrm>
                <a:off x="3648" y="1248"/>
                <a:ext cx="9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b="1">
                    <a:solidFill>
                      <a:srgbClr val="CC0000"/>
                    </a:solidFill>
                    <a:latin typeface="Times New Roman" pitchFamily="18" charset="0"/>
                  </a:rPr>
                  <a:t>Pureza</a:t>
                </a:r>
                <a:endParaRPr lang="es-ES" b="1">
                  <a:solidFill>
                    <a:srgbClr val="CC0000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19465" name="Text Box 13"/>
            <p:cNvSpPr txBox="1">
              <a:spLocks noChangeArrowheads="1"/>
            </p:cNvSpPr>
            <p:nvPr/>
          </p:nvSpPr>
          <p:spPr bwMode="auto">
            <a:xfrm>
              <a:off x="288" y="3696"/>
              <a:ext cx="508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lang="es-ES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Recuperación y Pureza son parámetros que no siempre se pueden optimizar en forma conjunta.</a:t>
              </a:r>
              <a:endParaRPr lang="es-ES" sz="240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1154113" y="782638"/>
          <a:ext cx="6819900" cy="728662"/>
        </p:xfrm>
        <a:graphic>
          <a:graphicData uri="http://schemas.openxmlformats.org/presentationml/2006/ole">
            <p:oleObj spid="_x0000_s20482" name="Ecuación" r:id="rId3" imgW="4038480" imgH="431640" progId="Equation.3">
              <p:embed/>
            </p:oleObj>
          </a:graphicData>
        </a:graphic>
      </p:graphicFrame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3136900" y="2103438"/>
          <a:ext cx="2981325" cy="942975"/>
        </p:xfrm>
        <a:graphic>
          <a:graphicData uri="http://schemas.openxmlformats.org/presentationml/2006/ole">
            <p:oleObj spid="_x0000_s20483" name="Ecuación" r:id="rId4" imgW="1765080" imgH="558720" progId="Equation.3">
              <p:embed/>
            </p:oleObj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28600" y="3200400"/>
            <a:ext cx="8458200" cy="3414713"/>
            <a:chOff x="144" y="2016"/>
            <a:chExt cx="5328" cy="2151"/>
          </a:xfrm>
        </p:grpSpPr>
        <p:sp>
          <p:nvSpPr>
            <p:cNvPr id="20485" name="Rectangle 5"/>
            <p:cNvSpPr>
              <a:spLocks noChangeArrowheads="1"/>
            </p:cNvSpPr>
            <p:nvPr/>
          </p:nvSpPr>
          <p:spPr bwMode="auto">
            <a:xfrm>
              <a:off x="192" y="2016"/>
              <a:ext cx="5182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/>
              <a:r>
                <a:rPr lang="es-CL" sz="2000" b="1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Problema 	Purificación de anticuerpos</a:t>
              </a:r>
            </a:p>
            <a:p>
              <a:pPr algn="just" eaLnBrk="0" hangingPunct="0"/>
              <a:r>
                <a:rPr lang="es-CL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Se desea purificar un anticuerpo utilizando una columna de afinidad. Los resultados de la elución son:</a:t>
              </a:r>
              <a:endParaRPr lang="es-CL" sz="2400">
                <a:latin typeface="Times New Roman" pitchFamily="18" charset="0"/>
              </a:endParaRPr>
            </a:p>
          </p:txBody>
        </p:sp>
        <p:grpSp>
          <p:nvGrpSpPr>
            <p:cNvPr id="20486" name="Group 6"/>
            <p:cNvGrpSpPr>
              <a:grpSpLocks/>
            </p:cNvGrpSpPr>
            <p:nvPr/>
          </p:nvGrpSpPr>
          <p:grpSpPr bwMode="auto">
            <a:xfrm>
              <a:off x="1056" y="2688"/>
              <a:ext cx="3630" cy="1104"/>
              <a:chOff x="-3" y="745"/>
              <a:chExt cx="3630" cy="1733"/>
            </a:xfrm>
          </p:grpSpPr>
          <p:grpSp>
            <p:nvGrpSpPr>
              <p:cNvPr id="20488" name="Group 7"/>
              <p:cNvGrpSpPr>
                <a:grpSpLocks/>
              </p:cNvGrpSpPr>
              <p:nvPr/>
            </p:nvGrpSpPr>
            <p:grpSpPr bwMode="auto">
              <a:xfrm>
                <a:off x="0" y="748"/>
                <a:ext cx="3624" cy="1727"/>
                <a:chOff x="0" y="748"/>
                <a:chExt cx="3624" cy="1727"/>
              </a:xfrm>
            </p:grpSpPr>
            <p:grpSp>
              <p:nvGrpSpPr>
                <p:cNvPr id="20490" name="Group 8"/>
                <p:cNvGrpSpPr>
                  <a:grpSpLocks/>
                </p:cNvGrpSpPr>
                <p:nvPr/>
              </p:nvGrpSpPr>
              <p:grpSpPr bwMode="auto">
                <a:xfrm>
                  <a:off x="0" y="748"/>
                  <a:ext cx="1208" cy="518"/>
                  <a:chOff x="0" y="748"/>
                  <a:chExt cx="1208" cy="518"/>
                </a:xfrm>
              </p:grpSpPr>
              <p:sp>
                <p:nvSpPr>
                  <p:cNvPr id="20524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748"/>
                    <a:ext cx="1152" cy="5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es-CL">
                        <a:latin typeface="Times New Roman" pitchFamily="18" charset="0"/>
                        <a:cs typeface="Times New Roman" pitchFamily="18" charset="0"/>
                      </a:rPr>
                      <a:t>Tiempo</a:t>
                    </a:r>
                    <a:endParaRPr lang="es-CL" b="1">
                      <a:latin typeface="Comic Sans MS" pitchFamily="66" charset="0"/>
                      <a:cs typeface="Times New Roman" pitchFamily="18" charset="0"/>
                    </a:endParaRPr>
                  </a:p>
                  <a:p>
                    <a:pPr algn="ctr" eaLnBrk="0" hangingPunct="0"/>
                    <a:r>
                      <a:rPr lang="es-CL">
                        <a:latin typeface="Times New Roman" pitchFamily="18" charset="0"/>
                        <a:cs typeface="Times New Roman" pitchFamily="18" charset="0"/>
                      </a:rPr>
                      <a:t>[Horas]</a:t>
                    </a:r>
                    <a:endParaRPr lang="es-CL" b="1">
                      <a:latin typeface="Comic Sans MS" pitchFamily="66" charset="0"/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CL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525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748"/>
                    <a:ext cx="1208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20491" name="Group 11"/>
                <p:cNvGrpSpPr>
                  <a:grpSpLocks/>
                </p:cNvGrpSpPr>
                <p:nvPr/>
              </p:nvGrpSpPr>
              <p:grpSpPr bwMode="auto">
                <a:xfrm>
                  <a:off x="1208" y="748"/>
                  <a:ext cx="1208" cy="518"/>
                  <a:chOff x="1208" y="748"/>
                  <a:chExt cx="1208" cy="518"/>
                </a:xfrm>
              </p:grpSpPr>
              <p:sp>
                <p:nvSpPr>
                  <p:cNvPr id="20522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1236" y="748"/>
                    <a:ext cx="1152" cy="5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es-CL">
                        <a:latin typeface="Times New Roman" pitchFamily="18" charset="0"/>
                        <a:cs typeface="Times New Roman" pitchFamily="18" charset="0"/>
                      </a:rPr>
                      <a:t>Concentración </a:t>
                    </a:r>
                    <a:endParaRPr lang="es-CL" b="1">
                      <a:latin typeface="Comic Sans MS" pitchFamily="66" charset="0"/>
                      <a:cs typeface="Times New Roman" pitchFamily="18" charset="0"/>
                    </a:endParaRPr>
                  </a:p>
                  <a:p>
                    <a:pPr algn="ctr" eaLnBrk="0" hangingPunct="0"/>
                    <a:r>
                      <a:rPr lang="es-CL">
                        <a:latin typeface="Times New Roman" pitchFamily="18" charset="0"/>
                        <a:cs typeface="Times New Roman" pitchFamily="18" charset="0"/>
                      </a:rPr>
                      <a:t>Anticuerpo</a:t>
                    </a:r>
                    <a:endParaRPr lang="es-CL" b="1">
                      <a:latin typeface="Comic Sans MS" pitchFamily="66" charset="0"/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CL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523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208" y="748"/>
                    <a:ext cx="1208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20492" name="Group 14"/>
                <p:cNvGrpSpPr>
                  <a:grpSpLocks/>
                </p:cNvGrpSpPr>
                <p:nvPr/>
              </p:nvGrpSpPr>
              <p:grpSpPr bwMode="auto">
                <a:xfrm>
                  <a:off x="2416" y="748"/>
                  <a:ext cx="1208" cy="518"/>
                  <a:chOff x="2416" y="748"/>
                  <a:chExt cx="1208" cy="518"/>
                </a:xfrm>
              </p:grpSpPr>
              <p:sp>
                <p:nvSpPr>
                  <p:cNvPr id="20520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2444" y="748"/>
                    <a:ext cx="1152" cy="5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es-CL">
                        <a:latin typeface="Times New Roman" pitchFamily="18" charset="0"/>
                        <a:cs typeface="Times New Roman" pitchFamily="18" charset="0"/>
                      </a:rPr>
                      <a:t>Concentración </a:t>
                    </a:r>
                    <a:endParaRPr lang="es-CL" b="1">
                      <a:latin typeface="Comic Sans MS" pitchFamily="66" charset="0"/>
                      <a:cs typeface="Times New Roman" pitchFamily="18" charset="0"/>
                    </a:endParaRPr>
                  </a:p>
                  <a:p>
                    <a:pPr algn="ctr" eaLnBrk="0" hangingPunct="0"/>
                    <a:r>
                      <a:rPr lang="es-CL">
                        <a:latin typeface="Times New Roman" pitchFamily="18" charset="0"/>
                        <a:cs typeface="Times New Roman" pitchFamily="18" charset="0"/>
                      </a:rPr>
                      <a:t>Impurezas</a:t>
                    </a:r>
                    <a:endParaRPr lang="es-CL" b="1">
                      <a:latin typeface="Comic Sans MS" pitchFamily="66" charset="0"/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CL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521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416" y="748"/>
                    <a:ext cx="1208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20493" name="Group 17"/>
                <p:cNvGrpSpPr>
                  <a:grpSpLocks/>
                </p:cNvGrpSpPr>
                <p:nvPr/>
              </p:nvGrpSpPr>
              <p:grpSpPr bwMode="auto">
                <a:xfrm>
                  <a:off x="0" y="1266"/>
                  <a:ext cx="1208" cy="403"/>
                  <a:chOff x="0" y="1266"/>
                  <a:chExt cx="1208" cy="403"/>
                </a:xfrm>
              </p:grpSpPr>
              <p:sp>
                <p:nvSpPr>
                  <p:cNvPr id="20518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1266"/>
                    <a:ext cx="1152" cy="40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es-CL">
                        <a:latin typeface="Times New Roman" pitchFamily="18" charset="0"/>
                        <a:cs typeface="Times New Roman" pitchFamily="18" charset="0"/>
                      </a:rPr>
                      <a:t>6.42</a:t>
                    </a:r>
                    <a:endParaRPr lang="es-CL" b="1">
                      <a:latin typeface="Comic Sans MS" pitchFamily="66" charset="0"/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CL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519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266"/>
                    <a:ext cx="1208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20494" name="Group 20"/>
                <p:cNvGrpSpPr>
                  <a:grpSpLocks/>
                </p:cNvGrpSpPr>
                <p:nvPr/>
              </p:nvGrpSpPr>
              <p:grpSpPr bwMode="auto">
                <a:xfrm>
                  <a:off x="1208" y="1266"/>
                  <a:ext cx="1208" cy="403"/>
                  <a:chOff x="1208" y="1266"/>
                  <a:chExt cx="1208" cy="403"/>
                </a:xfrm>
              </p:grpSpPr>
              <p:sp>
                <p:nvSpPr>
                  <p:cNvPr id="20516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1236" y="1266"/>
                    <a:ext cx="1152" cy="40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es-CL">
                        <a:latin typeface="Times New Roman" pitchFamily="18" charset="0"/>
                        <a:cs typeface="Times New Roman" pitchFamily="18" charset="0"/>
                      </a:rPr>
                      <a:t>82 (máximo)</a:t>
                    </a:r>
                    <a:endParaRPr lang="es-CL" b="1">
                      <a:latin typeface="Comic Sans MS" pitchFamily="66" charset="0"/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CL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517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1208" y="1266"/>
                    <a:ext cx="1208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20495" name="Group 23"/>
                <p:cNvGrpSpPr>
                  <a:grpSpLocks/>
                </p:cNvGrpSpPr>
                <p:nvPr/>
              </p:nvGrpSpPr>
              <p:grpSpPr bwMode="auto">
                <a:xfrm>
                  <a:off x="2416" y="1266"/>
                  <a:ext cx="1208" cy="403"/>
                  <a:chOff x="2416" y="1266"/>
                  <a:chExt cx="1208" cy="403"/>
                </a:xfrm>
              </p:grpSpPr>
              <p:sp>
                <p:nvSpPr>
                  <p:cNvPr id="20514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2444" y="1266"/>
                    <a:ext cx="1152" cy="40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es-CL">
                        <a:latin typeface="Times New Roman" pitchFamily="18" charset="0"/>
                        <a:cs typeface="Times New Roman" pitchFamily="18" charset="0"/>
                      </a:rPr>
                      <a:t>0</a:t>
                    </a:r>
                    <a:endParaRPr lang="es-CL" b="1">
                      <a:latin typeface="Comic Sans MS" pitchFamily="66" charset="0"/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CL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515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2416" y="1266"/>
                    <a:ext cx="1208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20496" name="Group 26"/>
                <p:cNvGrpSpPr>
                  <a:grpSpLocks/>
                </p:cNvGrpSpPr>
                <p:nvPr/>
              </p:nvGrpSpPr>
              <p:grpSpPr bwMode="auto">
                <a:xfrm>
                  <a:off x="0" y="1669"/>
                  <a:ext cx="1208" cy="403"/>
                  <a:chOff x="0" y="1669"/>
                  <a:chExt cx="1208" cy="403"/>
                </a:xfrm>
              </p:grpSpPr>
              <p:sp>
                <p:nvSpPr>
                  <p:cNvPr id="20512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1669"/>
                    <a:ext cx="1152" cy="40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es-CL">
                        <a:latin typeface="Times New Roman" pitchFamily="18" charset="0"/>
                        <a:cs typeface="Times New Roman" pitchFamily="18" charset="0"/>
                      </a:rPr>
                      <a:t>7.00</a:t>
                    </a:r>
                    <a:endParaRPr lang="es-CL" b="1">
                      <a:latin typeface="Comic Sans MS" pitchFamily="66" charset="0"/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CL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513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669"/>
                    <a:ext cx="1208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20497" name="Group 29"/>
                <p:cNvGrpSpPr>
                  <a:grpSpLocks/>
                </p:cNvGrpSpPr>
                <p:nvPr/>
              </p:nvGrpSpPr>
              <p:grpSpPr bwMode="auto">
                <a:xfrm>
                  <a:off x="1208" y="1669"/>
                  <a:ext cx="1208" cy="403"/>
                  <a:chOff x="1208" y="1669"/>
                  <a:chExt cx="1208" cy="403"/>
                </a:xfrm>
              </p:grpSpPr>
              <p:sp>
                <p:nvSpPr>
                  <p:cNvPr id="20510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1236" y="1669"/>
                    <a:ext cx="1152" cy="40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es-CL">
                        <a:latin typeface="Times New Roman" pitchFamily="18" charset="0"/>
                        <a:cs typeface="Times New Roman" pitchFamily="18" charset="0"/>
                      </a:rPr>
                      <a:t>63</a:t>
                    </a:r>
                    <a:endParaRPr lang="es-CL" b="1">
                      <a:latin typeface="Comic Sans MS" pitchFamily="66" charset="0"/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CL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511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208" y="1669"/>
                    <a:ext cx="1208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20498" name="Group 32"/>
                <p:cNvGrpSpPr>
                  <a:grpSpLocks/>
                </p:cNvGrpSpPr>
                <p:nvPr/>
              </p:nvGrpSpPr>
              <p:grpSpPr bwMode="auto">
                <a:xfrm>
                  <a:off x="2416" y="1669"/>
                  <a:ext cx="1208" cy="403"/>
                  <a:chOff x="2416" y="1669"/>
                  <a:chExt cx="1208" cy="403"/>
                </a:xfrm>
              </p:grpSpPr>
              <p:sp>
                <p:nvSpPr>
                  <p:cNvPr id="20508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2444" y="1669"/>
                    <a:ext cx="1152" cy="40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es-CL">
                        <a:latin typeface="Times New Roman" pitchFamily="18" charset="0"/>
                        <a:cs typeface="Times New Roman" pitchFamily="18" charset="0"/>
                      </a:rPr>
                      <a:t>0.14</a:t>
                    </a:r>
                    <a:endParaRPr lang="es-CL" b="1">
                      <a:latin typeface="Comic Sans MS" pitchFamily="66" charset="0"/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CL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509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2416" y="1669"/>
                    <a:ext cx="1208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20499" name="Group 35"/>
                <p:cNvGrpSpPr>
                  <a:grpSpLocks/>
                </p:cNvGrpSpPr>
                <p:nvPr/>
              </p:nvGrpSpPr>
              <p:grpSpPr bwMode="auto">
                <a:xfrm>
                  <a:off x="0" y="2072"/>
                  <a:ext cx="1208" cy="403"/>
                  <a:chOff x="0" y="2072"/>
                  <a:chExt cx="1208" cy="403"/>
                </a:xfrm>
              </p:grpSpPr>
              <p:sp>
                <p:nvSpPr>
                  <p:cNvPr id="20506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072"/>
                    <a:ext cx="1152" cy="40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es-CL">
                        <a:latin typeface="Times New Roman" pitchFamily="18" charset="0"/>
                        <a:cs typeface="Times New Roman" pitchFamily="18" charset="0"/>
                      </a:rPr>
                      <a:t>7.60</a:t>
                    </a:r>
                    <a:endParaRPr lang="es-CL" b="1">
                      <a:latin typeface="Comic Sans MS" pitchFamily="66" charset="0"/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CL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507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72"/>
                    <a:ext cx="1208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20500" name="Group 38"/>
                <p:cNvGrpSpPr>
                  <a:grpSpLocks/>
                </p:cNvGrpSpPr>
                <p:nvPr/>
              </p:nvGrpSpPr>
              <p:grpSpPr bwMode="auto">
                <a:xfrm>
                  <a:off x="1208" y="2072"/>
                  <a:ext cx="1208" cy="403"/>
                  <a:chOff x="1208" y="2072"/>
                  <a:chExt cx="1208" cy="403"/>
                </a:xfrm>
              </p:grpSpPr>
              <p:sp>
                <p:nvSpPr>
                  <p:cNvPr id="20504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1236" y="2072"/>
                    <a:ext cx="1152" cy="40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es-CL">
                        <a:latin typeface="Times New Roman" pitchFamily="18" charset="0"/>
                        <a:cs typeface="Times New Roman" pitchFamily="18" charset="0"/>
                      </a:rPr>
                      <a:t>28</a:t>
                    </a:r>
                    <a:endParaRPr lang="es-CL" b="1">
                      <a:latin typeface="Comic Sans MS" pitchFamily="66" charset="0"/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CL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505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1208" y="2072"/>
                    <a:ext cx="1208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20501" name="Group 41"/>
                <p:cNvGrpSpPr>
                  <a:grpSpLocks/>
                </p:cNvGrpSpPr>
                <p:nvPr/>
              </p:nvGrpSpPr>
              <p:grpSpPr bwMode="auto">
                <a:xfrm>
                  <a:off x="2416" y="2072"/>
                  <a:ext cx="1208" cy="403"/>
                  <a:chOff x="2416" y="2072"/>
                  <a:chExt cx="1208" cy="403"/>
                </a:xfrm>
              </p:grpSpPr>
              <p:sp>
                <p:nvSpPr>
                  <p:cNvPr id="20502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2444" y="2072"/>
                    <a:ext cx="1152" cy="40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es-CL">
                        <a:latin typeface="Times New Roman" pitchFamily="18" charset="0"/>
                        <a:cs typeface="Times New Roman" pitchFamily="18" charset="0"/>
                      </a:rPr>
                      <a:t>43 (máximo)</a:t>
                    </a:r>
                    <a:endParaRPr lang="es-CL" b="1">
                      <a:latin typeface="Comic Sans MS" pitchFamily="66" charset="0"/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CL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503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2416" y="2072"/>
                    <a:ext cx="1208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sp>
            <p:nvSpPr>
              <p:cNvPr id="20489" name="Rectangle 44"/>
              <p:cNvSpPr>
                <a:spLocks noChangeArrowheads="1"/>
              </p:cNvSpPr>
              <p:nvPr/>
            </p:nvSpPr>
            <p:spPr bwMode="auto">
              <a:xfrm>
                <a:off x="-3" y="745"/>
                <a:ext cx="3630" cy="1733"/>
              </a:xfrm>
              <a:prstGeom prst="rect">
                <a:avLst/>
              </a:prstGeom>
              <a:noFill/>
              <a:ln w="11112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0487" name="Text Box 45"/>
            <p:cNvSpPr txBox="1">
              <a:spLocks noChangeArrowheads="1"/>
            </p:cNvSpPr>
            <p:nvPr/>
          </p:nvSpPr>
          <p:spPr bwMode="auto">
            <a:xfrm>
              <a:off x="144" y="3936"/>
              <a:ext cx="53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/>
              <a:r>
                <a:rPr lang="es-CL">
                  <a:solidFill>
                    <a:srgbClr val="CC0000"/>
                  </a:solidFill>
                  <a:latin typeface="Comic Sans MS" pitchFamily="66" charset="0"/>
                  <a:cs typeface="Times New Roman" pitchFamily="18" charset="0"/>
                </a:rPr>
                <a:t>a)	Estime la pureza  a  5 y 8 horas de elución</a:t>
              </a:r>
              <a:endParaRPr lang="es-ES" sz="2400">
                <a:solidFill>
                  <a:srgbClr val="CC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Text Box 2"/>
          <p:cNvSpPr txBox="1">
            <a:spLocks noChangeArrowheads="1"/>
          </p:cNvSpPr>
          <p:nvPr/>
        </p:nvSpPr>
        <p:spPr bwMode="auto">
          <a:xfrm>
            <a:off x="457200" y="304800"/>
            <a:ext cx="44958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6.- </a:t>
            </a:r>
            <a:r>
              <a:rPr lang="es-ES" sz="2000" b="1" u="sng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Resoluci</a:t>
            </a:r>
            <a:r>
              <a:rPr lang="es-ES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sz="2000" b="1" u="sng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Medida</a:t>
            </a:r>
            <a:r>
              <a:rPr lang="es-ES_tradnl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adimensional</a:t>
            </a:r>
            <a:r>
              <a:rPr lang="es-ES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de cuan dif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cil es separar 2 componentes de una mezcla. 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CL" sz="2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	</a:t>
            </a:r>
          </a:p>
        </p:txBody>
      </p:sp>
      <p:graphicFrame>
        <p:nvGraphicFramePr>
          <p:cNvPr id="21506" name="Object 3"/>
          <p:cNvGraphicFramePr>
            <a:graphicFrameLocks noChangeAspect="1"/>
          </p:cNvGraphicFramePr>
          <p:nvPr/>
        </p:nvGraphicFramePr>
        <p:xfrm>
          <a:off x="838200" y="1752600"/>
          <a:ext cx="2617788" cy="1006475"/>
        </p:xfrm>
        <a:graphic>
          <a:graphicData uri="http://schemas.openxmlformats.org/presentationml/2006/ole">
            <p:oleObj spid="_x0000_s21506" name="Ecuación" r:id="rId3" imgW="1549080" imgH="596880" progId="Equation.3">
              <p:embed/>
            </p:oleObj>
          </a:graphicData>
        </a:graphic>
      </p:graphicFrame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81000" y="2895600"/>
            <a:ext cx="53340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Valores de </a:t>
            </a:r>
            <a:r>
              <a:rPr lang="es-C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Resolución esperados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CL" sz="2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Resolución &gt; 1.5  Corresponde a una separación casi completa.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CL" sz="2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Resolución = 1 Los peak casi se solapan</a:t>
            </a:r>
          </a:p>
          <a:p>
            <a:pPr marL="457200" indent="-457200" algn="just">
              <a:spcBef>
                <a:spcPct val="50000"/>
              </a:spcBef>
            </a:pPr>
            <a:endParaRPr lang="es-CL" sz="2000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21507" name="Object 5"/>
          <p:cNvGraphicFramePr>
            <a:graphicFrameLocks noChangeAspect="1"/>
          </p:cNvGraphicFramePr>
          <p:nvPr/>
        </p:nvGraphicFramePr>
        <p:xfrm>
          <a:off x="5334000" y="4724400"/>
          <a:ext cx="3810000" cy="1857375"/>
        </p:xfrm>
        <a:graphic>
          <a:graphicData uri="http://schemas.openxmlformats.org/presentationml/2006/ole">
            <p:oleObj spid="_x0000_s21507" name="Imagen de mapa de bits" r:id="rId4" imgW="2266667" imgH="1104762" progId="PBrush">
              <p:embed/>
            </p:oleObj>
          </a:graphicData>
        </a:graphic>
      </p:graphicFrame>
      <p:graphicFrame>
        <p:nvGraphicFramePr>
          <p:cNvPr id="21508" name="Object 6"/>
          <p:cNvGraphicFramePr>
            <a:graphicFrameLocks noChangeAspect="1"/>
          </p:cNvGraphicFramePr>
          <p:nvPr/>
        </p:nvGraphicFramePr>
        <p:xfrm>
          <a:off x="5622925" y="0"/>
          <a:ext cx="3521075" cy="3657600"/>
        </p:xfrm>
        <a:graphic>
          <a:graphicData uri="http://schemas.openxmlformats.org/presentationml/2006/ole">
            <p:oleObj spid="_x0000_s21508" name="Imagen de mapa de bits" r:id="rId5" imgW="4447619" imgH="4619048" progId="PBrush">
              <p:embed/>
            </p:oleObj>
          </a:graphicData>
        </a:graphic>
      </p:graphicFrame>
      <p:graphicFrame>
        <p:nvGraphicFramePr>
          <p:cNvPr id="21509" name="Object 7"/>
          <p:cNvGraphicFramePr>
            <a:graphicFrameLocks noChangeAspect="1"/>
          </p:cNvGraphicFramePr>
          <p:nvPr/>
        </p:nvGraphicFramePr>
        <p:xfrm>
          <a:off x="762000" y="4953000"/>
          <a:ext cx="3790950" cy="1571625"/>
        </p:xfrm>
        <a:graphic>
          <a:graphicData uri="http://schemas.openxmlformats.org/presentationml/2006/ole">
            <p:oleObj spid="_x0000_s21509" name="Imagen de mapa de bits" r:id="rId6" imgW="3790476" imgH="157184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4"/>
          <p:cNvGrpSpPr>
            <a:grpSpLocks/>
          </p:cNvGrpSpPr>
          <p:nvPr/>
        </p:nvGrpSpPr>
        <p:grpSpPr bwMode="auto">
          <a:xfrm>
            <a:off x="0" y="333375"/>
            <a:ext cx="9144000" cy="5748338"/>
            <a:chOff x="476" y="754"/>
            <a:chExt cx="5085" cy="3055"/>
          </a:xfrm>
        </p:grpSpPr>
        <p:sp>
          <p:nvSpPr>
            <p:cNvPr id="30723" name="Text Box 5"/>
            <p:cNvSpPr txBox="1">
              <a:spLocks noChangeArrowheads="1"/>
            </p:cNvSpPr>
            <p:nvPr/>
          </p:nvSpPr>
          <p:spPr bwMode="auto">
            <a:xfrm>
              <a:off x="567" y="845"/>
              <a:ext cx="720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400" b="1">
                  <a:solidFill>
                    <a:srgbClr val="A50021"/>
                  </a:solidFill>
                  <a:latin typeface="Times New Roman" pitchFamily="18" charset="0"/>
                </a:rPr>
                <a:t>Rs &lt; 1</a:t>
              </a:r>
              <a:endParaRPr lang="es-ES" sz="2400" b="1">
                <a:solidFill>
                  <a:srgbClr val="A50021"/>
                </a:solidFill>
                <a:latin typeface="Times New Roman" pitchFamily="18" charset="0"/>
              </a:endParaRPr>
            </a:p>
          </p:txBody>
        </p:sp>
        <p:sp>
          <p:nvSpPr>
            <p:cNvPr id="30724" name="Text Box 6"/>
            <p:cNvSpPr txBox="1">
              <a:spLocks noChangeArrowheads="1"/>
            </p:cNvSpPr>
            <p:nvPr/>
          </p:nvSpPr>
          <p:spPr bwMode="auto">
            <a:xfrm>
              <a:off x="476" y="3566"/>
              <a:ext cx="912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400" b="1">
                  <a:solidFill>
                    <a:srgbClr val="A50021"/>
                  </a:solidFill>
                  <a:latin typeface="Times New Roman" pitchFamily="18" charset="0"/>
                </a:rPr>
                <a:t>Rs &lt; 1.3</a:t>
              </a:r>
              <a:endParaRPr lang="es-ES" sz="2400" b="1">
                <a:solidFill>
                  <a:srgbClr val="A50021"/>
                </a:solidFill>
                <a:latin typeface="Times New Roman" pitchFamily="18" charset="0"/>
              </a:endParaRPr>
            </a:p>
          </p:txBody>
        </p:sp>
        <p:sp>
          <p:nvSpPr>
            <p:cNvPr id="30725" name="Text Box 7"/>
            <p:cNvSpPr txBox="1">
              <a:spLocks noChangeArrowheads="1"/>
            </p:cNvSpPr>
            <p:nvPr/>
          </p:nvSpPr>
          <p:spPr bwMode="auto">
            <a:xfrm>
              <a:off x="4649" y="754"/>
              <a:ext cx="912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400" b="1">
                  <a:solidFill>
                    <a:srgbClr val="A50021"/>
                  </a:solidFill>
                  <a:latin typeface="Times New Roman" pitchFamily="18" charset="0"/>
                </a:rPr>
                <a:t>Rs &gt; 1.5</a:t>
              </a:r>
              <a:endParaRPr lang="es-ES" sz="2400" b="1">
                <a:solidFill>
                  <a:srgbClr val="A50021"/>
                </a:solidFill>
                <a:latin typeface="Times New Roman" pitchFamily="18" charset="0"/>
              </a:endParaRPr>
            </a:p>
          </p:txBody>
        </p:sp>
        <p:pic>
          <p:nvPicPr>
            <p:cNvPr id="30726" name="Picture 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67" y="1071"/>
              <a:ext cx="4717" cy="2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6" name="Group 2"/>
          <p:cNvGrpSpPr>
            <a:grpSpLocks/>
          </p:cNvGrpSpPr>
          <p:nvPr/>
        </p:nvGrpSpPr>
        <p:grpSpPr bwMode="auto">
          <a:xfrm>
            <a:off x="609600" y="838200"/>
            <a:ext cx="8175625" cy="2100263"/>
            <a:chOff x="288" y="2832"/>
            <a:chExt cx="5150" cy="1323"/>
          </a:xfrm>
        </p:grpSpPr>
        <p:graphicFrame>
          <p:nvGraphicFramePr>
            <p:cNvPr id="22533" name="Object 3"/>
            <p:cNvGraphicFramePr>
              <a:graphicFrameLocks noChangeAspect="1"/>
            </p:cNvGraphicFramePr>
            <p:nvPr/>
          </p:nvGraphicFramePr>
          <p:xfrm>
            <a:off x="3504" y="2928"/>
            <a:ext cx="1649" cy="418"/>
          </p:xfrm>
          <a:graphic>
            <a:graphicData uri="http://schemas.openxmlformats.org/presentationml/2006/ole">
              <p:oleObj spid="_x0000_s22533" name="Ecuación" r:id="rId3" imgW="1549080" imgH="393480" progId="Equation.3">
                <p:embed/>
              </p:oleObj>
            </a:graphicData>
          </a:graphic>
        </p:graphicFrame>
        <p:sp>
          <p:nvSpPr>
            <p:cNvPr id="22540" name="Text Box 4"/>
            <p:cNvSpPr txBox="1">
              <a:spLocks noChangeArrowheads="1"/>
            </p:cNvSpPr>
            <p:nvPr/>
          </p:nvSpPr>
          <p:spPr bwMode="auto">
            <a:xfrm>
              <a:off x="288" y="2832"/>
              <a:ext cx="273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CL" sz="2000">
                  <a:solidFill>
                    <a:srgbClr val="A50021"/>
                  </a:solidFill>
                  <a:latin typeface="Comic Sans MS" pitchFamily="66" charset="0"/>
                  <a:cs typeface="Times New Roman" pitchFamily="18" charset="0"/>
                </a:rPr>
                <a:t>Si los peak tienen anchos similares</a:t>
              </a:r>
              <a:endParaRPr lang="es-ES" sz="2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endParaRPr>
            </a:p>
          </p:txBody>
        </p:sp>
        <p:graphicFrame>
          <p:nvGraphicFramePr>
            <p:cNvPr id="22534" name="Object 5"/>
            <p:cNvGraphicFramePr>
              <a:graphicFrameLocks noChangeAspect="1"/>
            </p:cNvGraphicFramePr>
            <p:nvPr/>
          </p:nvGraphicFramePr>
          <p:xfrm>
            <a:off x="1200" y="3552"/>
            <a:ext cx="1093" cy="603"/>
          </p:xfrm>
          <a:graphic>
            <a:graphicData uri="http://schemas.openxmlformats.org/presentationml/2006/ole">
              <p:oleObj spid="_x0000_s22534" name="Ecuación" r:id="rId4" imgW="850680" imgH="469800" progId="Equation.3">
                <p:embed/>
              </p:oleObj>
            </a:graphicData>
          </a:graphic>
        </p:graphicFrame>
        <p:sp>
          <p:nvSpPr>
            <p:cNvPr id="22541" name="Text Box 6"/>
            <p:cNvSpPr txBox="1">
              <a:spLocks noChangeArrowheads="1"/>
            </p:cNvSpPr>
            <p:nvPr/>
          </p:nvSpPr>
          <p:spPr bwMode="auto">
            <a:xfrm>
              <a:off x="384" y="3312"/>
              <a:ext cx="15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>
                  <a:latin typeface="Comic Sans MS" pitchFamily="66" charset="0"/>
                </a:rPr>
                <a:t>Recordand</a:t>
              </a:r>
              <a:r>
                <a:rPr lang="es-ES_tradnl" sz="2400">
                  <a:latin typeface="Times New Roman" pitchFamily="18" charset="0"/>
                </a:rPr>
                <a:t>o</a:t>
              </a:r>
              <a:endParaRPr lang="es-ES" sz="2400">
                <a:latin typeface="Times New Roman" pitchFamily="18" charset="0"/>
              </a:endParaRPr>
            </a:p>
          </p:txBody>
        </p:sp>
        <p:graphicFrame>
          <p:nvGraphicFramePr>
            <p:cNvPr id="22535" name="Object 7"/>
            <p:cNvGraphicFramePr>
              <a:graphicFrameLocks noChangeAspect="1"/>
            </p:cNvGraphicFramePr>
            <p:nvPr/>
          </p:nvGraphicFramePr>
          <p:xfrm>
            <a:off x="3221" y="3505"/>
            <a:ext cx="2217" cy="512"/>
          </p:xfrm>
          <a:graphic>
            <a:graphicData uri="http://schemas.openxmlformats.org/presentationml/2006/ole">
              <p:oleObj spid="_x0000_s22535" name="Ecuación" r:id="rId5" imgW="2082600" imgH="482400" progId="Equation.3">
                <p:embed/>
              </p:oleObj>
            </a:graphicData>
          </a:graphic>
        </p:graphicFrame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81000" y="3352800"/>
            <a:ext cx="8305800" cy="2936875"/>
            <a:chOff x="240" y="2112"/>
            <a:chExt cx="5232" cy="1850"/>
          </a:xfrm>
        </p:grpSpPr>
        <p:sp>
          <p:nvSpPr>
            <p:cNvPr id="22539" name="Text Box 9"/>
            <p:cNvSpPr txBox="1">
              <a:spLocks noChangeArrowheads="1"/>
            </p:cNvSpPr>
            <p:nvPr/>
          </p:nvSpPr>
          <p:spPr bwMode="auto">
            <a:xfrm>
              <a:off x="240" y="2112"/>
              <a:ext cx="523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400">
                  <a:solidFill>
                    <a:schemeClr val="accent2"/>
                  </a:solidFill>
                  <a:latin typeface="Times New Roman" pitchFamily="18" charset="0"/>
                </a:rPr>
                <a:t>Si se utilizan los conceptos de factor de capacidad, k, y selectividad,</a:t>
              </a:r>
              <a:r>
                <a:rPr lang="es-ES_tradnl" sz="2400">
                  <a:solidFill>
                    <a:schemeClr val="accent2"/>
                  </a:solidFill>
                  <a:latin typeface="Symbol" pitchFamily="18" charset="2"/>
                </a:rPr>
                <a:t>d.</a:t>
              </a:r>
              <a:endParaRPr lang="es-ES" sz="2400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22531" name="Object 10"/>
            <p:cNvGraphicFramePr>
              <a:graphicFrameLocks noChangeAspect="1"/>
            </p:cNvGraphicFramePr>
            <p:nvPr/>
          </p:nvGraphicFramePr>
          <p:xfrm>
            <a:off x="912" y="2736"/>
            <a:ext cx="1093" cy="619"/>
          </p:xfrm>
          <a:graphic>
            <a:graphicData uri="http://schemas.openxmlformats.org/presentationml/2006/ole">
              <p:oleObj spid="_x0000_s22531" name="Ecuación" r:id="rId6" imgW="850680" imgH="482400" progId="Equation.3">
                <p:embed/>
              </p:oleObj>
            </a:graphicData>
          </a:graphic>
        </p:graphicFrame>
        <p:graphicFrame>
          <p:nvGraphicFramePr>
            <p:cNvPr id="22532" name="Object 11"/>
            <p:cNvGraphicFramePr>
              <a:graphicFrameLocks noChangeAspect="1"/>
            </p:cNvGraphicFramePr>
            <p:nvPr/>
          </p:nvGraphicFramePr>
          <p:xfrm>
            <a:off x="960" y="3408"/>
            <a:ext cx="587" cy="554"/>
          </p:xfrm>
          <a:graphic>
            <a:graphicData uri="http://schemas.openxmlformats.org/presentationml/2006/ole">
              <p:oleObj spid="_x0000_s22532" name="Ecuación" r:id="rId7" imgW="457200" imgH="431640" progId="Equation.3">
                <p:embed/>
              </p:oleObj>
            </a:graphicData>
          </a:graphic>
        </p:graphicFrame>
      </p:grpSp>
      <p:graphicFrame>
        <p:nvGraphicFramePr>
          <p:cNvPr id="20492" name="Object 12"/>
          <p:cNvGraphicFramePr>
            <a:graphicFrameLocks noChangeAspect="1"/>
          </p:cNvGraphicFramePr>
          <p:nvPr/>
        </p:nvGraphicFramePr>
        <p:xfrm>
          <a:off x="3771900" y="4081463"/>
          <a:ext cx="4919663" cy="1965325"/>
        </p:xfrm>
        <a:graphic>
          <a:graphicData uri="http://schemas.openxmlformats.org/presentationml/2006/ole">
            <p:oleObj spid="_x0000_s22530" name="Ecuación" r:id="rId8" imgW="2412720" imgH="965160" progId="Equation.3">
              <p:embed/>
            </p:oleObj>
          </a:graphicData>
        </a:graphic>
      </p:graphicFrame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2895600" y="6035675"/>
            <a:ext cx="5867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latin typeface="Times New Roman" pitchFamily="18" charset="0"/>
              </a:rPr>
              <a:t>¿Qué pasa con la Resolución si varío el largo de la columna?</a:t>
            </a:r>
            <a:endParaRPr lang="es-E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3" grpId="0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b="1" smtClean="0">
                <a:solidFill>
                  <a:srgbClr val="000066"/>
                </a:solidFill>
                <a:latin typeface="Arial Unicode MS" pitchFamily="34" charset="-128"/>
              </a:rPr>
              <a:t>Escalamiento</a:t>
            </a:r>
            <a:endParaRPr lang="es-ES" b="1" smtClean="0">
              <a:solidFill>
                <a:srgbClr val="000066"/>
              </a:solidFill>
              <a:latin typeface="Arial Unicode MS" pitchFamily="34" charset="-128"/>
            </a:endParaRP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graphicFrame>
        <p:nvGraphicFramePr>
          <p:cNvPr id="23554" name="Object 4"/>
          <p:cNvGraphicFramePr>
            <a:graphicFrameLocks noChangeAspect="1"/>
          </p:cNvGraphicFramePr>
          <p:nvPr/>
        </p:nvGraphicFramePr>
        <p:xfrm>
          <a:off x="304800" y="3276600"/>
          <a:ext cx="4114800" cy="3113088"/>
        </p:xfrm>
        <a:graphic>
          <a:graphicData uri="http://schemas.openxmlformats.org/presentationml/2006/ole">
            <p:oleObj spid="_x0000_s23554" name="Fotografía de Photo Editor" r:id="rId3" imgW="2580952" imgH="1952898" progId="">
              <p:embed/>
            </p:oleObj>
          </a:graphicData>
        </a:graphic>
      </p:graphicFrame>
      <p:graphicFrame>
        <p:nvGraphicFramePr>
          <p:cNvPr id="23555" name="Object 5"/>
          <p:cNvGraphicFramePr>
            <a:graphicFrameLocks noChangeAspect="1"/>
          </p:cNvGraphicFramePr>
          <p:nvPr/>
        </p:nvGraphicFramePr>
        <p:xfrm>
          <a:off x="6248400" y="228600"/>
          <a:ext cx="2895600" cy="2465388"/>
        </p:xfrm>
        <a:graphic>
          <a:graphicData uri="http://schemas.openxmlformats.org/presentationml/2006/ole">
            <p:oleObj spid="_x0000_s23555" name="Fotografía de Photo Editor" r:id="rId4" imgW="2180952" imgH="1857143" progId="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pPr eaLnBrk="1" hangingPunct="1"/>
            <a:r>
              <a:rPr lang="es-ES" sz="2800" b="1" u="sng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Modelos de Estadísticos</a:t>
            </a:r>
            <a:r>
              <a:rPr lang="es-ES" smtClean="0"/>
              <a:t> 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4724400"/>
            <a:ext cx="3810000" cy="18748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b="1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C(t): concentración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b="1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T: tiempo</a:t>
            </a:r>
          </a:p>
          <a:p>
            <a:pPr lvl="2" algn="just" eaLnBrk="1" hangingPunct="1">
              <a:lnSpc>
                <a:spcPct val="80000"/>
              </a:lnSpc>
              <a:buFontTx/>
              <a:buNone/>
            </a:pPr>
            <a:endParaRPr lang="es-ES" sz="1800" b="1" smtClean="0">
              <a:solidFill>
                <a:srgbClr val="000099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15362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619250" y="2276475"/>
          <a:ext cx="2232025" cy="1960563"/>
        </p:xfrm>
        <a:graphic>
          <a:graphicData uri="http://schemas.openxmlformats.org/presentationml/2006/ole">
            <p:oleObj spid="_x0000_s60418" name="Equation" r:id="rId3" imgW="1041120" imgH="914400" progId="">
              <p:embed/>
            </p:oleObj>
          </a:graphicData>
        </a:graphic>
      </p:graphicFrame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827088" y="1125538"/>
            <a:ext cx="7561262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Teoría de los momentos estadísticos de Gidding y Eyring (1955). </a:t>
            </a:r>
          </a:p>
          <a:p>
            <a:pPr>
              <a:spcBef>
                <a:spcPct val="50000"/>
              </a:spcBef>
            </a:pPr>
            <a:r>
              <a:rPr lang="es-ES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Cada momento se calcula como:</a:t>
            </a:r>
          </a:p>
        </p:txBody>
      </p:sp>
      <p:pic>
        <p:nvPicPr>
          <p:cNvPr id="15366" name="Picture 7" descr="croma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4211638" y="2133600"/>
            <a:ext cx="4932362" cy="3890963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33400" y="457200"/>
            <a:ext cx="80772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Escalamiento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El Objetivo del escalamiento es determinar el dise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ñ</a:t>
            </a:r>
            <a:r>
              <a:rPr lang="es-ES_tradnl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 de una columna para cumplir con una productividad mayor (No se cuenta con modelos estrictos de escalamiento) </a:t>
            </a:r>
            <a:endParaRPr lang="es-ES" sz="20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Escala de Laboratorio		Escala Piloto		Escala 								Industrial</a:t>
            </a:r>
            <a:endParaRPr lang="es-ES" sz="20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 ml de matriz			litros de matriz		m</a:t>
            </a:r>
            <a:r>
              <a:rPr lang="es-ES_tradnl" sz="2000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s-ES_tradnl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de matriz</a:t>
            </a:r>
            <a:endParaRPr lang="es-ES" sz="20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ug de prote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na		 gr de prote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na		kg de prote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endParaRPr lang="es-ES" sz="20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CL" sz="2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	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533400" y="5029200"/>
            <a:ext cx="807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2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Volumen de muestras pequeños	 entre 5-20%  de la columna</a:t>
            </a:r>
            <a:endParaRPr lang="es-ES" sz="2000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989138"/>
            <a:ext cx="7302500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533400" y="457200"/>
            <a:ext cx="80772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Criterios de escalamiento</a:t>
            </a:r>
          </a:p>
          <a:p>
            <a:pPr marL="457200" indent="-457200">
              <a:spcBef>
                <a:spcPct val="50000"/>
              </a:spcBef>
            </a:pPr>
            <a:r>
              <a:rPr lang="es-ES" sz="2000" b="1" u="sng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Incremento Lineales</a:t>
            </a:r>
            <a:endParaRPr lang="es-ES_tradnl" sz="2000" b="1" u="sng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Flujo Volum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trico a procesar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Se mantiene la linealidad del proceso, si se mantiene la concentraci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 y tama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ñ</a:t>
            </a:r>
            <a:r>
              <a:rPr lang="es-ES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 relativo de la muestra.</a:t>
            </a:r>
            <a:endParaRPr lang="es-ES_tradnl" sz="20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578" name="Object 3"/>
          <p:cNvGraphicFramePr>
            <a:graphicFrameLocks noChangeAspect="1"/>
          </p:cNvGraphicFramePr>
          <p:nvPr/>
        </p:nvGraphicFramePr>
        <p:xfrm>
          <a:off x="990600" y="2895600"/>
          <a:ext cx="6172200" cy="1457325"/>
        </p:xfrm>
        <a:graphic>
          <a:graphicData uri="http://schemas.openxmlformats.org/presentationml/2006/ole">
            <p:oleObj spid="_x0000_s24578" name="Imagen de mapa de bits" r:id="rId3" imgW="2580952" imgH="609524" progId="PBrush">
              <p:embed/>
            </p:oleObj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468313" y="476250"/>
            <a:ext cx="4175125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2000" b="1" u="sng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Incrementos No Lineale</a:t>
            </a:r>
            <a:r>
              <a:rPr lang="es-ES_tradnl" sz="2000" b="1" u="sng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s-ES_tradnl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ES_tradnl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oncentraci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 de la muestra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endParaRPr lang="es-ES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endParaRPr lang="es-ES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endParaRPr lang="es-ES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endParaRPr lang="es-ES_tradnl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Volumen de la muestra</a:t>
            </a:r>
            <a:endParaRPr lang="es-ES" sz="20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En ambos casos los perfiles resultantes no son gaussianos, motivo por el cual no se pueden aplicar los modelos de platos.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3795" name="Text Box 6"/>
          <p:cNvSpPr txBox="1">
            <a:spLocks noChangeArrowheads="1"/>
          </p:cNvSpPr>
          <p:nvPr/>
        </p:nvSpPr>
        <p:spPr bwMode="auto">
          <a:xfrm>
            <a:off x="4859338" y="38608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solidFill>
                  <a:srgbClr val="A50021"/>
                </a:solidFill>
                <a:latin typeface="Comic Sans MS" pitchFamily="66" charset="0"/>
              </a:rPr>
              <a:t>Sobrecarga  Volumen</a:t>
            </a:r>
          </a:p>
        </p:txBody>
      </p:sp>
      <p:sp>
        <p:nvSpPr>
          <p:cNvPr id="33796" name="Text Box 7"/>
          <p:cNvSpPr txBox="1">
            <a:spLocks noChangeArrowheads="1"/>
          </p:cNvSpPr>
          <p:nvPr/>
        </p:nvSpPr>
        <p:spPr bwMode="auto">
          <a:xfrm>
            <a:off x="4859338" y="908050"/>
            <a:ext cx="403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solidFill>
                  <a:srgbClr val="A50021"/>
                </a:solidFill>
                <a:latin typeface="Comic Sans MS" pitchFamily="66" charset="0"/>
              </a:rPr>
              <a:t>Sobrecarga  Concentración</a:t>
            </a:r>
          </a:p>
        </p:txBody>
      </p:sp>
      <p:pic>
        <p:nvPicPr>
          <p:cNvPr id="3379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4941888"/>
            <a:ext cx="4252912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28775"/>
            <a:ext cx="40481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533400" y="457200"/>
            <a:ext cx="80772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ES" sz="2000" b="1" u="sng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Formas de Escalamiento</a:t>
            </a:r>
            <a:endParaRPr lang="es-ES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es-ES" sz="2000" b="1" u="sng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Escalamiento Directo</a:t>
            </a:r>
            <a:endParaRPr lang="es-ES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Es un escalamiento desde una escala de laboratorio a una mayor</a:t>
            </a:r>
            <a:endParaRPr lang="es-ES_tradnl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_tradnl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 nivel de laboratorio se tiene un dise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ñ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ptimo (Optimo Nivel de Pureza y Resoluci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n), se supone que los fen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menos difusionales no se ven afectados en el rango en estudio. </a:t>
            </a:r>
            <a:endParaRPr lang="es-CL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533400" y="3429000"/>
            <a:ext cx="78486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ES" sz="2000" b="1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ES" sz="2000" b="1" u="sng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Sistemas lineales</a:t>
            </a:r>
            <a:endParaRPr lang="es-ES" sz="2000" b="1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" sz="2000" b="1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ES_tradnl" sz="20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0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Si se trabaja con incrementos del flujo se pueden mantener los perfiles de eluci</a:t>
            </a:r>
            <a:r>
              <a:rPr lang="es-ES" sz="2000" b="1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sz="20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n, es decir, se mantiene el modelo Gaussiano y se mantiene algunas de las siguientes condiciones:</a:t>
            </a:r>
          </a:p>
          <a:p>
            <a:pPr marL="457200" indent="-457200" algn="just">
              <a:spcBef>
                <a:spcPct val="50000"/>
              </a:spcBef>
            </a:pPr>
            <a:endParaRPr lang="es-ES" sz="2000" b="1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es-ES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Condici</a:t>
            </a:r>
            <a:r>
              <a:rPr lang="es-ES" sz="2400" b="1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n de linealidad</a:t>
            </a:r>
            <a:r>
              <a:rPr lang="es-ES_tradnl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(v * t</a:t>
            </a:r>
            <a:r>
              <a:rPr lang="en-US" sz="2400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="1" baseline="-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escala I</a:t>
            </a:r>
            <a:r>
              <a:rPr lang="en-US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= (v * t</a:t>
            </a:r>
            <a:r>
              <a:rPr lang="en-US" sz="2400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="1" baseline="-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escala II</a:t>
            </a:r>
          </a:p>
          <a:p>
            <a:pPr marL="457200" indent="-457200">
              <a:spcBef>
                <a:spcPct val="50000"/>
              </a:spcBef>
            </a:pPr>
            <a:endParaRPr lang="es-ES" sz="2400">
              <a:solidFill>
                <a:srgbClr val="0000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533400" y="914400"/>
            <a:ext cx="8077200" cy="47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  <a:buFontTx/>
              <a:buAutoNum type="arabicPeriod" startAt="2"/>
            </a:pPr>
            <a:r>
              <a:rPr lang="es-ES" sz="20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Concentraci</a:t>
            </a:r>
            <a:r>
              <a:rPr lang="es-ES" sz="2000" b="1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sz="20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n m</a:t>
            </a:r>
            <a:r>
              <a:rPr lang="es-ES" sz="2000" b="1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" sz="20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xima de soluto</a:t>
            </a:r>
            <a:r>
              <a:rPr lang="es-ES_tradnl" sz="20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" sz="20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					y</a:t>
            </a:r>
            <a:r>
              <a:rPr lang="es-ES" sz="2000" b="1" baseline="-2500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s-ES" sz="20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b="1" baseline="-2500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escala I</a:t>
            </a:r>
            <a:r>
              <a:rPr lang="es-ES" sz="20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= y</a:t>
            </a:r>
            <a:r>
              <a:rPr lang="es-ES" sz="2000" b="1" baseline="-2500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s-ES" sz="20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b="1" baseline="-2500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escala II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eriod" startAt="3"/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ú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mero de Platos </a:t>
            </a:r>
          </a:p>
          <a:p>
            <a:pPr marL="914400" lvl="1" indent="-457200" algn="just"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				</a:t>
            </a:r>
            <a:r>
              <a:rPr lang="es-ES_tradnl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b="1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escala I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= N </a:t>
            </a:r>
            <a:r>
              <a:rPr lang="es-ES" sz="2000" b="1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escala II</a:t>
            </a:r>
            <a:endParaRPr lang="es-ES_tradnl" sz="2000" b="1" baseline="-250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s-ES_tradnl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 = (cte/d</a:t>
            </a:r>
            <a:r>
              <a:rPr lang="es-ES" sz="2000" b="1" baseline="-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s-ES" sz="2000" b="1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n+1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)*(L/v</a:t>
            </a:r>
            <a:r>
              <a:rPr lang="es-ES" sz="2000" b="1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s-ES_tradnl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_tradnl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Entonces  (L/v</a:t>
            </a:r>
            <a:r>
              <a:rPr lang="es-ES" sz="2000" b="1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debe mantenerse en las 2 escalas</a:t>
            </a:r>
          </a:p>
          <a:p>
            <a:pPr marL="457200" indent="-457200" algn="just">
              <a:spcBef>
                <a:spcPct val="50000"/>
              </a:spcBef>
            </a:pPr>
            <a:endParaRPr lang="es-ES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75000"/>
              </a:lnSpc>
              <a:spcBef>
                <a:spcPct val="50000"/>
              </a:spcBef>
            </a:pPr>
            <a:r>
              <a:rPr lang="es-ES_tradnl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Siendo	L: Largo de la columna</a:t>
            </a:r>
            <a:r>
              <a:rPr lang="es-ES_tradnl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457200" indent="-457200">
              <a:lnSpc>
                <a:spcPct val="75000"/>
              </a:lnSpc>
              <a:spcBef>
                <a:spcPct val="50000"/>
              </a:spcBef>
            </a:pPr>
            <a:r>
              <a:rPr lang="es-ES_tradnl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v:  Velocidad de la fase m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vil</a:t>
            </a:r>
            <a:endParaRPr lang="es-ES_tradnl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75000"/>
              </a:lnSpc>
              <a:spcBef>
                <a:spcPct val="50000"/>
              </a:spcBef>
            </a:pPr>
            <a:r>
              <a:rPr lang="es-ES_tradnl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dp: Di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metro de las part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culas de adsorbente</a:t>
            </a:r>
            <a:endParaRPr lang="es-ES_tradnl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endParaRPr lang="es-ES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533400" y="0"/>
            <a:ext cx="80772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  <a:buFontTx/>
              <a:buAutoNum type="arabicPeriod" startAt="4"/>
            </a:pPr>
            <a:endParaRPr lang="es-ES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  <a:buFontTx/>
              <a:buAutoNum type="arabicPeriod" startAt="4"/>
            </a:pPr>
            <a:endParaRPr lang="es-ES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  <a:buFontTx/>
              <a:buAutoNum type="arabicPeriod" startAt="4"/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Tiempo o volumen de retenci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pPr marL="457200" indent="-457200" algn="just">
              <a:spcBef>
                <a:spcPct val="50000"/>
              </a:spcBef>
            </a:pPr>
            <a:endParaRPr lang="es-ES_tradnl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s-ES" sz="2000" b="1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b="1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escala I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= t</a:t>
            </a:r>
            <a:r>
              <a:rPr lang="es-ES" sz="2000" b="1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b="1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escala II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	V</a:t>
            </a:r>
            <a:r>
              <a:rPr lang="es-ES" sz="2000" b="1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b="1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escala I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= V</a:t>
            </a:r>
            <a:r>
              <a:rPr lang="es-ES" sz="2000" b="1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b="1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escala II</a:t>
            </a:r>
          </a:p>
          <a:p>
            <a:pPr marL="457200" indent="-457200">
              <a:spcBef>
                <a:spcPct val="50000"/>
              </a:spcBef>
            </a:pPr>
            <a:endParaRPr lang="es-ES" sz="2000" b="1" baseline="-250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s-ES" sz="2000" b="1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= (</a:t>
            </a:r>
            <a:r>
              <a:rPr lang="es-ES" sz="2000" b="1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e +(1-e) 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k) V</a:t>
            </a:r>
            <a:r>
              <a:rPr lang="es-ES" sz="2000" b="1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/F		</a:t>
            </a:r>
            <a:endParaRPr lang="es-ES_tradnl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		Si V</a:t>
            </a:r>
            <a:r>
              <a:rPr lang="es-ES" sz="2000" b="1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/F = L/v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			t</a:t>
            </a:r>
            <a:r>
              <a:rPr lang="es-ES" sz="2000" b="1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= (</a:t>
            </a:r>
            <a:r>
              <a:rPr lang="es-ES" sz="2000" b="1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e +(1-e) 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k) L/v	</a:t>
            </a:r>
            <a:endParaRPr lang="es-ES_tradnl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		Entonces se debe mantener L/v</a:t>
            </a:r>
          </a:p>
          <a:p>
            <a:pPr marL="457200" indent="-457200" algn="just">
              <a:spcBef>
                <a:spcPct val="50000"/>
              </a:spcBef>
            </a:pPr>
            <a:endParaRPr lang="es-ES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2"/>
          <p:cNvSpPr txBox="1">
            <a:spLocks noChangeArrowheads="1"/>
          </p:cNvSpPr>
          <p:nvPr/>
        </p:nvSpPr>
        <p:spPr bwMode="auto">
          <a:xfrm>
            <a:off x="533400" y="457200"/>
            <a:ext cx="80772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ES" sz="2000" b="1" u="sng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Etapa Controlante </a:t>
            </a:r>
            <a:endParaRPr lang="es-ES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Dependiendo de cual es la etapa controlante en el fen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meno de transferencia de masa el ancho de los peak (o N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ú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mero de platos)  se ver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alterado por las variables L y v. 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602" name="Object 3"/>
          <p:cNvGraphicFramePr>
            <a:graphicFrameLocks noChangeAspect="1"/>
          </p:cNvGraphicFramePr>
          <p:nvPr/>
        </p:nvGraphicFramePr>
        <p:xfrm>
          <a:off x="457200" y="2362200"/>
          <a:ext cx="3657600" cy="3748088"/>
        </p:xfrm>
        <a:graphic>
          <a:graphicData uri="http://schemas.openxmlformats.org/presentationml/2006/ole">
            <p:oleObj spid="_x0000_s25602" name="Imagen de mapa de bits" r:id="rId3" imgW="2514286" imgH="2419048" progId="PBrush">
              <p:embed/>
            </p:oleObj>
          </a:graphicData>
        </a:graphic>
      </p:graphicFrame>
      <p:graphicFrame>
        <p:nvGraphicFramePr>
          <p:cNvPr id="25603" name="Object 4"/>
          <p:cNvGraphicFramePr>
            <a:graphicFrameLocks noChangeAspect="1"/>
          </p:cNvGraphicFramePr>
          <p:nvPr/>
        </p:nvGraphicFramePr>
        <p:xfrm>
          <a:off x="4495800" y="1981200"/>
          <a:ext cx="3990975" cy="4876800"/>
        </p:xfrm>
        <a:graphic>
          <a:graphicData uri="http://schemas.openxmlformats.org/presentationml/2006/ole">
            <p:oleObj spid="_x0000_s25603" name="Imagen de mapa de bits" r:id="rId4" imgW="2704762" imgH="3304762" progId="PBrush">
              <p:embed/>
            </p:oleObj>
          </a:graphicData>
        </a:graphic>
      </p:graphicFrame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533400" y="457200"/>
            <a:ext cx="807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ES" sz="2000" b="1" u="sng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Etapa Controlante 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9699" name="Group 3"/>
          <p:cNvGraphicFramePr>
            <a:graphicFrameLocks noGrp="1"/>
          </p:cNvGraphicFramePr>
          <p:nvPr/>
        </p:nvGraphicFramePr>
        <p:xfrm>
          <a:off x="609600" y="1219200"/>
          <a:ext cx="8229600" cy="4547616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Etapa Controlante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s</a:t>
                      </a:r>
                      <a:r>
                        <a:rPr kumimoji="0" lang="es-E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2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proporcional a: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Comentarios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Difusi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/>
                          <a:cs typeface="Times New Roman" pitchFamily="18" charset="0"/>
                        </a:rPr>
                        <a:t>ó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 Interna y adsorci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/>
                          <a:cs typeface="Times New Roman" pitchFamily="18" charset="0"/>
                        </a:rPr>
                        <a:t>ó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v/L *d</a:t>
                      </a:r>
                      <a:r>
                        <a:rPr kumimoji="0" lang="es-E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Mayor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/>
                          <a:cs typeface="Times New Roman" pitchFamily="18" charset="0"/>
                        </a:rPr>
                        <a:t>í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 de los casos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8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Transferencia de masa Externa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es-E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1/2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/L *d</a:t>
                      </a:r>
                      <a:r>
                        <a:rPr kumimoji="0" lang="es-E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3/2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Muy utilizado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Difusi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/>
                          <a:cs typeface="Times New Roman" pitchFamily="18" charset="0"/>
                        </a:rPr>
                        <a:t>ó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 Axial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D/(v*L)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No muy com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/>
                          <a:cs typeface="Times New Roman" pitchFamily="18" charset="0"/>
                        </a:rPr>
                        <a:t>ú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Dispersi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/>
                          <a:cs typeface="Times New Roman" pitchFamily="18" charset="0"/>
                        </a:rPr>
                        <a:t>ó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 Externa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v/L *d</a:t>
                      </a:r>
                      <a:r>
                        <a:rPr kumimoji="0" lang="es-E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Importante a gran escala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533400" y="457200"/>
            <a:ext cx="807720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Problema  Escalamiento</a:t>
            </a:r>
          </a:p>
          <a:p>
            <a:pPr marL="457200" indent="-457200" algn="just">
              <a:spcBef>
                <a:spcPct val="50000"/>
              </a:spcBef>
            </a:pPr>
            <a:endParaRPr lang="es-ES_tradnl" sz="2000" b="1" u="sng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_tradnl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10 gramos de la enzima fumarasa están siendo purificadas en una columna de intercambio iónico a una velocidad de 30 cm/hr. </a:t>
            </a:r>
          </a:p>
          <a:p>
            <a:pPr marL="457200" indent="-457200" algn="just">
              <a:spcBef>
                <a:spcPct val="50000"/>
              </a:spcBef>
            </a:pPr>
            <a:endParaRPr lang="es-ES" sz="2000" b="1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El tiempo de retención del peak, t</a:t>
            </a:r>
            <a:r>
              <a:rPr lang="es-ES" sz="2000" b="1" baseline="-25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o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 es 93 minutos y la desviación estándar, </a:t>
            </a:r>
            <a:r>
              <a:rPr lang="es-ES" sz="2000" b="1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s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 es de 0,129 .</a:t>
            </a:r>
          </a:p>
          <a:p>
            <a:pPr marL="457200" indent="-457200" algn="just">
              <a:spcBef>
                <a:spcPct val="50000"/>
              </a:spcBef>
            </a:pPr>
            <a:endParaRPr lang="es-ES" sz="2000" b="1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Si el flujo aumenta a 60 cm/hr y el proceso se encuentra controlado por difusión y reacción, determine el tiempo necesario para recuperar el 90% de la enzima.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4" descr="crom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076825" y="549275"/>
            <a:ext cx="3670300" cy="3959225"/>
          </a:xfrm>
          <a:noFill/>
        </p:spPr>
      </p:pic>
      <p:graphicFrame>
        <p:nvGraphicFramePr>
          <p:cNvPr id="16386" name="Rectangle 5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61442" name="Imagen de mapa de bits" r:id="rId5" imgW="0" imgH="0" progId="PBrush">
              <p:embed/>
            </p:oleObj>
          </a:graphicData>
        </a:graphic>
      </p:graphicFrame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539750" y="620713"/>
            <a:ext cx="4248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00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El primer momento, </a:t>
            </a:r>
            <a:r>
              <a:rPr lang="es-ES" sz="2000">
                <a:solidFill>
                  <a:srgbClr val="000099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s-ES" sz="2000" baseline="-25000">
                <a:solidFill>
                  <a:srgbClr val="000099"/>
                </a:solidFill>
                <a:latin typeface="Symbol" pitchFamily="18" charset="2"/>
                <a:cs typeface="Times New Roman" pitchFamily="18" charset="0"/>
              </a:rPr>
              <a:t>1</a:t>
            </a:r>
            <a:r>
              <a:rPr lang="es-ES" sz="2000">
                <a:solidFill>
                  <a:srgbClr val="000099"/>
                </a:solidFill>
                <a:latin typeface="Symbol" pitchFamily="18" charset="2"/>
                <a:cs typeface="Times New Roman" pitchFamily="18" charset="0"/>
              </a:rPr>
              <a:t>,</a:t>
            </a:r>
            <a:r>
              <a:rPr lang="es-ES" sz="200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 representa el tiempo de retención medio de la curva.</a:t>
            </a:r>
            <a:endParaRPr lang="es-ES" sz="2000" b="1">
              <a:solidFill>
                <a:srgbClr val="000099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6391" name="Text Box 11"/>
          <p:cNvSpPr txBox="1">
            <a:spLocks noChangeArrowheads="1"/>
          </p:cNvSpPr>
          <p:nvPr/>
        </p:nvSpPr>
        <p:spPr bwMode="auto">
          <a:xfrm>
            <a:off x="395288" y="3644900"/>
            <a:ext cx="4248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00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El segundo momento indica la varianza alrededor del valor medio</a:t>
            </a:r>
            <a:r>
              <a:rPr lang="es-ES" sz="20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.</a:t>
            </a:r>
          </a:p>
        </p:txBody>
      </p:sp>
      <p:graphicFrame>
        <p:nvGraphicFramePr>
          <p:cNvPr id="204813" name="Object 13"/>
          <p:cNvGraphicFramePr>
            <a:graphicFrameLocks noChangeAspect="1"/>
          </p:cNvGraphicFramePr>
          <p:nvPr/>
        </p:nvGraphicFramePr>
        <p:xfrm>
          <a:off x="1547813" y="1609725"/>
          <a:ext cx="1931987" cy="1695450"/>
        </p:xfrm>
        <a:graphic>
          <a:graphicData uri="http://schemas.openxmlformats.org/presentationml/2006/ole">
            <p:oleObj spid="_x0000_s61443" name="Equation" r:id="rId6" imgW="1041120" imgH="914400" progId="">
              <p:embed/>
            </p:oleObj>
          </a:graphicData>
        </a:graphic>
      </p:graphicFrame>
      <p:graphicFrame>
        <p:nvGraphicFramePr>
          <p:cNvPr id="204814" name="Object 14"/>
          <p:cNvGraphicFramePr>
            <a:graphicFrameLocks noChangeAspect="1"/>
          </p:cNvGraphicFramePr>
          <p:nvPr/>
        </p:nvGraphicFramePr>
        <p:xfrm>
          <a:off x="1835150" y="4724400"/>
          <a:ext cx="2449513" cy="1573213"/>
        </p:xfrm>
        <a:graphic>
          <a:graphicData uri="http://schemas.openxmlformats.org/presentationml/2006/ole">
            <p:oleObj spid="_x0000_s61444" name="Equation" r:id="rId7" imgW="1422360" imgH="91440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2048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4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457200" y="457200"/>
            <a:ext cx="822960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u="sng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Problemas</a:t>
            </a:r>
            <a:endParaRPr lang="es-ES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Algunos problemas que presenta el escalamiento directo son:</a:t>
            </a:r>
          </a:p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1.-  Si se trabaj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a peque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ñ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 escala se utilizaron part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culas de adsorbente peque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ñ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as (5-100 </a:t>
            </a:r>
            <a:r>
              <a:rPr lang="es-ES" sz="2000" b="1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m). Esto produce:</a:t>
            </a:r>
          </a:p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i)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                  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Buena resoluci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ii)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                 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Poca dispersi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iii)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                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Ciclos Cortos		</a:t>
            </a:r>
          </a:p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Dado que se presenta poca difusi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 en las part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culas, pero se:</a:t>
            </a:r>
          </a:p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i)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                  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Incrementa los costos si se utilizan a gran escala</a:t>
            </a:r>
          </a:p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ii)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                 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S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lo se utiliza una parte peque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ñ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 del lecho</a:t>
            </a:r>
          </a:p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s-CL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533400" y="457200"/>
            <a:ext cx="8077200" cy="574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ES" sz="2000" b="1" u="sng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Escalamiento mediante Modelos</a:t>
            </a:r>
            <a:endParaRPr lang="es-ES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_tradnl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Este tipo de escalamiento se orienta a validar modelos propuestos, estudiando entre otros puntos: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Efecto de los par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metros geom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tricos</a:t>
            </a:r>
            <a:endParaRPr lang="es-ES_tradnl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0" lvl="3" indent="-457200" algn="just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s-ES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Dc: 	Di</a:t>
            </a:r>
            <a:r>
              <a:rPr lang="es-ES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metro de la columna</a:t>
            </a:r>
            <a:endParaRPr lang="es-ES_tradnl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0" lvl="3" indent="-457200" algn="just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s-ES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	Largo de la columna</a:t>
            </a:r>
            <a:endParaRPr lang="es-ES_tradnl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0" lvl="3" indent="-457200" algn="just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s-ES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dp	Di</a:t>
            </a:r>
            <a:r>
              <a:rPr lang="es-ES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metro de las part</a:t>
            </a:r>
            <a:r>
              <a:rPr lang="es-ES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culas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es-E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Efecto de las condiciones de Operaci</a:t>
            </a:r>
            <a:r>
              <a:rPr lang="es-ES" sz="2000" b="1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es-ES_tradnl" sz="2000" b="1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0" lvl="3" indent="-457200" algn="just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s-ES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Flujo </a:t>
            </a:r>
            <a:endParaRPr lang="es-ES_tradnl" b="1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0" lvl="3" indent="-457200" algn="just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s-ES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Concentraci</a:t>
            </a:r>
            <a:r>
              <a:rPr lang="es-ES" b="1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n de la muestra</a:t>
            </a:r>
            <a:endParaRPr lang="es-ES_tradnl" b="1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0" lvl="3" indent="-457200" algn="just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s-ES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Volumen y Tama</a:t>
            </a:r>
            <a:r>
              <a:rPr lang="es-ES" b="1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ñ</a:t>
            </a:r>
            <a:r>
              <a:rPr lang="es-ES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o de la muestra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Efecto de las condiciones Qu</a:t>
            </a:r>
            <a:r>
              <a:rPr lang="es-ES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micas</a:t>
            </a:r>
            <a:endParaRPr lang="es-ES_tradnl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0" lvl="3" indent="-457200" algn="just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s-ES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Tipo de Efluente</a:t>
            </a:r>
            <a:endParaRPr lang="es-ES_tradnl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0" lvl="3" indent="-457200" algn="just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s-ES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Tipo de Adsorbente</a:t>
            </a:r>
            <a:endParaRPr lang="es-ES_tradnl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0" lvl="3" indent="-457200" algn="just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s-ES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Tipo de Isoterma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65" name="Group 73"/>
          <p:cNvGraphicFramePr>
            <a:graphicFrameLocks noGrp="1"/>
          </p:cNvGraphicFramePr>
          <p:nvPr/>
        </p:nvGraphicFramePr>
        <p:xfrm>
          <a:off x="304800" y="1371600"/>
          <a:ext cx="8458200" cy="5490845"/>
        </p:xfrm>
        <a:graphic>
          <a:graphicData uri="http://schemas.openxmlformats.org/drawingml/2006/table">
            <a:tbl>
              <a:tblPr/>
              <a:tblGrid>
                <a:gridCol w="1447800"/>
                <a:gridCol w="1019175"/>
                <a:gridCol w="704850"/>
                <a:gridCol w="1057275"/>
                <a:gridCol w="974725"/>
                <a:gridCol w="1139825"/>
                <a:gridCol w="1057275"/>
                <a:gridCol w="1057275"/>
              </a:tblGrid>
              <a:tr h="796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Volumen del Lecho, V [L]</a:t>
                      </a:r>
                      <a:endParaRPr kumimoji="0" lang="es-ES_tradnl" sz="1800" b="1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Diámetro de la columna, D [cm]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Alto  del lecho, H </a:t>
                      </a:r>
                      <a:endParaRPr kumimoji="0" lang="es-ES_tradnl" sz="1600" b="1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[cm]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14.2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Razón</a:t>
                      </a:r>
                      <a:endParaRPr kumimoji="0" lang="es-ES_tradnl" sz="1600" b="1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D/H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pitchFamily="34" charset="0"/>
                        </a:rPr>
                        <a:t>2.15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1.23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pitchFamily="34" charset="0"/>
                        </a:rPr>
                        <a:t>3.36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0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Velocidad de flujo, F</a:t>
                      </a:r>
                      <a:endParaRPr kumimoji="0" lang="es-ES_tradnl" sz="1600" b="1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[L/h]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Tiempo del ciclo, t</a:t>
                      </a:r>
                      <a:endParaRPr kumimoji="0" lang="es-ES_tradnl" sz="1600" b="1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[h]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Throughput</a:t>
                      </a:r>
                      <a:endParaRPr kumimoji="0" lang="es-ES_tradnl" sz="1600" b="1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[g/h]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pitchFamily="34" charset="0"/>
                        </a:rPr>
                        <a:t>7.7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pitchFamily="34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056" name="Text Box 72"/>
          <p:cNvSpPr txBox="1">
            <a:spLocks noChangeArrowheads="1"/>
          </p:cNvSpPr>
          <p:nvPr/>
        </p:nvSpPr>
        <p:spPr bwMode="auto">
          <a:xfrm>
            <a:off x="609600" y="0"/>
            <a:ext cx="83058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u="sng">
                <a:latin typeface="Times New Roman" pitchFamily="18" charset="0"/>
                <a:cs typeface="Times New Roman" pitchFamily="18" charset="0"/>
              </a:rPr>
              <a:t>Ejemplos de escalamiento</a:t>
            </a:r>
          </a:p>
          <a:p>
            <a:pPr>
              <a:spcBef>
                <a:spcPct val="50000"/>
              </a:spcBef>
            </a:pPr>
            <a:r>
              <a:rPr lang="es-ES">
                <a:latin typeface="Times New Roman" pitchFamily="18" charset="0"/>
                <a:cs typeface="Times New Roman" pitchFamily="18" charset="0"/>
              </a:rPr>
              <a:t>Algunos niveles de escalamiento clásicos puedes llegar a se los que se muestran en las siguientes tablas.</a:t>
            </a:r>
            <a:r>
              <a:rPr lang="es-ES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b="1" smtClean="0">
                <a:solidFill>
                  <a:srgbClr val="000066"/>
                </a:solidFill>
                <a:latin typeface="Arial Unicode MS" pitchFamily="34" charset="-128"/>
              </a:rPr>
              <a:t>Optimización</a:t>
            </a:r>
            <a:endParaRPr lang="es-ES" b="1" smtClean="0">
              <a:solidFill>
                <a:srgbClr val="000066"/>
              </a:solidFill>
              <a:latin typeface="Arial Unicode MS" pitchFamily="34" charset="-128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001000" cy="512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 u="sng">
                <a:latin typeface="Times New Roman" pitchFamily="18" charset="0"/>
                <a:cs typeface="Times New Roman" pitchFamily="18" charset="0"/>
              </a:rPr>
              <a:t>Optimización</a:t>
            </a:r>
          </a:p>
          <a:p>
            <a:pPr algn="just">
              <a:spcBef>
                <a:spcPct val="50000"/>
              </a:spcBef>
            </a:pPr>
            <a:r>
              <a:rPr lang="es-ES_tradnl" sz="2000">
                <a:latin typeface="Times New Roman" pitchFamily="18" charset="0"/>
                <a:cs typeface="Times New Roman" pitchFamily="18" charset="0"/>
              </a:rPr>
              <a:t>Las purificaciones a nivel de laboratorio suelen ser optimizadas sólo por resolución, mientras que a nivel de planta piloto deben ser también maximizadas a nivel de throughput (Flujo másico que se recupera).</a:t>
            </a:r>
            <a:endParaRPr lang="es-ES_tradnl" sz="2000" b="1" u="sng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latin typeface="Times New Roman" pitchFamily="18" charset="0"/>
                <a:cs typeface="Times New Roman" pitchFamily="18" charset="0"/>
              </a:rPr>
              <a:t> </a:t>
            </a:r>
            <a:endParaRPr lang="es-ES_tradnl" sz="2000" b="1" u="sng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 u="sng">
                <a:latin typeface="Times New Roman" pitchFamily="18" charset="0"/>
                <a:cs typeface="Times New Roman" pitchFamily="18" charset="0"/>
              </a:rPr>
              <a:t>Optimización de la resolución</a:t>
            </a:r>
            <a:endParaRPr lang="es-ES_tradnl" sz="2000" b="1" u="sng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latin typeface="Times New Roman" pitchFamily="18" charset="0"/>
                <a:cs typeface="Times New Roman" pitchFamily="18" charset="0"/>
              </a:rPr>
              <a:t>La resolución se definió como:</a:t>
            </a:r>
          </a:p>
          <a:p>
            <a:pPr algn="just">
              <a:spcBef>
                <a:spcPct val="50000"/>
              </a:spcBef>
            </a:pPr>
            <a:endParaRPr lang="es-ES_tradnl" sz="2000" b="1" u="sng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Rs = 2* (t</a:t>
            </a:r>
            <a:r>
              <a:rPr lang="en-US" sz="2000" baseline="-30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-t</a:t>
            </a:r>
            <a:r>
              <a:rPr lang="en-US" sz="2000" baseline="-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)/ (w</a:t>
            </a:r>
            <a:r>
              <a:rPr lang="en-US" sz="2000" baseline="-30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+w</a:t>
            </a:r>
            <a:r>
              <a:rPr lang="en-US" sz="2000" baseline="-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spcBef>
                <a:spcPct val="50000"/>
              </a:spcBef>
            </a:pPr>
            <a:endParaRPr lang="es-ES_tradnl" sz="2000" b="1" u="sng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latin typeface="Times New Roman" pitchFamily="18" charset="0"/>
                <a:cs typeface="Times New Roman" pitchFamily="18" charset="0"/>
              </a:rPr>
              <a:t>Para mejorar la resolución se pueden realizar dos tipos de acciones</a:t>
            </a:r>
            <a:endParaRPr lang="es-ES_tradnl" sz="2000" b="1" u="sng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 sz="20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001000" cy="603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200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s-ES_tradnl" sz="200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Incrementar la diferencia entre los tiempos de retención (t</a:t>
            </a:r>
            <a:r>
              <a:rPr lang="es-ES_tradnl" sz="2000" baseline="-3000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s-ES_tradnl" sz="200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-t</a:t>
            </a:r>
            <a:r>
              <a:rPr lang="es-ES_tradnl" sz="2000" baseline="-3000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s-ES_tradnl" sz="200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), ello se logra:</a:t>
            </a:r>
            <a:endParaRPr lang="es-ES_tradnl" sz="2000" b="1" u="sng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lvl="2" algn="just">
              <a:spcBef>
                <a:spcPct val="50000"/>
              </a:spcBef>
              <a:buFontTx/>
              <a:buChar char="•"/>
            </a:pPr>
            <a:r>
              <a:rPr lang="es-ES_tradnl" sz="200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Aumentando la cantidad de fase estacionaria, incrementar la longitud del lecho.</a:t>
            </a:r>
          </a:p>
          <a:p>
            <a:pPr lvl="2" algn="just">
              <a:spcBef>
                <a:spcPct val="50000"/>
              </a:spcBef>
              <a:buFontTx/>
              <a:buChar char="•"/>
            </a:pPr>
            <a:r>
              <a:rPr lang="es-ES_tradnl" sz="200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Mejorando la selectividad del adsorbente (Buscar una fase estacionaria adecuada).</a:t>
            </a:r>
            <a:endParaRPr lang="es-ES_tradnl" sz="2000" b="1" u="sng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latin typeface="Times New Roman" pitchFamily="18" charset="0"/>
                <a:cs typeface="Times New Roman" pitchFamily="18" charset="0"/>
              </a:rPr>
              <a:t> </a:t>
            </a:r>
            <a:endParaRPr lang="es-ES_tradnl" sz="2000" b="1" u="sng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latin typeface="Times New Roman" pitchFamily="18" charset="0"/>
                <a:cs typeface="Times New Roman" pitchFamily="18" charset="0"/>
              </a:rPr>
              <a:t>-       </a:t>
            </a:r>
            <a:r>
              <a:rPr lang="es-ES_tradnl" sz="2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  Disminuyendo el ancho de los peak</a:t>
            </a: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	Empacando más uniformemente la columna.</a:t>
            </a:r>
          </a:p>
          <a:p>
            <a:pPr lvl="2" algn="just">
              <a:spcBef>
                <a:spcPct val="50000"/>
              </a:spcBef>
            </a:pPr>
            <a:r>
              <a:rPr lang="es-ES_tradnl" sz="2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Disminuyendo el tamaño de partícula, lo cual conlleva a problemas de escalamiento.</a:t>
            </a: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	Optimizando el flujo.</a:t>
            </a:r>
          </a:p>
          <a:p>
            <a:pPr lvl="2" algn="just">
              <a:spcBef>
                <a:spcPct val="50000"/>
              </a:spcBef>
            </a:pPr>
            <a:r>
              <a:rPr lang="es-ES_tradnl" sz="2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Disminuyendo el tamaño de la muestra, pero a escala de producción se debe considerar el equilibrio entre resolución y producción.</a:t>
            </a:r>
            <a:endParaRPr lang="es-ES_tradnl" sz="2000" b="1" u="sng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 sz="2000">
              <a:solidFill>
                <a:srgbClr val="0000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762000" y="0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 u="sng">
                <a:latin typeface="Times New Roman" pitchFamily="18" charset="0"/>
                <a:cs typeface="Times New Roman" pitchFamily="18" charset="0"/>
              </a:rPr>
              <a:t>Tabla Resumen Parámetros que afectas la resolución y throughput</a:t>
            </a:r>
            <a:r>
              <a:rPr lang="es-ES" sz="2000" u="sng"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381000" y="609600"/>
          <a:ext cx="8305800" cy="4715828"/>
        </p:xfrm>
        <a:graphic>
          <a:graphicData uri="http://schemas.openxmlformats.org/drawingml/2006/table">
            <a:tbl>
              <a:tblPr/>
              <a:tblGrid>
                <a:gridCol w="2768600"/>
                <a:gridCol w="2768600"/>
                <a:gridCol w="2768600"/>
              </a:tblGrid>
              <a:tr h="1025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Parámetro</a:t>
                      </a:r>
                      <a:endParaRPr kumimoji="0" lang="es-ES_tradnl" sz="16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Gran escala</a:t>
                      </a:r>
                      <a:endParaRPr kumimoji="0" lang="es-ES_tradnl" sz="16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Gran escala y de Laboratorio</a:t>
                      </a:r>
                      <a:endParaRPr kumimoji="0" lang="es-ES_tradnl" sz="16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Resolución mejora con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Throughput (g/hr) mejora con</a:t>
                      </a:r>
                      <a:endParaRPr kumimoji="0" lang="es-ES_tradnl" sz="16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Largo de la Columna, L </a:t>
                      </a:r>
                      <a:r>
                        <a:rPr kumimoji="0" lang="es-ES_tradnl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(a)</a:t>
                      </a:r>
                      <a:endParaRPr kumimoji="0" lang="es-ES" sz="16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L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1/L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Radio de la columna, r </a:t>
                      </a:r>
                      <a:r>
                        <a:rPr kumimoji="0" lang="es-ES_tradnl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(b)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Algunos efectos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</a:t>
                      </a:r>
                      <a:r>
                        <a:rPr kumimoji="0" lang="es-ES_tradnl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</a:t>
                      </a:r>
                      <a:endParaRPr kumimoji="0" lang="es-ES_tradnl" sz="16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Temperatura, T</a:t>
                      </a:r>
                      <a:endParaRPr kumimoji="0" lang="es-ES_tradnl" sz="16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</a:t>
                      </a:r>
                      <a:endParaRPr kumimoji="0" lang="es-ES_tradnl" sz="16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Viscosidad, 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endParaRPr kumimoji="0" lang="es-ES_tradnl" sz="16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Efecto negativo</a:t>
                      </a:r>
                      <a:endParaRPr kumimoji="0" lang="es-ES_tradnl" sz="16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1/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Volumen de la muestra, V</a:t>
                      </a:r>
                      <a:endParaRPr kumimoji="0" lang="es-ES_tradnl" sz="16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1/(V-V optimo)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</a:t>
                      </a:r>
                      <a:endParaRPr kumimoji="0" lang="es-ES_tradnl" sz="16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Velocidad del Flujo, F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1/(F-F optimo)</a:t>
                      </a:r>
                      <a:endParaRPr kumimoji="0" lang="es-ES_tradnl" sz="16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</a:t>
                      </a:r>
                      <a:endParaRPr kumimoji="0" lang="es-ES_tradnl" sz="16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117" name="Text Box 37"/>
          <p:cNvSpPr txBox="1">
            <a:spLocks noChangeArrowheads="1"/>
          </p:cNvSpPr>
          <p:nvPr/>
        </p:nvSpPr>
        <p:spPr bwMode="auto">
          <a:xfrm>
            <a:off x="228600" y="5410200"/>
            <a:ext cx="86106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  <a:buFontTx/>
              <a:buAutoNum type="alphaLcParenR"/>
            </a:pPr>
            <a:r>
              <a:rPr lang="es-ES_tradnl" sz="1600">
                <a:latin typeface="Times New Roman" pitchFamily="18" charset="0"/>
                <a:cs typeface="Times New Roman" pitchFamily="18" charset="0"/>
              </a:rPr>
              <a:t>Para filtración por geles y elución isocrática el largo de la columna es un parámetro critico. Para elución por gradiente en cromatografía de adsorción la resolución es relativamente independiente del largo.</a:t>
            </a:r>
          </a:p>
          <a:p>
            <a:pPr marL="457200" indent="-457200" algn="just">
              <a:spcBef>
                <a:spcPct val="50000"/>
              </a:spcBef>
              <a:buFontTx/>
              <a:buAutoNum type="alphaLcParenR"/>
            </a:pPr>
            <a:r>
              <a:rPr lang="es-ES" sz="1600">
                <a:latin typeface="Times New Roman" pitchFamily="18" charset="0"/>
                <a:cs typeface="Times New Roman" pitchFamily="18" charset="0"/>
              </a:rPr>
              <a:t>Los efectos de pared en la resolución son pronunciados en una columna de pequeño diámetro y decrecen con el largo de la columna.</a:t>
            </a:r>
            <a:r>
              <a:rPr lang="es-ES" sz="160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476250"/>
            <a:ext cx="7704137" cy="13684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000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	El tercer momento indica la magnitud de la asimetria del peak (Skewness)</a:t>
            </a:r>
          </a:p>
        </p:txBody>
      </p:sp>
      <p:graphicFrame>
        <p:nvGraphicFramePr>
          <p:cNvPr id="17410" name="Object 3"/>
          <p:cNvGraphicFramePr>
            <a:graphicFrameLocks noChangeAspect="1"/>
          </p:cNvGraphicFramePr>
          <p:nvPr/>
        </p:nvGraphicFramePr>
        <p:xfrm>
          <a:off x="2843213" y="3141663"/>
          <a:ext cx="4191000" cy="2952750"/>
        </p:xfrm>
        <a:graphic>
          <a:graphicData uri="http://schemas.openxmlformats.org/presentationml/2006/ole">
            <p:oleObj spid="_x0000_s62466" name="Imagen de mapa de bits" r:id="rId4" imgW="3839111" imgH="2704762" progId="PBrush">
              <p:embed/>
            </p:oleObj>
          </a:graphicData>
        </a:graphic>
      </p:graphicFrame>
      <p:graphicFrame>
        <p:nvGraphicFramePr>
          <p:cNvPr id="17411" name="Object 4"/>
          <p:cNvGraphicFramePr>
            <a:graphicFrameLocks noChangeAspect="1"/>
          </p:cNvGraphicFramePr>
          <p:nvPr>
            <p:ph sz="quarter" idx="3"/>
          </p:nvPr>
        </p:nvGraphicFramePr>
        <p:xfrm>
          <a:off x="4067175" y="1989138"/>
          <a:ext cx="1944688" cy="787400"/>
        </p:xfrm>
        <a:graphic>
          <a:graphicData uri="http://schemas.openxmlformats.org/presentationml/2006/ole">
            <p:oleObj spid="_x0000_s62467" name="Ecuación" r:id="rId5" imgW="1066680" imgH="4316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476250"/>
            <a:ext cx="7704137" cy="136842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GB" sz="2000" b="1" smtClean="0">
              <a:solidFill>
                <a:srgbClr val="000099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1" hangingPunct="1"/>
            <a:r>
              <a:rPr lang="en-GB" sz="2400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El cuarto momento indica la delgadez del peak (Kurtosis)</a:t>
            </a:r>
            <a:r>
              <a:rPr lang="es-ES" sz="2400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endParaRPr lang="en-GB" smtClean="0">
              <a:solidFill>
                <a:srgbClr val="000099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18434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195513" y="3573463"/>
          <a:ext cx="4103687" cy="2786062"/>
        </p:xfrm>
        <a:graphic>
          <a:graphicData uri="http://schemas.openxmlformats.org/presentationml/2006/ole">
            <p:oleObj spid="_x0000_s63490" name="Imagen de mapa de bits" r:id="rId4" imgW="3561905" imgH="2419048" progId="PBrush">
              <p:embed/>
            </p:oleObj>
          </a:graphicData>
        </a:graphic>
      </p:graphicFrame>
      <p:graphicFrame>
        <p:nvGraphicFramePr>
          <p:cNvPr id="18435" name="Object 4"/>
          <p:cNvGraphicFramePr>
            <a:graphicFrameLocks noChangeAspect="1"/>
          </p:cNvGraphicFramePr>
          <p:nvPr/>
        </p:nvGraphicFramePr>
        <p:xfrm>
          <a:off x="2987675" y="2219325"/>
          <a:ext cx="2624138" cy="1014413"/>
        </p:xfrm>
        <a:graphic>
          <a:graphicData uri="http://schemas.openxmlformats.org/presentationml/2006/ole">
            <p:oleObj spid="_x0000_s63491" name="Ecuación" r:id="rId5" imgW="1117440" imgH="431640" progId="Equation.3">
              <p:embed/>
            </p:oleObj>
          </a:graphicData>
        </a:graphic>
      </p:graphicFrame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116013" y="3141663"/>
            <a:ext cx="770413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s-ES" sz="1800" b="1">
              <a:solidFill>
                <a:srgbClr val="000099"/>
              </a:solidFill>
              <a:latin typeface="Comic Sans MS" pitchFamily="66" charset="0"/>
              <a:cs typeface="Times New Roman" pitchFamily="18" charset="0"/>
            </a:endParaRPr>
          </a:p>
          <a:p>
            <a:pPr marL="1143000" lvl="2" indent="-228600" algn="just">
              <a:lnSpc>
                <a:spcPct val="80000"/>
              </a:lnSpc>
              <a:spcBef>
                <a:spcPct val="20000"/>
              </a:spcBef>
            </a:pPr>
            <a:endParaRPr lang="es-ES" sz="1800" b="1">
              <a:solidFill>
                <a:srgbClr val="000099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s-ES" sz="2800" b="1" u="sng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Modelos de Estadísticos</a:t>
            </a:r>
            <a:r>
              <a:rPr lang="es-ES" smtClean="0"/>
              <a:t> 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838200"/>
            <a:ext cx="8713787" cy="5543550"/>
          </a:xfrm>
        </p:spPr>
        <p:txBody>
          <a:bodyPr/>
          <a:lstStyle/>
          <a:p>
            <a:pPr lvl="2" algn="just" eaLnBrk="1" hangingPunct="1">
              <a:lnSpc>
                <a:spcPct val="80000"/>
              </a:lnSpc>
            </a:pPr>
            <a:r>
              <a:rPr lang="es-CL" sz="3200" b="1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Mo</a:t>
            </a:r>
            <a:r>
              <a:rPr lang="es-ES" sz="3200" b="1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delo estocástico </a:t>
            </a:r>
          </a:p>
          <a:p>
            <a:pPr lvl="2" algn="just" eaLnBrk="1" hangingPunct="1">
              <a:lnSpc>
                <a:spcPct val="95000"/>
              </a:lnSpc>
            </a:pPr>
            <a:r>
              <a:rPr lang="es-ES" sz="2000" b="1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 Modelo dinámico molecular </a:t>
            </a:r>
          </a:p>
          <a:p>
            <a:pPr lvl="3" algn="just" eaLnBrk="1" hangingPunct="1">
              <a:lnSpc>
                <a:spcPct val="95000"/>
              </a:lnSpc>
            </a:pPr>
            <a:r>
              <a:rPr lang="es-ES" b="1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Se basa en que la reacción de adsorción y desorción en la superficie es el </a:t>
            </a:r>
            <a:r>
              <a:rPr lang="es-ES" b="1" smtClean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paso controlante</a:t>
            </a:r>
            <a:r>
              <a:rPr lang="es-ES" b="1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, despreciando los fenómenos de transferencia de masa </a:t>
            </a:r>
          </a:p>
          <a:p>
            <a:pPr lvl="3" algn="just" eaLnBrk="1" hangingPunct="1">
              <a:lnSpc>
                <a:spcPct val="95000"/>
              </a:lnSpc>
            </a:pPr>
            <a:r>
              <a:rPr lang="es-ES" b="1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Describir la distribución del tiempo de retención como una función de distribución del tipo de Poisson.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1879</Words>
  <Application>Microsoft PowerPoint</Application>
  <PresentationFormat>Presentación en pantalla (4:3)</PresentationFormat>
  <Paragraphs>558</Paragraphs>
  <Slides>66</Slides>
  <Notes>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6</vt:i4>
      </vt:variant>
      <vt:variant>
        <vt:lpstr>Títulos de diapositiva</vt:lpstr>
      </vt:variant>
      <vt:variant>
        <vt:i4>66</vt:i4>
      </vt:variant>
    </vt:vector>
  </HeadingPairs>
  <TitlesOfParts>
    <vt:vector size="73" baseType="lpstr">
      <vt:lpstr>Diseño predeterminado</vt:lpstr>
      <vt:lpstr>Imagen de mapa de bits</vt:lpstr>
      <vt:lpstr>Equation</vt:lpstr>
      <vt:lpstr>Ecuación</vt:lpstr>
      <vt:lpstr>Microsoft Editor de ecuaciones 3.0</vt:lpstr>
      <vt:lpstr>Gráfico</vt:lpstr>
      <vt:lpstr>Fotografía de Photo Editor</vt:lpstr>
      <vt:lpstr>Perfiles Cromatográficos</vt:lpstr>
      <vt:lpstr>Diapositiva 2</vt:lpstr>
      <vt:lpstr>Diapositiva 3</vt:lpstr>
      <vt:lpstr>Diapositiva 4</vt:lpstr>
      <vt:lpstr>Modelos de Estadísticos </vt:lpstr>
      <vt:lpstr>Diapositiva 6</vt:lpstr>
      <vt:lpstr>Diapositiva 7</vt:lpstr>
      <vt:lpstr>Diapositiva 8</vt:lpstr>
      <vt:lpstr>Modelos de Estadísticos </vt:lpstr>
      <vt:lpstr>Modelos de Equilibrio </vt:lpstr>
      <vt:lpstr>Teoria de Equilibrio</vt:lpstr>
      <vt:lpstr>Diapositiva 12</vt:lpstr>
      <vt:lpstr>Modelos de Balances de Masa (Rate Model)</vt:lpstr>
      <vt:lpstr>Modelos de Balances de Masa (Rate Model)</vt:lpstr>
      <vt:lpstr>Modelo más usado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Tabla de la Función error, erf(x)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Escalamiento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Optimización</vt:lpstr>
      <vt:lpstr>Diapositiva 64</vt:lpstr>
      <vt:lpstr>Diapositiva 65</vt:lpstr>
      <vt:lpstr>Diapositiva 66</vt:lpstr>
    </vt:vector>
  </TitlesOfParts>
  <Company>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Perfiles Cromatográficos</dc:title>
  <dc:creator>Ing Quimica</dc:creator>
  <cp:lastModifiedBy>marilen</cp:lastModifiedBy>
  <cp:revision>20</cp:revision>
  <dcterms:created xsi:type="dcterms:W3CDTF">2006-08-30T19:55:07Z</dcterms:created>
  <dcterms:modified xsi:type="dcterms:W3CDTF">2010-09-25T22:59:19Z</dcterms:modified>
</cp:coreProperties>
</file>