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86" r:id="rId2"/>
    <p:sldId id="297" r:id="rId3"/>
    <p:sldId id="287" r:id="rId4"/>
    <p:sldId id="288" r:id="rId5"/>
    <p:sldId id="289" r:id="rId6"/>
    <p:sldId id="290" r:id="rId7"/>
    <p:sldId id="303" r:id="rId8"/>
    <p:sldId id="307" r:id="rId9"/>
    <p:sldId id="291" r:id="rId10"/>
    <p:sldId id="292" r:id="rId11"/>
    <p:sldId id="293" r:id="rId12"/>
    <p:sldId id="294" r:id="rId13"/>
    <p:sldId id="295" r:id="rId14"/>
    <p:sldId id="296" r:id="rId15"/>
    <p:sldId id="257" r:id="rId16"/>
    <p:sldId id="298" r:id="rId17"/>
    <p:sldId id="262" r:id="rId18"/>
    <p:sldId id="263" r:id="rId19"/>
    <p:sldId id="264" r:id="rId20"/>
    <p:sldId id="265" r:id="rId21"/>
    <p:sldId id="266" r:id="rId22"/>
    <p:sldId id="308" r:id="rId23"/>
    <p:sldId id="267" r:id="rId24"/>
    <p:sldId id="299" r:id="rId25"/>
    <p:sldId id="269" r:id="rId26"/>
    <p:sldId id="304" r:id="rId27"/>
    <p:sldId id="268" r:id="rId28"/>
    <p:sldId id="270" r:id="rId29"/>
    <p:sldId id="271" r:id="rId30"/>
    <p:sldId id="272" r:id="rId31"/>
    <p:sldId id="273" r:id="rId32"/>
    <p:sldId id="274" r:id="rId33"/>
    <p:sldId id="301" r:id="rId34"/>
    <p:sldId id="309" r:id="rId35"/>
    <p:sldId id="285" r:id="rId36"/>
    <p:sldId id="302" r:id="rId37"/>
    <p:sldId id="305" r:id="rId38"/>
    <p:sldId id="310" r:id="rId39"/>
    <p:sldId id="275" r:id="rId40"/>
    <p:sldId id="283" r:id="rId41"/>
    <p:sldId id="277" r:id="rId42"/>
    <p:sldId id="278" r:id="rId43"/>
    <p:sldId id="279" r:id="rId44"/>
    <p:sldId id="280" r:id="rId45"/>
    <p:sldId id="281" r:id="rId46"/>
    <p:sldId id="282" r:id="rId47"/>
    <p:sldId id="284" r:id="rId48"/>
    <p:sldId id="306" r:id="rId4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A50021"/>
    <a:srgbClr val="660033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894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4.xml"/><Relationship Id="rId1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64F5D9B-DCD6-44C2-AE66-18146818483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899ED-86CF-4192-BCA5-49ADE1DC00E9}" type="datetimeFigureOut">
              <a:rPr lang="es-ES" smtClean="0"/>
              <a:t>02/09/2010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9CC7F3-3C31-4FAE-B52B-AE42E11BEC27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C887-6B67-4F82-83B3-50B5B3B06E8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F3068-DA1A-4FFA-A7ED-91041AF3770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E0484-05E7-406A-B281-2F81A67135F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61998-7419-402B-AF46-E763B9D556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53744-DC99-4FF4-ACB8-FA8739ED883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DBA3A-242B-48DB-8341-6357A0F8EC2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912CF-2D32-49A8-AC86-40FF19AF78F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6D074-14F6-4EEA-A351-0422AFC688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BED82-E1C0-465E-AF58-DB14707D81C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689DC-DF8F-4AA9-B52B-BFEB56012B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BF259-E8C9-48A1-AA0A-6777E8FEF09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39A4094-9E74-4B09-A7A3-702EAE5801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>
                <a:solidFill>
                  <a:schemeClr val="accent2"/>
                </a:solidFill>
                <a:latin typeface="Comic Sans MS" pitchFamily="66" charset="0"/>
              </a:rPr>
              <a:t>Tratamiento de desechos celulares</a:t>
            </a:r>
            <a:endParaRPr lang="es-ES_tradnl" smtClean="0">
              <a:solidFill>
                <a:schemeClr val="tx1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s-CL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u="sng" smtClean="0">
                <a:solidFill>
                  <a:schemeClr val="accent2"/>
                </a:solidFill>
                <a:latin typeface="Comic Sans MS" pitchFamily="66" charset="0"/>
              </a:rPr>
              <a:t>Trozos de membrana</a:t>
            </a:r>
            <a:endParaRPr lang="es-ES_tradnl" b="1" u="sng" smtClean="0">
              <a:solidFill>
                <a:schemeClr val="tx1"/>
              </a:solidFill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838200" y="2590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s-CL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914400" y="2057400"/>
            <a:ext cx="7620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" sz="2800">
                <a:solidFill>
                  <a:schemeClr val="accent2"/>
                </a:solidFill>
                <a:latin typeface="Comic Sans MS" pitchFamily="66" charset="0"/>
              </a:rPr>
              <a:t> Los trozos de membrana se pueden separar utilizado las operaciones de separación sólido-líquido ya mencionadas como son microfiltración, centrifugación o extracción líquido-líquido.</a:t>
            </a: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u="sng" smtClean="0">
                <a:solidFill>
                  <a:schemeClr val="accent2"/>
                </a:solidFill>
                <a:latin typeface="Comic Sans MS" pitchFamily="66" charset="0"/>
              </a:rPr>
              <a:t>Organelos celulares</a:t>
            </a:r>
            <a:endParaRPr lang="es-ES_tradnl" sz="4000" b="1" u="sng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838200" y="2590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s-CL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81000" y="2057400"/>
            <a:ext cx="81534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Para cada organelo, ya se sea mitocondria, cloroplasto, núcleo, etc. existen procedimientos específicos.</a:t>
            </a:r>
          </a:p>
          <a:p>
            <a:pPr algn="just" eaLnBrk="0" hangingPunct="0"/>
            <a:endParaRPr lang="es-ES">
              <a:solidFill>
                <a:schemeClr val="accent2"/>
              </a:solidFill>
              <a:latin typeface="Comic Sans MS" pitchFamily="66" charset="0"/>
            </a:endParaRPr>
          </a:p>
          <a:p>
            <a:pPr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Ver: </a:t>
            </a:r>
          </a:p>
          <a:p>
            <a:pPr algn="just" eaLnBrk="0" hangingPunct="0"/>
            <a:r>
              <a:rPr lang="en-US">
                <a:solidFill>
                  <a:schemeClr val="accent2"/>
                </a:solidFill>
                <a:latin typeface="Comic Sans MS" pitchFamily="66" charset="0"/>
              </a:rPr>
              <a:t>Harris and Angel (1989) “ Protein purification methods: a practical approach”, IRL Press, pp 97-124</a:t>
            </a: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" sz="2800" b="1" u="sng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Procesamiento de proteínas agregadas </a:t>
            </a:r>
            <a:br>
              <a:rPr lang="es-ES" sz="2800" b="1" u="sng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s-ES" sz="2800" b="1" u="sng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(Inclusion bodies)</a:t>
            </a:r>
            <a:endParaRPr lang="es-ES_tradnl" sz="2800" smtClean="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838200" y="2590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s-CL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152400" y="1371600"/>
            <a:ext cx="86868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Células modificadas genéticamente 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  <a:sym typeface="Wingdings" pitchFamily="2" charset="2"/>
              </a:rPr>
              <a:t></a:t>
            </a:r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proteínas recombinantes 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  <a:sym typeface="Wingdings" pitchFamily="2" charset="2"/>
              </a:rPr>
              <a:t></a:t>
            </a:r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cuerpos incluidos.</a:t>
            </a:r>
          </a:p>
          <a:p>
            <a:pPr algn="just" eaLnBrk="0" hangingPunct="0"/>
            <a:endParaRPr lang="es-ES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¿ Cómo son?</a:t>
            </a:r>
          </a:p>
          <a:p>
            <a:pPr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Densos</a:t>
            </a:r>
          </a:p>
          <a:p>
            <a:pPr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Insolubles </a:t>
            </a:r>
          </a:p>
          <a:p>
            <a:pPr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Inactivos</a:t>
            </a:r>
          </a:p>
          <a:p>
            <a:pPr algn="just" eaLnBrk="0" hangingPunct="0"/>
            <a:r>
              <a:rPr lang="es-ES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·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</a:rPr>
              <a:t>     </a:t>
            </a:r>
          </a:p>
          <a:p>
            <a:pPr algn="just" eaLnBrk="0" hangingPunct="0"/>
            <a:r>
              <a:rPr lang="es-ES" u="sng">
                <a:solidFill>
                  <a:schemeClr val="accent2"/>
                </a:solidFill>
                <a:cs typeface="Times New Roman" pitchFamily="18" charset="0"/>
              </a:rPr>
              <a:t>  V</a:t>
            </a:r>
            <a:r>
              <a:rPr lang="es-ES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entajas</a:t>
            </a:r>
          </a:p>
          <a:p>
            <a:pPr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Formación beneficiosa: Agregaciones no son degradadas significativamente por proteasas, ya que los sitios sensible a la actividad de proteasas se encuentran inaccesibles. </a:t>
            </a:r>
          </a:p>
          <a:p>
            <a:pPr algn="just" eaLnBrk="0" hangingPunct="0"/>
            <a:endParaRPr lang="es-ES_tradnl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5867400" y="2514600"/>
          <a:ext cx="2571750" cy="1876425"/>
        </p:xfrm>
        <a:graphic>
          <a:graphicData uri="http://schemas.openxmlformats.org/presentationml/2006/ole">
            <p:oleObj spid="_x0000_s1026" name="Fotografía de Photo Editor" r:id="rId3" imgW="2572109" imgH="1876190" progId="MSPhotoEd.3">
              <p:embed/>
            </p:oleObj>
          </a:graphicData>
        </a:graphic>
      </p:graphicFrame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838200" y="2590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s-CL"/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381000" y="381000"/>
            <a:ext cx="29718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endParaRPr lang="es-ES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ES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·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</a:rPr>
              <a:t>      </a:t>
            </a:r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La cantidad de proteína  40  a 50 % del total de polipéptidos que forman estas agregaciones. </a:t>
            </a:r>
          </a:p>
          <a:p>
            <a:pPr algn="just" eaLnBrk="0" hangingPunct="0"/>
            <a:endParaRPr lang="es-ES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Fáciles de de separar de otros desechos celulares y componentes solubles de la célula por medio de centrifugación moderada. </a:t>
            </a:r>
            <a:endParaRPr lang="es-ES_tradnl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4090988" y="228600"/>
          <a:ext cx="5053012" cy="6523038"/>
        </p:xfrm>
        <a:graphic>
          <a:graphicData uri="http://schemas.openxmlformats.org/presentationml/2006/ole">
            <p:oleObj spid="_x0000_s2050" name="Fotografía de Photo Editor" r:id="rId3" imgW="5695238" imgH="6752381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38200" y="2590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s-CL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57200" y="533400"/>
            <a:ext cx="8305800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eaLnBrk="0" hangingPunct="0"/>
            <a:r>
              <a:rPr lang="es-ES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Post tratamiento (Renaturación)</a:t>
            </a:r>
          </a:p>
          <a:p>
            <a:pPr marL="1371600" lvl="2" indent="-457200"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Separar los cuerpos incluidos</a:t>
            </a:r>
          </a:p>
          <a:p>
            <a:pPr marL="1371600" lvl="2" indent="-457200"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Solubilizar</a:t>
            </a:r>
          </a:p>
          <a:p>
            <a:pPr marL="1371600" lvl="2" indent="-457200" algn="just" eaLnBrk="0" hangingPunct="0"/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Tratamiento con  Hidrocloruro de guanidina (GdmCl).</a:t>
            </a:r>
          </a:p>
          <a:p>
            <a:pPr marL="1371600" lvl="2" indent="-457200" algn="just" eaLnBrk="0" hangingPunct="0"/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Si las proteínas contienen cisteína se debe agregar un agente reductor como DTT.</a:t>
            </a:r>
          </a:p>
          <a:p>
            <a:pPr marL="1371600" lvl="2" indent="-457200" algn="just" eaLnBrk="0" hangingPunct="0"/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Si la proteína contiene enlaces disulfuro el DTT debe ser eliminado por medio de diálisis.</a:t>
            </a:r>
          </a:p>
          <a:p>
            <a:pPr marL="1371600" lvl="2" indent="-457200" algn="just" eaLnBrk="0" hangingPunct="0"/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marL="914400" lvl="1" indent="-457200"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Refolding (Re-enrollar)</a:t>
            </a:r>
          </a:p>
          <a:p>
            <a:pPr marL="1371600" lvl="2" indent="-457200"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Solubilizado de proteínas deben ser diluidas a una concentración muy bajas (5 - 20 mg/L) </a:t>
            </a:r>
          </a:p>
          <a:p>
            <a:pPr marL="1371600" lvl="2" indent="-457200"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Adicionar buffer fosfato con una solución de glutathione reducido y glutathione oxidado. </a:t>
            </a:r>
            <a:endParaRPr lang="es-ES_tradnl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>
                <a:solidFill>
                  <a:srgbClr val="000066"/>
                </a:solidFill>
                <a:latin typeface="Comic Sans MS" pitchFamily="66" charset="0"/>
              </a:rPr>
              <a:t>Concentración</a:t>
            </a:r>
            <a:r>
              <a:rPr lang="es-ES" smtClean="0">
                <a:solidFill>
                  <a:srgbClr val="000066"/>
                </a:solidFill>
                <a:latin typeface="Comic Sans MS" pitchFamily="66" charset="0"/>
              </a:rPr>
              <a:t/>
            </a:r>
            <a:br>
              <a:rPr lang="es-ES" smtClean="0">
                <a:solidFill>
                  <a:srgbClr val="000066"/>
                </a:solidFill>
                <a:latin typeface="Comic Sans MS" pitchFamily="66" charset="0"/>
              </a:rPr>
            </a:br>
            <a:r>
              <a:rPr lang="es-ES" smtClean="0">
                <a:solidFill>
                  <a:srgbClr val="000066"/>
                </a:solidFill>
              </a:rPr>
              <a:t/>
            </a:r>
            <a:br>
              <a:rPr lang="es-ES" smtClean="0">
                <a:solidFill>
                  <a:srgbClr val="000066"/>
                </a:solidFill>
              </a:rPr>
            </a:br>
            <a:endParaRPr lang="es-ES" smtClean="0">
              <a:solidFill>
                <a:srgbClr val="000066"/>
              </a:solidFill>
            </a:endParaRPr>
          </a:p>
        </p:txBody>
      </p:sp>
      <p:sp>
        <p:nvSpPr>
          <p:cNvPr id="2355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10000"/>
            <a:ext cx="6400800" cy="1752600"/>
          </a:xfrm>
        </p:spPr>
        <p:txBody>
          <a:bodyPr/>
          <a:lstStyle/>
          <a:p>
            <a:pPr eaLnBrk="1" hangingPunct="1"/>
            <a:r>
              <a:rPr lang="es-CL" b="1" smtClean="0">
                <a:solidFill>
                  <a:srgbClr val="000066"/>
                </a:solidFill>
                <a:latin typeface="Comic Sans MS" pitchFamily="66" charset="0"/>
              </a:rPr>
              <a:t>Separación y Procesos Biotecnológicos</a:t>
            </a:r>
            <a:br>
              <a:rPr lang="es-CL" b="1" smtClean="0">
                <a:solidFill>
                  <a:srgbClr val="000066"/>
                </a:solidFill>
                <a:latin typeface="Comic Sans MS" pitchFamily="66" charset="0"/>
              </a:rPr>
            </a:br>
            <a:endParaRPr lang="es-ES" b="1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073275" y="504825"/>
            <a:ext cx="4071938" cy="409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963613" y="1676400"/>
            <a:ext cx="2693987" cy="3619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s-ES_tradnl" sz="1600">
                <a:latin typeface="Comic Sans MS" pitchFamily="66" charset="0"/>
              </a:rPr>
              <a:t>Rompimiento Celular</a:t>
            </a:r>
            <a:endParaRPr lang="es-ES_tradnl" sz="2000">
              <a:latin typeface="Comic Sans MS" pitchFamily="66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838200" y="3352800"/>
            <a:ext cx="2979738" cy="466725"/>
          </a:xfrm>
          <a:prstGeom prst="rect">
            <a:avLst/>
          </a:prstGeom>
          <a:noFill/>
          <a:ln w="12700">
            <a:solidFill>
              <a:srgbClr val="618FFD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s-ES_tradnl" sz="1200">
                <a:solidFill>
                  <a:srgbClr val="000000"/>
                </a:solidFill>
                <a:latin typeface="Comic Sans MS" pitchFamily="66" charset="0"/>
              </a:rPr>
              <a:t>Precipitación  Ácidos Nucleicos, Proteasas</a:t>
            </a:r>
            <a:endParaRPr lang="es-ES_tradnl" sz="16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572000" y="4437063"/>
            <a:ext cx="169227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s-ES_tradnl" sz="1800" b="1">
                <a:solidFill>
                  <a:srgbClr val="CC0000"/>
                </a:solidFill>
                <a:latin typeface="Comic Sans MS" pitchFamily="66" charset="0"/>
              </a:rPr>
              <a:t>Concentración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156075" y="5357813"/>
            <a:ext cx="1570038" cy="527050"/>
          </a:xfrm>
          <a:prstGeom prst="rect">
            <a:avLst/>
          </a:prstGeom>
          <a:solidFill>
            <a:srgbClr val="FDC0E5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s-ES_tradnl" sz="1400">
                <a:solidFill>
                  <a:srgbClr val="000000"/>
                </a:solidFill>
                <a:latin typeface="Comic Sans MS" pitchFamily="66" charset="0"/>
              </a:rPr>
              <a:t>Purificación Alta</a:t>
            </a:r>
          </a:p>
          <a:p>
            <a:pPr algn="ctr" eaLnBrk="0" hangingPunct="0"/>
            <a:r>
              <a:rPr lang="es-ES_tradnl" sz="1400">
                <a:solidFill>
                  <a:srgbClr val="000000"/>
                </a:solidFill>
                <a:latin typeface="Comic Sans MS" pitchFamily="66" charset="0"/>
              </a:rPr>
              <a:t>Resolución</a:t>
            </a:r>
            <a:endParaRPr lang="es-ES_tradnl" sz="20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4059238" y="6429375"/>
            <a:ext cx="1268412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s-ES_tradnl" sz="1400">
                <a:solidFill>
                  <a:srgbClr val="000000"/>
                </a:solidFill>
                <a:latin typeface="Comic Sans MS" pitchFamily="66" charset="0"/>
              </a:rPr>
              <a:t>Refinamiento</a:t>
            </a:r>
            <a:endParaRPr lang="es-ES_tradnl" sz="28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838200" y="2667000"/>
            <a:ext cx="3043238" cy="254000"/>
          </a:xfrm>
          <a:prstGeom prst="rect">
            <a:avLst/>
          </a:prstGeom>
          <a:noFill/>
          <a:ln w="12700">
            <a:solidFill>
              <a:srgbClr val="114FFB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s-ES_tradnl" sz="1000">
                <a:solidFill>
                  <a:srgbClr val="000000"/>
                </a:solidFill>
                <a:latin typeface="Comic Sans MS" pitchFamily="66" charset="0"/>
              </a:rPr>
              <a:t>Separación Material Intracelular</a:t>
            </a:r>
            <a:endParaRPr lang="es-ES_tradnl" sz="18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3184525" y="0"/>
            <a:ext cx="286067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2000">
                <a:solidFill>
                  <a:srgbClr val="000000"/>
                </a:solidFill>
                <a:latin typeface="Comic Sans MS" pitchFamily="66" charset="0"/>
              </a:rPr>
              <a:t>Caldo de Fermentación</a:t>
            </a:r>
            <a:endParaRPr lang="es-ES_tradnl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2351088" y="1008063"/>
            <a:ext cx="3038475" cy="400050"/>
          </a:xfrm>
          <a:prstGeom prst="rect">
            <a:avLst/>
          </a:prstGeom>
          <a:noFill/>
          <a:ln w="12700">
            <a:solidFill>
              <a:srgbClr val="114FF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4116388" y="4427538"/>
            <a:ext cx="2306637" cy="363537"/>
          </a:xfrm>
          <a:prstGeom prst="rect">
            <a:avLst/>
          </a:prstGeom>
          <a:noFill/>
          <a:ln w="12700">
            <a:solidFill>
              <a:srgbClr val="114FF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3462338" y="6303963"/>
            <a:ext cx="2489200" cy="487362"/>
          </a:xfrm>
          <a:prstGeom prst="rect">
            <a:avLst/>
          </a:prstGeom>
          <a:noFill/>
          <a:ln w="12700">
            <a:solidFill>
              <a:srgbClr val="114FF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2351088" y="1071563"/>
            <a:ext cx="3211512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s-ES_tradnl" sz="200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sz="1200">
                <a:solidFill>
                  <a:srgbClr val="000000"/>
                </a:solidFill>
                <a:latin typeface="Comic Sans MS" pitchFamily="66" charset="0"/>
              </a:rPr>
              <a:t>Separación de Células</a:t>
            </a:r>
            <a:endParaRPr lang="es-ES_tradnl" sz="16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>
            <a:off x="1905000" y="3048000"/>
            <a:ext cx="0" cy="314325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>
            <a:off x="2259013" y="4727575"/>
            <a:ext cx="1835150" cy="0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>
            <a:off x="1889125" y="1260475"/>
            <a:ext cx="0" cy="441325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4572000" y="693738"/>
            <a:ext cx="3408363" cy="0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594" name="Line 18"/>
          <p:cNvSpPr>
            <a:spLocks noChangeShapeType="1"/>
          </p:cNvSpPr>
          <p:nvPr/>
        </p:nvSpPr>
        <p:spPr bwMode="auto">
          <a:xfrm flipH="1">
            <a:off x="6423025" y="4600575"/>
            <a:ext cx="1587500" cy="0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595" name="Line 19"/>
          <p:cNvSpPr>
            <a:spLocks noChangeShapeType="1"/>
          </p:cNvSpPr>
          <p:nvPr/>
        </p:nvSpPr>
        <p:spPr bwMode="auto">
          <a:xfrm flipH="1">
            <a:off x="3462338" y="693738"/>
            <a:ext cx="1125537" cy="0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596" name="Line 20"/>
          <p:cNvSpPr>
            <a:spLocks noChangeShapeType="1"/>
          </p:cNvSpPr>
          <p:nvPr/>
        </p:nvSpPr>
        <p:spPr bwMode="auto">
          <a:xfrm>
            <a:off x="5405438" y="1260475"/>
            <a:ext cx="276225" cy="0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597" name="Line 21"/>
          <p:cNvSpPr>
            <a:spLocks noChangeShapeType="1"/>
          </p:cNvSpPr>
          <p:nvPr/>
        </p:nvSpPr>
        <p:spPr bwMode="auto">
          <a:xfrm>
            <a:off x="3462338" y="693738"/>
            <a:ext cx="0" cy="388937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598" name="Line 22"/>
          <p:cNvSpPr>
            <a:spLocks noChangeShapeType="1"/>
          </p:cNvSpPr>
          <p:nvPr/>
        </p:nvSpPr>
        <p:spPr bwMode="auto">
          <a:xfrm>
            <a:off x="5033963" y="315913"/>
            <a:ext cx="0" cy="377825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6934200" y="1676400"/>
            <a:ext cx="1949450" cy="81915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s-ES_tradnl" sz="2000">
                <a:solidFill>
                  <a:srgbClr val="000000"/>
                </a:solidFill>
                <a:latin typeface="Comic Sans MS" pitchFamily="66" charset="0"/>
              </a:rPr>
              <a:t>Sin Células</a:t>
            </a:r>
            <a:endParaRPr lang="es-ES_tradnl" sz="1800">
              <a:solidFill>
                <a:srgbClr val="000000"/>
              </a:solidFill>
              <a:latin typeface="Comic Sans MS" pitchFamily="66" charset="0"/>
            </a:endParaRPr>
          </a:p>
          <a:p>
            <a:pPr algn="ctr" eaLnBrk="0" hangingPunct="0">
              <a:buFontTx/>
              <a:buChar char="•"/>
            </a:pPr>
            <a:r>
              <a:rPr lang="es-ES_tradnl" sz="1400">
                <a:solidFill>
                  <a:srgbClr val="000000"/>
                </a:solidFill>
                <a:latin typeface="Comic Sans MS" pitchFamily="66" charset="0"/>
              </a:rPr>
              <a:t>Células inmovilizadas</a:t>
            </a:r>
          </a:p>
          <a:p>
            <a:pPr algn="ctr" eaLnBrk="0" hangingPunct="0">
              <a:buFontTx/>
              <a:buChar char="•"/>
            </a:pPr>
            <a:r>
              <a:rPr lang="es-ES_tradnl" sz="1400">
                <a:solidFill>
                  <a:srgbClr val="000000"/>
                </a:solidFill>
                <a:latin typeface="Comic Sans MS" pitchFamily="66" charset="0"/>
              </a:rPr>
              <a:t>Células retenidas</a:t>
            </a:r>
            <a:endParaRPr lang="es-ES_tradnl" sz="20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4600" name="Rectangle 24"/>
          <p:cNvSpPr>
            <a:spLocks noChangeArrowheads="1"/>
          </p:cNvSpPr>
          <p:nvPr/>
        </p:nvSpPr>
        <p:spPr bwMode="auto">
          <a:xfrm>
            <a:off x="2133600" y="457200"/>
            <a:ext cx="1276350" cy="33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1600" b="1">
                <a:solidFill>
                  <a:srgbClr val="000000"/>
                </a:solidFill>
                <a:latin typeface="Comic Sans MS" pitchFamily="66" charset="0"/>
              </a:rPr>
              <a:t>Con Células</a:t>
            </a:r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>
            <a:off x="1905000" y="2209800"/>
            <a:ext cx="15875" cy="434975"/>
          </a:xfrm>
          <a:prstGeom prst="line">
            <a:avLst/>
          </a:prstGeom>
          <a:noFill/>
          <a:ln w="76200">
            <a:solidFill>
              <a:srgbClr val="B5006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1889125" y="1260475"/>
            <a:ext cx="446088" cy="0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603" name="Line 27"/>
          <p:cNvSpPr>
            <a:spLocks noChangeShapeType="1"/>
          </p:cNvSpPr>
          <p:nvPr/>
        </p:nvSpPr>
        <p:spPr bwMode="auto">
          <a:xfrm>
            <a:off x="2259013" y="4475163"/>
            <a:ext cx="0" cy="252412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604" name="Line 28"/>
          <p:cNvSpPr>
            <a:spLocks noChangeShapeType="1"/>
          </p:cNvSpPr>
          <p:nvPr/>
        </p:nvSpPr>
        <p:spPr bwMode="auto">
          <a:xfrm>
            <a:off x="7996238" y="693738"/>
            <a:ext cx="0" cy="3906837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605" name="Line 29"/>
          <p:cNvSpPr>
            <a:spLocks noChangeShapeType="1"/>
          </p:cNvSpPr>
          <p:nvPr/>
        </p:nvSpPr>
        <p:spPr bwMode="auto">
          <a:xfrm>
            <a:off x="5681663" y="1260475"/>
            <a:ext cx="0" cy="3146425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606" name="Line 30"/>
          <p:cNvSpPr>
            <a:spLocks noChangeShapeType="1"/>
          </p:cNvSpPr>
          <p:nvPr/>
        </p:nvSpPr>
        <p:spPr bwMode="auto">
          <a:xfrm>
            <a:off x="4941888" y="4791075"/>
            <a:ext cx="0" cy="566738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607" name="Line 31"/>
          <p:cNvSpPr>
            <a:spLocks noChangeShapeType="1"/>
          </p:cNvSpPr>
          <p:nvPr/>
        </p:nvSpPr>
        <p:spPr bwMode="auto">
          <a:xfrm>
            <a:off x="4941888" y="5862638"/>
            <a:ext cx="0" cy="430212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608" name="Rectangle 32"/>
          <p:cNvSpPr>
            <a:spLocks noChangeArrowheads="1"/>
          </p:cNvSpPr>
          <p:nvPr/>
        </p:nvSpPr>
        <p:spPr bwMode="auto">
          <a:xfrm>
            <a:off x="0" y="762000"/>
            <a:ext cx="1905000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s-ES_tradnl" sz="1800" b="1">
                <a:solidFill>
                  <a:srgbClr val="CC0000"/>
                </a:solidFill>
                <a:latin typeface="Comic Sans MS" pitchFamily="66" charset="0"/>
              </a:rPr>
              <a:t>Proteínas </a:t>
            </a:r>
          </a:p>
          <a:p>
            <a:pPr algn="ctr" eaLnBrk="0" hangingPunct="0"/>
            <a:r>
              <a:rPr lang="es-ES_tradnl" sz="1800" b="1">
                <a:solidFill>
                  <a:srgbClr val="CC0000"/>
                </a:solidFill>
                <a:latin typeface="Comic Sans MS" pitchFamily="66" charset="0"/>
              </a:rPr>
              <a:t>Intracelular</a:t>
            </a:r>
          </a:p>
        </p:txBody>
      </p:sp>
      <p:sp>
        <p:nvSpPr>
          <p:cNvPr id="24609" name="Rectangle 33"/>
          <p:cNvSpPr>
            <a:spLocks noChangeArrowheads="1"/>
          </p:cNvSpPr>
          <p:nvPr/>
        </p:nvSpPr>
        <p:spPr bwMode="auto">
          <a:xfrm>
            <a:off x="4664075" y="2773363"/>
            <a:ext cx="1339850" cy="30162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s-ES_tradnl" sz="1400">
                <a:solidFill>
                  <a:srgbClr val="000000"/>
                </a:solidFill>
                <a:latin typeface="Comic Sans MS" pitchFamily="66" charset="0"/>
              </a:rPr>
              <a:t>Sobrenadante</a:t>
            </a:r>
          </a:p>
        </p:txBody>
      </p:sp>
      <p:sp>
        <p:nvSpPr>
          <p:cNvPr id="24610" name="Rectangle 34"/>
          <p:cNvSpPr>
            <a:spLocks noChangeArrowheads="1"/>
          </p:cNvSpPr>
          <p:nvPr/>
        </p:nvSpPr>
        <p:spPr bwMode="auto">
          <a:xfrm>
            <a:off x="685800" y="5357813"/>
            <a:ext cx="180975" cy="4238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es-ES_tradnl" sz="22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4611" name="Rectangle 35"/>
          <p:cNvSpPr>
            <a:spLocks noChangeArrowheads="1"/>
          </p:cNvSpPr>
          <p:nvPr/>
        </p:nvSpPr>
        <p:spPr bwMode="auto">
          <a:xfrm>
            <a:off x="838200" y="4114800"/>
            <a:ext cx="2979738" cy="314325"/>
          </a:xfrm>
          <a:prstGeom prst="rect">
            <a:avLst/>
          </a:prstGeom>
          <a:noFill/>
          <a:ln w="12700">
            <a:solidFill>
              <a:srgbClr val="618FFD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s-ES_tradnl" sz="1400">
                <a:solidFill>
                  <a:srgbClr val="000000"/>
                </a:solidFill>
                <a:latin typeface="Comic Sans MS" pitchFamily="66" charset="0"/>
              </a:rPr>
              <a:t>Tratamiento de cuerpos incluidos</a:t>
            </a:r>
            <a:endParaRPr lang="es-ES_tradnl" sz="18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4612" name="Line 36"/>
          <p:cNvSpPr>
            <a:spLocks noChangeShapeType="1"/>
          </p:cNvSpPr>
          <p:nvPr/>
        </p:nvSpPr>
        <p:spPr bwMode="auto">
          <a:xfrm>
            <a:off x="1905000" y="3810000"/>
            <a:ext cx="0" cy="314325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613" name="Rectangle 37"/>
          <p:cNvSpPr>
            <a:spLocks noChangeArrowheads="1"/>
          </p:cNvSpPr>
          <p:nvPr/>
        </p:nvSpPr>
        <p:spPr bwMode="auto">
          <a:xfrm>
            <a:off x="6423025" y="5357813"/>
            <a:ext cx="2035175" cy="4238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endParaRPr lang="es-ES_tradnl" sz="22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4614" name="Rectangle 38"/>
          <p:cNvSpPr>
            <a:spLocks noChangeArrowheads="1"/>
          </p:cNvSpPr>
          <p:nvPr/>
        </p:nvSpPr>
        <p:spPr bwMode="auto">
          <a:xfrm>
            <a:off x="6053138" y="6240463"/>
            <a:ext cx="2405062" cy="6365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sz="1200" u="sng">
                <a:solidFill>
                  <a:srgbClr val="000000"/>
                </a:solidFill>
                <a:latin typeface="Comic Sans MS" pitchFamily="66" charset="0"/>
              </a:rPr>
              <a:t>Permite</a:t>
            </a:r>
          </a:p>
          <a:p>
            <a:pPr eaLnBrk="0" hangingPunct="0">
              <a:buFontTx/>
              <a:buChar char="•"/>
            </a:pPr>
            <a:r>
              <a:rPr lang="es-ES_tradnl" sz="1200">
                <a:solidFill>
                  <a:srgbClr val="000000"/>
                </a:solidFill>
                <a:latin typeface="Comic Sans MS" pitchFamily="66" charset="0"/>
              </a:rPr>
              <a:t>Altos niveles de pureza</a:t>
            </a:r>
          </a:p>
          <a:p>
            <a:pPr eaLnBrk="0" hangingPunct="0">
              <a:buFontTx/>
              <a:buChar char="•"/>
            </a:pPr>
            <a:r>
              <a:rPr lang="es-ES_tradnl" sz="1200">
                <a:solidFill>
                  <a:srgbClr val="000000"/>
                </a:solidFill>
                <a:latin typeface="Comic Sans MS" pitchFamily="66" charset="0"/>
              </a:rPr>
              <a:t>Estabilidad del producto</a:t>
            </a:r>
          </a:p>
        </p:txBody>
      </p:sp>
      <p:sp>
        <p:nvSpPr>
          <p:cNvPr id="24615" name="Oval 39"/>
          <p:cNvSpPr>
            <a:spLocks noChangeArrowheads="1"/>
          </p:cNvSpPr>
          <p:nvPr/>
        </p:nvSpPr>
        <p:spPr bwMode="auto">
          <a:xfrm>
            <a:off x="3779838" y="4005263"/>
            <a:ext cx="3311525" cy="1081087"/>
          </a:xfrm>
          <a:prstGeom prst="ellipse">
            <a:avLst/>
          </a:prstGeom>
          <a:noFill/>
          <a:ln w="762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0" name="3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6"/>
          <p:cNvSpPr txBox="1">
            <a:spLocks noChangeArrowheads="1"/>
          </p:cNvSpPr>
          <p:nvPr/>
        </p:nvSpPr>
        <p:spPr bwMode="auto">
          <a:xfrm>
            <a:off x="381000" y="381000"/>
            <a:ext cx="8305800" cy="599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sz="28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Concentración</a:t>
            </a:r>
            <a:r>
              <a:rPr lang="es-ES_tradnl" sz="28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algn="just" eaLnBrk="0" hangingPunct="0"/>
            <a:endParaRPr lang="es-ES_tradnl" sz="2800" b="1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La última etapa en el proceso de recuperación de proteínas es la concentración del extracto, a esta altura del proceso el extracto contiene  una mezcla del producto deseado con otros compuestos celulares solubles. Se debe reducir la masa o volumen al máximo eliminando agua, para ellos se utilizan  a operaciones unitarias del tipo:</a:t>
            </a:r>
          </a:p>
          <a:p>
            <a:pPr algn="just" eaLnBrk="0" hangingPunct="0"/>
            <a:endParaRPr lang="es-ES_tradnl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lvl="4" algn="just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Ultrafiltración. </a:t>
            </a:r>
          </a:p>
          <a:p>
            <a:pPr lvl="4" algn="just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Extracción </a:t>
            </a:r>
          </a:p>
          <a:p>
            <a:pPr lvl="4" algn="just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Precipitación</a:t>
            </a:r>
          </a:p>
          <a:p>
            <a:pPr lvl="4" algn="just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Liofilización</a:t>
            </a:r>
          </a:p>
          <a:p>
            <a:pPr algn="just" eaLnBrk="0" hangingPunct="0"/>
            <a:endParaRPr lang="es-ES_tradnl" b="1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ES" sz="2000" b="1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5603" name="Text Box 1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81000" y="381000"/>
            <a:ext cx="8305800" cy="441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PRECIPITACI</a:t>
            </a:r>
            <a:r>
              <a:rPr lang="es-ES_tradnl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N</a:t>
            </a:r>
          </a:p>
          <a:p>
            <a:pPr algn="just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</a:p>
          <a:p>
            <a:pPr algn="just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Ha sido una de las técnicas más utilizas para la concentración de proteínas.</a:t>
            </a:r>
          </a:p>
          <a:p>
            <a:pPr algn="just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</a:p>
          <a:p>
            <a:pPr algn="just" eaLnBrk="0" hangingPunct="0"/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Definici</a:t>
            </a:r>
            <a:r>
              <a:rPr lang="es-ES_tradnl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n</a:t>
            </a:r>
          </a:p>
          <a:p>
            <a:pPr algn="just" eaLnBrk="0" hangingPunct="0"/>
            <a:endParaRPr lang="es-ES_tradnl" b="1" u="sng">
              <a:solidFill>
                <a:schemeClr val="accent2"/>
              </a:solidFill>
              <a:cs typeface="Times New Roman" pitchFamily="18" charset="0"/>
            </a:endParaRPr>
          </a:p>
          <a:p>
            <a:pPr algn="just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Es una operación que permite la concentración de una solución mediante la adición de un </a:t>
            </a:r>
            <a:r>
              <a:rPr lang="es-ES_tradnl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“agente precipitante”.</a:t>
            </a:r>
          </a:p>
          <a:p>
            <a:pPr algn="just" eaLnBrk="0" hangingPunct="0"/>
            <a:endParaRPr lang="es-ES_tradnl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ES" sz="2000" b="1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533400" y="3429000"/>
            <a:ext cx="83058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Ventajas</a:t>
            </a:r>
          </a:p>
          <a:p>
            <a:pPr lvl="1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Operación fácil de escalar</a:t>
            </a:r>
          </a:p>
          <a:p>
            <a:pPr lvl="1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Puede utilizarse en forma continua</a:t>
            </a:r>
          </a:p>
          <a:p>
            <a:pPr lvl="1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Equipos sencillos</a:t>
            </a:r>
          </a:p>
          <a:p>
            <a:pPr lvl="1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 dispone de muchos agente precipitantes</a:t>
            </a:r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s-ES" sz="2000" b="1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81000" y="685800"/>
            <a:ext cx="8001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Caracter</a:t>
            </a:r>
            <a:r>
              <a:rPr lang="es-ES_tradnl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sticas </a:t>
            </a:r>
          </a:p>
          <a:p>
            <a:pPr algn="just" eaLnBrk="0" hangingPunct="0"/>
            <a:endParaRPr lang="es-ES_tradnl" b="1" u="sng">
              <a:solidFill>
                <a:schemeClr val="accent2"/>
              </a:solidFill>
              <a:cs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o producir desnaturación del soluto de interés</a:t>
            </a:r>
          </a:p>
          <a:p>
            <a:pPr lvl="1" algn="just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Deben proveer una mayor estabilidad al soluto de interés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073275" y="504825"/>
            <a:ext cx="4071938" cy="409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963613" y="1676400"/>
            <a:ext cx="2693987" cy="3619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s-ES_tradnl" sz="1600">
                <a:latin typeface="Comic Sans MS" pitchFamily="66" charset="0"/>
              </a:rPr>
              <a:t>Rompimiento Celular</a:t>
            </a:r>
            <a:endParaRPr lang="es-ES_tradnl" sz="2000">
              <a:latin typeface="Comic Sans MS" pitchFamily="66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838200" y="3352800"/>
            <a:ext cx="2979738" cy="466725"/>
          </a:xfrm>
          <a:prstGeom prst="rect">
            <a:avLst/>
          </a:prstGeom>
          <a:noFill/>
          <a:ln w="12700">
            <a:solidFill>
              <a:srgbClr val="618FFD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s-ES_tradnl" sz="1200">
                <a:solidFill>
                  <a:srgbClr val="CC0000"/>
                </a:solidFill>
                <a:latin typeface="Comic Sans MS" pitchFamily="66" charset="0"/>
              </a:rPr>
              <a:t>Precipitación  Ácidos Nucleicos, Proteasas</a:t>
            </a:r>
            <a:endParaRPr lang="es-ES_tradnl" sz="1600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298950" y="4462463"/>
            <a:ext cx="1346200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s-ES_tradnl" sz="1400">
                <a:solidFill>
                  <a:srgbClr val="000000"/>
                </a:solidFill>
                <a:latin typeface="Comic Sans MS" pitchFamily="66" charset="0"/>
              </a:rPr>
              <a:t>Concentración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4156075" y="5357813"/>
            <a:ext cx="1570038" cy="527050"/>
          </a:xfrm>
          <a:prstGeom prst="rect">
            <a:avLst/>
          </a:prstGeom>
          <a:solidFill>
            <a:srgbClr val="FDC0E5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s-ES_tradnl" sz="1400">
                <a:solidFill>
                  <a:srgbClr val="000000"/>
                </a:solidFill>
                <a:latin typeface="Comic Sans MS" pitchFamily="66" charset="0"/>
              </a:rPr>
              <a:t>Purificación Alta</a:t>
            </a:r>
          </a:p>
          <a:p>
            <a:pPr algn="ctr" eaLnBrk="0" hangingPunct="0"/>
            <a:r>
              <a:rPr lang="es-ES_tradnl" sz="1400">
                <a:solidFill>
                  <a:srgbClr val="000000"/>
                </a:solidFill>
                <a:latin typeface="Comic Sans MS" pitchFamily="66" charset="0"/>
              </a:rPr>
              <a:t>Resolución</a:t>
            </a:r>
            <a:endParaRPr lang="es-ES_tradnl" sz="20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4059238" y="6429375"/>
            <a:ext cx="1268412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s-ES_tradnl" sz="1400">
                <a:solidFill>
                  <a:srgbClr val="000000"/>
                </a:solidFill>
                <a:latin typeface="Comic Sans MS" pitchFamily="66" charset="0"/>
              </a:rPr>
              <a:t>Refinamiento</a:t>
            </a:r>
            <a:endParaRPr lang="es-ES_tradnl" sz="28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838200" y="2667000"/>
            <a:ext cx="3043238" cy="254000"/>
          </a:xfrm>
          <a:prstGeom prst="rect">
            <a:avLst/>
          </a:prstGeom>
          <a:noFill/>
          <a:ln w="12700">
            <a:solidFill>
              <a:srgbClr val="114FFB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s-ES_tradnl" sz="1000">
                <a:solidFill>
                  <a:srgbClr val="000000"/>
                </a:solidFill>
                <a:latin typeface="Comic Sans MS" pitchFamily="66" charset="0"/>
              </a:rPr>
              <a:t>Separación Material Intracelular</a:t>
            </a:r>
            <a:endParaRPr lang="es-ES_tradnl" sz="18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3184525" y="0"/>
            <a:ext cx="286067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2000">
                <a:solidFill>
                  <a:srgbClr val="000000"/>
                </a:solidFill>
                <a:latin typeface="Comic Sans MS" pitchFamily="66" charset="0"/>
              </a:rPr>
              <a:t>Caldo de Fermentación</a:t>
            </a:r>
            <a:endParaRPr lang="es-ES_tradnl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2351088" y="1008063"/>
            <a:ext cx="3038475" cy="400050"/>
          </a:xfrm>
          <a:prstGeom prst="rect">
            <a:avLst/>
          </a:prstGeom>
          <a:noFill/>
          <a:ln w="12700">
            <a:solidFill>
              <a:srgbClr val="114FF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4116388" y="4427538"/>
            <a:ext cx="2306637" cy="363537"/>
          </a:xfrm>
          <a:prstGeom prst="rect">
            <a:avLst/>
          </a:prstGeom>
          <a:noFill/>
          <a:ln w="12700">
            <a:solidFill>
              <a:srgbClr val="114FF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3462338" y="6303963"/>
            <a:ext cx="2489200" cy="487362"/>
          </a:xfrm>
          <a:prstGeom prst="rect">
            <a:avLst/>
          </a:prstGeom>
          <a:noFill/>
          <a:ln w="12700">
            <a:solidFill>
              <a:srgbClr val="114FF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2351088" y="1071563"/>
            <a:ext cx="3211512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s-ES_tradnl" sz="200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sz="1200">
                <a:solidFill>
                  <a:srgbClr val="000000"/>
                </a:solidFill>
                <a:latin typeface="Comic Sans MS" pitchFamily="66" charset="0"/>
              </a:rPr>
              <a:t>Separación de Células</a:t>
            </a:r>
            <a:endParaRPr lang="es-ES_tradnl" sz="16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1905000" y="3048000"/>
            <a:ext cx="0" cy="314325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2259013" y="4727575"/>
            <a:ext cx="1835150" cy="0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1889125" y="1260475"/>
            <a:ext cx="0" cy="441325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4572000" y="693738"/>
            <a:ext cx="3408363" cy="0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 flipH="1">
            <a:off x="6423025" y="4600575"/>
            <a:ext cx="1587500" cy="0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 flipH="1">
            <a:off x="3462338" y="693738"/>
            <a:ext cx="1125537" cy="0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>
            <a:off x="5405438" y="1260475"/>
            <a:ext cx="276225" cy="0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09" name="Line 21"/>
          <p:cNvSpPr>
            <a:spLocks noChangeShapeType="1"/>
          </p:cNvSpPr>
          <p:nvPr/>
        </p:nvSpPr>
        <p:spPr bwMode="auto">
          <a:xfrm>
            <a:off x="3462338" y="693738"/>
            <a:ext cx="0" cy="388937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>
            <a:off x="5033963" y="315913"/>
            <a:ext cx="0" cy="377825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6934200" y="1676400"/>
            <a:ext cx="1949450" cy="81915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s-ES_tradnl" sz="2000">
                <a:solidFill>
                  <a:srgbClr val="000000"/>
                </a:solidFill>
                <a:latin typeface="Comic Sans MS" pitchFamily="66" charset="0"/>
              </a:rPr>
              <a:t>Sin Células</a:t>
            </a:r>
            <a:endParaRPr lang="es-ES_tradnl" sz="1800">
              <a:solidFill>
                <a:srgbClr val="000000"/>
              </a:solidFill>
              <a:latin typeface="Comic Sans MS" pitchFamily="66" charset="0"/>
            </a:endParaRPr>
          </a:p>
          <a:p>
            <a:pPr algn="ctr" eaLnBrk="0" hangingPunct="0">
              <a:buFontTx/>
              <a:buChar char="•"/>
            </a:pPr>
            <a:r>
              <a:rPr lang="es-ES_tradnl" sz="1400">
                <a:solidFill>
                  <a:srgbClr val="000000"/>
                </a:solidFill>
                <a:latin typeface="Comic Sans MS" pitchFamily="66" charset="0"/>
              </a:rPr>
              <a:t>Células inmovilizadas</a:t>
            </a:r>
          </a:p>
          <a:p>
            <a:pPr algn="ctr" eaLnBrk="0" hangingPunct="0">
              <a:buFontTx/>
              <a:buChar char="•"/>
            </a:pPr>
            <a:r>
              <a:rPr lang="es-ES_tradnl" sz="1400">
                <a:solidFill>
                  <a:srgbClr val="000000"/>
                </a:solidFill>
                <a:latin typeface="Comic Sans MS" pitchFamily="66" charset="0"/>
              </a:rPr>
              <a:t>Células retenidas</a:t>
            </a:r>
            <a:endParaRPr lang="es-ES_tradnl" sz="20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2312" name="Rectangle 24"/>
          <p:cNvSpPr>
            <a:spLocks noChangeArrowheads="1"/>
          </p:cNvSpPr>
          <p:nvPr/>
        </p:nvSpPr>
        <p:spPr bwMode="auto">
          <a:xfrm>
            <a:off x="2133600" y="457200"/>
            <a:ext cx="1276350" cy="33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1600" b="1">
                <a:solidFill>
                  <a:srgbClr val="000000"/>
                </a:solidFill>
                <a:latin typeface="Comic Sans MS" pitchFamily="66" charset="0"/>
              </a:rPr>
              <a:t>Con Células</a:t>
            </a:r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>
            <a:off x="1905000" y="2209800"/>
            <a:ext cx="15875" cy="434975"/>
          </a:xfrm>
          <a:prstGeom prst="line">
            <a:avLst/>
          </a:prstGeom>
          <a:noFill/>
          <a:ln w="76200">
            <a:solidFill>
              <a:srgbClr val="B5006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14" name="Line 26"/>
          <p:cNvSpPr>
            <a:spLocks noChangeShapeType="1"/>
          </p:cNvSpPr>
          <p:nvPr/>
        </p:nvSpPr>
        <p:spPr bwMode="auto">
          <a:xfrm>
            <a:off x="1889125" y="1260475"/>
            <a:ext cx="446088" cy="0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15" name="Line 27"/>
          <p:cNvSpPr>
            <a:spLocks noChangeShapeType="1"/>
          </p:cNvSpPr>
          <p:nvPr/>
        </p:nvSpPr>
        <p:spPr bwMode="auto">
          <a:xfrm>
            <a:off x="2259013" y="4475163"/>
            <a:ext cx="0" cy="252412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16" name="Line 28"/>
          <p:cNvSpPr>
            <a:spLocks noChangeShapeType="1"/>
          </p:cNvSpPr>
          <p:nvPr/>
        </p:nvSpPr>
        <p:spPr bwMode="auto">
          <a:xfrm>
            <a:off x="7996238" y="693738"/>
            <a:ext cx="0" cy="3906837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17" name="Line 29"/>
          <p:cNvSpPr>
            <a:spLocks noChangeShapeType="1"/>
          </p:cNvSpPr>
          <p:nvPr/>
        </p:nvSpPr>
        <p:spPr bwMode="auto">
          <a:xfrm>
            <a:off x="5681663" y="1260475"/>
            <a:ext cx="0" cy="3146425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18" name="Line 30"/>
          <p:cNvSpPr>
            <a:spLocks noChangeShapeType="1"/>
          </p:cNvSpPr>
          <p:nvPr/>
        </p:nvSpPr>
        <p:spPr bwMode="auto">
          <a:xfrm>
            <a:off x="4941888" y="4791075"/>
            <a:ext cx="0" cy="566738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19" name="Line 31"/>
          <p:cNvSpPr>
            <a:spLocks noChangeShapeType="1"/>
          </p:cNvSpPr>
          <p:nvPr/>
        </p:nvSpPr>
        <p:spPr bwMode="auto">
          <a:xfrm>
            <a:off x="4941888" y="5862638"/>
            <a:ext cx="0" cy="430212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0" y="762000"/>
            <a:ext cx="1905000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s-ES_tradnl" sz="1800" b="1">
                <a:solidFill>
                  <a:srgbClr val="CC0000"/>
                </a:solidFill>
                <a:latin typeface="Comic Sans MS" pitchFamily="66" charset="0"/>
              </a:rPr>
              <a:t>Proteínas </a:t>
            </a:r>
          </a:p>
          <a:p>
            <a:pPr algn="ctr" eaLnBrk="0" hangingPunct="0"/>
            <a:r>
              <a:rPr lang="es-ES_tradnl" sz="1800" b="1">
                <a:solidFill>
                  <a:srgbClr val="CC0000"/>
                </a:solidFill>
                <a:latin typeface="Comic Sans MS" pitchFamily="66" charset="0"/>
              </a:rPr>
              <a:t>Intracelular</a:t>
            </a:r>
          </a:p>
        </p:txBody>
      </p:sp>
      <p:sp>
        <p:nvSpPr>
          <p:cNvPr id="12321" name="Rectangle 33"/>
          <p:cNvSpPr>
            <a:spLocks noChangeArrowheads="1"/>
          </p:cNvSpPr>
          <p:nvPr/>
        </p:nvSpPr>
        <p:spPr bwMode="auto">
          <a:xfrm>
            <a:off x="4664075" y="2773363"/>
            <a:ext cx="1339850" cy="30162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s-ES_tradnl" sz="1400">
                <a:solidFill>
                  <a:srgbClr val="000000"/>
                </a:solidFill>
                <a:latin typeface="Comic Sans MS" pitchFamily="66" charset="0"/>
              </a:rPr>
              <a:t>Sobrenadante</a:t>
            </a:r>
          </a:p>
        </p:txBody>
      </p:sp>
      <p:sp>
        <p:nvSpPr>
          <p:cNvPr id="12322" name="Rectangle 34"/>
          <p:cNvSpPr>
            <a:spLocks noChangeArrowheads="1"/>
          </p:cNvSpPr>
          <p:nvPr/>
        </p:nvSpPr>
        <p:spPr bwMode="auto">
          <a:xfrm>
            <a:off x="685800" y="5357813"/>
            <a:ext cx="180975" cy="4238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es-ES_tradnl" sz="22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2323" name="Rectangle 35"/>
          <p:cNvSpPr>
            <a:spLocks noChangeArrowheads="1"/>
          </p:cNvSpPr>
          <p:nvPr/>
        </p:nvSpPr>
        <p:spPr bwMode="auto">
          <a:xfrm>
            <a:off x="838200" y="4114800"/>
            <a:ext cx="2979738" cy="314325"/>
          </a:xfrm>
          <a:prstGeom prst="rect">
            <a:avLst/>
          </a:prstGeom>
          <a:noFill/>
          <a:ln w="12700">
            <a:solidFill>
              <a:srgbClr val="618FFD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s-ES_tradnl" sz="1400">
                <a:solidFill>
                  <a:srgbClr val="CC0000"/>
                </a:solidFill>
                <a:latin typeface="Comic Sans MS" pitchFamily="66" charset="0"/>
              </a:rPr>
              <a:t>Tratamiento de cuerpos incluidos</a:t>
            </a:r>
            <a:endParaRPr lang="es-ES_tradnl" sz="1800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12324" name="Line 36"/>
          <p:cNvSpPr>
            <a:spLocks noChangeShapeType="1"/>
          </p:cNvSpPr>
          <p:nvPr/>
        </p:nvSpPr>
        <p:spPr bwMode="auto">
          <a:xfrm>
            <a:off x="1905000" y="3810000"/>
            <a:ext cx="0" cy="314325"/>
          </a:xfrm>
          <a:prstGeom prst="line">
            <a:avLst/>
          </a:prstGeom>
          <a:noFill/>
          <a:ln w="76200">
            <a:solidFill>
              <a:srgbClr val="DC008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325" name="Rectangle 37"/>
          <p:cNvSpPr>
            <a:spLocks noChangeArrowheads="1"/>
          </p:cNvSpPr>
          <p:nvPr/>
        </p:nvSpPr>
        <p:spPr bwMode="auto">
          <a:xfrm>
            <a:off x="6423025" y="5357813"/>
            <a:ext cx="2035175" cy="4238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endParaRPr lang="es-ES_tradnl" sz="22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2326" name="Rectangle 38"/>
          <p:cNvSpPr>
            <a:spLocks noChangeArrowheads="1"/>
          </p:cNvSpPr>
          <p:nvPr/>
        </p:nvSpPr>
        <p:spPr bwMode="auto">
          <a:xfrm>
            <a:off x="6053138" y="6240463"/>
            <a:ext cx="2405062" cy="6365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sz="1200" u="sng">
                <a:solidFill>
                  <a:srgbClr val="000000"/>
                </a:solidFill>
                <a:latin typeface="Comic Sans MS" pitchFamily="66" charset="0"/>
              </a:rPr>
              <a:t>Permite</a:t>
            </a:r>
          </a:p>
          <a:p>
            <a:pPr eaLnBrk="0" hangingPunct="0">
              <a:buFontTx/>
              <a:buChar char="•"/>
            </a:pPr>
            <a:r>
              <a:rPr lang="es-ES_tradnl" sz="1200">
                <a:solidFill>
                  <a:srgbClr val="000000"/>
                </a:solidFill>
                <a:latin typeface="Comic Sans MS" pitchFamily="66" charset="0"/>
              </a:rPr>
              <a:t>Altos niveles de pureza</a:t>
            </a:r>
          </a:p>
          <a:p>
            <a:pPr eaLnBrk="0" hangingPunct="0">
              <a:buFontTx/>
              <a:buChar char="•"/>
            </a:pPr>
            <a:r>
              <a:rPr lang="es-ES_tradnl" sz="1200">
                <a:solidFill>
                  <a:srgbClr val="000000"/>
                </a:solidFill>
                <a:latin typeface="Comic Sans MS" pitchFamily="66" charset="0"/>
              </a:rPr>
              <a:t>Estabilidad del producto</a:t>
            </a:r>
          </a:p>
        </p:txBody>
      </p:sp>
      <p:sp>
        <p:nvSpPr>
          <p:cNvPr id="12327" name="Oval 39"/>
          <p:cNvSpPr>
            <a:spLocks noChangeArrowheads="1"/>
          </p:cNvSpPr>
          <p:nvPr/>
        </p:nvSpPr>
        <p:spPr bwMode="auto">
          <a:xfrm>
            <a:off x="250825" y="3213100"/>
            <a:ext cx="4103688" cy="1439863"/>
          </a:xfrm>
          <a:prstGeom prst="ellipse">
            <a:avLst/>
          </a:prstGeom>
          <a:noFill/>
          <a:ln w="762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381000" y="304800"/>
            <a:ext cx="800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Tipos de precipitación</a:t>
            </a:r>
            <a:r>
              <a:rPr lang="es-ES" sz="2800">
                <a:solidFill>
                  <a:schemeClr val="accent2"/>
                </a:solidFill>
                <a:latin typeface="Comic Sans MS" pitchFamily="66" charset="0"/>
              </a:rPr>
              <a:t> </a:t>
            </a:r>
          </a:p>
        </p:txBody>
      </p:sp>
      <p:graphicFrame>
        <p:nvGraphicFramePr>
          <p:cNvPr id="131136" name="Group 64"/>
          <p:cNvGraphicFramePr>
            <a:graphicFrameLocks noGrp="1"/>
          </p:cNvGraphicFramePr>
          <p:nvPr/>
        </p:nvGraphicFramePr>
        <p:xfrm>
          <a:off x="228600" y="1066800"/>
          <a:ext cx="8686800" cy="5306568"/>
        </p:xfrm>
        <a:graphic>
          <a:graphicData uri="http://schemas.openxmlformats.org/drawingml/2006/table">
            <a:tbl>
              <a:tblPr/>
              <a:tblGrid>
                <a:gridCol w="3962400"/>
                <a:gridCol w="47244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Fundamento</a:t>
                      </a: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Agentes</a:t>
                      </a: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Disminución de la solubilidad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Precipitación no selectiva</a:t>
                      </a: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A) </a:t>
                      </a: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Sales : Sulfato de amonio , sulfato de sodio.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B) pH :  Trabajar en el </a:t>
                      </a: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pI</a:t>
                      </a: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de la proteína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C) Solventes: Etanol, acetona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D) Polímeros no iónicos : PEG</a:t>
                      </a:r>
                      <a:r>
                        <a:rPr kumimoji="0" lang="es-E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E) </a:t>
                      </a:r>
                      <a:r>
                        <a:rPr kumimoji="0" lang="es-E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Polielectrolitos</a:t>
                      </a: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sintéticos y naturales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Precipitación selectiva por Afinidad</a:t>
                      </a: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Formación de complejos por interacción de los sitios activos de las  proteínas con ligandos específicos</a:t>
                      </a: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1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Desnaturación</a:t>
                      </a:r>
                      <a:r>
                        <a:rPr kumimoji="0" lang="es-ES_tradn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selectiva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Cambio en la conformación de las proteínas</a:t>
                      </a: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pH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Temperatura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Solvente</a:t>
                      </a: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381000" y="685800"/>
            <a:ext cx="84582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Estructura de las prote</a:t>
            </a:r>
            <a:r>
              <a:rPr lang="es-ES_tradnl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nas</a:t>
            </a:r>
            <a:r>
              <a:rPr lang="es-ES" b="1" u="sng">
                <a:solidFill>
                  <a:schemeClr val="accent2"/>
                </a:solidFill>
                <a:cs typeface="Times New Roman" pitchFamily="18" charset="0"/>
              </a:rPr>
              <a:t> </a:t>
            </a:r>
            <a:endParaRPr lang="es-ES_tradnl" b="1" u="sng">
              <a:solidFill>
                <a:schemeClr val="accent2"/>
              </a:solidFill>
              <a:cs typeface="Times New Roman" pitchFamily="18" charset="0"/>
            </a:endParaRPr>
          </a:p>
          <a:p>
            <a:pPr algn="just" eaLnBrk="0" hangingPunct="0"/>
            <a:endParaRPr lang="es-ES_tradnl" b="1" u="sng">
              <a:solidFill>
                <a:schemeClr val="accent2"/>
              </a:solidFill>
              <a:cs typeface="Times New Roman" pitchFamily="18" charset="0"/>
            </a:endParaRPr>
          </a:p>
          <a:p>
            <a:pPr lvl="1" algn="just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La solubilidad depende de:</a:t>
            </a:r>
          </a:p>
          <a:p>
            <a:pPr lvl="1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Interacciones polares </a:t>
            </a:r>
          </a:p>
          <a:p>
            <a:pPr lvl="1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Interacciones hidrofóbicas entre las proteínas</a:t>
            </a:r>
          </a:p>
          <a:p>
            <a:pPr lvl="1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Fuerzas de repulsión electroestáticas</a:t>
            </a:r>
            <a:r>
              <a:rPr lang="es-ES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s-ES_tradnl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29700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5F7FF"/>
              </a:clrFrom>
              <a:clrTo>
                <a:srgbClr val="F5F7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3800" y="3505200"/>
            <a:ext cx="31511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 Box 8"/>
          <p:cNvSpPr txBox="1">
            <a:spLocks noChangeArrowheads="1"/>
          </p:cNvSpPr>
          <p:nvPr/>
        </p:nvSpPr>
        <p:spPr bwMode="auto">
          <a:xfrm>
            <a:off x="6245225" y="3200400"/>
            <a:ext cx="2898775" cy="6905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s-ES" sz="2000" b="1">
                <a:solidFill>
                  <a:srgbClr val="008000"/>
                </a:solidFill>
                <a:latin typeface="Comic Sans MS" pitchFamily="66" charset="0"/>
              </a:rPr>
              <a:t>Zonas hidrofóbicas</a:t>
            </a:r>
            <a:r>
              <a:rPr lang="es-ES_tradnl" sz="2000" b="1">
                <a:solidFill>
                  <a:srgbClr val="008000"/>
                </a:solidFill>
                <a:latin typeface="Comic Sans MS" pitchFamily="66" charset="0"/>
              </a:rPr>
              <a:t> (no polares)</a:t>
            </a:r>
            <a:endParaRPr lang="es-ES" sz="2000" b="1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29702" name="Line 9"/>
          <p:cNvSpPr>
            <a:spLocks noChangeShapeType="1"/>
          </p:cNvSpPr>
          <p:nvPr/>
        </p:nvSpPr>
        <p:spPr bwMode="auto">
          <a:xfrm flipH="1">
            <a:off x="6629400" y="3810000"/>
            <a:ext cx="609600" cy="83820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9703" name="Line 10"/>
          <p:cNvSpPr>
            <a:spLocks noChangeShapeType="1"/>
          </p:cNvSpPr>
          <p:nvPr/>
        </p:nvSpPr>
        <p:spPr bwMode="auto">
          <a:xfrm>
            <a:off x="3276600" y="3733800"/>
            <a:ext cx="1676400" cy="4572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9704" name="Text Box 11"/>
          <p:cNvSpPr txBox="1">
            <a:spLocks noChangeArrowheads="1"/>
          </p:cNvSpPr>
          <p:nvPr/>
        </p:nvSpPr>
        <p:spPr bwMode="auto">
          <a:xfrm>
            <a:off x="381000" y="3352800"/>
            <a:ext cx="2898775" cy="6905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r>
              <a:rPr lang="es-ES" sz="2000" b="1">
                <a:solidFill>
                  <a:srgbClr val="CC0000"/>
                </a:solidFill>
                <a:latin typeface="Comic Sans MS" pitchFamily="66" charset="0"/>
              </a:rPr>
              <a:t>Zonas</a:t>
            </a:r>
            <a:r>
              <a:rPr lang="es-ES_tradnl" sz="2000" b="1">
                <a:solidFill>
                  <a:srgbClr val="CC0000"/>
                </a:solidFill>
                <a:latin typeface="Comic Sans MS" pitchFamily="66" charset="0"/>
              </a:rPr>
              <a:t> cargadas positivas</a:t>
            </a:r>
            <a:endParaRPr lang="es-ES" sz="2000" b="1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29705" name="Text Box 12"/>
          <p:cNvSpPr txBox="1">
            <a:spLocks noChangeArrowheads="1"/>
          </p:cNvSpPr>
          <p:nvPr/>
        </p:nvSpPr>
        <p:spPr bwMode="auto">
          <a:xfrm>
            <a:off x="533400" y="5334000"/>
            <a:ext cx="2898775" cy="6905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r>
              <a:rPr lang="es-ES" sz="2000" b="1">
                <a:solidFill>
                  <a:schemeClr val="accent2"/>
                </a:solidFill>
                <a:latin typeface="Comic Sans MS" pitchFamily="66" charset="0"/>
              </a:rPr>
              <a:t>Zonas</a:t>
            </a:r>
            <a:r>
              <a:rPr lang="es-ES_tradnl" sz="2000" b="1">
                <a:solidFill>
                  <a:schemeClr val="accent2"/>
                </a:solidFill>
                <a:latin typeface="Comic Sans MS" pitchFamily="66" charset="0"/>
              </a:rPr>
              <a:t> cargadas negativas</a:t>
            </a:r>
            <a:endParaRPr lang="es-ES" sz="2000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29706" name="Line 13"/>
          <p:cNvSpPr>
            <a:spLocks noChangeShapeType="1"/>
          </p:cNvSpPr>
          <p:nvPr/>
        </p:nvSpPr>
        <p:spPr bwMode="auto">
          <a:xfrm flipV="1">
            <a:off x="3505200" y="5105400"/>
            <a:ext cx="1524000" cy="5334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42910" y="3857628"/>
            <a:ext cx="7772400" cy="1143000"/>
          </a:xfrm>
        </p:spPr>
        <p:txBody>
          <a:bodyPr/>
          <a:lstStyle/>
          <a:p>
            <a:pPr marL="742950" lvl="0" indent="-742950" algn="l" eaLnBrk="1" hangingPunct="1">
              <a:spcBef>
                <a:spcPct val="20000"/>
              </a:spcBef>
            </a:pPr>
            <a:r>
              <a:rPr lang="es-ES_tradnl" dirty="0" smtClean="0">
                <a:solidFill>
                  <a:srgbClr val="000066"/>
                </a:solidFill>
                <a:latin typeface="Comic Sans MS" pitchFamily="66" charset="0"/>
              </a:rPr>
              <a:t>Precipitación no selectiva</a:t>
            </a:r>
            <a:br>
              <a:rPr lang="es-ES_tradnl" dirty="0" smtClean="0">
                <a:solidFill>
                  <a:srgbClr val="000066"/>
                </a:solidFill>
                <a:latin typeface="Comic Sans MS" pitchFamily="66" charset="0"/>
              </a:rPr>
            </a:br>
            <a:r>
              <a:rPr kumimoji="0" lang="es-ES_tradnl" sz="4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600" dirty="0" smtClean="0">
                <a:solidFill>
                  <a:srgbClr val="000066"/>
                </a:solidFill>
                <a:latin typeface="Comic Sans MS" pitchFamily="66" charset="0"/>
              </a:rPr>
              <a:t>A) Sales : Sulfato de amonio , sulfato de sodio.</a:t>
            </a:r>
            <a:br>
              <a:rPr lang="es-ES_tradnl" sz="1600" dirty="0" smtClean="0">
                <a:solidFill>
                  <a:srgbClr val="000066"/>
                </a:solidFill>
                <a:latin typeface="Comic Sans MS" pitchFamily="66" charset="0"/>
              </a:rPr>
            </a:br>
            <a:r>
              <a:rPr lang="es-ES_tradnl" sz="1600" dirty="0" smtClean="0">
                <a:solidFill>
                  <a:srgbClr val="000066"/>
                </a:solidFill>
                <a:latin typeface="Comic Sans MS" pitchFamily="66" charset="0"/>
              </a:rPr>
              <a:t>   B) pH :  Trabajar en el </a:t>
            </a:r>
            <a:r>
              <a:rPr lang="es-ES_tradnl" sz="1600" dirty="0" err="1" smtClean="0">
                <a:solidFill>
                  <a:srgbClr val="000066"/>
                </a:solidFill>
                <a:latin typeface="Comic Sans MS" pitchFamily="66" charset="0"/>
              </a:rPr>
              <a:t>pI</a:t>
            </a:r>
            <a:r>
              <a:rPr lang="es-ES_tradnl" sz="1600" dirty="0" smtClean="0">
                <a:solidFill>
                  <a:srgbClr val="000066"/>
                </a:solidFill>
                <a:latin typeface="Comic Sans MS" pitchFamily="66" charset="0"/>
              </a:rPr>
              <a:t> de la proteína</a:t>
            </a:r>
            <a:br>
              <a:rPr lang="es-ES_tradnl" sz="1600" dirty="0" smtClean="0">
                <a:solidFill>
                  <a:srgbClr val="000066"/>
                </a:solidFill>
                <a:latin typeface="Comic Sans MS" pitchFamily="66" charset="0"/>
              </a:rPr>
            </a:br>
            <a:r>
              <a:rPr lang="es-ES_tradnl" sz="1600" dirty="0" smtClean="0">
                <a:solidFill>
                  <a:srgbClr val="000066"/>
                </a:solidFill>
                <a:latin typeface="Comic Sans MS" pitchFamily="66" charset="0"/>
              </a:rPr>
              <a:t>   C) Solventes: Etanol, acetona</a:t>
            </a:r>
            <a:br>
              <a:rPr lang="es-ES_tradnl" sz="1600" dirty="0" smtClean="0">
                <a:solidFill>
                  <a:srgbClr val="000066"/>
                </a:solidFill>
                <a:latin typeface="Comic Sans MS" pitchFamily="66" charset="0"/>
              </a:rPr>
            </a:br>
            <a:r>
              <a:rPr lang="es-ES_tradnl" sz="1600" dirty="0" smtClean="0">
                <a:solidFill>
                  <a:srgbClr val="000066"/>
                </a:solidFill>
                <a:latin typeface="Comic Sans MS" pitchFamily="66" charset="0"/>
              </a:rPr>
              <a:t>   D) Polímeros no iónicos : PEG</a:t>
            </a:r>
            <a:r>
              <a:rPr lang="es-ES" sz="1600" dirty="0" smtClean="0">
                <a:solidFill>
                  <a:srgbClr val="000066"/>
                </a:solidFill>
                <a:latin typeface="Comic Sans MS" pitchFamily="66" charset="0"/>
              </a:rPr>
              <a:t> </a:t>
            </a:r>
            <a:br>
              <a:rPr lang="es-ES" sz="1600" dirty="0" smtClean="0">
                <a:solidFill>
                  <a:srgbClr val="000066"/>
                </a:solidFill>
                <a:latin typeface="Comic Sans MS" pitchFamily="66" charset="0"/>
              </a:rPr>
            </a:br>
            <a:r>
              <a:rPr lang="es-ES" sz="1600" dirty="0" smtClean="0">
                <a:solidFill>
                  <a:srgbClr val="000066"/>
                </a:solidFill>
                <a:latin typeface="Comic Sans MS" pitchFamily="66" charset="0"/>
              </a:rPr>
              <a:t>   E) </a:t>
            </a:r>
            <a:r>
              <a:rPr lang="es-ES" sz="1600" dirty="0" err="1" smtClean="0">
                <a:solidFill>
                  <a:srgbClr val="000066"/>
                </a:solidFill>
                <a:latin typeface="Comic Sans MS" pitchFamily="66" charset="0"/>
              </a:rPr>
              <a:t>Polielectrolitos</a:t>
            </a:r>
            <a:r>
              <a:rPr lang="es-ES" sz="1600" dirty="0" smtClean="0">
                <a:solidFill>
                  <a:srgbClr val="000066"/>
                </a:solidFill>
                <a:latin typeface="Comic Sans MS" pitchFamily="66" charset="0"/>
              </a:rPr>
              <a:t> sintéticos y naturales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s-ES" dirty="0" smtClean="0">
                <a:solidFill>
                  <a:srgbClr val="000066"/>
                </a:solidFill>
                <a:latin typeface="Comic Sans MS" pitchFamily="66" charset="0"/>
              </a:rPr>
              <a:t/>
            </a:r>
            <a:br>
              <a:rPr lang="es-ES" dirty="0" smtClean="0">
                <a:solidFill>
                  <a:srgbClr val="000066"/>
                </a:solidFill>
                <a:latin typeface="Comic Sans MS" pitchFamily="66" charset="0"/>
              </a:rPr>
            </a:br>
            <a:r>
              <a:rPr lang="es-ES" dirty="0" smtClean="0">
                <a:solidFill>
                  <a:srgbClr val="000066"/>
                </a:solidFill>
              </a:rPr>
              <a:t/>
            </a:r>
            <a:br>
              <a:rPr lang="es-ES" dirty="0" smtClean="0">
                <a:solidFill>
                  <a:srgbClr val="000066"/>
                </a:solidFill>
              </a:rPr>
            </a:br>
            <a:endParaRPr lang="es-ES" dirty="0" smtClean="0">
              <a:solidFill>
                <a:srgbClr val="000066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381000" y="304800"/>
            <a:ext cx="80010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 eaLnBrk="0" hangingPunct="0"/>
            <a:r>
              <a:rPr lang="es-ES_tradnl" sz="4400" b="1" u="sng">
                <a:solidFill>
                  <a:schemeClr val="accent2"/>
                </a:solidFill>
                <a:cs typeface="Times New Roman" pitchFamily="18" charset="0"/>
              </a:rPr>
              <a:t>Precipitaci</a:t>
            </a:r>
            <a:r>
              <a:rPr lang="es-ES_tradnl" sz="44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4400" b="1" u="sng">
                <a:solidFill>
                  <a:schemeClr val="accent2"/>
                </a:solidFill>
                <a:cs typeface="Times New Roman" pitchFamily="18" charset="0"/>
              </a:rPr>
              <a:t>n No Selectiva</a:t>
            </a:r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  </a:t>
            </a:r>
          </a:p>
          <a:p>
            <a:pPr marL="457200" indent="-457200" algn="just" eaLnBrk="0" hangingPunct="0"/>
            <a:endParaRPr lang="es-ES_tradnl" b="1" u="sng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30724" name="Text Box 9"/>
          <p:cNvSpPr txBox="1">
            <a:spLocks noChangeArrowheads="1"/>
          </p:cNvSpPr>
          <p:nvPr/>
        </p:nvSpPr>
        <p:spPr bwMode="auto">
          <a:xfrm>
            <a:off x="827088" y="1557338"/>
            <a:ext cx="7489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Etapas en el proceso de precipitación no selectiva</a:t>
            </a:r>
          </a:p>
        </p:txBody>
      </p:sp>
      <p:grpSp>
        <p:nvGrpSpPr>
          <p:cNvPr id="30725" name="Group 12"/>
          <p:cNvGrpSpPr>
            <a:grpSpLocks/>
          </p:cNvGrpSpPr>
          <p:nvPr/>
        </p:nvGrpSpPr>
        <p:grpSpPr bwMode="auto">
          <a:xfrm>
            <a:off x="684213" y="2708275"/>
            <a:ext cx="7639050" cy="2987675"/>
            <a:chOff x="476" y="1389"/>
            <a:chExt cx="4812" cy="1882"/>
          </a:xfrm>
        </p:grpSpPr>
        <p:pic>
          <p:nvPicPr>
            <p:cNvPr id="30726" name="Picture 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" y="1797"/>
              <a:ext cx="4812" cy="1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27" name="Line 10"/>
            <p:cNvSpPr>
              <a:spLocks noChangeShapeType="1"/>
            </p:cNvSpPr>
            <p:nvPr/>
          </p:nvSpPr>
          <p:spPr bwMode="auto">
            <a:xfrm>
              <a:off x="839" y="1434"/>
              <a:ext cx="0" cy="5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728" name="Text Box 11"/>
            <p:cNvSpPr txBox="1">
              <a:spLocks noChangeArrowheads="1"/>
            </p:cNvSpPr>
            <p:nvPr/>
          </p:nvSpPr>
          <p:spPr bwMode="auto">
            <a:xfrm>
              <a:off x="930" y="1389"/>
              <a:ext cx="204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Agente Precipitante</a:t>
              </a:r>
            </a:p>
          </p:txBody>
        </p:sp>
      </p:grpSp>
      <p:sp>
        <p:nvSpPr>
          <p:cNvPr id="9" name="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001000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 eaLnBrk="0" hangingPunct="0"/>
            <a:r>
              <a:rPr lang="es-ES_tradnl" sz="3200" b="1" u="sng">
                <a:solidFill>
                  <a:schemeClr val="accent2"/>
                </a:solidFill>
                <a:cs typeface="Times New Roman" pitchFamily="18" charset="0"/>
              </a:rPr>
              <a:t>Precipitaci</a:t>
            </a:r>
            <a:r>
              <a:rPr lang="es-ES_tradnl" sz="32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3200" b="1" u="sng">
                <a:solidFill>
                  <a:schemeClr val="accent2"/>
                </a:solidFill>
                <a:cs typeface="Times New Roman" pitchFamily="18" charset="0"/>
              </a:rPr>
              <a:t>n No Selectiva</a:t>
            </a:r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  </a:t>
            </a:r>
          </a:p>
          <a:p>
            <a:pPr marL="457200" indent="-457200" algn="just" eaLnBrk="0" hangingPunct="0"/>
            <a:endParaRPr lang="es-ES_tradnl" sz="3200" b="1" u="sng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 sz="3200" b="1" u="sng">
                <a:solidFill>
                  <a:schemeClr val="accent2"/>
                </a:solidFill>
                <a:cs typeface="Times New Roman" pitchFamily="18" charset="0"/>
              </a:rPr>
              <a:t>a) Precipitaci</a:t>
            </a:r>
            <a:r>
              <a:rPr lang="es-ES_tradnl" sz="32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3200" b="1" u="sng">
                <a:solidFill>
                  <a:schemeClr val="accent2"/>
                </a:solidFill>
                <a:cs typeface="Times New Roman" pitchFamily="18" charset="0"/>
              </a:rPr>
              <a:t>n con Sal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Es uno de las metodolog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as m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s utilizadas. Las sales que m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s se utilizan son el sulfato de amonio y el sulfato de sodio.</a:t>
            </a:r>
            <a:endParaRPr lang="es-ES_tradnl" b="1" u="sng">
              <a:solidFill>
                <a:schemeClr val="accent2"/>
              </a:solidFill>
              <a:cs typeface="Times New Roman" pitchFamily="18" charset="0"/>
            </a:endParaRPr>
          </a:p>
        </p:txBody>
      </p:sp>
      <p:graphicFrame>
        <p:nvGraphicFramePr>
          <p:cNvPr id="169988" name="Object 4"/>
          <p:cNvGraphicFramePr>
            <a:graphicFrameLocks noChangeAspect="1"/>
          </p:cNvGraphicFramePr>
          <p:nvPr/>
        </p:nvGraphicFramePr>
        <p:xfrm>
          <a:off x="4572000" y="2628900"/>
          <a:ext cx="4572000" cy="2946400"/>
        </p:xfrm>
        <a:graphic>
          <a:graphicData uri="http://schemas.openxmlformats.org/presentationml/2006/ole">
            <p:oleObj spid="_x0000_s3074" name="Imagen de mapa de bits" r:id="rId3" imgW="5172797" imgH="3323810" progId="Paint.Picture">
              <p:embed/>
            </p:oleObj>
          </a:graphicData>
        </a:graphic>
      </p:graphicFrame>
      <p:sp>
        <p:nvSpPr>
          <p:cNvPr id="169989" name="Text Box 5"/>
          <p:cNvSpPr txBox="1">
            <a:spLocks noChangeArrowheads="1"/>
          </p:cNvSpPr>
          <p:nvPr/>
        </p:nvSpPr>
        <p:spPr bwMode="auto">
          <a:xfrm>
            <a:off x="457200" y="2971800"/>
            <a:ext cx="41148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Las Curvas de solubilidad presentan dos zonas:</a:t>
            </a:r>
          </a:p>
          <a:p>
            <a:pPr algn="just" eaLnBrk="0" hangingPunct="0"/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 Zona solubilizaci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  o 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“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salting-in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”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Zona de precipitaci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   o 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“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salting-out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”</a:t>
            </a:r>
            <a:r>
              <a:rPr lang="es-ES" b="1" u="sng">
                <a:solidFill>
                  <a:schemeClr val="accent2"/>
                </a:solidFill>
                <a:cs typeface="Times New Roman" pitchFamily="18" charset="0"/>
              </a:rPr>
              <a:t> </a:t>
            </a:r>
            <a:endParaRPr lang="es-ES"/>
          </a:p>
        </p:txBody>
      </p:sp>
      <p:sp>
        <p:nvSpPr>
          <p:cNvPr id="169990" name="Text Box 6"/>
          <p:cNvSpPr txBox="1">
            <a:spLocks noChangeArrowheads="1"/>
          </p:cNvSpPr>
          <p:nvPr/>
        </p:nvSpPr>
        <p:spPr bwMode="auto">
          <a:xfrm>
            <a:off x="685800" y="6096000"/>
            <a:ext cx="8458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Todos estos procesos se realizan a temperaturas inferiores a 5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º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</a:t>
            </a:r>
            <a:r>
              <a:rPr lang="es-ES" b="1" u="sng">
                <a:solidFill>
                  <a:schemeClr val="accent2"/>
                </a:solidFill>
                <a:cs typeface="Times New Roman" pitchFamily="18" charset="0"/>
              </a:rPr>
              <a:t> </a:t>
            </a:r>
            <a:endParaRPr lang="es-ES_tradnl" b="1" u="sng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9" grpId="0" autoUpdateAnimBg="0"/>
      <p:bldP spid="169990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0010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eaLnBrk="0" hangingPunct="0"/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Mecanismo</a:t>
            </a:r>
            <a:endParaRPr lang="es-ES_tradnl" b="1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La adici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de sal elimina el agua que hidrata las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nas, dejando las regiones hidrof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bicas en libertad de interaccionar.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Las zonas hidr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fobicas tienden a interactuar entre s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, lo cual resulta termodin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micamente favorable, dado que produce un aumento de la entrop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a.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2700" y="3429000"/>
            <a:ext cx="9131300" cy="3184525"/>
            <a:chOff x="8" y="2160"/>
            <a:chExt cx="5752" cy="2006"/>
          </a:xfrm>
        </p:grpSpPr>
        <p:graphicFrame>
          <p:nvGraphicFramePr>
            <p:cNvPr id="4098" name="Object 4"/>
            <p:cNvGraphicFramePr>
              <a:graphicFrameLocks noChangeAspect="1"/>
            </p:cNvGraphicFramePr>
            <p:nvPr/>
          </p:nvGraphicFramePr>
          <p:xfrm>
            <a:off x="8" y="2160"/>
            <a:ext cx="5752" cy="1979"/>
          </p:xfrm>
          <a:graphic>
            <a:graphicData uri="http://schemas.openxmlformats.org/presentationml/2006/ole">
              <p:oleObj spid="_x0000_s4098" name="Imagen de mapa de bits" r:id="rId3" imgW="6980952" imgH="2400635" progId="Paint.Picture">
                <p:embed/>
              </p:oleObj>
            </a:graphicData>
          </a:graphic>
        </p:graphicFrame>
        <p:sp>
          <p:nvSpPr>
            <p:cNvPr id="4102" name="Text Box 5"/>
            <p:cNvSpPr txBox="1">
              <a:spLocks noChangeArrowheads="1"/>
            </p:cNvSpPr>
            <p:nvPr/>
          </p:nvSpPr>
          <p:spPr bwMode="auto">
            <a:xfrm>
              <a:off x="3648" y="3648"/>
              <a:ext cx="196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>
                  <a:solidFill>
                    <a:srgbClr val="CC0000"/>
                  </a:solidFill>
                </a:rPr>
                <a:t>Termodinámicamente favorable</a:t>
              </a:r>
              <a:endParaRPr lang="es-ES">
                <a:solidFill>
                  <a:srgbClr val="CC0000"/>
                </a:solidFill>
              </a:endParaRPr>
            </a:p>
          </p:txBody>
        </p:sp>
      </p:grp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913" y="-28575"/>
            <a:ext cx="8764587" cy="690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001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Al interactuar las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nas est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forman grandes estructuras las que sedimentan.</a:t>
            </a:r>
          </a:p>
          <a:p>
            <a:pPr marL="457200" indent="-457200" algn="just" eaLnBrk="0" hangingPunct="0"/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Las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nas que presentan mayor hidrofobicidad son las que precipitan con menos sal.</a:t>
            </a:r>
          </a:p>
        </p:txBody>
      </p:sp>
      <p:sp>
        <p:nvSpPr>
          <p:cNvPr id="32772" name="Text Box 7"/>
          <p:cNvSpPr txBox="1">
            <a:spLocks noChangeArrowheads="1"/>
          </p:cNvSpPr>
          <p:nvPr/>
        </p:nvSpPr>
        <p:spPr bwMode="auto">
          <a:xfrm>
            <a:off x="838200" y="2667000"/>
            <a:ext cx="7696200" cy="438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b="1" u="sng">
                <a:solidFill>
                  <a:srgbClr val="CC0000"/>
                </a:solidFill>
                <a:cs typeface="Times New Roman" pitchFamily="18" charset="0"/>
              </a:rPr>
              <a:t>Ecuación de diseño</a:t>
            </a:r>
          </a:p>
          <a:p>
            <a:pPr algn="just">
              <a:spcBef>
                <a:spcPct val="50000"/>
              </a:spcBef>
            </a:pPr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Ecuación de Cohn</a:t>
            </a:r>
          </a:p>
          <a:p>
            <a:pPr algn="just">
              <a:spcBef>
                <a:spcPct val="50000"/>
              </a:spcBef>
            </a:pPr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	</a:t>
            </a:r>
            <a:r>
              <a:rPr lang="es-ES_tradnl" b="1">
                <a:solidFill>
                  <a:srgbClr val="CC0000"/>
                </a:solidFill>
                <a:cs typeface="Times New Roman" pitchFamily="18" charset="0"/>
              </a:rPr>
              <a:t>log Sp = A – m [ sal]</a:t>
            </a:r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 		</a:t>
            </a:r>
          </a:p>
          <a:p>
            <a:pPr algn="just">
              <a:lnSpc>
                <a:spcPct val="75000"/>
              </a:lnSpc>
              <a:spcBef>
                <a:spcPct val="50000"/>
              </a:spcBef>
            </a:pPr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donde</a:t>
            </a:r>
          </a:p>
          <a:p>
            <a:pPr algn="just">
              <a:lnSpc>
                <a:spcPct val="75000"/>
              </a:lnSpc>
              <a:spcBef>
                <a:spcPct val="50000"/>
              </a:spcBef>
            </a:pPr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 Sp : Concentración de Proteína en Solución</a:t>
            </a:r>
          </a:p>
          <a:p>
            <a:pPr algn="just">
              <a:lnSpc>
                <a:spcPct val="75000"/>
              </a:lnSpc>
              <a:spcBef>
                <a:spcPct val="50000"/>
              </a:spcBef>
            </a:pPr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[sal] : Concentración de Sal</a:t>
            </a:r>
          </a:p>
          <a:p>
            <a:pPr algn="just">
              <a:lnSpc>
                <a:spcPct val="75000"/>
              </a:lnSpc>
              <a:spcBef>
                <a:spcPct val="50000"/>
              </a:spcBef>
            </a:pPr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A: Constante que depende del pH, T, pI</a:t>
            </a:r>
          </a:p>
          <a:p>
            <a:pPr algn="just">
              <a:lnSpc>
                <a:spcPct val="75000"/>
              </a:lnSpc>
              <a:spcBef>
                <a:spcPct val="50000"/>
              </a:spcBef>
            </a:pPr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m: Constante que depende del tipo de sal y de la proteína</a:t>
            </a:r>
          </a:p>
          <a:p>
            <a:pPr>
              <a:spcBef>
                <a:spcPct val="50000"/>
              </a:spcBef>
            </a:pPr>
            <a:endParaRPr lang="es-ES">
              <a:solidFill>
                <a:srgbClr val="CC0000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6195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229600" cy="642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just" eaLnBrk="0" hangingPunct="0">
              <a:defRPr/>
            </a:pPr>
            <a:r>
              <a:rPr lang="es-ES_tradnl" b="1">
                <a:solidFill>
                  <a:schemeClr val="accent2"/>
                </a:solidFill>
                <a:cs typeface="Times New Roman" pitchFamily="18" charset="0"/>
              </a:rPr>
              <a:t>Ejemplo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>
              <a:defRPr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100 litros de una soluci</a:t>
            </a:r>
            <a:r>
              <a:rPr lang="es-ES_tradnl">
                <a:solidFill>
                  <a:schemeClr val="accent2"/>
                </a:solidFill>
                <a:latin typeface="Comic Sans MS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que contiene 10 g/lt de BSA y 5 gr/lt de una prote</a:t>
            </a:r>
            <a:r>
              <a:rPr lang="es-ES_tradnl">
                <a:solidFill>
                  <a:schemeClr val="accent2"/>
                </a:solidFill>
                <a:latin typeface="Comic Sans MS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 X se intentan separar por precipitaci</a:t>
            </a:r>
            <a:r>
              <a:rPr lang="es-ES_tradnl">
                <a:solidFill>
                  <a:schemeClr val="accent2"/>
                </a:solidFill>
                <a:latin typeface="Comic Sans MS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con sulfato de amonio. </a:t>
            </a:r>
          </a:p>
          <a:p>
            <a:pPr marL="457200" indent="-457200" algn="just" eaLnBrk="0" hangingPunct="0">
              <a:defRPr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El objetivo es recuperar el 90% de la BSA en el precipitado. Para ello se han determinado, con anterioridad, las solubilidades de cada una de estas prote</a:t>
            </a:r>
            <a:r>
              <a:rPr lang="es-ES_tradnl">
                <a:solidFill>
                  <a:schemeClr val="accent2"/>
                </a:solidFill>
                <a:latin typeface="Comic Sans MS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nas en presencia de sulfato de amonio.</a:t>
            </a:r>
          </a:p>
          <a:p>
            <a:pPr marL="457200" indent="-457200" algn="just" eaLnBrk="0" hangingPunct="0">
              <a:defRPr/>
            </a:pPr>
            <a:r>
              <a:rPr lang="es-ES_tradnl">
                <a:solidFill>
                  <a:schemeClr val="accent2"/>
                </a:solidFill>
                <a:latin typeface="Comic Sans MS"/>
                <a:cs typeface="Times New Roman" pitchFamily="18" charset="0"/>
              </a:rPr>
              <a:t> 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>
              <a:defRPr/>
            </a:pPr>
            <a:r>
              <a:rPr lang="es-ES_tradnl" sz="2000">
                <a:solidFill>
                  <a:srgbClr val="A50021"/>
                </a:solidFill>
                <a:cs typeface="Times New Roman" pitchFamily="18" charset="0"/>
              </a:rPr>
              <a:t>BSA		Ln S</a:t>
            </a:r>
            <a:r>
              <a:rPr lang="es-ES_tradnl" sz="2000" baseline="-30000">
                <a:solidFill>
                  <a:srgbClr val="A50021"/>
                </a:solidFill>
                <a:cs typeface="Times New Roman" pitchFamily="18" charset="0"/>
              </a:rPr>
              <a:t>BSA</a:t>
            </a:r>
            <a:r>
              <a:rPr lang="es-ES_tradnl" sz="2000">
                <a:solidFill>
                  <a:srgbClr val="A50021"/>
                </a:solidFill>
                <a:cs typeface="Times New Roman" pitchFamily="18" charset="0"/>
              </a:rPr>
              <a:t> = 21.6 </a:t>
            </a:r>
            <a:r>
              <a:rPr lang="es-ES_tradnl" sz="2000">
                <a:solidFill>
                  <a:srgbClr val="A50021"/>
                </a:solidFill>
                <a:latin typeface="Comic Sans MS"/>
                <a:cs typeface="Times New Roman" pitchFamily="18" charset="0"/>
              </a:rPr>
              <a:t>–</a:t>
            </a:r>
            <a:r>
              <a:rPr lang="es-ES_tradnl" sz="2000">
                <a:solidFill>
                  <a:srgbClr val="A50021"/>
                </a:solidFill>
                <a:cs typeface="Times New Roman" pitchFamily="18" charset="0"/>
              </a:rPr>
              <a:t> 7.65 [Sulfato de Amonio]</a:t>
            </a:r>
          </a:p>
          <a:p>
            <a:pPr marL="457200" indent="-457200" algn="just" eaLnBrk="0" hangingPunct="0">
              <a:defRPr/>
            </a:pPr>
            <a:r>
              <a:rPr lang="es-ES_tradnl" sz="2000">
                <a:solidFill>
                  <a:schemeClr val="accent2"/>
                </a:solidFill>
                <a:latin typeface="Comic Sans MS"/>
                <a:cs typeface="Times New Roman" pitchFamily="18" charset="0"/>
              </a:rPr>
              <a:t> </a:t>
            </a:r>
            <a:endParaRPr lang="es-ES_tradnl" sz="2000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>
              <a:defRPr/>
            </a:pPr>
            <a:r>
              <a:rPr lang="es-ES_tradnl" sz="2000">
                <a:solidFill>
                  <a:srgbClr val="008000"/>
                </a:solidFill>
                <a:cs typeface="Times New Roman" pitchFamily="18" charset="0"/>
              </a:rPr>
              <a:t>Prote</a:t>
            </a:r>
            <a:r>
              <a:rPr lang="es-ES_tradnl" sz="2000">
                <a:solidFill>
                  <a:srgbClr val="008000"/>
                </a:solidFill>
                <a:latin typeface="Comic Sans MS"/>
                <a:cs typeface="Times New Roman" pitchFamily="18" charset="0"/>
              </a:rPr>
              <a:t>í</a:t>
            </a:r>
            <a:r>
              <a:rPr lang="es-ES_tradnl" sz="2000">
                <a:solidFill>
                  <a:srgbClr val="008000"/>
                </a:solidFill>
                <a:cs typeface="Times New Roman" pitchFamily="18" charset="0"/>
              </a:rPr>
              <a:t>na X 	Ln Sx = 20.0 </a:t>
            </a:r>
            <a:r>
              <a:rPr lang="es-ES_tradnl" sz="2000">
                <a:solidFill>
                  <a:srgbClr val="008000"/>
                </a:solidFill>
                <a:latin typeface="Comic Sans MS"/>
                <a:cs typeface="Times New Roman" pitchFamily="18" charset="0"/>
              </a:rPr>
              <a:t>–</a:t>
            </a:r>
            <a:r>
              <a:rPr lang="es-ES_tradnl" sz="2000">
                <a:solidFill>
                  <a:srgbClr val="008000"/>
                </a:solidFill>
                <a:cs typeface="Times New Roman" pitchFamily="18" charset="0"/>
              </a:rPr>
              <a:t> 7.00 [Sulfato de Amonio]</a:t>
            </a:r>
          </a:p>
          <a:p>
            <a:pPr marL="457200" indent="-457200" algn="just" eaLnBrk="0" hangingPunct="0">
              <a:defRPr/>
            </a:pPr>
            <a:r>
              <a:rPr lang="es-ES_tradnl" sz="2000">
                <a:solidFill>
                  <a:schemeClr val="accent2"/>
                </a:solidFill>
                <a:cs typeface="Times New Roman" pitchFamily="18" charset="0"/>
              </a:rPr>
              <a:t>Donde </a:t>
            </a:r>
          </a:p>
          <a:p>
            <a:pPr marL="457200" indent="-457200" algn="just" eaLnBrk="0" hangingPunct="0">
              <a:defRPr/>
            </a:pPr>
            <a:r>
              <a:rPr lang="es-ES_tradnl" sz="2000">
                <a:solidFill>
                  <a:schemeClr val="accent2"/>
                </a:solidFill>
                <a:cs typeface="Times New Roman" pitchFamily="18" charset="0"/>
              </a:rPr>
              <a:t>S (Solubilidad) se expresa en g/lt y [Sulfato de Amonio] en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s-ES_tradnl" sz="2000">
                <a:solidFill>
                  <a:schemeClr val="accent2"/>
                </a:solidFill>
                <a:cs typeface="Times New Roman" pitchFamily="18" charset="0"/>
              </a:rPr>
              <a:t>M</a:t>
            </a:r>
            <a:endParaRPr lang="es-ES_tradnl" sz="2000" u="sng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>
              <a:defRPr/>
            </a:pPr>
            <a:r>
              <a:rPr lang="es-ES_tradnl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Times New Roman" pitchFamily="18" charset="0"/>
              </a:rPr>
              <a:t> 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>
              <a:defRPr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Asumiendo que la solubilidad es independiente de la presencia de otra prote</a:t>
            </a:r>
            <a:r>
              <a:rPr lang="es-ES_tradnl">
                <a:solidFill>
                  <a:schemeClr val="accent2"/>
                </a:solidFill>
                <a:latin typeface="Comic Sans MS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na, determine la pureza con respecto al BSA en el precipitado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229600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hangingPunct="0"/>
            <a:r>
              <a:rPr lang="es-ES_tradnl" sz="3200" b="1" u="sng">
                <a:solidFill>
                  <a:schemeClr val="accent2"/>
                </a:solidFill>
                <a:cs typeface="Times New Roman" pitchFamily="18" charset="0"/>
              </a:rPr>
              <a:t>b) Precipitaci</a:t>
            </a:r>
            <a:r>
              <a:rPr lang="es-ES_tradnl" sz="32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3200" b="1" u="sng">
                <a:solidFill>
                  <a:schemeClr val="accent2"/>
                </a:solidFill>
                <a:cs typeface="Times New Roman" pitchFamily="18" charset="0"/>
              </a:rPr>
              <a:t>n Isoel</a:t>
            </a:r>
            <a:r>
              <a:rPr lang="es-ES_tradnl" sz="32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 sz="3200" b="1" u="sng">
                <a:solidFill>
                  <a:schemeClr val="accent2"/>
                </a:solidFill>
                <a:cs typeface="Times New Roman" pitchFamily="18" charset="0"/>
              </a:rPr>
              <a:t>ctrica 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Mecanismo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Las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nas con carga se repelen, si se trabaja </a:t>
            </a:r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cerca del pI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 de las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nas 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stas presentan una carga m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nima y no hay repulsi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y tienden a una atracci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m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nima.</a:t>
            </a:r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609600" y="5029200"/>
            <a:ext cx="7772400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Los </a:t>
            </a:r>
            <a:r>
              <a:rPr lang="es-ES_tradnl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cidos m</a:t>
            </a:r>
            <a:r>
              <a:rPr lang="es-ES_tradnl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s utilizados son:</a:t>
            </a:r>
          </a:p>
          <a:p>
            <a:pPr algn="just" eaLnBrk="0" hangingPunct="0"/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	</a:t>
            </a:r>
            <a:r>
              <a:rPr lang="es-ES_tradnl" sz="2000">
                <a:solidFill>
                  <a:srgbClr val="CC0000"/>
                </a:solidFill>
                <a:cs typeface="Times New Roman" pitchFamily="18" charset="0"/>
              </a:rPr>
              <a:t>Fosf</a:t>
            </a:r>
            <a:r>
              <a:rPr lang="es-ES_tradnl" sz="2000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2000">
                <a:solidFill>
                  <a:srgbClr val="CC0000"/>
                </a:solidFill>
                <a:cs typeface="Times New Roman" pitchFamily="18" charset="0"/>
              </a:rPr>
              <a:t>rico</a:t>
            </a:r>
          </a:p>
          <a:p>
            <a:pPr algn="just" eaLnBrk="0" hangingPunct="0"/>
            <a:r>
              <a:rPr lang="es-ES_tradnl" sz="2000">
                <a:solidFill>
                  <a:srgbClr val="CC0000"/>
                </a:solidFill>
                <a:cs typeface="Times New Roman" pitchFamily="18" charset="0"/>
              </a:rPr>
              <a:t>	Clorh</a:t>
            </a:r>
            <a:r>
              <a:rPr lang="es-ES_tradnl" sz="2000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 sz="2000">
                <a:solidFill>
                  <a:srgbClr val="CC0000"/>
                </a:solidFill>
                <a:cs typeface="Times New Roman" pitchFamily="18" charset="0"/>
              </a:rPr>
              <a:t>drico</a:t>
            </a:r>
          </a:p>
          <a:p>
            <a:pPr algn="just" eaLnBrk="0" hangingPunct="0"/>
            <a:r>
              <a:rPr lang="es-ES_tradnl" sz="2000">
                <a:solidFill>
                  <a:srgbClr val="CC0000"/>
                </a:solidFill>
                <a:cs typeface="Times New Roman" pitchFamily="18" charset="0"/>
              </a:rPr>
              <a:t>	Sulf</a:t>
            </a:r>
            <a:r>
              <a:rPr lang="es-ES_tradnl" sz="2000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ú</a:t>
            </a:r>
            <a:r>
              <a:rPr lang="es-ES_tradnl" sz="2000">
                <a:solidFill>
                  <a:srgbClr val="CC0000"/>
                </a:solidFill>
                <a:cs typeface="Times New Roman" pitchFamily="18" charset="0"/>
              </a:rPr>
              <a:t>rico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</a:rPr>
              <a:t> 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/>
          </a:p>
        </p:txBody>
      </p:sp>
      <p:graphicFrame>
        <p:nvGraphicFramePr>
          <p:cNvPr id="137221" name="Object 5"/>
          <p:cNvGraphicFramePr>
            <a:graphicFrameLocks noChangeAspect="1"/>
          </p:cNvGraphicFramePr>
          <p:nvPr/>
        </p:nvGraphicFramePr>
        <p:xfrm>
          <a:off x="1447800" y="2357429"/>
          <a:ext cx="5257800" cy="2693995"/>
        </p:xfrm>
        <a:graphic>
          <a:graphicData uri="http://schemas.openxmlformats.org/presentationml/2006/ole">
            <p:oleObj spid="_x0000_s5122" name="Imagen de mapa de bits" r:id="rId3" imgW="5695238" imgH="3153215" progId="Paint.Picture">
              <p:embed/>
            </p:oleObj>
          </a:graphicData>
        </a:graphic>
      </p:graphicFrame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828800"/>
            <a:ext cx="8382000" cy="1143000"/>
          </a:xfrm>
        </p:spPr>
        <p:txBody>
          <a:bodyPr/>
          <a:lstStyle/>
          <a:p>
            <a:pPr algn="l" eaLnBrk="1" hangingPunct="1"/>
            <a:r>
              <a:rPr lang="es-ES" sz="3600" b="1" u="sng" smtClean="0">
                <a:solidFill>
                  <a:schemeClr val="accent2"/>
                </a:solidFill>
                <a:latin typeface="Comic Sans MS" pitchFamily="66" charset="0"/>
              </a:rPr>
              <a:t>Separación de desechos celulares</a:t>
            </a:r>
            <a:br>
              <a:rPr lang="es-ES" sz="3600" b="1" u="sng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es-ES" sz="3600" smtClean="0">
                <a:solidFill>
                  <a:schemeClr val="accent2"/>
                </a:solidFill>
                <a:latin typeface="Comic Sans MS" pitchFamily="66" charset="0"/>
              </a:rPr>
              <a:t/>
            </a:r>
            <a:br>
              <a:rPr lang="es-ES" sz="3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es-ES" sz="3600" smtClean="0">
                <a:solidFill>
                  <a:schemeClr val="accent2"/>
                </a:solidFill>
                <a:latin typeface="Comic Sans MS" pitchFamily="66" charset="0"/>
              </a:rPr>
              <a:t>Rompimiento</a:t>
            </a:r>
            <a:br>
              <a:rPr lang="es-ES" sz="3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es-ES" sz="3600" smtClean="0">
                <a:solidFill>
                  <a:schemeClr val="accent2"/>
                </a:solidFill>
                <a:latin typeface="Comic Sans MS" pitchFamily="66" charset="0"/>
              </a:rPr>
              <a:t>Clarificación</a:t>
            </a:r>
            <a:br>
              <a:rPr lang="es-ES" sz="36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es-ES" sz="3600" smtClean="0">
                <a:solidFill>
                  <a:schemeClr val="accent2"/>
                </a:solidFill>
                <a:latin typeface="Comic Sans MS" pitchFamily="66" charset="0"/>
              </a:rPr>
              <a:t>	</a:t>
            </a:r>
            <a:r>
              <a:rPr lang="es-ES" sz="3200" smtClean="0">
                <a:solidFill>
                  <a:schemeClr val="accent2"/>
                </a:solidFill>
                <a:latin typeface="Comic Sans MS" pitchFamily="66" charset="0"/>
              </a:rPr>
              <a:t>Tamaño de los desechos celulares 	(debris)</a:t>
            </a:r>
            <a:br>
              <a:rPr lang="es-ES" sz="320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es-ES" sz="3200" smtClean="0">
                <a:solidFill>
                  <a:schemeClr val="accent2"/>
                </a:solidFill>
                <a:latin typeface="Comic Sans MS" pitchFamily="66" charset="0"/>
              </a:rPr>
              <a:t>	Viscosidad del extracto </a:t>
            </a:r>
            <a:endParaRPr lang="es-ES_tradnl" b="1" i="1" smtClean="0">
              <a:solidFill>
                <a:srgbClr val="990033"/>
              </a:solidFill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52400" y="4724400"/>
            <a:ext cx="88042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3600" b="1" i="1">
                <a:solidFill>
                  <a:srgbClr val="990033"/>
                </a:solidFill>
                <a:latin typeface="Comic Sans MS" pitchFamily="66" charset="0"/>
              </a:rPr>
              <a:t>Esta etapa resulta ser una </a:t>
            </a:r>
          </a:p>
          <a:p>
            <a:pPr algn="ctr" eaLnBrk="0" hangingPunct="0"/>
            <a:r>
              <a:rPr lang="es-ES" sz="3600" b="1" i="1">
                <a:solidFill>
                  <a:srgbClr val="990033"/>
                </a:solidFill>
                <a:latin typeface="Comic Sans MS" pitchFamily="66" charset="0"/>
              </a:rPr>
              <a:t>de las etapas más difíciles y costosas.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763000" cy="411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hangingPunct="0"/>
            <a:r>
              <a:rPr lang="es-ES_tradnl" sz="2800" b="1" u="sng">
                <a:solidFill>
                  <a:schemeClr val="accent2"/>
                </a:solidFill>
                <a:cs typeface="Times New Roman" pitchFamily="18" charset="0"/>
              </a:rPr>
              <a:t>c) Precipitaci</a:t>
            </a:r>
            <a:r>
              <a:rPr lang="es-ES_tradnl" sz="28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2800" b="1" u="sng">
                <a:solidFill>
                  <a:schemeClr val="accent2"/>
                </a:solidFill>
                <a:cs typeface="Times New Roman" pitchFamily="18" charset="0"/>
              </a:rPr>
              <a:t>n por solventes a baja temperatura </a:t>
            </a:r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(-5</a:t>
            </a:r>
            <a:r>
              <a:rPr lang="es-ES_tradnl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º</a:t>
            </a:r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C)</a:t>
            </a:r>
          </a:p>
          <a:p>
            <a:pPr marL="457200" indent="-457200" algn="ctr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eaLnBrk="0" hangingPunct="0"/>
            <a:r>
              <a:rPr lang="es-ES_tradnl" u="sng">
                <a:solidFill>
                  <a:schemeClr val="accent2"/>
                </a:solidFill>
                <a:cs typeface="Times New Roman" pitchFamily="18" charset="0"/>
              </a:rPr>
              <a:t>Mecanismo</a:t>
            </a:r>
          </a:p>
          <a:p>
            <a:pPr marL="457200" indent="-457200" algn="ctr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Similar al efecto de la sal, se desplaza el agua por los solventes.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 u="sng">
                <a:solidFill>
                  <a:schemeClr val="accent2"/>
                </a:solidFill>
                <a:cs typeface="Times New Roman" pitchFamily="18" charset="0"/>
              </a:rPr>
              <a:t>Ecuaci</a:t>
            </a:r>
            <a:r>
              <a:rPr lang="es-ES_tradnl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u="sng">
                <a:solidFill>
                  <a:schemeClr val="accent2"/>
                </a:solidFill>
                <a:cs typeface="Times New Roman" pitchFamily="18" charset="0"/>
              </a:rPr>
              <a:t>n de dise</a:t>
            </a:r>
            <a:r>
              <a:rPr lang="es-ES_tradnl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ñ</a:t>
            </a:r>
            <a:r>
              <a:rPr lang="es-ES_tradnl" u="sng">
                <a:solidFill>
                  <a:schemeClr val="accent2"/>
                </a:solidFill>
                <a:cs typeface="Times New Roman" pitchFamily="18" charset="0"/>
              </a:rPr>
              <a:t>o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Modelo emp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rico esta dado por la expresi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n: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	</a:t>
            </a:r>
            <a:r>
              <a:rPr lang="en-US">
                <a:solidFill>
                  <a:schemeClr val="accent2"/>
                </a:solidFill>
                <a:cs typeface="Times New Roman" pitchFamily="18" charset="0"/>
              </a:rPr>
              <a:t>log S = log So +  K/D </a:t>
            </a:r>
            <a:r>
              <a:rPr lang="en-US" baseline="30000">
                <a:solidFill>
                  <a:schemeClr val="accent2"/>
                </a:solidFill>
                <a:cs typeface="Times New Roman" pitchFamily="18" charset="0"/>
              </a:rPr>
              <a:t>2</a:t>
            </a:r>
            <a:r>
              <a:rPr lang="en-US" baseline="-30000">
                <a:solidFill>
                  <a:schemeClr val="accent2"/>
                </a:solidFill>
                <a:cs typeface="Times New Roman" pitchFamily="18" charset="0"/>
              </a:rPr>
              <a:t>s</a:t>
            </a:r>
            <a:r>
              <a:rPr lang="en-US">
                <a:solidFill>
                  <a:schemeClr val="accent2"/>
                </a:solidFill>
                <a:cs typeface="Times New Roman" pitchFamily="18" charset="0"/>
              </a:rPr>
              <a:t>				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 sz="2000">
                <a:solidFill>
                  <a:schemeClr val="accent2"/>
                </a:solidFill>
                <a:cs typeface="Times New Roman" pitchFamily="18" charset="0"/>
              </a:rPr>
              <a:t>D</a:t>
            </a:r>
            <a:r>
              <a:rPr lang="es-ES_tradnl" sz="2000" baseline="-30000">
                <a:solidFill>
                  <a:schemeClr val="accent2"/>
                </a:solidFill>
                <a:cs typeface="Times New Roman" pitchFamily="18" charset="0"/>
              </a:rPr>
              <a:t>s</a:t>
            </a:r>
            <a:r>
              <a:rPr lang="es-ES_tradnl" sz="2000">
                <a:solidFill>
                  <a:schemeClr val="accent2"/>
                </a:solidFill>
                <a:cs typeface="Times New Roman" pitchFamily="18" charset="0"/>
              </a:rPr>
              <a:t>	: Constante Diel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cs typeface="Times New Roman" pitchFamily="18" charset="0"/>
              </a:rPr>
              <a:t>ctrica</a:t>
            </a:r>
          </a:p>
          <a:p>
            <a:pPr marL="457200" indent="-457200" algn="just" eaLnBrk="0" hangingPunct="0"/>
            <a:r>
              <a:rPr lang="es-ES_tradnl" sz="2000">
                <a:solidFill>
                  <a:schemeClr val="accent2"/>
                </a:solidFill>
                <a:cs typeface="Times New Roman" pitchFamily="18" charset="0"/>
              </a:rPr>
              <a:t>So	: Solubilidad en agua.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</a:rPr>
              <a:t> 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323850" y="4941888"/>
            <a:ext cx="7772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_tradnl" b="1" u="sng">
                <a:solidFill>
                  <a:srgbClr val="CC0000"/>
                </a:solidFill>
                <a:cs typeface="Times New Roman" pitchFamily="18" charset="0"/>
              </a:rPr>
              <a:t>Selecci</a:t>
            </a:r>
            <a:r>
              <a:rPr lang="es-ES_tradnl" b="1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b="1" u="sng">
                <a:solidFill>
                  <a:srgbClr val="CC0000"/>
                </a:solidFill>
                <a:cs typeface="Times New Roman" pitchFamily="18" charset="0"/>
              </a:rPr>
              <a:t>n del solvente</a:t>
            </a:r>
          </a:p>
          <a:p>
            <a:pPr algn="just" eaLnBrk="0" hangingPunct="0"/>
            <a:r>
              <a:rPr lang="es-ES_tradnl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         </a:t>
            </a:r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 	Debe ser Seguro</a:t>
            </a:r>
          </a:p>
          <a:p>
            <a:pPr algn="just" eaLnBrk="0" hangingPunct="0"/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	Miscible en agua</a:t>
            </a:r>
          </a:p>
          <a:p>
            <a:pPr algn="just" eaLnBrk="0" hangingPunct="0"/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	No reaccionar con las prote</a:t>
            </a:r>
            <a:r>
              <a:rPr lang="es-ES_tradnl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rgbClr val="CC0000"/>
                </a:solidFill>
                <a:cs typeface="Times New Roman" pitchFamily="18" charset="0"/>
              </a:rPr>
              <a:t>nas</a:t>
            </a:r>
            <a:r>
              <a:rPr lang="es-ES">
                <a:solidFill>
                  <a:srgbClr val="CC0000"/>
                </a:solidFill>
                <a:cs typeface="Times New Roman" pitchFamily="18" charset="0"/>
              </a:rPr>
              <a:t> </a:t>
            </a:r>
          </a:p>
        </p:txBody>
      </p:sp>
      <p:graphicFrame>
        <p:nvGraphicFramePr>
          <p:cNvPr id="6146" name="Object 6"/>
          <p:cNvGraphicFramePr>
            <a:graphicFrameLocks noChangeAspect="1"/>
          </p:cNvGraphicFramePr>
          <p:nvPr/>
        </p:nvGraphicFramePr>
        <p:xfrm>
          <a:off x="5257800" y="2819400"/>
          <a:ext cx="3886200" cy="3048000"/>
        </p:xfrm>
        <a:graphic>
          <a:graphicData uri="http://schemas.openxmlformats.org/presentationml/2006/ole">
            <p:oleObj spid="_x0000_s6146" name="Fotografía de Photo Editor" r:id="rId3" imgW="3723810" imgH="2676899" progId="MSPhotoEd.3">
              <p:embed/>
            </p:oleObj>
          </a:graphicData>
        </a:graphic>
      </p:graphicFrame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22960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hangingPunct="0"/>
            <a:r>
              <a:rPr lang="es-ES_tradnl" sz="3200" b="1" u="sng">
                <a:solidFill>
                  <a:schemeClr val="accent2"/>
                </a:solidFill>
                <a:cs typeface="Times New Roman" pitchFamily="18" charset="0"/>
              </a:rPr>
              <a:t>d) Precipitaci</a:t>
            </a:r>
            <a:r>
              <a:rPr lang="es-ES_tradnl" sz="32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3200" b="1" u="sng">
                <a:solidFill>
                  <a:schemeClr val="accent2"/>
                </a:solidFill>
                <a:cs typeface="Times New Roman" pitchFamily="18" charset="0"/>
              </a:rPr>
              <a:t>n por Pol</a:t>
            </a:r>
            <a:r>
              <a:rPr lang="es-ES_tradnl" sz="32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 sz="3200" b="1" u="sng">
                <a:solidFill>
                  <a:schemeClr val="accent2"/>
                </a:solidFill>
                <a:cs typeface="Times New Roman" pitchFamily="18" charset="0"/>
              </a:rPr>
              <a:t>mero no i</a:t>
            </a:r>
            <a:r>
              <a:rPr lang="es-ES_tradnl" sz="32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3200" b="1" u="sng">
                <a:solidFill>
                  <a:schemeClr val="accent2"/>
                </a:solidFill>
                <a:cs typeface="Times New Roman" pitchFamily="18" charset="0"/>
              </a:rPr>
              <a:t>nico</a:t>
            </a:r>
          </a:p>
          <a:p>
            <a:pPr marL="457200" indent="-457200" algn="just" eaLnBrk="0" hangingPunct="0"/>
            <a:r>
              <a:rPr lang="es-ES_tradnl" u="sng">
                <a:solidFill>
                  <a:schemeClr val="accent2"/>
                </a:solidFill>
                <a:cs typeface="Times New Roman" pitchFamily="18" charset="0"/>
              </a:rPr>
              <a:t>Mecanismo </a:t>
            </a:r>
          </a:p>
          <a:p>
            <a:pPr marL="457200" indent="-457200" algn="just" eaLnBrk="0" hangingPunct="0"/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Modelo de Ogston (en base  a la termodin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mica)</a:t>
            </a:r>
          </a:p>
          <a:p>
            <a:pPr marL="457200" indent="-457200" algn="just" eaLnBrk="0" hangingPunct="0"/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Los pol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meros reducen la cantidad efectiva de agua disponible para la solvataci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de las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nas.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</a:rPr>
              <a:t> 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304800" y="3352800"/>
            <a:ext cx="70040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_tradnl" b="1" u="sng">
                <a:solidFill>
                  <a:srgbClr val="A50021"/>
                </a:solidFill>
                <a:cs typeface="Times New Roman" pitchFamily="18" charset="0"/>
              </a:rPr>
              <a:t>Ecuaci</a:t>
            </a:r>
            <a:r>
              <a:rPr lang="es-ES_tradnl" b="1" u="sng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b="1" u="sng">
                <a:solidFill>
                  <a:srgbClr val="A50021"/>
                </a:solidFill>
                <a:cs typeface="Times New Roman" pitchFamily="18" charset="0"/>
              </a:rPr>
              <a:t>n de dise</a:t>
            </a:r>
            <a:r>
              <a:rPr lang="es-ES_tradnl" b="1" u="sng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ñ</a:t>
            </a:r>
            <a:r>
              <a:rPr lang="es-ES_tradnl" b="1" u="sng">
                <a:solidFill>
                  <a:srgbClr val="A50021"/>
                </a:solidFill>
                <a:cs typeface="Times New Roman" pitchFamily="18" charset="0"/>
              </a:rPr>
              <a:t>o</a:t>
            </a:r>
          </a:p>
          <a:p>
            <a:pPr algn="just" eaLnBrk="0" hangingPunct="0"/>
            <a:r>
              <a:rPr lang="es-ES_tradnl">
                <a:solidFill>
                  <a:srgbClr val="A50021"/>
                </a:solidFill>
                <a:cs typeface="Times New Roman" pitchFamily="18" charset="0"/>
              </a:rPr>
              <a:t>La solubilidad se puede expresar:</a:t>
            </a:r>
          </a:p>
          <a:p>
            <a:pPr algn="just" eaLnBrk="0" hangingPunct="0"/>
            <a:r>
              <a:rPr lang="es-ES_tradnl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_tradnl">
              <a:solidFill>
                <a:srgbClr val="A50021"/>
              </a:solidFill>
              <a:cs typeface="Times New Roman" pitchFamily="18" charset="0"/>
            </a:endParaRPr>
          </a:p>
          <a:p>
            <a:pPr algn="just" eaLnBrk="0" hangingPunct="0"/>
            <a:r>
              <a:rPr lang="es-ES_tradnl">
                <a:solidFill>
                  <a:srgbClr val="A50021"/>
                </a:solidFill>
                <a:cs typeface="Times New Roman" pitchFamily="18" charset="0"/>
              </a:rPr>
              <a:t>	log S = X  - a C	</a:t>
            </a:r>
          </a:p>
          <a:p>
            <a:pPr algn="just" eaLnBrk="0" hangingPunct="0"/>
            <a:endParaRPr lang="es-ES_tradnl">
              <a:solidFill>
                <a:srgbClr val="A50021"/>
              </a:solidFill>
              <a:cs typeface="Times New Roman" pitchFamily="18" charset="0"/>
            </a:endParaRPr>
          </a:p>
          <a:p>
            <a:pPr algn="just" eaLnBrk="0" hangingPunct="0"/>
            <a:r>
              <a:rPr lang="es-ES_tradnl">
                <a:solidFill>
                  <a:srgbClr val="A50021"/>
                </a:solidFill>
                <a:cs typeface="Times New Roman" pitchFamily="18" charset="0"/>
              </a:rPr>
              <a:t>C: Concentraci</a:t>
            </a:r>
            <a:r>
              <a:rPr lang="es-ES_tradnl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rgbClr val="A50021"/>
                </a:solidFill>
                <a:cs typeface="Times New Roman" pitchFamily="18" charset="0"/>
              </a:rPr>
              <a:t>n de pol</a:t>
            </a:r>
            <a:r>
              <a:rPr lang="es-ES_tradnl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rgbClr val="A50021"/>
                </a:solidFill>
                <a:cs typeface="Times New Roman" pitchFamily="18" charset="0"/>
              </a:rPr>
              <a:t>mero</a:t>
            </a:r>
          </a:p>
          <a:p>
            <a:pPr eaLnBrk="0" hangingPunct="0"/>
            <a:r>
              <a:rPr lang="es-ES_tradnl">
                <a:solidFill>
                  <a:srgbClr val="A50021"/>
                </a:solidFill>
                <a:cs typeface="Times New Roman" pitchFamily="18" charset="0"/>
              </a:rPr>
              <a:t>a: Constante</a:t>
            </a:r>
            <a:endParaRPr lang="es-ES">
              <a:solidFill>
                <a:srgbClr val="A50021"/>
              </a:solidFill>
              <a:cs typeface="Times New Roman" pitchFamily="18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1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2296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eaLnBrk="0" hangingPunct="0"/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Selecci</a:t>
            </a:r>
            <a:r>
              <a:rPr lang="es-ES_tradnl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n del pol</a:t>
            </a:r>
            <a:r>
              <a:rPr lang="es-ES_tradnl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mero</a:t>
            </a:r>
          </a:p>
          <a:p>
            <a:pPr marL="457200" indent="-457200" algn="just" eaLnBrk="0" hangingPunct="0"/>
            <a:endParaRPr lang="es-ES_tradnl" b="1" u="sng">
              <a:solidFill>
                <a:schemeClr val="accent2"/>
              </a:solidFill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Pol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mero neutro</a:t>
            </a:r>
          </a:p>
          <a:p>
            <a:pPr marL="914400" lvl="1" indent="-457200" algn="just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Soluble en agua</a:t>
            </a:r>
          </a:p>
          <a:p>
            <a:pPr marL="914400" lvl="1" indent="-457200" algn="just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Cuidar que no produzca aumentos en la viscosidad, viscosidad moderada</a:t>
            </a:r>
          </a:p>
          <a:p>
            <a:pPr marL="914400" lvl="1" indent="-457200" algn="just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Concentraci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</a:t>
            </a:r>
          </a:p>
          <a:p>
            <a:pPr marL="914400" lvl="1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 		- Baja para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nas de alto peso molecular		- Alta para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nas de bajo peso molecular</a:t>
            </a:r>
          </a:p>
          <a:p>
            <a:pPr marL="457200" indent="-457200" eaLnBrk="0" hangingPunct="0"/>
            <a:endParaRPr lang="es-ES_tradnl" b="1" u="sng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eaLnBrk="0" hangingPunct="0"/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Ventajas</a:t>
            </a:r>
          </a:p>
          <a:p>
            <a:pPr marL="914400" lvl="1" indent="-457200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Estabiliza las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nas ( Interacci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na-pol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mero)</a:t>
            </a:r>
          </a:p>
          <a:p>
            <a:pPr marL="914400" lvl="1" indent="-457200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Se puede trabajar a temperatura ambiente.</a:t>
            </a:r>
          </a:p>
          <a:p>
            <a:pPr marL="914400" lvl="1" indent="-457200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El pol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mero se puede separar por intercambio ionico (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¿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 Por qu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?)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</a:rPr>
              <a:t> 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1052513"/>
            <a:ext cx="49053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angle 5"/>
          <p:cNvSpPr>
            <a:spLocks noChangeArrowheads="1"/>
          </p:cNvSpPr>
          <p:nvPr/>
        </p:nvSpPr>
        <p:spPr bwMode="auto">
          <a:xfrm>
            <a:off x="468313" y="377825"/>
            <a:ext cx="6289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 b="1" u="sng">
                <a:solidFill>
                  <a:schemeClr val="accent2"/>
                </a:solidFill>
              </a:rPr>
              <a:t>e) Precipitación por Polielectrolitos</a:t>
            </a:r>
            <a:endParaRPr lang="es-ES" sz="3200" b="1" u="sng">
              <a:solidFill>
                <a:schemeClr val="accent2"/>
              </a:solidFill>
            </a:endParaRPr>
          </a:p>
        </p:txBody>
      </p:sp>
      <p:sp>
        <p:nvSpPr>
          <p:cNvPr id="36868" name="Text Box 6"/>
          <p:cNvSpPr txBox="1">
            <a:spLocks noChangeArrowheads="1"/>
          </p:cNvSpPr>
          <p:nvPr/>
        </p:nvSpPr>
        <p:spPr bwMode="auto">
          <a:xfrm>
            <a:off x="4356100" y="5373688"/>
            <a:ext cx="35274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lphaLcParenBoth"/>
            </a:pPr>
            <a:r>
              <a:rPr lang="es-ES">
                <a:solidFill>
                  <a:srgbClr val="CC0000"/>
                </a:solidFill>
              </a:rPr>
              <a:t>polication-polianion;</a:t>
            </a:r>
          </a:p>
          <a:p>
            <a:pPr marL="457200" indent="-457200">
              <a:buFontTx/>
              <a:buAutoNum type="alphaLcParenBoth"/>
            </a:pPr>
            <a:r>
              <a:rPr lang="es-ES">
                <a:solidFill>
                  <a:srgbClr val="CC0000"/>
                </a:solidFill>
              </a:rPr>
              <a:t> polication-proteína; </a:t>
            </a:r>
          </a:p>
          <a:p>
            <a:pPr marL="457200" indent="-457200">
              <a:buFontTx/>
              <a:buAutoNum type="alphaLcParenBoth"/>
            </a:pPr>
            <a:r>
              <a:rPr lang="es-ES">
                <a:solidFill>
                  <a:srgbClr val="CC0000"/>
                </a:solidFill>
              </a:rPr>
              <a:t>Polianfolito-proteína.</a:t>
            </a:r>
          </a:p>
        </p:txBody>
      </p:sp>
      <p:sp>
        <p:nvSpPr>
          <p:cNvPr id="36869" name="Text Box 7"/>
          <p:cNvSpPr txBox="1">
            <a:spLocks noChangeArrowheads="1"/>
          </p:cNvSpPr>
          <p:nvPr/>
        </p:nvSpPr>
        <p:spPr bwMode="auto">
          <a:xfrm>
            <a:off x="539750" y="981075"/>
            <a:ext cx="316865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El polielectrolito modifica las caracteristicas superficiales, en forma reversible, de las proteína y hacen que éstan interactuen.</a:t>
            </a:r>
          </a:p>
          <a:p>
            <a:pPr>
              <a:spcBef>
                <a:spcPct val="50000"/>
              </a:spcBef>
            </a:pPr>
            <a:endParaRPr lang="es-ES"/>
          </a:p>
          <a:p>
            <a:pPr>
              <a:spcBef>
                <a:spcPct val="50000"/>
              </a:spcBef>
            </a:pPr>
            <a:r>
              <a:rPr lang="es-ES"/>
              <a:t>Si bien los polielectrolitos son caros se utilizan en pequeñas cantidades y se pueden reciclar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14348" y="2928934"/>
            <a:ext cx="7772400" cy="1143000"/>
          </a:xfrm>
        </p:spPr>
        <p:txBody>
          <a:bodyPr/>
          <a:lstStyle/>
          <a:p>
            <a:pPr eaLnBrk="1" hangingPunct="1"/>
            <a:r>
              <a:rPr lang="es-ES_tradnl" dirty="0" smtClean="0">
                <a:solidFill>
                  <a:srgbClr val="000066"/>
                </a:solidFill>
                <a:latin typeface="Comic Sans MS" pitchFamily="66" charset="0"/>
              </a:rPr>
              <a:t>Precipitación Selectiva</a:t>
            </a:r>
            <a:r>
              <a:rPr lang="es-ES" dirty="0" smtClean="0">
                <a:solidFill>
                  <a:srgbClr val="000066"/>
                </a:solidFill>
                <a:latin typeface="Comic Sans MS" pitchFamily="66" charset="0"/>
              </a:rPr>
              <a:t/>
            </a:r>
            <a:br>
              <a:rPr lang="es-ES" dirty="0" smtClean="0">
                <a:solidFill>
                  <a:srgbClr val="000066"/>
                </a:solidFill>
                <a:latin typeface="Comic Sans MS" pitchFamily="66" charset="0"/>
              </a:rPr>
            </a:br>
            <a:r>
              <a:rPr lang="es-ES" dirty="0" smtClean="0">
                <a:solidFill>
                  <a:srgbClr val="000066"/>
                </a:solidFill>
              </a:rPr>
              <a:t/>
            </a:r>
            <a:br>
              <a:rPr lang="es-ES" dirty="0" smtClean="0">
                <a:solidFill>
                  <a:srgbClr val="000066"/>
                </a:solidFill>
              </a:rPr>
            </a:br>
            <a:endParaRPr lang="es-ES" dirty="0" smtClean="0">
              <a:solidFill>
                <a:srgbClr val="000066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8"/>
          <p:cNvSpPr>
            <a:spLocks noChangeArrowheads="1"/>
          </p:cNvSpPr>
          <p:nvPr/>
        </p:nvSpPr>
        <p:spPr bwMode="auto">
          <a:xfrm>
            <a:off x="468313" y="0"/>
            <a:ext cx="63579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4400" b="1" u="sng">
                <a:solidFill>
                  <a:schemeClr val="accent2"/>
                </a:solidFill>
                <a:cs typeface="Times New Roman" pitchFamily="18" charset="0"/>
              </a:rPr>
              <a:t>2.- Precipitaci</a:t>
            </a:r>
            <a:r>
              <a:rPr lang="es-ES_tradnl" sz="44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4400" b="1" u="sng">
                <a:solidFill>
                  <a:schemeClr val="accent2"/>
                </a:solidFill>
                <a:cs typeface="Times New Roman" pitchFamily="18" charset="0"/>
              </a:rPr>
              <a:t>n Selectiva</a:t>
            </a:r>
            <a:endParaRPr lang="es-ES" sz="4400" b="1" u="sng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37891" name="Text Box 1029"/>
          <p:cNvSpPr txBox="1">
            <a:spLocks noChangeArrowheads="1"/>
          </p:cNvSpPr>
          <p:nvPr/>
        </p:nvSpPr>
        <p:spPr bwMode="auto">
          <a:xfrm>
            <a:off x="381000" y="1066800"/>
            <a:ext cx="70104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Precipitación Selectiva por Afinidad</a:t>
            </a: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 </a:t>
            </a:r>
          </a:p>
          <a:p>
            <a:pPr algn="just"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Precipitación selectiva de la proteína de interés, basándose en la capacidad que tiene la proteína para unirse a sitios activos.</a:t>
            </a:r>
          </a:p>
          <a:p>
            <a:pPr algn="just"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Afinidad a :</a:t>
            </a:r>
          </a:p>
          <a:p>
            <a:pPr algn="just"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         	Sustrato</a:t>
            </a:r>
          </a:p>
          <a:p>
            <a:pPr algn="just"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         	Inhibidores</a:t>
            </a:r>
          </a:p>
          <a:p>
            <a:pPr algn="just"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         	Anticuerpos</a:t>
            </a:r>
          </a:p>
          <a:p>
            <a:pPr algn="just">
              <a:spcBef>
                <a:spcPct val="50000"/>
              </a:spcBef>
            </a:pPr>
            <a:endParaRPr lang="es-ES">
              <a:solidFill>
                <a:schemeClr val="accent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s-ES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7892" name="Text Box 1030"/>
          <p:cNvSpPr txBox="1">
            <a:spLocks noChangeArrowheads="1"/>
          </p:cNvSpPr>
          <p:nvPr/>
        </p:nvSpPr>
        <p:spPr bwMode="auto">
          <a:xfrm>
            <a:off x="4932363" y="3109913"/>
            <a:ext cx="2927350" cy="157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s-ES_tradnl">
                <a:solidFill>
                  <a:schemeClr val="accent2"/>
                </a:solidFill>
              </a:rPr>
              <a:t>-   Pseudoafinidad	</a:t>
            </a:r>
          </a:p>
          <a:p>
            <a:pPr lvl="1">
              <a:lnSpc>
                <a:spcPct val="135000"/>
              </a:lnSpc>
              <a:buFontTx/>
              <a:buChar char="•"/>
            </a:pPr>
            <a:r>
              <a:rPr lang="es-ES_tradnl">
                <a:solidFill>
                  <a:schemeClr val="accent2"/>
                </a:solidFill>
              </a:rPr>
              <a:t> Colorantes</a:t>
            </a:r>
          </a:p>
          <a:p>
            <a:pPr lvl="1">
              <a:lnSpc>
                <a:spcPct val="135000"/>
              </a:lnSpc>
              <a:buFontTx/>
              <a:buChar char="•"/>
            </a:pPr>
            <a:r>
              <a:rPr lang="es-ES_tradnl">
                <a:solidFill>
                  <a:schemeClr val="accent2"/>
                </a:solidFill>
              </a:rPr>
              <a:t> Metales</a:t>
            </a:r>
            <a:endParaRPr lang="es-ES">
              <a:solidFill>
                <a:schemeClr val="accent2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404813"/>
            <a:ext cx="5291138" cy="611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395288" y="620713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rgbClr val="CC0000"/>
                </a:solidFill>
              </a:rPr>
              <a:t>Homo-funcional</a:t>
            </a:r>
          </a:p>
        </p:txBody>
      </p:sp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395288" y="2781300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rgbClr val="CC0000"/>
                </a:solidFill>
              </a:rPr>
              <a:t>Hetero-funcional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-241300"/>
            <a:ext cx="7143750" cy="709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7"/>
          <p:cNvSpPr txBox="1">
            <a:spLocks noChangeArrowheads="1"/>
          </p:cNvSpPr>
          <p:nvPr/>
        </p:nvSpPr>
        <p:spPr bwMode="auto">
          <a:xfrm>
            <a:off x="395288" y="836613"/>
            <a:ext cx="15128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Tipos de Polímeros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42910" y="3857628"/>
            <a:ext cx="7772400" cy="1143000"/>
          </a:xfrm>
        </p:spPr>
        <p:txBody>
          <a:bodyPr/>
          <a:lstStyle/>
          <a:p>
            <a:pPr lvl="0" algn="l" eaLnBrk="1" hangingPunct="1">
              <a:spcBef>
                <a:spcPct val="20000"/>
              </a:spcBef>
            </a:pPr>
            <a:r>
              <a:rPr lang="es-ES_tradnl" dirty="0" err="1" smtClean="0">
                <a:solidFill>
                  <a:srgbClr val="000066"/>
                </a:solidFill>
                <a:latin typeface="Comic Sans MS" pitchFamily="66" charset="0"/>
              </a:rPr>
              <a:t>Desnaturación</a:t>
            </a:r>
            <a:r>
              <a:rPr lang="es-ES_tradnl" dirty="0" smtClean="0">
                <a:solidFill>
                  <a:srgbClr val="000066"/>
                </a:solidFill>
                <a:latin typeface="Comic Sans MS" pitchFamily="66" charset="0"/>
              </a:rPr>
              <a:t> selectiva</a:t>
            </a:r>
            <a:r>
              <a:rPr kumimoji="0" lang="es-ES_tradnl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s-ES_tradnl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s-ES_tradnl" sz="4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2000" dirty="0" smtClean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a</a:t>
            </a:r>
            <a:r>
              <a:rPr lang="es-ES_tradnl" sz="2000" dirty="0" smtClean="0">
                <a:solidFill>
                  <a:srgbClr val="000066"/>
                </a:solidFill>
                <a:latin typeface="Comic Sans MS" pitchFamily="66" charset="0"/>
              </a:rPr>
              <a:t>) </a:t>
            </a:r>
            <a:r>
              <a:rPr lang="es-ES_tradnl" sz="2000" dirty="0" smtClean="0">
                <a:solidFill>
                  <a:srgbClr val="000066"/>
                </a:solidFill>
                <a:latin typeface="Comic Sans MS" pitchFamily="66" charset="0"/>
              </a:rPr>
              <a:t>pH</a:t>
            </a:r>
            <a:br>
              <a:rPr lang="es-ES_tradnl" sz="2000" dirty="0" smtClean="0">
                <a:solidFill>
                  <a:srgbClr val="000066"/>
                </a:solidFill>
                <a:latin typeface="Comic Sans MS" pitchFamily="66" charset="0"/>
              </a:rPr>
            </a:br>
            <a:r>
              <a:rPr lang="es-ES_tradnl" sz="2000" dirty="0" smtClean="0">
                <a:solidFill>
                  <a:srgbClr val="000066"/>
                </a:solidFill>
                <a:latin typeface="Comic Sans MS" pitchFamily="66" charset="0"/>
              </a:rPr>
              <a:t>  </a:t>
            </a:r>
            <a:r>
              <a:rPr lang="es-ES_tradnl" sz="2000" dirty="0" smtClean="0">
                <a:solidFill>
                  <a:srgbClr val="000066"/>
                </a:solidFill>
                <a:latin typeface="Comic Sans MS" pitchFamily="66" charset="0"/>
              </a:rPr>
              <a:t>b) </a:t>
            </a:r>
            <a:r>
              <a:rPr lang="es-ES_tradnl" sz="2000" dirty="0" smtClean="0">
                <a:solidFill>
                  <a:srgbClr val="000066"/>
                </a:solidFill>
                <a:latin typeface="Comic Sans MS" pitchFamily="66" charset="0"/>
              </a:rPr>
              <a:t>Temperatura</a:t>
            </a:r>
            <a:br>
              <a:rPr lang="es-ES_tradnl" sz="2000" dirty="0" smtClean="0">
                <a:solidFill>
                  <a:srgbClr val="000066"/>
                </a:solidFill>
                <a:latin typeface="Comic Sans MS" pitchFamily="66" charset="0"/>
              </a:rPr>
            </a:br>
            <a:r>
              <a:rPr lang="es-ES_tradnl" sz="2000" dirty="0" smtClean="0">
                <a:solidFill>
                  <a:srgbClr val="000066"/>
                </a:solidFill>
                <a:latin typeface="Comic Sans MS" pitchFamily="66" charset="0"/>
              </a:rPr>
              <a:t>  </a:t>
            </a:r>
            <a:r>
              <a:rPr lang="es-ES_tradnl" sz="2000" dirty="0" smtClean="0">
                <a:solidFill>
                  <a:srgbClr val="000066"/>
                </a:solidFill>
                <a:latin typeface="Comic Sans MS" pitchFamily="66" charset="0"/>
              </a:rPr>
              <a:t>c) Solvente</a:t>
            </a:r>
            <a:r>
              <a:rPr lang="es-ES" sz="2000" dirty="0" smtClean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</a:rPr>
              <a:t/>
            </a:r>
            <a:b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</a:rPr>
            </a:b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s-ES" dirty="0" smtClean="0">
                <a:solidFill>
                  <a:srgbClr val="000066"/>
                </a:solidFill>
                <a:latin typeface="Comic Sans MS" pitchFamily="66" charset="0"/>
              </a:rPr>
              <a:t/>
            </a:r>
            <a:br>
              <a:rPr lang="es-ES" dirty="0" smtClean="0">
                <a:solidFill>
                  <a:srgbClr val="000066"/>
                </a:solidFill>
                <a:latin typeface="Comic Sans MS" pitchFamily="66" charset="0"/>
              </a:rPr>
            </a:br>
            <a:r>
              <a:rPr lang="es-ES" dirty="0" smtClean="0">
                <a:solidFill>
                  <a:srgbClr val="000066"/>
                </a:solidFill>
              </a:rPr>
              <a:t/>
            </a:r>
            <a:br>
              <a:rPr lang="es-ES" dirty="0" smtClean="0">
                <a:solidFill>
                  <a:srgbClr val="000066"/>
                </a:solidFill>
              </a:rPr>
            </a:br>
            <a:endParaRPr lang="es-ES" dirty="0" smtClean="0">
              <a:solidFill>
                <a:srgbClr val="000066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229600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hangingPunct="0"/>
            <a:r>
              <a:rPr lang="es-ES_tradnl" sz="3200" b="1" u="sng">
                <a:solidFill>
                  <a:schemeClr val="accent2"/>
                </a:solidFill>
                <a:cs typeface="Times New Roman" pitchFamily="18" charset="0"/>
              </a:rPr>
              <a:t>3.- Precipitaci</a:t>
            </a:r>
            <a:r>
              <a:rPr lang="es-ES_tradnl" sz="32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3200" b="1" u="sng">
                <a:solidFill>
                  <a:schemeClr val="accent2"/>
                </a:solidFill>
                <a:cs typeface="Times New Roman" pitchFamily="18" charset="0"/>
              </a:rPr>
              <a:t>n por Desnaturaci</a:t>
            </a:r>
            <a:r>
              <a:rPr lang="es-ES_tradnl" sz="32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3200" b="1" u="sng">
                <a:solidFill>
                  <a:schemeClr val="accent2"/>
                </a:solidFill>
                <a:cs typeface="Times New Roman" pitchFamily="18" charset="0"/>
              </a:rPr>
              <a:t>n selectiva</a:t>
            </a:r>
            <a:r>
              <a:rPr lang="es-ES" sz="3200" b="1" u="sng">
                <a:solidFill>
                  <a:schemeClr val="accent2"/>
                </a:solidFill>
                <a:cs typeface="Times New Roman" pitchFamily="18" charset="0"/>
              </a:rPr>
              <a:t> </a:t>
            </a:r>
            <a:endParaRPr lang="es-ES_tradnl" sz="3200" b="1" u="sng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ctr" eaLnBrk="0" hangingPunct="0"/>
            <a:endParaRPr lang="es-ES_tradnl" sz="3200" b="1" u="sng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Principio</a:t>
            </a:r>
          </a:p>
          <a:p>
            <a:pPr marL="457200" indent="-457200" algn="just" eaLnBrk="0" hangingPunct="0"/>
            <a:endParaRPr lang="es-ES_tradnl" b="1" u="sng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Se desnaturan los contaminantes por condiciones extremas de pH, T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ª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 o solventes org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nicos.</a:t>
            </a:r>
          </a:p>
          <a:p>
            <a:pPr marL="457200" indent="-457200" algn="just" eaLnBrk="0" hangingPunct="0"/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Las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 contaminantes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	1.- Se despliega,  quedando mucha zonas expuestas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	2.- Dichas zonas interact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ú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an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	3.- Luego las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nas contaminantes precipitan, mientras que la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 de inter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s se mantiene en soluci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n.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609600"/>
            <a:ext cx="7772400" cy="1143000"/>
          </a:xfrm>
        </p:spPr>
        <p:txBody>
          <a:bodyPr/>
          <a:lstStyle/>
          <a:p>
            <a:pPr marL="838200" indent="-838200" algn="l" eaLnBrk="1" hangingPunct="1">
              <a:defRPr/>
            </a:pPr>
            <a:r>
              <a:rPr lang="es-ES" sz="3600" u="sng" smtClean="0">
                <a:solidFill>
                  <a:schemeClr val="accent2"/>
                </a:solidFill>
                <a:latin typeface="Comic Sans MS" pitchFamily="66" charset="0"/>
              </a:rPr>
              <a:t>Operaciones unitarias </a:t>
            </a:r>
            <a:br>
              <a:rPr lang="es-ES" sz="3600" u="sng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es-ES" sz="360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</a:t>
            </a:r>
            <a:endParaRPr lang="es-ES_tradnl" b="1" smtClean="0">
              <a:solidFill>
                <a:schemeClr val="tx1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990600" y="1828800"/>
            <a:ext cx="7620000" cy="423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eaLnBrk="0" hangingPunct="0">
              <a:spcBef>
                <a:spcPct val="50000"/>
              </a:spcBef>
              <a:buFontTx/>
              <a:buChar char="•"/>
            </a:pPr>
            <a:r>
              <a:rPr lang="es-ES" sz="3200">
                <a:solidFill>
                  <a:schemeClr val="accent2"/>
                </a:solidFill>
                <a:latin typeface="Comic Sans MS" pitchFamily="66" charset="0"/>
              </a:rPr>
              <a:t>Centrifugación </a:t>
            </a:r>
          </a:p>
          <a:p>
            <a:pPr marL="457200" indent="-457200" eaLnBrk="0" hangingPunct="0">
              <a:spcBef>
                <a:spcPct val="50000"/>
              </a:spcBef>
              <a:buFontTx/>
              <a:buChar char="•"/>
            </a:pPr>
            <a:r>
              <a:rPr lang="es-ES" sz="3200">
                <a:solidFill>
                  <a:schemeClr val="accent2"/>
                </a:solidFill>
                <a:latin typeface="Comic Sans MS" pitchFamily="66" charset="0"/>
              </a:rPr>
              <a:t>Micro o Ultrafiltración</a:t>
            </a:r>
          </a:p>
          <a:p>
            <a:pPr marL="457200" indent="-457200" eaLnBrk="0" hangingPunct="0">
              <a:spcBef>
                <a:spcPct val="50000"/>
              </a:spcBef>
              <a:buFontTx/>
              <a:buChar char="•"/>
            </a:pPr>
            <a:r>
              <a:rPr lang="es-ES" sz="3200">
                <a:solidFill>
                  <a:schemeClr val="accent2"/>
                </a:solidFill>
                <a:latin typeface="Comic Sans MS" pitchFamily="66" charset="0"/>
              </a:rPr>
              <a:t>Extracción en dos fases acuosas 	(utilizando un sistema de 	polietilenglicol (PEG) -dextran)</a:t>
            </a:r>
          </a:p>
          <a:p>
            <a:pPr marL="457200" indent="-457200" eaLnBrk="0" hangingPunct="0">
              <a:spcBef>
                <a:spcPct val="50000"/>
              </a:spcBef>
              <a:buFontTx/>
              <a:buChar char="•"/>
            </a:pPr>
            <a:r>
              <a:rPr lang="es-ES" sz="3200">
                <a:solidFill>
                  <a:schemeClr val="accent2"/>
                </a:solidFill>
                <a:latin typeface="Comic Sans MS" pitchFamily="66" charset="0"/>
              </a:rPr>
              <a:t>Adsorción en lechos expandidos 	(Expanded bed adsorption).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62000" y="1371600"/>
            <a:ext cx="76200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_tradnl" u="sng">
                <a:solidFill>
                  <a:srgbClr val="A50021"/>
                </a:solidFill>
                <a:cs typeface="Times New Roman" pitchFamily="18" charset="0"/>
              </a:rPr>
              <a:t>Teor</a:t>
            </a:r>
            <a:r>
              <a:rPr lang="es-ES_tradnl" u="sng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 u="sng">
                <a:solidFill>
                  <a:srgbClr val="A50021"/>
                </a:solidFill>
                <a:cs typeface="Times New Roman" pitchFamily="18" charset="0"/>
              </a:rPr>
              <a:t>a</a:t>
            </a:r>
            <a:endParaRPr lang="es-ES_tradnl">
              <a:solidFill>
                <a:srgbClr val="A50021"/>
              </a:solidFill>
              <a:cs typeface="Times New Roman" pitchFamily="18" charset="0"/>
            </a:endParaRPr>
          </a:p>
          <a:p>
            <a:pPr algn="just" eaLnBrk="0" hangingPunct="0"/>
            <a:r>
              <a:rPr lang="es-ES_tradnl">
                <a:solidFill>
                  <a:srgbClr val="A50021"/>
                </a:solidFill>
                <a:cs typeface="Times New Roman" pitchFamily="18" charset="0"/>
              </a:rPr>
              <a:t>	Hay prote</a:t>
            </a:r>
            <a:r>
              <a:rPr lang="es-ES_tradnl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rgbClr val="A50021"/>
                </a:solidFill>
                <a:cs typeface="Times New Roman" pitchFamily="18" charset="0"/>
              </a:rPr>
              <a:t>nas que son estables a altas temperaturas, mientras que otras no. </a:t>
            </a:r>
          </a:p>
          <a:p>
            <a:pPr>
              <a:spcBef>
                <a:spcPct val="50000"/>
              </a:spcBef>
            </a:pPr>
            <a:endParaRPr lang="es-ES">
              <a:solidFill>
                <a:srgbClr val="A50021"/>
              </a:solidFill>
            </a:endParaRPr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1219200" y="5334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_tradnl" b="1" u="sng">
                <a:solidFill>
                  <a:srgbClr val="A50021"/>
                </a:solidFill>
                <a:cs typeface="Times New Roman" pitchFamily="18" charset="0"/>
              </a:rPr>
              <a:t>Desnaturaci</a:t>
            </a:r>
            <a:r>
              <a:rPr lang="es-ES_tradnl" b="1" u="sng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b="1" u="sng">
                <a:solidFill>
                  <a:srgbClr val="A50021"/>
                </a:solidFill>
                <a:cs typeface="Times New Roman" pitchFamily="18" charset="0"/>
              </a:rPr>
              <a:t>n por Temperatura</a:t>
            </a:r>
            <a:r>
              <a:rPr lang="es-ES_tradnl" u="sng">
                <a:solidFill>
                  <a:schemeClr val="accent2"/>
                </a:solidFill>
                <a:cs typeface="Times New Roman" pitchFamily="18" charset="0"/>
              </a:rPr>
              <a:t> </a:t>
            </a:r>
            <a:endParaRPr lang="es-ES"/>
          </a:p>
        </p:txBody>
      </p:sp>
      <p:graphicFrame>
        <p:nvGraphicFramePr>
          <p:cNvPr id="7170" name="Object 7"/>
          <p:cNvGraphicFramePr>
            <a:graphicFrameLocks noChangeAspect="1"/>
          </p:cNvGraphicFramePr>
          <p:nvPr/>
        </p:nvGraphicFramePr>
        <p:xfrm>
          <a:off x="2362200" y="2971800"/>
          <a:ext cx="4343400" cy="3476625"/>
        </p:xfrm>
        <a:graphic>
          <a:graphicData uri="http://schemas.openxmlformats.org/presentationml/2006/ole">
            <p:oleObj spid="_x0000_s7170" name="Imagen de mapa de bits" r:id="rId3" imgW="4342857" imgH="3476190" progId="Paint.Picture">
              <p:embed/>
            </p:oleObj>
          </a:graphicData>
        </a:graphic>
      </p:graphicFrame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2296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La cin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tica de desnaturaci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 tiene la forma: 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	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donde [P]: Conc. de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 disuelta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          k : Constante, f(temperatura)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</a:t>
            </a:r>
          </a:p>
          <a:p>
            <a:pPr marL="457200" indent="-457200" algn="just" eaLnBrk="0" hangingPunct="0"/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Procedimiento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-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      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Calentamiento y luego enfriamiento</a:t>
            </a:r>
          </a:p>
          <a:p>
            <a:pPr marL="457200" indent="-457200" algn="just" eaLnBrk="0" hangingPunct="0"/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En presencia de sulfato de amonio para estabilizar las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nas e inhibir las proteasas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</a:rPr>
              <a:t> 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357663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8194" name="Object 6"/>
          <p:cNvGraphicFramePr>
            <a:graphicFrameLocks noChangeAspect="1"/>
          </p:cNvGraphicFramePr>
          <p:nvPr/>
        </p:nvGraphicFramePr>
        <p:xfrm>
          <a:off x="1447800" y="990600"/>
          <a:ext cx="4038600" cy="1220788"/>
        </p:xfrm>
        <a:graphic>
          <a:graphicData uri="http://schemas.openxmlformats.org/presentationml/2006/ole">
            <p:oleObj spid="_x0000_s8194" r:id="rId3" imgW="1993900" imgH="482600" progId="Equation.3">
              <p:embed/>
            </p:oleObj>
          </a:graphicData>
        </a:graphic>
      </p:graphicFrame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2296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eaLnBrk="0" hangingPunct="0"/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Ejemplo</a:t>
            </a:r>
          </a:p>
          <a:p>
            <a:pPr marL="457200" indent="-457200" algn="just" eaLnBrk="0" hangingPunct="0"/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Cin</a:t>
            </a:r>
            <a:r>
              <a:rPr lang="es-ES_tradnl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tica de desnaturalizaci</a:t>
            </a:r>
            <a:r>
              <a:rPr lang="es-ES_tradnl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n.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La desnaturaci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de una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 tiene una energ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a de activaci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de 400.000 J/mol. Cuando esta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 se mantiene a 50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º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 por un lapso de 10 minutos se desnatura en un 50%.</a:t>
            </a:r>
          </a:p>
          <a:p>
            <a:pPr marL="457200" indent="-457200" algn="just" eaLnBrk="0" hangingPunct="0"/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a) Calcule la constante de la velocidad espec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fica de desnaturalizaci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n.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b) Calcule la temperatura a la cual la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 s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lo se desnatura el 10% en 10 min.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</a:rPr>
              <a:t> 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229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eaLnBrk="0" hangingPunct="0"/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Desnaturaci</a:t>
            </a:r>
            <a:r>
              <a:rPr lang="es-ES_tradnl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n por pH extremo</a:t>
            </a:r>
          </a:p>
          <a:p>
            <a:pPr marL="457200" indent="-457200" algn="just" eaLnBrk="0" hangingPunct="0"/>
            <a:endParaRPr lang="es-ES_tradnl" b="1" u="sng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Causas</a:t>
            </a:r>
            <a:endParaRPr lang="es-ES_tradnl" b="1" u="sng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endParaRPr lang="es-ES_tradnl" b="1" u="sng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Formaci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de regiones con igual carga que se repelen.</a:t>
            </a:r>
          </a:p>
          <a:p>
            <a:pPr marL="457200" indent="-457200" algn="just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Rompimiento de las fuerzas de atracci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que dan la conformaci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a las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nas.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</a:rPr>
              <a:t> 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229600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eaLnBrk="0" hangingPunct="0"/>
            <a:r>
              <a:rPr lang="es-ES_tradnl" u="sng">
                <a:solidFill>
                  <a:schemeClr val="accent2"/>
                </a:solidFill>
                <a:cs typeface="Times New Roman" pitchFamily="18" charset="0"/>
              </a:rPr>
              <a:t>Desnaturaci</a:t>
            </a:r>
            <a:r>
              <a:rPr lang="es-ES_tradnl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u="sng">
                <a:solidFill>
                  <a:schemeClr val="accent2"/>
                </a:solidFill>
                <a:cs typeface="Times New Roman" pitchFamily="18" charset="0"/>
              </a:rPr>
              <a:t>n por solvente</a:t>
            </a:r>
          </a:p>
          <a:p>
            <a:pPr marL="457200" indent="-457200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Agentes org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nicos alteran las caracter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sticas superficiales de las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nas, lo cual produce su desnaturaci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y posterior interacci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entre las zonas expuestas.</a:t>
            </a:r>
          </a:p>
          <a:p>
            <a:pPr marL="457200" indent="-457200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</a:t>
            </a:r>
          </a:p>
          <a:p>
            <a:pPr marL="457200" indent="-457200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Se pueden utilizar solventes como</a:t>
            </a:r>
          </a:p>
          <a:p>
            <a:pPr marL="1371600" lvl="2" indent="-457200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Etanol	</a:t>
            </a:r>
          </a:p>
          <a:p>
            <a:pPr marL="1371600" lvl="2" indent="-457200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Acetona</a:t>
            </a:r>
          </a:p>
          <a:p>
            <a:pPr marL="1371600" lvl="2" indent="-457200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Cloroformo</a:t>
            </a:r>
          </a:p>
          <a:p>
            <a:pPr marL="457200" indent="-457200" eaLnBrk="0" hangingPunct="0"/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Condiciones</a:t>
            </a:r>
          </a:p>
          <a:p>
            <a:pPr marL="914400" lvl="1" indent="-457200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Temperaturas entre 20-30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º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C, acelera el proceso y permite el ahorro de solvente</a:t>
            </a:r>
          </a:p>
          <a:p>
            <a:pPr marL="914400" lvl="1" indent="-457200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Se debe estudiar el efecto de </a:t>
            </a:r>
          </a:p>
          <a:p>
            <a:pPr marL="1828800" lvl="3" indent="-457200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 pH</a:t>
            </a:r>
          </a:p>
          <a:p>
            <a:pPr marL="1828800" lvl="3" indent="-457200" eaLnBrk="0" hangingPunct="0">
              <a:buFontTx/>
              <a:buChar char="•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Otros agentes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.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</a:rPr>
              <a:t> 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229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 eaLnBrk="0" hangingPunct="0"/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EQUIPOS DE PRECIPITACION</a:t>
            </a:r>
          </a:p>
          <a:p>
            <a:pPr marL="457200" indent="-457200" algn="just" eaLnBrk="0" hangingPunct="0"/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Se trata esencialmente de reactores, que pueden operar en forma:</a:t>
            </a:r>
          </a:p>
          <a:p>
            <a:pPr marL="1371600" lvl="2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a) Batch</a:t>
            </a:r>
          </a:p>
          <a:p>
            <a:pPr marL="1371600" lvl="2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b) Continua Flujo Pist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  <a:p>
            <a:pPr marL="1371600" lvl="2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c) Continua Perfectamente Agitada</a:t>
            </a:r>
          </a:p>
          <a:p>
            <a:pPr marL="1371600" lvl="2" indent="-457200" algn="just" eaLnBrk="0" hangingPunct="0">
              <a:buFontTx/>
              <a:buChar char="•"/>
            </a:pP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/>
        </p:nvGraphicFramePr>
        <p:xfrm>
          <a:off x="914400" y="3200400"/>
          <a:ext cx="7315200" cy="2635250"/>
        </p:xfrm>
        <a:graphic>
          <a:graphicData uri="http://schemas.openxmlformats.org/presentationml/2006/ole">
            <p:oleObj spid="_x0000_s9218" name="Fotografía de Photo Editor" r:id="rId3" imgW="4361905" imgH="1571844" progId="MSPhotoEd.3">
              <p:embed/>
            </p:oleObj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229600" cy="666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eaLnBrk="0" hangingPunct="0"/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Etapas principales en un proceso de precipitaci</a:t>
            </a:r>
            <a:r>
              <a:rPr lang="es-ES_tradnl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b="1" u="sng">
                <a:solidFill>
                  <a:schemeClr val="accent2"/>
                </a:solidFill>
                <a:cs typeface="Times New Roman" pitchFamily="18" charset="0"/>
              </a:rPr>
              <a:t>n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Cualquiera de ellas puede ser la limitante.</a:t>
            </a:r>
          </a:p>
          <a:p>
            <a:pPr marL="457200" indent="-457200" algn="just" eaLnBrk="0" hangingPunct="0">
              <a:buFontTx/>
              <a:buAutoNum type="arabicPeriod"/>
            </a:pP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>
              <a:buFontTx/>
              <a:buAutoNum type="arabicPeriod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Mezclado Inicial: La soluci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proteica se mezcla con el agente precipitante para eliminar las barreras de transferencia de masa.</a:t>
            </a:r>
          </a:p>
          <a:p>
            <a:pPr marL="457200" indent="-457200" algn="just" eaLnBrk="0" hangingPunct="0">
              <a:buFontTx/>
              <a:buAutoNum type="arabicPeriod"/>
            </a:pP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>
              <a:buFontTx/>
              <a:buAutoNum type="arabicPeriod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Nucleaci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n: Al disminuir la solubilidad de la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 se inicia la precipitaci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al formarse en el seno de la soluci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peque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ñ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as part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culas o n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ú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cleos.</a:t>
            </a:r>
          </a:p>
          <a:p>
            <a:pPr marL="457200" indent="-457200" algn="just" eaLnBrk="0" hangingPunct="0">
              <a:buFontTx/>
              <a:buAutoNum type="arabicPeriod"/>
            </a:pP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>
              <a:buFontTx/>
              <a:buAutoNum type="arabicPeriod"/>
            </a:pP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Crecimiento Pericin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tico  o Crecimiento Limitado por difusi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n: En esta fase los n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ú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cleos van creciendo conforme la prote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na difunde desde el seno de la soluci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hasta los n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ú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cleos. La frecuencia de las colisiones est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 limitada por la velocidad de difusi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 de las mol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culas y no por el mezclado. Se forman part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culas primarias de 0.1 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–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 10 </a:t>
            </a:r>
            <a:r>
              <a:rPr lang="es-ES_tradnl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m.</a:t>
            </a: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-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       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4479925" y="60610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229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4.- Crecimiento Ortocin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tico (Influenciado por el flujo): El mezclado favorece el crecimiento del agregado form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ndose part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culas en el rango entre 1-100</a:t>
            </a:r>
            <a:r>
              <a:rPr lang="es-ES_tradnl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 m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m.</a:t>
            </a:r>
          </a:p>
          <a:p>
            <a:pPr marL="457200" indent="-457200" algn="just" eaLnBrk="0" hangingPunct="0"/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algn="just" eaLnBrk="0" hangingPunct="0"/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	5.- Floculaci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>
                <a:solidFill>
                  <a:schemeClr val="accent2"/>
                </a:solidFill>
                <a:cs typeface="Times New Roman" pitchFamily="18" charset="0"/>
              </a:rPr>
              <a:t>n: Los agregados forman los grandes floculos.</a:t>
            </a:r>
            <a:r>
              <a:rPr lang="es-ES">
                <a:solidFill>
                  <a:schemeClr val="accent2"/>
                </a:solidFill>
                <a:cs typeface="Times New Roman" pitchFamily="18" charset="0"/>
              </a:rPr>
              <a:t> </a:t>
            </a:r>
            <a:endParaRPr lang="es-ES_tradnl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685800" y="2971800"/>
            <a:ext cx="7848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>
                <a:solidFill>
                  <a:srgbClr val="A50021"/>
                </a:solidFill>
                <a:cs typeface="Times New Roman" pitchFamily="18" charset="0"/>
              </a:rPr>
              <a:t>Parámetros fundamentales a considerar:</a:t>
            </a:r>
          </a:p>
          <a:p>
            <a:pPr lvl="2" algn="just">
              <a:spcBef>
                <a:spcPct val="50000"/>
              </a:spcBef>
              <a:buFontTx/>
              <a:buChar char="•"/>
            </a:pPr>
            <a:r>
              <a:rPr lang="es-ES_tradnl">
                <a:solidFill>
                  <a:srgbClr val="A50021"/>
                </a:solidFill>
                <a:cs typeface="Times New Roman" pitchFamily="18" charset="0"/>
              </a:rPr>
              <a:t>Velocidad de agitación</a:t>
            </a:r>
          </a:p>
          <a:p>
            <a:pPr lvl="2" algn="just">
              <a:spcBef>
                <a:spcPct val="50000"/>
              </a:spcBef>
              <a:buFontTx/>
              <a:buChar char="•"/>
            </a:pPr>
            <a:r>
              <a:rPr lang="es-ES_tradnl">
                <a:solidFill>
                  <a:srgbClr val="A50021"/>
                </a:solidFill>
                <a:cs typeface="Times New Roman" pitchFamily="18" charset="0"/>
              </a:rPr>
              <a:t>Fuerza iónica</a:t>
            </a:r>
            <a:r>
              <a:rPr lang="es-ES">
                <a:solidFill>
                  <a:srgbClr val="A50021"/>
                </a:solidFill>
              </a:rPr>
              <a:t> 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2" grpId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Referencia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s-ES" sz="2400" smtClean="0"/>
              <a:t>Precipitation of Proteins: Nonspecific and Specific.Ashok Kumar, Igor Yu. Galaev, and Bo Mattiasson en ISOLATIONAND PURIFICATIONOF PROTEINS edited by Rajni Hutti-Kaul Bo Mattiasson, MARCEL DEKKER, INC.</a:t>
            </a:r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solidFill>
                  <a:schemeClr val="accent2"/>
                </a:solidFill>
                <a:latin typeface="Comic Sans MS" pitchFamily="66" charset="0"/>
              </a:rPr>
              <a:t>Tipos de desecho</a:t>
            </a:r>
            <a:endParaRPr lang="es-ES_tradnl" b="1" smtClean="0">
              <a:solidFill>
                <a:schemeClr val="tx1"/>
              </a:solidFill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990600" y="2286000"/>
            <a:ext cx="68580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 algn="just" eaLnBrk="0" hangingPunct="0">
              <a:buFontTx/>
              <a:buChar char="•"/>
            </a:pPr>
            <a:r>
              <a:rPr lang="es-ES" sz="3200">
                <a:solidFill>
                  <a:schemeClr val="accent2"/>
                </a:solidFill>
                <a:latin typeface="Comic Sans MS" pitchFamily="66" charset="0"/>
              </a:rPr>
              <a:t>Ácidos nucleicos</a:t>
            </a:r>
          </a:p>
          <a:p>
            <a:pPr lvl="2" algn="just" eaLnBrk="0" hangingPunct="0">
              <a:buFontTx/>
              <a:buChar char="•"/>
            </a:pPr>
            <a:r>
              <a:rPr lang="es-ES" sz="3200">
                <a:solidFill>
                  <a:schemeClr val="accent2"/>
                </a:solidFill>
                <a:latin typeface="Comic Sans MS" pitchFamily="66" charset="0"/>
              </a:rPr>
              <a:t>Proteasa </a:t>
            </a:r>
          </a:p>
          <a:p>
            <a:pPr lvl="2" algn="just" eaLnBrk="0" hangingPunct="0">
              <a:buFontTx/>
              <a:buChar char="•"/>
            </a:pPr>
            <a:r>
              <a:rPr lang="es-ES" sz="3200">
                <a:solidFill>
                  <a:schemeClr val="accent2"/>
                </a:solidFill>
                <a:latin typeface="Comic Sans MS" pitchFamily="66" charset="0"/>
              </a:rPr>
              <a:t>Trozos de membrana</a:t>
            </a:r>
          </a:p>
          <a:p>
            <a:pPr lvl="2" algn="just" eaLnBrk="0" hangingPunct="0">
              <a:buFontTx/>
              <a:buChar char="•"/>
            </a:pPr>
            <a:r>
              <a:rPr lang="es-ES" sz="3200">
                <a:solidFill>
                  <a:schemeClr val="accent2"/>
                </a:solidFill>
                <a:latin typeface="Comic Sans MS" pitchFamily="66" charset="0"/>
              </a:rPr>
              <a:t>Organelos celulares </a:t>
            </a:r>
          </a:p>
          <a:p>
            <a:pPr lvl="2" algn="just" eaLnBrk="0" hangingPunct="0">
              <a:buFontTx/>
              <a:buChar char="•"/>
            </a:pPr>
            <a:r>
              <a:rPr lang="es-ES" sz="3200">
                <a:solidFill>
                  <a:schemeClr val="accent2"/>
                </a:solidFill>
                <a:latin typeface="Comic Sans MS" pitchFamily="66" charset="0"/>
              </a:rPr>
              <a:t>Cuerpos Incluidos</a:t>
            </a:r>
            <a:endParaRPr lang="es-ES_tradnl" b="1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pPr eaLnBrk="1" hangingPunct="1"/>
            <a:r>
              <a:rPr lang="es-ES" b="1" u="sng" smtClean="0">
                <a:solidFill>
                  <a:schemeClr val="accent2"/>
                </a:solidFill>
                <a:latin typeface="Comic Sans MS" pitchFamily="66" charset="0"/>
              </a:rPr>
              <a:t>Remoción de Proteasas</a:t>
            </a:r>
            <a:endParaRPr lang="es-ES_tradnl" b="1" u="sng" smtClean="0">
              <a:solidFill>
                <a:schemeClr val="tx1"/>
              </a:solidFill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838200" y="2590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s-CL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971550" y="1196975"/>
            <a:ext cx="76200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La presencia de enzimas proteolíticas puede producir alteraciones en el producto por este motivo se puede reducir este tipo de actividad enzimática.</a:t>
            </a:r>
          </a:p>
          <a:p>
            <a:pPr algn="just" eaLnBrk="0" hangingPunct="0"/>
            <a:endParaRPr lang="es-ES">
              <a:solidFill>
                <a:schemeClr val="accent2"/>
              </a:solidFill>
              <a:latin typeface="Comic Sans MS" pitchFamily="66" charset="0"/>
            </a:endParaRPr>
          </a:p>
          <a:p>
            <a:pPr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Alternativas:</a:t>
            </a:r>
          </a:p>
          <a:p>
            <a:pPr lvl="2" algn="just" eaLnBrk="0" hangingPunct="0">
              <a:buFontTx/>
              <a:buChar char="•"/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Inhibidor de proteasas:  Agregando Floruro de feni-metil-sulfonil (PMSF) en EDTA u otro inhibidor específico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4365625"/>
            <a:ext cx="7777163" cy="2049463"/>
          </a:xfrm>
          <a:noFill/>
        </p:spPr>
      </p:pic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-674688"/>
            <a:ext cx="8628063" cy="704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u="sng" smtClean="0">
                <a:solidFill>
                  <a:schemeClr val="accent2"/>
                </a:solidFill>
                <a:latin typeface="Comic Sans MS" pitchFamily="66" charset="0"/>
              </a:rPr>
              <a:t>Remoción de Proteasas</a:t>
            </a:r>
            <a:endParaRPr lang="es-ES_tradnl" b="1" u="sng" smtClean="0">
              <a:solidFill>
                <a:schemeClr val="tx1"/>
              </a:solidFill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838200" y="2590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s-CL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914400" y="2057400"/>
            <a:ext cx="76200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La presencia de enzimas proteolíticas puede producir alteraciones en el producto por este motivo se puede reducir este tipo de actividad enzimática.</a:t>
            </a:r>
          </a:p>
          <a:p>
            <a:pPr algn="just" eaLnBrk="0" hangingPunct="0"/>
            <a:endParaRPr lang="es-ES">
              <a:solidFill>
                <a:schemeClr val="accent2"/>
              </a:solidFill>
              <a:latin typeface="Comic Sans MS" pitchFamily="66" charset="0"/>
            </a:endParaRPr>
          </a:p>
          <a:p>
            <a:pPr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Alternativas:</a:t>
            </a:r>
          </a:p>
          <a:p>
            <a:pPr lvl="2" algn="just" eaLnBrk="0" hangingPunct="0">
              <a:buFontTx/>
              <a:buChar char="•"/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Inhibidor de proteasas:  Agregando Floruro de feni-metil-sulfonil (PMSF) en EDTA u otro inhibidor específico</a:t>
            </a:r>
          </a:p>
          <a:p>
            <a:pPr lvl="2" algn="just" eaLnBrk="0" hangingPunct="0">
              <a:buFontTx/>
              <a:buChar char="•"/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Trabajar a bajas temperaturas</a:t>
            </a:r>
          </a:p>
          <a:p>
            <a:pPr lvl="2" algn="just" eaLnBrk="0" hangingPunct="0">
              <a:buFontTx/>
              <a:buChar char="•"/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Ajustar el pH químicamente.</a:t>
            </a: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b="1" u="sng" smtClean="0">
                <a:solidFill>
                  <a:schemeClr val="accent2"/>
                </a:solidFill>
                <a:latin typeface="Comic Sans MS" pitchFamily="66" charset="0"/>
              </a:rPr>
              <a:t>Remoción de Ácidos Nucleicos</a:t>
            </a:r>
            <a:endParaRPr lang="es-ES_tradnl" b="1" u="sng" smtClean="0">
              <a:solidFill>
                <a:schemeClr val="tx1"/>
              </a:solidFill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838200" y="2590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s-CL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81000" y="2057400"/>
            <a:ext cx="81534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El DNA aumenta la viscosidad del extracto, por otra parte si el producto es de uso terapéutico e inyectable todos los ácidos nucleicos deben ser removidos. </a:t>
            </a:r>
          </a:p>
          <a:p>
            <a:pPr algn="just" eaLnBrk="0" hangingPunct="0"/>
            <a:endParaRPr lang="es-ES">
              <a:solidFill>
                <a:schemeClr val="accent2"/>
              </a:solidFill>
              <a:latin typeface="Comic Sans MS" pitchFamily="66" charset="0"/>
            </a:endParaRPr>
          </a:p>
          <a:p>
            <a:pPr algn="just" eaLnBrk="0" hangingPunct="0"/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Las alternativas son:</a:t>
            </a:r>
          </a:p>
          <a:p>
            <a:pPr lvl="2" algn="just" eaLnBrk="0" hangingPunct="0">
              <a:buFontTx/>
              <a:buChar char="•"/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Precipitar el DNA formando agregados con macromoléculas policationicas, tales como sulfato de protamina.</a:t>
            </a:r>
          </a:p>
          <a:p>
            <a:pPr lvl="2" algn="just" eaLnBrk="0" hangingPunct="0">
              <a:buFontTx/>
              <a:buChar char="•"/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Utilizar DNA-asa para reducir la viscosidad, pero se deber en cuenta que al agregar productos al extracto se dificultan las etapas siguientes de purificación.</a:t>
            </a: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Separacion y procesos biotecnológicos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1702</TotalTime>
  <Words>1247</Words>
  <Application>Microsoft PowerPoint</Application>
  <PresentationFormat>Presentación en pantalla (4:3)</PresentationFormat>
  <Paragraphs>391</Paragraphs>
  <Slides>48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48</vt:i4>
      </vt:variant>
    </vt:vector>
  </HeadingPairs>
  <TitlesOfParts>
    <vt:vector size="58" baseType="lpstr">
      <vt:lpstr>Times New Roman</vt:lpstr>
      <vt:lpstr>Arial</vt:lpstr>
      <vt:lpstr>Calibri</vt:lpstr>
      <vt:lpstr>Comic Sans MS</vt:lpstr>
      <vt:lpstr>Wingdings</vt:lpstr>
      <vt:lpstr>Symbol</vt:lpstr>
      <vt:lpstr>Diseño predeterminado</vt:lpstr>
      <vt:lpstr>Foto de Microsoft Photo Editor 3.0</vt:lpstr>
      <vt:lpstr>Imagen de mapa de bits</vt:lpstr>
      <vt:lpstr>Microsoft Editor de ecuaciones 3.0</vt:lpstr>
      <vt:lpstr>Tratamiento de desechos celulares</vt:lpstr>
      <vt:lpstr>Diapositiva 2</vt:lpstr>
      <vt:lpstr>Separación de desechos celulares  Rompimiento Clarificación  Tamaño de los desechos celulares  (debris)  Viscosidad del extracto </vt:lpstr>
      <vt:lpstr>Operaciones unitarias   </vt:lpstr>
      <vt:lpstr>Tipos de desecho</vt:lpstr>
      <vt:lpstr>Remoción de Proteasas</vt:lpstr>
      <vt:lpstr>Diapositiva 7</vt:lpstr>
      <vt:lpstr>Remoción de Proteasas</vt:lpstr>
      <vt:lpstr>Remoción de Ácidos Nucleicos</vt:lpstr>
      <vt:lpstr>Trozos de membrana</vt:lpstr>
      <vt:lpstr>Organelos celulares</vt:lpstr>
      <vt:lpstr>Procesamiento de proteínas agregadas  (Inclusion bodies)</vt:lpstr>
      <vt:lpstr>Diapositiva 13</vt:lpstr>
      <vt:lpstr>Diapositiva 14</vt:lpstr>
      <vt:lpstr>Concentración  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Precipitación no selectiva  A) Sales : Sulfato de amonio , sulfato de sodio.    B) pH :  Trabajar en el pI de la proteína    C) Solventes: Etanol, acetona    D) Polímeros no iónicos : PEG     E) Polielectrolitos sintéticos y naturales   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Precipitación Selectiva  </vt:lpstr>
      <vt:lpstr>Diapositiva 35</vt:lpstr>
      <vt:lpstr>Diapositiva 36</vt:lpstr>
      <vt:lpstr>Diapositiva 37</vt:lpstr>
      <vt:lpstr>Desnaturación selectiva  a) pH   b) Temperatura   c) Solvente     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Referencia</vt:lpstr>
    </vt:vector>
  </TitlesOfParts>
  <Company>CIBYB, 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Separación Sólido-Líquido</dc:title>
  <dc:creator>Maria Elena Lienqueo C.</dc:creator>
  <cp:lastModifiedBy>FCFM</cp:lastModifiedBy>
  <cp:revision>117</cp:revision>
  <dcterms:created xsi:type="dcterms:W3CDTF">2002-08-01T22:24:41Z</dcterms:created>
  <dcterms:modified xsi:type="dcterms:W3CDTF">2010-09-02T16:55:12Z</dcterms:modified>
</cp:coreProperties>
</file>