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diagrams/layout2.xml" ContentType="application/vnd.openxmlformats-officedocument.drawingml.diagramLayout+xml"/>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94"/>
  </p:handoutMasterIdLst>
  <p:sldIdLst>
    <p:sldId id="256" r:id="rId2"/>
    <p:sldId id="346" r:id="rId3"/>
    <p:sldId id="345" r:id="rId4"/>
    <p:sldId id="257" r:id="rId5"/>
    <p:sldId id="259" r:id="rId6"/>
    <p:sldId id="258" r:id="rId7"/>
    <p:sldId id="260" r:id="rId8"/>
    <p:sldId id="323" r:id="rId9"/>
    <p:sldId id="347" r:id="rId10"/>
    <p:sldId id="262" r:id="rId11"/>
    <p:sldId id="261" r:id="rId12"/>
    <p:sldId id="268" r:id="rId13"/>
    <p:sldId id="263" r:id="rId14"/>
    <p:sldId id="264" r:id="rId15"/>
    <p:sldId id="265" r:id="rId16"/>
    <p:sldId id="266" r:id="rId17"/>
    <p:sldId id="267" r:id="rId18"/>
    <p:sldId id="334" r:id="rId19"/>
    <p:sldId id="325" r:id="rId20"/>
    <p:sldId id="350" r:id="rId21"/>
    <p:sldId id="348" r:id="rId22"/>
    <p:sldId id="269" r:id="rId23"/>
    <p:sldId id="321" r:id="rId24"/>
    <p:sldId id="322" r:id="rId25"/>
    <p:sldId id="281" r:id="rId26"/>
    <p:sldId id="270" r:id="rId27"/>
    <p:sldId id="280" r:id="rId28"/>
    <p:sldId id="279" r:id="rId29"/>
    <p:sldId id="271" r:id="rId30"/>
    <p:sldId id="336" r:id="rId31"/>
    <p:sldId id="272" r:id="rId32"/>
    <p:sldId id="273" r:id="rId33"/>
    <p:sldId id="330" r:id="rId34"/>
    <p:sldId id="274" r:id="rId35"/>
    <p:sldId id="275" r:id="rId36"/>
    <p:sldId id="276" r:id="rId37"/>
    <p:sldId id="277" r:id="rId38"/>
    <p:sldId id="352" r:id="rId39"/>
    <p:sldId id="282" r:id="rId40"/>
    <p:sldId id="283" r:id="rId41"/>
    <p:sldId id="284" r:id="rId42"/>
    <p:sldId id="285" r:id="rId43"/>
    <p:sldId id="286" r:id="rId44"/>
    <p:sldId id="287" r:id="rId45"/>
    <p:sldId id="328" r:id="rId46"/>
    <p:sldId id="288" r:id="rId47"/>
    <p:sldId id="289" r:id="rId48"/>
    <p:sldId id="292" r:id="rId49"/>
    <p:sldId id="327" r:id="rId50"/>
    <p:sldId id="293" r:id="rId51"/>
    <p:sldId id="294" r:id="rId52"/>
    <p:sldId id="326" r:id="rId53"/>
    <p:sldId id="329" r:id="rId54"/>
    <p:sldId id="295" r:id="rId55"/>
    <p:sldId id="296" r:id="rId56"/>
    <p:sldId id="297" r:id="rId57"/>
    <p:sldId id="298" r:id="rId58"/>
    <p:sldId id="299" r:id="rId59"/>
    <p:sldId id="300" r:id="rId60"/>
    <p:sldId id="301" r:id="rId61"/>
    <p:sldId id="354" r:id="rId62"/>
    <p:sldId id="356" r:id="rId63"/>
    <p:sldId id="302" r:id="rId64"/>
    <p:sldId id="303" r:id="rId65"/>
    <p:sldId id="324" r:id="rId66"/>
    <p:sldId id="304" r:id="rId67"/>
    <p:sldId id="337" r:id="rId68"/>
    <p:sldId id="305" r:id="rId69"/>
    <p:sldId id="306" r:id="rId70"/>
    <p:sldId id="338" r:id="rId71"/>
    <p:sldId id="331" r:id="rId72"/>
    <p:sldId id="307" r:id="rId73"/>
    <p:sldId id="339" r:id="rId74"/>
    <p:sldId id="340" r:id="rId75"/>
    <p:sldId id="341" r:id="rId76"/>
    <p:sldId id="309" r:id="rId77"/>
    <p:sldId id="310" r:id="rId78"/>
    <p:sldId id="311" r:id="rId79"/>
    <p:sldId id="312" r:id="rId80"/>
    <p:sldId id="313" r:id="rId81"/>
    <p:sldId id="314" r:id="rId82"/>
    <p:sldId id="315" r:id="rId83"/>
    <p:sldId id="316" r:id="rId84"/>
    <p:sldId id="317" r:id="rId85"/>
    <p:sldId id="318" r:id="rId86"/>
    <p:sldId id="342" r:id="rId87"/>
    <p:sldId id="343" r:id="rId88"/>
    <p:sldId id="344" r:id="rId89"/>
    <p:sldId id="319" r:id="rId90"/>
    <p:sldId id="320" r:id="rId91"/>
    <p:sldId id="335" r:id="rId92"/>
    <p:sldId id="349" r:id="rId93"/>
  </p:sldIdLst>
  <p:sldSz cx="9144000" cy="6858000" type="screen4x3"/>
  <p:notesSz cx="6858000" cy="9296400"/>
  <p:defaultTextStyle>
    <a:defPPr>
      <a:defRPr lang="es-E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99"/>
    <a:srgbClr val="990033"/>
    <a:srgbClr val="A50021"/>
    <a:srgbClr val="003300"/>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109" d="100"/>
          <a:sy n="109" d="100"/>
        </p:scale>
        <p:origin x="-624" y="-90"/>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Lst>
  </p:outlineViewPr>
  <p:notesTextViewPr>
    <p:cViewPr>
      <p:scale>
        <a:sx n="100" d="100"/>
        <a:sy n="100" d="100"/>
      </p:scale>
      <p:origin x="0" y="0"/>
    </p:cViewPr>
  </p:notesTextViewPr>
  <p:sorterViewPr>
    <p:cViewPr>
      <p:scale>
        <a:sx n="66" d="100"/>
        <a:sy n="66" d="100"/>
      </p:scale>
      <p:origin x="0" y="5616"/>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8" Type="http://schemas.openxmlformats.org/officeDocument/2006/relationships/slide" Target="slides/slide63.xml"/><Relationship Id="rId3" Type="http://schemas.openxmlformats.org/officeDocument/2006/relationships/slide" Target="slides/slide12.xml"/><Relationship Id="rId7" Type="http://schemas.openxmlformats.org/officeDocument/2006/relationships/slide" Target="slides/slide39.xml"/><Relationship Id="rId2" Type="http://schemas.openxmlformats.org/officeDocument/2006/relationships/slide" Target="slides/slide10.xml"/><Relationship Id="rId1" Type="http://schemas.openxmlformats.org/officeDocument/2006/relationships/slide" Target="slides/slide6.xml"/><Relationship Id="rId6" Type="http://schemas.openxmlformats.org/officeDocument/2006/relationships/slide" Target="slides/slide24.xml"/><Relationship Id="rId5" Type="http://schemas.openxmlformats.org/officeDocument/2006/relationships/slide" Target="slides/slide23.xml"/><Relationship Id="rId4" Type="http://schemas.openxmlformats.org/officeDocument/2006/relationships/slide" Target="slides/slide22.xml"/><Relationship Id="rId9" Type="http://schemas.openxmlformats.org/officeDocument/2006/relationships/slide" Target="slides/slide8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s-MX" b="1" dirty="0" smtClean="0">
              <a:solidFill>
                <a:schemeClr val="bg1"/>
              </a:solidFill>
              <a:ea typeface="굴림"/>
              <a:cs typeface="굴림"/>
            </a:rPr>
            <a:t>Soportes</a:t>
          </a:r>
          <a:endParaRPr lang="en-US" b="1" dirty="0">
            <a:solidFill>
              <a:schemeClr val="bg1"/>
            </a:solidFill>
            <a:ea typeface="굴림"/>
            <a:cs typeface="굴림"/>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s-MX" b="1" dirty="0" smtClean="0">
              <a:solidFill>
                <a:schemeClr val="bg1"/>
              </a:solidFill>
              <a:ea typeface="굴림"/>
              <a:cs typeface="굴림"/>
            </a:rPr>
            <a:t>Cromatografías de NO adsorción : Filtración por geles</a:t>
          </a:r>
          <a:endParaRPr lang="en-US" b="1" dirty="0">
            <a:solidFill>
              <a:schemeClr val="bg1"/>
            </a:solidFill>
            <a:ea typeface="굴림"/>
            <a:cs typeface="굴림"/>
          </a:endParaRPr>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err="1" smtClean="0">
              <a:solidFill>
                <a:schemeClr val="bg1"/>
              </a:solidFill>
            </a:rPr>
            <a:t>Cromatografías</a:t>
          </a:r>
          <a:r>
            <a:rPr lang="en-US" dirty="0" smtClean="0">
              <a:solidFill>
                <a:schemeClr val="bg1"/>
              </a:solidFill>
            </a:rPr>
            <a:t> de </a:t>
          </a:r>
          <a:r>
            <a:rPr lang="en-US" dirty="0" err="1" smtClean="0">
              <a:solidFill>
                <a:schemeClr val="bg1"/>
              </a:solidFill>
            </a:rPr>
            <a:t>Adsorción</a:t>
          </a:r>
          <a:r>
            <a:rPr lang="en-US" dirty="0" smtClean="0">
              <a:solidFill>
                <a:schemeClr val="bg1"/>
              </a:solidFill>
            </a:rPr>
            <a:t>:  </a:t>
          </a:r>
          <a:r>
            <a:rPr lang="en-US" dirty="0" err="1" smtClean="0">
              <a:solidFill>
                <a:schemeClr val="bg1"/>
              </a:solidFill>
            </a:rPr>
            <a:t>Intercambio</a:t>
          </a:r>
          <a:r>
            <a:rPr lang="en-US" dirty="0" smtClean="0">
              <a:solidFill>
                <a:schemeClr val="bg1"/>
              </a:solidFill>
            </a:rPr>
            <a:t> </a:t>
          </a:r>
          <a:r>
            <a:rPr lang="en-US" dirty="0" err="1" smtClean="0">
              <a:solidFill>
                <a:schemeClr val="bg1"/>
              </a:solidFill>
            </a:rPr>
            <a:t>Iónico</a:t>
          </a:r>
          <a:r>
            <a:rPr lang="en-US" dirty="0" smtClean="0">
              <a:solidFill>
                <a:schemeClr val="bg1"/>
              </a:solidFill>
            </a:rPr>
            <a:t>, </a:t>
          </a:r>
          <a:r>
            <a:rPr lang="en-US" dirty="0" err="1" smtClean="0">
              <a:solidFill>
                <a:schemeClr val="bg1"/>
              </a:solidFill>
            </a:rPr>
            <a:t>Cromatofocusing</a:t>
          </a:r>
          <a:r>
            <a:rPr lang="en-US" dirty="0" smtClean="0">
              <a:solidFill>
                <a:schemeClr val="bg1"/>
              </a:solidFill>
            </a:rPr>
            <a:t>, </a:t>
          </a:r>
          <a:r>
            <a:rPr lang="en-US" dirty="0" err="1" smtClean="0">
              <a:solidFill>
                <a:schemeClr val="bg1"/>
              </a:solidFill>
            </a:rPr>
            <a:t>Interacción</a:t>
          </a:r>
          <a:r>
            <a:rPr lang="en-US" dirty="0" smtClean="0">
              <a:solidFill>
                <a:schemeClr val="bg1"/>
              </a:solidFill>
            </a:rPr>
            <a:t> Hidrofóbica, </a:t>
          </a:r>
          <a:r>
            <a:rPr lang="en-US" dirty="0" err="1" smtClean="0">
              <a:solidFill>
                <a:schemeClr val="bg1"/>
              </a:solidFill>
            </a:rPr>
            <a:t>Fase</a:t>
          </a:r>
          <a:r>
            <a:rPr lang="en-US" dirty="0" smtClean="0">
              <a:solidFill>
                <a:schemeClr val="bg1"/>
              </a:solidFill>
            </a:rPr>
            <a:t> </a:t>
          </a:r>
          <a:r>
            <a:rPr lang="en-US" dirty="0" err="1" smtClean="0">
              <a:solidFill>
                <a:schemeClr val="bg1"/>
              </a:solidFill>
            </a:rPr>
            <a:t>Reversa</a:t>
          </a:r>
          <a:r>
            <a:rPr lang="en-US" dirty="0" smtClean="0">
              <a:solidFill>
                <a:schemeClr val="bg1"/>
              </a:solidFill>
            </a:rPr>
            <a:t>, </a:t>
          </a:r>
          <a:r>
            <a:rPr lang="en-US" dirty="0" err="1" smtClean="0">
              <a:solidFill>
                <a:schemeClr val="bg1"/>
              </a:solidFill>
            </a:rPr>
            <a:t>Afinidad</a:t>
          </a:r>
          <a:endParaRPr lang="en-US"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B8E8998C-5ACF-4271-9265-B76415802E43}">
      <dgm:prSet phldrT="[Texto]"/>
      <dgm:spPr>
        <a:solidFill>
          <a:schemeClr val="accent6">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chemeClr val="tx1"/>
              </a:solidFill>
            </a:rPr>
            <a:t>HPLC</a:t>
          </a:r>
          <a:endParaRPr lang="en-US" dirty="0">
            <a:solidFill>
              <a:schemeClr val="tx1"/>
            </a:solidFill>
          </a:endParaRPr>
        </a:p>
      </dgm:t>
    </dgm:pt>
    <dgm:pt modelId="{EDBB8118-4F58-44F5-A476-EE78BEEBF339}" type="sibTrans" cxnId="{30F33B96-E5B5-453F-A649-F59833D80211}">
      <dgm:prSet/>
      <dgm:spPr/>
      <dgm:t>
        <a:bodyPr/>
        <a:lstStyle/>
        <a:p>
          <a:endParaRPr lang="en-US"/>
        </a:p>
      </dgm:t>
    </dgm:pt>
    <dgm:pt modelId="{D6CFF19E-A377-41C4-A3A4-72C9D5256C50}" type="parTrans" cxnId="{30F33B96-E5B5-453F-A649-F59833D80211}">
      <dgm:prSet/>
      <dgm:spPr/>
      <dgm:t>
        <a:bodyPr/>
        <a:lstStyle/>
        <a:p>
          <a:endParaRPr lang="en-U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0" presStyleCnt="4"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0" presStyleCnt="4"/>
      <dgm:spPr/>
      <dgm:t>
        <a:bodyPr/>
        <a:lstStyle/>
        <a:p>
          <a:endParaRPr lang="en-US"/>
        </a:p>
      </dgm:t>
    </dgm:pt>
    <dgm:pt modelId="{8C0C9D8F-5C5F-49E9-A64E-B3516BF99316}" type="pres">
      <dgm:prSet presAssocID="{985038F1-91AC-418E-85E5-C1B78F1B20B1}" presName="parentText" presStyleLbl="node1" presStyleIdx="1" presStyleCnt="4" custScaleX="142857" custLinFactNeighborX="-3952" custLinFactNeighborY="134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1"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4"/>
      <dgm:spPr/>
      <dgm:t>
        <a:bodyPr/>
        <a:lstStyle/>
        <a:p>
          <a:endParaRPr lang="en-US"/>
        </a:p>
      </dgm:t>
    </dgm:pt>
    <dgm:pt modelId="{0893E421-0749-4DD0-925D-88B0362FD542}" type="pres">
      <dgm:prSet presAssocID="{7661B3CE-5A9D-482E-B3FD-37BF1E708469}" presName="parentText" presStyleLbl="node1" presStyleIdx="2" presStyleCnt="4" custScaleX="142024" custScaleY="196699">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4">
        <dgm:presLayoutVars>
          <dgm:bulletEnabled val="1"/>
        </dgm:presLayoutVars>
      </dgm:prSet>
      <dgm:spPr/>
      <dgm:t>
        <a:bodyPr/>
        <a:lstStyle/>
        <a:p>
          <a:endParaRPr lang="en-US"/>
        </a:p>
      </dgm:t>
    </dgm:pt>
    <dgm:pt modelId="{CE11CDD4-0C01-4758-A7D7-501AE8399603}" type="pres">
      <dgm:prSet presAssocID="{5A1CD035-702F-48A9-A0D0-261DA972537A}" presName="spaceBetweenRectangles" presStyleCnt="0"/>
      <dgm:spPr/>
      <dgm:t>
        <a:bodyPr/>
        <a:lstStyle/>
        <a:p>
          <a:endParaRPr lang="en-US"/>
        </a:p>
      </dgm:t>
    </dgm:pt>
    <dgm:pt modelId="{0FBAB8CA-349C-4DA5-8149-026F1B5A01E2}" type="pres">
      <dgm:prSet presAssocID="{B8E8998C-5ACF-4271-9265-B76415802E43}" presName="parentLin" presStyleCnt="0"/>
      <dgm:spPr/>
      <dgm:t>
        <a:bodyPr/>
        <a:lstStyle/>
        <a:p>
          <a:endParaRPr lang="en-US"/>
        </a:p>
      </dgm:t>
    </dgm:pt>
    <dgm:pt modelId="{BD7ABDCB-DA0E-4E5A-8294-3847E5F84EEC}" type="pres">
      <dgm:prSet presAssocID="{B8E8998C-5ACF-4271-9265-B76415802E43}" presName="parentLeftMargin" presStyleLbl="node1" presStyleIdx="2" presStyleCnt="4"/>
      <dgm:spPr/>
      <dgm:t>
        <a:bodyPr/>
        <a:lstStyle/>
        <a:p>
          <a:endParaRPr lang="en-US"/>
        </a:p>
      </dgm:t>
    </dgm:pt>
    <dgm:pt modelId="{37CAA368-12F9-4DD6-BE49-EA7FEA2B0AFF}" type="pres">
      <dgm:prSet presAssocID="{B8E8998C-5ACF-4271-9265-B76415802E43}" presName="parentText" presStyleLbl="node1" presStyleIdx="3" presStyleCnt="4" custScaleX="142857">
        <dgm:presLayoutVars>
          <dgm:chMax val="0"/>
          <dgm:bulletEnabled val="1"/>
        </dgm:presLayoutVars>
      </dgm:prSet>
      <dgm:spPr/>
      <dgm:t>
        <a:bodyPr/>
        <a:lstStyle/>
        <a:p>
          <a:endParaRPr lang="en-US"/>
        </a:p>
      </dgm:t>
    </dgm:pt>
    <dgm:pt modelId="{CA066A84-70FB-4C14-881D-C83436DB74E7}" type="pres">
      <dgm:prSet presAssocID="{B8E8998C-5ACF-4271-9265-B76415802E43}" presName="negativeSpace" presStyleCnt="0"/>
      <dgm:spPr/>
      <dgm:t>
        <a:bodyPr/>
        <a:lstStyle/>
        <a:p>
          <a:endParaRPr lang="en-US"/>
        </a:p>
      </dgm:t>
    </dgm:pt>
    <dgm:pt modelId="{7A2EAD7D-434F-4672-8BCB-6939AF0CDAF0}" type="pres">
      <dgm:prSet presAssocID="{B8E8998C-5ACF-4271-9265-B76415802E43}" presName="childText" presStyleLbl="conFgAcc1" presStyleIdx="3" presStyleCnt="4">
        <dgm:presLayoutVars>
          <dgm:bulletEnabled val="1"/>
        </dgm:presLayoutVars>
      </dgm:prSet>
      <dgm:spPr/>
      <dgm:t>
        <a:bodyPr/>
        <a:lstStyle/>
        <a:p>
          <a:endParaRPr lang="en-US"/>
        </a:p>
      </dgm:t>
    </dgm:pt>
  </dgm:ptLst>
  <dgm:cxnLst>
    <dgm:cxn modelId="{ECE02234-F24B-49BF-B46F-43CB277B6268}" srcId="{482EE62F-7750-42A8-8674-8A77405848CA}" destId="{7661B3CE-5A9D-482E-B3FD-37BF1E708469}" srcOrd="2" destOrd="0" parTransId="{0A741E34-C803-467A-82B6-E8286F8BEA4F}" sibTransId="{5A1CD035-702F-48A9-A0D0-261DA972537A}"/>
    <dgm:cxn modelId="{8B0B2D5B-B167-4918-B972-AF3CD7EA9281}" type="presOf" srcId="{B8E8998C-5ACF-4271-9265-B76415802E43}" destId="{BD7ABDCB-DA0E-4E5A-8294-3847E5F84EEC}" srcOrd="0" destOrd="0" presId="urn:microsoft.com/office/officeart/2005/8/layout/list1"/>
    <dgm:cxn modelId="{B123D78D-89DC-41C5-8177-B75E99713FAF}" type="presOf" srcId="{5FAEECA9-EB04-426F-ADBA-A8F0FFE14CCC}" destId="{B50B94C8-CC2E-4F0C-BABF-96BD4F95C4F8}" srcOrd="1" destOrd="0" presId="urn:microsoft.com/office/officeart/2005/8/layout/list1"/>
    <dgm:cxn modelId="{DD6D85C4-625F-4D7B-8DF2-3DBBBF981BE2}" type="presOf" srcId="{985038F1-91AC-418E-85E5-C1B78F1B20B1}" destId="{B5460F4B-7654-46CC-B024-88894442C2C7}"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30F33B96-E5B5-453F-A649-F59833D80211}" srcId="{482EE62F-7750-42A8-8674-8A77405848CA}" destId="{B8E8998C-5ACF-4271-9265-B76415802E43}" srcOrd="3" destOrd="0" parTransId="{D6CFF19E-A377-41C4-A3A4-72C9D5256C50}" sibTransId="{EDBB8118-4F58-44F5-A476-EE78BEEBF339}"/>
    <dgm:cxn modelId="{3AC768AF-7394-4916-8F46-B8EFDCD1FC34}" type="presOf" srcId="{7661B3CE-5A9D-482E-B3FD-37BF1E708469}" destId="{56307164-DC3E-4A02-94C1-23CB99397A17}" srcOrd="0" destOrd="0" presId="urn:microsoft.com/office/officeart/2005/8/layout/list1"/>
    <dgm:cxn modelId="{8D3FED31-F6BE-4C28-AFEF-0A1E6226BF89}" type="presOf" srcId="{7661B3CE-5A9D-482E-B3FD-37BF1E708469}" destId="{0893E421-0749-4DD0-925D-88B0362FD542}" srcOrd="1" destOrd="0" presId="urn:microsoft.com/office/officeart/2005/8/layout/list1"/>
    <dgm:cxn modelId="{6E9D2B3A-7D02-42DD-BFEF-E6EB042A1CB9}" srcId="{482EE62F-7750-42A8-8674-8A77405848CA}" destId="{985038F1-91AC-418E-85E5-C1B78F1B20B1}" srcOrd="1" destOrd="0" parTransId="{ED8BBA47-5CA0-4A90-9478-3D5A7F085B7C}" sibTransId="{E51746DA-BEED-4596-92C9-7D38C6086302}"/>
    <dgm:cxn modelId="{FB06E86D-CD94-424D-AD00-304F852433DB}" type="presOf" srcId="{482EE62F-7750-42A8-8674-8A77405848CA}" destId="{0596F00E-2A48-44DE-98EB-0A723D874D0A}" srcOrd="0" destOrd="0" presId="urn:microsoft.com/office/officeart/2005/8/layout/list1"/>
    <dgm:cxn modelId="{05618AE7-C36B-4FF4-80B5-B117FBFC3B1A}" type="presOf" srcId="{5FAEECA9-EB04-426F-ADBA-A8F0FFE14CCC}" destId="{79C83E4F-8043-4924-8F8B-51F17B3569CA}" srcOrd="0" destOrd="0" presId="urn:microsoft.com/office/officeart/2005/8/layout/list1"/>
    <dgm:cxn modelId="{35AE7721-2138-4E09-8A83-18F9DC3A3963}" type="presOf" srcId="{985038F1-91AC-418E-85E5-C1B78F1B20B1}" destId="{8C0C9D8F-5C5F-49E9-A64E-B3516BF99316}" srcOrd="1" destOrd="0" presId="urn:microsoft.com/office/officeart/2005/8/layout/list1"/>
    <dgm:cxn modelId="{9AA31AC9-7220-4738-991A-9C997C2E7EBC}" type="presOf" srcId="{B8E8998C-5ACF-4271-9265-B76415802E43}" destId="{37CAA368-12F9-4DD6-BE49-EA7FEA2B0AFF}" srcOrd="1" destOrd="0" presId="urn:microsoft.com/office/officeart/2005/8/layout/list1"/>
    <dgm:cxn modelId="{602B612E-164C-41D7-9308-B6B0CAC62516}" type="presParOf" srcId="{0596F00E-2A48-44DE-98EB-0A723D874D0A}" destId="{7B3A7450-D912-48FD-B435-457155C84D11}" srcOrd="0" destOrd="0" presId="urn:microsoft.com/office/officeart/2005/8/layout/list1"/>
    <dgm:cxn modelId="{C7FE4910-A293-452A-BCE3-C0BD0DA885F0}" type="presParOf" srcId="{7B3A7450-D912-48FD-B435-457155C84D11}" destId="{79C83E4F-8043-4924-8F8B-51F17B3569CA}" srcOrd="0" destOrd="0" presId="urn:microsoft.com/office/officeart/2005/8/layout/list1"/>
    <dgm:cxn modelId="{65F49A78-B257-4073-840C-21C38D3DECFB}" type="presParOf" srcId="{7B3A7450-D912-48FD-B435-457155C84D11}" destId="{B50B94C8-CC2E-4F0C-BABF-96BD4F95C4F8}" srcOrd="1" destOrd="0" presId="urn:microsoft.com/office/officeart/2005/8/layout/list1"/>
    <dgm:cxn modelId="{986BA648-E247-4B7E-AC84-3FEF80B0F051}" type="presParOf" srcId="{0596F00E-2A48-44DE-98EB-0A723D874D0A}" destId="{CD04B0FD-1E70-4BFD-B4DD-7E099719A2F6}" srcOrd="1" destOrd="0" presId="urn:microsoft.com/office/officeart/2005/8/layout/list1"/>
    <dgm:cxn modelId="{2B59CDA9-87C4-4B6A-A433-F0482F9950BF}" type="presParOf" srcId="{0596F00E-2A48-44DE-98EB-0A723D874D0A}" destId="{E93C7938-1995-4611-A050-091AF9CD50AD}" srcOrd="2" destOrd="0" presId="urn:microsoft.com/office/officeart/2005/8/layout/list1"/>
    <dgm:cxn modelId="{9BFAEF43-407E-4AB2-9950-E2AC4304E2A1}" type="presParOf" srcId="{0596F00E-2A48-44DE-98EB-0A723D874D0A}" destId="{9114B799-3CDF-4C97-ABA6-20A2FC175A71}" srcOrd="3" destOrd="0" presId="urn:microsoft.com/office/officeart/2005/8/layout/list1"/>
    <dgm:cxn modelId="{2B0C69A9-5D48-45EA-88AA-2F3AFBA21179}" type="presParOf" srcId="{0596F00E-2A48-44DE-98EB-0A723D874D0A}" destId="{D99D3F45-0FF6-47D1-A43B-076397C8B382}" srcOrd="4" destOrd="0" presId="urn:microsoft.com/office/officeart/2005/8/layout/list1"/>
    <dgm:cxn modelId="{9218A6F7-9654-4BC0-A642-C390802F42F9}" type="presParOf" srcId="{D99D3F45-0FF6-47D1-A43B-076397C8B382}" destId="{B5460F4B-7654-46CC-B024-88894442C2C7}" srcOrd="0" destOrd="0" presId="urn:microsoft.com/office/officeart/2005/8/layout/list1"/>
    <dgm:cxn modelId="{D4613576-9EEC-4D7E-8510-238E60EBB3DE}" type="presParOf" srcId="{D99D3F45-0FF6-47D1-A43B-076397C8B382}" destId="{8C0C9D8F-5C5F-49E9-A64E-B3516BF99316}" srcOrd="1" destOrd="0" presId="urn:microsoft.com/office/officeart/2005/8/layout/list1"/>
    <dgm:cxn modelId="{EB277375-5817-47D9-BD71-408D82DCDC7D}" type="presParOf" srcId="{0596F00E-2A48-44DE-98EB-0A723D874D0A}" destId="{B6CBAAFD-2D1A-4BF0-8724-7887DB83FE83}" srcOrd="5" destOrd="0" presId="urn:microsoft.com/office/officeart/2005/8/layout/list1"/>
    <dgm:cxn modelId="{7B368622-B34F-47AE-BBE1-53CFFA151EEB}" type="presParOf" srcId="{0596F00E-2A48-44DE-98EB-0A723D874D0A}" destId="{2A95DB59-74B0-4B0F-AC73-06D29DC0B973}" srcOrd="6" destOrd="0" presId="urn:microsoft.com/office/officeart/2005/8/layout/list1"/>
    <dgm:cxn modelId="{2D8AC912-1955-4298-B75F-55B035D1E0B9}" type="presParOf" srcId="{0596F00E-2A48-44DE-98EB-0A723D874D0A}" destId="{19686284-5374-4D33-9A37-17903D06164F}" srcOrd="7" destOrd="0" presId="urn:microsoft.com/office/officeart/2005/8/layout/list1"/>
    <dgm:cxn modelId="{08BC1CB4-20DE-4649-A755-DE949882678A}" type="presParOf" srcId="{0596F00E-2A48-44DE-98EB-0A723D874D0A}" destId="{44F43D77-A598-4500-B265-ACE39282EEE6}" srcOrd="8" destOrd="0" presId="urn:microsoft.com/office/officeart/2005/8/layout/list1"/>
    <dgm:cxn modelId="{7EE8CC3A-7D6F-40B6-97F8-0CD4DE487D0B}" type="presParOf" srcId="{44F43D77-A598-4500-B265-ACE39282EEE6}" destId="{56307164-DC3E-4A02-94C1-23CB99397A17}" srcOrd="0" destOrd="0" presId="urn:microsoft.com/office/officeart/2005/8/layout/list1"/>
    <dgm:cxn modelId="{BE7AFDF1-F2E6-48EA-A2A8-F1A406A5CFAB}" type="presParOf" srcId="{44F43D77-A598-4500-B265-ACE39282EEE6}" destId="{0893E421-0749-4DD0-925D-88B0362FD542}" srcOrd="1" destOrd="0" presId="urn:microsoft.com/office/officeart/2005/8/layout/list1"/>
    <dgm:cxn modelId="{07DAC99E-7E39-40E1-9BD7-176F17DD39E2}" type="presParOf" srcId="{0596F00E-2A48-44DE-98EB-0A723D874D0A}" destId="{B788DC23-BD02-4A44-9229-D50AAE2C8E2B}" srcOrd="9" destOrd="0" presId="urn:microsoft.com/office/officeart/2005/8/layout/list1"/>
    <dgm:cxn modelId="{3ED7C36E-906E-4331-842D-17A6A17DF7DF}" type="presParOf" srcId="{0596F00E-2A48-44DE-98EB-0A723D874D0A}" destId="{0E896D5D-A3E9-4B3D-A486-48EBD23886E1}" srcOrd="10" destOrd="0" presId="urn:microsoft.com/office/officeart/2005/8/layout/list1"/>
    <dgm:cxn modelId="{FC06D09D-6F4B-4370-BFCC-B559227018AC}" type="presParOf" srcId="{0596F00E-2A48-44DE-98EB-0A723D874D0A}" destId="{CE11CDD4-0C01-4758-A7D7-501AE8399603}" srcOrd="11" destOrd="0" presId="urn:microsoft.com/office/officeart/2005/8/layout/list1"/>
    <dgm:cxn modelId="{9FC52BAD-B831-4727-BF83-34E327D3B019}" type="presParOf" srcId="{0596F00E-2A48-44DE-98EB-0A723D874D0A}" destId="{0FBAB8CA-349C-4DA5-8149-026F1B5A01E2}" srcOrd="12" destOrd="0" presId="urn:microsoft.com/office/officeart/2005/8/layout/list1"/>
    <dgm:cxn modelId="{2CD3D1EE-2BD0-48CF-A37D-014F98BED747}" type="presParOf" srcId="{0FBAB8CA-349C-4DA5-8149-026F1B5A01E2}" destId="{BD7ABDCB-DA0E-4E5A-8294-3847E5F84EEC}" srcOrd="0" destOrd="0" presId="urn:microsoft.com/office/officeart/2005/8/layout/list1"/>
    <dgm:cxn modelId="{8F1720B4-B36C-4F16-AC57-4EC21A9764A4}" type="presParOf" srcId="{0FBAB8CA-349C-4DA5-8149-026F1B5A01E2}" destId="{37CAA368-12F9-4DD6-BE49-EA7FEA2B0AFF}" srcOrd="1" destOrd="0" presId="urn:microsoft.com/office/officeart/2005/8/layout/list1"/>
    <dgm:cxn modelId="{56F4052B-E344-4C71-9BFE-8986AD735A58}" type="presParOf" srcId="{0596F00E-2A48-44DE-98EB-0A723D874D0A}" destId="{CA066A84-70FB-4C14-881D-C83436DB74E7}" srcOrd="13" destOrd="0" presId="urn:microsoft.com/office/officeart/2005/8/layout/list1"/>
    <dgm:cxn modelId="{A7B09CC5-5685-4B7A-9B3D-0079C2002B84}" type="presParOf" srcId="{0596F00E-2A48-44DE-98EB-0A723D874D0A}" destId="{7A2EAD7D-434F-4672-8BCB-6939AF0CDAF0}" srcOrd="14" destOrd="0" presId="urn:microsoft.com/office/officeart/2005/8/layout/list1"/>
  </dgm:cxnLst>
  <dgm:bg/>
  <dgm:whole/>
</dgm:dataModel>
</file>

<file path=ppt/diagrams/data2.xml><?xml version="1.0" encoding="utf-8"?>
<dgm:dataModel xmlns:dgm="http://schemas.openxmlformats.org/drawingml/2006/diagram" xmlns:a="http://schemas.openxmlformats.org/drawingml/2006/main">
  <dgm:ptLst>
    <dgm:pt modelId="{482EE62F-7750-42A8-8674-8A77405848CA}" type="doc">
      <dgm:prSet loTypeId="urn:microsoft.com/office/officeart/2005/8/layout/list1" loCatId="list" qsTypeId="urn:microsoft.com/office/officeart/2005/8/quickstyle/3d3" qsCatId="3D" csTypeId="urn:microsoft.com/office/officeart/2005/8/colors/accent1_2" csCatId="accent1" phldr="1"/>
      <dgm:spPr/>
      <dgm:t>
        <a:bodyPr/>
        <a:lstStyle/>
        <a:p>
          <a:endParaRPr lang="en-US"/>
        </a:p>
      </dgm:t>
    </dgm:pt>
    <dgm:pt modelId="{5FAEECA9-EB04-426F-ADBA-A8F0FFE14CCC}">
      <dgm:prSet phldrT="[Texto]"/>
      <dgm:spPr>
        <a:solidFill>
          <a:srgbClr val="FF0000"/>
        </a:solidFill>
      </dgm:spPr>
      <dgm:t>
        <a:bodyPr/>
        <a:lstStyle/>
        <a:p>
          <a:r>
            <a:rPr lang="es-MX" b="1" dirty="0" smtClean="0">
              <a:solidFill>
                <a:schemeClr val="bg1"/>
              </a:solidFill>
              <a:ea typeface="굴림"/>
              <a:cs typeface="굴림"/>
            </a:rPr>
            <a:t>¿Qué función tiene el soportes?</a:t>
          </a:r>
          <a:endParaRPr lang="en-US" b="1" dirty="0">
            <a:solidFill>
              <a:schemeClr val="bg1"/>
            </a:solidFill>
            <a:ea typeface="굴림"/>
            <a:cs typeface="굴림"/>
          </a:endParaRPr>
        </a:p>
      </dgm:t>
    </dgm:pt>
    <dgm:pt modelId="{FD72C153-4A15-4BF7-AF71-D694A0265398}" type="parTrans" cxnId="{84DC088C-75EF-4ADF-992C-37372EF7BBD3}">
      <dgm:prSet/>
      <dgm:spPr/>
      <dgm:t>
        <a:bodyPr/>
        <a:lstStyle/>
        <a:p>
          <a:endParaRPr lang="en-US"/>
        </a:p>
      </dgm:t>
    </dgm:pt>
    <dgm:pt modelId="{AE729EA9-4055-428F-A525-B6EE8C66F19C}" type="sibTrans" cxnId="{84DC088C-75EF-4ADF-992C-37372EF7BBD3}">
      <dgm:prSet/>
      <dgm:spPr/>
      <dgm:t>
        <a:bodyPr/>
        <a:lstStyle/>
        <a:p>
          <a:endParaRPr lang="en-US"/>
        </a:p>
      </dgm:t>
    </dgm:pt>
    <dgm:pt modelId="{985038F1-91AC-418E-85E5-C1B78F1B20B1}">
      <dgm:prSet phldrT="[Texto]"/>
      <dgm:spPr>
        <a:solidFill>
          <a:srgbClr val="00B011"/>
        </a:solidFill>
      </dgm:spPr>
      <dgm:t>
        <a:bodyPr/>
        <a:lstStyle/>
        <a:p>
          <a:r>
            <a:rPr lang="es-MX" b="1" dirty="0" smtClean="0">
              <a:solidFill>
                <a:schemeClr val="bg1"/>
              </a:solidFill>
              <a:ea typeface="굴림"/>
              <a:cs typeface="굴림"/>
            </a:rPr>
            <a:t>¿Qué es la Filtración por geles?</a:t>
          </a:r>
          <a:endParaRPr lang="en-US" b="1" dirty="0">
            <a:solidFill>
              <a:schemeClr val="bg1"/>
            </a:solidFill>
            <a:ea typeface="굴림"/>
            <a:cs typeface="굴림"/>
          </a:endParaRPr>
        </a:p>
      </dgm:t>
    </dgm:pt>
    <dgm:pt modelId="{ED8BBA47-5CA0-4A90-9478-3D5A7F085B7C}" type="parTrans" cxnId="{6E9D2B3A-7D02-42DD-BFEF-E6EB042A1CB9}">
      <dgm:prSet/>
      <dgm:spPr/>
      <dgm:t>
        <a:bodyPr/>
        <a:lstStyle/>
        <a:p>
          <a:endParaRPr lang="en-US"/>
        </a:p>
      </dgm:t>
    </dgm:pt>
    <dgm:pt modelId="{E51746DA-BEED-4596-92C9-7D38C6086302}" type="sibTrans" cxnId="{6E9D2B3A-7D02-42DD-BFEF-E6EB042A1CB9}">
      <dgm:prSet/>
      <dgm:spPr/>
      <dgm:t>
        <a:bodyPr/>
        <a:lstStyle/>
        <a:p>
          <a:endParaRPr lang="en-US"/>
        </a:p>
      </dgm:t>
    </dgm:pt>
    <dgm:pt modelId="{7661B3CE-5A9D-482E-B3FD-37BF1E708469}">
      <dgm:prSet phldrT="[Texto]"/>
      <dgm:spPr>
        <a:solidFill>
          <a:srgbClr val="0070C0"/>
        </a:solidFill>
      </dgm:spPr>
      <dgm:t>
        <a:bodyPr/>
        <a:lstStyle/>
        <a:p>
          <a:r>
            <a:rPr lang="en-US" dirty="0" smtClean="0">
              <a:solidFill>
                <a:schemeClr val="bg1"/>
              </a:solidFill>
            </a:rPr>
            <a:t>¿ </a:t>
          </a:r>
          <a:r>
            <a:rPr lang="en-US" dirty="0" err="1" smtClean="0">
              <a:solidFill>
                <a:schemeClr val="bg1"/>
              </a:solidFill>
            </a:rPr>
            <a:t>Qué</a:t>
          </a:r>
          <a:r>
            <a:rPr lang="en-US" dirty="0" smtClean="0">
              <a:solidFill>
                <a:schemeClr val="bg1"/>
              </a:solidFill>
            </a:rPr>
            <a:t> son </a:t>
          </a:r>
          <a:r>
            <a:rPr lang="en-US" dirty="0" err="1" smtClean="0">
              <a:solidFill>
                <a:schemeClr val="bg1"/>
              </a:solidFill>
            </a:rPr>
            <a:t>las</a:t>
          </a:r>
          <a:r>
            <a:rPr lang="en-US" dirty="0" smtClean="0">
              <a:solidFill>
                <a:schemeClr val="bg1"/>
              </a:solidFill>
            </a:rPr>
            <a:t> </a:t>
          </a:r>
          <a:r>
            <a:rPr lang="en-US" dirty="0" err="1" smtClean="0">
              <a:solidFill>
                <a:schemeClr val="bg1"/>
              </a:solidFill>
            </a:rPr>
            <a:t>Cromatografías</a:t>
          </a:r>
          <a:r>
            <a:rPr lang="en-US" dirty="0" smtClean="0">
              <a:solidFill>
                <a:schemeClr val="bg1"/>
              </a:solidFill>
            </a:rPr>
            <a:t> de </a:t>
          </a:r>
          <a:r>
            <a:rPr lang="en-US" dirty="0" err="1" smtClean="0">
              <a:solidFill>
                <a:schemeClr val="bg1"/>
              </a:solidFill>
            </a:rPr>
            <a:t>Intercambio</a:t>
          </a:r>
          <a:r>
            <a:rPr lang="en-US" dirty="0" smtClean="0">
              <a:solidFill>
                <a:schemeClr val="bg1"/>
              </a:solidFill>
            </a:rPr>
            <a:t> </a:t>
          </a:r>
          <a:r>
            <a:rPr lang="en-US" dirty="0" err="1" smtClean="0">
              <a:solidFill>
                <a:schemeClr val="bg1"/>
              </a:solidFill>
            </a:rPr>
            <a:t>Iónico</a:t>
          </a:r>
          <a:r>
            <a:rPr lang="en-US" dirty="0" smtClean="0">
              <a:solidFill>
                <a:schemeClr val="bg1"/>
              </a:solidFill>
            </a:rPr>
            <a:t>, </a:t>
          </a:r>
          <a:r>
            <a:rPr lang="en-US" dirty="0" err="1" smtClean="0">
              <a:solidFill>
                <a:schemeClr val="bg1"/>
              </a:solidFill>
            </a:rPr>
            <a:t>Cromatofocusing</a:t>
          </a:r>
          <a:r>
            <a:rPr lang="en-US" dirty="0" smtClean="0">
              <a:solidFill>
                <a:schemeClr val="bg1"/>
              </a:solidFill>
            </a:rPr>
            <a:t>, </a:t>
          </a:r>
          <a:r>
            <a:rPr lang="en-US" dirty="0" err="1" smtClean="0">
              <a:solidFill>
                <a:schemeClr val="bg1"/>
              </a:solidFill>
            </a:rPr>
            <a:t>Interacción</a:t>
          </a:r>
          <a:r>
            <a:rPr lang="en-US" dirty="0" smtClean="0">
              <a:solidFill>
                <a:schemeClr val="bg1"/>
              </a:solidFill>
            </a:rPr>
            <a:t> Hidrofóbica, </a:t>
          </a:r>
          <a:r>
            <a:rPr lang="en-US" dirty="0" err="1" smtClean="0">
              <a:solidFill>
                <a:schemeClr val="bg1"/>
              </a:solidFill>
            </a:rPr>
            <a:t>Fase</a:t>
          </a:r>
          <a:r>
            <a:rPr lang="en-US" dirty="0" smtClean="0">
              <a:solidFill>
                <a:schemeClr val="bg1"/>
              </a:solidFill>
            </a:rPr>
            <a:t> </a:t>
          </a:r>
          <a:r>
            <a:rPr lang="en-US" dirty="0" err="1" smtClean="0">
              <a:solidFill>
                <a:schemeClr val="bg1"/>
              </a:solidFill>
            </a:rPr>
            <a:t>Reversa,y</a:t>
          </a:r>
          <a:r>
            <a:rPr lang="en-US" dirty="0" smtClean="0">
              <a:solidFill>
                <a:schemeClr val="bg1"/>
              </a:solidFill>
            </a:rPr>
            <a:t> </a:t>
          </a:r>
          <a:r>
            <a:rPr lang="en-US" dirty="0" err="1" smtClean="0">
              <a:solidFill>
                <a:schemeClr val="bg1"/>
              </a:solidFill>
            </a:rPr>
            <a:t>Afinidad</a:t>
          </a:r>
          <a:r>
            <a:rPr lang="en-US" dirty="0" smtClean="0">
              <a:solidFill>
                <a:schemeClr val="bg1"/>
              </a:solidFill>
            </a:rPr>
            <a:t>?</a:t>
          </a:r>
          <a:endParaRPr lang="en-US" dirty="0">
            <a:solidFill>
              <a:schemeClr val="bg1"/>
            </a:solidFill>
          </a:endParaRPr>
        </a:p>
      </dgm:t>
    </dgm:pt>
    <dgm:pt modelId="{0A741E34-C803-467A-82B6-E8286F8BEA4F}" type="parTrans" cxnId="{ECE02234-F24B-49BF-B46F-43CB277B6268}">
      <dgm:prSet/>
      <dgm:spPr/>
      <dgm:t>
        <a:bodyPr/>
        <a:lstStyle/>
        <a:p>
          <a:endParaRPr lang="en-US"/>
        </a:p>
      </dgm:t>
    </dgm:pt>
    <dgm:pt modelId="{5A1CD035-702F-48A9-A0D0-261DA972537A}" type="sibTrans" cxnId="{ECE02234-F24B-49BF-B46F-43CB277B6268}">
      <dgm:prSet/>
      <dgm:spPr/>
      <dgm:t>
        <a:bodyPr/>
        <a:lstStyle/>
        <a:p>
          <a:endParaRPr lang="en-US"/>
        </a:p>
      </dgm:t>
    </dgm:pt>
    <dgm:pt modelId="{B8E8998C-5ACF-4271-9265-B76415802E43}">
      <dgm:prSet phldrT="[Texto]"/>
      <dgm:spPr>
        <a:solidFill>
          <a:schemeClr val="accent6">
            <a:lumMod val="20000"/>
            <a:lumOff val="8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en-US" dirty="0" smtClean="0">
              <a:solidFill>
                <a:schemeClr val="tx1"/>
              </a:solidFill>
            </a:rPr>
            <a:t>¿ </a:t>
          </a:r>
          <a:r>
            <a:rPr lang="en-US" dirty="0" err="1" smtClean="0">
              <a:solidFill>
                <a:schemeClr val="tx1"/>
              </a:solidFill>
            </a:rPr>
            <a:t>Qué</a:t>
          </a:r>
          <a:r>
            <a:rPr lang="en-US" dirty="0" smtClean="0">
              <a:solidFill>
                <a:schemeClr val="tx1"/>
              </a:solidFill>
            </a:rPr>
            <a:t> </a:t>
          </a:r>
          <a:r>
            <a:rPr lang="en-US" dirty="0" err="1" smtClean="0">
              <a:solidFill>
                <a:schemeClr val="tx1"/>
              </a:solidFill>
            </a:rPr>
            <a:t>es</a:t>
          </a:r>
          <a:r>
            <a:rPr lang="en-US" dirty="0" smtClean="0">
              <a:solidFill>
                <a:schemeClr val="tx1"/>
              </a:solidFill>
            </a:rPr>
            <a:t> HPLC ?</a:t>
          </a:r>
          <a:endParaRPr lang="en-US" dirty="0">
            <a:solidFill>
              <a:schemeClr val="tx1"/>
            </a:solidFill>
          </a:endParaRPr>
        </a:p>
      </dgm:t>
    </dgm:pt>
    <dgm:pt modelId="{EDBB8118-4F58-44F5-A476-EE78BEEBF339}" type="sibTrans" cxnId="{30F33B96-E5B5-453F-A649-F59833D80211}">
      <dgm:prSet/>
      <dgm:spPr/>
      <dgm:t>
        <a:bodyPr/>
        <a:lstStyle/>
        <a:p>
          <a:endParaRPr lang="en-US"/>
        </a:p>
      </dgm:t>
    </dgm:pt>
    <dgm:pt modelId="{D6CFF19E-A377-41C4-A3A4-72C9D5256C50}" type="parTrans" cxnId="{30F33B96-E5B5-453F-A649-F59833D80211}">
      <dgm:prSet/>
      <dgm:spPr/>
      <dgm:t>
        <a:bodyPr/>
        <a:lstStyle/>
        <a:p>
          <a:endParaRPr lang="en-US"/>
        </a:p>
      </dgm:t>
    </dgm:pt>
    <dgm:pt modelId="{0596F00E-2A48-44DE-98EB-0A723D874D0A}" type="pres">
      <dgm:prSet presAssocID="{482EE62F-7750-42A8-8674-8A77405848CA}" presName="linear" presStyleCnt="0">
        <dgm:presLayoutVars>
          <dgm:dir/>
          <dgm:animLvl val="lvl"/>
          <dgm:resizeHandles val="exact"/>
        </dgm:presLayoutVars>
      </dgm:prSet>
      <dgm:spPr/>
      <dgm:t>
        <a:bodyPr/>
        <a:lstStyle/>
        <a:p>
          <a:endParaRPr lang="en-US"/>
        </a:p>
      </dgm:t>
    </dgm:pt>
    <dgm:pt modelId="{7B3A7450-D912-48FD-B435-457155C84D11}" type="pres">
      <dgm:prSet presAssocID="{5FAEECA9-EB04-426F-ADBA-A8F0FFE14CCC}" presName="parentLin" presStyleCnt="0"/>
      <dgm:spPr/>
      <dgm:t>
        <a:bodyPr/>
        <a:lstStyle/>
        <a:p>
          <a:endParaRPr lang="en-US"/>
        </a:p>
      </dgm:t>
    </dgm:pt>
    <dgm:pt modelId="{79C83E4F-8043-4924-8F8B-51F17B3569CA}" type="pres">
      <dgm:prSet presAssocID="{5FAEECA9-EB04-426F-ADBA-A8F0FFE14CCC}" presName="parentLeftMargin" presStyleLbl="node1" presStyleIdx="0" presStyleCnt="4"/>
      <dgm:spPr/>
      <dgm:t>
        <a:bodyPr/>
        <a:lstStyle/>
        <a:p>
          <a:endParaRPr lang="en-US"/>
        </a:p>
      </dgm:t>
    </dgm:pt>
    <dgm:pt modelId="{B50B94C8-CC2E-4F0C-BABF-96BD4F95C4F8}" type="pres">
      <dgm:prSet presAssocID="{5FAEECA9-EB04-426F-ADBA-A8F0FFE14CCC}" presName="parentText" presStyleLbl="node1" presStyleIdx="0" presStyleCnt="4" custScaleX="139574">
        <dgm:presLayoutVars>
          <dgm:chMax val="0"/>
          <dgm:bulletEnabled val="1"/>
        </dgm:presLayoutVars>
      </dgm:prSet>
      <dgm:spPr/>
      <dgm:t>
        <a:bodyPr/>
        <a:lstStyle/>
        <a:p>
          <a:endParaRPr lang="en-US"/>
        </a:p>
      </dgm:t>
    </dgm:pt>
    <dgm:pt modelId="{CD04B0FD-1E70-4BFD-B4DD-7E099719A2F6}" type="pres">
      <dgm:prSet presAssocID="{5FAEECA9-EB04-426F-ADBA-A8F0FFE14CCC}" presName="negativeSpace" presStyleCnt="0"/>
      <dgm:spPr/>
      <dgm:t>
        <a:bodyPr/>
        <a:lstStyle/>
        <a:p>
          <a:endParaRPr lang="en-US"/>
        </a:p>
      </dgm:t>
    </dgm:pt>
    <dgm:pt modelId="{E93C7938-1995-4611-A050-091AF9CD50AD}" type="pres">
      <dgm:prSet presAssocID="{5FAEECA9-EB04-426F-ADBA-A8F0FFE14CCC}" presName="childText" presStyleLbl="conFgAcc1" presStyleIdx="0" presStyleCnt="4">
        <dgm:presLayoutVars>
          <dgm:bulletEnabled val="1"/>
        </dgm:presLayoutVars>
      </dgm:prSet>
      <dgm:spPr/>
      <dgm:t>
        <a:bodyPr/>
        <a:lstStyle/>
        <a:p>
          <a:endParaRPr lang="en-US"/>
        </a:p>
      </dgm:t>
    </dgm:pt>
    <dgm:pt modelId="{9114B799-3CDF-4C97-ABA6-20A2FC175A71}" type="pres">
      <dgm:prSet presAssocID="{AE729EA9-4055-428F-A525-B6EE8C66F19C}" presName="spaceBetweenRectangles" presStyleCnt="0"/>
      <dgm:spPr/>
      <dgm:t>
        <a:bodyPr/>
        <a:lstStyle/>
        <a:p>
          <a:endParaRPr lang="en-US"/>
        </a:p>
      </dgm:t>
    </dgm:pt>
    <dgm:pt modelId="{D99D3F45-0FF6-47D1-A43B-076397C8B382}" type="pres">
      <dgm:prSet presAssocID="{985038F1-91AC-418E-85E5-C1B78F1B20B1}" presName="parentLin" presStyleCnt="0"/>
      <dgm:spPr/>
      <dgm:t>
        <a:bodyPr/>
        <a:lstStyle/>
        <a:p>
          <a:endParaRPr lang="en-US"/>
        </a:p>
      </dgm:t>
    </dgm:pt>
    <dgm:pt modelId="{B5460F4B-7654-46CC-B024-88894442C2C7}" type="pres">
      <dgm:prSet presAssocID="{985038F1-91AC-418E-85E5-C1B78F1B20B1}" presName="parentLeftMargin" presStyleLbl="node1" presStyleIdx="0" presStyleCnt="4"/>
      <dgm:spPr/>
      <dgm:t>
        <a:bodyPr/>
        <a:lstStyle/>
        <a:p>
          <a:endParaRPr lang="en-US"/>
        </a:p>
      </dgm:t>
    </dgm:pt>
    <dgm:pt modelId="{8C0C9D8F-5C5F-49E9-A64E-B3516BF99316}" type="pres">
      <dgm:prSet presAssocID="{985038F1-91AC-418E-85E5-C1B78F1B20B1}" presName="parentText" presStyleLbl="node1" presStyleIdx="1" presStyleCnt="4" custScaleX="142857" custLinFactNeighborX="-3952" custLinFactNeighborY="1343">
        <dgm:presLayoutVars>
          <dgm:chMax val="0"/>
          <dgm:bulletEnabled val="1"/>
        </dgm:presLayoutVars>
      </dgm:prSet>
      <dgm:spPr/>
      <dgm:t>
        <a:bodyPr/>
        <a:lstStyle/>
        <a:p>
          <a:endParaRPr lang="en-US"/>
        </a:p>
      </dgm:t>
    </dgm:pt>
    <dgm:pt modelId="{B6CBAAFD-2D1A-4BF0-8724-7887DB83FE83}" type="pres">
      <dgm:prSet presAssocID="{985038F1-91AC-418E-85E5-C1B78F1B20B1}" presName="negativeSpace" presStyleCnt="0"/>
      <dgm:spPr/>
      <dgm:t>
        <a:bodyPr/>
        <a:lstStyle/>
        <a:p>
          <a:endParaRPr lang="en-US"/>
        </a:p>
      </dgm:t>
    </dgm:pt>
    <dgm:pt modelId="{2A95DB59-74B0-4B0F-AC73-06D29DC0B973}" type="pres">
      <dgm:prSet presAssocID="{985038F1-91AC-418E-85E5-C1B78F1B20B1}" presName="childText" presStyleLbl="conFgAcc1" presStyleIdx="1" presStyleCnt="4">
        <dgm:presLayoutVars>
          <dgm:bulletEnabled val="1"/>
        </dgm:presLayoutVars>
      </dgm:prSet>
      <dgm:spPr/>
      <dgm:t>
        <a:bodyPr/>
        <a:lstStyle/>
        <a:p>
          <a:endParaRPr lang="en-US"/>
        </a:p>
      </dgm:t>
    </dgm:pt>
    <dgm:pt modelId="{19686284-5374-4D33-9A37-17903D06164F}" type="pres">
      <dgm:prSet presAssocID="{E51746DA-BEED-4596-92C9-7D38C6086302}" presName="spaceBetweenRectangles" presStyleCnt="0"/>
      <dgm:spPr/>
      <dgm:t>
        <a:bodyPr/>
        <a:lstStyle/>
        <a:p>
          <a:endParaRPr lang="en-US"/>
        </a:p>
      </dgm:t>
    </dgm:pt>
    <dgm:pt modelId="{44F43D77-A598-4500-B265-ACE39282EEE6}" type="pres">
      <dgm:prSet presAssocID="{7661B3CE-5A9D-482E-B3FD-37BF1E708469}" presName="parentLin" presStyleCnt="0"/>
      <dgm:spPr/>
      <dgm:t>
        <a:bodyPr/>
        <a:lstStyle/>
        <a:p>
          <a:endParaRPr lang="en-US"/>
        </a:p>
      </dgm:t>
    </dgm:pt>
    <dgm:pt modelId="{56307164-DC3E-4A02-94C1-23CB99397A17}" type="pres">
      <dgm:prSet presAssocID="{7661B3CE-5A9D-482E-B3FD-37BF1E708469}" presName="parentLeftMargin" presStyleLbl="node1" presStyleIdx="1" presStyleCnt="4"/>
      <dgm:spPr/>
      <dgm:t>
        <a:bodyPr/>
        <a:lstStyle/>
        <a:p>
          <a:endParaRPr lang="en-US"/>
        </a:p>
      </dgm:t>
    </dgm:pt>
    <dgm:pt modelId="{0893E421-0749-4DD0-925D-88B0362FD542}" type="pres">
      <dgm:prSet presAssocID="{7661B3CE-5A9D-482E-B3FD-37BF1E708469}" presName="parentText" presStyleLbl="node1" presStyleIdx="2" presStyleCnt="4" custScaleX="142024" custScaleY="196699">
        <dgm:presLayoutVars>
          <dgm:chMax val="0"/>
          <dgm:bulletEnabled val="1"/>
        </dgm:presLayoutVars>
      </dgm:prSet>
      <dgm:spPr/>
      <dgm:t>
        <a:bodyPr/>
        <a:lstStyle/>
        <a:p>
          <a:endParaRPr lang="en-US"/>
        </a:p>
      </dgm:t>
    </dgm:pt>
    <dgm:pt modelId="{B788DC23-BD02-4A44-9229-D50AAE2C8E2B}" type="pres">
      <dgm:prSet presAssocID="{7661B3CE-5A9D-482E-B3FD-37BF1E708469}" presName="negativeSpace" presStyleCnt="0"/>
      <dgm:spPr/>
      <dgm:t>
        <a:bodyPr/>
        <a:lstStyle/>
        <a:p>
          <a:endParaRPr lang="en-US"/>
        </a:p>
      </dgm:t>
    </dgm:pt>
    <dgm:pt modelId="{0E896D5D-A3E9-4B3D-A486-48EBD23886E1}" type="pres">
      <dgm:prSet presAssocID="{7661B3CE-5A9D-482E-B3FD-37BF1E708469}" presName="childText" presStyleLbl="conFgAcc1" presStyleIdx="2" presStyleCnt="4">
        <dgm:presLayoutVars>
          <dgm:bulletEnabled val="1"/>
        </dgm:presLayoutVars>
      </dgm:prSet>
      <dgm:spPr/>
      <dgm:t>
        <a:bodyPr/>
        <a:lstStyle/>
        <a:p>
          <a:endParaRPr lang="en-US"/>
        </a:p>
      </dgm:t>
    </dgm:pt>
    <dgm:pt modelId="{CE11CDD4-0C01-4758-A7D7-501AE8399603}" type="pres">
      <dgm:prSet presAssocID="{5A1CD035-702F-48A9-A0D0-261DA972537A}" presName="spaceBetweenRectangles" presStyleCnt="0"/>
      <dgm:spPr/>
      <dgm:t>
        <a:bodyPr/>
        <a:lstStyle/>
        <a:p>
          <a:endParaRPr lang="en-US"/>
        </a:p>
      </dgm:t>
    </dgm:pt>
    <dgm:pt modelId="{0FBAB8CA-349C-4DA5-8149-026F1B5A01E2}" type="pres">
      <dgm:prSet presAssocID="{B8E8998C-5ACF-4271-9265-B76415802E43}" presName="parentLin" presStyleCnt="0"/>
      <dgm:spPr/>
      <dgm:t>
        <a:bodyPr/>
        <a:lstStyle/>
        <a:p>
          <a:endParaRPr lang="en-US"/>
        </a:p>
      </dgm:t>
    </dgm:pt>
    <dgm:pt modelId="{BD7ABDCB-DA0E-4E5A-8294-3847E5F84EEC}" type="pres">
      <dgm:prSet presAssocID="{B8E8998C-5ACF-4271-9265-B76415802E43}" presName="parentLeftMargin" presStyleLbl="node1" presStyleIdx="2" presStyleCnt="4"/>
      <dgm:spPr/>
      <dgm:t>
        <a:bodyPr/>
        <a:lstStyle/>
        <a:p>
          <a:endParaRPr lang="en-US"/>
        </a:p>
      </dgm:t>
    </dgm:pt>
    <dgm:pt modelId="{37CAA368-12F9-4DD6-BE49-EA7FEA2B0AFF}" type="pres">
      <dgm:prSet presAssocID="{B8E8998C-5ACF-4271-9265-B76415802E43}" presName="parentText" presStyleLbl="node1" presStyleIdx="3" presStyleCnt="4">
        <dgm:presLayoutVars>
          <dgm:chMax val="0"/>
          <dgm:bulletEnabled val="1"/>
        </dgm:presLayoutVars>
      </dgm:prSet>
      <dgm:spPr/>
      <dgm:t>
        <a:bodyPr/>
        <a:lstStyle/>
        <a:p>
          <a:endParaRPr lang="en-US"/>
        </a:p>
      </dgm:t>
    </dgm:pt>
    <dgm:pt modelId="{CA066A84-70FB-4C14-881D-C83436DB74E7}" type="pres">
      <dgm:prSet presAssocID="{B8E8998C-5ACF-4271-9265-B76415802E43}" presName="negativeSpace" presStyleCnt="0"/>
      <dgm:spPr/>
      <dgm:t>
        <a:bodyPr/>
        <a:lstStyle/>
        <a:p>
          <a:endParaRPr lang="en-US"/>
        </a:p>
      </dgm:t>
    </dgm:pt>
    <dgm:pt modelId="{7A2EAD7D-434F-4672-8BCB-6939AF0CDAF0}" type="pres">
      <dgm:prSet presAssocID="{B8E8998C-5ACF-4271-9265-B76415802E43}" presName="childText" presStyleLbl="conFgAcc1" presStyleIdx="3" presStyleCnt="4">
        <dgm:presLayoutVars>
          <dgm:bulletEnabled val="1"/>
        </dgm:presLayoutVars>
      </dgm:prSet>
      <dgm:spPr/>
      <dgm:t>
        <a:bodyPr/>
        <a:lstStyle/>
        <a:p>
          <a:endParaRPr lang="en-US"/>
        </a:p>
      </dgm:t>
    </dgm:pt>
  </dgm:ptLst>
  <dgm:cxnLst>
    <dgm:cxn modelId="{05CCCAFF-8543-4A70-9A9C-587EADD01D1E}" type="presOf" srcId="{7661B3CE-5A9D-482E-B3FD-37BF1E708469}" destId="{0893E421-0749-4DD0-925D-88B0362FD542}" srcOrd="1" destOrd="0" presId="urn:microsoft.com/office/officeart/2005/8/layout/list1"/>
    <dgm:cxn modelId="{ECE02234-F24B-49BF-B46F-43CB277B6268}" srcId="{482EE62F-7750-42A8-8674-8A77405848CA}" destId="{7661B3CE-5A9D-482E-B3FD-37BF1E708469}" srcOrd="2" destOrd="0" parTransId="{0A741E34-C803-467A-82B6-E8286F8BEA4F}" sibTransId="{5A1CD035-702F-48A9-A0D0-261DA972537A}"/>
    <dgm:cxn modelId="{40D0E7BF-FFCC-41AB-BAAB-CE8CE2E50AC5}" type="presOf" srcId="{5FAEECA9-EB04-426F-ADBA-A8F0FFE14CCC}" destId="{B50B94C8-CC2E-4F0C-BABF-96BD4F95C4F8}" srcOrd="1" destOrd="0" presId="urn:microsoft.com/office/officeart/2005/8/layout/list1"/>
    <dgm:cxn modelId="{91693A90-D0FA-4DCD-B11D-E900D89101E6}" type="presOf" srcId="{985038F1-91AC-418E-85E5-C1B78F1B20B1}" destId="{8C0C9D8F-5C5F-49E9-A64E-B3516BF99316}" srcOrd="1" destOrd="0" presId="urn:microsoft.com/office/officeart/2005/8/layout/list1"/>
    <dgm:cxn modelId="{CDFAA15F-6E17-4287-BD58-9C8B6F47D35B}" type="presOf" srcId="{5FAEECA9-EB04-426F-ADBA-A8F0FFE14CCC}" destId="{79C83E4F-8043-4924-8F8B-51F17B3569CA}" srcOrd="0" destOrd="0" presId="urn:microsoft.com/office/officeart/2005/8/layout/list1"/>
    <dgm:cxn modelId="{B338004E-7F53-4426-8EB7-5EA8BCC3A172}" type="presOf" srcId="{B8E8998C-5ACF-4271-9265-B76415802E43}" destId="{37CAA368-12F9-4DD6-BE49-EA7FEA2B0AFF}" srcOrd="1" destOrd="0" presId="urn:microsoft.com/office/officeart/2005/8/layout/list1"/>
    <dgm:cxn modelId="{FCAB1F8E-AF17-4B22-89C8-123C31AFFF3F}" type="presOf" srcId="{482EE62F-7750-42A8-8674-8A77405848CA}" destId="{0596F00E-2A48-44DE-98EB-0A723D874D0A}" srcOrd="0" destOrd="0" presId="urn:microsoft.com/office/officeart/2005/8/layout/list1"/>
    <dgm:cxn modelId="{84DC088C-75EF-4ADF-992C-37372EF7BBD3}" srcId="{482EE62F-7750-42A8-8674-8A77405848CA}" destId="{5FAEECA9-EB04-426F-ADBA-A8F0FFE14CCC}" srcOrd="0" destOrd="0" parTransId="{FD72C153-4A15-4BF7-AF71-D694A0265398}" sibTransId="{AE729EA9-4055-428F-A525-B6EE8C66F19C}"/>
    <dgm:cxn modelId="{30F33B96-E5B5-453F-A649-F59833D80211}" srcId="{482EE62F-7750-42A8-8674-8A77405848CA}" destId="{B8E8998C-5ACF-4271-9265-B76415802E43}" srcOrd="3" destOrd="0" parTransId="{D6CFF19E-A377-41C4-A3A4-72C9D5256C50}" sibTransId="{EDBB8118-4F58-44F5-A476-EE78BEEBF339}"/>
    <dgm:cxn modelId="{04ED31F2-D7AB-4554-9927-2320614B1127}" type="presOf" srcId="{7661B3CE-5A9D-482E-B3FD-37BF1E708469}" destId="{56307164-DC3E-4A02-94C1-23CB99397A17}" srcOrd="0" destOrd="0" presId="urn:microsoft.com/office/officeart/2005/8/layout/list1"/>
    <dgm:cxn modelId="{F4D643CD-2F81-4D32-8716-B4546820E122}" type="presOf" srcId="{985038F1-91AC-418E-85E5-C1B78F1B20B1}" destId="{B5460F4B-7654-46CC-B024-88894442C2C7}" srcOrd="0" destOrd="0" presId="urn:microsoft.com/office/officeart/2005/8/layout/list1"/>
    <dgm:cxn modelId="{0C698914-5D4E-49AC-B322-21E5E54C0A1C}" type="presOf" srcId="{B8E8998C-5ACF-4271-9265-B76415802E43}" destId="{BD7ABDCB-DA0E-4E5A-8294-3847E5F84EEC}" srcOrd="0" destOrd="0" presId="urn:microsoft.com/office/officeart/2005/8/layout/list1"/>
    <dgm:cxn modelId="{6E9D2B3A-7D02-42DD-BFEF-E6EB042A1CB9}" srcId="{482EE62F-7750-42A8-8674-8A77405848CA}" destId="{985038F1-91AC-418E-85E5-C1B78F1B20B1}" srcOrd="1" destOrd="0" parTransId="{ED8BBA47-5CA0-4A90-9478-3D5A7F085B7C}" sibTransId="{E51746DA-BEED-4596-92C9-7D38C6086302}"/>
    <dgm:cxn modelId="{B2106D4E-1183-48D1-954A-D070499DEAA7}" type="presParOf" srcId="{0596F00E-2A48-44DE-98EB-0A723D874D0A}" destId="{7B3A7450-D912-48FD-B435-457155C84D11}" srcOrd="0" destOrd="0" presId="urn:microsoft.com/office/officeart/2005/8/layout/list1"/>
    <dgm:cxn modelId="{1EAC981E-05FE-416F-944F-214E738F3DC9}" type="presParOf" srcId="{7B3A7450-D912-48FD-B435-457155C84D11}" destId="{79C83E4F-8043-4924-8F8B-51F17B3569CA}" srcOrd="0" destOrd="0" presId="urn:microsoft.com/office/officeart/2005/8/layout/list1"/>
    <dgm:cxn modelId="{7CF5DD6F-4C8B-4197-8C9B-4D7CDCAC05DC}" type="presParOf" srcId="{7B3A7450-D912-48FD-B435-457155C84D11}" destId="{B50B94C8-CC2E-4F0C-BABF-96BD4F95C4F8}" srcOrd="1" destOrd="0" presId="urn:microsoft.com/office/officeart/2005/8/layout/list1"/>
    <dgm:cxn modelId="{4FCEAA2A-89CC-4EF0-AC97-353D5F1ABA02}" type="presParOf" srcId="{0596F00E-2A48-44DE-98EB-0A723D874D0A}" destId="{CD04B0FD-1E70-4BFD-B4DD-7E099719A2F6}" srcOrd="1" destOrd="0" presId="urn:microsoft.com/office/officeart/2005/8/layout/list1"/>
    <dgm:cxn modelId="{549ADDF8-663C-42E0-A2C9-C273837C4317}" type="presParOf" srcId="{0596F00E-2A48-44DE-98EB-0A723D874D0A}" destId="{E93C7938-1995-4611-A050-091AF9CD50AD}" srcOrd="2" destOrd="0" presId="urn:microsoft.com/office/officeart/2005/8/layout/list1"/>
    <dgm:cxn modelId="{FD3CBAD7-7614-4A4E-BFC0-2926636C3E73}" type="presParOf" srcId="{0596F00E-2A48-44DE-98EB-0A723D874D0A}" destId="{9114B799-3CDF-4C97-ABA6-20A2FC175A71}" srcOrd="3" destOrd="0" presId="urn:microsoft.com/office/officeart/2005/8/layout/list1"/>
    <dgm:cxn modelId="{7487A552-F5FB-4DB8-A810-9E1E365E9A2E}" type="presParOf" srcId="{0596F00E-2A48-44DE-98EB-0A723D874D0A}" destId="{D99D3F45-0FF6-47D1-A43B-076397C8B382}" srcOrd="4" destOrd="0" presId="urn:microsoft.com/office/officeart/2005/8/layout/list1"/>
    <dgm:cxn modelId="{8889621D-513D-4085-84AC-75A01B0297E1}" type="presParOf" srcId="{D99D3F45-0FF6-47D1-A43B-076397C8B382}" destId="{B5460F4B-7654-46CC-B024-88894442C2C7}" srcOrd="0" destOrd="0" presId="urn:microsoft.com/office/officeart/2005/8/layout/list1"/>
    <dgm:cxn modelId="{E60973A1-4B0B-46C4-88AB-DA687F8CB9B5}" type="presParOf" srcId="{D99D3F45-0FF6-47D1-A43B-076397C8B382}" destId="{8C0C9D8F-5C5F-49E9-A64E-B3516BF99316}" srcOrd="1" destOrd="0" presId="urn:microsoft.com/office/officeart/2005/8/layout/list1"/>
    <dgm:cxn modelId="{E85088DB-4D19-4657-8B8E-CCA2BC819639}" type="presParOf" srcId="{0596F00E-2A48-44DE-98EB-0A723D874D0A}" destId="{B6CBAAFD-2D1A-4BF0-8724-7887DB83FE83}" srcOrd="5" destOrd="0" presId="urn:microsoft.com/office/officeart/2005/8/layout/list1"/>
    <dgm:cxn modelId="{4B73DB6B-7C1E-49B5-9FC9-DC10CAB55923}" type="presParOf" srcId="{0596F00E-2A48-44DE-98EB-0A723D874D0A}" destId="{2A95DB59-74B0-4B0F-AC73-06D29DC0B973}" srcOrd="6" destOrd="0" presId="urn:microsoft.com/office/officeart/2005/8/layout/list1"/>
    <dgm:cxn modelId="{D9457253-CD1E-4D0E-8AD2-D9541B0B4AA7}" type="presParOf" srcId="{0596F00E-2A48-44DE-98EB-0A723D874D0A}" destId="{19686284-5374-4D33-9A37-17903D06164F}" srcOrd="7" destOrd="0" presId="urn:microsoft.com/office/officeart/2005/8/layout/list1"/>
    <dgm:cxn modelId="{FA1E7B68-202B-416F-B909-53027CA3741B}" type="presParOf" srcId="{0596F00E-2A48-44DE-98EB-0A723D874D0A}" destId="{44F43D77-A598-4500-B265-ACE39282EEE6}" srcOrd="8" destOrd="0" presId="urn:microsoft.com/office/officeart/2005/8/layout/list1"/>
    <dgm:cxn modelId="{5CA487A2-7E68-4643-8EF6-9ADE6EE24973}" type="presParOf" srcId="{44F43D77-A598-4500-B265-ACE39282EEE6}" destId="{56307164-DC3E-4A02-94C1-23CB99397A17}" srcOrd="0" destOrd="0" presId="urn:microsoft.com/office/officeart/2005/8/layout/list1"/>
    <dgm:cxn modelId="{45E3FAEA-0241-4D16-BF87-200369A80F1E}" type="presParOf" srcId="{44F43D77-A598-4500-B265-ACE39282EEE6}" destId="{0893E421-0749-4DD0-925D-88B0362FD542}" srcOrd="1" destOrd="0" presId="urn:microsoft.com/office/officeart/2005/8/layout/list1"/>
    <dgm:cxn modelId="{9856C67E-5542-4357-83C6-A06D22064A3C}" type="presParOf" srcId="{0596F00E-2A48-44DE-98EB-0A723D874D0A}" destId="{B788DC23-BD02-4A44-9229-D50AAE2C8E2B}" srcOrd="9" destOrd="0" presId="urn:microsoft.com/office/officeart/2005/8/layout/list1"/>
    <dgm:cxn modelId="{92A869F5-62FA-4C6F-8052-D20C6116FEEC}" type="presParOf" srcId="{0596F00E-2A48-44DE-98EB-0A723D874D0A}" destId="{0E896D5D-A3E9-4B3D-A486-48EBD23886E1}" srcOrd="10" destOrd="0" presId="urn:microsoft.com/office/officeart/2005/8/layout/list1"/>
    <dgm:cxn modelId="{3BE7B753-E81F-45CC-8D5D-8079A2E5FE1A}" type="presParOf" srcId="{0596F00E-2A48-44DE-98EB-0A723D874D0A}" destId="{CE11CDD4-0C01-4758-A7D7-501AE8399603}" srcOrd="11" destOrd="0" presId="urn:microsoft.com/office/officeart/2005/8/layout/list1"/>
    <dgm:cxn modelId="{7B6B03E7-85EC-4407-92F9-075BB3F564EB}" type="presParOf" srcId="{0596F00E-2A48-44DE-98EB-0A723D874D0A}" destId="{0FBAB8CA-349C-4DA5-8149-026F1B5A01E2}" srcOrd="12" destOrd="0" presId="urn:microsoft.com/office/officeart/2005/8/layout/list1"/>
    <dgm:cxn modelId="{177CDC55-1943-40CE-B120-BCEC2671A252}" type="presParOf" srcId="{0FBAB8CA-349C-4DA5-8149-026F1B5A01E2}" destId="{BD7ABDCB-DA0E-4E5A-8294-3847E5F84EEC}" srcOrd="0" destOrd="0" presId="urn:microsoft.com/office/officeart/2005/8/layout/list1"/>
    <dgm:cxn modelId="{AE28C4BB-44BB-43F6-83C0-DAAC55921C1C}" type="presParOf" srcId="{0FBAB8CA-349C-4DA5-8149-026F1B5A01E2}" destId="{37CAA368-12F9-4DD6-BE49-EA7FEA2B0AFF}" srcOrd="1" destOrd="0" presId="urn:microsoft.com/office/officeart/2005/8/layout/list1"/>
    <dgm:cxn modelId="{B2EFC964-5567-43CD-B055-F5353AE813A3}" type="presParOf" srcId="{0596F00E-2A48-44DE-98EB-0A723D874D0A}" destId="{CA066A84-70FB-4C14-881D-C83436DB74E7}" srcOrd="13" destOrd="0" presId="urn:microsoft.com/office/officeart/2005/8/layout/list1"/>
    <dgm:cxn modelId="{32CC936A-C017-49E2-B9BA-210CBD6ED034}" type="presParOf" srcId="{0596F00E-2A48-44DE-98EB-0A723D874D0A}" destId="{7A2EAD7D-434F-4672-8BCB-6939AF0CDAF0}" srcOrd="14" destOrd="0" presId="urn:microsoft.com/office/officeart/2005/8/layout/list1"/>
  </dgm:cxnLst>
  <dgm:bg/>
  <dgm:whole/>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35.png"/></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6.png"/></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image" Target="../media/image38.png"/></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14.v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image" Target="../media/image47.png"/></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55.png"/></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57.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image" Target="../media/image2.png"/></Relationships>
</file>

<file path=ppt/drawings/_rels/vmlDrawing3.v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image" Target="../media/image6.png"/></Relationships>
</file>

<file path=ppt/drawings/_rels/vmlDrawing4.v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image" Target="../media/image8.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14.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9.png"/></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image" Target="../media/image33.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s-ES"/>
          </a:p>
        </p:txBody>
      </p:sp>
      <p:sp>
        <p:nvSpPr>
          <p:cNvPr id="29699" name="Rectangle 3"/>
          <p:cNvSpPr>
            <a:spLocks noGrp="1" noChangeArrowheads="1"/>
          </p:cNvSpPr>
          <p:nvPr>
            <p:ph type="dt" sz="quarter" idx="1"/>
          </p:nvPr>
        </p:nvSpPr>
        <p:spPr bwMode="auto">
          <a:xfrm>
            <a:off x="3886200" y="0"/>
            <a:ext cx="2971800" cy="4651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s-ES"/>
          </a:p>
        </p:txBody>
      </p:sp>
      <p:sp>
        <p:nvSpPr>
          <p:cNvPr id="29700" name="Rectangle 4"/>
          <p:cNvSpPr>
            <a:spLocks noGrp="1" noChangeArrowheads="1"/>
          </p:cNvSpPr>
          <p:nvPr>
            <p:ph type="ftr" sz="quarter" idx="2"/>
          </p:nvPr>
        </p:nvSpPr>
        <p:spPr bwMode="auto">
          <a:xfrm>
            <a:off x="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s-ES"/>
          </a:p>
        </p:txBody>
      </p:sp>
      <p:sp>
        <p:nvSpPr>
          <p:cNvPr id="29701" name="Rectangle 5"/>
          <p:cNvSpPr>
            <a:spLocks noGrp="1" noChangeArrowheads="1"/>
          </p:cNvSpPr>
          <p:nvPr>
            <p:ph type="sldNum" sz="quarter" idx="3"/>
          </p:nvPr>
        </p:nvSpPr>
        <p:spPr bwMode="auto">
          <a:xfrm>
            <a:off x="3886200" y="8831263"/>
            <a:ext cx="2971800" cy="46513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D3608CBF-6561-4190-98F1-C26680E28526}" type="slidenum">
              <a:rPr lang="es-ES"/>
              <a:pPr>
                <a:defRPr/>
              </a:pPr>
              <a:t>‹Nº›</a:t>
            </a:fld>
            <a:endParaRPr lang="es-E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CD5E0F84-3A52-4F9A-9291-6306ABADA385}" type="slidenum">
              <a:rPr lang="es-ES"/>
              <a:pPr>
                <a:defRPr/>
              </a:pPr>
              <a:t>‹Nº›</a:t>
            </a:fld>
            <a:endParaRPr lang="es-ES"/>
          </a:p>
        </p:txBody>
      </p:sp>
    </p:spTree>
  </p:cSld>
  <p:clrMapOvr>
    <a:masterClrMapping/>
  </p:clrMapOvr>
  <p:transition>
    <p:zoom dir="in"/>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396B212-7ED4-4BE1-B6FA-E985C659899A}" type="slidenum">
              <a:rPr lang="es-ES"/>
              <a:pPr>
                <a:defRPr/>
              </a:pPr>
              <a:t>‹Nº›</a:t>
            </a:fld>
            <a:endParaRPr lang="es-ES"/>
          </a:p>
        </p:txBody>
      </p:sp>
    </p:spTree>
  </p:cSld>
  <p:clrMapOvr>
    <a:masterClrMapping/>
  </p:clrMapOvr>
  <p:transition>
    <p:zoom dir="in"/>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F5FC2A50-AB53-488B-9CFA-34A52E4E765C}" type="slidenum">
              <a:rPr lang="es-ES"/>
              <a:pPr>
                <a:defRPr/>
              </a:pPr>
              <a:t>‹Nº›</a:t>
            </a:fld>
            <a:endParaRPr lang="es-ES"/>
          </a:p>
        </p:txBody>
      </p:sp>
    </p:spTree>
  </p:cSld>
  <p:clrMapOvr>
    <a:masterClrMapping/>
  </p:clrMapOvr>
  <p:transition>
    <p:zoom dir="in"/>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6858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3B7E2CA8-3F26-4EBD-9DB2-BC41DA740D60}" type="slidenum">
              <a:rPr lang="es-ES"/>
              <a:pPr>
                <a:defRPr/>
              </a:pPr>
              <a:t>‹Nº›</a:t>
            </a:fld>
            <a:endParaRPr lang="es-ES"/>
          </a:p>
        </p:txBody>
      </p:sp>
    </p:spTree>
  </p:cSld>
  <p:clrMapOvr>
    <a:masterClrMapping/>
  </p:clrMapOvr>
  <p:transition>
    <p:zoom dir="in"/>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F42DC30-6B5D-4C6E-AB76-9A861D012B16}" type="slidenum">
              <a:rPr lang="es-ES"/>
              <a:pPr>
                <a:defRPr/>
              </a:pPr>
              <a:t>‹Nº›</a:t>
            </a:fld>
            <a:endParaRPr lang="es-ES"/>
          </a:p>
        </p:txBody>
      </p:sp>
    </p:spTree>
  </p:cSld>
  <p:clrMapOvr>
    <a:masterClrMapping/>
  </p:clrMapOvr>
  <p:transition>
    <p:zoom dir="in"/>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2E8B2F0E-9ED6-4514-9349-D2D06CF8D473}" type="slidenum">
              <a:rPr lang="es-ES"/>
              <a:pPr>
                <a:defRPr/>
              </a:pPr>
              <a:t>‹Nº›</a:t>
            </a:fld>
            <a:endParaRPr lang="es-ES"/>
          </a:p>
        </p:txBody>
      </p:sp>
    </p:spTree>
  </p:cSld>
  <p:clrMapOvr>
    <a:masterClrMapping/>
  </p:clrMapOvr>
  <p:transition>
    <p:zoom dir="in"/>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7AE58ABB-E2BC-47A9-A25A-4BD015171F1F}" type="slidenum">
              <a:rPr lang="es-ES"/>
              <a:pPr>
                <a:defRPr/>
              </a:pPr>
              <a:t>‹Nº›</a:t>
            </a:fld>
            <a:endParaRPr lang="es-ES"/>
          </a:p>
        </p:txBody>
      </p:sp>
    </p:spTree>
  </p:cSld>
  <p:clrMapOvr>
    <a:masterClrMapping/>
  </p:clrMapOvr>
  <p:transition>
    <p:zoom dir="in"/>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DC1003D6-F9A4-479D-901B-A286AF7D230B}" type="slidenum">
              <a:rPr lang="es-ES"/>
              <a:pPr>
                <a:defRPr/>
              </a:pPr>
              <a:t>‹Nº›</a:t>
            </a:fld>
            <a:endParaRPr lang="es-ES"/>
          </a:p>
        </p:txBody>
      </p:sp>
    </p:spTree>
  </p:cSld>
  <p:clrMapOvr>
    <a:masterClrMapping/>
  </p:clrMapOvr>
  <p:transition>
    <p:zoom dir="in"/>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E86EC684-66E9-45E6-AFA1-FB60F0511761}" type="slidenum">
              <a:rPr lang="es-ES"/>
              <a:pPr>
                <a:defRPr/>
              </a:pPr>
              <a:t>‹Nº›</a:t>
            </a:fld>
            <a:endParaRPr lang="es-ES"/>
          </a:p>
        </p:txBody>
      </p:sp>
    </p:spTree>
  </p:cSld>
  <p:clrMapOvr>
    <a:masterClrMapping/>
  </p:clrMapOvr>
  <p:transition>
    <p:zoom dir="in"/>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8893646F-4203-4180-A539-6C24A17CA159}" type="slidenum">
              <a:rPr lang="es-ES"/>
              <a:pPr>
                <a:defRPr/>
              </a:pPr>
              <a:t>‹Nº›</a:t>
            </a:fld>
            <a:endParaRPr lang="es-ES"/>
          </a:p>
        </p:txBody>
      </p:sp>
    </p:spTree>
  </p:cSld>
  <p:clrMapOvr>
    <a:masterClrMapping/>
  </p:clrMapOvr>
  <p:transition>
    <p:zoom dir="in"/>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4E42B58-1462-42CA-B77D-B60582E28039}" type="slidenum">
              <a:rPr lang="es-ES"/>
              <a:pPr>
                <a:defRPr/>
              </a:pPr>
              <a:t>‹Nº›</a:t>
            </a:fld>
            <a:endParaRPr lang="es-ES"/>
          </a:p>
        </p:txBody>
      </p:sp>
    </p:spTree>
  </p:cSld>
  <p:clrMapOvr>
    <a:masterClrMapping/>
  </p:clrMapOvr>
  <p:transition>
    <p:zoom dir="in"/>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A8ABC35B-E09A-488B-BBB0-EDAA1F09CE29}" type="slidenum">
              <a:rPr lang="es-ES"/>
              <a:pPr>
                <a:defRPr/>
              </a:pPr>
              <a:t>‹Nº›</a:t>
            </a:fld>
            <a:endParaRPr lang="es-ES"/>
          </a:p>
        </p:txBody>
      </p:sp>
    </p:spTree>
  </p:cSld>
  <p:clrMapOvr>
    <a:masterClrMapping/>
  </p:clrMapOvr>
  <p:transition>
    <p:zoom dir="in"/>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843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C5DF0293-4880-4E30-A70B-274113EE27F9}"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60" r:id="rId1"/>
    <p:sldLayoutId id="2147483659" r:id="rId2"/>
    <p:sldLayoutId id="2147483658" r:id="rId3"/>
    <p:sldLayoutId id="2147483657" r:id="rId4"/>
    <p:sldLayoutId id="2147483656" r:id="rId5"/>
    <p:sldLayoutId id="2147483655" r:id="rId6"/>
    <p:sldLayoutId id="2147483654" r:id="rId7"/>
    <p:sldLayoutId id="2147483653" r:id="rId8"/>
    <p:sldLayoutId id="2147483652" r:id="rId9"/>
    <p:sldLayoutId id="2147483651" r:id="rId10"/>
    <p:sldLayoutId id="2147483650" r:id="rId11"/>
    <p:sldLayoutId id="2147483649" r:id="rId12"/>
  </p:sldLayoutIdLst>
  <p:transition>
    <p:zoom dir="in"/>
  </p:transition>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6.xml"/><Relationship Id="rId1" Type="http://schemas.openxmlformats.org/officeDocument/2006/relationships/vmlDrawing" Target="../drawings/vmlDrawing3.vml"/><Relationship Id="rId4" Type="http://schemas.openxmlformats.org/officeDocument/2006/relationships/oleObject" Target="../embeddings/oleObject6.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oleObject" Target="../embeddings/oleObject8.bin"/></Relationships>
</file>

<file path=ppt/slides/_rels/slide16.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w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1.xml"/><Relationship Id="rId1" Type="http://schemas.openxmlformats.org/officeDocument/2006/relationships/vmlDrawing" Target="../drawings/vmlDrawing6.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2.w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4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oleObject15.bin"/></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10.v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4.bin"/><Relationship Id="rId4" Type="http://schemas.openxmlformats.org/officeDocument/2006/relationships/oleObject" Target="../embeddings/oleObject3.bin"/></Relationships>
</file>

<file path=ppt/slides/_rels/slide6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7.xml"/><Relationship Id="rId1" Type="http://schemas.openxmlformats.org/officeDocument/2006/relationships/vmlDrawing" Target="../drawings/vmlDrawing11.v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7.xml"/><Relationship Id="rId1" Type="http://schemas.openxmlformats.org/officeDocument/2006/relationships/vmlDrawing" Target="../drawings/vmlDrawing12.vml"/><Relationship Id="rId4" Type="http://schemas.openxmlformats.org/officeDocument/2006/relationships/oleObject" Target="../embeddings/oleObject19.bin"/></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13.v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discover.bio-rad.com/" TargetMode="External"/><Relationship Id="rId2" Type="http://schemas.openxmlformats.org/officeDocument/2006/relationships/hyperlink" Target="http://www.apbiotech.com/" TargetMode="Externa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image" Target="../media/image45.w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46.w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7.xml"/><Relationship Id="rId1" Type="http://schemas.openxmlformats.org/officeDocument/2006/relationships/vmlDrawing" Target="../drawings/vmlDrawing14.vml"/><Relationship Id="rId4" Type="http://schemas.openxmlformats.org/officeDocument/2006/relationships/oleObject" Target="../embeddings/oleObject22.bin"/></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50.emf"/><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openxmlformats.org/officeDocument/2006/relationships/image" Target="../media/image56.wmf"/><Relationship Id="rId2" Type="http://schemas.openxmlformats.org/officeDocument/2006/relationships/slideLayout" Target="../slideLayouts/slideLayout7.xml"/><Relationship Id="rId1" Type="http://schemas.openxmlformats.org/officeDocument/2006/relationships/vmlDrawing" Target="../drawings/vmlDrawing15.vml"/><Relationship Id="rId4" Type="http://schemas.openxmlformats.org/officeDocument/2006/relationships/oleObject" Target="../embeddings/oleObject23.bin"/></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9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2286000"/>
            <a:ext cx="7772400" cy="1143000"/>
          </a:xfrm>
        </p:spPr>
        <p:txBody>
          <a:bodyPr/>
          <a:lstStyle/>
          <a:p>
            <a:pPr eaLnBrk="1" hangingPunct="1"/>
            <a:r>
              <a:rPr lang="es-ES" dirty="0" smtClean="0">
                <a:solidFill>
                  <a:srgbClr val="003300"/>
                </a:solidFill>
                <a:latin typeface="Comic Sans MS" pitchFamily="66" charset="0"/>
              </a:rPr>
              <a:t>Cromatografía en Lecho Fijo</a:t>
            </a:r>
            <a:br>
              <a:rPr lang="es-ES" dirty="0" smtClean="0">
                <a:solidFill>
                  <a:srgbClr val="003300"/>
                </a:solidFill>
                <a:latin typeface="Comic Sans MS" pitchFamily="66" charset="0"/>
              </a:rPr>
            </a:br>
            <a:r>
              <a:rPr lang="es-ES" dirty="0" smtClean="0">
                <a:solidFill>
                  <a:srgbClr val="003300"/>
                </a:solidFill>
                <a:latin typeface="Comic Sans MS" pitchFamily="66" charset="0"/>
              </a:rPr>
              <a:t/>
            </a:r>
            <a:br>
              <a:rPr lang="es-ES" dirty="0" smtClean="0">
                <a:solidFill>
                  <a:srgbClr val="003300"/>
                </a:solidFill>
                <a:latin typeface="Comic Sans MS" pitchFamily="66" charset="0"/>
              </a:rPr>
            </a:br>
            <a:r>
              <a:rPr lang="es-ES" dirty="0" smtClean="0">
                <a:solidFill>
                  <a:srgbClr val="003300"/>
                </a:solidFill>
                <a:latin typeface="Comic Sans MS" pitchFamily="66" charset="0"/>
              </a:rPr>
              <a:t>Tipos de Técnicas Cromatográficas para la Purificación de Proteínas</a:t>
            </a:r>
            <a:br>
              <a:rPr lang="es-ES" dirty="0" smtClean="0">
                <a:solidFill>
                  <a:srgbClr val="003300"/>
                </a:solidFill>
                <a:latin typeface="Comic Sans MS" pitchFamily="66" charset="0"/>
              </a:rPr>
            </a:br>
            <a:endParaRPr lang="es-ES" dirty="0" smtClean="0">
              <a:solidFill>
                <a:srgbClr val="003300"/>
              </a:solidFill>
              <a:latin typeface="Comic Sans MS" pitchFamily="66" charset="0"/>
            </a:endParaRPr>
          </a:p>
        </p:txBody>
      </p:sp>
    </p:spTree>
  </p:cSld>
  <p:clrMapOvr>
    <a:masterClrMapping/>
  </p:clrMapOvr>
  <p:transition>
    <p:zoom dir="in"/>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Grp="1" noChangeArrowheads="1"/>
          </p:cNvSpPr>
          <p:nvPr>
            <p:ph type="ctrTitle"/>
          </p:nvPr>
        </p:nvSpPr>
        <p:spPr>
          <a:xfrm>
            <a:off x="609600" y="457200"/>
            <a:ext cx="7772400" cy="1143000"/>
          </a:xfrm>
          <a:noFill/>
        </p:spPr>
        <p:txBody>
          <a:bodyPr/>
          <a:lstStyle/>
          <a:p>
            <a:pPr eaLnBrk="1" hangingPunct="1">
              <a:tabLst>
                <a:tab pos="-457200" algn="l"/>
              </a:tabLst>
            </a:pPr>
            <a:r>
              <a:rPr lang="es-ES_tradnl" sz="2400" b="1" u="sng" smtClean="0">
                <a:solidFill>
                  <a:srgbClr val="A50021"/>
                </a:solidFill>
                <a:latin typeface="Comic Sans MS" pitchFamily="66" charset="0"/>
                <a:cs typeface="Times New Roman" pitchFamily="18" charset="0"/>
              </a:rPr>
              <a:t>Tipos de Operaciones Cromatográficas utilizadas </a:t>
            </a:r>
            <a:br>
              <a:rPr lang="es-ES_tradnl" sz="2400" b="1" u="sng" smtClean="0">
                <a:solidFill>
                  <a:srgbClr val="A50021"/>
                </a:solidFill>
                <a:latin typeface="Comic Sans MS" pitchFamily="66" charset="0"/>
                <a:cs typeface="Times New Roman" pitchFamily="18" charset="0"/>
              </a:rPr>
            </a:br>
            <a:r>
              <a:rPr lang="es-ES_tradnl" sz="2400" b="1" u="sng" smtClean="0">
                <a:solidFill>
                  <a:srgbClr val="A50021"/>
                </a:solidFill>
                <a:latin typeface="Comic Sans MS" pitchFamily="66" charset="0"/>
                <a:cs typeface="Times New Roman" pitchFamily="18" charset="0"/>
              </a:rPr>
              <a:t/>
            </a:r>
            <a:br>
              <a:rPr lang="es-ES_tradnl" sz="2400" b="1" u="sng" smtClean="0">
                <a:solidFill>
                  <a:srgbClr val="A50021"/>
                </a:solidFill>
                <a:latin typeface="Comic Sans MS" pitchFamily="66" charset="0"/>
                <a:cs typeface="Times New Roman" pitchFamily="18" charset="0"/>
              </a:rPr>
            </a:br>
            <a:r>
              <a:rPr lang="es-ES_tradnl" sz="2400" b="1" u="sng" smtClean="0">
                <a:solidFill>
                  <a:srgbClr val="A50021"/>
                </a:solidFill>
                <a:latin typeface="Comic Sans MS" pitchFamily="66" charset="0"/>
                <a:cs typeface="Times New Roman" pitchFamily="18" charset="0"/>
              </a:rPr>
              <a:t>en Purificación de Proteínas  (4 MPa)</a:t>
            </a:r>
            <a:endParaRPr lang="es-ES_tradnl" sz="2400" b="1" smtClean="0">
              <a:solidFill>
                <a:srgbClr val="A50021"/>
              </a:solidFill>
              <a:latin typeface="Comic Sans MS" pitchFamily="66" charset="0"/>
            </a:endParaRPr>
          </a:p>
        </p:txBody>
      </p:sp>
      <p:pic>
        <p:nvPicPr>
          <p:cNvPr id="23555" name="Picture 5" descr="Croma"/>
          <p:cNvPicPr>
            <a:picLocks noChangeAspect="1" noChangeArrowheads="1"/>
          </p:cNvPicPr>
          <p:nvPr/>
        </p:nvPicPr>
        <p:blipFill>
          <a:blip r:embed="rId2"/>
          <a:srcRect/>
          <a:stretch>
            <a:fillRect/>
          </a:stretch>
        </p:blipFill>
        <p:spPr bwMode="auto">
          <a:xfrm>
            <a:off x="1143000" y="1752600"/>
            <a:ext cx="7277100" cy="48958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2"/>
          <p:cNvGrpSpPr>
            <a:grpSpLocks/>
          </p:cNvGrpSpPr>
          <p:nvPr/>
        </p:nvGrpSpPr>
        <p:grpSpPr bwMode="auto">
          <a:xfrm>
            <a:off x="304800" y="685800"/>
            <a:ext cx="8458200" cy="6172200"/>
            <a:chOff x="-3" y="-3"/>
            <a:chExt cx="3887" cy="5588"/>
          </a:xfrm>
        </p:grpSpPr>
        <p:grpSp>
          <p:nvGrpSpPr>
            <p:cNvPr id="24579" name="Group 3"/>
            <p:cNvGrpSpPr>
              <a:grpSpLocks/>
            </p:cNvGrpSpPr>
            <p:nvPr/>
          </p:nvGrpSpPr>
          <p:grpSpPr bwMode="auto">
            <a:xfrm>
              <a:off x="0" y="0"/>
              <a:ext cx="3881" cy="5582"/>
              <a:chOff x="0" y="0"/>
              <a:chExt cx="3881" cy="5582"/>
            </a:xfrm>
          </p:grpSpPr>
          <p:grpSp>
            <p:nvGrpSpPr>
              <p:cNvPr id="24581" name="Group 4"/>
              <p:cNvGrpSpPr>
                <a:grpSpLocks/>
              </p:cNvGrpSpPr>
              <p:nvPr/>
            </p:nvGrpSpPr>
            <p:grpSpPr bwMode="auto">
              <a:xfrm>
                <a:off x="0" y="0"/>
                <a:ext cx="1048" cy="518"/>
                <a:chOff x="0" y="0"/>
                <a:chExt cx="1048" cy="518"/>
              </a:xfrm>
            </p:grpSpPr>
            <p:sp>
              <p:nvSpPr>
                <p:cNvPr id="24648" name="Rectangle 5"/>
                <p:cNvSpPr>
                  <a:spLocks noChangeArrowheads="1"/>
                </p:cNvSpPr>
                <p:nvPr/>
              </p:nvSpPr>
              <p:spPr bwMode="auto">
                <a:xfrm>
                  <a:off x="28" y="0"/>
                  <a:ext cx="992"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Tipo de Cromatografía</a:t>
                  </a:r>
                </a:p>
                <a:p>
                  <a:pPr algn="ctr" eaLnBrk="0" hangingPunct="0">
                    <a:tabLst>
                      <a:tab pos="-457200" algn="l"/>
                    </a:tabLst>
                  </a:pPr>
                  <a:endParaRPr lang="es-ES_tradnl" sz="2000"/>
                </a:p>
              </p:txBody>
            </p:sp>
            <p:sp>
              <p:nvSpPr>
                <p:cNvPr id="24649" name="Rectangle 6"/>
                <p:cNvSpPr>
                  <a:spLocks noChangeArrowheads="1"/>
                </p:cNvSpPr>
                <p:nvPr/>
              </p:nvSpPr>
              <p:spPr bwMode="auto">
                <a:xfrm>
                  <a:off x="0" y="0"/>
                  <a:ext cx="1048" cy="518"/>
                </a:xfrm>
                <a:prstGeom prst="rect">
                  <a:avLst/>
                </a:prstGeom>
                <a:noFill/>
                <a:ln w="7">
                  <a:solidFill>
                    <a:srgbClr val="A0A0A0"/>
                  </a:solidFill>
                  <a:miter lim="800000"/>
                  <a:headEnd/>
                  <a:tailEnd/>
                </a:ln>
              </p:spPr>
              <p:txBody>
                <a:bodyPr/>
                <a:lstStyle/>
                <a:p>
                  <a:endParaRPr lang="es-CL"/>
                </a:p>
              </p:txBody>
            </p:sp>
          </p:grpSp>
          <p:grpSp>
            <p:nvGrpSpPr>
              <p:cNvPr id="24582" name="Group 7"/>
              <p:cNvGrpSpPr>
                <a:grpSpLocks/>
              </p:cNvGrpSpPr>
              <p:nvPr/>
            </p:nvGrpSpPr>
            <p:grpSpPr bwMode="auto">
              <a:xfrm>
                <a:off x="1048" y="0"/>
                <a:ext cx="1530" cy="518"/>
                <a:chOff x="1048" y="0"/>
                <a:chExt cx="1530" cy="518"/>
              </a:xfrm>
            </p:grpSpPr>
            <p:sp>
              <p:nvSpPr>
                <p:cNvPr id="24646" name="Rectangle 8"/>
                <p:cNvSpPr>
                  <a:spLocks noChangeArrowheads="1"/>
                </p:cNvSpPr>
                <p:nvPr/>
              </p:nvSpPr>
              <p:spPr bwMode="auto">
                <a:xfrm>
                  <a:off x="1076" y="0"/>
                  <a:ext cx="1474"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Propiedad Fisicoquímica o Bioquímica</a:t>
                  </a:r>
                </a:p>
                <a:p>
                  <a:pPr algn="ctr" eaLnBrk="0" hangingPunct="0">
                    <a:tabLst>
                      <a:tab pos="-457200" algn="l"/>
                    </a:tabLst>
                  </a:pPr>
                  <a:endParaRPr lang="es-ES_tradnl"/>
                </a:p>
              </p:txBody>
            </p:sp>
            <p:sp>
              <p:nvSpPr>
                <p:cNvPr id="24647" name="Rectangle 9"/>
                <p:cNvSpPr>
                  <a:spLocks noChangeArrowheads="1"/>
                </p:cNvSpPr>
                <p:nvPr/>
              </p:nvSpPr>
              <p:spPr bwMode="auto">
                <a:xfrm>
                  <a:off x="1048" y="0"/>
                  <a:ext cx="1530" cy="518"/>
                </a:xfrm>
                <a:prstGeom prst="rect">
                  <a:avLst/>
                </a:prstGeom>
                <a:noFill/>
                <a:ln w="7">
                  <a:solidFill>
                    <a:srgbClr val="A0A0A0"/>
                  </a:solidFill>
                  <a:miter lim="800000"/>
                  <a:headEnd/>
                  <a:tailEnd/>
                </a:ln>
              </p:spPr>
              <p:txBody>
                <a:bodyPr/>
                <a:lstStyle/>
                <a:p>
                  <a:endParaRPr lang="es-CL"/>
                </a:p>
              </p:txBody>
            </p:sp>
          </p:grpSp>
          <p:grpSp>
            <p:nvGrpSpPr>
              <p:cNvPr id="24583" name="Group 10"/>
              <p:cNvGrpSpPr>
                <a:grpSpLocks/>
              </p:cNvGrpSpPr>
              <p:nvPr/>
            </p:nvGrpSpPr>
            <p:grpSpPr bwMode="auto">
              <a:xfrm>
                <a:off x="2578" y="0"/>
                <a:ext cx="1303" cy="518"/>
                <a:chOff x="2578" y="0"/>
                <a:chExt cx="1303" cy="518"/>
              </a:xfrm>
            </p:grpSpPr>
            <p:sp>
              <p:nvSpPr>
                <p:cNvPr id="24644" name="Rectangle 11"/>
                <p:cNvSpPr>
                  <a:spLocks noChangeArrowheads="1"/>
                </p:cNvSpPr>
                <p:nvPr/>
              </p:nvSpPr>
              <p:spPr bwMode="auto">
                <a:xfrm>
                  <a:off x="2606" y="0"/>
                  <a:ext cx="1247" cy="518"/>
                </a:xfrm>
                <a:prstGeom prst="rect">
                  <a:avLst/>
                </a:prstGeom>
                <a:noFill/>
                <a:ln w="9525">
                  <a:noFill/>
                  <a:miter lim="800000"/>
                  <a:headEnd/>
                  <a:tailEnd/>
                </a:ln>
              </p:spPr>
              <p:txBody>
                <a:bodyPr/>
                <a:lstStyle/>
                <a:p>
                  <a:pPr algn="ctr">
                    <a:tabLst>
                      <a:tab pos="-457200" algn="l"/>
                    </a:tabLst>
                  </a:pPr>
                  <a:r>
                    <a:rPr lang="es-ES_tradnl" sz="1800" b="1">
                      <a:cs typeface="Times New Roman" pitchFamily="18" charset="0"/>
                    </a:rPr>
                    <a:t>Características</a:t>
                  </a:r>
                </a:p>
                <a:p>
                  <a:pPr algn="ctr" eaLnBrk="0" hangingPunct="0">
                    <a:tabLst>
                      <a:tab pos="-457200" algn="l"/>
                    </a:tabLst>
                  </a:pPr>
                  <a:endParaRPr lang="es-ES_tradnl" sz="1800" b="1"/>
                </a:p>
              </p:txBody>
            </p:sp>
            <p:sp>
              <p:nvSpPr>
                <p:cNvPr id="24645" name="Rectangle 12"/>
                <p:cNvSpPr>
                  <a:spLocks noChangeArrowheads="1"/>
                </p:cNvSpPr>
                <p:nvPr/>
              </p:nvSpPr>
              <p:spPr bwMode="auto">
                <a:xfrm>
                  <a:off x="2578" y="0"/>
                  <a:ext cx="1303" cy="518"/>
                </a:xfrm>
                <a:prstGeom prst="rect">
                  <a:avLst/>
                </a:prstGeom>
                <a:noFill/>
                <a:ln w="7">
                  <a:solidFill>
                    <a:srgbClr val="A0A0A0"/>
                  </a:solidFill>
                  <a:miter lim="800000"/>
                  <a:headEnd/>
                  <a:tailEnd/>
                </a:ln>
              </p:spPr>
              <p:txBody>
                <a:bodyPr/>
                <a:lstStyle/>
                <a:p>
                  <a:endParaRPr lang="es-CL"/>
                </a:p>
              </p:txBody>
            </p:sp>
          </p:grpSp>
          <p:grpSp>
            <p:nvGrpSpPr>
              <p:cNvPr id="24584" name="Group 13"/>
              <p:cNvGrpSpPr>
                <a:grpSpLocks/>
              </p:cNvGrpSpPr>
              <p:nvPr/>
            </p:nvGrpSpPr>
            <p:grpSpPr bwMode="auto">
              <a:xfrm>
                <a:off x="0" y="518"/>
                <a:ext cx="3881" cy="633"/>
                <a:chOff x="0" y="518"/>
                <a:chExt cx="3881" cy="633"/>
              </a:xfrm>
            </p:grpSpPr>
            <p:sp>
              <p:nvSpPr>
                <p:cNvPr id="24642" name="Rectangle 14"/>
                <p:cNvSpPr>
                  <a:spLocks noChangeArrowheads="1"/>
                </p:cNvSpPr>
                <p:nvPr/>
              </p:nvSpPr>
              <p:spPr bwMode="auto">
                <a:xfrm>
                  <a:off x="28" y="518"/>
                  <a:ext cx="3825" cy="633"/>
                </a:xfrm>
                <a:prstGeom prst="rect">
                  <a:avLst/>
                </a:prstGeom>
                <a:noFill/>
                <a:ln w="9525">
                  <a:noFill/>
                  <a:miter lim="800000"/>
                  <a:headEnd/>
                  <a:tailEnd/>
                </a:ln>
              </p:spPr>
              <p:txBody>
                <a:bodyPr/>
                <a:lstStyle/>
                <a:p>
                  <a:pPr algn="ctr">
                    <a:tabLst>
                      <a:tab pos="-457200" algn="l"/>
                    </a:tabLst>
                  </a:pPr>
                  <a:r>
                    <a:rPr lang="es-ES_tradnl" sz="1200" b="1">
                      <a:cs typeface="Times New Roman" pitchFamily="18" charset="0"/>
                    </a:rPr>
                    <a:t> </a:t>
                  </a:r>
                  <a:endParaRPr lang="es-ES_tradnl" sz="1200">
                    <a:cs typeface="Times New Roman" pitchFamily="18" charset="0"/>
                  </a:endParaRPr>
                </a:p>
                <a:p>
                  <a:pPr algn="ctr" eaLnBrk="0" hangingPunct="0">
                    <a:tabLst>
                      <a:tab pos="-457200" algn="l"/>
                    </a:tabLst>
                  </a:pPr>
                  <a:r>
                    <a:rPr lang="es-ES_tradnl" sz="2000" b="1">
                      <a:solidFill>
                        <a:srgbClr val="A50021"/>
                      </a:solidFill>
                      <a:cs typeface="Times New Roman" pitchFamily="18" charset="0"/>
                    </a:rPr>
                    <a:t>NO ADSORCION</a:t>
                  </a:r>
                  <a:endParaRPr lang="es-ES_tradnl" sz="2000">
                    <a:solidFill>
                      <a:srgbClr val="A50021"/>
                    </a:solidFill>
                    <a:cs typeface="Times New Roman" pitchFamily="18" charset="0"/>
                  </a:endParaRPr>
                </a:p>
                <a:p>
                  <a:pPr algn="ctr" eaLnBrk="0" hangingPunct="0">
                    <a:tabLst>
                      <a:tab pos="-457200" algn="l"/>
                    </a:tabLst>
                  </a:pPr>
                  <a:r>
                    <a:rPr lang="es-ES_tradnl" sz="1200">
                      <a:cs typeface="Times New Roman" pitchFamily="18" charset="0"/>
                    </a:rPr>
                    <a:t> </a:t>
                  </a:r>
                </a:p>
                <a:p>
                  <a:pPr algn="ctr" eaLnBrk="0" hangingPunct="0">
                    <a:tabLst>
                      <a:tab pos="-457200" algn="l"/>
                    </a:tabLst>
                  </a:pPr>
                  <a:endParaRPr lang="es-ES_tradnl"/>
                </a:p>
              </p:txBody>
            </p:sp>
            <p:sp>
              <p:nvSpPr>
                <p:cNvPr id="24643" name="Rectangle 15"/>
                <p:cNvSpPr>
                  <a:spLocks noChangeArrowheads="1"/>
                </p:cNvSpPr>
                <p:nvPr/>
              </p:nvSpPr>
              <p:spPr bwMode="auto">
                <a:xfrm>
                  <a:off x="0" y="518"/>
                  <a:ext cx="3881" cy="633"/>
                </a:xfrm>
                <a:prstGeom prst="rect">
                  <a:avLst/>
                </a:prstGeom>
                <a:noFill/>
                <a:ln w="7">
                  <a:solidFill>
                    <a:srgbClr val="A0A0A0"/>
                  </a:solidFill>
                  <a:miter lim="800000"/>
                  <a:headEnd/>
                  <a:tailEnd/>
                </a:ln>
              </p:spPr>
              <p:txBody>
                <a:bodyPr/>
                <a:lstStyle/>
                <a:p>
                  <a:endParaRPr lang="es-CL"/>
                </a:p>
              </p:txBody>
            </p:sp>
          </p:grpSp>
          <p:grpSp>
            <p:nvGrpSpPr>
              <p:cNvPr id="24585" name="Group 16"/>
              <p:cNvGrpSpPr>
                <a:grpSpLocks/>
              </p:cNvGrpSpPr>
              <p:nvPr/>
            </p:nvGrpSpPr>
            <p:grpSpPr bwMode="auto">
              <a:xfrm>
                <a:off x="0" y="1151"/>
                <a:ext cx="1048" cy="633"/>
                <a:chOff x="0" y="1151"/>
                <a:chExt cx="1048" cy="633"/>
              </a:xfrm>
            </p:grpSpPr>
            <p:sp>
              <p:nvSpPr>
                <p:cNvPr id="24640" name="Rectangle 17"/>
                <p:cNvSpPr>
                  <a:spLocks noChangeArrowheads="1"/>
                </p:cNvSpPr>
                <p:nvPr/>
              </p:nvSpPr>
              <p:spPr bwMode="auto">
                <a:xfrm>
                  <a:off x="28" y="1151"/>
                  <a:ext cx="992" cy="633"/>
                </a:xfrm>
                <a:prstGeom prst="rect">
                  <a:avLst/>
                </a:prstGeom>
                <a:noFill/>
                <a:ln w="9525">
                  <a:noFill/>
                  <a:miter lim="800000"/>
                  <a:headEnd/>
                  <a:tailEnd/>
                </a:ln>
              </p:spPr>
              <p:txBody>
                <a:bodyPr/>
                <a:lstStyle/>
                <a:p>
                  <a:pPr>
                    <a:tabLst>
                      <a:tab pos="-457200" algn="l"/>
                    </a:tabLst>
                  </a:pPr>
                  <a:r>
                    <a:rPr lang="es-ES_tradnl" sz="1400" b="1">
                      <a:cs typeface="Times New Roman" pitchFamily="18" charset="0"/>
                    </a:rPr>
                    <a:t>Filtración por Geles (GF) o Exclusión por Tamaño</a:t>
                  </a:r>
                </a:p>
                <a:p>
                  <a:pPr eaLnBrk="0" hangingPunct="0">
                    <a:tabLst>
                      <a:tab pos="-457200" algn="l"/>
                    </a:tabLst>
                  </a:pPr>
                  <a:endParaRPr lang="es-ES_tradnl" sz="1600" b="1"/>
                </a:p>
              </p:txBody>
            </p:sp>
            <p:sp>
              <p:nvSpPr>
                <p:cNvPr id="24641" name="Rectangle 18"/>
                <p:cNvSpPr>
                  <a:spLocks noChangeArrowheads="1"/>
                </p:cNvSpPr>
                <p:nvPr/>
              </p:nvSpPr>
              <p:spPr bwMode="auto">
                <a:xfrm>
                  <a:off x="0" y="1151"/>
                  <a:ext cx="1048" cy="633"/>
                </a:xfrm>
                <a:prstGeom prst="rect">
                  <a:avLst/>
                </a:prstGeom>
                <a:noFill/>
                <a:ln w="7">
                  <a:solidFill>
                    <a:srgbClr val="A0A0A0"/>
                  </a:solidFill>
                  <a:miter lim="800000"/>
                  <a:headEnd/>
                  <a:tailEnd/>
                </a:ln>
              </p:spPr>
              <p:txBody>
                <a:bodyPr/>
                <a:lstStyle/>
                <a:p>
                  <a:endParaRPr lang="es-CL"/>
                </a:p>
              </p:txBody>
            </p:sp>
          </p:grpSp>
          <p:grpSp>
            <p:nvGrpSpPr>
              <p:cNvPr id="24586" name="Group 19"/>
              <p:cNvGrpSpPr>
                <a:grpSpLocks/>
              </p:cNvGrpSpPr>
              <p:nvPr/>
            </p:nvGrpSpPr>
            <p:grpSpPr bwMode="auto">
              <a:xfrm>
                <a:off x="1048" y="1151"/>
                <a:ext cx="1530" cy="633"/>
                <a:chOff x="1048" y="1151"/>
                <a:chExt cx="1530" cy="633"/>
              </a:xfrm>
            </p:grpSpPr>
            <p:sp>
              <p:nvSpPr>
                <p:cNvPr id="24638" name="Rectangle 20"/>
                <p:cNvSpPr>
                  <a:spLocks noChangeArrowheads="1"/>
                </p:cNvSpPr>
                <p:nvPr/>
              </p:nvSpPr>
              <p:spPr bwMode="auto">
                <a:xfrm>
                  <a:off x="1076" y="1151"/>
                  <a:ext cx="1474" cy="633"/>
                </a:xfrm>
                <a:prstGeom prst="rect">
                  <a:avLst/>
                </a:prstGeom>
                <a:noFill/>
                <a:ln w="9525">
                  <a:noFill/>
                  <a:miter lim="800000"/>
                  <a:headEnd/>
                  <a:tailEnd/>
                </a:ln>
              </p:spPr>
              <p:txBody>
                <a:bodyPr/>
                <a:lstStyle/>
                <a:p>
                  <a:pPr algn="just">
                    <a:tabLst>
                      <a:tab pos="-457200" algn="l"/>
                    </a:tabLst>
                  </a:pPr>
                  <a:r>
                    <a:rPr lang="es-ES_tradnl" sz="1800" b="1">
                      <a:cs typeface="Times New Roman" pitchFamily="18" charset="0"/>
                    </a:rPr>
                    <a:t>Peso Molecular</a:t>
                  </a:r>
                </a:p>
                <a:p>
                  <a:pPr algn="just" eaLnBrk="0" hangingPunct="0">
                    <a:tabLst>
                      <a:tab pos="-457200" algn="l"/>
                    </a:tabLst>
                  </a:pPr>
                  <a:endParaRPr lang="es-ES_tradnl" sz="1800" b="1"/>
                </a:p>
              </p:txBody>
            </p:sp>
            <p:sp>
              <p:nvSpPr>
                <p:cNvPr id="24639" name="Rectangle 21"/>
                <p:cNvSpPr>
                  <a:spLocks noChangeArrowheads="1"/>
                </p:cNvSpPr>
                <p:nvPr/>
              </p:nvSpPr>
              <p:spPr bwMode="auto">
                <a:xfrm>
                  <a:off x="1048" y="1151"/>
                  <a:ext cx="1530" cy="633"/>
                </a:xfrm>
                <a:prstGeom prst="rect">
                  <a:avLst/>
                </a:prstGeom>
                <a:noFill/>
                <a:ln w="7">
                  <a:solidFill>
                    <a:srgbClr val="A0A0A0"/>
                  </a:solidFill>
                  <a:miter lim="800000"/>
                  <a:headEnd/>
                  <a:tailEnd/>
                </a:ln>
              </p:spPr>
              <p:txBody>
                <a:bodyPr/>
                <a:lstStyle/>
                <a:p>
                  <a:endParaRPr lang="es-CL"/>
                </a:p>
              </p:txBody>
            </p:sp>
          </p:grpSp>
          <p:grpSp>
            <p:nvGrpSpPr>
              <p:cNvPr id="24587" name="Group 22"/>
              <p:cNvGrpSpPr>
                <a:grpSpLocks/>
              </p:cNvGrpSpPr>
              <p:nvPr/>
            </p:nvGrpSpPr>
            <p:grpSpPr bwMode="auto">
              <a:xfrm>
                <a:off x="2578" y="1151"/>
                <a:ext cx="1303" cy="633"/>
                <a:chOff x="2578" y="1151"/>
                <a:chExt cx="1303" cy="633"/>
              </a:xfrm>
            </p:grpSpPr>
            <p:sp>
              <p:nvSpPr>
                <p:cNvPr id="24636" name="Rectangle 23"/>
                <p:cNvSpPr>
                  <a:spLocks noChangeArrowheads="1"/>
                </p:cNvSpPr>
                <p:nvPr/>
              </p:nvSpPr>
              <p:spPr bwMode="auto">
                <a:xfrm>
                  <a:off x="2606" y="1151"/>
                  <a:ext cx="1247" cy="633"/>
                </a:xfrm>
                <a:prstGeom prst="rect">
                  <a:avLst/>
                </a:prstGeom>
                <a:noFill/>
                <a:ln w="9525">
                  <a:noFill/>
                  <a:miter lim="800000"/>
                  <a:headEnd/>
                  <a:tailEnd/>
                </a:ln>
              </p:spPr>
              <p:txBody>
                <a:bodyPr/>
                <a:lstStyle/>
                <a:p>
                  <a:pPr algn="just">
                    <a:tabLst>
                      <a:tab pos="-457200" algn="l"/>
                    </a:tabLst>
                  </a:pPr>
                  <a:r>
                    <a:rPr lang="es-ES_tradnl" sz="1400" b="1">
                      <a:cs typeface="Times New Roman" pitchFamily="18" charset="0"/>
                    </a:rPr>
                    <a:t>Resolución: Moderada</a:t>
                  </a:r>
                </a:p>
                <a:p>
                  <a:pPr algn="just" eaLnBrk="0" hangingPunct="0">
                    <a:tabLst>
                      <a:tab pos="-457200" algn="l"/>
                    </a:tabLst>
                  </a:pPr>
                  <a:r>
                    <a:rPr lang="es-ES_tradnl" sz="1400" b="1">
                      <a:cs typeface="Times New Roman" pitchFamily="18" charset="0"/>
                    </a:rPr>
                    <a:t>Capacidad: Baja</a:t>
                  </a:r>
                </a:p>
                <a:p>
                  <a:pPr algn="just" eaLnBrk="0" hangingPunct="0">
                    <a:tabLst>
                      <a:tab pos="-457200" algn="l"/>
                    </a:tabLst>
                  </a:pPr>
                  <a:r>
                    <a:rPr lang="es-ES_tradnl" sz="1400" b="1">
                      <a:cs typeface="Times New Roman" pitchFamily="18" charset="0"/>
                    </a:rPr>
                    <a:t>Velocidad: Baja</a:t>
                  </a:r>
                </a:p>
                <a:p>
                  <a:pPr algn="just" eaLnBrk="0" hangingPunct="0">
                    <a:tabLst>
                      <a:tab pos="-457200" algn="l"/>
                    </a:tabLst>
                  </a:pPr>
                  <a:endParaRPr lang="es-ES_tradnl" sz="1400" b="1"/>
                </a:p>
              </p:txBody>
            </p:sp>
            <p:sp>
              <p:nvSpPr>
                <p:cNvPr id="24637" name="Rectangle 24"/>
                <p:cNvSpPr>
                  <a:spLocks noChangeArrowheads="1"/>
                </p:cNvSpPr>
                <p:nvPr/>
              </p:nvSpPr>
              <p:spPr bwMode="auto">
                <a:xfrm>
                  <a:off x="2578" y="1151"/>
                  <a:ext cx="1303" cy="633"/>
                </a:xfrm>
                <a:prstGeom prst="rect">
                  <a:avLst/>
                </a:prstGeom>
                <a:noFill/>
                <a:ln w="7">
                  <a:solidFill>
                    <a:srgbClr val="A0A0A0"/>
                  </a:solidFill>
                  <a:miter lim="800000"/>
                  <a:headEnd/>
                  <a:tailEnd/>
                </a:ln>
              </p:spPr>
              <p:txBody>
                <a:bodyPr/>
                <a:lstStyle/>
                <a:p>
                  <a:endParaRPr lang="es-CL"/>
                </a:p>
              </p:txBody>
            </p:sp>
          </p:grpSp>
          <p:grpSp>
            <p:nvGrpSpPr>
              <p:cNvPr id="24588" name="Group 25"/>
              <p:cNvGrpSpPr>
                <a:grpSpLocks/>
              </p:cNvGrpSpPr>
              <p:nvPr/>
            </p:nvGrpSpPr>
            <p:grpSpPr bwMode="auto">
              <a:xfrm>
                <a:off x="0" y="1784"/>
                <a:ext cx="3881" cy="633"/>
                <a:chOff x="0" y="1784"/>
                <a:chExt cx="3881" cy="633"/>
              </a:xfrm>
            </p:grpSpPr>
            <p:sp>
              <p:nvSpPr>
                <p:cNvPr id="24634" name="Rectangle 26"/>
                <p:cNvSpPr>
                  <a:spLocks noChangeArrowheads="1"/>
                </p:cNvSpPr>
                <p:nvPr/>
              </p:nvSpPr>
              <p:spPr bwMode="auto">
                <a:xfrm>
                  <a:off x="28" y="1784"/>
                  <a:ext cx="3825" cy="633"/>
                </a:xfrm>
                <a:prstGeom prst="rect">
                  <a:avLst/>
                </a:prstGeom>
                <a:noFill/>
                <a:ln w="9525">
                  <a:noFill/>
                  <a:miter lim="800000"/>
                  <a:headEnd/>
                  <a:tailEnd/>
                </a:ln>
              </p:spPr>
              <p:txBody>
                <a:bodyPr/>
                <a:lstStyle/>
                <a:p>
                  <a:pPr algn="ctr">
                    <a:tabLst>
                      <a:tab pos="-457200" algn="l"/>
                    </a:tabLst>
                  </a:pPr>
                  <a:r>
                    <a:rPr lang="es-ES_tradnl" sz="1200" b="1">
                      <a:cs typeface="Times New Roman" pitchFamily="18" charset="0"/>
                    </a:rPr>
                    <a:t> </a:t>
                  </a:r>
                  <a:endParaRPr lang="es-ES_tradnl" sz="1200">
                    <a:cs typeface="Times New Roman" pitchFamily="18" charset="0"/>
                  </a:endParaRPr>
                </a:p>
                <a:p>
                  <a:pPr algn="ctr" eaLnBrk="0" hangingPunct="0">
                    <a:tabLst>
                      <a:tab pos="-457200" algn="l"/>
                    </a:tabLst>
                  </a:pPr>
                  <a:r>
                    <a:rPr lang="es-ES_tradnl" sz="2000" b="1">
                      <a:solidFill>
                        <a:srgbClr val="A50021"/>
                      </a:solidFill>
                      <a:cs typeface="Times New Roman" pitchFamily="18" charset="0"/>
                    </a:rPr>
                    <a:t>ADSORCION</a:t>
                  </a:r>
                  <a:r>
                    <a:rPr lang="es-ES_tradnl" sz="1200">
                      <a:cs typeface="Times New Roman" pitchFamily="18" charset="0"/>
                    </a:rPr>
                    <a:t>  </a:t>
                  </a:r>
                </a:p>
                <a:p>
                  <a:pPr algn="ctr" eaLnBrk="0" hangingPunct="0">
                    <a:tabLst>
                      <a:tab pos="-457200" algn="l"/>
                    </a:tabLst>
                  </a:pPr>
                  <a:endParaRPr lang="es-ES_tradnl"/>
                </a:p>
              </p:txBody>
            </p:sp>
            <p:sp>
              <p:nvSpPr>
                <p:cNvPr id="24635" name="Rectangle 27"/>
                <p:cNvSpPr>
                  <a:spLocks noChangeArrowheads="1"/>
                </p:cNvSpPr>
                <p:nvPr/>
              </p:nvSpPr>
              <p:spPr bwMode="auto">
                <a:xfrm>
                  <a:off x="0" y="1784"/>
                  <a:ext cx="3881" cy="633"/>
                </a:xfrm>
                <a:prstGeom prst="rect">
                  <a:avLst/>
                </a:prstGeom>
                <a:noFill/>
                <a:ln w="7">
                  <a:solidFill>
                    <a:srgbClr val="A0A0A0"/>
                  </a:solidFill>
                  <a:miter lim="800000"/>
                  <a:headEnd/>
                  <a:tailEnd/>
                </a:ln>
              </p:spPr>
              <p:txBody>
                <a:bodyPr/>
                <a:lstStyle/>
                <a:p>
                  <a:endParaRPr lang="es-CL"/>
                </a:p>
              </p:txBody>
            </p:sp>
          </p:grpSp>
          <p:grpSp>
            <p:nvGrpSpPr>
              <p:cNvPr id="24589" name="Group 28"/>
              <p:cNvGrpSpPr>
                <a:grpSpLocks/>
              </p:cNvGrpSpPr>
              <p:nvPr/>
            </p:nvGrpSpPr>
            <p:grpSpPr bwMode="auto">
              <a:xfrm>
                <a:off x="0" y="2417"/>
                <a:ext cx="1048" cy="633"/>
                <a:chOff x="0" y="2417"/>
                <a:chExt cx="1048" cy="633"/>
              </a:xfrm>
            </p:grpSpPr>
            <p:sp>
              <p:nvSpPr>
                <p:cNvPr id="24632" name="Rectangle 29"/>
                <p:cNvSpPr>
                  <a:spLocks noChangeArrowheads="1"/>
                </p:cNvSpPr>
                <p:nvPr/>
              </p:nvSpPr>
              <p:spPr bwMode="auto">
                <a:xfrm>
                  <a:off x="28" y="2417"/>
                  <a:ext cx="992" cy="633"/>
                </a:xfrm>
                <a:prstGeom prst="rect">
                  <a:avLst/>
                </a:prstGeom>
                <a:noFill/>
                <a:ln w="9525">
                  <a:noFill/>
                  <a:miter lim="800000"/>
                  <a:headEnd/>
                  <a:tailEnd/>
                </a:ln>
              </p:spPr>
              <p:txBody>
                <a:bodyPr/>
                <a:lstStyle/>
                <a:p>
                  <a:pPr algn="just">
                    <a:tabLst>
                      <a:tab pos="-457200" algn="l"/>
                    </a:tabLst>
                  </a:pPr>
                  <a:r>
                    <a:rPr lang="es-ES_tradnl" sz="1800" b="1">
                      <a:solidFill>
                        <a:schemeClr val="accent2"/>
                      </a:solidFill>
                      <a:cs typeface="Times New Roman" pitchFamily="18" charset="0"/>
                    </a:rPr>
                    <a:t>Afinidad (AC)</a:t>
                  </a:r>
                </a:p>
                <a:p>
                  <a:pPr algn="just" eaLnBrk="0" hangingPunct="0">
                    <a:tabLst>
                      <a:tab pos="-457200" algn="l"/>
                    </a:tabLst>
                  </a:pPr>
                  <a:endParaRPr lang="es-ES_tradnl" sz="1800" b="1">
                    <a:solidFill>
                      <a:schemeClr val="accent2"/>
                    </a:solidFill>
                  </a:endParaRPr>
                </a:p>
              </p:txBody>
            </p:sp>
            <p:sp>
              <p:nvSpPr>
                <p:cNvPr id="24633" name="Rectangle 30"/>
                <p:cNvSpPr>
                  <a:spLocks noChangeArrowheads="1"/>
                </p:cNvSpPr>
                <p:nvPr/>
              </p:nvSpPr>
              <p:spPr bwMode="auto">
                <a:xfrm>
                  <a:off x="0" y="2417"/>
                  <a:ext cx="1048" cy="633"/>
                </a:xfrm>
                <a:prstGeom prst="rect">
                  <a:avLst/>
                </a:prstGeom>
                <a:noFill/>
                <a:ln w="7">
                  <a:solidFill>
                    <a:srgbClr val="A0A0A0"/>
                  </a:solidFill>
                  <a:miter lim="800000"/>
                  <a:headEnd/>
                  <a:tailEnd/>
                </a:ln>
              </p:spPr>
              <p:txBody>
                <a:bodyPr/>
                <a:lstStyle/>
                <a:p>
                  <a:endParaRPr lang="es-CL"/>
                </a:p>
              </p:txBody>
            </p:sp>
          </p:grpSp>
          <p:grpSp>
            <p:nvGrpSpPr>
              <p:cNvPr id="24590" name="Group 31"/>
              <p:cNvGrpSpPr>
                <a:grpSpLocks/>
              </p:cNvGrpSpPr>
              <p:nvPr/>
            </p:nvGrpSpPr>
            <p:grpSpPr bwMode="auto">
              <a:xfrm>
                <a:off x="1048" y="2417"/>
                <a:ext cx="1530" cy="633"/>
                <a:chOff x="1048" y="2417"/>
                <a:chExt cx="1530" cy="633"/>
              </a:xfrm>
            </p:grpSpPr>
            <p:sp>
              <p:nvSpPr>
                <p:cNvPr id="24630" name="Rectangle 32"/>
                <p:cNvSpPr>
                  <a:spLocks noChangeArrowheads="1"/>
                </p:cNvSpPr>
                <p:nvPr/>
              </p:nvSpPr>
              <p:spPr bwMode="auto">
                <a:xfrm>
                  <a:off x="1076" y="2417"/>
                  <a:ext cx="1474" cy="633"/>
                </a:xfrm>
                <a:prstGeom prst="rect">
                  <a:avLst/>
                </a:prstGeom>
                <a:noFill/>
                <a:ln w="9525">
                  <a:noFill/>
                  <a:miter lim="800000"/>
                  <a:headEnd/>
                  <a:tailEnd/>
                </a:ln>
              </p:spPr>
              <p:txBody>
                <a:bodyPr/>
                <a:lstStyle/>
                <a:p>
                  <a:pPr algn="just">
                    <a:tabLst>
                      <a:tab pos="-457200" algn="l"/>
                    </a:tabLst>
                  </a:pPr>
                  <a:r>
                    <a:rPr lang="es-ES_tradnl" sz="1800" b="1">
                      <a:solidFill>
                        <a:schemeClr val="accent2"/>
                      </a:solidFill>
                      <a:cs typeface="Times New Roman" pitchFamily="18" charset="0"/>
                    </a:rPr>
                    <a:t>Afinidad Biológica</a:t>
                  </a:r>
                </a:p>
                <a:p>
                  <a:pPr algn="just" eaLnBrk="0" hangingPunct="0">
                    <a:tabLst>
                      <a:tab pos="-457200" algn="l"/>
                    </a:tabLst>
                  </a:pPr>
                  <a:endParaRPr lang="es-ES_tradnl"/>
                </a:p>
              </p:txBody>
            </p:sp>
            <p:sp>
              <p:nvSpPr>
                <p:cNvPr id="24631" name="Rectangle 33"/>
                <p:cNvSpPr>
                  <a:spLocks noChangeArrowheads="1"/>
                </p:cNvSpPr>
                <p:nvPr/>
              </p:nvSpPr>
              <p:spPr bwMode="auto">
                <a:xfrm>
                  <a:off x="1048" y="2417"/>
                  <a:ext cx="1530" cy="633"/>
                </a:xfrm>
                <a:prstGeom prst="rect">
                  <a:avLst/>
                </a:prstGeom>
                <a:noFill/>
                <a:ln w="7">
                  <a:solidFill>
                    <a:srgbClr val="A0A0A0"/>
                  </a:solidFill>
                  <a:miter lim="800000"/>
                  <a:headEnd/>
                  <a:tailEnd/>
                </a:ln>
              </p:spPr>
              <p:txBody>
                <a:bodyPr/>
                <a:lstStyle/>
                <a:p>
                  <a:endParaRPr lang="es-CL"/>
                </a:p>
              </p:txBody>
            </p:sp>
          </p:grpSp>
          <p:grpSp>
            <p:nvGrpSpPr>
              <p:cNvPr id="24591" name="Group 34"/>
              <p:cNvGrpSpPr>
                <a:grpSpLocks/>
              </p:cNvGrpSpPr>
              <p:nvPr/>
            </p:nvGrpSpPr>
            <p:grpSpPr bwMode="auto">
              <a:xfrm>
                <a:off x="2578" y="2417"/>
                <a:ext cx="1303" cy="633"/>
                <a:chOff x="2578" y="2417"/>
                <a:chExt cx="1303" cy="633"/>
              </a:xfrm>
            </p:grpSpPr>
            <p:sp>
              <p:nvSpPr>
                <p:cNvPr id="24628" name="Rectangle 35"/>
                <p:cNvSpPr>
                  <a:spLocks noChangeArrowheads="1"/>
                </p:cNvSpPr>
                <p:nvPr/>
              </p:nvSpPr>
              <p:spPr bwMode="auto">
                <a:xfrm>
                  <a:off x="2606" y="2417"/>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Excelente</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29" name="Rectangle 36"/>
                <p:cNvSpPr>
                  <a:spLocks noChangeArrowheads="1"/>
                </p:cNvSpPr>
                <p:nvPr/>
              </p:nvSpPr>
              <p:spPr bwMode="auto">
                <a:xfrm>
                  <a:off x="2578" y="2417"/>
                  <a:ext cx="1303" cy="633"/>
                </a:xfrm>
                <a:prstGeom prst="rect">
                  <a:avLst/>
                </a:prstGeom>
                <a:noFill/>
                <a:ln w="7">
                  <a:solidFill>
                    <a:srgbClr val="A0A0A0"/>
                  </a:solidFill>
                  <a:miter lim="800000"/>
                  <a:headEnd/>
                  <a:tailEnd/>
                </a:ln>
              </p:spPr>
              <p:txBody>
                <a:bodyPr/>
                <a:lstStyle/>
                <a:p>
                  <a:endParaRPr lang="es-CL"/>
                </a:p>
              </p:txBody>
            </p:sp>
          </p:grpSp>
          <p:grpSp>
            <p:nvGrpSpPr>
              <p:cNvPr id="24592" name="Group 37"/>
              <p:cNvGrpSpPr>
                <a:grpSpLocks/>
              </p:cNvGrpSpPr>
              <p:nvPr/>
            </p:nvGrpSpPr>
            <p:grpSpPr bwMode="auto">
              <a:xfrm>
                <a:off x="0" y="3050"/>
                <a:ext cx="1048" cy="633"/>
                <a:chOff x="0" y="3050"/>
                <a:chExt cx="1048" cy="633"/>
              </a:xfrm>
            </p:grpSpPr>
            <p:sp>
              <p:nvSpPr>
                <p:cNvPr id="24626" name="Rectangle 38"/>
                <p:cNvSpPr>
                  <a:spLocks noChangeArrowheads="1"/>
                </p:cNvSpPr>
                <p:nvPr/>
              </p:nvSpPr>
              <p:spPr bwMode="auto">
                <a:xfrm>
                  <a:off x="28" y="3050"/>
                  <a:ext cx="992" cy="633"/>
                </a:xfrm>
                <a:prstGeom prst="rect">
                  <a:avLst/>
                </a:prstGeom>
                <a:noFill/>
                <a:ln w="9525">
                  <a:noFill/>
                  <a:miter lim="800000"/>
                  <a:headEnd/>
                  <a:tailEnd/>
                </a:ln>
              </p:spPr>
              <p:txBody>
                <a:bodyPr/>
                <a:lstStyle/>
                <a:p>
                  <a:pPr>
                    <a:tabLst>
                      <a:tab pos="-457200" algn="l"/>
                    </a:tabLst>
                  </a:pPr>
                  <a:r>
                    <a:rPr lang="es-ES_tradnl" sz="1400" b="1">
                      <a:solidFill>
                        <a:schemeClr val="accent2"/>
                      </a:solidFill>
                      <a:cs typeface="Times New Roman" pitchFamily="18" charset="0"/>
                    </a:rPr>
                    <a:t>Intercambio Iónico (IEC) (Aniónico Catiónico)</a:t>
                  </a:r>
                </a:p>
                <a:p>
                  <a:pPr eaLnBrk="0" hangingPunct="0">
                    <a:tabLst>
                      <a:tab pos="-457200" algn="l"/>
                    </a:tabLst>
                  </a:pPr>
                  <a:endParaRPr lang="es-ES_tradnl" sz="1400" b="1">
                    <a:solidFill>
                      <a:schemeClr val="accent2"/>
                    </a:solidFill>
                  </a:endParaRPr>
                </a:p>
              </p:txBody>
            </p:sp>
            <p:sp>
              <p:nvSpPr>
                <p:cNvPr id="24627" name="Rectangle 39"/>
                <p:cNvSpPr>
                  <a:spLocks noChangeArrowheads="1"/>
                </p:cNvSpPr>
                <p:nvPr/>
              </p:nvSpPr>
              <p:spPr bwMode="auto">
                <a:xfrm>
                  <a:off x="0" y="3050"/>
                  <a:ext cx="1048" cy="633"/>
                </a:xfrm>
                <a:prstGeom prst="rect">
                  <a:avLst/>
                </a:prstGeom>
                <a:noFill/>
                <a:ln w="7">
                  <a:solidFill>
                    <a:srgbClr val="A0A0A0"/>
                  </a:solidFill>
                  <a:miter lim="800000"/>
                  <a:headEnd/>
                  <a:tailEnd/>
                </a:ln>
              </p:spPr>
              <p:txBody>
                <a:bodyPr/>
                <a:lstStyle/>
                <a:p>
                  <a:endParaRPr lang="es-CL"/>
                </a:p>
              </p:txBody>
            </p:sp>
          </p:grpSp>
          <p:grpSp>
            <p:nvGrpSpPr>
              <p:cNvPr id="24593" name="Group 40"/>
              <p:cNvGrpSpPr>
                <a:grpSpLocks/>
              </p:cNvGrpSpPr>
              <p:nvPr/>
            </p:nvGrpSpPr>
            <p:grpSpPr bwMode="auto">
              <a:xfrm>
                <a:off x="1048" y="3050"/>
                <a:ext cx="1530" cy="633"/>
                <a:chOff x="1048" y="3050"/>
                <a:chExt cx="1530" cy="633"/>
              </a:xfrm>
            </p:grpSpPr>
            <p:sp>
              <p:nvSpPr>
                <p:cNvPr id="24624" name="Rectangle 41"/>
                <p:cNvSpPr>
                  <a:spLocks noChangeArrowheads="1"/>
                </p:cNvSpPr>
                <p:nvPr/>
              </p:nvSpPr>
              <p:spPr bwMode="auto">
                <a:xfrm>
                  <a:off x="1076" y="3050"/>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Carga a diferentes pH</a:t>
                  </a:r>
                </a:p>
                <a:p>
                  <a:pPr algn="just" eaLnBrk="0" hangingPunct="0">
                    <a:tabLst>
                      <a:tab pos="-457200" algn="l"/>
                    </a:tabLst>
                  </a:pPr>
                  <a:endParaRPr lang="es-ES_tradnl" sz="1600" b="1">
                    <a:solidFill>
                      <a:schemeClr val="accent2"/>
                    </a:solidFill>
                  </a:endParaRPr>
                </a:p>
              </p:txBody>
            </p:sp>
            <p:sp>
              <p:nvSpPr>
                <p:cNvPr id="24625" name="Rectangle 42"/>
                <p:cNvSpPr>
                  <a:spLocks noChangeArrowheads="1"/>
                </p:cNvSpPr>
                <p:nvPr/>
              </p:nvSpPr>
              <p:spPr bwMode="auto">
                <a:xfrm>
                  <a:off x="1048" y="3050"/>
                  <a:ext cx="1530" cy="633"/>
                </a:xfrm>
                <a:prstGeom prst="rect">
                  <a:avLst/>
                </a:prstGeom>
                <a:noFill/>
                <a:ln w="7">
                  <a:solidFill>
                    <a:srgbClr val="A0A0A0"/>
                  </a:solidFill>
                  <a:miter lim="800000"/>
                  <a:headEnd/>
                  <a:tailEnd/>
                </a:ln>
              </p:spPr>
              <p:txBody>
                <a:bodyPr/>
                <a:lstStyle/>
                <a:p>
                  <a:endParaRPr lang="es-CL"/>
                </a:p>
              </p:txBody>
            </p:sp>
          </p:grpSp>
          <p:grpSp>
            <p:nvGrpSpPr>
              <p:cNvPr id="24594" name="Group 43"/>
              <p:cNvGrpSpPr>
                <a:grpSpLocks/>
              </p:cNvGrpSpPr>
              <p:nvPr/>
            </p:nvGrpSpPr>
            <p:grpSpPr bwMode="auto">
              <a:xfrm>
                <a:off x="2578" y="3050"/>
                <a:ext cx="1303" cy="633"/>
                <a:chOff x="2578" y="3050"/>
                <a:chExt cx="1303" cy="633"/>
              </a:xfrm>
            </p:grpSpPr>
            <p:sp>
              <p:nvSpPr>
                <p:cNvPr id="24622" name="Rectangle 44"/>
                <p:cNvSpPr>
                  <a:spLocks noChangeArrowheads="1"/>
                </p:cNvSpPr>
                <p:nvPr/>
              </p:nvSpPr>
              <p:spPr bwMode="auto">
                <a:xfrm>
                  <a:off x="2606" y="3050"/>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Alta</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23" name="Rectangle 45"/>
                <p:cNvSpPr>
                  <a:spLocks noChangeArrowheads="1"/>
                </p:cNvSpPr>
                <p:nvPr/>
              </p:nvSpPr>
              <p:spPr bwMode="auto">
                <a:xfrm>
                  <a:off x="2578" y="3050"/>
                  <a:ext cx="1303" cy="633"/>
                </a:xfrm>
                <a:prstGeom prst="rect">
                  <a:avLst/>
                </a:prstGeom>
                <a:noFill/>
                <a:ln w="7">
                  <a:solidFill>
                    <a:srgbClr val="A0A0A0"/>
                  </a:solidFill>
                  <a:miter lim="800000"/>
                  <a:headEnd/>
                  <a:tailEnd/>
                </a:ln>
              </p:spPr>
              <p:txBody>
                <a:bodyPr/>
                <a:lstStyle/>
                <a:p>
                  <a:endParaRPr lang="es-CL"/>
                </a:p>
              </p:txBody>
            </p:sp>
          </p:grpSp>
          <p:grpSp>
            <p:nvGrpSpPr>
              <p:cNvPr id="24595" name="Group 46"/>
              <p:cNvGrpSpPr>
                <a:grpSpLocks/>
              </p:cNvGrpSpPr>
              <p:nvPr/>
            </p:nvGrpSpPr>
            <p:grpSpPr bwMode="auto">
              <a:xfrm>
                <a:off x="0" y="3683"/>
                <a:ext cx="1048" cy="633"/>
                <a:chOff x="0" y="3683"/>
                <a:chExt cx="1048" cy="633"/>
              </a:xfrm>
            </p:grpSpPr>
            <p:sp>
              <p:nvSpPr>
                <p:cNvPr id="24620" name="Rectangle 47"/>
                <p:cNvSpPr>
                  <a:spLocks noChangeArrowheads="1"/>
                </p:cNvSpPr>
                <p:nvPr/>
              </p:nvSpPr>
              <p:spPr bwMode="auto">
                <a:xfrm>
                  <a:off x="28" y="3683"/>
                  <a:ext cx="992"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Cromatofocusing</a:t>
                  </a:r>
                </a:p>
                <a:p>
                  <a:pPr algn="just" eaLnBrk="0" hangingPunct="0">
                    <a:tabLst>
                      <a:tab pos="-457200" algn="l"/>
                    </a:tabLst>
                  </a:pPr>
                  <a:endParaRPr lang="es-ES_tradnl"/>
                </a:p>
              </p:txBody>
            </p:sp>
            <p:sp>
              <p:nvSpPr>
                <p:cNvPr id="24621" name="Rectangle 48"/>
                <p:cNvSpPr>
                  <a:spLocks noChangeArrowheads="1"/>
                </p:cNvSpPr>
                <p:nvPr/>
              </p:nvSpPr>
              <p:spPr bwMode="auto">
                <a:xfrm>
                  <a:off x="0" y="3683"/>
                  <a:ext cx="1048" cy="633"/>
                </a:xfrm>
                <a:prstGeom prst="rect">
                  <a:avLst/>
                </a:prstGeom>
                <a:noFill/>
                <a:ln w="7">
                  <a:solidFill>
                    <a:srgbClr val="A0A0A0"/>
                  </a:solidFill>
                  <a:miter lim="800000"/>
                  <a:headEnd/>
                  <a:tailEnd/>
                </a:ln>
              </p:spPr>
              <p:txBody>
                <a:bodyPr/>
                <a:lstStyle/>
                <a:p>
                  <a:endParaRPr lang="es-CL"/>
                </a:p>
              </p:txBody>
            </p:sp>
          </p:grpSp>
          <p:grpSp>
            <p:nvGrpSpPr>
              <p:cNvPr id="24596" name="Group 49"/>
              <p:cNvGrpSpPr>
                <a:grpSpLocks/>
              </p:cNvGrpSpPr>
              <p:nvPr/>
            </p:nvGrpSpPr>
            <p:grpSpPr bwMode="auto">
              <a:xfrm>
                <a:off x="1048" y="3683"/>
                <a:ext cx="1530" cy="633"/>
                <a:chOff x="1048" y="3683"/>
                <a:chExt cx="1530" cy="633"/>
              </a:xfrm>
            </p:grpSpPr>
            <p:sp>
              <p:nvSpPr>
                <p:cNvPr id="24618" name="Rectangle 50"/>
                <p:cNvSpPr>
                  <a:spLocks noChangeArrowheads="1"/>
                </p:cNvSpPr>
                <p:nvPr/>
              </p:nvSpPr>
              <p:spPr bwMode="auto">
                <a:xfrm>
                  <a:off x="1076" y="3683"/>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Punto Isoeléctrico</a:t>
                  </a:r>
                </a:p>
                <a:p>
                  <a:pPr algn="just" eaLnBrk="0" hangingPunct="0">
                    <a:tabLst>
                      <a:tab pos="-457200" algn="l"/>
                    </a:tabLst>
                  </a:pPr>
                  <a:endParaRPr lang="es-ES_tradnl"/>
                </a:p>
              </p:txBody>
            </p:sp>
            <p:sp>
              <p:nvSpPr>
                <p:cNvPr id="24619" name="Rectangle 51"/>
                <p:cNvSpPr>
                  <a:spLocks noChangeArrowheads="1"/>
                </p:cNvSpPr>
                <p:nvPr/>
              </p:nvSpPr>
              <p:spPr bwMode="auto">
                <a:xfrm>
                  <a:off x="1048" y="3683"/>
                  <a:ext cx="1530" cy="633"/>
                </a:xfrm>
                <a:prstGeom prst="rect">
                  <a:avLst/>
                </a:prstGeom>
                <a:noFill/>
                <a:ln w="7">
                  <a:solidFill>
                    <a:srgbClr val="A0A0A0"/>
                  </a:solidFill>
                  <a:miter lim="800000"/>
                  <a:headEnd/>
                  <a:tailEnd/>
                </a:ln>
              </p:spPr>
              <p:txBody>
                <a:bodyPr/>
                <a:lstStyle/>
                <a:p>
                  <a:endParaRPr lang="es-CL"/>
                </a:p>
              </p:txBody>
            </p:sp>
          </p:grpSp>
          <p:grpSp>
            <p:nvGrpSpPr>
              <p:cNvPr id="24597" name="Group 52"/>
              <p:cNvGrpSpPr>
                <a:grpSpLocks/>
              </p:cNvGrpSpPr>
              <p:nvPr/>
            </p:nvGrpSpPr>
            <p:grpSpPr bwMode="auto">
              <a:xfrm>
                <a:off x="2578" y="3683"/>
                <a:ext cx="1303" cy="633"/>
                <a:chOff x="2578" y="3683"/>
                <a:chExt cx="1303" cy="633"/>
              </a:xfrm>
            </p:grpSpPr>
            <p:sp>
              <p:nvSpPr>
                <p:cNvPr id="24616" name="Rectangle 53"/>
                <p:cNvSpPr>
                  <a:spLocks noChangeArrowheads="1"/>
                </p:cNvSpPr>
                <p:nvPr/>
              </p:nvSpPr>
              <p:spPr bwMode="auto">
                <a:xfrm>
                  <a:off x="2606" y="3683"/>
                  <a:ext cx="1247"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Resolución: Muy Alta</a:t>
                  </a:r>
                </a:p>
                <a:p>
                  <a:pPr algn="just" eaLnBrk="0" hangingPunct="0">
                    <a:tabLst>
                      <a:tab pos="-457200" algn="l"/>
                    </a:tabLst>
                  </a:pPr>
                  <a:r>
                    <a:rPr lang="es-ES_tradnl" sz="1400" b="1">
                      <a:solidFill>
                        <a:schemeClr val="accent2"/>
                      </a:solidFill>
                      <a:cs typeface="Times New Roman" pitchFamily="18" charset="0"/>
                    </a:rPr>
                    <a:t>Capacidad: Muy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sz="1400" b="1">
                    <a:solidFill>
                      <a:schemeClr val="accent2"/>
                    </a:solidFill>
                    <a:cs typeface="Times New Roman" pitchFamily="18" charset="0"/>
                  </a:endParaRPr>
                </a:p>
              </p:txBody>
            </p:sp>
            <p:sp>
              <p:nvSpPr>
                <p:cNvPr id="24617" name="Rectangle 54"/>
                <p:cNvSpPr>
                  <a:spLocks noChangeArrowheads="1"/>
                </p:cNvSpPr>
                <p:nvPr/>
              </p:nvSpPr>
              <p:spPr bwMode="auto">
                <a:xfrm>
                  <a:off x="2578" y="3683"/>
                  <a:ext cx="1303" cy="633"/>
                </a:xfrm>
                <a:prstGeom prst="rect">
                  <a:avLst/>
                </a:prstGeom>
                <a:noFill/>
                <a:ln w="7">
                  <a:solidFill>
                    <a:srgbClr val="A0A0A0"/>
                  </a:solidFill>
                  <a:miter lim="800000"/>
                  <a:headEnd/>
                  <a:tailEnd/>
                </a:ln>
              </p:spPr>
              <p:txBody>
                <a:bodyPr/>
                <a:lstStyle/>
                <a:p>
                  <a:endParaRPr lang="es-CL"/>
                </a:p>
              </p:txBody>
            </p:sp>
          </p:grpSp>
          <p:grpSp>
            <p:nvGrpSpPr>
              <p:cNvPr id="24598" name="Group 55"/>
              <p:cNvGrpSpPr>
                <a:grpSpLocks/>
              </p:cNvGrpSpPr>
              <p:nvPr/>
            </p:nvGrpSpPr>
            <p:grpSpPr bwMode="auto">
              <a:xfrm>
                <a:off x="0" y="4316"/>
                <a:ext cx="1048" cy="633"/>
                <a:chOff x="0" y="4316"/>
                <a:chExt cx="1048" cy="633"/>
              </a:xfrm>
            </p:grpSpPr>
            <p:sp>
              <p:nvSpPr>
                <p:cNvPr id="24614" name="Rectangle 56"/>
                <p:cNvSpPr>
                  <a:spLocks noChangeArrowheads="1"/>
                </p:cNvSpPr>
                <p:nvPr/>
              </p:nvSpPr>
              <p:spPr bwMode="auto">
                <a:xfrm>
                  <a:off x="28" y="4316"/>
                  <a:ext cx="992" cy="633"/>
                </a:xfrm>
                <a:prstGeom prst="rect">
                  <a:avLst/>
                </a:prstGeom>
                <a:noFill/>
                <a:ln w="9525">
                  <a:noFill/>
                  <a:miter lim="800000"/>
                  <a:headEnd/>
                  <a:tailEnd/>
                </a:ln>
              </p:spPr>
              <p:txBody>
                <a:bodyPr/>
                <a:lstStyle/>
                <a:p>
                  <a:pPr algn="just">
                    <a:tabLst>
                      <a:tab pos="-457200" algn="l"/>
                    </a:tabLst>
                  </a:pPr>
                  <a:r>
                    <a:rPr lang="es-ES_tradnl" sz="1400" b="1">
                      <a:solidFill>
                        <a:schemeClr val="accent2"/>
                      </a:solidFill>
                      <a:cs typeface="Times New Roman" pitchFamily="18" charset="0"/>
                    </a:rPr>
                    <a:t>Interacción Hidrofóbica</a:t>
                  </a:r>
                </a:p>
                <a:p>
                  <a:pPr algn="just" eaLnBrk="0" hangingPunct="0">
                    <a:tabLst>
                      <a:tab pos="-457200" algn="l"/>
                    </a:tabLst>
                  </a:pPr>
                  <a:r>
                    <a:rPr lang="es-ES_tradnl" sz="1400" b="1">
                      <a:solidFill>
                        <a:schemeClr val="accent2"/>
                      </a:solidFill>
                      <a:cs typeface="Times New Roman" pitchFamily="18" charset="0"/>
                    </a:rPr>
                    <a:t>(HIC)</a:t>
                  </a:r>
                </a:p>
                <a:p>
                  <a:pPr algn="just" eaLnBrk="0" hangingPunct="0">
                    <a:tabLst>
                      <a:tab pos="-457200" algn="l"/>
                    </a:tabLst>
                  </a:pPr>
                  <a:endParaRPr lang="es-ES_tradnl" sz="1400" b="1">
                    <a:solidFill>
                      <a:schemeClr val="accent2"/>
                    </a:solidFill>
                    <a:cs typeface="Times New Roman" pitchFamily="18" charset="0"/>
                  </a:endParaRPr>
                </a:p>
              </p:txBody>
            </p:sp>
            <p:sp>
              <p:nvSpPr>
                <p:cNvPr id="24615" name="Rectangle 57"/>
                <p:cNvSpPr>
                  <a:spLocks noChangeArrowheads="1"/>
                </p:cNvSpPr>
                <p:nvPr/>
              </p:nvSpPr>
              <p:spPr bwMode="auto">
                <a:xfrm>
                  <a:off x="0" y="4316"/>
                  <a:ext cx="1048" cy="633"/>
                </a:xfrm>
                <a:prstGeom prst="rect">
                  <a:avLst/>
                </a:prstGeom>
                <a:noFill/>
                <a:ln w="7">
                  <a:solidFill>
                    <a:srgbClr val="A0A0A0"/>
                  </a:solidFill>
                  <a:miter lim="800000"/>
                  <a:headEnd/>
                  <a:tailEnd/>
                </a:ln>
              </p:spPr>
              <p:txBody>
                <a:bodyPr/>
                <a:lstStyle/>
                <a:p>
                  <a:endParaRPr lang="es-CL"/>
                </a:p>
              </p:txBody>
            </p:sp>
          </p:grpSp>
          <p:grpSp>
            <p:nvGrpSpPr>
              <p:cNvPr id="24599" name="Group 58"/>
              <p:cNvGrpSpPr>
                <a:grpSpLocks/>
              </p:cNvGrpSpPr>
              <p:nvPr/>
            </p:nvGrpSpPr>
            <p:grpSpPr bwMode="auto">
              <a:xfrm>
                <a:off x="1048" y="4316"/>
                <a:ext cx="1530" cy="633"/>
                <a:chOff x="1048" y="4316"/>
                <a:chExt cx="1530" cy="633"/>
              </a:xfrm>
            </p:grpSpPr>
            <p:sp>
              <p:nvSpPr>
                <p:cNvPr id="24612" name="Rectangle 59"/>
                <p:cNvSpPr>
                  <a:spLocks noChangeArrowheads="1"/>
                </p:cNvSpPr>
                <p:nvPr/>
              </p:nvSpPr>
              <p:spPr bwMode="auto">
                <a:xfrm>
                  <a:off x="1076" y="4316"/>
                  <a:ext cx="1474"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Hidrofobicidad Superficial</a:t>
                  </a:r>
                </a:p>
                <a:p>
                  <a:pPr algn="just" eaLnBrk="0" hangingPunct="0">
                    <a:tabLst>
                      <a:tab pos="-457200" algn="l"/>
                    </a:tabLst>
                  </a:pPr>
                  <a:endParaRPr lang="es-ES_tradnl"/>
                </a:p>
              </p:txBody>
            </p:sp>
            <p:sp>
              <p:nvSpPr>
                <p:cNvPr id="24613" name="Rectangle 60"/>
                <p:cNvSpPr>
                  <a:spLocks noChangeArrowheads="1"/>
                </p:cNvSpPr>
                <p:nvPr/>
              </p:nvSpPr>
              <p:spPr bwMode="auto">
                <a:xfrm>
                  <a:off x="1048" y="4316"/>
                  <a:ext cx="1530" cy="633"/>
                </a:xfrm>
                <a:prstGeom prst="rect">
                  <a:avLst/>
                </a:prstGeom>
                <a:noFill/>
                <a:ln w="7">
                  <a:solidFill>
                    <a:srgbClr val="A0A0A0"/>
                  </a:solidFill>
                  <a:miter lim="800000"/>
                  <a:headEnd/>
                  <a:tailEnd/>
                </a:ln>
              </p:spPr>
              <p:txBody>
                <a:bodyPr/>
                <a:lstStyle/>
                <a:p>
                  <a:endParaRPr lang="es-CL"/>
                </a:p>
              </p:txBody>
            </p:sp>
          </p:grpSp>
          <p:grpSp>
            <p:nvGrpSpPr>
              <p:cNvPr id="24600" name="Group 61"/>
              <p:cNvGrpSpPr>
                <a:grpSpLocks/>
              </p:cNvGrpSpPr>
              <p:nvPr/>
            </p:nvGrpSpPr>
            <p:grpSpPr bwMode="auto">
              <a:xfrm>
                <a:off x="2578" y="4316"/>
                <a:ext cx="1303" cy="633"/>
                <a:chOff x="2578" y="4316"/>
                <a:chExt cx="1303" cy="633"/>
              </a:xfrm>
            </p:grpSpPr>
            <p:sp>
              <p:nvSpPr>
                <p:cNvPr id="24610" name="Rectangle 62"/>
                <p:cNvSpPr>
                  <a:spLocks noChangeArrowheads="1"/>
                </p:cNvSpPr>
                <p:nvPr/>
              </p:nvSpPr>
              <p:spPr bwMode="auto">
                <a:xfrm>
                  <a:off x="2606" y="4316"/>
                  <a:ext cx="1247" cy="633"/>
                </a:xfrm>
                <a:prstGeom prst="rect">
                  <a:avLst/>
                </a:prstGeom>
                <a:noFill/>
                <a:ln w="9525">
                  <a:noFill/>
                  <a:miter lim="800000"/>
                  <a:headEnd/>
                  <a:tailEnd/>
                </a:ln>
              </p:spPr>
              <p:txBody>
                <a:bodyPr/>
                <a:lstStyle/>
                <a:p>
                  <a:pPr algn="just" eaLnBrk="0" hangingPunct="0">
                    <a:tabLst>
                      <a:tab pos="-457200" algn="l"/>
                    </a:tabLst>
                  </a:pPr>
                  <a:r>
                    <a:rPr lang="es-ES_tradnl" sz="1400" b="1">
                      <a:solidFill>
                        <a:schemeClr val="accent2"/>
                      </a:solidFill>
                      <a:cs typeface="Times New Roman" pitchFamily="18" charset="0"/>
                    </a:rPr>
                    <a:t>Resolución: Alta</a:t>
                  </a:r>
                </a:p>
                <a:p>
                  <a:pPr algn="just" eaLnBrk="0" hangingPunct="0">
                    <a:tabLst>
                      <a:tab pos="-457200" algn="l"/>
                    </a:tabLst>
                  </a:pPr>
                  <a:r>
                    <a:rPr lang="es-ES_tradnl" sz="1400" b="1">
                      <a:solidFill>
                        <a:schemeClr val="accent2"/>
                      </a:solidFill>
                      <a:cs typeface="Times New Roman" pitchFamily="18" charset="0"/>
                    </a:rPr>
                    <a:t>Capacidad: Alta</a:t>
                  </a:r>
                </a:p>
                <a:p>
                  <a:pPr algn="just" eaLnBrk="0" hangingPunct="0">
                    <a:tabLst>
                      <a:tab pos="-457200" algn="l"/>
                    </a:tabLst>
                  </a:pPr>
                  <a:r>
                    <a:rPr lang="es-ES_tradnl" sz="1400" b="1">
                      <a:solidFill>
                        <a:schemeClr val="accent2"/>
                      </a:solidFill>
                      <a:cs typeface="Times New Roman" pitchFamily="18" charset="0"/>
                    </a:rPr>
                    <a:t>Velocidad: Alta</a:t>
                  </a:r>
                </a:p>
                <a:p>
                  <a:pPr algn="just" eaLnBrk="0" hangingPunct="0">
                    <a:tabLst>
                      <a:tab pos="-457200" algn="l"/>
                    </a:tabLst>
                  </a:pPr>
                  <a:endParaRPr lang="es-ES_tradnl"/>
                </a:p>
              </p:txBody>
            </p:sp>
            <p:sp>
              <p:nvSpPr>
                <p:cNvPr id="24611" name="Rectangle 63"/>
                <p:cNvSpPr>
                  <a:spLocks noChangeArrowheads="1"/>
                </p:cNvSpPr>
                <p:nvPr/>
              </p:nvSpPr>
              <p:spPr bwMode="auto">
                <a:xfrm>
                  <a:off x="2578" y="4316"/>
                  <a:ext cx="1303" cy="633"/>
                </a:xfrm>
                <a:prstGeom prst="rect">
                  <a:avLst/>
                </a:prstGeom>
                <a:noFill/>
                <a:ln w="7">
                  <a:solidFill>
                    <a:srgbClr val="A0A0A0"/>
                  </a:solidFill>
                  <a:miter lim="800000"/>
                  <a:headEnd/>
                  <a:tailEnd/>
                </a:ln>
              </p:spPr>
              <p:txBody>
                <a:bodyPr/>
                <a:lstStyle/>
                <a:p>
                  <a:endParaRPr lang="es-CL"/>
                </a:p>
              </p:txBody>
            </p:sp>
          </p:grpSp>
          <p:grpSp>
            <p:nvGrpSpPr>
              <p:cNvPr id="24601" name="Group 64"/>
              <p:cNvGrpSpPr>
                <a:grpSpLocks/>
              </p:cNvGrpSpPr>
              <p:nvPr/>
            </p:nvGrpSpPr>
            <p:grpSpPr bwMode="auto">
              <a:xfrm>
                <a:off x="0" y="4949"/>
                <a:ext cx="1048" cy="633"/>
                <a:chOff x="0" y="4949"/>
                <a:chExt cx="1048" cy="633"/>
              </a:xfrm>
            </p:grpSpPr>
            <p:sp>
              <p:nvSpPr>
                <p:cNvPr id="24608" name="Rectangle 65"/>
                <p:cNvSpPr>
                  <a:spLocks noChangeArrowheads="1"/>
                </p:cNvSpPr>
                <p:nvPr/>
              </p:nvSpPr>
              <p:spPr bwMode="auto">
                <a:xfrm>
                  <a:off x="28" y="4949"/>
                  <a:ext cx="992" cy="633"/>
                </a:xfrm>
                <a:prstGeom prst="rect">
                  <a:avLst/>
                </a:prstGeom>
                <a:noFill/>
                <a:ln w="9525">
                  <a:noFill/>
                  <a:miter lim="800000"/>
                  <a:headEnd/>
                  <a:tailEnd/>
                </a:ln>
              </p:spPr>
              <p:txBody>
                <a:bodyPr/>
                <a:lstStyle/>
                <a:p>
                  <a:pPr algn="just">
                    <a:tabLst>
                      <a:tab pos="-457200" algn="l"/>
                    </a:tabLst>
                  </a:pPr>
                  <a:r>
                    <a:rPr lang="es-ES_tradnl" sz="1600" b="1">
                      <a:solidFill>
                        <a:schemeClr val="accent2"/>
                      </a:solidFill>
                      <a:cs typeface="Times New Roman" pitchFamily="18" charset="0"/>
                    </a:rPr>
                    <a:t>Fase Reversa (RPC)</a:t>
                  </a:r>
                </a:p>
                <a:p>
                  <a:pPr algn="just">
                    <a:tabLst>
                      <a:tab pos="-457200" algn="l"/>
                    </a:tabLst>
                  </a:pPr>
                  <a:endParaRPr lang="es-ES_tradnl" sz="1600" b="1">
                    <a:solidFill>
                      <a:schemeClr val="accent2"/>
                    </a:solidFill>
                    <a:cs typeface="Times New Roman" pitchFamily="18" charset="0"/>
                  </a:endParaRPr>
                </a:p>
              </p:txBody>
            </p:sp>
            <p:sp>
              <p:nvSpPr>
                <p:cNvPr id="24609" name="Rectangle 66"/>
                <p:cNvSpPr>
                  <a:spLocks noChangeArrowheads="1"/>
                </p:cNvSpPr>
                <p:nvPr/>
              </p:nvSpPr>
              <p:spPr bwMode="auto">
                <a:xfrm>
                  <a:off x="0" y="4949"/>
                  <a:ext cx="1048" cy="633"/>
                </a:xfrm>
                <a:prstGeom prst="rect">
                  <a:avLst/>
                </a:prstGeom>
                <a:noFill/>
                <a:ln w="7">
                  <a:solidFill>
                    <a:srgbClr val="A0A0A0"/>
                  </a:solidFill>
                  <a:miter lim="800000"/>
                  <a:headEnd/>
                  <a:tailEnd/>
                </a:ln>
              </p:spPr>
              <p:txBody>
                <a:bodyPr/>
                <a:lstStyle/>
                <a:p>
                  <a:endParaRPr lang="es-CL"/>
                </a:p>
              </p:txBody>
            </p:sp>
          </p:grpSp>
          <p:grpSp>
            <p:nvGrpSpPr>
              <p:cNvPr id="24602" name="Group 67"/>
              <p:cNvGrpSpPr>
                <a:grpSpLocks/>
              </p:cNvGrpSpPr>
              <p:nvPr/>
            </p:nvGrpSpPr>
            <p:grpSpPr bwMode="auto">
              <a:xfrm>
                <a:off x="1048" y="4949"/>
                <a:ext cx="1530" cy="633"/>
                <a:chOff x="1048" y="4949"/>
                <a:chExt cx="1530" cy="633"/>
              </a:xfrm>
            </p:grpSpPr>
            <p:sp>
              <p:nvSpPr>
                <p:cNvPr id="24606" name="Rectangle 68"/>
                <p:cNvSpPr>
                  <a:spLocks noChangeArrowheads="1"/>
                </p:cNvSpPr>
                <p:nvPr/>
              </p:nvSpPr>
              <p:spPr bwMode="auto">
                <a:xfrm>
                  <a:off x="1076" y="4949"/>
                  <a:ext cx="1474" cy="633"/>
                </a:xfrm>
                <a:prstGeom prst="rect">
                  <a:avLst/>
                </a:prstGeom>
                <a:noFill/>
                <a:ln w="9525">
                  <a:noFill/>
                  <a:miter lim="800000"/>
                  <a:headEnd/>
                  <a:tailEnd/>
                </a:ln>
              </p:spPr>
              <p:txBody>
                <a:bodyPr/>
                <a:lstStyle/>
                <a:p>
                  <a:pPr>
                    <a:tabLst>
                      <a:tab pos="-457200" algn="l"/>
                    </a:tabLst>
                  </a:pPr>
                  <a:r>
                    <a:rPr lang="es-ES_tradnl" sz="1600" b="1">
                      <a:solidFill>
                        <a:schemeClr val="accent2"/>
                      </a:solidFill>
                      <a:cs typeface="Times New Roman" pitchFamily="18" charset="0"/>
                    </a:rPr>
                    <a:t>Interacciones hidrofóbicas e hidrofílicas</a:t>
                  </a:r>
                </a:p>
                <a:p>
                  <a:pPr eaLnBrk="0" hangingPunct="0">
                    <a:tabLst>
                      <a:tab pos="-457200" algn="l"/>
                    </a:tabLst>
                  </a:pPr>
                  <a:endParaRPr lang="es-ES_tradnl"/>
                </a:p>
              </p:txBody>
            </p:sp>
            <p:sp>
              <p:nvSpPr>
                <p:cNvPr id="24607" name="Rectangle 69"/>
                <p:cNvSpPr>
                  <a:spLocks noChangeArrowheads="1"/>
                </p:cNvSpPr>
                <p:nvPr/>
              </p:nvSpPr>
              <p:spPr bwMode="auto">
                <a:xfrm>
                  <a:off x="1048" y="4949"/>
                  <a:ext cx="1530" cy="633"/>
                </a:xfrm>
                <a:prstGeom prst="rect">
                  <a:avLst/>
                </a:prstGeom>
                <a:noFill/>
                <a:ln w="7">
                  <a:solidFill>
                    <a:srgbClr val="A0A0A0"/>
                  </a:solidFill>
                  <a:miter lim="800000"/>
                  <a:headEnd/>
                  <a:tailEnd/>
                </a:ln>
              </p:spPr>
              <p:txBody>
                <a:bodyPr/>
                <a:lstStyle/>
                <a:p>
                  <a:endParaRPr lang="es-CL"/>
                </a:p>
              </p:txBody>
            </p:sp>
          </p:grpSp>
          <p:grpSp>
            <p:nvGrpSpPr>
              <p:cNvPr id="24603" name="Group 70"/>
              <p:cNvGrpSpPr>
                <a:grpSpLocks/>
              </p:cNvGrpSpPr>
              <p:nvPr/>
            </p:nvGrpSpPr>
            <p:grpSpPr bwMode="auto">
              <a:xfrm>
                <a:off x="2578" y="4949"/>
                <a:ext cx="1303" cy="633"/>
                <a:chOff x="2578" y="4949"/>
                <a:chExt cx="1303" cy="633"/>
              </a:xfrm>
            </p:grpSpPr>
            <p:sp>
              <p:nvSpPr>
                <p:cNvPr id="24604" name="Rectangle 71"/>
                <p:cNvSpPr>
                  <a:spLocks noChangeArrowheads="1"/>
                </p:cNvSpPr>
                <p:nvPr/>
              </p:nvSpPr>
              <p:spPr bwMode="auto">
                <a:xfrm>
                  <a:off x="2606" y="4949"/>
                  <a:ext cx="1247" cy="633"/>
                </a:xfrm>
                <a:prstGeom prst="rect">
                  <a:avLst/>
                </a:prstGeom>
                <a:noFill/>
                <a:ln w="9525">
                  <a:noFill/>
                  <a:miter lim="800000"/>
                  <a:headEnd/>
                  <a:tailEnd/>
                </a:ln>
              </p:spPr>
              <p:txBody>
                <a:bodyPr/>
                <a:lstStyle/>
                <a:p>
                  <a:pPr algn="just" eaLnBrk="0" hangingPunct="0">
                    <a:tabLst>
                      <a:tab pos="-457200" algn="l"/>
                    </a:tabLst>
                  </a:pPr>
                  <a:r>
                    <a:rPr lang="es-ES_tradnl" sz="1400" b="1">
                      <a:solidFill>
                        <a:schemeClr val="accent2"/>
                      </a:solidFill>
                      <a:cs typeface="Times New Roman" pitchFamily="18" charset="0"/>
                    </a:rPr>
                    <a:t>Resolución: Excelente</a:t>
                  </a:r>
                </a:p>
                <a:p>
                  <a:pPr algn="just" eaLnBrk="0" hangingPunct="0">
                    <a:tabLst>
                      <a:tab pos="-457200" algn="l"/>
                    </a:tabLst>
                  </a:pPr>
                  <a:r>
                    <a:rPr lang="es-ES_tradnl" sz="1400" b="1">
                      <a:solidFill>
                        <a:schemeClr val="accent2"/>
                      </a:solidFill>
                      <a:cs typeface="Times New Roman" pitchFamily="18" charset="0"/>
                    </a:rPr>
                    <a:t>Capacidad: Intermedia</a:t>
                  </a:r>
                </a:p>
                <a:p>
                  <a:pPr algn="just" eaLnBrk="0" hangingPunct="0">
                    <a:tabLst>
                      <a:tab pos="-457200" algn="l"/>
                    </a:tabLst>
                  </a:pPr>
                  <a:r>
                    <a:rPr lang="es-ES_tradnl" sz="1400" b="1">
                      <a:solidFill>
                        <a:schemeClr val="accent2"/>
                      </a:solidFill>
                      <a:cs typeface="Times New Roman" pitchFamily="18" charset="0"/>
                    </a:rPr>
                    <a:t>Velocidad : Alta</a:t>
                  </a:r>
                </a:p>
                <a:p>
                  <a:pPr algn="just" eaLnBrk="0" hangingPunct="0">
                    <a:tabLst>
                      <a:tab pos="-457200" algn="l"/>
                    </a:tabLst>
                  </a:pPr>
                  <a:endParaRPr lang="es-ES_tradnl"/>
                </a:p>
              </p:txBody>
            </p:sp>
            <p:sp>
              <p:nvSpPr>
                <p:cNvPr id="24605" name="Rectangle 72"/>
                <p:cNvSpPr>
                  <a:spLocks noChangeArrowheads="1"/>
                </p:cNvSpPr>
                <p:nvPr/>
              </p:nvSpPr>
              <p:spPr bwMode="auto">
                <a:xfrm>
                  <a:off x="2578" y="4949"/>
                  <a:ext cx="1303" cy="633"/>
                </a:xfrm>
                <a:prstGeom prst="rect">
                  <a:avLst/>
                </a:prstGeom>
                <a:noFill/>
                <a:ln w="7">
                  <a:solidFill>
                    <a:srgbClr val="A0A0A0"/>
                  </a:solidFill>
                  <a:miter lim="800000"/>
                  <a:headEnd/>
                  <a:tailEnd/>
                </a:ln>
              </p:spPr>
              <p:txBody>
                <a:bodyPr/>
                <a:lstStyle/>
                <a:p>
                  <a:endParaRPr lang="es-CL"/>
                </a:p>
              </p:txBody>
            </p:sp>
          </p:grpSp>
        </p:grpSp>
        <p:sp>
          <p:nvSpPr>
            <p:cNvPr id="24580" name="Rectangle 73"/>
            <p:cNvSpPr>
              <a:spLocks noChangeArrowheads="1"/>
            </p:cNvSpPr>
            <p:nvPr/>
          </p:nvSpPr>
          <p:spPr bwMode="auto">
            <a:xfrm>
              <a:off x="-3" y="-3"/>
              <a:ext cx="3887" cy="5588"/>
            </a:xfrm>
            <a:prstGeom prst="rect">
              <a:avLst/>
            </a:prstGeom>
            <a:noFill/>
            <a:ln w="9525">
              <a:solidFill>
                <a:srgbClr val="A0A0A0"/>
              </a:solidFill>
              <a:miter lim="800000"/>
              <a:headEnd/>
              <a:tailEnd/>
            </a:ln>
          </p:spPr>
          <p:txBody>
            <a:bodyPr/>
            <a:lstStyle/>
            <a:p>
              <a:endParaRPr lang="es-CL"/>
            </a:p>
          </p:txBody>
        </p:sp>
      </p:grpSp>
    </p:spTree>
  </p:cSld>
  <p:clrMapOvr>
    <a:masterClrMapping/>
  </p:clrMapOvr>
  <p:transition>
    <p:zoom dir="in"/>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type="ctrTitle"/>
          </p:nvPr>
        </p:nvSpPr>
        <p:spPr>
          <a:xfrm>
            <a:off x="685800" y="2286000"/>
            <a:ext cx="7772400" cy="1143000"/>
          </a:xfrm>
          <a:noFill/>
        </p:spPr>
        <p:txBody>
          <a:bodyPr/>
          <a:lstStyle/>
          <a:p>
            <a:pPr eaLnBrk="1" hangingPunct="1">
              <a:tabLst>
                <a:tab pos="-457200" algn="l"/>
              </a:tabLst>
            </a:pPr>
            <a:r>
              <a:rPr lang="es-ES" sz="2000" b="1" u="sng" smtClean="0">
                <a:solidFill>
                  <a:schemeClr val="accent2"/>
                </a:solidFill>
                <a:latin typeface="Comic Sans MS" pitchFamily="66" charset="0"/>
                <a:cs typeface="Times New Roman" pitchFamily="18" charset="0"/>
              </a:rPr>
              <a:t>CROMATOGRAFIA DE NO_ADSORCIÖN</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CROMATOGRAFIA DE PERMEABILIZACION POR TAMAÑO</a:t>
            </a:r>
            <a:br>
              <a:rPr lang="es-ES" sz="2000" b="1" u="sng" smtClean="0">
                <a:solidFill>
                  <a:schemeClr val="accent2"/>
                </a:solidFill>
                <a:latin typeface="Comic Sans MS" pitchFamily="66" charset="0"/>
                <a:cs typeface="Times New Roman" pitchFamily="18" charset="0"/>
              </a:rPr>
            </a:br>
            <a:r>
              <a:rPr lang="es-ES" sz="2000" b="1" u="sng" smtClean="0">
                <a:solidFill>
                  <a:schemeClr val="accent2"/>
                </a:solidFill>
                <a:latin typeface="Comic Sans MS" pitchFamily="66" charset="0"/>
                <a:cs typeface="Times New Roman" pitchFamily="18" charset="0"/>
              </a:rPr>
              <a:t/>
            </a:r>
            <a:br>
              <a:rPr lang="es-ES" sz="2000" b="1" u="sng" smtClean="0">
                <a:solidFill>
                  <a:schemeClr val="accent2"/>
                </a:solidFill>
                <a:latin typeface="Comic Sans MS" pitchFamily="66" charset="0"/>
                <a:cs typeface="Times New Roman" pitchFamily="18" charset="0"/>
              </a:rPr>
            </a:br>
            <a:r>
              <a:rPr lang="es-ES" sz="1200" b="1" u="sng" smtClean="0">
                <a:solidFill>
                  <a:schemeClr val="accent2"/>
                </a:solidFill>
                <a:latin typeface="Comic Sans MS" pitchFamily="66" charset="0"/>
                <a:cs typeface="Times New Roman" pitchFamily="18" charset="0"/>
              </a:rPr>
              <a:t>FILTRACIÓN POR GELES</a:t>
            </a:r>
            <a:r>
              <a:rPr lang="es-ES_tradnl" sz="1200" b="1" u="sng" smtClean="0">
                <a:solidFill>
                  <a:schemeClr val="accent2"/>
                </a:solidFill>
                <a:latin typeface="Comic Sans MS" pitchFamily="66" charset="0"/>
                <a:cs typeface="Times New Roman" pitchFamily="18" charset="0"/>
              </a:rPr>
              <a:t> (GF)</a:t>
            </a:r>
            <a:r>
              <a:rPr lang="es-ES" sz="1200" b="1" u="sng" smtClean="0">
                <a:solidFill>
                  <a:schemeClr val="accent2"/>
                </a:solidFill>
                <a:latin typeface="Comic Sans MS" pitchFamily="66" charset="0"/>
                <a:cs typeface="Times New Roman" pitchFamily="18" charset="0"/>
              </a:rPr>
              <a:t/>
            </a:r>
            <a:br>
              <a:rPr lang="es-ES" sz="1200" b="1" u="sng" smtClean="0">
                <a:solidFill>
                  <a:schemeClr val="accent2"/>
                </a:solidFill>
                <a:latin typeface="Comic Sans MS" pitchFamily="66" charset="0"/>
                <a:cs typeface="Times New Roman" pitchFamily="18" charset="0"/>
              </a:rPr>
            </a:br>
            <a:r>
              <a:rPr lang="es-ES_tradnl" sz="1200" b="1" u="sng" smtClean="0">
                <a:solidFill>
                  <a:schemeClr val="accent2"/>
                </a:solidFill>
                <a:latin typeface="Comic Sans MS" pitchFamily="66" charset="0"/>
                <a:cs typeface="Times New Roman" pitchFamily="18" charset="0"/>
              </a:rPr>
              <a:t/>
            </a:r>
            <a:br>
              <a:rPr lang="es-ES_tradnl" sz="1200" b="1" u="sng" smtClean="0">
                <a:solidFill>
                  <a:schemeClr val="accent2"/>
                </a:solidFill>
                <a:latin typeface="Comic Sans MS" pitchFamily="66" charset="0"/>
                <a:cs typeface="Times New Roman" pitchFamily="18" charset="0"/>
              </a:rPr>
            </a:br>
            <a:r>
              <a:rPr lang="es-ES" sz="1200" b="1" u="sng" smtClean="0">
                <a:solidFill>
                  <a:schemeClr val="accent2"/>
                </a:solidFill>
                <a:latin typeface="Comic Sans MS" pitchFamily="66" charset="0"/>
                <a:cs typeface="Times New Roman" pitchFamily="18" charset="0"/>
              </a:rPr>
              <a:t>EXCLUSION POR TAMAÑO</a:t>
            </a:r>
            <a:r>
              <a:rPr lang="es-ES_tradnl" sz="1200" b="1" u="sng" smtClean="0">
                <a:solidFill>
                  <a:schemeClr val="accent2"/>
                </a:solidFill>
                <a:latin typeface="Comic Sans MS" pitchFamily="66" charset="0"/>
                <a:cs typeface="Times New Roman" pitchFamily="18" charset="0"/>
              </a:rPr>
              <a:t> (SEC)</a:t>
            </a:r>
          </a:p>
        </p:txBody>
      </p:sp>
    </p:spTree>
  </p:cSld>
  <p:clrMapOvr>
    <a:masterClrMapping/>
  </p:clrMapOvr>
  <p:transition>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2"/>
          <p:cNvSpPr txBox="1">
            <a:spLocks noChangeArrowheads="1"/>
          </p:cNvSpPr>
          <p:nvPr/>
        </p:nvSpPr>
        <p:spPr bwMode="auto">
          <a:xfrm>
            <a:off x="533400" y="304800"/>
            <a:ext cx="8229600" cy="396875"/>
          </a:xfrm>
          <a:prstGeom prst="rect">
            <a:avLst/>
          </a:prstGeom>
          <a:noFill/>
          <a:ln w="9525">
            <a:noFill/>
            <a:miter lim="800000"/>
            <a:headEnd/>
            <a:tailEnd/>
          </a:ln>
        </p:spPr>
        <p:txBody>
          <a:bodyPr>
            <a:spAutoFit/>
          </a:bodyPr>
          <a:lstStyle/>
          <a:p>
            <a:pPr algn="ctr">
              <a:spcBef>
                <a:spcPct val="50000"/>
              </a:spcBef>
            </a:pPr>
            <a:r>
              <a:rPr lang="es-ES" sz="2000" b="1" u="sng">
                <a:solidFill>
                  <a:schemeClr val="accent2"/>
                </a:solidFill>
                <a:latin typeface="Comic Sans MS" pitchFamily="66" charset="0"/>
                <a:cs typeface="Times New Roman" pitchFamily="18" charset="0"/>
              </a:rPr>
              <a:t>CROMATOGRAFIA DE FILTRACIÓN POR GELES</a:t>
            </a:r>
          </a:p>
        </p:txBody>
      </p:sp>
      <p:sp>
        <p:nvSpPr>
          <p:cNvPr id="26627" name="Text Box 3"/>
          <p:cNvSpPr txBox="1">
            <a:spLocks noChangeArrowheads="1"/>
          </p:cNvSpPr>
          <p:nvPr/>
        </p:nvSpPr>
        <p:spPr bwMode="auto">
          <a:xfrm>
            <a:off x="304800" y="1066800"/>
            <a:ext cx="8458200" cy="1917700"/>
          </a:xfrm>
          <a:prstGeom prst="rect">
            <a:avLst/>
          </a:prstGeom>
          <a:noFill/>
          <a:ln w="9525">
            <a:noFill/>
            <a:miter lim="800000"/>
            <a:headEnd/>
            <a:tailEnd/>
          </a:ln>
        </p:spPr>
        <p:txBody>
          <a:bodyPr>
            <a:spAutoFit/>
          </a:bodyPr>
          <a:lstStyle/>
          <a:p>
            <a:pPr>
              <a:spcBef>
                <a:spcPct val="50000"/>
              </a:spcBef>
            </a:pPr>
            <a:r>
              <a:rPr lang="es-ES">
                <a:cs typeface="Times New Roman" pitchFamily="18" charset="0"/>
              </a:rPr>
              <a:t>Es la única </a:t>
            </a:r>
            <a:r>
              <a:rPr lang="es-ES" b="1" u="sng">
                <a:solidFill>
                  <a:srgbClr val="990033"/>
                </a:solidFill>
                <a:cs typeface="Times New Roman" pitchFamily="18" charset="0"/>
              </a:rPr>
              <a:t>Cromatografía de No-adsorción</a:t>
            </a:r>
            <a:r>
              <a:rPr lang="es-ES">
                <a:cs typeface="Times New Roman" pitchFamily="18" charset="0"/>
              </a:rPr>
              <a:t>, no hay interacción entre la proteína y la matriz. </a:t>
            </a:r>
            <a:endParaRPr lang="es-ES_tradnl">
              <a:cs typeface="Times New Roman" pitchFamily="18" charset="0"/>
            </a:endParaRPr>
          </a:p>
          <a:p>
            <a:pPr>
              <a:spcBef>
                <a:spcPct val="50000"/>
              </a:spcBef>
            </a:pPr>
            <a:r>
              <a:rPr lang="es-ES">
                <a:cs typeface="Times New Roman" pitchFamily="18" charset="0"/>
              </a:rPr>
              <a:t>La proteína entra y sale. </a:t>
            </a:r>
            <a:endParaRPr lang="es-ES_tradnl">
              <a:cs typeface="Times New Roman" pitchFamily="18" charset="0"/>
            </a:endParaRPr>
          </a:p>
          <a:p>
            <a:pPr>
              <a:spcBef>
                <a:spcPct val="50000"/>
              </a:spcBef>
            </a:pPr>
            <a:r>
              <a:rPr lang="es-ES">
                <a:cs typeface="Times New Roman" pitchFamily="18" charset="0"/>
              </a:rPr>
              <a:t>No se puede manejar el procesos para evitar la elución.</a:t>
            </a:r>
            <a:endParaRPr lang="es-ES"/>
          </a:p>
        </p:txBody>
      </p:sp>
      <p:sp>
        <p:nvSpPr>
          <p:cNvPr id="9220" name="Text Box 4"/>
          <p:cNvSpPr txBox="1">
            <a:spLocks noChangeArrowheads="1"/>
          </p:cNvSpPr>
          <p:nvPr/>
        </p:nvSpPr>
        <p:spPr bwMode="auto">
          <a:xfrm>
            <a:off x="304800" y="3124200"/>
            <a:ext cx="8305800" cy="3378200"/>
          </a:xfrm>
          <a:prstGeom prst="rect">
            <a:avLst/>
          </a:prstGeom>
          <a:noFill/>
          <a:ln w="9525">
            <a:noFill/>
            <a:miter lim="800000"/>
            <a:headEnd/>
            <a:tailEnd/>
          </a:ln>
        </p:spPr>
        <p:txBody>
          <a:bodyPr>
            <a:spAutoFit/>
          </a:bodyPr>
          <a:lstStyle/>
          <a:p>
            <a:pPr>
              <a:spcBef>
                <a:spcPct val="50000"/>
              </a:spcBef>
            </a:pPr>
            <a:r>
              <a:rPr lang="es-ES" b="1">
                <a:solidFill>
                  <a:srgbClr val="990033"/>
                </a:solidFill>
                <a:cs typeface="Times New Roman" pitchFamily="18" charset="0"/>
              </a:rPr>
              <a:t>Características</a:t>
            </a:r>
          </a:p>
          <a:p>
            <a:pPr>
              <a:spcBef>
                <a:spcPct val="50000"/>
              </a:spcBef>
              <a:buFontTx/>
              <a:buChar char="•"/>
            </a:pPr>
            <a:r>
              <a:rPr lang="es-ES">
                <a:cs typeface="Times New Roman" pitchFamily="18" charset="0"/>
              </a:rPr>
              <a:t>Se utiliza en las últimas etapas de los procesos de purificación de proteína.</a:t>
            </a:r>
          </a:p>
          <a:p>
            <a:pPr>
              <a:spcBef>
                <a:spcPct val="50000"/>
              </a:spcBef>
              <a:buFontTx/>
              <a:buChar char="•"/>
            </a:pPr>
            <a:r>
              <a:rPr lang="es-ES">
                <a:cs typeface="Times New Roman" pitchFamily="18" charset="0"/>
              </a:rPr>
              <a:t> Se utilizan geles porosos que actúan como mallas moleculares que permiten separar las moléculas en función de su tamaño. </a:t>
            </a:r>
            <a:endParaRPr lang="es-ES_tradnl">
              <a:cs typeface="Times New Roman" pitchFamily="18" charset="0"/>
            </a:endParaRPr>
          </a:p>
          <a:p>
            <a:pPr>
              <a:spcBef>
                <a:spcPct val="50000"/>
              </a:spcBef>
              <a:buFontTx/>
              <a:buChar char="•"/>
            </a:pPr>
            <a:r>
              <a:rPr lang="es-ES">
                <a:cs typeface="Times New Roman" pitchFamily="18" charset="0"/>
              </a:rPr>
              <a:t>Se utilizan geles microporosos de dextrano o poliacrilamida</a:t>
            </a:r>
            <a:r>
              <a:rPr lang="es-ES"/>
              <a:t> </a:t>
            </a:r>
            <a:endParaRPr lang="es-ES">
              <a:cs typeface="Times New Roman" pitchFamily="18" charset="0"/>
            </a:endParaRPr>
          </a:p>
          <a:p>
            <a:pPr>
              <a:spcBef>
                <a:spcPct val="50000"/>
              </a:spcBef>
            </a:pPr>
            <a:endParaRPr lang="es-E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92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2"/>
          <p:cNvSpPr>
            <a:spLocks noGrp="1" noChangeArrowheads="1"/>
          </p:cNvSpPr>
          <p:nvPr>
            <p:ph type="title"/>
          </p:nvPr>
        </p:nvSpPr>
        <p:spPr>
          <a:xfrm>
            <a:off x="685800" y="-304800"/>
            <a:ext cx="7772400" cy="1143000"/>
          </a:xfrm>
        </p:spPr>
        <p:txBody>
          <a:bodyPr/>
          <a:lstStyle/>
          <a:p>
            <a:pPr eaLnBrk="1" hangingPunct="1"/>
            <a:r>
              <a:rPr lang="es-ES" b="1" smtClean="0">
                <a:cs typeface="Times New Roman" pitchFamily="18" charset="0"/>
              </a:rPr>
              <a:t>Proceso</a:t>
            </a:r>
            <a:r>
              <a:rPr lang="es-ES" smtClean="0"/>
              <a:t> </a:t>
            </a:r>
          </a:p>
        </p:txBody>
      </p:sp>
      <p:sp>
        <p:nvSpPr>
          <p:cNvPr id="3077" name="Text Box 6"/>
          <p:cNvSpPr txBox="1">
            <a:spLocks noChangeArrowheads="1"/>
          </p:cNvSpPr>
          <p:nvPr/>
        </p:nvSpPr>
        <p:spPr bwMode="auto">
          <a:xfrm>
            <a:off x="0" y="4800600"/>
            <a:ext cx="8458200" cy="457200"/>
          </a:xfrm>
          <a:prstGeom prst="rect">
            <a:avLst/>
          </a:prstGeom>
          <a:noFill/>
          <a:ln w="9525">
            <a:noFill/>
            <a:miter lim="800000"/>
            <a:headEnd/>
            <a:tailEnd/>
          </a:ln>
        </p:spPr>
        <p:txBody>
          <a:bodyPr>
            <a:spAutoFit/>
          </a:bodyPr>
          <a:lstStyle/>
          <a:p>
            <a:pPr>
              <a:spcBef>
                <a:spcPct val="50000"/>
              </a:spcBef>
            </a:pPr>
            <a:endParaRPr lang="es-CL"/>
          </a:p>
        </p:txBody>
      </p:sp>
      <p:sp>
        <p:nvSpPr>
          <p:cNvPr id="3078" name="Text Box 7"/>
          <p:cNvSpPr txBox="1">
            <a:spLocks noChangeArrowheads="1"/>
          </p:cNvSpPr>
          <p:nvPr/>
        </p:nvSpPr>
        <p:spPr bwMode="auto">
          <a:xfrm>
            <a:off x="304800" y="4648200"/>
            <a:ext cx="8534400" cy="1552575"/>
          </a:xfrm>
          <a:prstGeom prst="rect">
            <a:avLst/>
          </a:prstGeom>
          <a:noFill/>
          <a:ln w="9525">
            <a:noFill/>
            <a:miter lim="800000"/>
            <a:headEnd/>
            <a:tailEnd/>
          </a:ln>
        </p:spPr>
        <p:txBody>
          <a:bodyPr>
            <a:spAutoFit/>
          </a:bodyPr>
          <a:lstStyle/>
          <a:p>
            <a:pPr>
              <a:spcBef>
                <a:spcPct val="50000"/>
              </a:spcBef>
            </a:pPr>
            <a:r>
              <a:rPr lang="es-ES_tradnl">
                <a:solidFill>
                  <a:srgbClr val="990033"/>
                </a:solidFill>
              </a:rPr>
              <a:t>La matriz es un material poroso, con tamaño de poro definido, las partículas más grandes no ingresan en todos los poros, luego tienen un camino más corto que recorrer y eluyen primero, así sucesivamente las más pequeñas tienen un camino mucho mayor.</a:t>
            </a:r>
            <a:endParaRPr lang="es-ES">
              <a:solidFill>
                <a:srgbClr val="990033"/>
              </a:solidFill>
            </a:endParaRPr>
          </a:p>
        </p:txBody>
      </p:sp>
      <p:graphicFrame>
        <p:nvGraphicFramePr>
          <p:cNvPr id="3074" name="Object 14"/>
          <p:cNvGraphicFramePr>
            <a:graphicFrameLocks noChangeAspect="1"/>
          </p:cNvGraphicFramePr>
          <p:nvPr/>
        </p:nvGraphicFramePr>
        <p:xfrm>
          <a:off x="457200" y="457200"/>
          <a:ext cx="4953000" cy="4067175"/>
        </p:xfrm>
        <a:graphic>
          <a:graphicData uri="http://schemas.openxmlformats.org/presentationml/2006/ole">
            <p:oleObj spid="_x0000_s3074" name="Imagen de mapa de bits" r:id="rId3" imgW="3610479" imgH="4067743" progId="PBrush">
              <p:embed/>
            </p:oleObj>
          </a:graphicData>
        </a:graphic>
      </p:graphicFrame>
      <p:graphicFrame>
        <p:nvGraphicFramePr>
          <p:cNvPr id="3075" name="Object 16"/>
          <p:cNvGraphicFramePr>
            <a:graphicFrameLocks noChangeAspect="1"/>
          </p:cNvGraphicFramePr>
          <p:nvPr/>
        </p:nvGraphicFramePr>
        <p:xfrm>
          <a:off x="5638800" y="533400"/>
          <a:ext cx="3238500" cy="2990850"/>
        </p:xfrm>
        <a:graphic>
          <a:graphicData uri="http://schemas.openxmlformats.org/presentationml/2006/ole">
            <p:oleObj spid="_x0000_s3075" name="Imagen de mapa de bits" r:id="rId4" imgW="3238952" imgH="2991268" progId="PBrush">
              <p:embed/>
            </p:oleObj>
          </a:graphicData>
        </a:graphic>
      </p:graphicFrame>
    </p:spTree>
  </p:cSld>
  <p:clrMapOvr>
    <a:masterClrMapping/>
  </p:clrMapOvr>
  <p:transition>
    <p:zoom dir="in"/>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Text Box 3"/>
          <p:cNvSpPr txBox="1">
            <a:spLocks noChangeArrowheads="1"/>
          </p:cNvSpPr>
          <p:nvPr/>
        </p:nvSpPr>
        <p:spPr bwMode="auto">
          <a:xfrm>
            <a:off x="609600" y="3282950"/>
            <a:ext cx="7772400" cy="1212850"/>
          </a:xfrm>
          <a:prstGeom prst="rect">
            <a:avLst/>
          </a:prstGeom>
          <a:solidFill>
            <a:srgbClr val="FFFFFF"/>
          </a:solidFill>
          <a:ln w="9525">
            <a:noFill/>
            <a:miter lim="800000"/>
            <a:headEnd/>
            <a:tailEnd/>
          </a:ln>
        </p:spPr>
        <p:txBody>
          <a:bodyPr/>
          <a:lstStyle/>
          <a:p>
            <a:pPr algn="just" eaLnBrk="0" hangingPunct="0"/>
            <a:r>
              <a:rPr lang="es-ES" sz="1800"/>
              <a:t>V</a:t>
            </a:r>
            <a:r>
              <a:rPr lang="es-ES" sz="1800" baseline="-25000"/>
              <a:t>t</a:t>
            </a:r>
            <a:r>
              <a:rPr lang="es-ES" sz="1800"/>
              <a:t> representa el volumen total del lecho, V</a:t>
            </a:r>
            <a:r>
              <a:rPr lang="es-ES" sz="1800" baseline="-25000"/>
              <a:t>o</a:t>
            </a:r>
            <a:r>
              <a:rPr lang="es-ES" sz="1800"/>
              <a:t> el volumen de huecos en el lecho y</a:t>
            </a:r>
            <a:r>
              <a:rPr lang="es-ES_tradnl" sz="1800"/>
              <a:t> </a:t>
            </a:r>
            <a:r>
              <a:rPr lang="es-ES" sz="1800"/>
              <a:t>V</a:t>
            </a:r>
            <a:r>
              <a:rPr lang="es-ES" sz="1800" baseline="-25000"/>
              <a:t>s</a:t>
            </a:r>
            <a:r>
              <a:rPr lang="es-ES" sz="1800"/>
              <a:t> el volumen de solvente dentro de las partículas y Vg el volumen de las partículas de gel</a:t>
            </a:r>
            <a:r>
              <a:rPr lang="es-ES_tradnl" sz="1800"/>
              <a:t>.</a:t>
            </a:r>
            <a:endParaRPr lang="es-ES" sz="1800"/>
          </a:p>
        </p:txBody>
      </p:sp>
      <p:graphicFrame>
        <p:nvGraphicFramePr>
          <p:cNvPr id="4098" name="Object 4"/>
          <p:cNvGraphicFramePr>
            <a:graphicFrameLocks noChangeAspect="1"/>
          </p:cNvGraphicFramePr>
          <p:nvPr/>
        </p:nvGraphicFramePr>
        <p:xfrm>
          <a:off x="1143000" y="762000"/>
          <a:ext cx="6629400" cy="2470150"/>
        </p:xfrm>
        <a:graphic>
          <a:graphicData uri="http://schemas.openxmlformats.org/presentationml/2006/ole">
            <p:oleObj spid="_x0000_s4098" name="Imagen de mapa de bits" r:id="rId3" imgW="4704762" imgH="2352381" progId="PBrush">
              <p:embed/>
            </p:oleObj>
          </a:graphicData>
        </a:graphic>
      </p:graphicFrame>
      <p:sp>
        <p:nvSpPr>
          <p:cNvPr id="4101" name="Text Box 5"/>
          <p:cNvSpPr txBox="1">
            <a:spLocks noChangeArrowheads="1"/>
          </p:cNvSpPr>
          <p:nvPr/>
        </p:nvSpPr>
        <p:spPr bwMode="auto">
          <a:xfrm>
            <a:off x="304800" y="304800"/>
            <a:ext cx="6934200" cy="457200"/>
          </a:xfrm>
          <a:prstGeom prst="rect">
            <a:avLst/>
          </a:prstGeom>
          <a:noFill/>
          <a:ln w="9525">
            <a:noFill/>
            <a:miter lim="800000"/>
            <a:headEnd/>
            <a:tailEnd/>
          </a:ln>
        </p:spPr>
        <p:txBody>
          <a:bodyPr>
            <a:spAutoFit/>
          </a:bodyPr>
          <a:lstStyle/>
          <a:p>
            <a:pPr>
              <a:spcBef>
                <a:spcPct val="50000"/>
              </a:spcBef>
            </a:pPr>
            <a:r>
              <a:rPr lang="es-ES" u="sng">
                <a:cs typeface="Times New Roman" pitchFamily="18" charset="0"/>
              </a:rPr>
              <a:t>Características de la elución</a:t>
            </a:r>
            <a:r>
              <a:rPr lang="es-ES"/>
              <a:t> </a:t>
            </a:r>
          </a:p>
        </p:txBody>
      </p:sp>
      <p:sp>
        <p:nvSpPr>
          <p:cNvPr id="4102" name="Rectangle 7"/>
          <p:cNvSpPr>
            <a:spLocks noChangeArrowheads="1"/>
          </p:cNvSpPr>
          <p:nvPr/>
        </p:nvSpPr>
        <p:spPr bwMode="auto">
          <a:xfrm>
            <a:off x="0" y="4267200"/>
            <a:ext cx="9144000" cy="2014538"/>
          </a:xfrm>
          <a:prstGeom prst="rect">
            <a:avLst/>
          </a:prstGeom>
          <a:noFill/>
          <a:ln w="9525">
            <a:noFill/>
            <a:miter lim="800000"/>
            <a:headEnd/>
            <a:tailEnd/>
          </a:ln>
        </p:spPr>
        <p:txBody>
          <a:bodyPr>
            <a:spAutoFit/>
          </a:bodyPr>
          <a:lstStyle/>
          <a:p>
            <a:r>
              <a:rPr lang="es-ES_tradnl" sz="1800">
                <a:cs typeface="Times New Roman" pitchFamily="18" charset="0"/>
              </a:rPr>
              <a:t>	</a:t>
            </a:r>
            <a:r>
              <a:rPr lang="es-ES" sz="1800">
                <a:cs typeface="Times New Roman" pitchFamily="18" charset="0"/>
              </a:rPr>
              <a:t>Se define el coeficiente de partición, K</a:t>
            </a:r>
            <a:r>
              <a:rPr lang="es-ES" sz="1800" baseline="-30000">
                <a:cs typeface="Times New Roman" pitchFamily="18" charset="0"/>
              </a:rPr>
              <a:t>av</a:t>
            </a:r>
            <a:r>
              <a:rPr lang="es-ES" sz="1800">
                <a:cs typeface="Times New Roman" pitchFamily="18" charset="0"/>
              </a:rPr>
              <a:t>:</a:t>
            </a:r>
          </a:p>
          <a:p>
            <a:pPr eaLnBrk="0" hangingPunct="0"/>
            <a:r>
              <a:rPr lang="es-ES" sz="1800">
                <a:cs typeface="Times New Roman" pitchFamily="18" charset="0"/>
              </a:rPr>
              <a:t> </a:t>
            </a:r>
          </a:p>
          <a:p>
            <a:pPr eaLnBrk="0" hangingPunct="0"/>
            <a:r>
              <a:rPr lang="es-ES" sz="1800">
                <a:cs typeface="Times New Roman" pitchFamily="18" charset="0"/>
              </a:rPr>
              <a:t>			</a:t>
            </a:r>
            <a:endParaRPr lang="es-ES_tradnl" sz="1800">
              <a:cs typeface="Times New Roman" pitchFamily="18" charset="0"/>
            </a:endParaRPr>
          </a:p>
          <a:p>
            <a:pPr eaLnBrk="0" hangingPunct="0"/>
            <a:r>
              <a:rPr lang="es-ES" sz="1800">
                <a:cs typeface="Times New Roman" pitchFamily="18" charset="0"/>
              </a:rPr>
              <a:t> </a:t>
            </a:r>
          </a:p>
          <a:p>
            <a:pPr eaLnBrk="0" hangingPunct="0"/>
            <a:r>
              <a:rPr lang="es-ES_tradnl" sz="1800">
                <a:cs typeface="Times New Roman" pitchFamily="18" charset="0"/>
              </a:rPr>
              <a:t>	</a:t>
            </a:r>
            <a:r>
              <a:rPr lang="es-ES" sz="1800">
                <a:cs typeface="Times New Roman" pitchFamily="18" charset="0"/>
              </a:rPr>
              <a:t>donde : V</a:t>
            </a:r>
            <a:r>
              <a:rPr lang="es-ES" sz="1800" baseline="-30000">
                <a:cs typeface="Times New Roman" pitchFamily="18" charset="0"/>
              </a:rPr>
              <a:t>E</a:t>
            </a:r>
            <a:r>
              <a:rPr lang="es-ES" sz="1800">
                <a:cs typeface="Times New Roman" pitchFamily="18" charset="0"/>
              </a:rPr>
              <a:t> volumen al cual eluye la proteína.</a:t>
            </a:r>
          </a:p>
          <a:p>
            <a:pPr eaLnBrk="0" hangingPunct="0"/>
            <a:r>
              <a:rPr lang="es-ES" sz="1800">
                <a:cs typeface="Times New Roman" pitchFamily="18" charset="0"/>
              </a:rPr>
              <a:t>	 </a:t>
            </a:r>
          </a:p>
          <a:p>
            <a:pPr eaLnBrk="0" hangingPunct="0"/>
            <a:r>
              <a:rPr lang="en-US" sz="1800">
                <a:cs typeface="Times New Roman" pitchFamily="18" charset="0"/>
              </a:rPr>
              <a:t>	V</a:t>
            </a:r>
            <a:r>
              <a:rPr lang="en-US" sz="1800" baseline="-30000">
                <a:cs typeface="Times New Roman" pitchFamily="18" charset="0"/>
              </a:rPr>
              <a:t>t</a:t>
            </a:r>
            <a:r>
              <a:rPr lang="en-US" sz="1800">
                <a:cs typeface="Times New Roman" pitchFamily="18" charset="0"/>
              </a:rPr>
              <a:t> = Vo + Vs + Vg	</a:t>
            </a:r>
            <a:r>
              <a:rPr lang="en-US" sz="1400">
                <a:cs typeface="Times New Roman" pitchFamily="18" charset="0"/>
              </a:rPr>
              <a:t>	</a:t>
            </a:r>
            <a:r>
              <a:rPr lang="es-ES" sz="1400"/>
              <a:t> </a:t>
            </a:r>
            <a:endParaRPr lang="es-ES"/>
          </a:p>
        </p:txBody>
      </p:sp>
      <p:graphicFrame>
        <p:nvGraphicFramePr>
          <p:cNvPr id="4099" name="Object 6"/>
          <p:cNvGraphicFramePr>
            <a:graphicFrameLocks noChangeAspect="1"/>
          </p:cNvGraphicFramePr>
          <p:nvPr/>
        </p:nvGraphicFramePr>
        <p:xfrm>
          <a:off x="5715000" y="4572000"/>
          <a:ext cx="1676400" cy="871538"/>
        </p:xfrm>
        <a:graphic>
          <a:graphicData uri="http://schemas.openxmlformats.org/presentationml/2006/ole">
            <p:oleObj spid="_x0000_s4099" r:id="rId4" imgW="952087" imgH="495085" progId="Equation.3">
              <p:embed/>
            </p:oleObj>
          </a:graphicData>
        </a:graphic>
      </p:graphicFrame>
    </p:spTree>
  </p:cSld>
  <p:clrMapOvr>
    <a:masterClrMapping/>
  </p:clrMapOvr>
  <p:transition>
    <p:zoom dir="in"/>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3" name="Group 2"/>
          <p:cNvGrpSpPr>
            <a:grpSpLocks/>
          </p:cNvGrpSpPr>
          <p:nvPr/>
        </p:nvGrpSpPr>
        <p:grpSpPr bwMode="auto">
          <a:xfrm>
            <a:off x="1676400" y="2590800"/>
            <a:ext cx="5867400" cy="3962400"/>
            <a:chOff x="1701" y="1417"/>
            <a:chExt cx="4905" cy="4055"/>
          </a:xfrm>
        </p:grpSpPr>
        <p:graphicFrame>
          <p:nvGraphicFramePr>
            <p:cNvPr id="5122" name="Object 3"/>
            <p:cNvGraphicFramePr>
              <a:graphicFrameLocks noChangeAspect="1"/>
            </p:cNvGraphicFramePr>
            <p:nvPr/>
          </p:nvGraphicFramePr>
          <p:xfrm>
            <a:off x="1701" y="1417"/>
            <a:ext cx="4905" cy="3255"/>
          </p:xfrm>
          <a:graphic>
            <a:graphicData uri="http://schemas.openxmlformats.org/presentationml/2006/ole">
              <p:oleObj spid="_x0000_s5122" name="Hoja de cálculo" r:id="rId3" imgW="3085920" imgH="1896120" progId="Excel.Sheet.8">
                <p:embed/>
              </p:oleObj>
            </a:graphicData>
          </a:graphic>
        </p:graphicFrame>
        <p:sp>
          <p:nvSpPr>
            <p:cNvPr id="5125" name="Text Box 4"/>
            <p:cNvSpPr txBox="1">
              <a:spLocks noChangeArrowheads="1"/>
            </p:cNvSpPr>
            <p:nvPr/>
          </p:nvSpPr>
          <p:spPr bwMode="auto">
            <a:xfrm>
              <a:off x="1728" y="4608"/>
              <a:ext cx="4752" cy="864"/>
            </a:xfrm>
            <a:prstGeom prst="rect">
              <a:avLst/>
            </a:prstGeom>
            <a:solidFill>
              <a:srgbClr val="FFFFFF"/>
            </a:solidFill>
            <a:ln w="9525">
              <a:noFill/>
              <a:miter lim="800000"/>
              <a:headEnd/>
              <a:tailEnd/>
            </a:ln>
          </p:spPr>
          <p:txBody>
            <a:bodyPr/>
            <a:lstStyle/>
            <a:p>
              <a:pPr algn="just" eaLnBrk="0" hangingPunct="0"/>
              <a:r>
                <a:rPr lang="es-ES" sz="1800"/>
                <a:t> Relación entre los pesos moleculares y los coeficientes K</a:t>
              </a:r>
              <a:r>
                <a:rPr lang="es-ES" sz="1800" baseline="-25000"/>
                <a:t>av</a:t>
              </a:r>
              <a:r>
                <a:rPr lang="es-ES" sz="1800"/>
                <a:t> para diferentes matrices analíticas de Filtración por Geles</a:t>
              </a:r>
            </a:p>
          </p:txBody>
        </p:sp>
      </p:grpSp>
      <p:sp>
        <p:nvSpPr>
          <p:cNvPr id="5124" name="Text Box 5"/>
          <p:cNvSpPr txBox="1">
            <a:spLocks noChangeArrowheads="1"/>
          </p:cNvSpPr>
          <p:nvPr/>
        </p:nvSpPr>
        <p:spPr bwMode="auto">
          <a:xfrm>
            <a:off x="762000" y="762000"/>
            <a:ext cx="7924800" cy="1370013"/>
          </a:xfrm>
          <a:prstGeom prst="rect">
            <a:avLst/>
          </a:prstGeom>
          <a:noFill/>
          <a:ln w="9525">
            <a:noFill/>
            <a:miter lim="800000"/>
            <a:headEnd/>
            <a:tailEnd/>
          </a:ln>
        </p:spPr>
        <p:txBody>
          <a:bodyPr>
            <a:spAutoFit/>
          </a:bodyPr>
          <a:lstStyle/>
          <a:p>
            <a:pPr algn="just">
              <a:spcBef>
                <a:spcPct val="50000"/>
              </a:spcBef>
            </a:pPr>
            <a:r>
              <a:rPr lang="es-ES">
                <a:cs typeface="Times New Roman" pitchFamily="18" charset="0"/>
              </a:rPr>
              <a:t>Existe una relación lineal  entre el logaritmo del tamaño de la proteína </a:t>
            </a:r>
            <a:r>
              <a:rPr lang="es-ES_tradnl">
                <a:cs typeface="Times New Roman" pitchFamily="18" charset="0"/>
              </a:rPr>
              <a:t>(mw) </a:t>
            </a:r>
            <a:r>
              <a:rPr lang="es-ES">
                <a:cs typeface="Times New Roman" pitchFamily="18" charset="0"/>
              </a:rPr>
              <a:t>y este coeficiente, K</a:t>
            </a:r>
            <a:r>
              <a:rPr lang="es-ES" baseline="-30000">
                <a:cs typeface="Times New Roman" pitchFamily="18" charset="0"/>
              </a:rPr>
              <a:t>av</a:t>
            </a:r>
            <a:r>
              <a:rPr lang="es-ES">
                <a:cs typeface="Times New Roman" pitchFamily="18" charset="0"/>
              </a:rPr>
              <a:t>:</a:t>
            </a:r>
          </a:p>
          <a:p>
            <a:pPr>
              <a:spcBef>
                <a:spcPct val="50000"/>
              </a:spcBef>
            </a:pPr>
            <a:r>
              <a:rPr lang="es-ES">
                <a:cs typeface="Times New Roman" pitchFamily="18" charset="0"/>
              </a:rPr>
              <a:t>		</a:t>
            </a:r>
            <a:r>
              <a:rPr lang="en-US">
                <a:cs typeface="Times New Roman" pitchFamily="18" charset="0"/>
              </a:rPr>
              <a:t>K</a:t>
            </a:r>
            <a:r>
              <a:rPr lang="en-US" baseline="-30000">
                <a:cs typeface="Times New Roman" pitchFamily="18" charset="0"/>
              </a:rPr>
              <a:t>av </a:t>
            </a:r>
            <a:r>
              <a:rPr lang="en-US">
                <a:cs typeface="Times New Roman" pitchFamily="18" charset="0"/>
              </a:rPr>
              <a:t>= A - B log mw</a:t>
            </a:r>
            <a:r>
              <a:rPr lang="en-US" baseline="-30000">
                <a:cs typeface="Times New Roman" pitchFamily="18" charset="0"/>
              </a:rPr>
              <a:t>	</a:t>
            </a:r>
            <a:r>
              <a:rPr lang="es-ES"/>
              <a:t> </a:t>
            </a:r>
          </a:p>
        </p:txBody>
      </p:sp>
    </p:spTree>
  </p:cSld>
  <p:clrMapOvr>
    <a:masterClrMapping/>
  </p:clrMapOvr>
  <p:transition>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ChangeArrowheads="1"/>
          </p:cNvSpPr>
          <p:nvPr/>
        </p:nvSpPr>
        <p:spPr bwMode="auto">
          <a:xfrm>
            <a:off x="457200" y="609600"/>
            <a:ext cx="8077200" cy="2789238"/>
          </a:xfrm>
          <a:prstGeom prst="rect">
            <a:avLst/>
          </a:prstGeom>
          <a:noFill/>
          <a:ln w="9525">
            <a:noFill/>
            <a:miter lim="800000"/>
            <a:headEnd/>
            <a:tailEnd/>
          </a:ln>
        </p:spPr>
        <p:txBody>
          <a:bodyPr bIns="0">
            <a:spAutoFit/>
          </a:bodyPr>
          <a:lstStyle/>
          <a:p>
            <a:pPr marL="228600" indent="-457200">
              <a:tabLst>
                <a:tab pos="1127125" algn="l"/>
              </a:tabLst>
            </a:pPr>
            <a:r>
              <a:rPr lang="en-US" sz="2000" b="1" u="sng">
                <a:cs typeface="Times New Roman" pitchFamily="18" charset="0"/>
              </a:rPr>
              <a:t>Aplicaciones</a:t>
            </a:r>
          </a:p>
          <a:p>
            <a:pPr marL="228600" indent="-457200">
              <a:tabLst>
                <a:tab pos="1127125" algn="l"/>
              </a:tabLst>
            </a:pPr>
            <a:r>
              <a:rPr lang="es-ES" sz="2000">
                <a:cs typeface="Times New Roman" pitchFamily="18" charset="0"/>
              </a:rPr>
              <a:t>Cromatografía de filtración por geles se puede aplicar en:</a:t>
            </a:r>
            <a:endParaRPr lang="es-ES_tradnl" sz="2000">
              <a:cs typeface="Times New Roman" pitchFamily="18" charset="0"/>
            </a:endParaRPr>
          </a:p>
          <a:p>
            <a:pPr marL="914400" lvl="1" indent="-457200" eaLnBrk="0" hangingPunct="0">
              <a:buFontTx/>
              <a:buChar char="•"/>
              <a:tabLst>
                <a:tab pos="1127125" algn="l"/>
              </a:tabLst>
            </a:pPr>
            <a:r>
              <a:rPr lang="es-ES" sz="2000">
                <a:cs typeface="Times New Roman" pitchFamily="18" charset="0"/>
              </a:rPr>
              <a:t>Caracterización de proteínas</a:t>
            </a:r>
            <a:r>
              <a:rPr lang="es-ES_tradnl" sz="2000">
                <a:cs typeface="Times New Roman" pitchFamily="18" charset="0"/>
              </a:rPr>
              <a:t>, por su p</a:t>
            </a:r>
            <a:r>
              <a:rPr lang="es-ES" sz="2000">
                <a:cs typeface="Times New Roman" pitchFamily="18" charset="0"/>
              </a:rPr>
              <a:t>eso molecular</a:t>
            </a:r>
            <a:r>
              <a:rPr lang="es-ES_tradnl" sz="2000">
                <a:cs typeface="Times New Roman" pitchFamily="18" charset="0"/>
              </a:rPr>
              <a:t> (mw, [Da])</a:t>
            </a:r>
          </a:p>
          <a:p>
            <a:pPr marL="914400" lvl="1" indent="-457200" eaLnBrk="0" hangingPunct="0">
              <a:buFontTx/>
              <a:buChar char="•"/>
              <a:tabLst>
                <a:tab pos="1127125" algn="l"/>
              </a:tabLst>
            </a:pPr>
            <a:r>
              <a:rPr lang="es-ES" sz="2000">
                <a:cs typeface="Times New Roman" pitchFamily="18" charset="0"/>
              </a:rPr>
              <a:t>Determinación si las proteínas están en forma de dímero u otra más compleja. Se comparan los valores de peso molecular obtenidos por filtración por geles y por electroforesis.</a:t>
            </a:r>
          </a:p>
          <a:p>
            <a:pPr marL="914400" lvl="1" indent="-457200" eaLnBrk="0" hangingPunct="0">
              <a:buFontTx/>
              <a:buChar char="•"/>
              <a:tabLst>
                <a:tab pos="1127125" algn="l"/>
              </a:tabLst>
            </a:pPr>
            <a:r>
              <a:rPr lang="es-ES" sz="2000">
                <a:cs typeface="Times New Roman" pitchFamily="18" charset="0"/>
              </a:rPr>
              <a:t>Desalinización de muestras</a:t>
            </a:r>
          </a:p>
          <a:p>
            <a:pPr marL="228600" indent="-457200" eaLnBrk="0" hangingPunct="0">
              <a:tabLst>
                <a:tab pos="1127125" algn="l"/>
              </a:tabLst>
            </a:pPr>
            <a:r>
              <a:rPr lang="es-ES" sz="2000">
                <a:cs typeface="Times New Roman" pitchFamily="18" charset="0"/>
              </a:rPr>
              <a:t> </a:t>
            </a:r>
          </a:p>
          <a:p>
            <a:pPr marL="228600" indent="-457200" eaLnBrk="0" hangingPunct="0">
              <a:tabLst>
                <a:tab pos="1127125" algn="l"/>
              </a:tabLst>
            </a:pPr>
            <a:endParaRPr lang="es-ES" sz="2000"/>
          </a:p>
        </p:txBody>
      </p:sp>
      <p:pic>
        <p:nvPicPr>
          <p:cNvPr id="27651" name="Picture 4"/>
          <p:cNvPicPr>
            <a:picLocks noChangeAspect="1" noChangeArrowheads="1"/>
          </p:cNvPicPr>
          <p:nvPr/>
        </p:nvPicPr>
        <p:blipFill>
          <a:blip r:embed="rId2"/>
          <a:srcRect/>
          <a:stretch>
            <a:fillRect/>
          </a:stretch>
        </p:blipFill>
        <p:spPr bwMode="auto">
          <a:xfrm>
            <a:off x="5003800" y="3357563"/>
            <a:ext cx="3633788" cy="266541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spect="1" noChangeArrowheads="1"/>
          </p:cNvPicPr>
          <p:nvPr/>
        </p:nvPicPr>
        <p:blipFill>
          <a:blip r:embed="rId2"/>
          <a:srcRect/>
          <a:stretch>
            <a:fillRect/>
          </a:stretch>
        </p:blipFill>
        <p:spPr bwMode="auto">
          <a:xfrm>
            <a:off x="1619250" y="692150"/>
            <a:ext cx="5570538" cy="55054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3"/>
          <p:cNvSpPr>
            <a:spLocks noChangeArrowheads="1"/>
          </p:cNvSpPr>
          <p:nvPr/>
        </p:nvSpPr>
        <p:spPr bwMode="auto">
          <a:xfrm>
            <a:off x="468313" y="0"/>
            <a:ext cx="7791450" cy="2789238"/>
          </a:xfrm>
          <a:prstGeom prst="rect">
            <a:avLst/>
          </a:prstGeom>
          <a:noFill/>
          <a:ln w="9525">
            <a:noFill/>
            <a:miter lim="800000"/>
            <a:headEnd/>
            <a:tailEnd/>
          </a:ln>
        </p:spPr>
        <p:txBody>
          <a:bodyPr bIns="0">
            <a:spAutoFit/>
          </a:bodyPr>
          <a:lstStyle/>
          <a:p>
            <a:pPr indent="-228600">
              <a:tabLst>
                <a:tab pos="2498725" algn="l"/>
              </a:tabLst>
            </a:pPr>
            <a:r>
              <a:rPr lang="es-ES" sz="2000" b="1">
                <a:cs typeface="Times New Roman" pitchFamily="18" charset="0"/>
              </a:rPr>
              <a:t>         </a:t>
            </a:r>
            <a:r>
              <a:rPr lang="es-ES" sz="2000" b="1" u="sng">
                <a:solidFill>
                  <a:srgbClr val="990033"/>
                </a:solidFill>
                <a:cs typeface="Times New Roman" pitchFamily="18" charset="0"/>
              </a:rPr>
              <a:t>Purificación de proteínas</a:t>
            </a:r>
          </a:p>
          <a:p>
            <a:pPr indent="-228600" eaLnBrk="0" hangingPunct="0">
              <a:tabLst>
                <a:tab pos="2498725" algn="l"/>
              </a:tabLst>
            </a:pPr>
            <a:r>
              <a:rPr lang="es-ES" sz="2000">
                <a:solidFill>
                  <a:srgbClr val="990033"/>
                </a:solidFill>
                <a:cs typeface="Times New Roman" pitchFamily="18" charset="0"/>
              </a:rPr>
              <a:t> Generalmente se utiliza en las últimas etapas, cuando se tiene poco volumen de muestra a tratar, dado que:</a:t>
            </a:r>
            <a:endParaRPr lang="es-ES_tradnl" sz="2000">
              <a:solidFill>
                <a:srgbClr val="990033"/>
              </a:solidFill>
              <a:cs typeface="Times New Roman" pitchFamily="18" charset="0"/>
            </a:endParaRPr>
          </a:p>
          <a:p>
            <a:pPr lvl="1" eaLnBrk="0" hangingPunct="0">
              <a:buFontTx/>
              <a:buChar char="•"/>
              <a:tabLst>
                <a:tab pos="2498725" algn="l"/>
              </a:tabLst>
            </a:pPr>
            <a:r>
              <a:rPr lang="es-ES" sz="2000">
                <a:solidFill>
                  <a:srgbClr val="990033"/>
                </a:solidFill>
                <a:cs typeface="Times New Roman" pitchFamily="18" charset="0"/>
              </a:rPr>
              <a:t>La capacidad de esta técnica es baja, sólo un 5-10% del volumen de la columna se puede inyectar como muestra.</a:t>
            </a:r>
            <a:endParaRPr lang="es-ES_tradnl" sz="2000">
              <a:solidFill>
                <a:srgbClr val="990033"/>
              </a:solidFill>
              <a:cs typeface="Times New Roman" pitchFamily="18" charset="0"/>
            </a:endParaRPr>
          </a:p>
          <a:p>
            <a:pPr lvl="1" eaLnBrk="0" hangingPunct="0">
              <a:buFontTx/>
              <a:buChar char="•"/>
              <a:tabLst>
                <a:tab pos="2498725" algn="l"/>
              </a:tabLst>
            </a:pPr>
            <a:r>
              <a:rPr lang="es-ES" sz="2000">
                <a:solidFill>
                  <a:srgbClr val="990033"/>
                </a:solidFill>
                <a:cs typeface="Times New Roman" pitchFamily="18" charset="0"/>
              </a:rPr>
              <a:t>La velocidad de flujo es baja </a:t>
            </a:r>
            <a:r>
              <a:rPr lang="es-ES_tradnl" sz="2000">
                <a:solidFill>
                  <a:srgbClr val="990033"/>
                </a:solidFill>
                <a:cs typeface="Times New Roman" pitchFamily="18" charset="0"/>
              </a:rPr>
              <a:t>, dado que la matriz no resiste mucha presión por sus grandes poros.</a:t>
            </a:r>
            <a:endParaRPr lang="es-ES" sz="2000">
              <a:solidFill>
                <a:srgbClr val="990033"/>
              </a:solidFill>
              <a:cs typeface="Times New Roman" pitchFamily="18" charset="0"/>
            </a:endParaRPr>
          </a:p>
        </p:txBody>
      </p:sp>
      <p:pic>
        <p:nvPicPr>
          <p:cNvPr id="29699" name="Picture 4"/>
          <p:cNvPicPr>
            <a:picLocks noChangeAspect="1" noChangeArrowheads="1"/>
          </p:cNvPicPr>
          <p:nvPr/>
        </p:nvPicPr>
        <p:blipFill>
          <a:blip r:embed="rId2"/>
          <a:srcRect/>
          <a:stretch>
            <a:fillRect/>
          </a:stretch>
        </p:blipFill>
        <p:spPr bwMode="auto">
          <a:xfrm>
            <a:off x="1331913" y="3068638"/>
            <a:ext cx="6153150" cy="34544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08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9"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sz="3600" dirty="0" smtClean="0"/>
              <a:t>Tipos de Cromatografías</a:t>
            </a:r>
            <a:endParaRPr lang="es-ES" sz="4700" b="1" dirty="0">
              <a:effectLst>
                <a:outerShdw blurRad="38100" dist="38100" dir="2700000" algn="tl">
                  <a:srgbClr val="C0C0C0"/>
                </a:outerShdw>
              </a:effectLst>
            </a:endParaRPr>
          </a:p>
        </p:txBody>
      </p:sp>
    </p:spTree>
  </p:cSld>
  <p:clrMapOvr>
    <a:masterClrMapping/>
  </p:clrMapOvr>
  <p:transition>
    <p:zoom dir="in"/>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23850" y="692150"/>
            <a:ext cx="7962926" cy="2438400"/>
          </a:xfrm>
          <a:prstGeom prst="rect">
            <a:avLst/>
          </a:prstGeom>
          <a:solidFill>
            <a:srgbClr val="FFFFFF"/>
          </a:solidFill>
          <a:ln w="9525">
            <a:noFill/>
            <a:miter lim="800000"/>
            <a:headEnd/>
            <a:tailEnd/>
          </a:ln>
        </p:spPr>
        <p:txBody>
          <a:bodyPr/>
          <a:lstStyle/>
          <a:p>
            <a:pPr marL="914400" lvl="1" indent="-457200"/>
            <a:r>
              <a:rPr lang="es-ES_tradnl" sz="2200" dirty="0">
                <a:solidFill>
                  <a:srgbClr val="990033"/>
                </a:solidFill>
                <a:latin typeface="Comic Sans MS" pitchFamily="66" charset="0"/>
                <a:cs typeface="Times New Roman" pitchFamily="18" charset="0"/>
              </a:rPr>
              <a:t>Se presenta la siguiente mezcla de proteínas</a:t>
            </a:r>
          </a:p>
          <a:p>
            <a:pPr marL="914400" lvl="1" indent="-457200"/>
            <a:endParaRPr lang="es-ES_tradnl" sz="2200" dirty="0">
              <a:solidFill>
                <a:srgbClr val="990033"/>
              </a:solidFill>
              <a:latin typeface="Comic Sans MS" pitchFamily="66" charset="0"/>
              <a:cs typeface="Times New Roman" pitchFamily="18" charset="0"/>
            </a:endParaRPr>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r>
              <a:rPr lang="es-ES_tradnl" sz="2200" dirty="0">
                <a:solidFill>
                  <a:srgbClr val="990033"/>
                </a:solidFill>
                <a:latin typeface="Comic Sans MS" pitchFamily="66" charset="0"/>
                <a:cs typeface="Times New Roman" pitchFamily="18" charset="0"/>
              </a:rPr>
              <a:t>Con la información que cuenta:</a:t>
            </a:r>
          </a:p>
          <a:p>
            <a:pPr marL="914400" lvl="1" indent="-457200"/>
            <a:r>
              <a:rPr lang="es-ES_tradnl" sz="2200" dirty="0">
                <a:solidFill>
                  <a:srgbClr val="990033"/>
                </a:solidFill>
                <a:latin typeface="Comic Sans MS" pitchFamily="66" charset="0"/>
                <a:cs typeface="Times New Roman" pitchFamily="18" charset="0"/>
              </a:rPr>
              <a:t>Prediga (dibujando) los perfiles de elución bajo las siguientes operaciones </a:t>
            </a:r>
            <a:r>
              <a:rPr lang="es-ES_tradnl" sz="2200" dirty="0" err="1">
                <a:solidFill>
                  <a:srgbClr val="990033"/>
                </a:solidFill>
                <a:latin typeface="Comic Sans MS" pitchFamily="66" charset="0"/>
                <a:cs typeface="Times New Roman" pitchFamily="18" charset="0"/>
              </a:rPr>
              <a:t>cromatográficas</a:t>
            </a:r>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Filtración  </a:t>
            </a:r>
            <a:r>
              <a:rPr lang="es-ES_tradnl" sz="2200" dirty="0">
                <a:solidFill>
                  <a:srgbClr val="990033"/>
                </a:solidFill>
                <a:latin typeface="Comic Sans MS" pitchFamily="66" charset="0"/>
                <a:cs typeface="Times New Roman" pitchFamily="18" charset="0"/>
              </a:rPr>
              <a:t>por </a:t>
            </a:r>
            <a:r>
              <a:rPr lang="es-ES_tradnl" sz="2200" dirty="0" smtClean="0">
                <a:solidFill>
                  <a:srgbClr val="990033"/>
                </a:solidFill>
                <a:latin typeface="Comic Sans MS" pitchFamily="66" charset="0"/>
                <a:cs typeface="Times New Roman" pitchFamily="18" charset="0"/>
              </a:rPr>
              <a:t>geles </a:t>
            </a:r>
            <a:r>
              <a:rPr lang="es-ES_tradnl" sz="2200" dirty="0" smtClean="0">
                <a:solidFill>
                  <a:srgbClr val="990033"/>
                </a:solidFill>
                <a:latin typeface="Comic Sans MS" pitchFamily="66" charset="0"/>
                <a:cs typeface="Times New Roman" pitchFamily="18" charset="0"/>
              </a:rPr>
              <a:t>en columnas </a:t>
            </a:r>
            <a:r>
              <a:rPr lang="es-ES_tradnl" sz="2200" dirty="0" err="1" smtClean="0">
                <a:solidFill>
                  <a:srgbClr val="990033"/>
                </a:solidFill>
                <a:latin typeface="Comic Sans MS" pitchFamily="66" charset="0"/>
                <a:cs typeface="Times New Roman" pitchFamily="18" charset="0"/>
              </a:rPr>
              <a:t>Sephadex</a:t>
            </a:r>
            <a:r>
              <a:rPr lang="es-ES_tradnl" sz="2200" dirty="0" smtClean="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G-10, G-25, G-50 y G-100.</a:t>
            </a:r>
            <a:endParaRPr lang="es-ES_tradnl" sz="2200" dirty="0">
              <a:solidFill>
                <a:srgbClr val="990033"/>
              </a:solidFill>
              <a:latin typeface="Comic Sans MS" pitchFamily="66" charset="0"/>
              <a:cs typeface="Times New Roman" pitchFamily="18" charset="0"/>
            </a:endParaRPr>
          </a:p>
        </p:txBody>
      </p:sp>
      <p:sp>
        <p:nvSpPr>
          <p:cNvPr id="7475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Ejemplo</a:t>
            </a:r>
          </a:p>
        </p:txBody>
      </p:sp>
      <p:graphicFrame>
        <p:nvGraphicFramePr>
          <p:cNvPr id="64549" name="Group 37"/>
          <p:cNvGraphicFramePr>
            <a:graphicFrameLocks noGrp="1"/>
          </p:cNvGraphicFramePr>
          <p:nvPr/>
        </p:nvGraphicFramePr>
        <p:xfrm>
          <a:off x="1258888" y="1412875"/>
          <a:ext cx="6624637" cy="2085024"/>
        </p:xfrm>
        <a:graphic>
          <a:graphicData uri="http://schemas.openxmlformats.org/drawingml/2006/table">
            <a:tbl>
              <a:tblPr/>
              <a:tblGrid>
                <a:gridCol w="1655762"/>
                <a:gridCol w="1657350"/>
                <a:gridCol w="1655763"/>
                <a:gridCol w="1655762"/>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Proteína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Peso Molecular (Da)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Punto Isoeléctrico</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Hidrofobicidad</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Tripsina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34.000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35.500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2.75-3.0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Gelatinas</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4.8-4,85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Baja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Insulina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40.900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5.30-5.35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zoom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Cromatografía de Adsorción</a:t>
            </a:r>
            <a:endParaRPr lang="es-ES" dirty="0"/>
          </a:p>
        </p:txBody>
      </p:sp>
    </p:spTree>
  </p:cSld>
  <p:clrMapOvr>
    <a:masterClrMapping/>
  </p:clrMapOvr>
  <p:transition>
    <p:zoom dir="in"/>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graphicFrame>
        <p:nvGraphicFramePr>
          <p:cNvPr id="19459" name="Object 3"/>
          <p:cNvGraphicFramePr>
            <a:graphicFrameLocks noChangeAspect="1"/>
          </p:cNvGraphicFramePr>
          <p:nvPr/>
        </p:nvGraphicFramePr>
        <p:xfrm>
          <a:off x="457200" y="3886200"/>
          <a:ext cx="3290888" cy="2640013"/>
        </p:xfrm>
        <a:graphic>
          <a:graphicData uri="http://schemas.openxmlformats.org/presentationml/2006/ole">
            <p:oleObj spid="_x0000_s6146" name="Fotografía de Photo Editor" r:id="rId3" imgW="5057143" imgH="4057143" progId="">
              <p:embed/>
            </p:oleObj>
          </a:graphicData>
        </a:graphic>
      </p:graphicFrame>
      <p:graphicFrame>
        <p:nvGraphicFramePr>
          <p:cNvPr id="19460" name="Object 4"/>
          <p:cNvGraphicFramePr>
            <a:graphicFrameLocks noChangeAspect="1"/>
          </p:cNvGraphicFramePr>
          <p:nvPr/>
        </p:nvGraphicFramePr>
        <p:xfrm>
          <a:off x="2514600" y="838200"/>
          <a:ext cx="4038600" cy="2867025"/>
        </p:xfrm>
        <a:graphic>
          <a:graphicData uri="http://schemas.openxmlformats.org/presentationml/2006/ole">
            <p:oleObj spid="_x0000_s6147" name="Fotografía de Photo Editor" r:id="rId4" imgW="6295238" imgH="4866667" progId="">
              <p:embed/>
            </p:oleObj>
          </a:graphicData>
        </a:graphic>
      </p:graphicFrame>
      <p:graphicFrame>
        <p:nvGraphicFramePr>
          <p:cNvPr id="19461" name="Object 5"/>
          <p:cNvGraphicFramePr>
            <a:graphicFrameLocks noChangeAspect="1"/>
          </p:cNvGraphicFramePr>
          <p:nvPr/>
        </p:nvGraphicFramePr>
        <p:xfrm>
          <a:off x="4800600" y="3570288"/>
          <a:ext cx="3352800" cy="3287712"/>
        </p:xfrm>
        <a:graphic>
          <a:graphicData uri="http://schemas.openxmlformats.org/presentationml/2006/ole">
            <p:oleObj spid="_x0000_s6148" name="Fotografía de Photo Editor" r:id="rId5" imgW="4963218" imgH="4866667" progId="">
              <p:embed/>
            </p:oleObj>
          </a:graphicData>
        </a:graphic>
      </p:graphicFrame>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194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1946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19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pic>
        <p:nvPicPr>
          <p:cNvPr id="30723" name="Picture 6" descr="Image7"/>
          <p:cNvPicPr>
            <a:picLocks noChangeAspect="1" noChangeArrowheads="1"/>
          </p:cNvPicPr>
          <p:nvPr/>
        </p:nvPicPr>
        <p:blipFill>
          <a:blip r:embed="rId2"/>
          <a:srcRect/>
          <a:stretch>
            <a:fillRect/>
          </a:stretch>
        </p:blipFill>
        <p:spPr bwMode="auto">
          <a:xfrm>
            <a:off x="1385888" y="1343025"/>
            <a:ext cx="6372225" cy="417195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ctrTitle"/>
          </p:nvPr>
        </p:nvSpPr>
        <p:spPr>
          <a:xfrm>
            <a:off x="533400" y="0"/>
            <a:ext cx="7772400" cy="1143000"/>
          </a:xfrm>
        </p:spPr>
        <p:txBody>
          <a:bodyPr/>
          <a:lstStyle/>
          <a:p>
            <a:pPr eaLnBrk="1" hangingPunct="1"/>
            <a:r>
              <a:rPr lang="es-ES" sz="2400" b="1" u="sng" smtClean="0">
                <a:latin typeface="Comic Sans MS" pitchFamily="66" charset="0"/>
                <a:cs typeface="Times New Roman" pitchFamily="18" charset="0"/>
              </a:rPr>
              <a:t>CROMATOGRAFIA DE ADSORCION</a:t>
            </a:r>
            <a:endParaRPr lang="es-ES" smtClean="0"/>
          </a:p>
        </p:txBody>
      </p:sp>
      <p:pic>
        <p:nvPicPr>
          <p:cNvPr id="31747" name="Picture 4" descr="Image8"/>
          <p:cNvPicPr>
            <a:picLocks noChangeAspect="1" noChangeArrowheads="1"/>
          </p:cNvPicPr>
          <p:nvPr/>
        </p:nvPicPr>
        <p:blipFill>
          <a:blip r:embed="rId2"/>
          <a:srcRect/>
          <a:stretch>
            <a:fillRect/>
          </a:stretch>
        </p:blipFill>
        <p:spPr bwMode="auto">
          <a:xfrm>
            <a:off x="1233488" y="2019300"/>
            <a:ext cx="6677025" cy="2819400"/>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685800" y="2286000"/>
            <a:ext cx="7772400" cy="1143000"/>
          </a:xfrm>
        </p:spPr>
        <p:txBody>
          <a:bodyPr/>
          <a:lstStyle/>
          <a:p>
            <a:pPr eaLnBrk="1" hangingPunct="1"/>
            <a:r>
              <a:rPr lang="es-ES" sz="2400" b="1" u="sng" smtClean="0">
                <a:latin typeface="Comic Sans MS" pitchFamily="66" charset="0"/>
                <a:cs typeface="Times New Roman" pitchFamily="18" charset="0"/>
              </a:rPr>
              <a:t>CROMATOGRAFIA DE  INTERACCION HIDROFOBICA (HIC) Y FASE REVERSA (RP)</a:t>
            </a:r>
            <a:r>
              <a:rPr lang="es-ES" smtClean="0"/>
              <a:t> </a:t>
            </a:r>
            <a:br>
              <a:rPr lang="es-ES" smtClean="0"/>
            </a:br>
            <a:r>
              <a:rPr lang="es-ES" smtClean="0"/>
              <a:t/>
            </a:r>
            <a:br>
              <a:rPr lang="es-ES" smtClean="0"/>
            </a:br>
            <a:r>
              <a:rPr lang="es-ES" sz="2400" b="1" u="sng" smtClean="0">
                <a:solidFill>
                  <a:schemeClr val="accent2"/>
                </a:solidFill>
                <a:latin typeface="Comic Sans MS" pitchFamily="66" charset="0"/>
                <a:cs typeface="Times New Roman" pitchFamily="18" charset="0"/>
              </a:rPr>
              <a:t>PROPIEDAD: HIDROFOBICIDAD</a:t>
            </a:r>
          </a:p>
        </p:txBody>
      </p:sp>
    </p:spTree>
  </p:cSld>
  <p:clrMapOvr>
    <a:masterClrMapping/>
  </p:clrMapOvr>
  <p:transition>
    <p:zoom dir="in"/>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0"/>
            <a:ext cx="9144000" cy="776288"/>
          </a:xfrm>
          <a:prstGeom prst="rect">
            <a:avLst/>
          </a:prstGeom>
          <a:noFill/>
          <a:ln w="9525">
            <a:noFill/>
            <a:miter lim="800000"/>
            <a:headEnd/>
            <a:tailEnd/>
          </a:ln>
        </p:spPr>
        <p:txBody>
          <a:bodyPr bIns="0">
            <a:spAutoFit/>
          </a:bodyPr>
          <a:lstStyle/>
          <a:p>
            <a:pPr algn="ctr"/>
            <a:r>
              <a:rPr lang="es-ES_tradnl" b="1" u="sng">
                <a:solidFill>
                  <a:srgbClr val="000099"/>
                </a:solidFill>
                <a:latin typeface="Comic Sans MS" pitchFamily="66" charset="0"/>
                <a:cs typeface="Times New Roman" pitchFamily="18" charset="0"/>
              </a:rPr>
              <a:t>Cromatografía de Interacción Hidrofóbica</a:t>
            </a:r>
            <a:endParaRPr lang="es-ES_tradnl" b="1" u="sng">
              <a:solidFill>
                <a:srgbClr val="000099"/>
              </a:solidFill>
              <a:cs typeface="Times New Roman" pitchFamily="18" charset="0"/>
            </a:endParaRPr>
          </a:p>
          <a:p>
            <a:pPr eaLnBrk="0" hangingPunct="0"/>
            <a:endParaRPr lang="es-ES_tradnl"/>
          </a:p>
        </p:txBody>
      </p:sp>
      <p:sp>
        <p:nvSpPr>
          <p:cNvPr id="33795" name="Rectangle 3"/>
          <p:cNvSpPr>
            <a:spLocks noChangeArrowheads="1"/>
          </p:cNvSpPr>
          <p:nvPr/>
        </p:nvSpPr>
        <p:spPr bwMode="auto">
          <a:xfrm>
            <a:off x="304800" y="533400"/>
            <a:ext cx="8534400" cy="1265238"/>
          </a:xfrm>
          <a:prstGeom prst="rect">
            <a:avLst/>
          </a:prstGeom>
          <a:noFill/>
          <a:ln w="9525">
            <a:noFill/>
            <a:miter lim="800000"/>
            <a:headEnd/>
            <a:tailEnd/>
          </a:ln>
        </p:spPr>
        <p:txBody>
          <a:bodyPr bIns="0">
            <a:spAutoFit/>
          </a:bodyPr>
          <a:lstStyle/>
          <a:p>
            <a:pPr indent="-228600">
              <a:tabLst>
                <a:tab pos="228600" algn="l"/>
              </a:tabLst>
            </a:pPr>
            <a:r>
              <a:rPr lang="es-ES_tradnl" sz="2000" b="1" u="sng">
                <a:solidFill>
                  <a:srgbClr val="000099"/>
                </a:solidFill>
                <a:latin typeface="Comic Sans MS" pitchFamily="66" charset="0"/>
                <a:cs typeface="Times New Roman" pitchFamily="18" charset="0"/>
              </a:rPr>
              <a:t>Teoría</a:t>
            </a:r>
            <a:endParaRPr lang="es-ES_tradnl" sz="2000" b="1" u="sng">
              <a:solidFill>
                <a:srgbClr val="000099"/>
              </a:solidFill>
              <a:cs typeface="Times New Roman" pitchFamily="18" charset="0"/>
            </a:endParaRPr>
          </a:p>
          <a:p>
            <a:pPr indent="-228600" algn="just" eaLnBrk="0" hangingPunct="0">
              <a:tabLst>
                <a:tab pos="228600" algn="l"/>
              </a:tabLst>
            </a:pP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Se basa en la interacción entre los grupos hidrofóbicos de las proteínas que componen la mezcla  y los grupos hidrofóbicos del absorbente (por razones termodinámicas). </a:t>
            </a:r>
            <a:endParaRPr lang="es-ES" sz="2000">
              <a:solidFill>
                <a:srgbClr val="000099"/>
              </a:solidFill>
            </a:endParaRPr>
          </a:p>
        </p:txBody>
      </p:sp>
      <p:pic>
        <p:nvPicPr>
          <p:cNvPr id="33796" name="Picture 6"/>
          <p:cNvPicPr>
            <a:picLocks noChangeAspect="1" noChangeArrowheads="1"/>
          </p:cNvPicPr>
          <p:nvPr/>
        </p:nvPicPr>
        <p:blipFill>
          <a:blip r:embed="rId2"/>
          <a:srcRect/>
          <a:stretch>
            <a:fillRect/>
          </a:stretch>
        </p:blipFill>
        <p:spPr bwMode="auto">
          <a:xfrm>
            <a:off x="0" y="2997200"/>
            <a:ext cx="9144000" cy="2478088"/>
          </a:xfrm>
          <a:prstGeom prst="rect">
            <a:avLst/>
          </a:prstGeom>
          <a:noFill/>
          <a:ln w="9525">
            <a:noFill/>
            <a:miter lim="800000"/>
            <a:headEnd/>
            <a:tailEnd/>
          </a:ln>
        </p:spPr>
      </p:pic>
    </p:spTree>
  </p:cSld>
  <p:clrMapOvr>
    <a:masterClrMapping/>
  </p:clrMapOvr>
  <p:transition>
    <p:zoom dir="in"/>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3"/>
          <p:cNvSpPr>
            <a:spLocks noChangeArrowheads="1"/>
          </p:cNvSpPr>
          <p:nvPr/>
        </p:nvSpPr>
        <p:spPr bwMode="auto">
          <a:xfrm>
            <a:off x="3048000" y="2514600"/>
            <a:ext cx="9144000" cy="0"/>
          </a:xfrm>
          <a:prstGeom prst="rect">
            <a:avLst/>
          </a:prstGeom>
          <a:noFill/>
          <a:ln w="9525">
            <a:noFill/>
            <a:miter lim="800000"/>
            <a:headEnd/>
            <a:tailEnd/>
          </a:ln>
        </p:spPr>
        <p:txBody>
          <a:bodyPr>
            <a:spAutoFit/>
          </a:bodyPr>
          <a:lstStyle/>
          <a:p>
            <a:endParaRPr lang="es-CL"/>
          </a:p>
        </p:txBody>
      </p:sp>
      <p:pic>
        <p:nvPicPr>
          <p:cNvPr id="34819" name="Picture 2"/>
          <p:cNvPicPr>
            <a:picLocks noChangeAspect="1" noChangeArrowheads="1"/>
          </p:cNvPicPr>
          <p:nvPr/>
        </p:nvPicPr>
        <p:blipFill>
          <a:blip r:embed="rId2"/>
          <a:srcRect/>
          <a:stretch>
            <a:fillRect/>
          </a:stretch>
        </p:blipFill>
        <p:spPr bwMode="auto">
          <a:xfrm>
            <a:off x="1905000" y="1524000"/>
            <a:ext cx="4953000" cy="2971800"/>
          </a:xfrm>
          <a:prstGeom prst="rect">
            <a:avLst/>
          </a:prstGeom>
          <a:noFill/>
          <a:ln w="9525">
            <a:noFill/>
            <a:miter lim="800000"/>
            <a:headEnd/>
            <a:tailEnd/>
          </a:ln>
        </p:spPr>
      </p:pic>
      <p:sp>
        <p:nvSpPr>
          <p:cNvPr id="34820" name="Text Box 4"/>
          <p:cNvSpPr txBox="1">
            <a:spLocks noChangeArrowheads="1"/>
          </p:cNvSpPr>
          <p:nvPr/>
        </p:nvSpPr>
        <p:spPr bwMode="auto">
          <a:xfrm>
            <a:off x="533400" y="4953000"/>
            <a:ext cx="8305800" cy="1311275"/>
          </a:xfrm>
          <a:prstGeom prst="rect">
            <a:avLst/>
          </a:prstGeom>
          <a:noFill/>
          <a:ln w="9525">
            <a:noFill/>
            <a:miter lim="800000"/>
            <a:headEnd/>
            <a:tailEnd/>
          </a:ln>
        </p:spPr>
        <p:txBody>
          <a:bodyPr>
            <a:spAutoFit/>
          </a:bodyPr>
          <a:lstStyle/>
          <a:p>
            <a:pPr algn="just" eaLnBrk="0" hangingPunct="0"/>
            <a:r>
              <a:rPr lang="es-ES_tradnl" sz="2000">
                <a:solidFill>
                  <a:srgbClr val="990033"/>
                </a:solidFill>
                <a:latin typeface="Comic Sans MS" pitchFamily="66" charset="0"/>
                <a:cs typeface="Times New Roman" pitchFamily="18" charset="0"/>
              </a:rPr>
              <a:t>	</a:t>
            </a:r>
            <a:r>
              <a:rPr lang="es-ES" sz="2000">
                <a:solidFill>
                  <a:srgbClr val="990033"/>
                </a:solidFill>
                <a:latin typeface="Comic Sans MS" pitchFamily="66" charset="0"/>
                <a:cs typeface="Times New Roman" pitchFamily="18" charset="0"/>
              </a:rPr>
              <a:t>Al igual que en la precipitación, por disminución de la solubilidad, la interacción hidrofóbica se favorece en presencia de altas concentraciones de sal (que desplazan el agua que solvata las zonas hidrofóbicas)</a:t>
            </a:r>
            <a:r>
              <a:rPr lang="es-ES" sz="2000">
                <a:solidFill>
                  <a:srgbClr val="990033"/>
                </a:solidFill>
              </a:rPr>
              <a:t> </a:t>
            </a:r>
            <a:endParaRPr lang="es-ES">
              <a:solidFill>
                <a:srgbClr val="990033"/>
              </a:solidFill>
            </a:endParaRPr>
          </a:p>
        </p:txBody>
      </p:sp>
    </p:spTree>
  </p:cSld>
  <p:clrMapOvr>
    <a:masterClrMapping/>
  </p:clrMapOvr>
  <p:transition>
    <p:zoom dir="in"/>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609600" y="457200"/>
            <a:ext cx="8305800" cy="3341688"/>
          </a:xfrm>
          <a:prstGeom prst="rect">
            <a:avLst/>
          </a:prstGeom>
          <a:noFill/>
          <a:ln w="9525">
            <a:noFill/>
            <a:miter lim="800000"/>
            <a:headEnd/>
            <a:tailEnd/>
          </a:ln>
        </p:spPr>
        <p:txBody>
          <a:bodyPr bIns="0">
            <a:spAutoFit/>
          </a:bodyPr>
          <a:lstStyle/>
          <a:p>
            <a:pPr indent="-228600" algn="just">
              <a:tabLst>
                <a:tab pos="228600" algn="l"/>
              </a:tabLst>
            </a:pPr>
            <a:r>
              <a:rPr lang="es-ES_tradnl" sz="1800" b="1" u="sng">
                <a:latin typeface="Comic Sans MS" pitchFamily="66" charset="0"/>
                <a:cs typeface="Times New Roman" pitchFamily="18" charset="0"/>
              </a:rPr>
              <a:t>Características de las proteínas</a:t>
            </a:r>
          </a:p>
          <a:p>
            <a:pPr indent="-228600" algn="just">
              <a:tabLst>
                <a:tab pos="228600" algn="l"/>
              </a:tabLst>
            </a:pPr>
            <a:endParaRPr lang="es-ES_tradnl" sz="1800" b="1" u="sng">
              <a:latin typeface="Comic Sans MS" pitchFamily="66" charset="0"/>
              <a:cs typeface="Times New Roman" pitchFamily="18" charset="0"/>
            </a:endParaRPr>
          </a:p>
          <a:p>
            <a:pPr indent="-228600" algn="just">
              <a:tabLst>
                <a:tab pos="228600" algn="l"/>
              </a:tabLst>
            </a:pPr>
            <a:r>
              <a:rPr lang="es-ES_tradnl" sz="1800">
                <a:latin typeface="Comic Sans MS" pitchFamily="66" charset="0"/>
                <a:cs typeface="Times New Roman" pitchFamily="18" charset="0"/>
              </a:rPr>
              <a:t>Hay más de 40 escalas para caracterizar las hidrofobicidad de los aa, pero en</a:t>
            </a:r>
          </a:p>
          <a:p>
            <a:pPr indent="-228600" algn="just">
              <a:tabLst>
                <a:tab pos="228600" algn="l"/>
              </a:tabLst>
            </a:pPr>
            <a:r>
              <a:rPr lang="es-ES_tradnl" sz="1800">
                <a:latin typeface="Comic Sans MS" pitchFamily="66" charset="0"/>
                <a:cs typeface="Times New Roman" pitchFamily="18" charset="0"/>
              </a:rPr>
              <a:t>términos generales lo</a:t>
            </a:r>
            <a:r>
              <a:rPr lang="es-ES" sz="1800">
                <a:latin typeface="Comic Sans MS" pitchFamily="66" charset="0"/>
                <a:cs typeface="Times New Roman" pitchFamily="18" charset="0"/>
              </a:rPr>
              <a:t>s </a:t>
            </a:r>
            <a:r>
              <a:rPr lang="es-ES_tradnl" sz="1800">
                <a:latin typeface="Comic Sans MS" pitchFamily="66" charset="0"/>
                <a:cs typeface="Times New Roman" pitchFamily="18" charset="0"/>
              </a:rPr>
              <a:t>amino ácidos </a:t>
            </a:r>
            <a:r>
              <a:rPr lang="es-ES" sz="1800">
                <a:latin typeface="Comic Sans MS" pitchFamily="66" charset="0"/>
                <a:cs typeface="Times New Roman" pitchFamily="18" charset="0"/>
              </a:rPr>
              <a:t> hidrofóbicos son:</a:t>
            </a:r>
          </a:p>
          <a:p>
            <a:pPr indent="-228600" algn="just">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r>
              <a:rPr lang="es-ES_tradnl" sz="1800">
                <a:latin typeface="Comic Sans MS" pitchFamily="66" charset="0"/>
                <a:cs typeface="Times New Roman" pitchFamily="18" charset="0"/>
              </a:rPr>
              <a:t>			Fenilalanina (F)</a:t>
            </a:r>
          </a:p>
          <a:p>
            <a:pPr indent="-228600" algn="just" eaLnBrk="0" hangingPunct="0">
              <a:tabLst>
                <a:tab pos="228600" algn="l"/>
              </a:tabLst>
            </a:pPr>
            <a:r>
              <a:rPr lang="es-ES" sz="1800">
                <a:latin typeface="Comic Sans MS" pitchFamily="66" charset="0"/>
                <a:cs typeface="Times New Roman" pitchFamily="18" charset="0"/>
              </a:rPr>
              <a:t>			Triptofano</a:t>
            </a:r>
            <a:r>
              <a:rPr lang="es-ES_tradnl" sz="1800">
                <a:latin typeface="Comic Sans MS" pitchFamily="66" charset="0"/>
                <a:cs typeface="Times New Roman" pitchFamily="18" charset="0"/>
              </a:rPr>
              <a:t>  (W)</a:t>
            </a:r>
          </a:p>
          <a:p>
            <a:pPr indent="-228600" algn="just" eaLnBrk="0" hangingPunct="0">
              <a:tabLst>
                <a:tab pos="228600" algn="l"/>
              </a:tabLst>
            </a:pPr>
            <a:r>
              <a:rPr lang="es-ES_tradnl" sz="1800">
                <a:latin typeface="Comic Sans MS" pitchFamily="66" charset="0"/>
                <a:cs typeface="Times New Roman" pitchFamily="18" charset="0"/>
              </a:rPr>
              <a:t>			</a:t>
            </a:r>
            <a:r>
              <a:rPr lang="es-ES" sz="1800">
                <a:latin typeface="Comic Sans MS" pitchFamily="66" charset="0"/>
                <a:cs typeface="Times New Roman" pitchFamily="18" charset="0"/>
              </a:rPr>
              <a:t>Metionina (M)</a:t>
            </a:r>
          </a:p>
          <a:p>
            <a:pPr indent="-228600" algn="just" eaLnBrk="0" hangingPunct="0">
              <a:tabLst>
                <a:tab pos="228600" algn="l"/>
              </a:tabLst>
            </a:pPr>
            <a:r>
              <a:rPr lang="es-ES" sz="1800">
                <a:latin typeface="Comic Sans MS" pitchFamily="66" charset="0"/>
                <a:cs typeface="Times New Roman" pitchFamily="18" charset="0"/>
              </a:rPr>
              <a:t>			Alanina (A)</a:t>
            </a:r>
            <a:endParaRPr lang="es-ES_tradnl" sz="1800">
              <a:latin typeface="Comic Sans MS" pitchFamily="66" charset="0"/>
              <a:cs typeface="Times New Roman" pitchFamily="18" charset="0"/>
            </a:endParaRPr>
          </a:p>
          <a:p>
            <a:pPr indent="-228600" algn="just" eaLnBrk="0" hangingPunct="0">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endParaRPr lang="es-ES_tradnl" sz="1800">
              <a:latin typeface="Comic Sans MS" pitchFamily="66" charset="0"/>
              <a:cs typeface="Times New Roman" pitchFamily="18" charset="0"/>
            </a:endParaRPr>
          </a:p>
          <a:p>
            <a:pPr indent="-228600" algn="just" eaLnBrk="0" hangingPunct="0">
              <a:tabLst>
                <a:tab pos="228600" algn="l"/>
              </a:tabLst>
            </a:pPr>
            <a:r>
              <a:rPr lang="es-ES_tradnl" sz="1800">
                <a:latin typeface="Comic Sans MS" pitchFamily="66" charset="0"/>
                <a:cs typeface="Times New Roman" pitchFamily="18" charset="0"/>
              </a:rPr>
              <a:t>			</a:t>
            </a:r>
            <a:endParaRPr lang="es-ES" sz="1800">
              <a:latin typeface="Comic Sans MS" pitchFamily="66" charset="0"/>
              <a:cs typeface="Times New Roman" pitchFamily="18" charset="0"/>
            </a:endParaRPr>
          </a:p>
        </p:txBody>
      </p:sp>
      <p:sp>
        <p:nvSpPr>
          <p:cNvPr id="35843" name="Rectangle 3"/>
          <p:cNvSpPr>
            <a:spLocks noChangeArrowheads="1"/>
          </p:cNvSpPr>
          <p:nvPr/>
        </p:nvSpPr>
        <p:spPr bwMode="auto">
          <a:xfrm>
            <a:off x="0" y="2036763"/>
            <a:ext cx="9144000" cy="776287"/>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algn="just" eaLnBrk="0" hangingPunct="0"/>
            <a:endParaRPr lang="es-ES" sz="1200">
              <a:cs typeface="Times New Roman" pitchFamily="18" charset="0"/>
            </a:endParaRPr>
          </a:p>
          <a:p>
            <a:pPr eaLnBrk="0" hangingPunct="0"/>
            <a:endParaRPr lang="es-ES"/>
          </a:p>
        </p:txBody>
      </p:sp>
      <p:sp>
        <p:nvSpPr>
          <p:cNvPr id="35844" name="Rectangle 5"/>
          <p:cNvSpPr>
            <a:spLocks noChangeArrowheads="1"/>
          </p:cNvSpPr>
          <p:nvPr/>
        </p:nvSpPr>
        <p:spPr bwMode="auto">
          <a:xfrm>
            <a:off x="0" y="3589338"/>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Tree>
  </p:cSld>
  <p:clrMapOvr>
    <a:masterClrMapping/>
  </p:clrMapOvr>
  <p:transition>
    <p:zoom dir="in"/>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609600" y="457200"/>
            <a:ext cx="9144000" cy="473075"/>
          </a:xfrm>
          <a:prstGeom prst="rect">
            <a:avLst/>
          </a:prstGeom>
          <a:noFill/>
          <a:ln w="9525">
            <a:noFill/>
            <a:miter lim="800000"/>
            <a:headEnd/>
            <a:tailEnd/>
          </a:ln>
        </p:spPr>
        <p:txBody>
          <a:bodyPr bIns="0">
            <a:spAutoFit/>
          </a:bodyPr>
          <a:lstStyle/>
          <a:p>
            <a:pPr indent="-228600" algn="just">
              <a:tabLst>
                <a:tab pos="228600" algn="l"/>
              </a:tabLst>
            </a:pPr>
            <a:r>
              <a:rPr lang="es-ES_tradnl" sz="1800" b="1" u="sng">
                <a:latin typeface="Comic Sans MS" pitchFamily="66" charset="0"/>
                <a:cs typeface="Times New Roman" pitchFamily="18" charset="0"/>
              </a:rPr>
              <a:t>Características de las Matrices</a:t>
            </a:r>
            <a:endParaRPr lang="es-ES" sz="1200">
              <a:cs typeface="Times New Roman" pitchFamily="18" charset="0"/>
            </a:endParaRPr>
          </a:p>
          <a:p>
            <a:pPr indent="-228600" algn="just" eaLnBrk="0" hangingPunct="0">
              <a:tabLst>
                <a:tab pos="228600" algn="l"/>
              </a:tabLst>
            </a:pPr>
            <a:endParaRPr lang="es-ES" sz="1000">
              <a:cs typeface="Times New Roman" pitchFamily="18" charset="0"/>
            </a:endParaRPr>
          </a:p>
        </p:txBody>
      </p:sp>
      <p:sp>
        <p:nvSpPr>
          <p:cNvPr id="36867" name="Rectangle 3"/>
          <p:cNvSpPr>
            <a:spLocks noChangeArrowheads="1"/>
          </p:cNvSpPr>
          <p:nvPr/>
        </p:nvSpPr>
        <p:spPr bwMode="auto">
          <a:xfrm>
            <a:off x="0" y="2036763"/>
            <a:ext cx="9144000" cy="776287"/>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algn="just" eaLnBrk="0" hangingPunct="0"/>
            <a:endParaRPr lang="es-ES" sz="1200">
              <a:cs typeface="Times New Roman" pitchFamily="18" charset="0"/>
            </a:endParaRPr>
          </a:p>
          <a:p>
            <a:pPr eaLnBrk="0" hangingPunct="0"/>
            <a:endParaRPr lang="es-ES"/>
          </a:p>
        </p:txBody>
      </p:sp>
      <p:sp>
        <p:nvSpPr>
          <p:cNvPr id="36868" name="Rectangle 4"/>
          <p:cNvSpPr>
            <a:spLocks noChangeArrowheads="1"/>
          </p:cNvSpPr>
          <p:nvPr/>
        </p:nvSpPr>
        <p:spPr bwMode="auto">
          <a:xfrm>
            <a:off x="0" y="2813050"/>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
        <p:nvSpPr>
          <p:cNvPr id="36869" name="Rectangle 5"/>
          <p:cNvSpPr>
            <a:spLocks noChangeArrowheads="1"/>
          </p:cNvSpPr>
          <p:nvPr/>
        </p:nvSpPr>
        <p:spPr bwMode="auto">
          <a:xfrm>
            <a:off x="0" y="3589338"/>
            <a:ext cx="9144000" cy="593725"/>
          </a:xfrm>
          <a:prstGeom prst="rect">
            <a:avLst/>
          </a:prstGeom>
          <a:noFill/>
          <a:ln w="9525">
            <a:noFill/>
            <a:miter lim="800000"/>
            <a:headEnd/>
            <a:tailEnd/>
          </a:ln>
        </p:spPr>
        <p:txBody>
          <a:bodyPr lIns="899829" bIns="0">
            <a:spAutoFit/>
          </a:bodyPr>
          <a:lstStyle/>
          <a:p>
            <a:pPr algn="just"/>
            <a:endParaRPr lang="es-ES" sz="1200">
              <a:cs typeface="Times New Roman" pitchFamily="18" charset="0"/>
            </a:endParaRPr>
          </a:p>
          <a:p>
            <a:pPr eaLnBrk="0" hangingPunct="0"/>
            <a:endParaRPr lang="es-ES"/>
          </a:p>
        </p:txBody>
      </p:sp>
      <p:sp>
        <p:nvSpPr>
          <p:cNvPr id="21510" name="Text Box 6"/>
          <p:cNvSpPr txBox="1">
            <a:spLocks noChangeArrowheads="1"/>
          </p:cNvSpPr>
          <p:nvPr/>
        </p:nvSpPr>
        <p:spPr bwMode="auto">
          <a:xfrm>
            <a:off x="457200" y="1143000"/>
            <a:ext cx="4419600" cy="3749675"/>
          </a:xfrm>
          <a:prstGeom prst="rect">
            <a:avLst/>
          </a:prstGeom>
          <a:noFill/>
          <a:ln w="9525">
            <a:noFill/>
            <a:miter lim="800000"/>
            <a:headEnd/>
            <a:tailEnd/>
          </a:ln>
        </p:spPr>
        <p:txBody>
          <a:bodyPr>
            <a:spAutoFit/>
          </a:bodyPr>
          <a:lstStyle/>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Los grupos hidrofóbicos del adsorbente son:</a:t>
            </a:r>
            <a:endParaRPr lang="es-ES_tradnl" sz="2000">
              <a:latin typeface="Comic Sans MS" pitchFamily="66" charset="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Fenil &gt;</a:t>
            </a: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Octil &gt; Butil </a:t>
            </a:r>
          </a:p>
          <a:p>
            <a:pPr algn="just">
              <a:spcBef>
                <a:spcPct val="50000"/>
              </a:spcBef>
            </a:pPr>
            <a:r>
              <a:rPr lang="es-ES" sz="2000">
                <a:latin typeface="Comic Sans MS" pitchFamily="66" charset="0"/>
                <a:cs typeface="Times New Roman" pitchFamily="18" charset="0"/>
              </a:rPr>
              <a:t> 	</a:t>
            </a:r>
          </a:p>
          <a:p>
            <a:pPr algn="just">
              <a:spcBef>
                <a:spcPct val="50000"/>
              </a:spcBef>
            </a:pPr>
            <a:r>
              <a:rPr lang="es-ES" sz="2000">
                <a:latin typeface="Comic Sans MS" pitchFamily="66" charset="0"/>
                <a:cs typeface="Times New Roman" pitchFamily="18" charset="0"/>
              </a:rPr>
              <a:t>Mientras más larga es la cadena mayor es la hidrofobicidad.</a:t>
            </a:r>
          </a:p>
          <a:p>
            <a:pPr algn="just">
              <a:spcBef>
                <a:spcPct val="50000"/>
              </a:spcBef>
            </a:pPr>
            <a:endParaRPr lang="es-ES" sz="2000">
              <a:cs typeface="Times New Roman" pitchFamily="18" charset="0"/>
            </a:endParaRPr>
          </a:p>
          <a:p>
            <a:pPr>
              <a:spcBef>
                <a:spcPct val="50000"/>
              </a:spcBef>
            </a:pPr>
            <a:r>
              <a:rPr lang="es-ES" sz="2000">
                <a:latin typeface="Comic Sans MS" pitchFamily="66" charset="0"/>
                <a:cs typeface="Times New Roman" pitchFamily="18" charset="0"/>
              </a:rPr>
              <a:t>Sobre matrices de agarosa.</a:t>
            </a:r>
            <a:r>
              <a:rPr lang="es-ES" sz="2000"/>
              <a:t> </a:t>
            </a:r>
            <a:endParaRPr lang="es-ES_tradnl" sz="2000"/>
          </a:p>
          <a:p>
            <a:pPr>
              <a:spcBef>
                <a:spcPct val="50000"/>
              </a:spcBef>
            </a:pPr>
            <a:endParaRPr lang="es-ES_tradnl" sz="2000"/>
          </a:p>
        </p:txBody>
      </p:sp>
      <p:pic>
        <p:nvPicPr>
          <p:cNvPr id="36871" name="Picture 7"/>
          <p:cNvPicPr>
            <a:picLocks noChangeAspect="1" noChangeArrowheads="1"/>
          </p:cNvPicPr>
          <p:nvPr/>
        </p:nvPicPr>
        <p:blipFill>
          <a:blip r:embed="rId2"/>
          <a:srcRect r="1575"/>
          <a:stretch>
            <a:fillRect/>
          </a:stretch>
        </p:blipFill>
        <p:spPr bwMode="auto">
          <a:xfrm>
            <a:off x="4800600" y="1143000"/>
            <a:ext cx="4343400" cy="3332163"/>
          </a:xfrm>
          <a:prstGeom prst="rect">
            <a:avLst/>
          </a:prstGeom>
          <a:noFill/>
          <a:ln w="9525">
            <a:noFill/>
            <a:miter lim="800000"/>
            <a:headEnd/>
            <a:tailEnd/>
          </a:ln>
        </p:spPr>
      </p:pic>
      <p:sp>
        <p:nvSpPr>
          <p:cNvPr id="36872" name="Text Box 8"/>
          <p:cNvSpPr txBox="1">
            <a:spLocks noChangeArrowheads="1"/>
          </p:cNvSpPr>
          <p:nvPr/>
        </p:nvSpPr>
        <p:spPr bwMode="auto">
          <a:xfrm>
            <a:off x="457200" y="4800600"/>
            <a:ext cx="7772400" cy="2011363"/>
          </a:xfrm>
          <a:prstGeom prst="rect">
            <a:avLst/>
          </a:prstGeom>
          <a:noFill/>
          <a:ln w="9525">
            <a:noFill/>
            <a:miter lim="800000"/>
            <a:headEnd/>
            <a:tailEnd/>
          </a:ln>
        </p:spPr>
        <p:txBody>
          <a:bodyPr>
            <a:spAutoFit/>
          </a:bodyPr>
          <a:lstStyle/>
          <a:p>
            <a:pPr algn="just">
              <a:spcBef>
                <a:spcPct val="50000"/>
              </a:spcBef>
            </a:pPr>
            <a:r>
              <a:rPr lang="es-ES_tradnl" sz="2000">
                <a:latin typeface="Comic Sans MS" pitchFamily="66" charset="0"/>
                <a:cs typeface="Times New Roman" pitchFamily="18" charset="0"/>
              </a:rPr>
              <a:t>Se trabaja en presencia de altas concentraciones de sal, cercana a las de precipitación de proteínas (2M), generalmente Sulfato de Amonio o Cloruro de Sodio.</a:t>
            </a:r>
            <a:endParaRPr lang="es-ES_tradnl" sz="2000">
              <a:cs typeface="Times New Roman" pitchFamily="18" charset="0"/>
            </a:endParaRPr>
          </a:p>
          <a:p>
            <a:pPr algn="just">
              <a:spcBef>
                <a:spcPct val="50000"/>
              </a:spcBef>
            </a:pPr>
            <a:endParaRPr lang="es-ES" sz="2000"/>
          </a:p>
          <a:p>
            <a:pPr>
              <a:spcBef>
                <a:spcPct val="50000"/>
              </a:spcBef>
            </a:pPr>
            <a:endParaRPr lang="es-ES"/>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15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Tipos de Soportes</a:t>
            </a:r>
            <a:endParaRPr lang="es-ES" dirty="0"/>
          </a:p>
        </p:txBody>
      </p:sp>
    </p:spTree>
  </p:cSld>
  <p:clrMapOvr>
    <a:masterClrMapping/>
  </p:clrMapOvr>
  <p:transition>
    <p:zoom dir="in"/>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p:cNvPicPr>
            <a:picLocks noChangeAspect="1" noChangeArrowheads="1"/>
          </p:cNvPicPr>
          <p:nvPr/>
        </p:nvPicPr>
        <p:blipFill>
          <a:blip r:embed="rId2"/>
          <a:srcRect/>
          <a:stretch>
            <a:fillRect/>
          </a:stretch>
        </p:blipFill>
        <p:spPr bwMode="auto">
          <a:xfrm>
            <a:off x="971550" y="2708275"/>
            <a:ext cx="7423150" cy="1171575"/>
          </a:xfrm>
          <a:prstGeom prst="rect">
            <a:avLst/>
          </a:prstGeom>
          <a:noFill/>
          <a:ln w="9525">
            <a:noFill/>
            <a:miter lim="800000"/>
            <a:headEnd/>
            <a:tailEnd/>
          </a:ln>
        </p:spPr>
      </p:pic>
      <p:sp>
        <p:nvSpPr>
          <p:cNvPr id="37891" name="Text Box 6"/>
          <p:cNvSpPr txBox="1">
            <a:spLocks noChangeArrowheads="1"/>
          </p:cNvSpPr>
          <p:nvPr/>
        </p:nvSpPr>
        <p:spPr bwMode="auto">
          <a:xfrm>
            <a:off x="1116013" y="1341438"/>
            <a:ext cx="7272337" cy="1187450"/>
          </a:xfrm>
          <a:prstGeom prst="rect">
            <a:avLst/>
          </a:prstGeom>
          <a:noFill/>
          <a:ln w="9525">
            <a:noFill/>
            <a:miter lim="800000"/>
            <a:headEnd/>
            <a:tailEnd/>
          </a:ln>
        </p:spPr>
        <p:txBody>
          <a:bodyPr>
            <a:spAutoFit/>
          </a:bodyPr>
          <a:lstStyle/>
          <a:p>
            <a:pPr>
              <a:spcBef>
                <a:spcPct val="50000"/>
              </a:spcBef>
            </a:pPr>
            <a:r>
              <a:rPr lang="es-ES"/>
              <a:t>Proveedor		Tipo			Tamaño 						partícula						um</a:t>
            </a:r>
          </a:p>
        </p:txBody>
      </p:sp>
    </p:spTree>
  </p:cSld>
  <p:clrMapOvr>
    <a:masterClrMapping/>
  </p:clrMapOvr>
  <p:transition>
    <p:zoom dir="in"/>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ext Box 2"/>
          <p:cNvSpPr txBox="1">
            <a:spLocks noChangeArrowheads="1"/>
          </p:cNvSpPr>
          <p:nvPr/>
        </p:nvSpPr>
        <p:spPr bwMode="auto">
          <a:xfrm>
            <a:off x="533400" y="228600"/>
            <a:ext cx="8153400" cy="1158875"/>
          </a:xfrm>
          <a:prstGeom prst="rect">
            <a:avLst/>
          </a:prstGeom>
          <a:noFill/>
          <a:ln w="9525">
            <a:noFill/>
            <a:miter lim="800000"/>
            <a:headEnd/>
            <a:tailEnd/>
          </a:ln>
        </p:spPr>
        <p:txBody>
          <a:bodyPr>
            <a:spAutoFit/>
          </a:bodyPr>
          <a:lstStyle/>
          <a:p>
            <a:pPr algn="just">
              <a:spcBef>
                <a:spcPct val="50000"/>
              </a:spcBef>
            </a:pPr>
            <a:r>
              <a:rPr lang="es-ES" sz="2000" b="1" u="sng">
                <a:latin typeface="Comic Sans MS" pitchFamily="66" charset="0"/>
                <a:cs typeface="Times New Roman" pitchFamily="18" charset="0"/>
              </a:rPr>
              <a:t>Operación</a:t>
            </a:r>
            <a:endParaRPr lang="es-ES" sz="2000">
              <a:cs typeface="Times New Roman" pitchFamily="18" charset="0"/>
            </a:endParaRPr>
          </a:p>
          <a:p>
            <a:pPr>
              <a:spcBef>
                <a:spcPct val="50000"/>
              </a:spcBef>
            </a:pPr>
            <a:r>
              <a:rPr lang="es-ES" sz="2000">
                <a:latin typeface="Comic Sans MS" pitchFamily="66" charset="0"/>
                <a:cs typeface="Times New Roman" pitchFamily="18" charset="0"/>
              </a:rPr>
              <a:t>Las proteínas con alta hidrofobicidad permanecerán adsorbidas por mucho más tiempo que aquellas que son débilmente hidrofóbicas.</a:t>
            </a:r>
            <a:r>
              <a:rPr lang="es-ES" sz="2000"/>
              <a:t> </a:t>
            </a:r>
          </a:p>
        </p:txBody>
      </p:sp>
      <p:pic>
        <p:nvPicPr>
          <p:cNvPr id="38915" name="Picture 4"/>
          <p:cNvPicPr>
            <a:picLocks noChangeAspect="1" noChangeArrowheads="1"/>
          </p:cNvPicPr>
          <p:nvPr/>
        </p:nvPicPr>
        <p:blipFill>
          <a:blip r:embed="rId2"/>
          <a:srcRect/>
          <a:stretch>
            <a:fillRect/>
          </a:stretch>
        </p:blipFill>
        <p:spPr bwMode="auto">
          <a:xfrm>
            <a:off x="1258888" y="1844675"/>
            <a:ext cx="6624637" cy="4314825"/>
          </a:xfrm>
          <a:prstGeom prst="rect">
            <a:avLst/>
          </a:prstGeom>
          <a:noFill/>
          <a:ln w="9525">
            <a:noFill/>
            <a:miter lim="800000"/>
            <a:headEnd/>
            <a:tailEnd/>
          </a:ln>
        </p:spPr>
      </p:pic>
      <p:sp>
        <p:nvSpPr>
          <p:cNvPr id="38916" name="Text Box 5"/>
          <p:cNvSpPr txBox="1">
            <a:spLocks noChangeArrowheads="1"/>
          </p:cNvSpPr>
          <p:nvPr/>
        </p:nvSpPr>
        <p:spPr bwMode="auto">
          <a:xfrm>
            <a:off x="2771775" y="2852738"/>
            <a:ext cx="1871663" cy="779462"/>
          </a:xfrm>
          <a:prstGeom prst="rect">
            <a:avLst/>
          </a:prstGeom>
          <a:no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baja</a:t>
            </a:r>
          </a:p>
        </p:txBody>
      </p:sp>
      <p:sp>
        <p:nvSpPr>
          <p:cNvPr id="38917" name="Text Box 6"/>
          <p:cNvSpPr txBox="1">
            <a:spLocks noChangeArrowheads="1"/>
          </p:cNvSpPr>
          <p:nvPr/>
        </p:nvSpPr>
        <p:spPr bwMode="auto">
          <a:xfrm>
            <a:off x="3995738" y="3644900"/>
            <a:ext cx="1584325" cy="779463"/>
          </a:xfrm>
          <a:prstGeom prst="rect">
            <a:avLst/>
          </a:prstGeom>
          <a:solidFill>
            <a:schemeClr val="bg1"/>
          </a:solid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media</a:t>
            </a:r>
          </a:p>
        </p:txBody>
      </p:sp>
      <p:sp>
        <p:nvSpPr>
          <p:cNvPr id="38918" name="Text Box 7"/>
          <p:cNvSpPr txBox="1">
            <a:spLocks noChangeArrowheads="1"/>
          </p:cNvSpPr>
          <p:nvPr/>
        </p:nvSpPr>
        <p:spPr bwMode="auto">
          <a:xfrm>
            <a:off x="5580063" y="3860800"/>
            <a:ext cx="1584325" cy="779463"/>
          </a:xfrm>
          <a:prstGeom prst="rect">
            <a:avLst/>
          </a:prstGeom>
          <a:solidFill>
            <a:schemeClr val="bg1"/>
          </a:solidFill>
          <a:ln w="9525">
            <a:noFill/>
            <a:miter lim="800000"/>
            <a:headEnd/>
            <a:tailEnd/>
          </a:ln>
        </p:spPr>
        <p:txBody>
          <a:bodyPr>
            <a:spAutoFit/>
          </a:bodyPr>
          <a:lstStyle/>
          <a:p>
            <a:pPr algn="ctr">
              <a:spcBef>
                <a:spcPct val="50000"/>
              </a:spcBef>
            </a:pPr>
            <a:r>
              <a:rPr lang="es-ES" sz="1800"/>
              <a:t>Hidrofobicidad </a:t>
            </a:r>
          </a:p>
          <a:p>
            <a:pPr algn="ctr">
              <a:spcBef>
                <a:spcPct val="50000"/>
              </a:spcBef>
            </a:pPr>
            <a:r>
              <a:rPr lang="es-ES" sz="1800"/>
              <a:t>alta</a:t>
            </a:r>
          </a:p>
        </p:txBody>
      </p:sp>
      <p:sp>
        <p:nvSpPr>
          <p:cNvPr id="38919" name="Line 8"/>
          <p:cNvSpPr>
            <a:spLocks noChangeShapeType="1"/>
          </p:cNvSpPr>
          <p:nvPr/>
        </p:nvSpPr>
        <p:spPr bwMode="auto">
          <a:xfrm>
            <a:off x="3779838" y="3573463"/>
            <a:ext cx="0" cy="863600"/>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p:zoom dir="in"/>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ext Box 2"/>
          <p:cNvSpPr txBox="1">
            <a:spLocks noChangeArrowheads="1"/>
          </p:cNvSpPr>
          <p:nvPr/>
        </p:nvSpPr>
        <p:spPr bwMode="auto">
          <a:xfrm>
            <a:off x="457200" y="457200"/>
            <a:ext cx="8229600" cy="2073275"/>
          </a:xfrm>
          <a:prstGeom prst="rect">
            <a:avLst/>
          </a:prstGeom>
          <a:noFill/>
          <a:ln w="9525">
            <a:noFill/>
            <a:miter lim="800000"/>
            <a:headEnd/>
            <a:tailEnd/>
          </a:ln>
        </p:spPr>
        <p:txBody>
          <a:bodyPr>
            <a:spAutoFit/>
          </a:bodyPr>
          <a:lstStyle/>
          <a:p>
            <a:pPr algn="just">
              <a:spcBef>
                <a:spcPct val="50000"/>
              </a:spcBef>
            </a:pPr>
            <a:r>
              <a:rPr lang="es-ES_tradnl" sz="2000" b="1" u="sng">
                <a:latin typeface="Comic Sans MS" pitchFamily="66" charset="0"/>
                <a:cs typeface="Times New Roman" pitchFamily="18" charset="0"/>
              </a:rPr>
              <a:t>Formas de Elución</a:t>
            </a:r>
          </a:p>
          <a:p>
            <a:pPr algn="just">
              <a:spcBef>
                <a:spcPct val="50000"/>
              </a:spcBef>
            </a:pPr>
            <a:endParaRPr lang="es-ES_tradnl" sz="2000" b="1" u="sng">
              <a:cs typeface="Times New Roman" pitchFamily="18" charset="0"/>
            </a:endParaRPr>
          </a:p>
          <a:p>
            <a:pPr algn="just">
              <a:spcBef>
                <a:spcPct val="50000"/>
              </a:spcBef>
              <a:buFontTx/>
              <a:buChar char="•"/>
            </a:pPr>
            <a:r>
              <a:rPr lang="es-ES_tradnl" sz="2000">
                <a:solidFill>
                  <a:srgbClr val="990033"/>
                </a:solidFill>
                <a:latin typeface="Comic Sans MS" pitchFamily="66" charset="0"/>
                <a:cs typeface="Times New Roman" pitchFamily="18" charset="0"/>
              </a:rPr>
              <a:t> </a:t>
            </a:r>
            <a:r>
              <a:rPr lang="es-ES" sz="2000" b="1">
                <a:solidFill>
                  <a:srgbClr val="990033"/>
                </a:solidFill>
                <a:latin typeface="Comic Sans MS" pitchFamily="66" charset="0"/>
                <a:cs typeface="Times New Roman" pitchFamily="18" charset="0"/>
              </a:rPr>
              <a:t>Disminución de la concentración de sal (Gradiente lineal, escalonado o isocrático).</a:t>
            </a:r>
            <a:endParaRPr lang="es-ES" sz="2000" b="1">
              <a:solidFill>
                <a:srgbClr val="990033"/>
              </a:solidFill>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Sal:</a:t>
            </a:r>
            <a:r>
              <a:rPr lang="es-ES" sz="2000" b="1">
                <a:solidFill>
                  <a:srgbClr val="990033"/>
                </a:solidFill>
                <a:latin typeface="Comic Sans MS" pitchFamily="66" charset="0"/>
                <a:cs typeface="Times New Roman" pitchFamily="18" charset="0"/>
              </a:rPr>
              <a:t>Sulfato de Amonio</a:t>
            </a:r>
            <a:r>
              <a:rPr lang="es-ES_tradnl" sz="2000">
                <a:latin typeface="Comic Sans MS" pitchFamily="66" charset="0"/>
                <a:cs typeface="Times New Roman" pitchFamily="18" charset="0"/>
              </a:rPr>
              <a:t>,</a:t>
            </a:r>
            <a:r>
              <a:rPr lang="es-ES" sz="2000">
                <a:latin typeface="Comic Sans MS" pitchFamily="66" charset="0"/>
                <a:cs typeface="Times New Roman" pitchFamily="18" charset="0"/>
              </a:rPr>
              <a:t> Sulfato de Sodio</a:t>
            </a:r>
            <a:r>
              <a:rPr lang="es-ES_tradnl" sz="2000">
                <a:latin typeface="Comic Sans MS" pitchFamily="66" charset="0"/>
                <a:cs typeface="Times New Roman" pitchFamily="18" charset="0"/>
              </a:rPr>
              <a:t>, Cloruro de Sodio</a:t>
            </a:r>
            <a:endParaRPr lang="es-ES_tradnl" sz="2000">
              <a:cs typeface="Times New Roman" pitchFamily="18" charset="0"/>
            </a:endParaRPr>
          </a:p>
        </p:txBody>
      </p:sp>
      <p:pic>
        <p:nvPicPr>
          <p:cNvPr id="39939" name="Picture 3"/>
          <p:cNvPicPr>
            <a:picLocks noChangeAspect="1" noChangeArrowheads="1"/>
          </p:cNvPicPr>
          <p:nvPr/>
        </p:nvPicPr>
        <p:blipFill>
          <a:blip r:embed="rId2"/>
          <a:srcRect/>
          <a:stretch>
            <a:fillRect/>
          </a:stretch>
        </p:blipFill>
        <p:spPr bwMode="auto">
          <a:xfrm>
            <a:off x="1042988" y="2852738"/>
            <a:ext cx="6840537" cy="3846512"/>
          </a:xfrm>
          <a:prstGeom prst="rect">
            <a:avLst/>
          </a:prstGeom>
          <a:noFill/>
          <a:ln w="9525">
            <a:noFill/>
            <a:miter lim="800000"/>
            <a:headEnd/>
            <a:tailEnd/>
          </a:ln>
        </p:spPr>
      </p:pic>
    </p:spTree>
  </p:cSld>
  <p:clrMapOvr>
    <a:masterClrMapping/>
  </p:clrMapOvr>
  <p:transition>
    <p:zoom dir="in"/>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2"/>
          <p:cNvSpPr txBox="1">
            <a:spLocks noChangeArrowheads="1"/>
          </p:cNvSpPr>
          <p:nvPr/>
        </p:nvSpPr>
        <p:spPr bwMode="auto">
          <a:xfrm>
            <a:off x="457200" y="457200"/>
            <a:ext cx="8229600" cy="4206875"/>
          </a:xfrm>
          <a:prstGeom prst="rect">
            <a:avLst/>
          </a:prstGeom>
          <a:noFill/>
          <a:ln w="9525">
            <a:noFill/>
            <a:miter lim="800000"/>
            <a:headEnd/>
            <a:tailEnd/>
          </a:ln>
        </p:spPr>
        <p:txBody>
          <a:bodyPr>
            <a:spAutoFit/>
          </a:bodyPr>
          <a:lstStyle/>
          <a:p>
            <a:pPr algn="just">
              <a:spcBef>
                <a:spcPct val="50000"/>
              </a:spcBef>
            </a:pPr>
            <a:r>
              <a:rPr lang="es-ES_tradnl" sz="2000" b="1" u="sng">
                <a:latin typeface="Comic Sans MS" pitchFamily="66" charset="0"/>
                <a:cs typeface="Times New Roman" pitchFamily="18" charset="0"/>
              </a:rPr>
              <a:t>Formas de Elución</a:t>
            </a:r>
          </a:p>
          <a:p>
            <a:pPr algn="just">
              <a:spcBef>
                <a:spcPct val="50000"/>
              </a:spcBef>
            </a:pPr>
            <a:endParaRPr lang="es-ES_tradnl" sz="2000" b="1" u="sng">
              <a:cs typeface="Times New Roman" pitchFamily="18" charset="0"/>
            </a:endParaRPr>
          </a:p>
          <a:p>
            <a:pPr algn="just">
              <a:spcBef>
                <a:spcPct val="50000"/>
              </a:spcBef>
              <a:buFontTx/>
              <a:buChar char="•"/>
            </a:pPr>
            <a:r>
              <a:rPr lang="es-ES" sz="2000">
                <a:latin typeface="Comic Sans MS" pitchFamily="66" charset="0"/>
                <a:cs typeface="Times New Roman" pitchFamily="18" charset="0"/>
              </a:rPr>
              <a:t>Incremento del pH : Cambio de carga , aumento en la repulsión con la matriz.</a:t>
            </a:r>
            <a:endParaRPr lang="es-ES_tradnl" sz="2000">
              <a:latin typeface="Comic Sans MS" pitchFamily="66" charset="0"/>
              <a:cs typeface="Times New Roman" pitchFamily="18" charset="0"/>
            </a:endParaRPr>
          </a:p>
          <a:p>
            <a:pPr algn="just">
              <a:spcBef>
                <a:spcPct val="50000"/>
              </a:spcBef>
              <a:buFontTx/>
              <a:buChar char="•"/>
            </a:pPr>
            <a:r>
              <a:rPr lang="es-ES" sz="2000">
                <a:latin typeface="Comic Sans MS" pitchFamily="66" charset="0"/>
                <a:cs typeface="Times New Roman" pitchFamily="18" charset="0"/>
              </a:rPr>
              <a:t>Reducción de la temperatura, se ve desfavorecido el efecto de agregación</a:t>
            </a:r>
            <a:r>
              <a:rPr lang="es-ES_tradnl" sz="2000">
                <a:latin typeface="Comic Sans MS" pitchFamily="66" charset="0"/>
                <a:cs typeface="Times New Roman" pitchFamily="18" charset="0"/>
              </a:rPr>
              <a:t>.</a:t>
            </a:r>
          </a:p>
          <a:p>
            <a:pPr algn="just">
              <a:spcBef>
                <a:spcPct val="50000"/>
              </a:spcBef>
              <a:buFontTx/>
              <a:buChar char="•"/>
            </a:pPr>
            <a:r>
              <a:rPr lang="es-ES" sz="2000">
                <a:latin typeface="Comic Sans MS" pitchFamily="66" charset="0"/>
                <a:cs typeface="Times New Roman" pitchFamily="18" charset="0"/>
              </a:rPr>
              <a:t>Adición de agentes:</a:t>
            </a:r>
            <a:endParaRPr lang="es-ES" sz="200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Detergentes no iónicos</a:t>
            </a:r>
            <a:endParaRPr lang="es-ES" sz="2000">
              <a:cs typeface="Times New Roman" pitchFamily="18" charset="0"/>
            </a:endParaRPr>
          </a:p>
          <a:p>
            <a:pPr algn="just">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Isopropanol</a:t>
            </a:r>
            <a:endParaRPr lang="es-ES" sz="2000">
              <a:cs typeface="Times New Roman" pitchFamily="18" charset="0"/>
            </a:endParaRPr>
          </a:p>
          <a:p>
            <a:pPr>
              <a:spcBef>
                <a:spcPct val="50000"/>
              </a:spcBef>
            </a:pPr>
            <a:r>
              <a:rPr lang="es-ES_tradnl" sz="2000">
                <a:latin typeface="Comic Sans MS" pitchFamily="66" charset="0"/>
                <a:cs typeface="Times New Roman" pitchFamily="18" charset="0"/>
              </a:rPr>
              <a:t>	</a:t>
            </a:r>
            <a:r>
              <a:rPr lang="es-ES" sz="2000">
                <a:latin typeface="Comic Sans MS" pitchFamily="66" charset="0"/>
                <a:cs typeface="Times New Roman" pitchFamily="18" charset="0"/>
              </a:rPr>
              <a:t>Acetonitrilo</a:t>
            </a:r>
            <a:r>
              <a:rPr lang="es-ES" sz="2000"/>
              <a:t> </a:t>
            </a:r>
          </a:p>
        </p:txBody>
      </p:sp>
    </p:spTree>
  </p:cSld>
  <p:clrMapOvr>
    <a:masterClrMapping/>
  </p:clrMapOvr>
  <p:transition>
    <p:zoom dir="in"/>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533400" y="457200"/>
            <a:ext cx="8153400" cy="5818188"/>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Comparación con otras técnicas</a:t>
            </a:r>
            <a:endParaRPr lang="es-ES">
              <a:cs typeface="Times New Roman" pitchFamily="18" charset="0"/>
            </a:endParaRPr>
          </a:p>
          <a:p>
            <a:pPr algn="just">
              <a:spcBef>
                <a:spcPct val="50000"/>
              </a:spcBef>
            </a:pPr>
            <a:r>
              <a:rPr lang="es-ES_tradnl" b="1" u="sng">
                <a:latin typeface="Comic Sans MS" pitchFamily="66" charset="0"/>
                <a:cs typeface="Times New Roman" pitchFamily="18" charset="0"/>
              </a:rPr>
              <a:t>Ventajas</a:t>
            </a:r>
            <a:r>
              <a:rPr lang="es-ES_tradnl" sz="2000">
                <a:latin typeface="Comic Sans MS" pitchFamily="66" charset="0"/>
                <a:cs typeface="Times New Roman" pitchFamily="18" charset="0"/>
              </a:rPr>
              <a:t> </a:t>
            </a:r>
          </a:p>
          <a:p>
            <a:pPr algn="just">
              <a:spcBef>
                <a:spcPct val="50000"/>
              </a:spcBef>
              <a:buFontTx/>
              <a:buChar char="•"/>
            </a:pPr>
            <a:r>
              <a:rPr lang="es-ES_tradnl" sz="2000">
                <a:latin typeface="Comic Sans MS" pitchFamily="66" charset="0"/>
                <a:cs typeface="Times New Roman" pitchFamily="18" charset="0"/>
              </a:rPr>
              <a:t>Se</a:t>
            </a:r>
            <a:r>
              <a:rPr lang="es-ES" sz="2000">
                <a:latin typeface="Comic Sans MS" pitchFamily="66" charset="0"/>
                <a:cs typeface="Times New Roman" pitchFamily="18" charset="0"/>
              </a:rPr>
              <a:t> puede aplicar directamente luego de una precipitación con sulfato de amonio</a:t>
            </a:r>
            <a:endParaRPr lang="es-ES_tradnl" sz="2000">
              <a:latin typeface="Comic Sans MS" pitchFamily="66" charset="0"/>
              <a:cs typeface="Times New Roman" pitchFamily="18" charset="0"/>
            </a:endParaRPr>
          </a:p>
          <a:p>
            <a:pPr algn="just">
              <a:spcBef>
                <a:spcPct val="50000"/>
              </a:spcBef>
              <a:buFontTx/>
              <a:buChar char="•"/>
            </a:pPr>
            <a:r>
              <a:rPr lang="es-ES" sz="2000">
                <a:latin typeface="Comic Sans MS" pitchFamily="66" charset="0"/>
                <a:cs typeface="Times New Roman" pitchFamily="18" charset="0"/>
              </a:rPr>
              <a:t>No se requiere de cambio de buffer</a:t>
            </a:r>
            <a:endParaRPr lang="es-ES_tradnl" sz="2000">
              <a:latin typeface="Comic Sans MS" pitchFamily="66" charset="0"/>
              <a:cs typeface="Times New Roman" pitchFamily="18" charset="0"/>
            </a:endParaRPr>
          </a:p>
          <a:p>
            <a:pPr algn="just">
              <a:spcBef>
                <a:spcPct val="50000"/>
              </a:spcBef>
              <a:buFontTx/>
              <a:buChar char="•"/>
            </a:pPr>
            <a:r>
              <a:rPr lang="es-ES_tradnl" sz="2000">
                <a:latin typeface="Comic Sans MS" pitchFamily="66" charset="0"/>
                <a:cs typeface="Times New Roman" pitchFamily="18" charset="0"/>
              </a:rPr>
              <a:t>La presencia de sal estabiliza  a las proteínas</a:t>
            </a:r>
            <a:endParaRPr lang="es-ES" sz="2000">
              <a:latin typeface="Comic Sans MS" pitchFamily="66" charset="0"/>
              <a:cs typeface="Times New Roman" pitchFamily="18" charset="0"/>
            </a:endParaRPr>
          </a:p>
          <a:p>
            <a:pPr algn="just">
              <a:spcBef>
                <a:spcPct val="50000"/>
              </a:spcBef>
            </a:pPr>
            <a:r>
              <a:rPr lang="es-ES" b="1" u="sng">
                <a:latin typeface="Comic Sans MS" pitchFamily="66" charset="0"/>
                <a:cs typeface="Times New Roman" pitchFamily="18" charset="0"/>
              </a:rPr>
              <a:t>Desventajas</a:t>
            </a:r>
            <a:endParaRPr lang="es-ES_tradnl" b="1" u="sng">
              <a:cs typeface="Times New Roman" pitchFamily="18" charset="0"/>
            </a:endParaRPr>
          </a:p>
          <a:p>
            <a:pPr algn="just">
              <a:spcBef>
                <a:spcPct val="50000"/>
              </a:spcBef>
              <a:buFontTx/>
              <a:buChar char="•"/>
            </a:pPr>
            <a:r>
              <a:rPr lang="es-ES" sz="2000">
                <a:latin typeface="Comic Sans MS" pitchFamily="66" charset="0"/>
                <a:cs typeface="Times New Roman" pitchFamily="18" charset="0"/>
              </a:rPr>
              <a:t>Las proteínas pueden interactuar entre sí</a:t>
            </a:r>
            <a:r>
              <a:rPr lang="es-ES_tradnl" sz="2000">
                <a:latin typeface="Comic Sans MS" pitchFamily="66" charset="0"/>
                <a:cs typeface="Times New Roman" pitchFamily="18" charset="0"/>
              </a:rPr>
              <a:t>.</a:t>
            </a:r>
          </a:p>
          <a:p>
            <a:pPr algn="just">
              <a:spcBef>
                <a:spcPct val="50000"/>
              </a:spcBef>
              <a:buFontTx/>
              <a:buChar char="•"/>
            </a:pPr>
            <a:r>
              <a:rPr lang="es-ES_tradnl" sz="2000">
                <a:latin typeface="Comic Sans MS" pitchFamily="66" charset="0"/>
                <a:cs typeface="Times New Roman" pitchFamily="18" charset="0"/>
              </a:rPr>
              <a:t>Pueden producirse cambios conformacionales en las proteínas.</a:t>
            </a:r>
          </a:p>
          <a:p>
            <a:pPr algn="just">
              <a:spcBef>
                <a:spcPct val="50000"/>
              </a:spcBef>
              <a:buFontTx/>
              <a:buChar char="•"/>
            </a:pPr>
            <a:r>
              <a:rPr lang="es-ES_tradnl" sz="2000">
                <a:latin typeface="Comic Sans MS" pitchFamily="66" charset="0"/>
                <a:cs typeface="Times New Roman" pitchFamily="18" charset="0"/>
              </a:rPr>
              <a:t>Puede entregar</a:t>
            </a:r>
            <a:r>
              <a:rPr lang="es-ES" sz="2000">
                <a:latin typeface="Comic Sans MS" pitchFamily="66" charset="0"/>
                <a:cs typeface="Times New Roman" pitchFamily="18" charset="0"/>
              </a:rPr>
              <a:t> menor resolución que Intercambio Iónico, pero mayor que filtración por geles.</a:t>
            </a:r>
            <a:endParaRPr lang="es-ES" sz="2000">
              <a:cs typeface="Times New Roman" pitchFamily="18" charset="0"/>
            </a:endParaRPr>
          </a:p>
          <a:p>
            <a:pPr>
              <a:spcBef>
                <a:spcPct val="50000"/>
              </a:spcBef>
            </a:pPr>
            <a:r>
              <a:rPr lang="es-ES" b="1" u="sng">
                <a:latin typeface="Comic Sans MS" pitchFamily="66" charset="0"/>
                <a:cs typeface="Times New Roman" pitchFamily="18" charset="0"/>
              </a:rPr>
              <a:t/>
            </a:r>
            <a:br>
              <a:rPr lang="es-ES" b="1" u="sng">
                <a:latin typeface="Comic Sans MS" pitchFamily="66" charset="0"/>
                <a:cs typeface="Times New Roman" pitchFamily="18" charset="0"/>
              </a:rPr>
            </a:br>
            <a:endParaRPr lang="es-ES" b="1">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533400" y="533400"/>
            <a:ext cx="8001000" cy="4572000"/>
          </a:xfrm>
          <a:prstGeom prst="rect">
            <a:avLst/>
          </a:prstGeom>
          <a:noFill/>
          <a:ln w="9525">
            <a:noFill/>
            <a:miter lim="800000"/>
            <a:headEnd/>
            <a:tailEnd/>
          </a:ln>
        </p:spPr>
        <p:txBody>
          <a:bodyPr>
            <a:spAutoFit/>
          </a:bodyPr>
          <a:lstStyle/>
          <a:p>
            <a:pPr algn="ctr">
              <a:spcBef>
                <a:spcPct val="50000"/>
              </a:spcBef>
            </a:pPr>
            <a:r>
              <a:rPr lang="es-ES" b="1" u="sng">
                <a:solidFill>
                  <a:schemeClr val="accent2"/>
                </a:solidFill>
                <a:latin typeface="Comic Sans MS" pitchFamily="66" charset="0"/>
                <a:cs typeface="Times New Roman" pitchFamily="18" charset="0"/>
              </a:rPr>
              <a:t>Cromatografía de Fase Reversa (RPC)</a:t>
            </a:r>
            <a:endParaRPr lang="es-ES" b="1" u="sng">
              <a:solidFill>
                <a:schemeClr val="accent2"/>
              </a:solidFill>
              <a:cs typeface="Times New Roman" pitchFamily="18" charset="0"/>
            </a:endParaRPr>
          </a:p>
          <a:p>
            <a:pPr algn="just">
              <a:spcBef>
                <a:spcPct val="50000"/>
              </a:spcBef>
            </a:pPr>
            <a:r>
              <a:rPr lang="es-ES_tradnl" sz="2000" b="1" u="sng">
                <a:latin typeface="Comic Sans MS" pitchFamily="66" charset="0"/>
                <a:cs typeface="Times New Roman" pitchFamily="18" charset="0"/>
              </a:rPr>
              <a:t>Principio</a:t>
            </a:r>
            <a:endParaRPr lang="es-ES_tradnl" sz="2000" b="1" u="sng">
              <a:cs typeface="Times New Roman" pitchFamily="18" charset="0"/>
            </a:endParaRPr>
          </a:p>
          <a:p>
            <a:pPr algn="just">
              <a:spcBef>
                <a:spcPct val="50000"/>
              </a:spcBef>
            </a:pPr>
            <a:r>
              <a:rPr lang="es-ES" sz="2000">
                <a:latin typeface="Comic Sans MS" pitchFamily="66" charset="0"/>
                <a:cs typeface="Times New Roman" pitchFamily="18" charset="0"/>
              </a:rPr>
              <a:t>Es el principio análogo a HIC. Los adsorbentes son similares, cadenas alifáticas de entre 8  a 18 carbones, sobre matrices de silica. Inicialmente sólo se utilizó en equipos de HPLC.</a:t>
            </a:r>
            <a:endParaRPr lang="es-ES" sz="2000">
              <a:cs typeface="Times New Roman" pitchFamily="18" charset="0"/>
            </a:endParaRPr>
          </a:p>
          <a:p>
            <a:pPr algn="just">
              <a:spcBef>
                <a:spcPct val="50000"/>
              </a:spcBef>
            </a:pPr>
            <a:r>
              <a:rPr lang="es-ES" sz="2000">
                <a:latin typeface="Comic Sans MS" pitchFamily="66" charset="0"/>
                <a:cs typeface="Times New Roman" pitchFamily="18" charset="0"/>
              </a:rPr>
              <a:t> </a:t>
            </a:r>
            <a:endParaRPr lang="es-ES" sz="2000">
              <a:cs typeface="Times New Roman" pitchFamily="18" charset="0"/>
            </a:endParaRPr>
          </a:p>
          <a:p>
            <a:pPr algn="just">
              <a:spcBef>
                <a:spcPct val="50000"/>
              </a:spcBef>
            </a:pPr>
            <a:r>
              <a:rPr lang="es-ES" sz="2000">
                <a:latin typeface="Comic Sans MS" pitchFamily="66" charset="0"/>
                <a:cs typeface="Times New Roman" pitchFamily="18" charset="0"/>
              </a:rPr>
              <a:t>En esta técnica la matriz hidrofóbica y el solvente inicialmente es polar (agua). </a:t>
            </a:r>
            <a:endParaRPr lang="es-ES" sz="2000">
              <a:cs typeface="Times New Roman" pitchFamily="18" charset="0"/>
            </a:endParaRPr>
          </a:p>
          <a:p>
            <a:pPr algn="just">
              <a:spcBef>
                <a:spcPct val="50000"/>
              </a:spcBef>
            </a:pPr>
            <a:r>
              <a:rPr lang="es-ES_tradnl" sz="2000" b="1" u="sng">
                <a:latin typeface="Comic Sans MS" pitchFamily="66" charset="0"/>
                <a:cs typeface="Times New Roman" pitchFamily="18" charset="0"/>
              </a:rPr>
              <a:t>Usos</a:t>
            </a:r>
            <a:endParaRPr lang="es-ES_tradnl" sz="2000" b="1" u="sng">
              <a:cs typeface="Times New Roman" pitchFamily="18" charset="0"/>
            </a:endParaRPr>
          </a:p>
          <a:p>
            <a:pPr algn="just">
              <a:spcBef>
                <a:spcPct val="50000"/>
              </a:spcBef>
            </a:pPr>
            <a:r>
              <a:rPr lang="es-ES" sz="2000">
                <a:latin typeface="Wingdings" pitchFamily="2" charset="2"/>
                <a:cs typeface="Times New Roman" pitchFamily="18" charset="0"/>
              </a:rPr>
              <a:t></a:t>
            </a:r>
            <a:r>
              <a:rPr lang="es-ES" sz="2000">
                <a:cs typeface="Times New Roman" pitchFamily="18" charset="0"/>
              </a:rPr>
              <a:t>    </a:t>
            </a:r>
            <a:r>
              <a:rPr lang="es-ES" sz="2000">
                <a:latin typeface="Comic Sans MS" pitchFamily="66" charset="0"/>
                <a:cs typeface="Times New Roman" pitchFamily="18" charset="0"/>
              </a:rPr>
              <a:t>Generalmente se utiliza para proteínas pequeñas (&lt;30.000 Da)</a:t>
            </a:r>
            <a:endParaRPr lang="es-ES" sz="2000">
              <a:cs typeface="Times New Roman" pitchFamily="18" charset="0"/>
            </a:endParaRPr>
          </a:p>
          <a:p>
            <a:pPr>
              <a:spcBef>
                <a:spcPct val="50000"/>
              </a:spcBef>
            </a:pPr>
            <a:r>
              <a:rPr lang="es-ES" sz="2000">
                <a:latin typeface="Comic Sans MS" pitchFamily="66" charset="0"/>
                <a:cs typeface="Times New Roman" pitchFamily="18" charset="0"/>
              </a:rPr>
              <a:t>Peptidos obtenidos por digestión de proteínas</a:t>
            </a:r>
            <a:r>
              <a:rPr lang="es-ES" sz="2000"/>
              <a:t> </a:t>
            </a:r>
          </a:p>
        </p:txBody>
      </p:sp>
    </p:spTree>
  </p:cSld>
  <p:clrMapOvr>
    <a:masterClrMapping/>
  </p:clrMapOvr>
  <p:transition>
    <p:zoom dir="in"/>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ext Box 2"/>
          <p:cNvSpPr txBox="1">
            <a:spLocks noChangeArrowheads="1"/>
          </p:cNvSpPr>
          <p:nvPr/>
        </p:nvSpPr>
        <p:spPr bwMode="auto">
          <a:xfrm>
            <a:off x="533400" y="609600"/>
            <a:ext cx="8001000" cy="2132013"/>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Condiciones de Operación</a:t>
            </a:r>
            <a:endParaRPr lang="es-ES_tradnl" b="1" u="sng">
              <a:cs typeface="Times New Roman" pitchFamily="18" charset="0"/>
            </a:endParaRPr>
          </a:p>
          <a:p>
            <a:pPr algn="just">
              <a:spcBef>
                <a:spcPct val="50000"/>
              </a:spcBef>
            </a:pPr>
            <a:r>
              <a:rPr lang="es-ES_tradnl" b="1" u="sng">
                <a:latin typeface="Comic Sans MS" pitchFamily="66" charset="0"/>
                <a:cs typeface="Times New Roman" pitchFamily="18" charset="0"/>
              </a:rPr>
              <a:t>Fase orgánica</a:t>
            </a:r>
          </a:p>
          <a:p>
            <a:pPr algn="just">
              <a:spcBef>
                <a:spcPct val="50000"/>
              </a:spcBef>
            </a:pPr>
            <a:r>
              <a:rPr lang="es-ES" sz="2000">
                <a:latin typeface="Comic Sans MS" pitchFamily="66" charset="0"/>
                <a:cs typeface="Times New Roman" pitchFamily="18" charset="0"/>
              </a:rPr>
              <a:t>La elución se lleva a cabo por debilitamiento de las fuerzas de interacción debido a la adición de agentes orgánicos como Metanol, Acetonitrilo</a:t>
            </a:r>
            <a:r>
              <a:rPr lang="es-ES"/>
              <a:t>.</a:t>
            </a:r>
          </a:p>
        </p:txBody>
      </p:sp>
      <p:sp>
        <p:nvSpPr>
          <p:cNvPr id="44035" name="Line 6"/>
          <p:cNvSpPr>
            <a:spLocks noChangeShapeType="1"/>
          </p:cNvSpPr>
          <p:nvPr/>
        </p:nvSpPr>
        <p:spPr bwMode="auto">
          <a:xfrm>
            <a:off x="6477000" y="3581400"/>
            <a:ext cx="533400" cy="0"/>
          </a:xfrm>
          <a:prstGeom prst="line">
            <a:avLst/>
          </a:prstGeom>
          <a:noFill/>
          <a:ln w="9525">
            <a:solidFill>
              <a:schemeClr val="tx1"/>
            </a:solidFill>
            <a:round/>
            <a:headEnd/>
            <a:tailEnd/>
          </a:ln>
        </p:spPr>
        <p:txBody>
          <a:bodyPr/>
          <a:lstStyle/>
          <a:p>
            <a:endParaRPr lang="es-ES"/>
          </a:p>
        </p:txBody>
      </p:sp>
      <p:pic>
        <p:nvPicPr>
          <p:cNvPr id="44036" name="Picture 8"/>
          <p:cNvPicPr>
            <a:picLocks noChangeAspect="1" noChangeArrowheads="1"/>
          </p:cNvPicPr>
          <p:nvPr/>
        </p:nvPicPr>
        <p:blipFill>
          <a:blip r:embed="rId2"/>
          <a:srcRect/>
          <a:stretch>
            <a:fillRect/>
          </a:stretch>
        </p:blipFill>
        <p:spPr bwMode="auto">
          <a:xfrm>
            <a:off x="1619250" y="2997200"/>
            <a:ext cx="6265863" cy="3449638"/>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ext Box 2"/>
          <p:cNvSpPr txBox="1">
            <a:spLocks noChangeArrowheads="1"/>
          </p:cNvSpPr>
          <p:nvPr/>
        </p:nvSpPr>
        <p:spPr bwMode="auto">
          <a:xfrm>
            <a:off x="990600" y="762000"/>
            <a:ext cx="7696200" cy="2528888"/>
          </a:xfrm>
          <a:prstGeom prst="rect">
            <a:avLst/>
          </a:prstGeom>
          <a:noFill/>
          <a:ln w="9525">
            <a:noFill/>
            <a:miter lim="800000"/>
            <a:headEnd/>
            <a:tailEnd/>
          </a:ln>
        </p:spPr>
        <p:txBody>
          <a:bodyPr>
            <a:spAutoFit/>
          </a:bodyPr>
          <a:lstStyle/>
          <a:p>
            <a:pPr algn="just">
              <a:spcBef>
                <a:spcPct val="50000"/>
              </a:spcBef>
            </a:pPr>
            <a:r>
              <a:rPr lang="es-ES_tradnl" b="1" u="sng">
                <a:latin typeface="Comic Sans MS" pitchFamily="66" charset="0"/>
                <a:cs typeface="Times New Roman" pitchFamily="18" charset="0"/>
              </a:rPr>
              <a:t>Comparación</a:t>
            </a:r>
            <a:endParaRPr lang="es-ES_tradnl" b="1" u="sng">
              <a:cs typeface="Times New Roman" pitchFamily="18" charset="0"/>
            </a:endParaRPr>
          </a:p>
          <a:p>
            <a:pPr algn="just">
              <a:spcBef>
                <a:spcPct val="50000"/>
              </a:spcBef>
            </a:pPr>
            <a:r>
              <a:rPr lang="es-ES" b="1" u="sng">
                <a:latin typeface="Comic Sans MS" pitchFamily="66" charset="0"/>
                <a:cs typeface="Times New Roman" pitchFamily="18" charset="0"/>
              </a:rPr>
              <a:t>Desventajas</a:t>
            </a:r>
            <a:endParaRPr lang="es-ES">
              <a:cs typeface="Times New Roman" pitchFamily="18" charset="0"/>
            </a:endParaRPr>
          </a:p>
          <a:p>
            <a:pPr algn="just">
              <a:spcBef>
                <a:spcPct val="50000"/>
              </a:spcBef>
              <a:buFontTx/>
              <a:buChar char="•"/>
            </a:pPr>
            <a:r>
              <a:rPr lang="es-ES" sz="2000">
                <a:latin typeface="Comic Sans MS" pitchFamily="66" charset="0"/>
                <a:cs typeface="Times New Roman" pitchFamily="18" charset="0"/>
              </a:rPr>
              <a:t>Se produce una denaturación, la proteína no eluye en su estado nativo</a:t>
            </a:r>
            <a:r>
              <a:rPr lang="es-ES_tradnl" sz="2000">
                <a:latin typeface="Comic Sans MS" pitchFamily="66" charset="0"/>
                <a:cs typeface="Times New Roman" pitchFamily="18" charset="0"/>
              </a:rPr>
              <a:t>.</a:t>
            </a:r>
          </a:p>
          <a:p>
            <a:pPr algn="just">
              <a:spcBef>
                <a:spcPct val="50000"/>
              </a:spcBef>
              <a:buFontTx/>
              <a:buChar char="•"/>
            </a:pPr>
            <a:r>
              <a:rPr lang="es-ES" sz="2000">
                <a:latin typeface="Comic Sans MS" pitchFamily="66" charset="0"/>
                <a:cs typeface="Times New Roman" pitchFamily="18" charset="0"/>
              </a:rPr>
              <a:t>La recuperación depende de la reversibilidad de dicha denaturación</a:t>
            </a:r>
            <a:r>
              <a:rPr lang="es-ES" sz="2000"/>
              <a:t> </a:t>
            </a:r>
          </a:p>
        </p:txBody>
      </p:sp>
    </p:spTree>
  </p:cSld>
  <p:clrMapOvr>
    <a:masterClrMapping/>
  </p:clrMapOvr>
  <p:transition>
    <p:zoom dir="in"/>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23850" y="692150"/>
            <a:ext cx="7962926" cy="2438400"/>
          </a:xfrm>
          <a:prstGeom prst="rect">
            <a:avLst/>
          </a:prstGeom>
          <a:solidFill>
            <a:srgbClr val="FFFFFF"/>
          </a:solidFill>
          <a:ln w="9525">
            <a:noFill/>
            <a:miter lim="800000"/>
            <a:headEnd/>
            <a:tailEnd/>
          </a:ln>
        </p:spPr>
        <p:txBody>
          <a:bodyPr/>
          <a:lstStyle/>
          <a:p>
            <a:pPr marL="914400" lvl="1" indent="-457200"/>
            <a:r>
              <a:rPr lang="es-ES_tradnl" sz="2200" dirty="0">
                <a:solidFill>
                  <a:srgbClr val="990033"/>
                </a:solidFill>
                <a:latin typeface="Comic Sans MS" pitchFamily="66" charset="0"/>
                <a:cs typeface="Times New Roman" pitchFamily="18" charset="0"/>
              </a:rPr>
              <a:t>Se presenta la siguiente mezcla de proteínas</a:t>
            </a:r>
          </a:p>
          <a:p>
            <a:pPr marL="914400" lvl="1" indent="-457200"/>
            <a:endParaRPr lang="es-ES_tradnl" sz="2200" dirty="0">
              <a:solidFill>
                <a:srgbClr val="990033"/>
              </a:solidFill>
              <a:latin typeface="Comic Sans MS" pitchFamily="66" charset="0"/>
              <a:cs typeface="Times New Roman" pitchFamily="18" charset="0"/>
            </a:endParaRPr>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r>
              <a:rPr lang="es-ES_tradnl" sz="2200" dirty="0">
                <a:solidFill>
                  <a:srgbClr val="990033"/>
                </a:solidFill>
                <a:latin typeface="Comic Sans MS" pitchFamily="66" charset="0"/>
                <a:cs typeface="Times New Roman" pitchFamily="18" charset="0"/>
              </a:rPr>
              <a:t>Con la información que cuenta:</a:t>
            </a:r>
          </a:p>
          <a:p>
            <a:pPr marL="914400" lvl="1" indent="-457200"/>
            <a:r>
              <a:rPr lang="es-ES_tradnl" sz="2200" dirty="0">
                <a:solidFill>
                  <a:srgbClr val="990033"/>
                </a:solidFill>
                <a:latin typeface="Comic Sans MS" pitchFamily="66" charset="0"/>
                <a:cs typeface="Times New Roman" pitchFamily="18" charset="0"/>
              </a:rPr>
              <a:t>Prediga (dibujando) los perfiles de elución bajo las siguientes operaciones </a:t>
            </a:r>
            <a:r>
              <a:rPr lang="es-ES_tradnl" sz="2200" dirty="0" err="1" smtClean="0">
                <a:solidFill>
                  <a:srgbClr val="990033"/>
                </a:solidFill>
                <a:latin typeface="Comic Sans MS" pitchFamily="66" charset="0"/>
                <a:cs typeface="Times New Roman" pitchFamily="18" charset="0"/>
              </a:rPr>
              <a:t>cromatográficas</a:t>
            </a:r>
            <a:r>
              <a:rPr lang="es-ES_tradnl" sz="2200" dirty="0" smtClean="0">
                <a:solidFill>
                  <a:srgbClr val="990033"/>
                </a:solidFill>
                <a:latin typeface="Comic Sans MS" pitchFamily="66" charset="0"/>
                <a:cs typeface="Times New Roman" pitchFamily="18" charset="0"/>
              </a:rPr>
              <a:t>:</a:t>
            </a:r>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 </a:t>
            </a:r>
            <a:r>
              <a:rPr lang="es-ES_tradnl" sz="2200" dirty="0" err="1" smtClean="0">
                <a:solidFill>
                  <a:srgbClr val="990033"/>
                </a:solidFill>
                <a:latin typeface="Comic Sans MS" pitchFamily="66" charset="0"/>
                <a:cs typeface="Times New Roman" pitchFamily="18" charset="0"/>
              </a:rPr>
              <a:t>Fenil-sephaarosa</a:t>
            </a:r>
            <a:r>
              <a:rPr lang="es-ES_tradnl" sz="2200" dirty="0" smtClean="0">
                <a:solidFill>
                  <a:srgbClr val="990033"/>
                </a:solidFill>
                <a:latin typeface="Comic Sans MS" pitchFamily="66" charset="0"/>
                <a:cs typeface="Times New Roman" pitchFamily="18" charset="0"/>
              </a:rPr>
              <a:t> y </a:t>
            </a:r>
            <a:r>
              <a:rPr lang="es-ES_tradnl" sz="2200" dirty="0" err="1" smtClean="0">
                <a:solidFill>
                  <a:srgbClr val="990033"/>
                </a:solidFill>
                <a:latin typeface="Comic Sans MS" pitchFamily="66" charset="0"/>
                <a:cs typeface="Times New Roman" pitchFamily="18" charset="0"/>
              </a:rPr>
              <a:t>Butil-sepharosa</a:t>
            </a:r>
            <a:r>
              <a:rPr lang="es-ES_tradnl" sz="2200" dirty="0" smtClean="0">
                <a:solidFill>
                  <a:srgbClr val="990033"/>
                </a:solidFill>
                <a:latin typeface="Comic Sans MS" pitchFamily="66" charset="0"/>
                <a:cs typeface="Times New Roman" pitchFamily="18" charset="0"/>
              </a:rPr>
              <a:t>.</a:t>
            </a:r>
          </a:p>
          <a:p>
            <a:pPr marL="914400" lvl="1" indent="-457200"/>
            <a:r>
              <a:rPr lang="es-ES_tradnl" sz="2200" dirty="0" smtClean="0">
                <a:solidFill>
                  <a:srgbClr val="990033"/>
                </a:solidFill>
                <a:latin typeface="Comic Sans MS" pitchFamily="66" charset="0"/>
                <a:cs typeface="Times New Roman" pitchFamily="18" charset="0"/>
              </a:rPr>
              <a:t>Señale las condiciones de elución a utilizar.</a:t>
            </a:r>
            <a:endParaRPr lang="es-ES_tradnl" sz="2200" dirty="0" smtClean="0">
              <a:solidFill>
                <a:srgbClr val="990033"/>
              </a:solidFill>
              <a:latin typeface="Comic Sans MS" pitchFamily="66" charset="0"/>
              <a:cs typeface="Times New Roman" pitchFamily="18" charset="0"/>
            </a:endParaRPr>
          </a:p>
        </p:txBody>
      </p:sp>
      <p:sp>
        <p:nvSpPr>
          <p:cNvPr id="7475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Ejemplo</a:t>
            </a:r>
          </a:p>
        </p:txBody>
      </p:sp>
      <p:graphicFrame>
        <p:nvGraphicFramePr>
          <p:cNvPr id="64549" name="Group 37"/>
          <p:cNvGraphicFramePr>
            <a:graphicFrameLocks noGrp="1"/>
          </p:cNvGraphicFramePr>
          <p:nvPr/>
        </p:nvGraphicFramePr>
        <p:xfrm>
          <a:off x="1258888" y="1412875"/>
          <a:ext cx="6624637" cy="2085024"/>
        </p:xfrm>
        <a:graphic>
          <a:graphicData uri="http://schemas.openxmlformats.org/drawingml/2006/table">
            <a:tbl>
              <a:tblPr/>
              <a:tblGrid>
                <a:gridCol w="1655762"/>
                <a:gridCol w="1657350"/>
                <a:gridCol w="1655763"/>
                <a:gridCol w="1655762"/>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Proteína</a:t>
                      </a:r>
                      <a:endParaRPr kumimoji="0" lang="es-ES_tradnl" sz="1400" b="0" i="0" u="none" strike="noStrike" cap="none" normalizeH="0" baseline="0" dirty="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Peso Molecular (Da)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Punto Isoeléctrico</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Hidrofobicidad</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Tripsina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34.000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Alta</a:t>
                      </a:r>
                      <a:endParaRPr kumimoji="0" lang="es-ES_tradnl" sz="14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35.500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2.75-3.0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Gelatinas</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4.8-4,85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Baja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Insulina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40.900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5.30-5.35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zoom dir="in"/>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685800" y="2286000"/>
            <a:ext cx="7772400" cy="1143000"/>
          </a:xfrm>
        </p:spPr>
        <p:txBody>
          <a:bodyPr/>
          <a:lstStyle/>
          <a:p>
            <a:pPr eaLnBrk="1" hangingPunct="1"/>
            <a:r>
              <a:rPr lang="es-ES" sz="2400" b="1" u="sng" smtClean="0">
                <a:latin typeface="Comic Sans MS" pitchFamily="66" charset="0"/>
                <a:cs typeface="Times New Roman" pitchFamily="18" charset="0"/>
              </a:rPr>
              <a:t>CROMATOGRAFIA DE</a:t>
            </a:r>
            <a:r>
              <a:rPr lang="es-ES_tradnl" sz="2400" b="1" u="sng" smtClean="0">
                <a:latin typeface="Comic Sans MS" pitchFamily="66" charset="0"/>
                <a:cs typeface="Times New Roman" pitchFamily="18" charset="0"/>
              </a:rPr>
              <a:t> INTERCAMBIO IONICO </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(IEC)</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
            </a:r>
            <a:br>
              <a:rPr lang="es-ES_tradnl" sz="2400" b="1" u="sng" smtClean="0">
                <a:latin typeface="Comic Sans MS" pitchFamily="66" charset="0"/>
                <a:cs typeface="Times New Roman" pitchFamily="18" charset="0"/>
              </a:rPr>
            </a:br>
            <a:r>
              <a:rPr lang="es-ES_tradnl" sz="2400" b="1" u="sng" smtClean="0">
                <a:latin typeface="Comic Sans MS" pitchFamily="66" charset="0"/>
                <a:cs typeface="Times New Roman" pitchFamily="18" charset="0"/>
              </a:rPr>
              <a:t>CROMATOFOCUSING</a:t>
            </a:r>
            <a:r>
              <a:rPr lang="es-ES" smtClean="0"/>
              <a:t> </a:t>
            </a:r>
            <a:br>
              <a:rPr lang="es-ES" smtClean="0"/>
            </a:br>
            <a:r>
              <a:rPr lang="es-ES" smtClean="0"/>
              <a:t/>
            </a:r>
            <a:br>
              <a:rPr lang="es-ES" smtClean="0"/>
            </a:br>
            <a:r>
              <a:rPr lang="es-ES" smtClean="0"/>
              <a:t> </a:t>
            </a:r>
            <a:r>
              <a:rPr lang="es-ES" sz="2400" b="1" u="sng" smtClean="0">
                <a:solidFill>
                  <a:schemeClr val="accent2"/>
                </a:solidFill>
                <a:latin typeface="Comic Sans MS" pitchFamily="66" charset="0"/>
                <a:cs typeface="Times New Roman" pitchFamily="18" charset="0"/>
              </a:rPr>
              <a:t>PROPIEDAD: CARGA</a:t>
            </a:r>
          </a:p>
        </p:txBody>
      </p:sp>
    </p:spTree>
  </p:cSld>
  <p:clrMapOvr>
    <a:masterClrMapping/>
  </p:clrMapOvr>
  <p:transition>
    <p:zoom dir="in"/>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685800" y="0"/>
            <a:ext cx="7772400" cy="1143000"/>
          </a:xfrm>
        </p:spPr>
        <p:txBody>
          <a:bodyPr/>
          <a:lstStyle/>
          <a:p>
            <a:pPr eaLnBrk="1" hangingPunct="1"/>
            <a:r>
              <a:rPr lang="es-ES" smtClean="0">
                <a:solidFill>
                  <a:srgbClr val="003300"/>
                </a:solidFill>
                <a:latin typeface="Comic Sans MS" pitchFamily="66" charset="0"/>
              </a:rPr>
              <a:t>Soportes</a:t>
            </a:r>
          </a:p>
        </p:txBody>
      </p:sp>
      <p:sp>
        <p:nvSpPr>
          <p:cNvPr id="1028" name="Rectangle 3"/>
          <p:cNvSpPr>
            <a:spLocks noGrp="1" noChangeArrowheads="1"/>
          </p:cNvSpPr>
          <p:nvPr>
            <p:ph type="body" sz="half" idx="1"/>
          </p:nvPr>
        </p:nvSpPr>
        <p:spPr>
          <a:xfrm>
            <a:off x="0" y="2971800"/>
            <a:ext cx="4495800" cy="4114800"/>
          </a:xfrm>
        </p:spPr>
        <p:txBody>
          <a:bodyPr/>
          <a:lstStyle/>
          <a:p>
            <a:pPr eaLnBrk="1" hangingPunct="1">
              <a:buFontTx/>
              <a:buNone/>
            </a:pPr>
            <a:r>
              <a:rPr lang="es-ES" sz="2400" smtClean="0">
                <a:solidFill>
                  <a:srgbClr val="003300"/>
                </a:solidFill>
                <a:cs typeface="Times New Roman" pitchFamily="18" charset="0"/>
              </a:rPr>
              <a:t>	Dichos soportes deben satisfacer las siguientes características</a:t>
            </a:r>
            <a:r>
              <a:rPr lang="es-ES" sz="2400" smtClean="0">
                <a:solidFill>
                  <a:srgbClr val="003300"/>
                </a:solidFill>
              </a:rPr>
              <a:t> :</a:t>
            </a:r>
          </a:p>
          <a:p>
            <a:pPr lvl="1" eaLnBrk="1" hangingPunct="1"/>
            <a:r>
              <a:rPr lang="es-ES" sz="2000" smtClean="0">
                <a:solidFill>
                  <a:srgbClr val="003300"/>
                </a:solidFill>
                <a:cs typeface="Times New Roman" pitchFamily="18" charset="0"/>
              </a:rPr>
              <a:t>Modificados químicamente</a:t>
            </a:r>
          </a:p>
          <a:p>
            <a:pPr lvl="1" eaLnBrk="1" hangingPunct="1"/>
            <a:r>
              <a:rPr lang="es-ES" sz="2000" smtClean="0">
                <a:solidFill>
                  <a:srgbClr val="003300"/>
                </a:solidFill>
                <a:cs typeface="Times New Roman" pitchFamily="18" charset="0"/>
              </a:rPr>
              <a:t>Poseer alto poder hidratante</a:t>
            </a:r>
          </a:p>
          <a:p>
            <a:pPr lvl="1" eaLnBrk="1" hangingPunct="1"/>
            <a:r>
              <a:rPr lang="es-ES" sz="2000" smtClean="0">
                <a:solidFill>
                  <a:srgbClr val="003300"/>
                </a:solidFill>
                <a:cs typeface="Times New Roman" pitchFamily="18" charset="0"/>
              </a:rPr>
              <a:t>Esferas de diámetro 10 – 100 </a:t>
            </a:r>
            <a:r>
              <a:rPr lang="es-ES" sz="2000" smtClean="0">
                <a:solidFill>
                  <a:srgbClr val="003300"/>
                </a:solidFill>
                <a:cs typeface="Times New Roman" pitchFamily="18" charset="0"/>
                <a:sym typeface="Symbol" pitchFamily="18" charset="2"/>
              </a:rPr>
              <a:t></a:t>
            </a:r>
          </a:p>
          <a:p>
            <a:pPr lvl="1" eaLnBrk="1" hangingPunct="1"/>
            <a:r>
              <a:rPr lang="es-ES" sz="2000" smtClean="0">
                <a:solidFill>
                  <a:srgbClr val="003300"/>
                </a:solidFill>
                <a:cs typeface="Times New Roman" pitchFamily="18" charset="0"/>
              </a:rPr>
              <a:t>Altamente porosos</a:t>
            </a:r>
          </a:p>
          <a:p>
            <a:pPr eaLnBrk="1" hangingPunct="1"/>
            <a:endParaRPr lang="es-ES" sz="2400" smtClean="0">
              <a:solidFill>
                <a:srgbClr val="003300"/>
              </a:solidFill>
            </a:endParaRPr>
          </a:p>
        </p:txBody>
      </p:sp>
      <p:graphicFrame>
        <p:nvGraphicFramePr>
          <p:cNvPr id="1026" name="Object 4"/>
          <p:cNvGraphicFramePr>
            <a:graphicFrameLocks noChangeAspect="1"/>
          </p:cNvGraphicFramePr>
          <p:nvPr>
            <p:ph sz="half" idx="2"/>
          </p:nvPr>
        </p:nvGraphicFramePr>
        <p:xfrm>
          <a:off x="6019800" y="3886200"/>
          <a:ext cx="2359025" cy="2378075"/>
        </p:xfrm>
        <a:graphic>
          <a:graphicData uri="http://schemas.openxmlformats.org/presentationml/2006/ole">
            <p:oleObj spid="_x0000_s1026" name="Fotografía de Photo Editor" r:id="rId3" imgW="2238687" imgH="2257740" progId="">
              <p:embed/>
            </p:oleObj>
          </a:graphicData>
        </a:graphic>
      </p:graphicFrame>
      <p:sp>
        <p:nvSpPr>
          <p:cNvPr id="1029" name="Text Box 6"/>
          <p:cNvSpPr txBox="1">
            <a:spLocks noChangeArrowheads="1"/>
          </p:cNvSpPr>
          <p:nvPr/>
        </p:nvSpPr>
        <p:spPr bwMode="auto">
          <a:xfrm>
            <a:off x="457200" y="990600"/>
            <a:ext cx="8229600" cy="1552575"/>
          </a:xfrm>
          <a:prstGeom prst="rect">
            <a:avLst/>
          </a:prstGeom>
          <a:noFill/>
          <a:ln w="9525">
            <a:noFill/>
            <a:miter lim="800000"/>
            <a:headEnd/>
            <a:tailEnd/>
          </a:ln>
        </p:spPr>
        <p:txBody>
          <a:bodyPr>
            <a:spAutoFit/>
          </a:bodyPr>
          <a:lstStyle/>
          <a:p>
            <a:pPr algn="just">
              <a:spcBef>
                <a:spcPct val="50000"/>
              </a:spcBef>
            </a:pPr>
            <a:r>
              <a:rPr lang="es-ES">
                <a:solidFill>
                  <a:srgbClr val="663300"/>
                </a:solidFill>
                <a:latin typeface="Comic Sans MS" pitchFamily="66" charset="0"/>
                <a:cs typeface="Times New Roman" pitchFamily="18" charset="0"/>
              </a:rPr>
              <a:t>Las columnas cromatográficas se encuentran conformadas por un soporte (empaque) que es que contiene al material adsorbente. Todo ello contenido dentro de un recipiente de forma cilíndrica</a:t>
            </a:r>
          </a:p>
        </p:txBody>
      </p:sp>
      <p:sp>
        <p:nvSpPr>
          <p:cNvPr id="1030" name="AutoShape 7"/>
          <p:cNvSpPr>
            <a:spLocks noChangeArrowheads="1"/>
          </p:cNvSpPr>
          <p:nvPr/>
        </p:nvSpPr>
        <p:spPr bwMode="auto">
          <a:xfrm>
            <a:off x="4876800" y="3352800"/>
            <a:ext cx="914400" cy="3200400"/>
          </a:xfrm>
          <a:prstGeom prst="can">
            <a:avLst>
              <a:gd name="adj" fmla="val 27465"/>
            </a:avLst>
          </a:prstGeom>
          <a:solidFill>
            <a:schemeClr val="bg2"/>
          </a:solidFill>
          <a:ln w="9525">
            <a:solidFill>
              <a:schemeClr val="tx1"/>
            </a:solidFill>
            <a:round/>
            <a:headEnd/>
            <a:tailEnd/>
          </a:ln>
        </p:spPr>
        <p:txBody>
          <a:bodyPr wrap="none" anchor="ctr"/>
          <a:lstStyle/>
          <a:p>
            <a:endParaRPr lang="es-CL"/>
          </a:p>
        </p:txBody>
      </p:sp>
      <p:sp>
        <p:nvSpPr>
          <p:cNvPr id="1031" name="AutoShape 8"/>
          <p:cNvSpPr>
            <a:spLocks noChangeArrowheads="1"/>
          </p:cNvSpPr>
          <p:nvPr/>
        </p:nvSpPr>
        <p:spPr bwMode="auto">
          <a:xfrm flipH="1">
            <a:off x="5334000" y="2590800"/>
            <a:ext cx="838200" cy="1371600"/>
          </a:xfrm>
          <a:custGeom>
            <a:avLst/>
            <a:gdLst>
              <a:gd name="T0" fmla="*/ 358951 w 21600"/>
              <a:gd name="T1" fmla="*/ 0 h 21600"/>
              <a:gd name="T2" fmla="*/ 118551 w 21600"/>
              <a:gd name="T3" fmla="*/ 1371600 h 21600"/>
              <a:gd name="T4" fmla="*/ 377384 w 21600"/>
              <a:gd name="T5" fmla="*/ 527685 h 21600"/>
              <a:gd name="T6" fmla="*/ 607773 w 21600"/>
              <a:gd name="T7" fmla="*/ 907097 h 21600"/>
              <a:gd name="T8" fmla="*/ 838200 w 21600"/>
              <a:gd name="T9" fmla="*/ 527685 h 21600"/>
              <a:gd name="T10" fmla="*/ 17694720 60000 65536"/>
              <a:gd name="T11" fmla="*/ 5898240 60000 65536"/>
              <a:gd name="T12" fmla="*/ 5898240 60000 65536"/>
              <a:gd name="T13" fmla="*/ 5898240 60000 65536"/>
              <a:gd name="T14" fmla="*/ 0 60000 65536"/>
              <a:gd name="T15" fmla="*/ 0 w 21600"/>
              <a:gd name="T16" fmla="*/ 8310 h 21600"/>
              <a:gd name="T17" fmla="*/ 6110 w 21600"/>
              <a:gd name="T18" fmla="*/ 21600 h 21600"/>
            </a:gdLst>
            <a:ahLst/>
            <a:cxnLst>
              <a:cxn ang="T10">
                <a:pos x="T0" y="T1"/>
              </a:cxn>
              <a:cxn ang="T11">
                <a:pos x="T2" y="T3"/>
              </a:cxn>
              <a:cxn ang="T12">
                <a:pos x="T4" y="T5"/>
              </a:cxn>
              <a:cxn ang="T13">
                <a:pos x="T6" y="T7"/>
              </a:cxn>
              <a:cxn ang="T14">
                <a:pos x="T8" y="T9"/>
              </a:cxn>
            </a:cxnLst>
            <a:rect l="T15" t="T16" r="T17" b="T18"/>
            <a:pathLst>
              <a:path w="21600" h="21600">
                <a:moveTo>
                  <a:pt x="15662" y="14285"/>
                </a:moveTo>
                <a:lnTo>
                  <a:pt x="21600" y="8310"/>
                </a:lnTo>
                <a:lnTo>
                  <a:pt x="18630" y="8310"/>
                </a:lnTo>
                <a:cubicBezTo>
                  <a:pt x="18630" y="3721"/>
                  <a:pt x="14430" y="0"/>
                  <a:pt x="9250" y="0"/>
                </a:cubicBezTo>
                <a:cubicBezTo>
                  <a:pt x="4141" y="0"/>
                  <a:pt x="0" y="3799"/>
                  <a:pt x="0" y="8485"/>
                </a:cubicBezTo>
                <a:lnTo>
                  <a:pt x="0" y="21600"/>
                </a:lnTo>
                <a:lnTo>
                  <a:pt x="6110" y="21600"/>
                </a:lnTo>
                <a:lnTo>
                  <a:pt x="6110" y="8310"/>
                </a:lnTo>
                <a:cubicBezTo>
                  <a:pt x="6110" y="6947"/>
                  <a:pt x="7362" y="5842"/>
                  <a:pt x="8907" y="5842"/>
                </a:cubicBezTo>
                <a:lnTo>
                  <a:pt x="9725" y="5842"/>
                </a:lnTo>
                <a:cubicBezTo>
                  <a:pt x="11269" y="5842"/>
                  <a:pt x="12520" y="6947"/>
                  <a:pt x="12520" y="8310"/>
                </a:cubicBezTo>
                <a:lnTo>
                  <a:pt x="9725" y="8310"/>
                </a:lnTo>
                <a:close/>
              </a:path>
            </a:pathLst>
          </a:custGeom>
          <a:solidFill>
            <a:schemeClr val="accent1"/>
          </a:solidFill>
          <a:ln w="9525">
            <a:solidFill>
              <a:schemeClr val="tx1"/>
            </a:solidFill>
            <a:miter lim="800000"/>
            <a:headEnd/>
            <a:tailEnd/>
          </a:ln>
        </p:spPr>
        <p:txBody>
          <a:bodyPr wrap="none" anchor="ctr"/>
          <a:lstStyle/>
          <a:p>
            <a:endParaRPr lang="es-CL"/>
          </a:p>
        </p:txBody>
      </p:sp>
    </p:spTree>
  </p:cSld>
  <p:clrMapOvr>
    <a:masterClrMapping/>
  </p:clrMapOvr>
  <p:transition>
    <p:zoom dir="in"/>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ChangeArrowheads="1"/>
          </p:cNvSpPr>
          <p:nvPr/>
        </p:nvSpPr>
        <p:spPr bwMode="auto">
          <a:xfrm>
            <a:off x="684213" y="0"/>
            <a:ext cx="7848600" cy="411163"/>
          </a:xfrm>
          <a:prstGeom prst="rect">
            <a:avLst/>
          </a:prstGeom>
          <a:noFill/>
          <a:ln w="9525">
            <a:noFill/>
            <a:miter lim="800000"/>
            <a:headEnd/>
            <a:tailEnd/>
          </a:ln>
        </p:spPr>
        <p:txBody>
          <a:bodyPr bIns="0">
            <a:spAutoFit/>
          </a:bodyPr>
          <a:lstStyle/>
          <a:p>
            <a:pPr algn="ctr" eaLnBrk="0" hangingPunct="0"/>
            <a:r>
              <a:rPr lang="es-ES" b="1" u="sng">
                <a:solidFill>
                  <a:srgbClr val="000099"/>
                </a:solidFill>
                <a:latin typeface="Comic Sans MS" pitchFamily="66" charset="0"/>
                <a:cs typeface="Times New Roman" pitchFamily="18" charset="0"/>
              </a:rPr>
              <a:t>Cromatografía de Intercambio iónico</a:t>
            </a:r>
            <a:endParaRPr lang="es-ES_tradnl"/>
          </a:p>
        </p:txBody>
      </p:sp>
      <p:sp>
        <p:nvSpPr>
          <p:cNvPr id="7172" name="Rectangle 3"/>
          <p:cNvSpPr>
            <a:spLocks noChangeArrowheads="1"/>
          </p:cNvSpPr>
          <p:nvPr/>
        </p:nvSpPr>
        <p:spPr bwMode="auto">
          <a:xfrm>
            <a:off x="250825" y="635000"/>
            <a:ext cx="8534400" cy="1874838"/>
          </a:xfrm>
          <a:prstGeom prst="rect">
            <a:avLst/>
          </a:prstGeom>
          <a:noFill/>
          <a:ln w="9525">
            <a:noFill/>
            <a:miter lim="800000"/>
            <a:headEnd/>
            <a:tailEnd/>
          </a:ln>
        </p:spPr>
        <p:txBody>
          <a:bodyPr bIns="0">
            <a:spAutoFit/>
          </a:bodyPr>
          <a:lstStyle/>
          <a:p>
            <a:pPr indent="-228600">
              <a:tabLst>
                <a:tab pos="228600" algn="l"/>
              </a:tabLst>
            </a:pPr>
            <a:r>
              <a:rPr lang="es-ES_tradnl" sz="2000" b="1" u="sng">
                <a:solidFill>
                  <a:srgbClr val="000099"/>
                </a:solidFill>
                <a:latin typeface="Comic Sans MS" pitchFamily="66" charset="0"/>
                <a:cs typeface="Times New Roman" pitchFamily="18" charset="0"/>
              </a:rPr>
              <a:t>Teoría</a:t>
            </a:r>
          </a:p>
          <a:p>
            <a:pPr indent="-228600">
              <a:tabLst>
                <a:tab pos="228600" algn="l"/>
              </a:tabLst>
            </a:pPr>
            <a:endParaRPr lang="es-ES_tradnl" sz="2000" b="1" u="sng">
              <a:solidFill>
                <a:srgbClr val="000099"/>
              </a:solidFill>
              <a:cs typeface="Times New Roman" pitchFamily="18" charset="0"/>
            </a:endParaRPr>
          </a:p>
          <a:p>
            <a:pPr indent="-228600" algn="just" eaLnBrk="0" hangingPunct="0">
              <a:tabLst>
                <a:tab pos="228600" algn="l"/>
              </a:tabLst>
            </a:pPr>
            <a:r>
              <a:rPr lang="es-ES" sz="2000">
                <a:solidFill>
                  <a:srgbClr val="000099"/>
                </a:solidFill>
                <a:latin typeface="Comic Sans MS" pitchFamily="66" charset="0"/>
                <a:cs typeface="Times New Roman" pitchFamily="18" charset="0"/>
              </a:rPr>
              <a:t> </a:t>
            </a: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Se basa en la interacción electrostática entre los grupos cargados del soluto y los grupos cargados del adsorbente. </a:t>
            </a:r>
            <a:endParaRPr lang="es-ES_tradnl" sz="2000">
              <a:solidFill>
                <a:srgbClr val="000099"/>
              </a:solidFill>
              <a:latin typeface="Comic Sans MS" pitchFamily="66" charset="0"/>
              <a:cs typeface="Times New Roman" pitchFamily="18" charset="0"/>
            </a:endParaRPr>
          </a:p>
          <a:p>
            <a:pPr indent="-228600" algn="just" eaLnBrk="0" hangingPunct="0">
              <a:tabLst>
                <a:tab pos="228600" algn="l"/>
              </a:tabLst>
            </a:pPr>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En el caso de una proteína globular típica, ésta tiene alrededor de un 55% de residuos cargados en la superficie. </a:t>
            </a:r>
          </a:p>
        </p:txBody>
      </p:sp>
      <p:graphicFrame>
        <p:nvGraphicFramePr>
          <p:cNvPr id="7170" name="Object 4"/>
          <p:cNvGraphicFramePr>
            <a:graphicFrameLocks noChangeAspect="1"/>
          </p:cNvGraphicFramePr>
          <p:nvPr/>
        </p:nvGraphicFramePr>
        <p:xfrm>
          <a:off x="1979613" y="3284538"/>
          <a:ext cx="6248400" cy="3240087"/>
        </p:xfrm>
        <a:graphic>
          <a:graphicData uri="http://schemas.openxmlformats.org/presentationml/2006/ole">
            <p:oleObj spid="_x0000_s7170" name="Imagen de mapa de bits" r:id="rId3" imgW="4780952" imgH="3629532" progId="PBrush">
              <p:embed/>
            </p:oleObj>
          </a:graphicData>
        </a:graphic>
      </p:graphicFrame>
    </p:spTree>
  </p:cSld>
  <p:clrMapOvr>
    <a:masterClrMapping/>
  </p:clrMapOvr>
  <p:transition>
    <p:zoom dir="in"/>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algn="just" eaLnBrk="0" hangingPunct="0"/>
            <a:r>
              <a:rPr lang="es-CL">
                <a:solidFill>
                  <a:srgbClr val="000099"/>
                </a:solidFill>
                <a:latin typeface="Comic Sans MS" pitchFamily="66" charset="0"/>
                <a:cs typeface="Times New Roman" pitchFamily="18" charset="0"/>
              </a:rPr>
              <a:t>Etapas</a:t>
            </a:r>
          </a:p>
          <a:p>
            <a:pPr marL="457200" indent="-457200" algn="just" eaLnBrk="0" hangingPunct="0"/>
            <a:endParaRPr lang="es-C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CL">
                <a:solidFill>
                  <a:srgbClr val="000099"/>
                </a:solidFill>
                <a:latin typeface="Comic Sans MS" pitchFamily="66" charset="0"/>
                <a:cs typeface="Times New Roman" pitchFamily="18" charset="0"/>
              </a:rPr>
              <a:t>La proteína que contiene en mayor porcentaje cargas </a:t>
            </a:r>
            <a:r>
              <a:rPr lang="es-CL">
                <a:solidFill>
                  <a:srgbClr val="A50021"/>
                </a:solidFill>
                <a:latin typeface="Comic Sans MS" pitchFamily="66" charset="0"/>
                <a:cs typeface="Times New Roman" pitchFamily="18" charset="0"/>
              </a:rPr>
              <a:t>negativas</a:t>
            </a:r>
            <a:r>
              <a:rPr lang="es-CL">
                <a:solidFill>
                  <a:srgbClr val="000099"/>
                </a:solidFill>
                <a:latin typeface="Comic Sans MS" pitchFamily="66" charset="0"/>
                <a:cs typeface="Times New Roman" pitchFamily="18" charset="0"/>
              </a:rPr>
              <a:t>, se ve rodeada por iones positivos. Esta proteína interaccionará con una matriz que posea </a:t>
            </a:r>
            <a:r>
              <a:rPr lang="es-CL">
                <a:solidFill>
                  <a:srgbClr val="A50021"/>
                </a:solidFill>
                <a:latin typeface="Comic Sans MS" pitchFamily="66" charset="0"/>
                <a:cs typeface="Times New Roman" pitchFamily="18" charset="0"/>
              </a:rPr>
              <a:t>cargas positivas</a:t>
            </a:r>
            <a:r>
              <a:rPr lang="es-CL">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a:pPr>
            <a:endParaRPr lang="es-C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CL">
                <a:solidFill>
                  <a:srgbClr val="000099"/>
                </a:solidFill>
                <a:latin typeface="Comic Sans MS" pitchFamily="66" charset="0"/>
                <a:cs typeface="Times New Roman" pitchFamily="18" charset="0"/>
              </a:rPr>
              <a:t>Se producen interacciones electroestáticas entre la proteína y la matriz, por lo cual se desplazan los iones positivos y negativos que se encontraban interaccionando tanto con la proteína como con la matriz</a:t>
            </a:r>
            <a:r>
              <a:rPr lang="en-US">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a:pPr>
            <a:endParaRPr lang="en-US">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a:pPr>
            <a:r>
              <a:rPr lang="es-ES">
                <a:solidFill>
                  <a:srgbClr val="000099"/>
                </a:solidFill>
                <a:latin typeface="Comic Sans MS" pitchFamily="66" charset="0"/>
                <a:cs typeface="Times New Roman" pitchFamily="18" charset="0"/>
              </a:rPr>
              <a:t>Una vez que la proteína es adsorbida en la matriz se lava la columna con un buffer que permita eliminar los contaminantes que no están adsorbido.</a:t>
            </a:r>
            <a:endParaRPr lang="es-ES_tradnl">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ext Box 2"/>
          <p:cNvSpPr txBox="1">
            <a:spLocks noChangeArrowheads="1"/>
          </p:cNvSpPr>
          <p:nvPr/>
        </p:nvSpPr>
        <p:spPr bwMode="auto">
          <a:xfrm>
            <a:off x="457200" y="0"/>
            <a:ext cx="8229600" cy="2438400"/>
          </a:xfrm>
          <a:prstGeom prst="rect">
            <a:avLst/>
          </a:prstGeom>
          <a:solidFill>
            <a:srgbClr val="FFFFFF"/>
          </a:solidFill>
          <a:ln w="9525">
            <a:noFill/>
            <a:miter lim="800000"/>
            <a:headEnd/>
            <a:tailEnd/>
          </a:ln>
        </p:spPr>
        <p:txBody>
          <a:bodyPr/>
          <a:lstStyle/>
          <a:p>
            <a:pPr marL="457200" indent="-457200" algn="just" eaLnBrk="0" hangingPunct="0">
              <a:buFont typeface="Times New Roman" pitchFamily="18" charset="0"/>
              <a:buNone/>
            </a:pPr>
            <a:endParaRPr lang="es-ES">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AutoNum type="arabicPeriod" startAt="4"/>
            </a:pPr>
            <a:r>
              <a:rPr lang="es-ES">
                <a:solidFill>
                  <a:srgbClr val="000099"/>
                </a:solidFill>
                <a:latin typeface="Comic Sans MS" pitchFamily="66" charset="0"/>
                <a:cs typeface="Times New Roman" pitchFamily="18" charset="0"/>
              </a:rPr>
              <a:t>Posteriormente se eluye la proteína adsorbida en forma diferencial mediante cambios (Gradiente o en forma isocrática)</a:t>
            </a:r>
            <a:r>
              <a:rPr lang="es-ES_tradnl">
                <a:solidFill>
                  <a:srgbClr val="000099"/>
                </a:solidFill>
                <a:latin typeface="Comic Sans MS" pitchFamily="66" charset="0"/>
                <a:cs typeface="Times New Roman" pitchFamily="18" charset="0"/>
              </a:rPr>
              <a:t>:</a:t>
            </a:r>
          </a:p>
          <a:p>
            <a:pPr marL="457200" indent="-457200" algn="just" eaLnBrk="0" hangingPunct="0">
              <a:buFont typeface="Times New Roman" pitchFamily="18" charset="0"/>
              <a:buAutoNum type="arabicPeriod" startAt="4"/>
            </a:pPr>
            <a:endParaRPr lang="es-ES_tradnl">
              <a:solidFill>
                <a:srgbClr val="000099"/>
              </a:solidFill>
              <a:latin typeface="Comic Sans MS" pitchFamily="66" charset="0"/>
              <a:cs typeface="Times New Roman" pitchFamily="18" charset="0"/>
            </a:endParaRPr>
          </a:p>
          <a:p>
            <a:pPr marL="914400" lvl="1"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		- D</a:t>
            </a:r>
            <a:r>
              <a:rPr lang="es-ES">
                <a:solidFill>
                  <a:srgbClr val="000099"/>
                </a:solidFill>
                <a:latin typeface="Comic Sans MS" pitchFamily="66" charset="0"/>
                <a:cs typeface="Times New Roman" pitchFamily="18" charset="0"/>
              </a:rPr>
              <a:t>e fuerza iónica</a:t>
            </a:r>
            <a:endParaRPr lang="es-ES_tradnl">
              <a:solidFill>
                <a:srgbClr val="000099"/>
              </a:solidFill>
              <a:latin typeface="Comic Sans MS" pitchFamily="66" charset="0"/>
              <a:cs typeface="Times New Roman" pitchFamily="18" charset="0"/>
            </a:endParaRPr>
          </a:p>
          <a:p>
            <a:pPr marL="914400" lvl="1"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		- </a:t>
            </a:r>
            <a:r>
              <a:rPr lang="es-ES">
                <a:solidFill>
                  <a:srgbClr val="000099"/>
                </a:solidFill>
                <a:latin typeface="Comic Sans MS" pitchFamily="66" charset="0"/>
                <a:cs typeface="Times New Roman" pitchFamily="18" charset="0"/>
              </a:rPr>
              <a:t>pH de la solución eluyente</a:t>
            </a:r>
          </a:p>
          <a:p>
            <a:pPr marL="914400" lvl="1" indent="-457200" algn="just" eaLnBrk="0" hangingPunct="0">
              <a:buFont typeface="Times New Roman" pitchFamily="18" charset="0"/>
              <a:buNone/>
            </a:pPr>
            <a:endParaRPr lang="es-ES_tradnl">
              <a:solidFill>
                <a:srgbClr val="000099"/>
              </a:solidFill>
              <a:latin typeface="Comic Sans MS" pitchFamily="66" charset="0"/>
              <a:cs typeface="Times New Roman" pitchFamily="18" charset="0"/>
            </a:endParaRPr>
          </a:p>
          <a:p>
            <a:pPr marL="457200" indent="-457200" algn="just" eaLnBrk="0" hangingPunct="0">
              <a:buFont typeface="Times New Roman" pitchFamily="18" charset="0"/>
              <a:buNone/>
            </a:pPr>
            <a:r>
              <a:rPr lang="es-ES_tradnl">
                <a:solidFill>
                  <a:srgbClr val="000099"/>
                </a:solidFill>
                <a:latin typeface="Comic Sans MS" pitchFamily="66" charset="0"/>
                <a:cs typeface="Times New Roman" pitchFamily="18" charset="0"/>
              </a:rPr>
              <a:t>5.	F</a:t>
            </a:r>
            <a:r>
              <a:rPr lang="es-ES">
                <a:solidFill>
                  <a:srgbClr val="000099"/>
                </a:solidFill>
                <a:latin typeface="Comic Sans MS" pitchFamily="66" charset="0"/>
                <a:cs typeface="Times New Roman" pitchFamily="18" charset="0"/>
              </a:rPr>
              <a:t>inalmente se reacondiciona la matriz para iniciar un nuevo ciclo. Dependiendo del material se pueden realizar hasta 100 ciclos. </a:t>
            </a:r>
            <a:endParaRPr lang="en-US">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ext Box 2"/>
          <p:cNvSpPr txBox="1">
            <a:spLocks noChangeArrowheads="1"/>
          </p:cNvSpPr>
          <p:nvPr/>
        </p:nvSpPr>
        <p:spPr bwMode="auto">
          <a:xfrm>
            <a:off x="228600" y="0"/>
            <a:ext cx="8534400" cy="2438400"/>
          </a:xfrm>
          <a:prstGeom prst="rect">
            <a:avLst/>
          </a:prstGeom>
          <a:solidFill>
            <a:srgbClr val="FFFFFF"/>
          </a:solidFill>
          <a:ln w="9525">
            <a:noFill/>
            <a:miter lim="800000"/>
            <a:headEnd/>
            <a:tailEnd/>
          </a:ln>
        </p:spPr>
        <p:txBody>
          <a:bodyPr/>
          <a:lstStyle/>
          <a:p>
            <a:pPr marL="457200" indent="-457200" algn="ctr" eaLnBrk="0" hangingPunct="0"/>
            <a:r>
              <a:rPr lang="es-ES" sz="2200" b="1" u="sng">
                <a:solidFill>
                  <a:srgbClr val="000099"/>
                </a:solidFill>
                <a:cs typeface="Times New Roman" pitchFamily="18" charset="0"/>
              </a:rPr>
              <a:t>Tipos de Cromatografía de Intercambio Iónico</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 sz="2200">
                <a:solidFill>
                  <a:srgbClr val="000099"/>
                </a:solidFill>
                <a:latin typeface="Comic Sans MS" pitchFamily="66" charset="0"/>
                <a:cs typeface="Times New Roman" pitchFamily="18" charset="0"/>
              </a:rPr>
              <a:t>Características de las proteínas</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A pH ácidos, las proteínas se encuentran cargadas positivamente, debido a la protonación de los residuos amino;</a:t>
            </a:r>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 </a:t>
            </a:r>
            <a:r>
              <a:rPr lang="es-ES" sz="2200">
                <a:solidFill>
                  <a:srgbClr val="000099"/>
                </a:solidFill>
                <a:latin typeface="Comic Sans MS" pitchFamily="66" charset="0"/>
                <a:cs typeface="Times New Roman" pitchFamily="18" charset="0"/>
              </a:rPr>
              <a:t>pH básicos, las proteínas se encuentran cargadas negativamente, debido a la disociación de los grupos carboxilo de los aminoácidos que las componen.</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Basando en esta característica la cromatografía de intercambio iónico puede ser de dos tipos:</a:t>
            </a:r>
          </a:p>
          <a:p>
            <a:pPr marL="457200" indent="-457200" algn="just" eaLnBrk="0" hangingPunct="0"/>
            <a:r>
              <a:rPr lang="es-ES" sz="2200">
                <a:solidFill>
                  <a:srgbClr val="000099"/>
                </a:solidFill>
                <a:latin typeface="Comic Sans MS" pitchFamily="66" charset="0"/>
                <a:cs typeface="Times New Roman" pitchFamily="18" charset="0"/>
              </a:rPr>
              <a:t> </a:t>
            </a:r>
          </a:p>
          <a:p>
            <a:pPr marL="1828800" lvl="3" indent="-457200" algn="just" eaLnBrk="0" hangingPunct="0">
              <a:buFontTx/>
              <a:buChar char="•"/>
            </a:pPr>
            <a:r>
              <a:rPr lang="es-ES_tradnl" sz="2200" b="1" u="sng">
                <a:solidFill>
                  <a:srgbClr val="000099"/>
                </a:solidFill>
                <a:latin typeface="Comic Sans MS" pitchFamily="66" charset="0"/>
                <a:cs typeface="Times New Roman" pitchFamily="18" charset="0"/>
              </a:rPr>
              <a:t>I</a:t>
            </a:r>
            <a:r>
              <a:rPr lang="es-ES" sz="2200" b="1" u="sng">
                <a:solidFill>
                  <a:srgbClr val="000099"/>
                </a:solidFill>
                <a:latin typeface="Comic Sans MS" pitchFamily="66" charset="0"/>
                <a:cs typeface="Times New Roman" pitchFamily="18" charset="0"/>
              </a:rPr>
              <a:t>ntercambio Aniónico </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r>
              <a:rPr lang="es-ES" sz="2200">
                <a:solidFill>
                  <a:srgbClr val="000099"/>
                </a:solidFill>
                <a:latin typeface="Comic Sans MS" pitchFamily="66" charset="0"/>
                <a:cs typeface="Times New Roman" pitchFamily="18" charset="0"/>
              </a:rPr>
              <a:t>(pH&gt; pI, proteína </a:t>
            </a:r>
            <a:r>
              <a:rPr lang="es-ES_tradnl" sz="2200">
                <a:solidFill>
                  <a:srgbClr val="000099"/>
                </a:solidFill>
                <a:latin typeface="Comic Sans MS" pitchFamily="66" charset="0"/>
                <a:cs typeface="Times New Roman" pitchFamily="18" charset="0"/>
              </a:rPr>
              <a:t>cargada  en forma </a:t>
            </a:r>
            <a:r>
              <a:rPr lang="es-ES" sz="2200">
                <a:solidFill>
                  <a:srgbClr val="000099"/>
                </a:solidFill>
                <a:latin typeface="Comic Sans MS" pitchFamily="66" charset="0"/>
                <a:cs typeface="Times New Roman" pitchFamily="18" charset="0"/>
              </a:rPr>
              <a:t>negativa)</a:t>
            </a:r>
            <a:endParaRPr lang="es-ES_tradnl" sz="2200" b="1" u="sng">
              <a:solidFill>
                <a:srgbClr val="000099"/>
              </a:solidFill>
              <a:latin typeface="Comic Sans MS" pitchFamily="66" charset="0"/>
              <a:cs typeface="Times New Roman" pitchFamily="18" charset="0"/>
            </a:endParaRPr>
          </a:p>
          <a:p>
            <a:pPr marL="1828800" lvl="3" indent="-457200" algn="just" eaLnBrk="0" hangingPunct="0">
              <a:buFontTx/>
              <a:buChar char="•"/>
            </a:pPr>
            <a:endParaRPr lang="es-ES" sz="2200">
              <a:solidFill>
                <a:srgbClr val="000099"/>
              </a:solidFill>
              <a:latin typeface="Comic Sans MS" pitchFamily="66" charset="0"/>
              <a:cs typeface="Times New Roman" pitchFamily="18" charset="0"/>
            </a:endParaRPr>
          </a:p>
          <a:p>
            <a:pPr marL="1828800" lvl="3" indent="-457200" algn="just" eaLnBrk="0" hangingPunct="0">
              <a:buFontTx/>
              <a:buChar char="•"/>
            </a:pPr>
            <a:r>
              <a:rPr lang="es-ES" sz="2200" b="1" u="sng">
                <a:solidFill>
                  <a:srgbClr val="000099"/>
                </a:solidFill>
                <a:latin typeface="Comic Sans MS" pitchFamily="66" charset="0"/>
                <a:cs typeface="Times New Roman" pitchFamily="18" charset="0"/>
              </a:rPr>
              <a:t>Intercambio Catiónico</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r>
              <a:rPr lang="es-ES" sz="2200">
                <a:solidFill>
                  <a:srgbClr val="000099"/>
                </a:solidFill>
                <a:latin typeface="Comic Sans MS" pitchFamily="66" charset="0"/>
                <a:cs typeface="Times New Roman" pitchFamily="18" charset="0"/>
              </a:rPr>
              <a:t>(pH</a:t>
            </a:r>
            <a:r>
              <a:rPr lang="es-ES_tradnl" sz="2200">
                <a:solidFill>
                  <a:srgbClr val="000099"/>
                </a:solidFill>
                <a:latin typeface="Comic Sans MS" pitchFamily="66" charset="0"/>
                <a:cs typeface="Times New Roman" pitchFamily="18" charset="0"/>
              </a:rPr>
              <a:t>&lt;</a:t>
            </a:r>
            <a:r>
              <a:rPr lang="es-ES" sz="2200">
                <a:solidFill>
                  <a:srgbClr val="000099"/>
                </a:solidFill>
                <a:latin typeface="Comic Sans MS" pitchFamily="66" charset="0"/>
                <a:cs typeface="Times New Roman" pitchFamily="18" charset="0"/>
              </a:rPr>
              <a:t> pI, proteína </a:t>
            </a:r>
            <a:r>
              <a:rPr lang="es-ES_tradnl" sz="2200">
                <a:solidFill>
                  <a:srgbClr val="000099"/>
                </a:solidFill>
                <a:latin typeface="Comic Sans MS" pitchFamily="66" charset="0"/>
                <a:cs typeface="Times New Roman" pitchFamily="18" charset="0"/>
              </a:rPr>
              <a:t>cargada en forma positiva</a:t>
            </a:r>
            <a:r>
              <a:rPr lang="es-ES" sz="2200">
                <a:solidFill>
                  <a:srgbClr val="000099"/>
                </a:solidFill>
                <a:latin typeface="Comic Sans MS" pitchFamily="66" charset="0"/>
                <a:cs typeface="Times New Roman" pitchFamily="18" charset="0"/>
              </a:rPr>
              <a:t>)</a:t>
            </a:r>
            <a:endParaRPr lang="es-ES_tradnl" sz="2200" b="1" u="sng">
              <a:solidFill>
                <a:srgbClr val="000099"/>
              </a:solidFill>
              <a:latin typeface="Comic Sans MS" pitchFamily="66" charset="0"/>
              <a:cs typeface="Times New Roman" pitchFamily="18" charset="0"/>
            </a:endParaRPr>
          </a:p>
          <a:p>
            <a:pPr marL="2286000" lvl="4" indent="-457200" algn="just" eaLnBrk="0" hangingPunct="0">
              <a:buFontTx/>
              <a:buChar char="•"/>
            </a:pPr>
            <a:endParaRPr lang="es-ES" sz="2200" b="1" u="sng">
              <a:solidFill>
                <a:srgbClr val="000099"/>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2286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sz="2000">
                <a:solidFill>
                  <a:srgbClr val="000099"/>
                </a:solidFill>
                <a:latin typeface="Comic Sans MS" pitchFamily="66" charset="0"/>
                <a:cs typeface="Times New Roman" pitchFamily="18" charset="0"/>
              </a:rPr>
              <a:t> 									</a:t>
            </a:r>
            <a:r>
              <a:rPr lang="es-ES" sz="2000" b="1" u="sng">
                <a:solidFill>
                  <a:srgbClr val="000099"/>
                </a:solidFill>
                <a:latin typeface="Comic Sans MS" pitchFamily="66" charset="0"/>
                <a:cs typeface="Times New Roman" pitchFamily="18" charset="0"/>
              </a:rPr>
              <a:t>Intercambio Aniónico</a:t>
            </a:r>
            <a:r>
              <a:rPr lang="es-ES" sz="2000">
                <a:solidFill>
                  <a:srgbClr val="000099"/>
                </a:solidFill>
                <a:latin typeface="Comic Sans MS" pitchFamily="66" charset="0"/>
                <a:cs typeface="Times New Roman" pitchFamily="18" charset="0"/>
              </a:rPr>
              <a:t>	</a:t>
            </a:r>
            <a:endParaRPr lang="es-ES_tradnl" sz="2000">
              <a:solidFill>
                <a:srgbClr val="000099"/>
              </a:solidFill>
              <a:latin typeface="Comic Sans MS" pitchFamily="66" charset="0"/>
              <a:cs typeface="Times New Roman" pitchFamily="18" charset="0"/>
            </a:endParaRPr>
          </a:p>
          <a:p>
            <a:pPr marL="457200" indent="-457200" algn="just" eaLnBrk="0" hangingPunct="0"/>
            <a:endParaRPr lang="es-ES_tradnl" sz="2000">
              <a:solidFill>
                <a:srgbClr val="000099"/>
              </a:solidFill>
              <a:latin typeface="Comic Sans MS" pitchFamily="66" charset="0"/>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 Resinas Catiónicas 	</a:t>
            </a: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 </a:t>
            </a:r>
            <a:r>
              <a:rPr lang="es-ES_tradnl"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-DEAE (débil)	</a:t>
            </a:r>
          </a:p>
          <a:p>
            <a:pPr marL="457200" indent="-457200" algn="just" eaLnBrk="0" hangingPunct="0"/>
            <a:r>
              <a:rPr lang="es-ES"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Amina Cuaternarias-CH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-N</a:t>
            </a:r>
            <a:r>
              <a:rPr lang="es-ES" sz="2000" baseline="30000">
                <a:solidFill>
                  <a:srgbClr val="000099"/>
                </a:solidFill>
                <a:latin typeface="Comic Sans MS" pitchFamily="66" charset="0"/>
                <a:cs typeface="Times New Roman" pitchFamily="18" charset="0"/>
              </a:rPr>
              <a:t>+</a:t>
            </a:r>
            <a:r>
              <a:rPr lang="es-ES" sz="2000">
                <a:solidFill>
                  <a:srgbClr val="000099"/>
                </a:solidFill>
                <a:latin typeface="Comic Sans MS" pitchFamily="66" charset="0"/>
                <a:cs typeface="Times New Roman" pitchFamily="18" charset="0"/>
              </a:rPr>
              <a:t>(CH</a:t>
            </a:r>
            <a:r>
              <a:rPr lang="es-ES" sz="2000" baseline="-30000">
                <a:solidFill>
                  <a:srgbClr val="000099"/>
                </a:solidFill>
                <a:latin typeface="Comic Sans MS" pitchFamily="66" charset="0"/>
                <a:cs typeface="Times New Roman" pitchFamily="18" charset="0"/>
              </a:rPr>
              <a:t>3</a:t>
            </a:r>
            <a:r>
              <a:rPr lang="es-ES" sz="2000">
                <a:solidFill>
                  <a:srgbClr val="000099"/>
                </a:solidFill>
                <a:latin typeface="Comic Sans MS" pitchFamily="66" charset="0"/>
                <a:cs typeface="Times New Roman" pitchFamily="18" charset="0"/>
              </a:rPr>
              <a:t>)</a:t>
            </a:r>
          </a:p>
          <a:p>
            <a:pPr marL="457200" indent="-457200" algn="just" eaLnBrk="0" hangingPunct="0"/>
            <a:r>
              <a:rPr lang="es-ES" sz="2000">
                <a:solidFill>
                  <a:srgbClr val="000099"/>
                </a:solidFill>
                <a:latin typeface="Comic Sans MS" pitchFamily="66" charset="0"/>
                <a:cs typeface="Times New Roman" pitchFamily="18" charset="0"/>
              </a:rPr>
              <a:t>	Q (fuertes)</a:t>
            </a:r>
          </a:p>
          <a:p>
            <a:pPr marL="457200" indent="-457200" algn="just" eaLnBrk="0" hangingPunct="0"/>
            <a:endParaRPr lang="es-ES_tradnl" sz="2000" b="1" u="sng">
              <a:solidFill>
                <a:srgbClr val="000099"/>
              </a:solidFill>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b="1" u="sng">
                <a:solidFill>
                  <a:srgbClr val="000099"/>
                </a:solidFill>
                <a:latin typeface="Comic Sans MS" pitchFamily="66" charset="0"/>
                <a:cs typeface="Times New Roman" pitchFamily="18" charset="0"/>
              </a:rPr>
              <a:t>Intercambio Catiónico</a:t>
            </a:r>
          </a:p>
          <a:p>
            <a:pPr marL="457200" indent="-457200" algn="just" eaLnBrk="0" hangingPunct="0"/>
            <a:endParaRPr lang="es-ES" sz="2000" b="1" u="sng">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Resinas Aniónicas</a:t>
            </a:r>
            <a:endParaRPr lang="es-ES_tradnl" sz="2000">
              <a:solidFill>
                <a:srgbClr val="000099"/>
              </a:solidFill>
              <a:latin typeface="Comic Sans MS" pitchFamily="66" charset="0"/>
              <a:cs typeface="Times New Roman" pitchFamily="18" charset="0"/>
            </a:endParaRPr>
          </a:p>
          <a:p>
            <a:pPr marL="457200" indent="-457200" algn="just" eaLnBrk="0" hangingPunct="0"/>
            <a:r>
              <a:rPr lang="es-ES_tradnl" sz="2000">
                <a:solidFill>
                  <a:srgbClr val="000099"/>
                </a:solidFill>
                <a:latin typeface="Comic Sans MS" pitchFamily="66" charset="0"/>
                <a:cs typeface="Times New Roman" pitchFamily="18" charset="0"/>
              </a:rPr>
              <a:t>	</a:t>
            </a:r>
            <a:r>
              <a:rPr lang="es-ES" sz="2000">
                <a:solidFill>
                  <a:srgbClr val="000099"/>
                </a:solidFill>
                <a:latin typeface="Comic Sans MS" pitchFamily="66" charset="0"/>
                <a:cs typeface="Times New Roman" pitchFamily="18" charset="0"/>
              </a:rPr>
              <a:t>Carboximetil	-O-CH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COO</a:t>
            </a:r>
            <a:r>
              <a:rPr lang="es-ES" sz="2000" baseline="30000">
                <a:solidFill>
                  <a:srgbClr val="000099"/>
                </a:solidFill>
                <a:latin typeface="Comic Sans MS" pitchFamily="66" charset="0"/>
                <a:cs typeface="Times New Roman" pitchFamily="18" charset="0"/>
              </a:rPr>
              <a:t>(-)</a:t>
            </a:r>
            <a:endParaRPr lang="es-ES" sz="2000">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(CM) débil</a:t>
            </a:r>
          </a:p>
          <a:p>
            <a:pPr marL="457200" indent="-457200" algn="just" eaLnBrk="0" hangingPunct="0"/>
            <a:r>
              <a:rPr lang="es-ES" sz="2000">
                <a:solidFill>
                  <a:srgbClr val="000099"/>
                </a:solidFill>
                <a:latin typeface="Comic Sans MS" pitchFamily="66" charset="0"/>
                <a:cs typeface="Times New Roman" pitchFamily="18" charset="0"/>
              </a:rPr>
              <a:t>			</a:t>
            </a:r>
          </a:p>
          <a:p>
            <a:pPr marL="457200" indent="-457200" algn="just" eaLnBrk="0" hangingPunct="0"/>
            <a:r>
              <a:rPr lang="es-ES" sz="2000">
                <a:solidFill>
                  <a:srgbClr val="000099"/>
                </a:solidFill>
                <a:latin typeface="Comic Sans MS" pitchFamily="66" charset="0"/>
                <a:cs typeface="Times New Roman" pitchFamily="18" charset="0"/>
              </a:rPr>
              <a:t>	Sulfometil		-CH</a:t>
            </a:r>
            <a:r>
              <a:rPr lang="es-ES" sz="2000" baseline="-30000">
                <a:solidFill>
                  <a:srgbClr val="000099"/>
                </a:solidFill>
                <a:latin typeface="Comic Sans MS" pitchFamily="66" charset="0"/>
                <a:cs typeface="Times New Roman" pitchFamily="18" charset="0"/>
              </a:rPr>
              <a:t>2</a:t>
            </a:r>
            <a:r>
              <a:rPr lang="es-ES" sz="2000">
                <a:solidFill>
                  <a:srgbClr val="000099"/>
                </a:solidFill>
                <a:latin typeface="Comic Sans MS" pitchFamily="66" charset="0"/>
                <a:cs typeface="Times New Roman" pitchFamily="18" charset="0"/>
              </a:rPr>
              <a:t>-SO</a:t>
            </a:r>
            <a:r>
              <a:rPr lang="es-ES" sz="2000" baseline="-30000">
                <a:solidFill>
                  <a:srgbClr val="000099"/>
                </a:solidFill>
                <a:latin typeface="Comic Sans MS" pitchFamily="66" charset="0"/>
                <a:cs typeface="Times New Roman" pitchFamily="18" charset="0"/>
              </a:rPr>
              <a:t>3</a:t>
            </a:r>
            <a:r>
              <a:rPr lang="es-ES" sz="2000" baseline="30000">
                <a:solidFill>
                  <a:srgbClr val="000099"/>
                </a:solidFill>
                <a:latin typeface="Comic Sans MS" pitchFamily="66" charset="0"/>
                <a:cs typeface="Times New Roman" pitchFamily="18" charset="0"/>
              </a:rPr>
              <a:t>(-)</a:t>
            </a:r>
            <a:endParaRPr lang="es-ES" sz="2000">
              <a:solidFill>
                <a:srgbClr val="000099"/>
              </a:solidFill>
              <a:latin typeface="Comic Sans MS" pitchFamily="66" charset="0"/>
              <a:cs typeface="Times New Roman" pitchFamily="18" charset="0"/>
            </a:endParaRPr>
          </a:p>
          <a:p>
            <a:pPr marL="457200" indent="-457200" algn="just" eaLnBrk="0" hangingPunct="0"/>
            <a:r>
              <a:rPr lang="es-ES" sz="2000">
                <a:solidFill>
                  <a:srgbClr val="000099"/>
                </a:solidFill>
                <a:latin typeface="Comic Sans MS" pitchFamily="66" charset="0"/>
                <a:cs typeface="Times New Roman" pitchFamily="18" charset="0"/>
              </a:rPr>
              <a:t>	S (fuerte)</a:t>
            </a:r>
          </a:p>
          <a:p>
            <a:pPr marL="457200" indent="-457200" algn="just" eaLnBrk="0" hangingPunct="0"/>
            <a:endParaRPr lang="en-US" sz="2000">
              <a:solidFill>
                <a:srgbClr val="000099"/>
              </a:solidFill>
              <a:latin typeface="Comic Sans MS" pitchFamily="66" charset="0"/>
              <a:cs typeface="Times New Roman" pitchFamily="18" charset="0"/>
            </a:endParaRPr>
          </a:p>
        </p:txBody>
      </p:sp>
      <p:pic>
        <p:nvPicPr>
          <p:cNvPr id="50179" name="Picture 3" descr="charge properties of Ion exchangers"/>
          <p:cNvPicPr>
            <a:picLocks noChangeAspect="1" noChangeArrowheads="1"/>
          </p:cNvPicPr>
          <p:nvPr/>
        </p:nvPicPr>
        <p:blipFill>
          <a:blip r:embed="rId2"/>
          <a:srcRect/>
          <a:stretch>
            <a:fillRect/>
          </a:stretch>
        </p:blipFill>
        <p:spPr bwMode="auto">
          <a:xfrm>
            <a:off x="5148263" y="908050"/>
            <a:ext cx="3656012" cy="5040313"/>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6"/>
          <p:cNvPicPr>
            <a:picLocks noChangeAspect="1" noChangeArrowheads="1"/>
          </p:cNvPicPr>
          <p:nvPr/>
        </p:nvPicPr>
        <p:blipFill>
          <a:blip r:embed="rId2"/>
          <a:srcRect/>
          <a:stretch>
            <a:fillRect/>
          </a:stretch>
        </p:blipFill>
        <p:spPr bwMode="auto">
          <a:xfrm>
            <a:off x="1835150" y="981075"/>
            <a:ext cx="4903788" cy="5373688"/>
          </a:xfrm>
          <a:prstGeom prst="rect">
            <a:avLst/>
          </a:prstGeom>
          <a:noFill/>
          <a:ln w="9525">
            <a:noFill/>
            <a:miter lim="800000"/>
            <a:headEnd/>
            <a:tailEnd/>
          </a:ln>
        </p:spPr>
      </p:pic>
      <p:sp>
        <p:nvSpPr>
          <p:cNvPr id="51203" name="Text Box 7"/>
          <p:cNvSpPr txBox="1">
            <a:spLocks noChangeArrowheads="1"/>
          </p:cNvSpPr>
          <p:nvPr/>
        </p:nvSpPr>
        <p:spPr bwMode="auto">
          <a:xfrm>
            <a:off x="539750" y="404813"/>
            <a:ext cx="7848600" cy="457200"/>
          </a:xfrm>
          <a:prstGeom prst="rect">
            <a:avLst/>
          </a:prstGeom>
          <a:noFill/>
          <a:ln w="9525">
            <a:noFill/>
            <a:miter lim="800000"/>
            <a:headEnd/>
            <a:tailEnd/>
          </a:ln>
        </p:spPr>
        <p:txBody>
          <a:bodyPr>
            <a:spAutoFit/>
          </a:bodyPr>
          <a:lstStyle/>
          <a:p>
            <a:pPr>
              <a:spcBef>
                <a:spcPct val="50000"/>
              </a:spcBef>
            </a:pPr>
            <a:r>
              <a:rPr lang="es-ES"/>
              <a:t>Perfiles de elución con diferentes tipos de matrices</a:t>
            </a:r>
          </a:p>
        </p:txBody>
      </p:sp>
      <p:sp>
        <p:nvSpPr>
          <p:cNvPr id="51204" name="Text Box 8"/>
          <p:cNvSpPr txBox="1">
            <a:spLocks noChangeArrowheads="1"/>
          </p:cNvSpPr>
          <p:nvPr/>
        </p:nvSpPr>
        <p:spPr bwMode="auto">
          <a:xfrm>
            <a:off x="6804025" y="4149725"/>
            <a:ext cx="1584325" cy="457200"/>
          </a:xfrm>
          <a:prstGeom prst="rect">
            <a:avLst/>
          </a:prstGeom>
          <a:noFill/>
          <a:ln w="9525">
            <a:noFill/>
            <a:miter lim="800000"/>
            <a:headEnd/>
            <a:tailEnd/>
          </a:ln>
        </p:spPr>
        <p:txBody>
          <a:bodyPr>
            <a:spAutoFit/>
          </a:bodyPr>
          <a:lstStyle/>
          <a:p>
            <a:pPr>
              <a:spcBef>
                <a:spcPct val="50000"/>
              </a:spcBef>
            </a:pPr>
            <a:r>
              <a:rPr lang="es-ES"/>
              <a:t>Fuerte</a:t>
            </a:r>
          </a:p>
        </p:txBody>
      </p:sp>
      <p:sp>
        <p:nvSpPr>
          <p:cNvPr id="51205" name="Text Box 9"/>
          <p:cNvSpPr txBox="1">
            <a:spLocks noChangeArrowheads="1"/>
          </p:cNvSpPr>
          <p:nvPr/>
        </p:nvSpPr>
        <p:spPr bwMode="auto">
          <a:xfrm>
            <a:off x="6659563" y="2276475"/>
            <a:ext cx="1584325" cy="457200"/>
          </a:xfrm>
          <a:prstGeom prst="rect">
            <a:avLst/>
          </a:prstGeom>
          <a:noFill/>
          <a:ln w="9525">
            <a:noFill/>
            <a:miter lim="800000"/>
            <a:headEnd/>
            <a:tailEnd/>
          </a:ln>
        </p:spPr>
        <p:txBody>
          <a:bodyPr>
            <a:spAutoFit/>
          </a:bodyPr>
          <a:lstStyle/>
          <a:p>
            <a:pPr>
              <a:spcBef>
                <a:spcPct val="50000"/>
              </a:spcBef>
            </a:pPr>
            <a:r>
              <a:rPr lang="es-ES"/>
              <a:t>Débil</a:t>
            </a:r>
          </a:p>
        </p:txBody>
      </p:sp>
      <p:sp>
        <p:nvSpPr>
          <p:cNvPr id="51206" name="Line 10"/>
          <p:cNvSpPr>
            <a:spLocks noChangeShapeType="1"/>
          </p:cNvSpPr>
          <p:nvPr/>
        </p:nvSpPr>
        <p:spPr bwMode="auto">
          <a:xfrm flipH="1" flipV="1">
            <a:off x="4500563" y="4221163"/>
            <a:ext cx="2376487" cy="287337"/>
          </a:xfrm>
          <a:prstGeom prst="line">
            <a:avLst/>
          </a:prstGeom>
          <a:noFill/>
          <a:ln w="9525">
            <a:solidFill>
              <a:schemeClr val="accent1"/>
            </a:solidFill>
            <a:round/>
            <a:headEnd/>
            <a:tailEnd type="triangle" w="med" len="med"/>
          </a:ln>
        </p:spPr>
        <p:txBody>
          <a:bodyPr/>
          <a:lstStyle/>
          <a:p>
            <a:endParaRPr lang="es-ES"/>
          </a:p>
        </p:txBody>
      </p:sp>
      <p:sp>
        <p:nvSpPr>
          <p:cNvPr id="51207" name="Line 11"/>
          <p:cNvSpPr>
            <a:spLocks noChangeShapeType="1"/>
          </p:cNvSpPr>
          <p:nvPr/>
        </p:nvSpPr>
        <p:spPr bwMode="auto">
          <a:xfrm flipH="1">
            <a:off x="4211638" y="2565400"/>
            <a:ext cx="2447925" cy="0"/>
          </a:xfrm>
          <a:prstGeom prst="line">
            <a:avLst/>
          </a:prstGeom>
          <a:noFill/>
          <a:ln w="9525">
            <a:solidFill>
              <a:schemeClr val="tx1"/>
            </a:solidFill>
            <a:round/>
            <a:headEnd/>
            <a:tailEnd type="triangle" w="med" len="med"/>
          </a:ln>
        </p:spPr>
        <p:txBody>
          <a:bodyPr/>
          <a:lstStyle/>
          <a:p>
            <a:endParaRPr lang="es-ES"/>
          </a:p>
        </p:txBody>
      </p:sp>
    </p:spTree>
  </p:cSld>
  <p:clrMapOvr>
    <a:masterClrMapping/>
  </p:clrMapOvr>
  <p:transition>
    <p:zoom dir="in"/>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ext Box 2"/>
          <p:cNvSpPr txBox="1">
            <a:spLocks noChangeArrowheads="1"/>
          </p:cNvSpPr>
          <p:nvPr/>
        </p:nvSpPr>
        <p:spPr bwMode="auto">
          <a:xfrm>
            <a:off x="228600" y="12954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a:solidFill>
                  <a:srgbClr val="000099"/>
                </a:solidFill>
                <a:latin typeface="Comic Sans MS" pitchFamily="66" charset="0"/>
                <a:cs typeface="Times New Roman" pitchFamily="18" charset="0"/>
              </a:rPr>
              <a:t>Ventajas</a:t>
            </a:r>
            <a:endParaRPr lang="es-ES_tradnl">
              <a:solidFill>
                <a:srgbClr val="000099"/>
              </a:solidFill>
              <a:latin typeface="Comic Sans MS" pitchFamily="66" charset="0"/>
              <a:cs typeface="Times New Roman" pitchFamily="18" charset="0"/>
            </a:endParaRPr>
          </a:p>
          <a:p>
            <a:pPr marL="457200" indent="-457200" algn="just" eaLnBrk="0" hangingPunct="0"/>
            <a:endParaRPr lang="es-ES">
              <a:solidFill>
                <a:srgbClr val="000099"/>
              </a:solidFill>
              <a:latin typeface="Comic Sans MS" pitchFamily="66" charset="0"/>
              <a:cs typeface="Times New Roman" pitchFamily="18" charset="0"/>
            </a:endParaRPr>
          </a:p>
          <a:p>
            <a:pPr marL="457200" indent="-457200" algn="just" eaLnBrk="0" hangingPunct="0"/>
            <a:r>
              <a:rPr lang="es-ES_tradnl">
                <a:solidFill>
                  <a:srgbClr val="000099"/>
                </a:solidFill>
                <a:latin typeface="Comic Sans MS" pitchFamily="66" charset="0"/>
                <a:cs typeface="Times New Roman" pitchFamily="18" charset="0"/>
              </a:rPr>
              <a:t>	Con una misma columna s</a:t>
            </a:r>
            <a:r>
              <a:rPr lang="es-ES">
                <a:solidFill>
                  <a:srgbClr val="000099"/>
                </a:solidFill>
                <a:latin typeface="Comic Sans MS" pitchFamily="66" charset="0"/>
                <a:cs typeface="Times New Roman" pitchFamily="18" charset="0"/>
              </a:rPr>
              <a:t>e puede utilizar diferentes pH y obtener diversos perfiles de elución</a:t>
            </a:r>
          </a:p>
          <a:p>
            <a:pPr marL="457200" indent="-457200" algn="just" eaLnBrk="0" hangingPunct="0"/>
            <a:r>
              <a:rPr lang="es-ES">
                <a:solidFill>
                  <a:srgbClr val="000099"/>
                </a:solidFill>
                <a:latin typeface="Comic Sans MS" pitchFamily="66" charset="0"/>
                <a:cs typeface="Times New Roman" pitchFamily="18" charset="0"/>
              </a:rPr>
              <a:t> </a:t>
            </a:r>
          </a:p>
          <a:p>
            <a:pPr marL="457200" indent="-457200" algn="just" eaLnBrk="0" hangingPunct="0"/>
            <a:r>
              <a:rPr lang="es-ES">
                <a:solidFill>
                  <a:srgbClr val="000099"/>
                </a:solidFill>
                <a:latin typeface="Comic Sans MS" pitchFamily="66" charset="0"/>
                <a:cs typeface="Times New Roman" pitchFamily="18" charset="0"/>
              </a:rPr>
              <a:t>Desventajas</a:t>
            </a:r>
          </a:p>
          <a:p>
            <a:pPr marL="457200" indent="-457200" algn="just" eaLnBrk="0" hangingPunct="0"/>
            <a:r>
              <a:rPr lang="es-ES">
                <a:solidFill>
                  <a:srgbClr val="000099"/>
                </a:solidFill>
                <a:latin typeface="Comic Sans MS" pitchFamily="66" charset="0"/>
                <a:cs typeface="Times New Roman" pitchFamily="18" charset="0"/>
              </a:rPr>
              <a:t> </a:t>
            </a:r>
          </a:p>
          <a:p>
            <a:pPr marL="457200" indent="-457200" algn="just" eaLnBrk="0" hangingPunct="0"/>
            <a:r>
              <a:rPr lang="es-ES">
                <a:solidFill>
                  <a:srgbClr val="000099"/>
                </a:solidFill>
                <a:latin typeface="Comic Sans MS" pitchFamily="66" charset="0"/>
                <a:cs typeface="Times New Roman" pitchFamily="18" charset="0"/>
              </a:rPr>
              <a:t>	Las muestras deben estar desalinizadas antes de ser aplicadas a este tipo de  cromatografía.</a:t>
            </a:r>
            <a:r>
              <a:rPr lang="es-ES" b="1">
                <a:solidFill>
                  <a:srgbClr val="000099"/>
                </a:solidFill>
                <a:cs typeface="Times New Roman" pitchFamily="18" charset="0"/>
              </a:rPr>
              <a:t> </a:t>
            </a:r>
          </a:p>
        </p:txBody>
      </p:sp>
    </p:spTree>
  </p:cSld>
  <p:clrMapOvr>
    <a:masterClrMapping/>
  </p:clrMapOvr>
  <p:transition>
    <p:zoom dir="in"/>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 Box 2"/>
          <p:cNvSpPr txBox="1">
            <a:spLocks noChangeArrowheads="1"/>
          </p:cNvSpPr>
          <p:nvPr/>
        </p:nvSpPr>
        <p:spPr bwMode="auto">
          <a:xfrm>
            <a:off x="228600" y="228600"/>
            <a:ext cx="8534400" cy="685800"/>
          </a:xfrm>
          <a:prstGeom prst="rect">
            <a:avLst/>
          </a:prstGeom>
          <a:solidFill>
            <a:srgbClr val="FFFFFF"/>
          </a:solidFill>
          <a:ln w="9525">
            <a:noFill/>
            <a:miter lim="800000"/>
            <a:headEnd/>
            <a:tailEnd/>
          </a:ln>
        </p:spPr>
        <p:txBody>
          <a:bodyPr/>
          <a:lstStyle/>
          <a:p>
            <a:pPr marL="457200" indent="-457200" algn="just" eaLnBrk="0" hangingPunct="0"/>
            <a:r>
              <a:rPr lang="es-ES" u="sng">
                <a:solidFill>
                  <a:srgbClr val="000099"/>
                </a:solidFill>
                <a:latin typeface="Comic Sans MS" pitchFamily="66" charset="0"/>
                <a:cs typeface="Times New Roman" pitchFamily="18" charset="0"/>
              </a:rPr>
              <a:t>Curvas de Titulación (carga Neta Versus pH) </a:t>
            </a:r>
            <a:endParaRPr lang="es-ES_tradnl" u="sng">
              <a:solidFill>
                <a:srgbClr val="000099"/>
              </a:solidFill>
              <a:latin typeface="Comic Sans MS" pitchFamily="66" charset="0"/>
              <a:cs typeface="Times New Roman" pitchFamily="18" charset="0"/>
            </a:endParaRPr>
          </a:p>
          <a:p>
            <a:pPr marL="457200" indent="-457200" algn="just" eaLnBrk="0" hangingPunct="0"/>
            <a:r>
              <a:rPr lang="en-US">
                <a:solidFill>
                  <a:srgbClr val="000099"/>
                </a:solidFill>
                <a:latin typeface="Comic Sans MS" pitchFamily="66" charset="0"/>
                <a:cs typeface="Times New Roman" pitchFamily="18" charset="0"/>
              </a:rPr>
              <a:t>	Diagrama de curvas de titulación y su aplicación en la selección de estrategias de purificación</a:t>
            </a:r>
            <a:r>
              <a:rPr lang="en-US" sz="2000" b="1">
                <a:solidFill>
                  <a:srgbClr val="000099"/>
                </a:solidFill>
                <a:cs typeface="Times New Roman" pitchFamily="18" charset="0"/>
              </a:rPr>
              <a:t> </a:t>
            </a:r>
            <a:endParaRPr lang="es-ES" sz="2000" b="1">
              <a:solidFill>
                <a:srgbClr val="000099"/>
              </a:solidFill>
              <a:cs typeface="Times New Roman" pitchFamily="18" charset="0"/>
            </a:endParaRPr>
          </a:p>
        </p:txBody>
      </p:sp>
      <p:graphicFrame>
        <p:nvGraphicFramePr>
          <p:cNvPr id="8194" name="Object 3"/>
          <p:cNvGraphicFramePr>
            <a:graphicFrameLocks noChangeAspect="1"/>
          </p:cNvGraphicFramePr>
          <p:nvPr/>
        </p:nvGraphicFramePr>
        <p:xfrm>
          <a:off x="1752600" y="1828800"/>
          <a:ext cx="5791200" cy="4302125"/>
        </p:xfrm>
        <a:graphic>
          <a:graphicData uri="http://schemas.openxmlformats.org/presentationml/2006/ole">
            <p:oleObj spid="_x0000_s8194" name="Imagen de mapa de bits" r:id="rId3" imgW="2962689" imgH="2200582" progId="PBrush">
              <p:embed/>
            </p:oleObj>
          </a:graphicData>
        </a:graphic>
      </p:graphicFrame>
    </p:spTree>
  </p:cSld>
  <p:clrMapOvr>
    <a:masterClrMapping/>
  </p:clrMapOvr>
  <p:transition>
    <p:zoom dir="in"/>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2"/>
          <p:cNvSpPr txBox="1">
            <a:spLocks noChangeArrowheads="1"/>
          </p:cNvSpPr>
          <p:nvPr/>
        </p:nvSpPr>
        <p:spPr bwMode="auto">
          <a:xfrm>
            <a:off x="304800" y="3048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b="1" u="sng">
                <a:solidFill>
                  <a:srgbClr val="000099"/>
                </a:solidFill>
                <a:latin typeface="Comic Sans MS" pitchFamily="66" charset="0"/>
                <a:cs typeface="Times New Roman" pitchFamily="18" charset="0"/>
              </a:rPr>
              <a:t>Reglas</a:t>
            </a:r>
            <a:endParaRPr lang="es-ES_tradnl" b="1" u="sng">
              <a:solidFill>
                <a:srgbClr val="000099"/>
              </a:solidFill>
              <a:latin typeface="Comic Sans MS" pitchFamily="66" charset="0"/>
              <a:cs typeface="Times New Roman" pitchFamily="18" charset="0"/>
            </a:endParaRPr>
          </a:p>
          <a:p>
            <a:pPr marL="457200" indent="-457200" algn="just" eaLnBrk="0" hangingPunct="0"/>
            <a:endParaRPr lang="es-ES" b="1" u="sng">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Las proteínas quedarán retenidas sólo si tienen carga opuesta a la matriz.</a:t>
            </a:r>
          </a:p>
          <a:p>
            <a:pPr marL="457200" indent="-457200" algn="just" eaLnBrk="0" hangingPunct="0">
              <a:buFontTx/>
              <a:buChar char="•"/>
            </a:pPr>
            <a:endParaRPr lang="es-ES_tradnl">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Si se tienen proteínas retenidas, su tiempo de retención será mayor a mayor carga</a:t>
            </a:r>
            <a:r>
              <a:rPr lang="es-ES_tradnl">
                <a:solidFill>
                  <a:srgbClr val="000099"/>
                </a:solidFill>
                <a:latin typeface="Comic Sans MS" pitchFamily="66" charset="0"/>
                <a:cs typeface="Times New Roman" pitchFamily="18" charset="0"/>
              </a:rPr>
              <a:t>.</a:t>
            </a:r>
          </a:p>
          <a:p>
            <a:pPr marL="457200" indent="-457200" algn="just" eaLnBrk="0" hangingPunct="0">
              <a:buFontTx/>
              <a:buChar char="•"/>
            </a:pPr>
            <a:endParaRPr lang="es-ES_tradnl">
              <a:solidFill>
                <a:srgbClr val="000099"/>
              </a:solidFill>
              <a:latin typeface="Comic Sans MS" pitchFamily="66" charset="0"/>
              <a:cs typeface="Times New Roman" pitchFamily="18" charset="0"/>
            </a:endParaRPr>
          </a:p>
          <a:p>
            <a:pPr marL="457200" indent="-457200" algn="just" eaLnBrk="0" hangingPunct="0">
              <a:buFontTx/>
              <a:buChar char="•"/>
            </a:pPr>
            <a:r>
              <a:rPr lang="es-ES">
                <a:solidFill>
                  <a:srgbClr val="000099"/>
                </a:solidFill>
                <a:latin typeface="Comic Sans MS" pitchFamily="66" charset="0"/>
                <a:cs typeface="Times New Roman" pitchFamily="18" charset="0"/>
              </a:rPr>
              <a:t>Existen correlaciones que permiten predecir los tiempos de retención en función de la densidad de carga de las proteínas.</a:t>
            </a:r>
          </a:p>
        </p:txBody>
      </p:sp>
    </p:spTree>
  </p:cSld>
  <p:clrMapOvr>
    <a:masterClrMapping/>
  </p:clrMapOvr>
  <p:transition>
    <p:zoom dir="in"/>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4"/>
          <p:cNvPicPr>
            <a:picLocks noChangeAspect="1" noChangeArrowheads="1"/>
          </p:cNvPicPr>
          <p:nvPr/>
        </p:nvPicPr>
        <p:blipFill>
          <a:blip r:embed="rId2"/>
          <a:srcRect/>
          <a:stretch>
            <a:fillRect/>
          </a:stretch>
        </p:blipFill>
        <p:spPr bwMode="auto">
          <a:xfrm>
            <a:off x="755650" y="0"/>
            <a:ext cx="8153400" cy="6858000"/>
          </a:xfrm>
          <a:prstGeom prst="rect">
            <a:avLst/>
          </a:prstGeom>
          <a:noFill/>
          <a:ln w="9525">
            <a:noFill/>
            <a:miter lim="800000"/>
            <a:headEnd/>
            <a:tailEnd/>
          </a:ln>
        </p:spPr>
      </p:pic>
      <p:sp>
        <p:nvSpPr>
          <p:cNvPr id="54275" name="Text Box 5"/>
          <p:cNvSpPr txBox="1">
            <a:spLocks noChangeArrowheads="1"/>
          </p:cNvSpPr>
          <p:nvPr/>
        </p:nvSpPr>
        <p:spPr bwMode="auto">
          <a:xfrm>
            <a:off x="611188" y="188913"/>
            <a:ext cx="7596187" cy="457200"/>
          </a:xfrm>
          <a:prstGeom prst="rect">
            <a:avLst/>
          </a:prstGeom>
          <a:solidFill>
            <a:schemeClr val="bg1"/>
          </a:solidFill>
          <a:ln w="9525">
            <a:noFill/>
            <a:miter lim="800000"/>
            <a:headEnd/>
            <a:tailEnd/>
          </a:ln>
        </p:spPr>
        <p:txBody>
          <a:bodyPr>
            <a:spAutoFit/>
          </a:bodyPr>
          <a:lstStyle/>
          <a:p>
            <a:pPr algn="ctr">
              <a:spcBef>
                <a:spcPct val="50000"/>
              </a:spcBef>
            </a:pPr>
            <a:r>
              <a:rPr lang="es-ES"/>
              <a:t>Perfiles de elución bajo diferentes condiciones de Operación</a:t>
            </a:r>
          </a:p>
        </p:txBody>
      </p:sp>
      <p:sp>
        <p:nvSpPr>
          <p:cNvPr id="54276" name="Text Box 6"/>
          <p:cNvSpPr txBox="1">
            <a:spLocks noChangeArrowheads="1"/>
          </p:cNvSpPr>
          <p:nvPr/>
        </p:nvSpPr>
        <p:spPr bwMode="auto">
          <a:xfrm>
            <a:off x="0" y="1125538"/>
            <a:ext cx="1763713" cy="457200"/>
          </a:xfrm>
          <a:prstGeom prst="rect">
            <a:avLst/>
          </a:prstGeom>
          <a:noFill/>
          <a:ln w="9525">
            <a:noFill/>
            <a:miter lim="800000"/>
            <a:headEnd/>
            <a:tailEnd/>
          </a:ln>
        </p:spPr>
        <p:txBody>
          <a:bodyPr>
            <a:spAutoFit/>
          </a:bodyPr>
          <a:lstStyle/>
          <a:p>
            <a:pPr>
              <a:spcBef>
                <a:spcPct val="50000"/>
              </a:spcBef>
            </a:pPr>
            <a:r>
              <a:rPr lang="es-ES"/>
              <a:t>I. Catiónico</a:t>
            </a:r>
          </a:p>
        </p:txBody>
      </p:sp>
      <p:sp>
        <p:nvSpPr>
          <p:cNvPr id="54277" name="Text Box 7"/>
          <p:cNvSpPr txBox="1">
            <a:spLocks noChangeArrowheads="1"/>
          </p:cNvSpPr>
          <p:nvPr/>
        </p:nvSpPr>
        <p:spPr bwMode="auto">
          <a:xfrm>
            <a:off x="0" y="4652963"/>
            <a:ext cx="1763713" cy="457200"/>
          </a:xfrm>
          <a:prstGeom prst="rect">
            <a:avLst/>
          </a:prstGeom>
          <a:noFill/>
          <a:ln w="9525">
            <a:noFill/>
            <a:miter lim="800000"/>
            <a:headEnd/>
            <a:tailEnd/>
          </a:ln>
        </p:spPr>
        <p:txBody>
          <a:bodyPr>
            <a:spAutoFit/>
          </a:bodyPr>
          <a:lstStyle/>
          <a:p>
            <a:pPr>
              <a:spcBef>
                <a:spcPct val="50000"/>
              </a:spcBef>
            </a:pPr>
            <a:r>
              <a:rPr lang="es-ES"/>
              <a:t>I. Aniónico</a:t>
            </a:r>
          </a:p>
        </p:txBody>
      </p:sp>
    </p:spTree>
  </p:cSld>
  <p:clrMapOvr>
    <a:masterClrMapping/>
  </p:clrMapOvr>
  <p:transition>
    <p:zoom dir="in"/>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52400" y="228600"/>
            <a:ext cx="8763000" cy="1143000"/>
          </a:xfrm>
        </p:spPr>
        <p:txBody>
          <a:bodyPr/>
          <a:lstStyle/>
          <a:p>
            <a:pPr eaLnBrk="1" hangingPunct="1"/>
            <a:r>
              <a:rPr lang="es-ES" sz="2400" smtClean="0">
                <a:latin typeface="Comic Sans MS" pitchFamily="66" charset="0"/>
                <a:cs typeface="Times New Roman" pitchFamily="18" charset="0"/>
              </a:rPr>
              <a:t>Los materiales de los cuales pueden ser estos soportes son:</a:t>
            </a:r>
            <a:r>
              <a:rPr lang="es-ES" smtClean="0"/>
              <a:t> </a:t>
            </a:r>
          </a:p>
        </p:txBody>
      </p:sp>
      <p:sp>
        <p:nvSpPr>
          <p:cNvPr id="20483" name="Text Box 3"/>
          <p:cNvSpPr txBox="1">
            <a:spLocks noChangeArrowheads="1"/>
          </p:cNvSpPr>
          <p:nvPr/>
        </p:nvSpPr>
        <p:spPr bwMode="auto">
          <a:xfrm>
            <a:off x="457200" y="1447800"/>
            <a:ext cx="1981200" cy="2163763"/>
          </a:xfrm>
          <a:prstGeom prst="rect">
            <a:avLst/>
          </a:prstGeom>
          <a:noFill/>
          <a:ln w="9525">
            <a:noFill/>
            <a:miter lim="800000"/>
            <a:headEnd/>
            <a:tailEnd/>
          </a:ln>
        </p:spPr>
        <p:txBody>
          <a:bodyPr>
            <a:spAutoFit/>
          </a:bodyPr>
          <a:lstStyle/>
          <a:p>
            <a:pPr>
              <a:spcBef>
                <a:spcPct val="50000"/>
              </a:spcBef>
            </a:pPr>
            <a:r>
              <a:rPr lang="es-ES" sz="2000" u="sng">
                <a:cs typeface="Times New Roman" pitchFamily="18" charset="0"/>
              </a:rPr>
              <a:t>Inorgánicos</a:t>
            </a:r>
          </a:p>
          <a:p>
            <a:pPr>
              <a:spcBef>
                <a:spcPct val="50000"/>
              </a:spcBef>
              <a:buFontTx/>
              <a:buChar char="•"/>
            </a:pPr>
            <a:r>
              <a:rPr lang="es-ES" sz="2000">
                <a:cs typeface="Times New Roman" pitchFamily="18" charset="0"/>
              </a:rPr>
              <a:t>Sílica Porosa</a:t>
            </a:r>
          </a:p>
          <a:p>
            <a:pPr>
              <a:spcBef>
                <a:spcPct val="50000"/>
              </a:spcBef>
              <a:buFontTx/>
              <a:buChar char="•"/>
            </a:pPr>
            <a:r>
              <a:rPr lang="es-ES" sz="2000">
                <a:cs typeface="Times New Roman" pitchFamily="18" charset="0"/>
              </a:rPr>
              <a:t>Vidrio de Poro controlado</a:t>
            </a:r>
          </a:p>
          <a:p>
            <a:pPr>
              <a:spcBef>
                <a:spcPct val="50000"/>
              </a:spcBef>
              <a:buFontTx/>
              <a:buChar char="•"/>
            </a:pPr>
            <a:r>
              <a:rPr lang="es-ES" sz="2000">
                <a:cs typeface="Times New Roman" pitchFamily="18" charset="0"/>
              </a:rPr>
              <a:t>Hidroxiapatita</a:t>
            </a:r>
            <a:r>
              <a:rPr lang="es-ES"/>
              <a:t> </a:t>
            </a:r>
          </a:p>
        </p:txBody>
      </p:sp>
      <p:sp>
        <p:nvSpPr>
          <p:cNvPr id="5124" name="Text Box 4"/>
          <p:cNvSpPr txBox="1">
            <a:spLocks noChangeArrowheads="1"/>
          </p:cNvSpPr>
          <p:nvPr/>
        </p:nvSpPr>
        <p:spPr bwMode="auto">
          <a:xfrm>
            <a:off x="2895600" y="1524000"/>
            <a:ext cx="2971800" cy="1768475"/>
          </a:xfrm>
          <a:prstGeom prst="rect">
            <a:avLst/>
          </a:prstGeom>
          <a:noFill/>
          <a:ln w="9525">
            <a:noFill/>
            <a:miter lim="800000"/>
            <a:headEnd/>
            <a:tailEnd/>
          </a:ln>
        </p:spPr>
        <p:txBody>
          <a:bodyPr>
            <a:spAutoFit/>
          </a:bodyPr>
          <a:lstStyle/>
          <a:p>
            <a:pPr>
              <a:spcBef>
                <a:spcPct val="50000"/>
              </a:spcBef>
            </a:pPr>
            <a:r>
              <a:rPr lang="es-ES" sz="2000" u="sng">
                <a:cs typeface="Times New Roman" pitchFamily="18" charset="0"/>
              </a:rPr>
              <a:t> </a:t>
            </a:r>
            <a:r>
              <a:rPr lang="es-ES" sz="2000" u="sng">
                <a:solidFill>
                  <a:srgbClr val="A50021"/>
                </a:solidFill>
                <a:cs typeface="Times New Roman" pitchFamily="18" charset="0"/>
              </a:rPr>
              <a:t>Polímeros sintéticos</a:t>
            </a:r>
          </a:p>
          <a:p>
            <a:pPr>
              <a:spcBef>
                <a:spcPct val="50000"/>
              </a:spcBef>
            </a:pPr>
            <a:r>
              <a:rPr lang="es-ES" sz="2000">
                <a:solidFill>
                  <a:srgbClr val="A50021"/>
                </a:solidFill>
                <a:cs typeface="Times New Roman" pitchFamily="18" charset="0"/>
              </a:rPr>
              <a:t>Poliacrilamida (Biogel P)</a:t>
            </a:r>
          </a:p>
          <a:p>
            <a:pPr>
              <a:spcBef>
                <a:spcPct val="50000"/>
              </a:spcBef>
            </a:pPr>
            <a:r>
              <a:rPr lang="es-ES" sz="2000">
                <a:solidFill>
                  <a:srgbClr val="A50021"/>
                </a:solidFill>
                <a:cs typeface="Times New Roman" pitchFamily="18" charset="0"/>
              </a:rPr>
              <a:t>Polimetacrilato (Spheron)</a:t>
            </a:r>
          </a:p>
          <a:p>
            <a:pPr>
              <a:spcBef>
                <a:spcPct val="50000"/>
              </a:spcBef>
            </a:pPr>
            <a:r>
              <a:rPr lang="es-ES" sz="2000">
                <a:solidFill>
                  <a:srgbClr val="A50021"/>
                </a:solidFill>
                <a:cs typeface="Times New Roman" pitchFamily="18" charset="0"/>
              </a:rPr>
              <a:t>Poliestireno</a:t>
            </a:r>
            <a:r>
              <a:rPr lang="es-ES" sz="2000" u="sng">
                <a:solidFill>
                  <a:srgbClr val="A50021"/>
                </a:solidFill>
                <a:cs typeface="Times New Roman" pitchFamily="18" charset="0"/>
              </a:rPr>
              <a:t> </a:t>
            </a:r>
          </a:p>
        </p:txBody>
      </p:sp>
      <p:sp>
        <p:nvSpPr>
          <p:cNvPr id="5125" name="Text Box 5"/>
          <p:cNvSpPr txBox="1">
            <a:spLocks noChangeArrowheads="1"/>
          </p:cNvSpPr>
          <p:nvPr/>
        </p:nvSpPr>
        <p:spPr bwMode="auto">
          <a:xfrm>
            <a:off x="6172200" y="1524000"/>
            <a:ext cx="2971800" cy="2682875"/>
          </a:xfrm>
          <a:prstGeom prst="rect">
            <a:avLst/>
          </a:prstGeom>
          <a:noFill/>
          <a:ln w="9525">
            <a:noFill/>
            <a:miter lim="800000"/>
            <a:headEnd/>
            <a:tailEnd/>
          </a:ln>
        </p:spPr>
        <p:txBody>
          <a:bodyPr>
            <a:spAutoFit/>
          </a:bodyPr>
          <a:lstStyle/>
          <a:p>
            <a:pPr>
              <a:spcBef>
                <a:spcPct val="50000"/>
              </a:spcBef>
            </a:pPr>
            <a:r>
              <a:rPr lang="es-ES" sz="2000" u="sng">
                <a:solidFill>
                  <a:srgbClr val="990033"/>
                </a:solidFill>
                <a:cs typeface="Times New Roman" pitchFamily="18" charset="0"/>
              </a:rPr>
              <a:t>Polisacáridos</a:t>
            </a:r>
            <a:endParaRPr lang="es-ES_tradnl" sz="2000" u="sng">
              <a:solidFill>
                <a:srgbClr val="990033"/>
              </a:solidFill>
              <a:cs typeface="Times New Roman" pitchFamily="18" charset="0"/>
            </a:endParaRPr>
          </a:p>
          <a:p>
            <a:pPr>
              <a:spcBef>
                <a:spcPct val="50000"/>
              </a:spcBef>
            </a:pPr>
            <a:r>
              <a:rPr lang="es-ES" sz="2000">
                <a:solidFill>
                  <a:srgbClr val="990033"/>
                </a:solidFill>
                <a:cs typeface="Times New Roman" pitchFamily="18" charset="0"/>
              </a:rPr>
              <a:t>Celulosa (Cellulafine, Sephacel)</a:t>
            </a:r>
            <a:endParaRPr lang="es-ES_tradnl" sz="2000">
              <a:solidFill>
                <a:srgbClr val="990033"/>
              </a:solidFill>
              <a:cs typeface="Times New Roman" pitchFamily="18" charset="0"/>
            </a:endParaRPr>
          </a:p>
          <a:p>
            <a:pPr>
              <a:spcBef>
                <a:spcPct val="50000"/>
              </a:spcBef>
            </a:pPr>
            <a:r>
              <a:rPr lang="es-ES" sz="2000">
                <a:solidFill>
                  <a:srgbClr val="990033"/>
                </a:solidFill>
                <a:cs typeface="Times New Roman" pitchFamily="18" charset="0"/>
              </a:rPr>
              <a:t>D</a:t>
            </a:r>
            <a:r>
              <a:rPr lang="es-ES_tradnl" sz="2000">
                <a:solidFill>
                  <a:srgbClr val="990033"/>
                </a:solidFill>
                <a:cs typeface="Times New Roman" pitchFamily="18" charset="0"/>
              </a:rPr>
              <a:t>extrano</a:t>
            </a:r>
            <a:r>
              <a:rPr lang="es-ES" sz="2000">
                <a:solidFill>
                  <a:srgbClr val="990033"/>
                </a:solidFill>
                <a:cs typeface="Times New Roman" pitchFamily="18" charset="0"/>
              </a:rPr>
              <a:t> (Sephadex)</a:t>
            </a:r>
            <a:endParaRPr lang="es-ES_tradnl" sz="2000">
              <a:solidFill>
                <a:srgbClr val="990033"/>
              </a:solidFill>
              <a:cs typeface="Times New Roman" pitchFamily="18" charset="0"/>
            </a:endParaRPr>
          </a:p>
          <a:p>
            <a:pPr>
              <a:spcBef>
                <a:spcPct val="50000"/>
              </a:spcBef>
            </a:pPr>
            <a:r>
              <a:rPr lang="es-ES" sz="2000">
                <a:solidFill>
                  <a:srgbClr val="990033"/>
                </a:solidFill>
                <a:cs typeface="Times New Roman" pitchFamily="18" charset="0"/>
              </a:rPr>
              <a:t>Agarosa  (Sepharosa, Superosa, Ultragel A y BioGel) </a:t>
            </a:r>
          </a:p>
        </p:txBody>
      </p:sp>
      <p:sp>
        <p:nvSpPr>
          <p:cNvPr id="5126" name="Text Box 6"/>
          <p:cNvSpPr txBox="1">
            <a:spLocks noChangeArrowheads="1"/>
          </p:cNvSpPr>
          <p:nvPr/>
        </p:nvSpPr>
        <p:spPr bwMode="auto">
          <a:xfrm>
            <a:off x="1981200" y="4724400"/>
            <a:ext cx="5257800" cy="1768475"/>
          </a:xfrm>
          <a:prstGeom prst="rect">
            <a:avLst/>
          </a:prstGeom>
          <a:noFill/>
          <a:ln w="9525">
            <a:noFill/>
            <a:miter lim="800000"/>
            <a:headEnd/>
            <a:tailEnd/>
          </a:ln>
        </p:spPr>
        <p:txBody>
          <a:bodyPr>
            <a:spAutoFit/>
          </a:bodyPr>
          <a:lstStyle/>
          <a:p>
            <a:pPr>
              <a:spcBef>
                <a:spcPct val="50000"/>
              </a:spcBef>
            </a:pPr>
            <a:r>
              <a:rPr lang="es-ES_tradnl" sz="2000" u="sng">
                <a:solidFill>
                  <a:srgbClr val="A50021"/>
                </a:solidFill>
                <a:cs typeface="Times New Roman" pitchFamily="18" charset="0"/>
              </a:rPr>
              <a:t> </a:t>
            </a:r>
            <a:r>
              <a:rPr lang="es-ES" sz="2000" u="sng">
                <a:solidFill>
                  <a:srgbClr val="A50021"/>
                </a:solidFill>
                <a:cs typeface="Times New Roman" pitchFamily="18" charset="0"/>
              </a:rPr>
              <a:t>Compuestos Polímero orgánico – polisacárido</a:t>
            </a:r>
            <a:endParaRPr lang="es-ES_tradnl" sz="2000" u="sng">
              <a:solidFill>
                <a:srgbClr val="A50021"/>
              </a:solidFill>
              <a:cs typeface="Times New Roman" pitchFamily="18" charset="0"/>
            </a:endParaRPr>
          </a:p>
          <a:p>
            <a:pPr>
              <a:spcBef>
                <a:spcPct val="50000"/>
              </a:spcBef>
              <a:buFontTx/>
              <a:buChar char="•"/>
            </a:pPr>
            <a:r>
              <a:rPr lang="es-ES" sz="2000">
                <a:solidFill>
                  <a:srgbClr val="A50021"/>
                </a:solidFill>
                <a:cs typeface="Times New Roman" pitchFamily="18" charset="0"/>
              </a:rPr>
              <a:t>Poli N,N’ .- bisacrialmida- dentrano (Sephacryl)</a:t>
            </a:r>
            <a:endParaRPr lang="es-ES_tradnl" sz="2000">
              <a:solidFill>
                <a:srgbClr val="A50021"/>
              </a:solidFill>
              <a:cs typeface="Times New Roman" pitchFamily="18" charset="0"/>
            </a:endParaRPr>
          </a:p>
          <a:p>
            <a:pPr>
              <a:spcBef>
                <a:spcPct val="50000"/>
              </a:spcBef>
              <a:buFontTx/>
              <a:buChar char="•"/>
            </a:pPr>
            <a:r>
              <a:rPr lang="es-ES_tradnl" sz="2000">
                <a:solidFill>
                  <a:srgbClr val="A50021"/>
                </a:solidFill>
                <a:cs typeface="Times New Roman" pitchFamily="18" charset="0"/>
              </a:rPr>
              <a:t>A</a:t>
            </a:r>
            <a:r>
              <a:rPr lang="es-ES" sz="2000">
                <a:solidFill>
                  <a:srgbClr val="A50021"/>
                </a:solidFill>
                <a:cs typeface="Times New Roman" pitchFamily="18" charset="0"/>
              </a:rPr>
              <a:t>garosa – dextrano (Superdex)</a:t>
            </a:r>
            <a:endParaRPr lang="es-ES_tradnl" sz="2000">
              <a:solidFill>
                <a:srgbClr val="A50021"/>
              </a:solidFill>
              <a:cs typeface="Times New Roman" pitchFamily="18" charset="0"/>
            </a:endParaRPr>
          </a:p>
          <a:p>
            <a:pPr>
              <a:spcBef>
                <a:spcPct val="50000"/>
              </a:spcBef>
              <a:buFontTx/>
              <a:buChar char="•"/>
            </a:pPr>
            <a:r>
              <a:rPr lang="es-ES" sz="2000">
                <a:solidFill>
                  <a:srgbClr val="A50021"/>
                </a:solidFill>
                <a:cs typeface="Times New Roman" pitchFamily="18" charset="0"/>
              </a:rPr>
              <a:t>Agarosa – poliacrilamida (Ultradex A  A)</a:t>
            </a:r>
            <a:r>
              <a:rPr lang="es-ES" sz="2000">
                <a:cs typeface="Times New Roman" pitchFamily="18" charset="0"/>
              </a:rPr>
              <a:t> </a:t>
            </a:r>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1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1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1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autoUpdateAnimBg="0"/>
      <p:bldP spid="5125" grpId="0" autoUpdateAnimBg="0"/>
      <p:bldP spid="5126" grpId="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2"/>
          <p:cNvSpPr txBox="1">
            <a:spLocks noChangeArrowheads="1"/>
          </p:cNvSpPr>
          <p:nvPr/>
        </p:nvSpPr>
        <p:spPr bwMode="auto">
          <a:xfrm>
            <a:off x="3048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b="1" u="sng">
                <a:solidFill>
                  <a:srgbClr val="000099"/>
                </a:solidFill>
                <a:latin typeface="Comic Sans MS" pitchFamily="66" charset="0"/>
                <a:cs typeface="Times New Roman" pitchFamily="18" charset="0"/>
              </a:rPr>
              <a:t>Formas de elución</a:t>
            </a:r>
            <a:r>
              <a:rPr lang="es-ES">
                <a:solidFill>
                  <a:srgbClr val="000099"/>
                </a:solidFill>
                <a:latin typeface="Comic Sans MS" pitchFamily="66" charset="0"/>
                <a:cs typeface="Times New Roman" pitchFamily="18" charset="0"/>
              </a:rPr>
              <a:t> </a:t>
            </a:r>
            <a:endParaRPr lang="es-ES_tradnl">
              <a:solidFill>
                <a:srgbClr val="000099"/>
              </a:solidFill>
              <a:latin typeface="Comic Sans MS" pitchFamily="66" charset="0"/>
              <a:cs typeface="Times New Roman" pitchFamily="18" charset="0"/>
            </a:endParaRPr>
          </a:p>
          <a:p>
            <a:pPr marL="457200" indent="-457200" algn="just" eaLnBrk="0" hangingPunct="0"/>
            <a:endParaRPr lang="es-ES_tradnl">
              <a:solidFill>
                <a:srgbClr val="000099"/>
              </a:solidFill>
              <a:latin typeface="Comic Sans MS" pitchFamily="66" charset="0"/>
              <a:cs typeface="Times New Roman" pitchFamily="18" charset="0"/>
            </a:endParaRPr>
          </a:p>
          <a:p>
            <a:pPr marL="457200" indent="-457200" algn="just" eaLnBrk="0" hangingPunct="0"/>
            <a:r>
              <a:rPr lang="es-ES_tradnl">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El objetivo es disminuir la interacción entre las proteínas cargadas y el adsorbente, para ello se pueden utilizar:</a:t>
            </a:r>
            <a:endParaRPr lang="es-ES_tradnl" sz="2200">
              <a:solidFill>
                <a:srgbClr val="000099"/>
              </a:solidFill>
              <a:latin typeface="Comic Sans MS" pitchFamily="66" charset="0"/>
              <a:cs typeface="Times New Roman" pitchFamily="18" charset="0"/>
            </a:endParaRP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Cambio pH en un gradiente decreciente.</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Al variar el pH de la fase móvil varía la carga superficial de la proteína, siguiendo su curva de titulación. Esta variación puede llegar a neutralizar la carga de la proteína retenida, lo que produce la desorción de la proteína. Esta metodología debe ser llevada a cabo cuidadosamente debido a que se puede producir desnaturalización de las proteínas.</a:t>
            </a:r>
          </a:p>
          <a:p>
            <a:pPr marL="457200" indent="-457200" algn="just" eaLnBrk="0" hangingPunct="0"/>
            <a:r>
              <a:rPr lang="es-ES" sz="2200">
                <a:solidFill>
                  <a:srgbClr val="000099"/>
                </a:solidFill>
                <a:latin typeface="Comic Sans MS" pitchFamily="66" charset="0"/>
                <a:cs typeface="Times New Roman" pitchFamily="18" charset="0"/>
              </a:rPr>
              <a:t> </a:t>
            </a:r>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Cambios de pH se llevan a cabo </a:t>
            </a:r>
            <a:r>
              <a:rPr lang="es-ES_tradnl" sz="2200">
                <a:solidFill>
                  <a:srgbClr val="000099"/>
                </a:solidFill>
                <a:latin typeface="Comic Sans MS" pitchFamily="66" charset="0"/>
                <a:cs typeface="Times New Roman" pitchFamily="18" charset="0"/>
              </a:rPr>
              <a:t>mediante </a:t>
            </a:r>
            <a:r>
              <a:rPr lang="es-ES" sz="2200">
                <a:solidFill>
                  <a:srgbClr val="000099"/>
                </a:solidFill>
                <a:latin typeface="Comic Sans MS" pitchFamily="66" charset="0"/>
                <a:cs typeface="Times New Roman" pitchFamily="18" charset="0"/>
              </a:rPr>
              <a:t>cambios graduales, por medio de la</a:t>
            </a:r>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mezcla de 2 buffer a diferente pH.</a:t>
            </a:r>
          </a:p>
          <a:p>
            <a:pPr marL="457200" indent="-457200" algn="just" eaLnBrk="0" hangingPunct="0">
              <a:buFontTx/>
              <a:buChar char="•"/>
            </a:pPr>
            <a:r>
              <a:rPr lang="es-ES">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304800" y="0"/>
            <a:ext cx="8534400" cy="2438400"/>
          </a:xfrm>
          <a:prstGeom prst="rect">
            <a:avLst/>
          </a:prstGeom>
          <a:solidFill>
            <a:srgbClr val="FFFFFF"/>
          </a:solidFill>
          <a:ln w="9525">
            <a:noFill/>
            <a:miter lim="800000"/>
            <a:headEnd/>
            <a:tailEnd/>
          </a:ln>
        </p:spPr>
        <p:txBody>
          <a:bodyPr/>
          <a:lstStyle/>
          <a:p>
            <a:pPr marL="457200" indent="-457200" algn="just" eaLnBrk="0" hangingPunct="0"/>
            <a:r>
              <a:rPr lang="es-ES" sz="2200" b="1" u="sng">
                <a:solidFill>
                  <a:srgbClr val="000099"/>
                </a:solidFill>
                <a:latin typeface="Comic Sans MS" pitchFamily="66" charset="0"/>
                <a:cs typeface="Times New Roman" pitchFamily="18" charset="0"/>
              </a:rPr>
              <a:t>Formas de elución </a:t>
            </a:r>
            <a:endParaRPr lang="es-ES_tradnl" sz="2200" b="1" u="sng">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	Cambio de fuerza iónica  con Gradiente creciente. </a:t>
            </a:r>
            <a:endParaRPr lang="es-ES_tradnl" sz="2200">
              <a:solidFill>
                <a:srgbClr val="000099"/>
              </a:solidFill>
              <a:latin typeface="Comic Sans MS" pitchFamily="66" charset="0"/>
              <a:cs typeface="Times New Roman" pitchFamily="18" charset="0"/>
            </a:endParaRPr>
          </a:p>
          <a:p>
            <a:pPr marL="457200" indent="-457200" algn="just" eaLnBrk="0" hangingPunct="0">
              <a:buFontTx/>
              <a:buChar char="•"/>
            </a:pPr>
            <a:endParaRPr lang="es-ES_tradnl" sz="2200">
              <a:solidFill>
                <a:srgbClr val="000099"/>
              </a:solidFill>
              <a:latin typeface="Comic Sans MS" pitchFamily="66" charset="0"/>
              <a:cs typeface="Times New Roman" pitchFamily="18" charset="0"/>
            </a:endParaRPr>
          </a:p>
          <a:p>
            <a:pPr marL="457200" indent="-457200" algn="just" eaLnBrk="0" hangingPunct="0"/>
            <a:r>
              <a:rPr lang="es-ES" sz="2200">
                <a:solidFill>
                  <a:srgbClr val="000099"/>
                </a:solidFill>
                <a:latin typeface="Comic Sans MS" pitchFamily="66" charset="0"/>
                <a:cs typeface="Times New Roman" pitchFamily="18" charset="0"/>
              </a:rPr>
              <a:t>	En este caso se produce una competencia entre las zonas cargadas de la proteína, que se encuentran unidas a la matriz, y los iones libres que se adicionan en la fase móvil. Cuando la concentración de los iones libres es baja, la proteína continua unida a la columna, pero a medida que aumenta su concentración se inicia la desorción de las proteínas,  neutralizándose las interacciones entre la carga de la proteína y la matriz. </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 sz="2200">
                <a:solidFill>
                  <a:srgbClr val="000099"/>
                </a:solidFill>
                <a:latin typeface="Comic Sans MS" pitchFamily="66" charset="0"/>
                <a:cs typeface="Times New Roman" pitchFamily="18" charset="0"/>
              </a:rPr>
              <a:t>	Las formas de elución pueden ser:</a:t>
            </a:r>
          </a:p>
          <a:p>
            <a:pPr marL="457200" indent="-457200" algn="just" eaLnBrk="0" hangingPunct="0"/>
            <a:r>
              <a:rPr lang="es-ES" sz="2200">
                <a:solidFill>
                  <a:srgbClr val="000099"/>
                </a:solidFill>
                <a:latin typeface="Comic Sans MS" pitchFamily="66" charset="0"/>
                <a:cs typeface="Times New Roman" pitchFamily="18" charset="0"/>
              </a:rPr>
              <a:t>	       Isocrático</a:t>
            </a:r>
          </a:p>
          <a:p>
            <a:pPr marL="457200" indent="-457200" algn="just" eaLnBrk="0" hangingPunct="0"/>
            <a:r>
              <a:rPr lang="es-ES" sz="2200">
                <a:solidFill>
                  <a:srgbClr val="000099"/>
                </a:solidFill>
                <a:latin typeface="Comic Sans MS" pitchFamily="66" charset="0"/>
                <a:cs typeface="Times New Roman" pitchFamily="18" charset="0"/>
              </a:rPr>
              <a:t>	       Gradiente Lineal</a:t>
            </a:r>
          </a:p>
          <a:p>
            <a:pPr marL="457200" indent="-457200" algn="just" eaLnBrk="0" hangingPunct="0"/>
            <a:r>
              <a:rPr lang="es-ES" sz="2200">
                <a:solidFill>
                  <a:srgbClr val="000099"/>
                </a:solidFill>
                <a:latin typeface="Comic Sans MS" pitchFamily="66" charset="0"/>
                <a:cs typeface="Times New Roman" pitchFamily="18" charset="0"/>
              </a:rPr>
              <a:t>	       Gradiente escalonado</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6"/>
          <p:cNvPicPr>
            <a:picLocks noChangeAspect="1" noChangeArrowheads="1"/>
          </p:cNvPicPr>
          <p:nvPr/>
        </p:nvPicPr>
        <p:blipFill>
          <a:blip r:embed="rId2"/>
          <a:srcRect/>
          <a:stretch>
            <a:fillRect/>
          </a:stretch>
        </p:blipFill>
        <p:spPr bwMode="auto">
          <a:xfrm>
            <a:off x="900113" y="1268413"/>
            <a:ext cx="7558087" cy="3929062"/>
          </a:xfrm>
          <a:prstGeom prst="rect">
            <a:avLst/>
          </a:prstGeom>
          <a:noFill/>
          <a:ln w="9525">
            <a:noFill/>
            <a:miter lim="800000"/>
            <a:headEnd/>
            <a:tailEnd/>
          </a:ln>
        </p:spPr>
      </p:pic>
      <p:sp>
        <p:nvSpPr>
          <p:cNvPr id="57347" name="Text Box 7"/>
          <p:cNvSpPr txBox="1">
            <a:spLocks noChangeArrowheads="1"/>
          </p:cNvSpPr>
          <p:nvPr/>
        </p:nvSpPr>
        <p:spPr bwMode="auto">
          <a:xfrm>
            <a:off x="1042988" y="404813"/>
            <a:ext cx="5976937" cy="457200"/>
          </a:xfrm>
          <a:prstGeom prst="rect">
            <a:avLst/>
          </a:prstGeom>
          <a:noFill/>
          <a:ln w="9525">
            <a:noFill/>
            <a:miter lim="800000"/>
            <a:headEnd/>
            <a:tailEnd/>
          </a:ln>
        </p:spPr>
        <p:txBody>
          <a:bodyPr>
            <a:spAutoFit/>
          </a:bodyPr>
          <a:lstStyle/>
          <a:p>
            <a:pPr>
              <a:spcBef>
                <a:spcPct val="50000"/>
              </a:spcBef>
            </a:pPr>
            <a:r>
              <a:rPr lang="es-ES"/>
              <a:t>Etapas en una IEX- Gradiente Lineal</a:t>
            </a:r>
          </a:p>
        </p:txBody>
      </p:sp>
    </p:spTree>
  </p:cSld>
  <p:clrMapOvr>
    <a:masterClrMapping/>
  </p:clrMapOvr>
  <p:transition>
    <p:zoom dir="in"/>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4"/>
          <p:cNvPicPr>
            <a:picLocks noChangeAspect="1" noChangeArrowheads="1"/>
          </p:cNvPicPr>
          <p:nvPr/>
        </p:nvPicPr>
        <p:blipFill>
          <a:blip r:embed="rId2"/>
          <a:srcRect/>
          <a:stretch>
            <a:fillRect/>
          </a:stretch>
        </p:blipFill>
        <p:spPr bwMode="auto">
          <a:xfrm>
            <a:off x="468313" y="1052513"/>
            <a:ext cx="8351837" cy="4608512"/>
          </a:xfrm>
          <a:prstGeom prst="rect">
            <a:avLst/>
          </a:prstGeom>
          <a:noFill/>
          <a:ln w="9525">
            <a:noFill/>
            <a:miter lim="800000"/>
            <a:headEnd/>
            <a:tailEnd/>
          </a:ln>
        </p:spPr>
      </p:pic>
      <p:sp>
        <p:nvSpPr>
          <p:cNvPr id="58371" name="Text Box 5"/>
          <p:cNvSpPr txBox="1">
            <a:spLocks noChangeArrowheads="1"/>
          </p:cNvSpPr>
          <p:nvPr/>
        </p:nvSpPr>
        <p:spPr bwMode="auto">
          <a:xfrm>
            <a:off x="1042988" y="404813"/>
            <a:ext cx="5976937" cy="457200"/>
          </a:xfrm>
          <a:prstGeom prst="rect">
            <a:avLst/>
          </a:prstGeom>
          <a:noFill/>
          <a:ln w="9525">
            <a:noFill/>
            <a:miter lim="800000"/>
            <a:headEnd/>
            <a:tailEnd/>
          </a:ln>
        </p:spPr>
        <p:txBody>
          <a:bodyPr>
            <a:spAutoFit/>
          </a:bodyPr>
          <a:lstStyle/>
          <a:p>
            <a:pPr>
              <a:spcBef>
                <a:spcPct val="50000"/>
              </a:spcBef>
            </a:pPr>
            <a:r>
              <a:rPr lang="es-ES"/>
              <a:t>Etapas en una IEX- Gradiente Escalonado</a:t>
            </a:r>
          </a:p>
        </p:txBody>
      </p:sp>
    </p:spTree>
  </p:cSld>
  <p:clrMapOvr>
    <a:masterClrMapping/>
  </p:clrMapOvr>
  <p:transition>
    <p:zoom dir="in"/>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Text Box 2"/>
          <p:cNvSpPr txBox="1">
            <a:spLocks noChangeArrowheads="1"/>
          </p:cNvSpPr>
          <p:nvPr/>
        </p:nvSpPr>
        <p:spPr bwMode="auto">
          <a:xfrm>
            <a:off x="228600" y="228600"/>
            <a:ext cx="8534400" cy="685800"/>
          </a:xfrm>
          <a:prstGeom prst="rect">
            <a:avLst/>
          </a:prstGeom>
          <a:solidFill>
            <a:srgbClr val="FFFFFF"/>
          </a:solidFill>
          <a:ln w="9525">
            <a:noFill/>
            <a:miter lim="800000"/>
            <a:headEnd/>
            <a:tailEnd/>
          </a:ln>
        </p:spPr>
        <p:txBody>
          <a:bodyPr/>
          <a:lstStyle/>
          <a:p>
            <a:pPr marL="457200" indent="-457200" algn="just" eaLnBrk="0" hangingPunct="0"/>
            <a:r>
              <a:rPr lang="en-US" sz="2000" b="1">
                <a:solidFill>
                  <a:srgbClr val="000099"/>
                </a:solidFill>
                <a:cs typeface="Times New Roman" pitchFamily="18" charset="0"/>
              </a:rPr>
              <a:t>	</a:t>
            </a:r>
            <a:r>
              <a:rPr lang="es-ES" sz="2200">
                <a:solidFill>
                  <a:srgbClr val="000099"/>
                </a:solidFill>
                <a:latin typeface="Comic Sans MS" pitchFamily="66" charset="0"/>
                <a:cs typeface="Times New Roman" pitchFamily="18" charset="0"/>
              </a:rPr>
              <a:t>En el ejemplo se ven diferentes modos para la misma matriz. Generalmente el gradiente se realiza adicionando una sal como NaCl, donde Na+ o Cl-, son los iones que interactúan con la matriz. </a:t>
            </a:r>
          </a:p>
        </p:txBody>
      </p:sp>
      <p:sp>
        <p:nvSpPr>
          <p:cNvPr id="9221" name="Rectangle 4"/>
          <p:cNvSpPr>
            <a:spLocks noChangeArrowheads="1"/>
          </p:cNvSpPr>
          <p:nvPr/>
        </p:nvSpPr>
        <p:spPr bwMode="auto">
          <a:xfrm>
            <a:off x="3028950" y="1976438"/>
            <a:ext cx="9144000" cy="0"/>
          </a:xfrm>
          <a:prstGeom prst="rect">
            <a:avLst/>
          </a:prstGeom>
          <a:noFill/>
          <a:ln w="9525">
            <a:noFill/>
            <a:miter lim="800000"/>
            <a:headEnd/>
            <a:tailEnd/>
          </a:ln>
        </p:spPr>
        <p:txBody>
          <a:bodyPr>
            <a:spAutoFit/>
          </a:bodyPr>
          <a:lstStyle/>
          <a:p>
            <a:endParaRPr lang="es-CL"/>
          </a:p>
        </p:txBody>
      </p:sp>
      <p:graphicFrame>
        <p:nvGraphicFramePr>
          <p:cNvPr id="9218" name="Object 7"/>
          <p:cNvGraphicFramePr>
            <a:graphicFrameLocks noChangeAspect="1"/>
          </p:cNvGraphicFramePr>
          <p:nvPr/>
        </p:nvGraphicFramePr>
        <p:xfrm>
          <a:off x="609600" y="1981200"/>
          <a:ext cx="3743325" cy="3124200"/>
        </p:xfrm>
        <a:graphic>
          <a:graphicData uri="http://schemas.openxmlformats.org/presentationml/2006/ole">
            <p:oleObj spid="_x0000_s9218" name="Imagen de mapa de bits" r:id="rId3" imgW="3742857" imgH="3123810" progId="PBrush">
              <p:embed/>
            </p:oleObj>
          </a:graphicData>
        </a:graphic>
      </p:graphicFrame>
      <p:graphicFrame>
        <p:nvGraphicFramePr>
          <p:cNvPr id="9219" name="Object 8"/>
          <p:cNvGraphicFramePr>
            <a:graphicFrameLocks noChangeAspect="1"/>
          </p:cNvGraphicFramePr>
          <p:nvPr/>
        </p:nvGraphicFramePr>
        <p:xfrm>
          <a:off x="4267200" y="1828800"/>
          <a:ext cx="4400550" cy="3286125"/>
        </p:xfrm>
        <a:graphic>
          <a:graphicData uri="http://schemas.openxmlformats.org/presentationml/2006/ole">
            <p:oleObj spid="_x0000_s9219" name="Imagen de mapa de bits" r:id="rId4" imgW="4401164" imgH="3285714" progId="PBrush">
              <p:embed/>
            </p:oleObj>
          </a:graphicData>
        </a:graphic>
      </p:graphicFrame>
    </p:spTree>
  </p:cSld>
  <p:clrMapOvr>
    <a:masterClrMapping/>
  </p:clrMapOvr>
  <p:transition>
    <p:zoom dir="in"/>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26"/>
          <p:cNvSpPr>
            <a:spLocks noGrp="1" noChangeArrowheads="1"/>
          </p:cNvSpPr>
          <p:nvPr>
            <p:ph type="ctrTitle"/>
          </p:nvPr>
        </p:nvSpPr>
        <p:spPr>
          <a:xfrm>
            <a:off x="685800" y="2286000"/>
            <a:ext cx="7772400" cy="1143000"/>
          </a:xfrm>
        </p:spPr>
        <p:txBody>
          <a:bodyPr/>
          <a:lstStyle/>
          <a:p>
            <a:pPr eaLnBrk="1" hangingPunct="1"/>
            <a:r>
              <a:rPr lang="es-ES_tradnl" sz="3400" u="sng" smtClean="0">
                <a:solidFill>
                  <a:srgbClr val="000099"/>
                </a:solidFill>
                <a:latin typeface="Comic Sans MS" pitchFamily="66" charset="0"/>
                <a:cs typeface="Times New Roman" pitchFamily="18" charset="0"/>
              </a:rPr>
              <a:t>CROMATOFOCUSING</a:t>
            </a:r>
            <a:endParaRPr lang="es-ES" sz="3400" u="sng" smtClean="0">
              <a:solidFill>
                <a:srgbClr val="000099"/>
              </a:solidFill>
              <a:latin typeface="Comic Sans MS" pitchFamily="66" charset="0"/>
              <a:cs typeface="Times New Roman" pitchFamily="18" charset="0"/>
            </a:endParaRPr>
          </a:p>
        </p:txBody>
      </p:sp>
      <p:sp>
        <p:nvSpPr>
          <p:cNvPr id="59395" name="Rectangle 1027"/>
          <p:cNvSpPr>
            <a:spLocks noGrp="1" noChangeArrowheads="1"/>
          </p:cNvSpPr>
          <p:nvPr>
            <p:ph type="subTitle" idx="1"/>
          </p:nvPr>
        </p:nvSpPr>
        <p:spPr/>
        <p:txBody>
          <a:bodyPr/>
          <a:lstStyle/>
          <a:p>
            <a:pPr eaLnBrk="1" hangingPunct="1"/>
            <a:endParaRPr lang="es-CL" smtClean="0"/>
          </a:p>
        </p:txBody>
      </p:sp>
    </p:spTree>
  </p:cSld>
  <p:clrMapOvr>
    <a:masterClrMapping/>
  </p:clrMapOvr>
  <p:transition>
    <p:zoom dir="in"/>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lgn="ctr" eaLnBrk="0" hangingPunct="0"/>
            <a:r>
              <a:rPr lang="es-ES_tradnl" sz="2200" b="1" u="sng">
                <a:solidFill>
                  <a:srgbClr val="000099"/>
                </a:solidFill>
                <a:latin typeface="Comic Sans MS" pitchFamily="66" charset="0"/>
                <a:cs typeface="Times New Roman" pitchFamily="18" charset="0"/>
              </a:rPr>
              <a:t>CROMATOFOCUSING</a:t>
            </a:r>
          </a:p>
          <a:p>
            <a:pPr marL="457200" indent="-457200" algn="just" eaLnBrk="0" hangingPunct="0"/>
            <a:r>
              <a:rPr lang="es-ES"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Este tipo de cromatografía es una extensión de las operaciones de Isoelectroenfoque a cromatografía, es decir:</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1.- En una columna cromatográfica se genera un gradiente de pH, mediante  “polybuffers” y,</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2.- Debido a que la proteína presenta diferente carga a diferentes pH, ésta dejará de migrar (dentro de la columna) en la zona en la cual el pH es igual a su pI.</a:t>
            </a:r>
          </a:p>
          <a:p>
            <a:pPr marL="457200" indent="-457200" algn="just" eaLnBrk="0" hangingPunct="0"/>
            <a:r>
              <a:rPr lang="es-ES_tradnl" sz="2000" b="1">
                <a:solidFill>
                  <a:srgbClr val="000099"/>
                </a:solidFill>
                <a:cs typeface="Times New Roman" pitchFamily="18" charset="0"/>
              </a:rPr>
              <a:t> </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971550" y="1700213"/>
            <a:ext cx="7704138" cy="1717675"/>
          </a:xfrm>
        </p:spPr>
        <p:txBody>
          <a:bodyPr/>
          <a:lstStyle/>
          <a:p>
            <a:pPr algn="just" eaLnBrk="1" hangingPunct="1"/>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r>
              <a:rPr lang="es-ES_tradnl" sz="2000" b="1" smtClean="0">
                <a:solidFill>
                  <a:srgbClr val="000099"/>
                </a:solidFill>
                <a:cs typeface="Times New Roman" pitchFamily="18" charset="0"/>
              </a:rPr>
              <a:t> </a:t>
            </a:r>
            <a:r>
              <a:rPr lang="es-ES_tradnl" sz="2200" smtClean="0">
                <a:solidFill>
                  <a:srgbClr val="000099"/>
                </a:solidFill>
                <a:latin typeface="Comic Sans MS" pitchFamily="66" charset="0"/>
                <a:cs typeface="Times New Roman" pitchFamily="18" charset="0"/>
              </a:rPr>
              <a:t>Las matrices son de cromatografía de intercambio aniónicas.</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Inicialmente la columna se ambienta a pH alto (pH 9), por lo cual casi todas las proteínas quedan retenidas.</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
            </a:r>
            <a:br>
              <a:rPr lang="es-ES_tradnl" sz="2200" smtClean="0">
                <a:solidFill>
                  <a:srgbClr val="000099"/>
                </a:solidFill>
                <a:latin typeface="Comic Sans MS" pitchFamily="66" charset="0"/>
                <a:cs typeface="Times New Roman" pitchFamily="18" charset="0"/>
              </a:rPr>
            </a:br>
            <a:r>
              <a:rPr lang="es-ES_tradnl" sz="2200" smtClean="0">
                <a:solidFill>
                  <a:srgbClr val="000099"/>
                </a:solidFill>
                <a:latin typeface="Comic Sans MS" pitchFamily="66" charset="0"/>
                <a:cs typeface="Times New Roman" pitchFamily="18" charset="0"/>
              </a:rPr>
              <a:t>Posteriormente, se adiciona un polybuffer (ajustado a un pH bajo, pH 6.0) que alteran las condiciones de la fase móvil, se genera un gradiente pH en la matriz y  las proteínas eluirán en orden según  su pI.</a:t>
            </a:r>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r>
              <a:rPr lang="es-ES_tradnl" sz="2000" b="1" smtClean="0">
                <a:solidFill>
                  <a:srgbClr val="000099"/>
                </a:solidFill>
                <a:cs typeface="Times New Roman" pitchFamily="18" charset="0"/>
              </a:rPr>
              <a:t/>
            </a:r>
            <a:br>
              <a:rPr lang="es-ES_tradnl" sz="2000" b="1" smtClean="0">
                <a:solidFill>
                  <a:srgbClr val="000099"/>
                </a:solidFill>
                <a:cs typeface="Times New Roman" pitchFamily="18" charset="0"/>
              </a:rPr>
            </a:br>
            <a:endParaRPr lang="es-ES" sz="2000" b="1" smtClean="0">
              <a:solidFill>
                <a:srgbClr val="000099"/>
              </a:solidFill>
              <a:cs typeface="Times New Roman" pitchFamily="18" charset="0"/>
            </a:endParaRPr>
          </a:p>
        </p:txBody>
      </p:sp>
      <p:sp>
        <p:nvSpPr>
          <p:cNvPr id="61443" name="Text Box 3"/>
          <p:cNvSpPr txBox="1">
            <a:spLocks noChangeArrowheads="1"/>
          </p:cNvSpPr>
          <p:nvPr/>
        </p:nvSpPr>
        <p:spPr bwMode="auto">
          <a:xfrm>
            <a:off x="2627313" y="333375"/>
            <a:ext cx="4648200" cy="427038"/>
          </a:xfrm>
          <a:prstGeom prst="rect">
            <a:avLst/>
          </a:prstGeom>
          <a:noFill/>
          <a:ln w="9525">
            <a:noFill/>
            <a:miter lim="800000"/>
            <a:headEnd/>
            <a:tailEnd/>
          </a:ln>
        </p:spPr>
        <p:txBody>
          <a:bodyPr>
            <a:spAutoFit/>
          </a:bodyPr>
          <a:lstStyle/>
          <a:p>
            <a:pPr algn="ctr">
              <a:spcBef>
                <a:spcPct val="50000"/>
              </a:spcBef>
            </a:pPr>
            <a:r>
              <a:rPr lang="es-ES_tradnl" sz="2200" b="1" u="sng">
                <a:solidFill>
                  <a:srgbClr val="990033"/>
                </a:solidFill>
                <a:latin typeface="Comic Sans MS" pitchFamily="66" charset="0"/>
                <a:cs typeface="Times New Roman" pitchFamily="18" charset="0"/>
              </a:rPr>
              <a:t>Condiciones de operación</a:t>
            </a:r>
            <a:endParaRPr lang="es-ES" sz="2200" b="1" u="sng">
              <a:solidFill>
                <a:srgbClr val="990033"/>
              </a:solidFill>
              <a:latin typeface="Comic Sans MS" pitchFamily="66" charset="0"/>
              <a:cs typeface="Times New Roman" pitchFamily="18" charset="0"/>
            </a:endParaRPr>
          </a:p>
        </p:txBody>
      </p:sp>
      <p:sp>
        <p:nvSpPr>
          <p:cNvPr id="61444" name="Text Box 4"/>
          <p:cNvSpPr txBox="1">
            <a:spLocks noChangeArrowheads="1"/>
          </p:cNvSpPr>
          <p:nvPr/>
        </p:nvSpPr>
        <p:spPr bwMode="auto">
          <a:xfrm>
            <a:off x="381000" y="4322763"/>
            <a:ext cx="8439150" cy="1766887"/>
          </a:xfrm>
          <a:prstGeom prst="rect">
            <a:avLst/>
          </a:prstGeom>
          <a:noFill/>
          <a:ln w="9525">
            <a:noFill/>
            <a:miter lim="800000"/>
            <a:headEnd/>
            <a:tailEnd/>
          </a:ln>
        </p:spPr>
        <p:txBody>
          <a:bodyPr>
            <a:spAutoFit/>
          </a:bodyPr>
          <a:lstStyle/>
          <a:p>
            <a:r>
              <a:rPr lang="es-ES_tradnl" sz="2200">
                <a:solidFill>
                  <a:srgbClr val="000099"/>
                </a:solidFill>
                <a:latin typeface="Comic Sans MS" pitchFamily="66" charset="0"/>
                <a:cs typeface="Times New Roman" pitchFamily="18" charset="0"/>
              </a:rPr>
              <a:t>Con esto se obtiene:</a:t>
            </a:r>
            <a:br>
              <a:rPr lang="es-ES_tradn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
            </a:r>
            <a:br>
              <a:rPr lang="es-ES_tradn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	Alta resolución, se pueden separar proteínas cuyo pI difiere en 0.1 	unidades de pH.</a:t>
            </a:r>
          </a:p>
          <a:p>
            <a:r>
              <a:rPr lang="es-ES_tradnl" sz="2200">
                <a:solidFill>
                  <a:srgbClr val="000099"/>
                </a:solidFill>
                <a:latin typeface="Comic Sans MS" pitchFamily="66" charset="0"/>
                <a:cs typeface="Times New Roman" pitchFamily="18" charset="0"/>
              </a:rPr>
              <a:t>-	</a:t>
            </a:r>
            <a:r>
              <a:rPr lang="es-ES" sz="2200">
                <a:solidFill>
                  <a:srgbClr val="000099"/>
                </a:solidFill>
                <a:latin typeface="Comic Sans MS" pitchFamily="66" charset="0"/>
                <a:cs typeface="Times New Roman" pitchFamily="18" charset="0"/>
              </a:rPr>
              <a:t>Muestras muy concentradas.</a:t>
            </a:r>
          </a:p>
        </p:txBody>
      </p:sp>
    </p:spTree>
  </p:cSld>
  <p:clrMapOvr>
    <a:masterClrMapping/>
  </p:clrMapOvr>
  <p:transition>
    <p:zoom dir="in"/>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42" name="Object 2"/>
          <p:cNvGraphicFramePr>
            <a:graphicFrameLocks noChangeAspect="1"/>
          </p:cNvGraphicFramePr>
          <p:nvPr/>
        </p:nvGraphicFramePr>
        <p:xfrm>
          <a:off x="1066800" y="838200"/>
          <a:ext cx="7226300" cy="4881563"/>
        </p:xfrm>
        <a:graphic>
          <a:graphicData uri="http://schemas.openxmlformats.org/presentationml/2006/ole">
            <p:oleObj spid="_x0000_s10242" name="Imagen de mapa de bits" r:id="rId3" imgW="3723810" imgH="2514286" progId="PBrush">
              <p:embed/>
            </p:oleObj>
          </a:graphicData>
        </a:graphic>
      </p:graphicFrame>
    </p:spTree>
  </p:cSld>
  <p:clrMapOvr>
    <a:masterClrMapping/>
  </p:clrMapOvr>
  <p:transition>
    <p:zoom dir="in"/>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lgn="just" eaLnBrk="0" hangingPunct="0"/>
            <a:r>
              <a:rPr lang="es-ES_tradnl" sz="2200" u="sng">
                <a:solidFill>
                  <a:srgbClr val="000099"/>
                </a:solidFill>
                <a:latin typeface="Comic Sans MS" pitchFamily="66" charset="0"/>
                <a:cs typeface="Times New Roman" pitchFamily="18" charset="0"/>
              </a:rPr>
              <a:t>Desventajas </a:t>
            </a:r>
          </a:p>
          <a:p>
            <a:pPr marL="457200" indent="-457200" algn="just" eaLnBrk="0" hangingPunct="0"/>
            <a:r>
              <a:rPr lang="es-ES_tradnl" sz="2200">
                <a:solidFill>
                  <a:srgbClr val="000099"/>
                </a:solidFill>
                <a:latin typeface="Comic Sans MS" pitchFamily="66" charset="0"/>
                <a:cs typeface="Times New Roman" pitchFamily="18" charset="0"/>
              </a:rPr>
              <a:t> </a:t>
            </a:r>
          </a:p>
          <a:p>
            <a:pPr marL="457200" indent="-457200" algn="just" eaLnBrk="0" hangingPunct="0"/>
            <a:r>
              <a:rPr lang="es-ES_tradnl" sz="2200">
                <a:solidFill>
                  <a:srgbClr val="000099"/>
                </a:solidFill>
                <a:latin typeface="Comic Sans MS" pitchFamily="66" charset="0"/>
                <a:cs typeface="Times New Roman" pitchFamily="18" charset="0"/>
              </a:rPr>
              <a:t>	Para aplicar  Cromatofocusing a escala industrial, la principal desventaja resulta ser la presencia de los “polybuffers” , los cuales :</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 Son muy caros</a:t>
            </a:r>
          </a:p>
          <a:p>
            <a:pPr marL="457200" indent="-457200" algn="just" eaLnBrk="0" hangingPunct="0"/>
            <a:endParaRPr lang="es-ES_tradnl" sz="2200">
              <a:solidFill>
                <a:srgbClr val="000099"/>
              </a:solidFill>
              <a:latin typeface="Comic Sans MS" pitchFamily="66" charset="0"/>
              <a:cs typeface="Times New Roman" pitchFamily="18" charset="0"/>
            </a:endParaRPr>
          </a:p>
          <a:p>
            <a:pPr marL="457200" indent="-457200" algn="just" eaLnBrk="0" hangingPunct="0"/>
            <a:r>
              <a:rPr lang="es-ES_tradnl" sz="2200">
                <a:solidFill>
                  <a:srgbClr val="000099"/>
                </a:solidFill>
                <a:latin typeface="Comic Sans MS" pitchFamily="66" charset="0"/>
                <a:cs typeface="Times New Roman" pitchFamily="18" charset="0"/>
              </a:rPr>
              <a:t>		- </a:t>
            </a:r>
            <a:r>
              <a:rPr lang="es-ES" sz="2200">
                <a:solidFill>
                  <a:srgbClr val="000099"/>
                </a:solidFill>
                <a:latin typeface="Comic Sans MS" pitchFamily="66" charset="0"/>
                <a:cs typeface="Times New Roman" pitchFamily="18" charset="0"/>
              </a:rPr>
              <a:t>No se  pueden utilizar en  productos  de uso humano. </a:t>
            </a:r>
            <a:r>
              <a:rPr lang="es-ES_tradnl" sz="2200">
                <a:solidFill>
                  <a:srgbClr val="000099"/>
                </a:solidFill>
                <a:latin typeface="Comic Sans MS" pitchFamily="66" charset="0"/>
                <a:cs typeface="Times New Roman" pitchFamily="18" charset="0"/>
              </a:rPr>
              <a:t> </a:t>
            </a:r>
          </a:p>
          <a:p>
            <a:pPr marL="457200" indent="-457200" algn="just" eaLnBrk="0" hangingPunct="0"/>
            <a:r>
              <a:rPr lang="es-ES" sz="2000" b="1">
                <a:solidFill>
                  <a:srgbClr val="000099"/>
                </a:solidFill>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3"/>
          <p:cNvSpPr>
            <a:spLocks noGrp="1" noChangeArrowheads="1"/>
          </p:cNvSpPr>
          <p:nvPr>
            <p:ph type="body" sz="half" idx="1"/>
          </p:nvPr>
        </p:nvSpPr>
        <p:spPr>
          <a:xfrm>
            <a:off x="685800" y="457200"/>
            <a:ext cx="8229600" cy="4114800"/>
          </a:xfrm>
        </p:spPr>
        <p:txBody>
          <a:bodyPr/>
          <a:lstStyle/>
          <a:p>
            <a:pPr eaLnBrk="1" hangingPunct="1">
              <a:lnSpc>
                <a:spcPct val="90000"/>
              </a:lnSpc>
              <a:buFontTx/>
              <a:buNone/>
            </a:pPr>
            <a:r>
              <a:rPr lang="es-ES" sz="2000" smtClean="0">
                <a:latin typeface="Comic Sans MS" pitchFamily="66" charset="0"/>
                <a:cs typeface="Times New Roman" pitchFamily="18" charset="0"/>
              </a:rPr>
              <a:t> Los geles pueden ser :	</a:t>
            </a:r>
          </a:p>
          <a:p>
            <a:pPr eaLnBrk="1" hangingPunct="1">
              <a:lnSpc>
                <a:spcPct val="90000"/>
              </a:lnSpc>
              <a:buFontTx/>
              <a:buNone/>
            </a:pPr>
            <a:r>
              <a:rPr lang="es-ES" sz="2000" smtClean="0">
                <a:latin typeface="Comic Sans MS" pitchFamily="66" charset="0"/>
                <a:cs typeface="Times New Roman" pitchFamily="18" charset="0"/>
              </a:rPr>
              <a:t> 	</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Características				</a:t>
            </a:r>
            <a:r>
              <a:rPr lang="es-ES_tradnl" sz="2000" smtClean="0">
                <a:latin typeface="Comic Sans MS" pitchFamily="66" charset="0"/>
                <a:cs typeface="Times New Roman" pitchFamily="18" charset="0"/>
              </a:rPr>
              <a:t>Esquema</a:t>
            </a:r>
            <a:endParaRPr lang="es-ES" sz="2000" smtClean="0">
              <a:latin typeface="Comic Sans MS" pitchFamily="66" charset="0"/>
              <a:cs typeface="Times New Roman" pitchFamily="18" charset="0"/>
            </a:endParaRP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Microporosos</a:t>
            </a:r>
            <a:r>
              <a:rPr lang="es-ES" sz="2000" smtClean="0">
                <a:latin typeface="Comic Sans MS" pitchFamily="66" charset="0"/>
                <a:cs typeface="Times New Roman" pitchFamily="18" charset="0"/>
              </a:rPr>
              <a:t>	Entrecruzamiento Puntual</a:t>
            </a: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Baja resistencia</a:t>
            </a:r>
            <a:r>
              <a:rPr lang="es-ES_tradnl" sz="2000" smtClean="0">
                <a:latin typeface="Comic Sans MS" pitchFamily="66" charset="0"/>
                <a:cs typeface="Times New Roman" pitchFamily="18" charset="0"/>
              </a:rPr>
              <a:t>	</a:t>
            </a: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	Filtración por   geles</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Macroporosos</a:t>
            </a:r>
            <a:r>
              <a:rPr lang="es-ES" sz="2000" smtClean="0">
                <a:latin typeface="Comic Sans MS" pitchFamily="66" charset="0"/>
                <a:cs typeface="Times New Roman" pitchFamily="18" charset="0"/>
              </a:rPr>
              <a:t>	Poros grandes</a:t>
            </a:r>
            <a:r>
              <a:rPr lang="es-ES_tradnl" sz="2000" smtClean="0">
                <a:latin typeface="Comic Sans MS" pitchFamily="66" charset="0"/>
                <a:cs typeface="Times New Roman" pitchFamily="18" charset="0"/>
              </a:rPr>
              <a:t>			</a:t>
            </a: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Intercambio iónico</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	</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Afinidad</a:t>
            </a:r>
          </a:p>
          <a:p>
            <a:pPr eaLnBrk="1" hangingPunct="1">
              <a:lnSpc>
                <a:spcPct val="90000"/>
              </a:lnSpc>
              <a:buFontTx/>
              <a:buNone/>
            </a:pPr>
            <a:r>
              <a:rPr lang="es-ES" sz="2000" smtClean="0">
                <a:latin typeface="Comic Sans MS" pitchFamily="66" charset="0"/>
                <a:cs typeface="Times New Roman" pitchFamily="18" charset="0"/>
              </a:rPr>
              <a:t> </a:t>
            </a:r>
          </a:p>
          <a:p>
            <a:pPr eaLnBrk="1" hangingPunct="1">
              <a:lnSpc>
                <a:spcPct val="90000"/>
              </a:lnSpc>
              <a:buFontTx/>
              <a:buNone/>
            </a:pPr>
            <a:r>
              <a:rPr lang="es-ES" sz="2000" u="sng" smtClean="0">
                <a:latin typeface="Comic Sans MS" pitchFamily="66" charset="0"/>
                <a:cs typeface="Times New Roman" pitchFamily="18" charset="0"/>
              </a:rPr>
              <a:t>Compuestos</a:t>
            </a:r>
            <a:r>
              <a:rPr lang="es-ES" sz="2000" smtClean="0">
                <a:latin typeface="Comic Sans MS" pitchFamily="66" charset="0"/>
                <a:cs typeface="Times New Roman" pitchFamily="18" charset="0"/>
              </a:rPr>
              <a:t>	Geles microporosos en poros</a:t>
            </a: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de geles</a:t>
            </a:r>
            <a:r>
              <a:rPr lang="es-ES_tradnl" sz="2000" smtClean="0">
                <a:latin typeface="Comic Sans MS" pitchFamily="66" charset="0"/>
                <a:cs typeface="Times New Roman" pitchFamily="18" charset="0"/>
              </a:rPr>
              <a:t> </a:t>
            </a:r>
            <a:r>
              <a:rPr lang="es-ES" sz="2000" smtClean="0">
                <a:latin typeface="Comic Sans MS" pitchFamily="66" charset="0"/>
                <a:cs typeface="Times New Roman" pitchFamily="18" charset="0"/>
              </a:rPr>
              <a:t>macroporosos</a:t>
            </a:r>
            <a:endParaRPr lang="es-ES_tradnl" sz="2000" smtClean="0">
              <a:latin typeface="Comic Sans MS" pitchFamily="66" charset="0"/>
              <a:cs typeface="Times New Roman" pitchFamily="18" charset="0"/>
            </a:endParaRPr>
          </a:p>
          <a:p>
            <a:pPr eaLnBrk="1" hangingPunct="1">
              <a:lnSpc>
                <a:spcPct val="90000"/>
              </a:lnSpc>
              <a:buFontTx/>
              <a:buNone/>
            </a:pPr>
            <a:endParaRPr lang="es-ES_tradnl" sz="2000" smtClean="0">
              <a:latin typeface="Comic Sans MS" pitchFamily="66" charset="0"/>
              <a:cs typeface="Times New Roman" pitchFamily="18" charset="0"/>
            </a:endParaRPr>
          </a:p>
          <a:p>
            <a:pPr eaLnBrk="1" hangingPunct="1">
              <a:lnSpc>
                <a:spcPct val="90000"/>
              </a:lnSpc>
              <a:buFontTx/>
              <a:buNone/>
            </a:pPr>
            <a:r>
              <a:rPr lang="es-ES_tradnl" sz="2000" smtClean="0">
                <a:latin typeface="Comic Sans MS" pitchFamily="66" charset="0"/>
                <a:cs typeface="Times New Roman" pitchFamily="18" charset="0"/>
              </a:rPr>
              <a:t>			HPLC</a:t>
            </a:r>
            <a:r>
              <a:rPr lang="es-ES" sz="2000" smtClean="0">
                <a:latin typeface="Comic Sans MS" pitchFamily="66" charset="0"/>
              </a:rPr>
              <a:t> </a:t>
            </a:r>
          </a:p>
        </p:txBody>
      </p:sp>
      <p:graphicFrame>
        <p:nvGraphicFramePr>
          <p:cNvPr id="2050" name="Object 5"/>
          <p:cNvGraphicFramePr>
            <a:graphicFrameLocks noChangeAspect="1"/>
          </p:cNvGraphicFramePr>
          <p:nvPr/>
        </p:nvGraphicFramePr>
        <p:xfrm>
          <a:off x="6629400" y="3276600"/>
          <a:ext cx="1495425" cy="1435100"/>
        </p:xfrm>
        <a:graphic>
          <a:graphicData uri="http://schemas.openxmlformats.org/presentationml/2006/ole">
            <p:oleObj spid="_x0000_s2050" name="Imagen de mapa de bits" r:id="rId3" imgW="1647619" imgH="1580952" progId="PBrush">
              <p:embed/>
            </p:oleObj>
          </a:graphicData>
        </a:graphic>
      </p:graphicFrame>
      <p:graphicFrame>
        <p:nvGraphicFramePr>
          <p:cNvPr id="2051" name="Object 6"/>
          <p:cNvGraphicFramePr>
            <a:graphicFrameLocks noChangeAspect="1"/>
          </p:cNvGraphicFramePr>
          <p:nvPr/>
        </p:nvGraphicFramePr>
        <p:xfrm>
          <a:off x="6553200" y="1295400"/>
          <a:ext cx="1562100" cy="1628775"/>
        </p:xfrm>
        <a:graphic>
          <a:graphicData uri="http://schemas.openxmlformats.org/presentationml/2006/ole">
            <p:oleObj spid="_x0000_s2051" name="Imagen de mapa de bits" r:id="rId4" imgW="1561905" imgH="1628571" progId="PBrush">
              <p:embed/>
            </p:oleObj>
          </a:graphicData>
        </a:graphic>
      </p:graphicFrame>
      <p:graphicFrame>
        <p:nvGraphicFramePr>
          <p:cNvPr id="2052" name="Object 7"/>
          <p:cNvGraphicFramePr>
            <a:graphicFrameLocks noChangeAspect="1"/>
          </p:cNvGraphicFramePr>
          <p:nvPr>
            <p:ph sz="half" idx="2"/>
          </p:nvPr>
        </p:nvGraphicFramePr>
        <p:xfrm>
          <a:off x="6629400" y="5181600"/>
          <a:ext cx="1450975" cy="1463675"/>
        </p:xfrm>
        <a:graphic>
          <a:graphicData uri="http://schemas.openxmlformats.org/presentationml/2006/ole">
            <p:oleObj spid="_x0000_s2052" name="Fotografía de Photo Editor" r:id="rId5" imgW="2238687" imgH="2257740" progId="">
              <p:embed/>
            </p:oleObj>
          </a:graphicData>
        </a:graphic>
      </p:graphicFrame>
    </p:spTree>
  </p:cSld>
  <p:clrMapOvr>
    <a:masterClrMapping/>
  </p:clrMapOvr>
  <p:transition>
    <p:zoom dir="in"/>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ChangeArrowheads="1"/>
          </p:cNvSpPr>
          <p:nvPr/>
        </p:nvSpPr>
        <p:spPr bwMode="auto">
          <a:xfrm>
            <a:off x="1814513" y="1362075"/>
            <a:ext cx="9144000" cy="0"/>
          </a:xfrm>
          <a:prstGeom prst="rect">
            <a:avLst/>
          </a:prstGeom>
          <a:noFill/>
          <a:ln w="9525">
            <a:noFill/>
            <a:miter lim="800000"/>
            <a:headEnd/>
            <a:tailEnd/>
          </a:ln>
        </p:spPr>
        <p:txBody>
          <a:bodyPr>
            <a:spAutoFit/>
          </a:bodyPr>
          <a:lstStyle/>
          <a:p>
            <a:endParaRPr lang="es-CL"/>
          </a:p>
        </p:txBody>
      </p:sp>
      <p:graphicFrame>
        <p:nvGraphicFramePr>
          <p:cNvPr id="11266" name="Object 3"/>
          <p:cNvGraphicFramePr>
            <a:graphicFrameLocks noChangeAspect="1"/>
          </p:cNvGraphicFramePr>
          <p:nvPr/>
        </p:nvGraphicFramePr>
        <p:xfrm>
          <a:off x="1814513" y="1362075"/>
          <a:ext cx="5514975" cy="4133850"/>
        </p:xfrm>
        <a:graphic>
          <a:graphicData uri="http://schemas.openxmlformats.org/presentationml/2006/ole">
            <p:oleObj spid="_x0000_s11266" r:id="rId3" imgW="3723810" imgH="2790476" progId="PBrush">
              <p:embed/>
            </p:oleObj>
          </a:graphicData>
        </a:graphic>
      </p:graphicFrame>
      <p:sp>
        <p:nvSpPr>
          <p:cNvPr id="11268" name="Rectangle 4"/>
          <p:cNvSpPr>
            <a:spLocks noChangeArrowheads="1"/>
          </p:cNvSpPr>
          <p:nvPr/>
        </p:nvSpPr>
        <p:spPr bwMode="auto">
          <a:xfrm>
            <a:off x="228600" y="0"/>
            <a:ext cx="9144000" cy="1187450"/>
          </a:xfrm>
          <a:prstGeom prst="rect">
            <a:avLst/>
          </a:prstGeom>
          <a:noFill/>
          <a:ln w="9525">
            <a:noFill/>
            <a:miter lim="800000"/>
            <a:headEnd/>
            <a:tailEnd/>
          </a:ln>
        </p:spPr>
        <p:txBody>
          <a:bodyPr>
            <a:spAutoFit/>
          </a:bodyPr>
          <a:lstStyle/>
          <a:p>
            <a:r>
              <a:rPr lang="es-ES" sz="1400">
                <a:cs typeface="Times New Roman" pitchFamily="18" charset="0"/>
              </a:rPr>
              <a:t> </a:t>
            </a:r>
            <a:endParaRPr lang="es-ES" sz="1200">
              <a:cs typeface="Times New Roman" pitchFamily="18" charset="0"/>
            </a:endParaRPr>
          </a:p>
          <a:p>
            <a:pPr eaLnBrk="0" hangingPunct="0"/>
            <a:r>
              <a:rPr lang="es-ES" sz="1200" b="1" u="sng">
                <a:cs typeface="Times New Roman" pitchFamily="18" charset="0"/>
              </a:rPr>
              <a:t> </a:t>
            </a:r>
            <a:endParaRPr lang="es-ES" sz="1200">
              <a:cs typeface="Times New Roman" pitchFamily="18" charset="0"/>
            </a:endParaRPr>
          </a:p>
          <a:p>
            <a:pPr algn="ctr" eaLnBrk="0" hangingPunct="0"/>
            <a:r>
              <a:rPr lang="es-ES" sz="2200" u="sng">
                <a:solidFill>
                  <a:srgbClr val="000099"/>
                </a:solidFill>
                <a:latin typeface="Comic Sans MS" pitchFamily="66" charset="0"/>
                <a:cs typeface="Times New Roman" pitchFamily="18" charset="0"/>
              </a:rPr>
              <a:t>Comparación entre Intercambio iónico con elución por pH y Cromatofocusing</a:t>
            </a:r>
            <a:r>
              <a:rPr lang="es-ES"/>
              <a:t> </a:t>
            </a:r>
          </a:p>
        </p:txBody>
      </p:sp>
    </p:spTree>
  </p:cSld>
  <p:clrMapOvr>
    <a:masterClrMapping/>
  </p:clrMapOvr>
  <p:transition>
    <p:zoom dir="in"/>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23850" y="692150"/>
            <a:ext cx="7962926" cy="2438400"/>
          </a:xfrm>
          <a:prstGeom prst="rect">
            <a:avLst/>
          </a:prstGeom>
          <a:solidFill>
            <a:srgbClr val="FFFFFF"/>
          </a:solidFill>
          <a:ln w="9525">
            <a:noFill/>
            <a:miter lim="800000"/>
            <a:headEnd/>
            <a:tailEnd/>
          </a:ln>
        </p:spPr>
        <p:txBody>
          <a:bodyPr/>
          <a:lstStyle/>
          <a:p>
            <a:pPr marL="914400" lvl="1" indent="-457200"/>
            <a:r>
              <a:rPr lang="es-ES_tradnl" sz="2200" dirty="0">
                <a:solidFill>
                  <a:srgbClr val="990033"/>
                </a:solidFill>
                <a:latin typeface="Comic Sans MS" pitchFamily="66" charset="0"/>
                <a:cs typeface="Times New Roman" pitchFamily="18" charset="0"/>
              </a:rPr>
              <a:t>Se presenta la siguiente mezcla de proteínas</a:t>
            </a:r>
          </a:p>
          <a:p>
            <a:pPr marL="914400" lvl="1" indent="-457200"/>
            <a:endParaRPr lang="es-ES_tradnl" sz="2200" dirty="0">
              <a:solidFill>
                <a:srgbClr val="990033"/>
              </a:solidFill>
              <a:latin typeface="Comic Sans MS" pitchFamily="66" charset="0"/>
              <a:cs typeface="Times New Roman" pitchFamily="18" charset="0"/>
            </a:endParaRPr>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r>
              <a:rPr lang="es-ES_tradnl" sz="2200" dirty="0">
                <a:solidFill>
                  <a:srgbClr val="990033"/>
                </a:solidFill>
                <a:latin typeface="Comic Sans MS" pitchFamily="66" charset="0"/>
                <a:cs typeface="Times New Roman" pitchFamily="18" charset="0"/>
              </a:rPr>
              <a:t>Con la información que cuenta:</a:t>
            </a:r>
          </a:p>
          <a:p>
            <a:pPr marL="914400" lvl="1" indent="-457200"/>
            <a:r>
              <a:rPr lang="es-ES_tradnl" sz="2200" dirty="0">
                <a:solidFill>
                  <a:srgbClr val="990033"/>
                </a:solidFill>
                <a:latin typeface="Comic Sans MS" pitchFamily="66" charset="0"/>
                <a:cs typeface="Times New Roman" pitchFamily="18" charset="0"/>
              </a:rPr>
              <a:t>Prediga (dibujando) los perfiles de elución bajo las siguientes operaciones </a:t>
            </a:r>
            <a:r>
              <a:rPr lang="es-ES_tradnl" sz="2200" dirty="0" err="1" smtClean="0">
                <a:solidFill>
                  <a:srgbClr val="990033"/>
                </a:solidFill>
                <a:latin typeface="Comic Sans MS" pitchFamily="66" charset="0"/>
                <a:cs typeface="Times New Roman" pitchFamily="18" charset="0"/>
              </a:rPr>
              <a:t>cromatográficas</a:t>
            </a:r>
            <a:r>
              <a:rPr lang="es-ES_tradnl" sz="2200" dirty="0" smtClean="0">
                <a:solidFill>
                  <a:srgbClr val="990033"/>
                </a:solidFill>
                <a:latin typeface="Comic Sans MS" pitchFamily="66" charset="0"/>
                <a:cs typeface="Times New Roman" pitchFamily="18" charset="0"/>
              </a:rPr>
              <a:t>:</a:t>
            </a:r>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Q-</a:t>
            </a:r>
            <a:r>
              <a:rPr lang="es-ES_tradnl" sz="2200" dirty="0" err="1" smtClean="0">
                <a:solidFill>
                  <a:srgbClr val="990033"/>
                </a:solidFill>
                <a:latin typeface="Comic Sans MS" pitchFamily="66" charset="0"/>
                <a:cs typeface="Times New Roman" pitchFamily="18" charset="0"/>
              </a:rPr>
              <a:t>sefarosa</a:t>
            </a:r>
            <a:r>
              <a:rPr lang="es-ES_tradnl" sz="2200" dirty="0" smtClean="0">
                <a:solidFill>
                  <a:srgbClr val="990033"/>
                </a:solidFill>
                <a:latin typeface="Comic Sans MS" pitchFamily="66" charset="0"/>
                <a:cs typeface="Times New Roman" pitchFamily="18" charset="0"/>
              </a:rPr>
              <a:t> </a:t>
            </a:r>
            <a:r>
              <a:rPr lang="es-ES_tradnl" sz="2200" dirty="0" smtClean="0">
                <a:solidFill>
                  <a:srgbClr val="990033"/>
                </a:solidFill>
                <a:latin typeface="Comic Sans MS" pitchFamily="66" charset="0"/>
                <a:cs typeface="Times New Roman" pitchFamily="18" charset="0"/>
              </a:rPr>
              <a:t>a pH 4, 7 y 9 </a:t>
            </a:r>
            <a:endParaRPr lang="es-ES_tradnl" sz="2200" dirty="0" smtClean="0">
              <a:solidFill>
                <a:srgbClr val="990033"/>
              </a:solidFill>
              <a:latin typeface="Comic Sans MS" pitchFamily="66" charset="0"/>
              <a:cs typeface="Times New Roman" pitchFamily="18" charset="0"/>
            </a:endParaRPr>
          </a:p>
          <a:p>
            <a:pPr marL="914400" lvl="1" indent="-457200"/>
            <a:r>
              <a:rPr lang="es-ES_tradnl" sz="2200" dirty="0" smtClean="0">
                <a:solidFill>
                  <a:srgbClr val="990033"/>
                </a:solidFill>
                <a:latin typeface="Comic Sans MS" pitchFamily="66" charset="0"/>
                <a:cs typeface="Times New Roman" pitchFamily="18" charset="0"/>
              </a:rPr>
              <a:t>	 SP-</a:t>
            </a:r>
            <a:r>
              <a:rPr lang="es-ES_tradnl" sz="2200" dirty="0" err="1" smtClean="0">
                <a:solidFill>
                  <a:srgbClr val="990033"/>
                </a:solidFill>
                <a:latin typeface="Comic Sans MS" pitchFamily="66" charset="0"/>
                <a:cs typeface="Times New Roman" pitchFamily="18" charset="0"/>
              </a:rPr>
              <a:t>sefarosa</a:t>
            </a:r>
            <a:r>
              <a:rPr lang="es-ES_tradnl" sz="2200" dirty="0" smtClean="0">
                <a:solidFill>
                  <a:srgbClr val="990033"/>
                </a:solidFill>
                <a:latin typeface="Comic Sans MS" pitchFamily="66" charset="0"/>
                <a:cs typeface="Times New Roman" pitchFamily="18" charset="0"/>
              </a:rPr>
              <a:t> a pH 4, 7 y 9.</a:t>
            </a:r>
          </a:p>
          <a:p>
            <a:pPr marL="914400" lvl="1" indent="-457200"/>
            <a:r>
              <a:rPr lang="es-ES_tradnl" sz="2200" dirty="0" smtClean="0">
                <a:solidFill>
                  <a:srgbClr val="990033"/>
                </a:solidFill>
                <a:latin typeface="Comic Sans MS" pitchFamily="66" charset="0"/>
                <a:cs typeface="Times New Roman" pitchFamily="18" charset="0"/>
              </a:rPr>
              <a:t>Señale las condiciones de elución a utilizar.</a:t>
            </a:r>
            <a:endParaRPr lang="es-ES_tradnl" sz="2200" dirty="0" smtClean="0">
              <a:solidFill>
                <a:srgbClr val="990033"/>
              </a:solidFill>
              <a:latin typeface="Comic Sans MS" pitchFamily="66" charset="0"/>
              <a:cs typeface="Times New Roman" pitchFamily="18" charset="0"/>
            </a:endParaRPr>
          </a:p>
        </p:txBody>
      </p:sp>
      <p:sp>
        <p:nvSpPr>
          <p:cNvPr id="7475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Ejemplo</a:t>
            </a:r>
          </a:p>
        </p:txBody>
      </p:sp>
      <p:graphicFrame>
        <p:nvGraphicFramePr>
          <p:cNvPr id="64549" name="Group 37"/>
          <p:cNvGraphicFramePr>
            <a:graphicFrameLocks noGrp="1"/>
          </p:cNvGraphicFramePr>
          <p:nvPr/>
        </p:nvGraphicFramePr>
        <p:xfrm>
          <a:off x="1258888" y="1412875"/>
          <a:ext cx="6624637" cy="2085024"/>
        </p:xfrm>
        <a:graphic>
          <a:graphicData uri="http://schemas.openxmlformats.org/drawingml/2006/table">
            <a:tbl>
              <a:tblPr/>
              <a:tblGrid>
                <a:gridCol w="1655762"/>
                <a:gridCol w="1657350"/>
                <a:gridCol w="1655763"/>
                <a:gridCol w="1655762"/>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Proteína</a:t>
                      </a:r>
                      <a:endParaRPr kumimoji="0" lang="es-ES_tradnl" sz="1400" b="0" i="0" u="none" strike="noStrike" cap="none" normalizeH="0" baseline="0" dirty="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Peso Molecular (Da)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Punto Isoeléctrico</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Hidrofobicidad</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Tripsina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34.000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dirty="0" smtClean="0">
                          <a:ln>
                            <a:noFill/>
                          </a:ln>
                          <a:solidFill>
                            <a:schemeClr val="tx1"/>
                          </a:solidFill>
                          <a:effectLst/>
                          <a:latin typeface="Times New Roman" pitchFamily="18" charset="0"/>
                          <a:cs typeface="Times New Roman" pitchFamily="18" charset="0"/>
                        </a:rPr>
                        <a:t>Alta</a:t>
                      </a:r>
                      <a:endParaRPr kumimoji="0" lang="es-ES_tradnl" sz="1400" b="0" i="0" u="none" strike="noStrike" cap="none" normalizeH="0" baseline="0" dirty="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35.500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2.75-3.0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Gelatinas</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4.8-4,85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Baja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Insulina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40.900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5.30-5.35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zoom dir="in"/>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026"/>
          <p:cNvSpPr>
            <a:spLocks noGrp="1" noChangeArrowheads="1"/>
          </p:cNvSpPr>
          <p:nvPr>
            <p:ph type="ctrTitle"/>
          </p:nvPr>
        </p:nvSpPr>
        <p:spPr>
          <a:xfrm>
            <a:off x="685800" y="2286000"/>
            <a:ext cx="7772400" cy="1143000"/>
          </a:xfrm>
        </p:spPr>
        <p:txBody>
          <a:bodyPr/>
          <a:lstStyle/>
          <a:p>
            <a:pPr eaLnBrk="1" hangingPunct="1"/>
            <a:r>
              <a:rPr lang="es-ES_tradnl" sz="3400" u="sng" dirty="0" smtClean="0">
                <a:solidFill>
                  <a:srgbClr val="000099"/>
                </a:solidFill>
                <a:latin typeface="Comic Sans MS" pitchFamily="66" charset="0"/>
                <a:cs typeface="Times New Roman" pitchFamily="18" charset="0"/>
              </a:rPr>
              <a:t>AFINIDAD</a:t>
            </a:r>
            <a:endParaRPr lang="es-ES" sz="3400" u="sng" dirty="0" smtClean="0">
              <a:solidFill>
                <a:srgbClr val="000099"/>
              </a:solidFill>
              <a:latin typeface="Comic Sans MS" pitchFamily="66" charset="0"/>
              <a:cs typeface="Times New Roman" pitchFamily="18" charset="0"/>
            </a:endParaRPr>
          </a:p>
        </p:txBody>
      </p:sp>
      <p:sp>
        <p:nvSpPr>
          <p:cNvPr id="59395" name="Rectangle 1027"/>
          <p:cNvSpPr>
            <a:spLocks noGrp="1" noChangeArrowheads="1"/>
          </p:cNvSpPr>
          <p:nvPr>
            <p:ph type="subTitle" idx="1"/>
          </p:nvPr>
        </p:nvSpPr>
        <p:spPr/>
        <p:txBody>
          <a:bodyPr/>
          <a:lstStyle/>
          <a:p>
            <a:pPr eaLnBrk="1" hangingPunct="1"/>
            <a:endParaRPr lang="es-CL" smtClean="0"/>
          </a:p>
        </p:txBody>
      </p:sp>
    </p:spTree>
  </p:cSld>
  <p:clrMapOvr>
    <a:masterClrMapping/>
  </p:clrMapOvr>
  <p:transition>
    <p:zoom dir="in"/>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p:nvPr>
        </p:nvSpPr>
        <p:spPr>
          <a:xfrm>
            <a:off x="755650" y="620713"/>
            <a:ext cx="7772400" cy="1143000"/>
          </a:xfrm>
        </p:spPr>
        <p:txBody>
          <a:bodyPr/>
          <a:lstStyle/>
          <a:p>
            <a:pPr eaLnBrk="1" hangingPunct="1"/>
            <a:r>
              <a:rPr lang="es-ES" sz="3000" u="sng" smtClean="0">
                <a:solidFill>
                  <a:srgbClr val="990033"/>
                </a:solidFill>
                <a:latin typeface="Comic Sans MS" pitchFamily="66" charset="0"/>
                <a:cs typeface="Times New Roman" pitchFamily="18" charset="0"/>
              </a:rPr>
              <a:t>CROMATOGRAFIA DE</a:t>
            </a:r>
            <a:r>
              <a:rPr lang="es-ES_tradnl" sz="3000" u="sng" smtClean="0">
                <a:solidFill>
                  <a:srgbClr val="990033"/>
                </a:solidFill>
                <a:latin typeface="Comic Sans MS" pitchFamily="66" charset="0"/>
                <a:cs typeface="Times New Roman" pitchFamily="18" charset="0"/>
              </a:rPr>
              <a:t> AFINIDAD</a:t>
            </a:r>
            <a:r>
              <a:rPr lang="es-ES" smtClean="0"/>
              <a:t/>
            </a:r>
            <a:br>
              <a:rPr lang="es-ES" smtClean="0"/>
            </a:br>
            <a:r>
              <a:rPr lang="es-ES" sz="3000" u="sng" smtClean="0">
                <a:solidFill>
                  <a:srgbClr val="990033"/>
                </a:solidFill>
                <a:latin typeface="Comic Sans MS" pitchFamily="66" charset="0"/>
                <a:cs typeface="Times New Roman" pitchFamily="18" charset="0"/>
              </a:rPr>
              <a:t>(AC)</a:t>
            </a:r>
          </a:p>
        </p:txBody>
      </p:sp>
      <p:pic>
        <p:nvPicPr>
          <p:cNvPr id="63491" name="Picture 3"/>
          <p:cNvPicPr>
            <a:picLocks noChangeAspect="1" noChangeArrowheads="1"/>
          </p:cNvPicPr>
          <p:nvPr/>
        </p:nvPicPr>
        <p:blipFill>
          <a:blip r:embed="rId2"/>
          <a:srcRect/>
          <a:stretch>
            <a:fillRect/>
          </a:stretch>
        </p:blipFill>
        <p:spPr bwMode="auto">
          <a:xfrm>
            <a:off x="1692275" y="1844675"/>
            <a:ext cx="6049963" cy="4503738"/>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Text Box 2"/>
          <p:cNvSpPr txBox="1">
            <a:spLocks noChangeArrowheads="1"/>
          </p:cNvSpPr>
          <p:nvPr/>
        </p:nvSpPr>
        <p:spPr bwMode="auto">
          <a:xfrm>
            <a:off x="304800" y="609600"/>
            <a:ext cx="8534400" cy="2438400"/>
          </a:xfrm>
          <a:prstGeom prst="rect">
            <a:avLst/>
          </a:prstGeom>
          <a:solidFill>
            <a:srgbClr val="FFFFFF"/>
          </a:solidFill>
          <a:ln w="9525">
            <a:noFill/>
            <a:miter lim="800000"/>
            <a:headEnd/>
            <a:tailEnd/>
          </a:ln>
        </p:spPr>
        <p:txBody>
          <a:bodyPr/>
          <a:lstStyle/>
          <a:p>
            <a:pPr marL="457200" indent="-457200"/>
            <a:r>
              <a:rPr lang="es-ES_tradnl" sz="2200" u="sng">
                <a:solidFill>
                  <a:srgbClr val="000099"/>
                </a:solidFill>
                <a:latin typeface="Comic Sans MS" pitchFamily="66" charset="0"/>
                <a:cs typeface="Times New Roman" pitchFamily="18" charset="0"/>
              </a:rPr>
              <a:t>Cromatografía de Afinidad</a:t>
            </a:r>
          </a:p>
          <a:p>
            <a:pPr marL="457200"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Se basa en una afinidad específica que presenta la proteína por algún compuesto.</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Es la técnica cromatográfica más poderosa y específica.</a:t>
            </a:r>
          </a:p>
          <a:p>
            <a:pPr marL="457200" indent="-457200"/>
            <a:r>
              <a:rPr lang="es-ES_tradnl" sz="2200">
                <a:solidFill>
                  <a:srgbClr val="000099"/>
                </a:solidFill>
                <a:latin typeface="Comic Sans MS" pitchFamily="66" charset="0"/>
                <a:cs typeface="Times New Roman" pitchFamily="18" charset="0"/>
              </a:rPr>
              <a:t>Permite altos niveles de Concentración y Purificación.</a:t>
            </a:r>
          </a:p>
          <a:p>
            <a:pPr marL="457200" indent="-457200"/>
            <a:r>
              <a:rPr lang="es-ES" sz="2200">
                <a:solidFill>
                  <a:srgbClr val="000099"/>
                </a:solidFill>
                <a:latin typeface="Comic Sans MS" pitchFamily="66" charset="0"/>
                <a:cs typeface="Times New Roman" pitchFamily="18" charset="0"/>
              </a:rPr>
              <a:t> </a:t>
            </a:r>
          </a:p>
        </p:txBody>
      </p:sp>
      <p:graphicFrame>
        <p:nvGraphicFramePr>
          <p:cNvPr id="12290" name="Object 3"/>
          <p:cNvGraphicFramePr>
            <a:graphicFrameLocks noChangeAspect="1"/>
          </p:cNvGraphicFramePr>
          <p:nvPr/>
        </p:nvGraphicFramePr>
        <p:xfrm>
          <a:off x="250825" y="3573463"/>
          <a:ext cx="4105275" cy="3019425"/>
        </p:xfrm>
        <a:graphic>
          <a:graphicData uri="http://schemas.openxmlformats.org/presentationml/2006/ole">
            <p:oleObj spid="_x0000_s12290" name="Imagen de mapa de bits" r:id="rId3" imgW="3495238" imgH="2123810" progId="PBrush">
              <p:embed/>
            </p:oleObj>
          </a:graphicData>
        </a:graphic>
      </p:graphicFrame>
      <p:graphicFrame>
        <p:nvGraphicFramePr>
          <p:cNvPr id="12291" name="Object 4"/>
          <p:cNvGraphicFramePr>
            <a:graphicFrameLocks noChangeAspect="1"/>
          </p:cNvGraphicFramePr>
          <p:nvPr/>
        </p:nvGraphicFramePr>
        <p:xfrm>
          <a:off x="5795963" y="3644900"/>
          <a:ext cx="2187575" cy="2735263"/>
        </p:xfrm>
        <a:graphic>
          <a:graphicData uri="http://schemas.openxmlformats.org/presentationml/2006/ole">
            <p:oleObj spid="_x0000_s12291" name="Imagen de mapa de bits" r:id="rId4" imgW="1790476" imgH="2238687" progId="PBrush">
              <p:embed/>
            </p:oleObj>
          </a:graphicData>
        </a:graphic>
      </p:graphicFrame>
    </p:spTree>
  </p:cSld>
  <p:clrMapOvr>
    <a:masterClrMapping/>
  </p:clrMapOvr>
  <p:transition>
    <p:zoom dir="in"/>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ChangeArrowheads="1"/>
          </p:cNvSpPr>
          <p:nvPr/>
        </p:nvSpPr>
        <p:spPr bwMode="auto">
          <a:xfrm>
            <a:off x="0" y="0"/>
            <a:ext cx="9220200" cy="838200"/>
          </a:xfrm>
          <a:prstGeom prst="rect">
            <a:avLst/>
          </a:prstGeom>
          <a:noFill/>
          <a:ln w="12700">
            <a:noFill/>
            <a:miter lim="800000"/>
            <a:headEnd/>
            <a:tailEnd/>
          </a:ln>
        </p:spPr>
        <p:txBody>
          <a:bodyPr lIns="90488" tIns="44450" rIns="90488" bIns="44450" anchor="ctr"/>
          <a:lstStyle/>
          <a:p>
            <a:pPr algn="ctr"/>
            <a:r>
              <a:rPr lang="en-GB" sz="3600">
                <a:solidFill>
                  <a:schemeClr val="tx2"/>
                </a:solidFill>
              </a:rPr>
              <a:t>Reduction of stages due to affinity adsorption</a:t>
            </a:r>
          </a:p>
        </p:txBody>
      </p:sp>
      <p:grpSp>
        <p:nvGrpSpPr>
          <p:cNvPr id="64515" name="Group 3"/>
          <p:cNvGrpSpPr>
            <a:grpSpLocks noChangeAspect="1"/>
          </p:cNvGrpSpPr>
          <p:nvPr/>
        </p:nvGrpSpPr>
        <p:grpSpPr bwMode="auto">
          <a:xfrm>
            <a:off x="992188" y="933450"/>
            <a:ext cx="7313612" cy="5122863"/>
            <a:chOff x="384" y="672"/>
            <a:chExt cx="4848" cy="3396"/>
          </a:xfrm>
        </p:grpSpPr>
        <p:sp>
          <p:nvSpPr>
            <p:cNvPr id="64516" name="AutoShape 4"/>
            <p:cNvSpPr>
              <a:spLocks noChangeAspect="1" noChangeArrowheads="1"/>
            </p:cNvSpPr>
            <p:nvPr/>
          </p:nvSpPr>
          <p:spPr bwMode="auto">
            <a:xfrm>
              <a:off x="384" y="67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Fermentation</a:t>
              </a:r>
            </a:p>
          </p:txBody>
        </p:sp>
        <p:sp>
          <p:nvSpPr>
            <p:cNvPr id="64517" name="AutoShape 5"/>
            <p:cNvSpPr>
              <a:spLocks noChangeAspect="1" noChangeArrowheads="1"/>
            </p:cNvSpPr>
            <p:nvPr/>
          </p:nvSpPr>
          <p:spPr bwMode="auto">
            <a:xfrm>
              <a:off x="384" y="1056"/>
              <a:ext cx="1248" cy="432"/>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Cell separation</a:t>
              </a:r>
            </a:p>
          </p:txBody>
        </p:sp>
        <p:sp>
          <p:nvSpPr>
            <p:cNvPr id="64518" name="AutoShape 6"/>
            <p:cNvSpPr>
              <a:spLocks noChangeAspect="1" noChangeArrowheads="1"/>
            </p:cNvSpPr>
            <p:nvPr/>
          </p:nvSpPr>
          <p:spPr bwMode="auto">
            <a:xfrm>
              <a:off x="384" y="1524"/>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19" name="AutoShape 7"/>
            <p:cNvSpPr>
              <a:spLocks noChangeAspect="1" noChangeArrowheads="1"/>
            </p:cNvSpPr>
            <p:nvPr/>
          </p:nvSpPr>
          <p:spPr bwMode="auto">
            <a:xfrm>
              <a:off x="384" y="205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p>
          </p:txBody>
        </p:sp>
        <p:sp>
          <p:nvSpPr>
            <p:cNvPr id="64520" name="AutoShape 8"/>
            <p:cNvSpPr>
              <a:spLocks noChangeAspect="1" noChangeArrowheads="1"/>
            </p:cNvSpPr>
            <p:nvPr/>
          </p:nvSpPr>
          <p:spPr bwMode="auto">
            <a:xfrm>
              <a:off x="384" y="2436"/>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endParaRPr lang="en-GB" sz="1900">
                <a:latin typeface="Book Antiqua" pitchFamily="18" charset="0"/>
              </a:endParaRPr>
            </a:p>
          </p:txBody>
        </p:sp>
        <p:sp>
          <p:nvSpPr>
            <p:cNvPr id="64521" name="AutoShape 9"/>
            <p:cNvSpPr>
              <a:spLocks noChangeAspect="1" noChangeArrowheads="1"/>
            </p:cNvSpPr>
            <p:nvPr/>
          </p:nvSpPr>
          <p:spPr bwMode="auto">
            <a:xfrm>
              <a:off x="384" y="2820"/>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Chromatography</a:t>
              </a:r>
            </a:p>
          </p:txBody>
        </p:sp>
        <p:sp>
          <p:nvSpPr>
            <p:cNvPr id="64522" name="AutoShape 10"/>
            <p:cNvSpPr>
              <a:spLocks noChangeAspect="1" noChangeArrowheads="1"/>
            </p:cNvSpPr>
            <p:nvPr/>
          </p:nvSpPr>
          <p:spPr bwMode="auto">
            <a:xfrm>
              <a:off x="384" y="3204"/>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23" name="AutoShape 11"/>
            <p:cNvSpPr>
              <a:spLocks noChangeAspect="1" noChangeArrowheads="1"/>
            </p:cNvSpPr>
            <p:nvPr/>
          </p:nvSpPr>
          <p:spPr bwMode="auto">
            <a:xfrm>
              <a:off x="384" y="373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HPLC</a:t>
              </a:r>
            </a:p>
          </p:txBody>
        </p:sp>
        <p:sp>
          <p:nvSpPr>
            <p:cNvPr id="64524" name="Text Box 12"/>
            <p:cNvSpPr txBox="1">
              <a:spLocks noChangeAspect="1" noChangeArrowheads="1"/>
            </p:cNvSpPr>
            <p:nvPr/>
          </p:nvSpPr>
          <p:spPr bwMode="auto">
            <a:xfrm>
              <a:off x="1747" y="743"/>
              <a:ext cx="399" cy="3317"/>
            </a:xfrm>
            <a:prstGeom prst="rect">
              <a:avLst/>
            </a:prstGeom>
            <a:noFill/>
            <a:ln w="12700">
              <a:noFill/>
              <a:miter lim="800000"/>
              <a:headEnd/>
              <a:tailEnd/>
            </a:ln>
          </p:spPr>
          <p:txBody>
            <a:bodyPr wrap="none" lIns="36000" rIns="0">
              <a:spAutoFit/>
            </a:bodyPr>
            <a:lstStyle/>
            <a:p>
              <a:pPr algn="ctr" eaLnBrk="0" hangingPunct="0"/>
              <a:r>
                <a:rPr lang="en-GB" sz="1900">
                  <a:latin typeface="Book Antiqua" pitchFamily="18" charset="0"/>
                </a:rPr>
                <a:t>100%</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p:txBody>
        </p:sp>
        <p:sp>
          <p:nvSpPr>
            <p:cNvPr id="64525" name="Oval 13"/>
            <p:cNvSpPr>
              <a:spLocks noChangeAspect="1" noChangeArrowheads="1"/>
            </p:cNvSpPr>
            <p:nvPr/>
          </p:nvSpPr>
          <p:spPr bwMode="auto">
            <a:xfrm>
              <a:off x="2160" y="3744"/>
              <a:ext cx="528" cy="288"/>
            </a:xfrm>
            <a:prstGeom prst="ellipse">
              <a:avLst/>
            </a:prstGeom>
            <a:noFill/>
            <a:ln w="12700">
              <a:solidFill>
                <a:schemeClr val="tx1"/>
              </a:solidFill>
              <a:round/>
              <a:headEnd/>
              <a:tailEnd/>
            </a:ln>
          </p:spPr>
          <p:txBody>
            <a:bodyPr wrap="none" lIns="36000" rIns="0" anchor="ctr"/>
            <a:lstStyle/>
            <a:p>
              <a:pPr algn="ctr" eaLnBrk="0" hangingPunct="0"/>
              <a:r>
                <a:rPr lang="en-GB" sz="1900">
                  <a:latin typeface="Book Antiqua" pitchFamily="18" charset="0"/>
                </a:rPr>
                <a:t>32%</a:t>
              </a:r>
            </a:p>
          </p:txBody>
        </p:sp>
        <p:sp>
          <p:nvSpPr>
            <p:cNvPr id="64526" name="AutoShape 14"/>
            <p:cNvSpPr>
              <a:spLocks noChangeAspect="1" noChangeArrowheads="1"/>
            </p:cNvSpPr>
            <p:nvPr/>
          </p:nvSpPr>
          <p:spPr bwMode="auto">
            <a:xfrm>
              <a:off x="2928" y="672"/>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Fermentation</a:t>
              </a:r>
            </a:p>
          </p:txBody>
        </p:sp>
        <p:sp>
          <p:nvSpPr>
            <p:cNvPr id="64527" name="AutoShape 15"/>
            <p:cNvSpPr>
              <a:spLocks noChangeAspect="1" noChangeArrowheads="1"/>
            </p:cNvSpPr>
            <p:nvPr/>
          </p:nvSpPr>
          <p:spPr bwMode="auto">
            <a:xfrm>
              <a:off x="2928" y="1056"/>
              <a:ext cx="1248" cy="432"/>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Cell separation</a:t>
              </a:r>
            </a:p>
          </p:txBody>
        </p:sp>
        <p:sp>
          <p:nvSpPr>
            <p:cNvPr id="64528" name="AutoShape 16"/>
            <p:cNvSpPr>
              <a:spLocks noChangeAspect="1" noChangeArrowheads="1"/>
            </p:cNvSpPr>
            <p:nvPr/>
          </p:nvSpPr>
          <p:spPr bwMode="auto">
            <a:xfrm>
              <a:off x="2928" y="1536"/>
              <a:ext cx="1248" cy="1584"/>
            </a:xfrm>
            <a:prstGeom prst="cube">
              <a:avLst>
                <a:gd name="adj" fmla="val 5370"/>
              </a:avLst>
            </a:prstGeom>
            <a:noFill/>
            <a:ln w="9525">
              <a:solidFill>
                <a:schemeClr val="tx2"/>
              </a:solidFill>
              <a:miter lim="800000"/>
              <a:headEnd/>
              <a:tailEnd/>
            </a:ln>
          </p:spPr>
          <p:txBody>
            <a:bodyPr lIns="36000" rIns="0" anchor="ctr"/>
            <a:lstStyle/>
            <a:p>
              <a:pPr algn="ctr" eaLnBrk="0" hangingPunct="0"/>
              <a:r>
                <a:rPr lang="en-GB" sz="1800">
                  <a:latin typeface="Book Antiqua" pitchFamily="18" charset="0"/>
                </a:rPr>
                <a:t>Affinity chromatography</a:t>
              </a:r>
              <a:endParaRPr lang="en-GB" sz="1900">
                <a:latin typeface="Book Antiqua" pitchFamily="18" charset="0"/>
              </a:endParaRPr>
            </a:p>
          </p:txBody>
        </p:sp>
        <p:sp>
          <p:nvSpPr>
            <p:cNvPr id="64529" name="AutoShape 17"/>
            <p:cNvSpPr>
              <a:spLocks noChangeAspect="1" noChangeArrowheads="1"/>
            </p:cNvSpPr>
            <p:nvPr/>
          </p:nvSpPr>
          <p:spPr bwMode="auto">
            <a:xfrm>
              <a:off x="2928" y="3168"/>
              <a:ext cx="1248" cy="480"/>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Ultrafiltration Diafiltration</a:t>
              </a:r>
            </a:p>
          </p:txBody>
        </p:sp>
        <p:sp>
          <p:nvSpPr>
            <p:cNvPr id="64530" name="AutoShape 18"/>
            <p:cNvSpPr>
              <a:spLocks noChangeAspect="1" noChangeArrowheads="1"/>
            </p:cNvSpPr>
            <p:nvPr/>
          </p:nvSpPr>
          <p:spPr bwMode="auto">
            <a:xfrm>
              <a:off x="2928" y="3696"/>
              <a:ext cx="1248" cy="336"/>
            </a:xfrm>
            <a:prstGeom prst="cube">
              <a:avLst>
                <a:gd name="adj" fmla="val 12097"/>
              </a:avLst>
            </a:prstGeom>
            <a:noFill/>
            <a:ln w="9525">
              <a:solidFill>
                <a:schemeClr val="tx2"/>
              </a:solidFill>
              <a:miter lim="800000"/>
              <a:headEnd/>
              <a:tailEnd/>
            </a:ln>
          </p:spPr>
          <p:txBody>
            <a:bodyPr lIns="36000" rIns="0" anchor="ctr"/>
            <a:lstStyle/>
            <a:p>
              <a:pPr algn="ctr" eaLnBrk="0" hangingPunct="0"/>
              <a:r>
                <a:rPr lang="en-GB" sz="1900">
                  <a:latin typeface="Book Antiqua" pitchFamily="18" charset="0"/>
                </a:rPr>
                <a:t>HPLC</a:t>
              </a:r>
            </a:p>
          </p:txBody>
        </p:sp>
        <p:sp>
          <p:nvSpPr>
            <p:cNvPr id="64531" name="Text Box 19"/>
            <p:cNvSpPr txBox="1">
              <a:spLocks noChangeAspect="1" noChangeArrowheads="1"/>
            </p:cNvSpPr>
            <p:nvPr/>
          </p:nvSpPr>
          <p:spPr bwMode="auto">
            <a:xfrm>
              <a:off x="4290" y="743"/>
              <a:ext cx="399" cy="3125"/>
            </a:xfrm>
            <a:prstGeom prst="rect">
              <a:avLst/>
            </a:prstGeom>
            <a:noFill/>
            <a:ln w="12700">
              <a:noFill/>
              <a:miter lim="800000"/>
              <a:headEnd/>
              <a:tailEnd/>
            </a:ln>
          </p:spPr>
          <p:txBody>
            <a:bodyPr wrap="none" lIns="36000" rIns="0">
              <a:spAutoFit/>
            </a:bodyPr>
            <a:lstStyle/>
            <a:p>
              <a:pPr algn="ctr" eaLnBrk="0" hangingPunct="0"/>
              <a:r>
                <a:rPr lang="en-GB" sz="1900">
                  <a:latin typeface="Book Antiqua" pitchFamily="18" charset="0"/>
                </a:rPr>
                <a:t>100%</a:t>
              </a: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endParaRPr lang="en-GB" sz="1900">
                <a:latin typeface="Book Antiqua" pitchFamily="18" charset="0"/>
              </a:endParaRPr>
            </a:p>
            <a:p>
              <a:pPr algn="ctr" eaLnBrk="0" hangingPunct="0"/>
              <a:r>
                <a:rPr lang="en-GB" sz="1900">
                  <a:latin typeface="Book Antiqua" pitchFamily="18" charset="0"/>
                </a:rPr>
                <a:t>85%</a:t>
              </a:r>
            </a:p>
            <a:p>
              <a:pPr algn="ctr" eaLnBrk="0" hangingPunct="0"/>
              <a:endParaRPr lang="en-GB" sz="1900">
                <a:latin typeface="Book Antiqua" pitchFamily="18" charset="0"/>
              </a:endParaRPr>
            </a:p>
            <a:p>
              <a:pPr algn="ctr" eaLnBrk="0" hangingPunct="0"/>
              <a:r>
                <a:rPr lang="en-GB" sz="1900">
                  <a:latin typeface="Book Antiqua" pitchFamily="18" charset="0"/>
                </a:rPr>
                <a:t>85%</a:t>
              </a:r>
            </a:p>
          </p:txBody>
        </p:sp>
        <p:sp>
          <p:nvSpPr>
            <p:cNvPr id="64532" name="Oval 20"/>
            <p:cNvSpPr>
              <a:spLocks noChangeAspect="1" noChangeArrowheads="1"/>
            </p:cNvSpPr>
            <p:nvPr/>
          </p:nvSpPr>
          <p:spPr bwMode="auto">
            <a:xfrm>
              <a:off x="4704" y="3744"/>
              <a:ext cx="528" cy="288"/>
            </a:xfrm>
            <a:prstGeom prst="ellipse">
              <a:avLst/>
            </a:prstGeom>
            <a:noFill/>
            <a:ln w="12700">
              <a:solidFill>
                <a:schemeClr val="tx1"/>
              </a:solidFill>
              <a:round/>
              <a:headEnd/>
              <a:tailEnd/>
            </a:ln>
          </p:spPr>
          <p:txBody>
            <a:bodyPr wrap="none" lIns="36000" rIns="0" anchor="ctr"/>
            <a:lstStyle/>
            <a:p>
              <a:pPr algn="ctr" eaLnBrk="0" hangingPunct="0"/>
              <a:r>
                <a:rPr lang="en-GB" sz="1900">
                  <a:latin typeface="Book Antiqua" pitchFamily="18" charset="0"/>
                </a:rPr>
                <a:t>52%</a:t>
              </a:r>
            </a:p>
          </p:txBody>
        </p:sp>
      </p:grpSp>
    </p:spTree>
  </p:cSld>
  <p:clrMapOvr>
    <a:masterClrMapping/>
  </p:clrMapOvr>
  <p:transition>
    <p:zoom dir="in"/>
  </p:transition>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571" name="Group 35"/>
          <p:cNvGraphicFramePr>
            <a:graphicFrameLocks noGrp="1"/>
          </p:cNvGraphicFramePr>
          <p:nvPr/>
        </p:nvGraphicFramePr>
        <p:xfrm>
          <a:off x="755650" y="1169988"/>
          <a:ext cx="7632700" cy="5705476"/>
        </p:xfrm>
        <a:graphic>
          <a:graphicData uri="http://schemas.openxmlformats.org/drawingml/2006/table">
            <a:tbl>
              <a:tblPr/>
              <a:tblGrid>
                <a:gridCol w="1966913"/>
                <a:gridCol w="2795587"/>
                <a:gridCol w="2870200"/>
              </a:tblGrid>
              <a:tr h="439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Ligante</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Características de las Proteínas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Tipos de Proteínas que se purifican</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15411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Quelatos Metálicos Inmovilizados (IMAC)</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 proteína presenta afinidad por iones metálicos. Los principales iones son:</a:t>
                      </a:r>
                    </a:p>
                    <a:p>
                      <a:pPr marL="0" marR="0" lvl="0" indent="0" algn="l" defTabSz="914400" rtl="0" eaLnBrk="0" fontAlgn="base" latinLnBrk="0" hangingPunct="0">
                        <a:lnSpc>
                          <a:spcPct val="100000"/>
                        </a:lnSpc>
                        <a:spcBef>
                          <a:spcPct val="0"/>
                        </a:spcBef>
                        <a:spcAft>
                          <a:spcPct val="0"/>
                        </a:spcAft>
                        <a:buClrTx/>
                        <a:buSzTx/>
                        <a:buFontTx/>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Cu</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+2</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Zn</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+2</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con Residuos Superficiales de:</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Histidina</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Cisteína</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Triptofano</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57162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Colorantes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presentan afinidad a compuestos de estructura similar a NAD</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NADP</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a:t>
                      </a: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  Los siguientes colorantes presentan dicha similitud:</a:t>
                      </a: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Cibracron Blue</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TM</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Symbol" pitchFamily="18" charset="2"/>
                        <a:buChar char=""/>
                        <a:tabLst>
                          <a:tab pos="228600"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Procion Red</a:t>
                      </a:r>
                      <a:r>
                        <a:rPr kumimoji="0" lang="es-ES" sz="1400" b="0" i="0" u="none" strike="noStrike" cap="none" normalizeH="0" baseline="30000" smtClean="0">
                          <a:ln>
                            <a:noFill/>
                          </a:ln>
                          <a:solidFill>
                            <a:schemeClr val="tx1"/>
                          </a:solidFill>
                          <a:effectLst/>
                          <a:latin typeface="Times New Roman" pitchFamily="18" charset="0"/>
                          <a:cs typeface="Times New Roman" pitchFamily="18" charset="0"/>
                        </a:rPr>
                        <a:t>TM</a:t>
                      </a:r>
                      <a:endParaRPr kumimoji="0" lang="es-ES" sz="1400" b="0" i="0" u="none" strike="noStrike" cap="none" normalizeH="0" baseline="0" smtClean="0">
                        <a:ln>
                          <a:noFill/>
                        </a:ln>
                        <a:solidFill>
                          <a:schemeClr val="tx1"/>
                        </a:solidFill>
                        <a:effectLst/>
                        <a:latin typeface="Times New Roman" pitchFamily="18" charset="0"/>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Proteínas del tipo:</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Quitinasas</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Deshidrogenasas</a:t>
                      </a:r>
                    </a:p>
                    <a:p>
                      <a:pPr marL="0" marR="0" lvl="0" indent="0" algn="just"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Fosfatasas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46150">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s-ES_tradnl"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Lectinas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deben presentar tendencia a  interactúan con azúcares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del tipo:</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Glicoproteínas</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Polisacáridos</a:t>
                      </a:r>
                    </a:p>
                    <a:p>
                      <a:pPr marL="0" marR="0" lvl="0" indent="0" algn="l" defTabSz="914400" rtl="0" eaLnBrk="0" fontAlgn="base" latinLnBrk="0" hangingPunct="0">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de Membrana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7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Inhibidores</a:t>
                      </a:r>
                    </a:p>
                    <a:p>
                      <a:pPr marL="0" marR="0" lvl="0" indent="0" algn="l"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Sustratos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Las proteínas presentan afinidad especial a este tipo de compuestos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s-C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88988">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A</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 G</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Proteínas con regiones específicas que interactúan con inmunoglobulinas</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Char char="-"/>
                        <a:tabLst>
                          <a:tab pos="454025" algn="l"/>
                          <a:tab pos="949325" algn="l"/>
                        </a:tabLst>
                      </a:pPr>
                      <a:r>
                        <a:rPr kumimoji="0" lang="es-ES" sz="1400" b="0" i="0" u="none" strike="noStrike" cap="none" normalizeH="0" baseline="0" smtClean="0">
                          <a:ln>
                            <a:noFill/>
                          </a:ln>
                          <a:solidFill>
                            <a:schemeClr val="tx1"/>
                          </a:solidFill>
                          <a:effectLst/>
                          <a:latin typeface="Times New Roman" pitchFamily="18" charset="0"/>
                          <a:cs typeface="Times New Roman" pitchFamily="18" charset="0"/>
                        </a:rPr>
                        <a:t>Anticuerpos</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5568" name="Rectangle 32"/>
          <p:cNvSpPr>
            <a:spLocks noChangeArrowheads="1"/>
          </p:cNvSpPr>
          <p:nvPr/>
        </p:nvSpPr>
        <p:spPr bwMode="auto">
          <a:xfrm>
            <a:off x="1116013" y="188913"/>
            <a:ext cx="6040437" cy="762000"/>
          </a:xfrm>
          <a:prstGeom prst="rect">
            <a:avLst/>
          </a:prstGeom>
          <a:noFill/>
          <a:ln w="9525">
            <a:noFill/>
            <a:miter lim="800000"/>
            <a:headEnd/>
            <a:tailEnd/>
          </a:ln>
        </p:spPr>
        <p:txBody>
          <a:bodyPr wrap="none" anchor="ctr">
            <a:spAutoFit/>
          </a:bodyPr>
          <a:lstStyle/>
          <a:p>
            <a:pPr indent="449263" algn="ctr"/>
            <a:r>
              <a:rPr lang="es-ES" sz="2200" u="sng">
                <a:solidFill>
                  <a:srgbClr val="000099"/>
                </a:solidFill>
                <a:latin typeface="Comic Sans MS" pitchFamily="66" charset="0"/>
                <a:cs typeface="Times New Roman" pitchFamily="18" charset="0"/>
              </a:rPr>
              <a:t>Principales tipos de ligantes utilizados en </a:t>
            </a:r>
          </a:p>
          <a:p>
            <a:pPr indent="449263" algn="ctr"/>
            <a:r>
              <a:rPr lang="es-ES" sz="2200" u="sng">
                <a:solidFill>
                  <a:srgbClr val="000099"/>
                </a:solidFill>
                <a:latin typeface="Comic Sans MS" pitchFamily="66" charset="0"/>
                <a:cs typeface="Times New Roman" pitchFamily="18" charset="0"/>
              </a:rPr>
              <a:t>Cromatografía de Afinidad</a:t>
            </a:r>
            <a:r>
              <a:rPr lang="es-ES" sz="220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6"/>
          <p:cNvPicPr>
            <a:picLocks noChangeAspect="1" noChangeArrowheads="1"/>
          </p:cNvPicPr>
          <p:nvPr/>
        </p:nvPicPr>
        <p:blipFill>
          <a:blip r:embed="rId2"/>
          <a:srcRect/>
          <a:stretch>
            <a:fillRect/>
          </a:stretch>
        </p:blipFill>
        <p:spPr bwMode="auto">
          <a:xfrm>
            <a:off x="1495425" y="828675"/>
            <a:ext cx="6153150" cy="5208588"/>
          </a:xfrm>
          <a:prstGeom prst="rect">
            <a:avLst/>
          </a:prstGeom>
          <a:noFill/>
          <a:ln w="9525">
            <a:noFill/>
            <a:miter lim="800000"/>
            <a:headEnd/>
            <a:tailEnd/>
          </a:ln>
        </p:spPr>
      </p:pic>
    </p:spTree>
  </p:cSld>
  <p:clrMapOvr>
    <a:masterClrMapping/>
  </p:clrMapOvr>
  <p:transition>
    <p:zoom dir="in"/>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323850" y="692150"/>
            <a:ext cx="6480175" cy="2438400"/>
          </a:xfrm>
          <a:prstGeom prst="rect">
            <a:avLst/>
          </a:prstGeom>
          <a:solidFill>
            <a:srgbClr val="FFFFFF"/>
          </a:solidFill>
          <a:ln w="9525">
            <a:noFill/>
            <a:miter lim="800000"/>
            <a:headEnd/>
            <a:tailEnd/>
          </a:ln>
        </p:spPr>
        <p:txBody>
          <a:bodyPr/>
          <a:lstStyle/>
          <a:p>
            <a:pPr marL="457200" indent="-457200"/>
            <a:r>
              <a:rPr lang="es-ES_tradnl" sz="2200">
                <a:solidFill>
                  <a:srgbClr val="000099"/>
                </a:solidFill>
                <a:latin typeface="Comic Sans MS" pitchFamily="66" charset="0"/>
                <a:cs typeface="Times New Roman" pitchFamily="18" charset="0"/>
              </a:rPr>
              <a:t>Soporte:</a:t>
            </a:r>
          </a:p>
          <a:p>
            <a:pPr marL="457200" indent="-457200"/>
            <a:r>
              <a:rPr lang="es-ES_tradnl" sz="2200">
                <a:solidFill>
                  <a:srgbClr val="000099"/>
                </a:solidFill>
                <a:latin typeface="Comic Sans MS" pitchFamily="66" charset="0"/>
                <a:cs typeface="Times New Roman" pitchFamily="18" charset="0"/>
              </a:rPr>
              <a:t>	No debe reaccionar con la proteína</a:t>
            </a:r>
          </a:p>
          <a:p>
            <a:pPr marL="457200" indent="-457200"/>
            <a:r>
              <a:rPr lang="es-ES_tradnl" sz="2200">
                <a:solidFill>
                  <a:srgbClr val="000099"/>
                </a:solidFill>
                <a:latin typeface="Comic Sans MS" pitchFamily="66" charset="0"/>
                <a:cs typeface="Times New Roman" pitchFamily="18" charset="0"/>
              </a:rPr>
              <a:t>	Debe ser resistente a la degradación 	química y microbiana</a:t>
            </a:r>
          </a:p>
          <a:p>
            <a:pPr marL="457200" indent="-457200"/>
            <a:r>
              <a:rPr lang="es-ES_tradnl" sz="2200">
                <a:solidFill>
                  <a:srgbClr val="000099"/>
                </a:solidFill>
                <a:latin typeface="Comic Sans MS" pitchFamily="66" charset="0"/>
                <a:cs typeface="Times New Roman" pitchFamily="18" charset="0"/>
              </a:rPr>
              <a:t>	Debe poseer poros amplios</a:t>
            </a:r>
          </a:p>
          <a:p>
            <a:pPr marL="457200" indent="-457200"/>
            <a:r>
              <a:rPr lang="es-ES_tradnl" sz="2200">
                <a:solidFill>
                  <a:srgbClr val="000099"/>
                </a:solidFill>
                <a:latin typeface="Comic Sans MS" pitchFamily="66" charset="0"/>
                <a:cs typeface="Times New Roman" pitchFamily="18" charset="0"/>
              </a:rPr>
              <a:t>Ligante</a:t>
            </a:r>
          </a:p>
          <a:p>
            <a:pPr marL="457200" indent="-457200"/>
            <a:r>
              <a:rPr lang="es-ES_tradnl" sz="2200">
                <a:solidFill>
                  <a:srgbClr val="000099"/>
                </a:solidFill>
                <a:latin typeface="Comic Sans MS" pitchFamily="66" charset="0"/>
                <a:cs typeface="Times New Roman" pitchFamily="18" charset="0"/>
              </a:rPr>
              <a:t>	Debe ser lo suficientemente específico</a:t>
            </a:r>
          </a:p>
          <a:p>
            <a:pPr marL="457200" indent="-457200"/>
            <a:r>
              <a:rPr lang="es-ES_tradnl" sz="2200">
                <a:solidFill>
                  <a:srgbClr val="000099"/>
                </a:solidFill>
                <a:latin typeface="Comic Sans MS" pitchFamily="66" charset="0"/>
                <a:cs typeface="Times New Roman" pitchFamily="18" charset="0"/>
              </a:rPr>
              <a:t>	Debe generar uniones estables</a:t>
            </a:r>
          </a:p>
          <a:p>
            <a:pPr marL="457200" indent="-457200"/>
            <a:r>
              <a:rPr lang="es-ES_tradnl" sz="2200">
                <a:solidFill>
                  <a:srgbClr val="000099"/>
                </a:solidFill>
                <a:latin typeface="Comic Sans MS" pitchFamily="66" charset="0"/>
                <a:cs typeface="Times New Roman" pitchFamily="18" charset="0"/>
              </a:rPr>
              <a:t>	Debe atraparse en la matriz</a:t>
            </a:r>
          </a:p>
          <a:p>
            <a:pPr marL="457200" indent="-457200"/>
            <a:r>
              <a:rPr lang="es-ES_tradnl" sz="2200">
                <a:solidFill>
                  <a:srgbClr val="000099"/>
                </a:solidFill>
                <a:latin typeface="Comic Sans MS" pitchFamily="66" charset="0"/>
                <a:cs typeface="Times New Roman" pitchFamily="18" charset="0"/>
              </a:rPr>
              <a:t>Spacers</a:t>
            </a:r>
          </a:p>
          <a:p>
            <a:pPr marL="457200" indent="-457200"/>
            <a:r>
              <a:rPr lang="es-ES_tradnl" sz="2200">
                <a:solidFill>
                  <a:srgbClr val="000099"/>
                </a:solidFill>
                <a:latin typeface="Comic Sans MS" pitchFamily="66" charset="0"/>
                <a:cs typeface="Times New Roman" pitchFamily="18" charset="0"/>
              </a:rPr>
              <a:t>	Debe mantener al ligante en la superficie</a:t>
            </a:r>
          </a:p>
          <a:p>
            <a:pPr marL="457200" indent="-457200"/>
            <a:r>
              <a:rPr lang="es-ES_tradnl" sz="2200">
                <a:solidFill>
                  <a:srgbClr val="000099"/>
                </a:solidFill>
                <a:latin typeface="Comic Sans MS" pitchFamily="66" charset="0"/>
                <a:cs typeface="Times New Roman" pitchFamily="18" charset="0"/>
              </a:rPr>
              <a:t>	Posee, generalmente, grupos metileno</a:t>
            </a:r>
          </a:p>
          <a:p>
            <a:pPr marL="457200" indent="-457200"/>
            <a:r>
              <a:rPr lang="es-ES_tradnl" sz="2200">
                <a:solidFill>
                  <a:srgbClr val="000099"/>
                </a:solidFill>
                <a:latin typeface="Comic Sans MS" pitchFamily="66" charset="0"/>
                <a:cs typeface="Times New Roman" pitchFamily="18" charset="0"/>
              </a:rPr>
              <a:t>	Son hidrofílicos</a:t>
            </a:r>
          </a:p>
          <a:p>
            <a:pPr marL="457200" indent="-457200"/>
            <a:r>
              <a:rPr lang="es-ES" sz="2200">
                <a:solidFill>
                  <a:srgbClr val="000099"/>
                </a:solidFill>
                <a:latin typeface="Comic Sans MS" pitchFamily="66" charset="0"/>
                <a:cs typeface="Times New Roman" pitchFamily="18" charset="0"/>
              </a:rPr>
              <a:t> </a:t>
            </a:r>
          </a:p>
        </p:txBody>
      </p:sp>
      <p:grpSp>
        <p:nvGrpSpPr>
          <p:cNvPr id="13316" name="Group 3"/>
          <p:cNvGrpSpPr>
            <a:grpSpLocks/>
          </p:cNvGrpSpPr>
          <p:nvPr/>
        </p:nvGrpSpPr>
        <p:grpSpPr bwMode="auto">
          <a:xfrm>
            <a:off x="7092950" y="1052513"/>
            <a:ext cx="1885950" cy="3816350"/>
            <a:chOff x="4468" y="663"/>
            <a:chExt cx="1188" cy="2404"/>
          </a:xfrm>
        </p:grpSpPr>
        <p:graphicFrame>
          <p:nvGraphicFramePr>
            <p:cNvPr id="13314" name="Object 4"/>
            <p:cNvGraphicFramePr>
              <a:graphicFrameLocks noChangeAspect="1"/>
            </p:cNvGraphicFramePr>
            <p:nvPr/>
          </p:nvGraphicFramePr>
          <p:xfrm>
            <a:off x="4468" y="663"/>
            <a:ext cx="1188" cy="2404"/>
          </p:xfrm>
          <a:graphic>
            <a:graphicData uri="http://schemas.openxmlformats.org/presentationml/2006/ole">
              <p:oleObj spid="_x0000_s13314" name="Imagen de mapa de bits" r:id="rId3" imgW="1886213" imgH="2866667" progId="PBrush">
                <p:embed/>
              </p:oleObj>
            </a:graphicData>
          </a:graphic>
        </p:graphicFrame>
        <p:sp>
          <p:nvSpPr>
            <p:cNvPr id="13319" name="Line 5"/>
            <p:cNvSpPr>
              <a:spLocks noChangeShapeType="1"/>
            </p:cNvSpPr>
            <p:nvPr/>
          </p:nvSpPr>
          <p:spPr bwMode="auto">
            <a:xfrm>
              <a:off x="4830" y="890"/>
              <a:ext cx="0" cy="227"/>
            </a:xfrm>
            <a:prstGeom prst="line">
              <a:avLst/>
            </a:prstGeom>
            <a:noFill/>
            <a:ln w="38100">
              <a:solidFill>
                <a:srgbClr val="A50021"/>
              </a:solidFill>
              <a:round/>
              <a:headEnd/>
              <a:tailEnd type="triangle" w="med" len="med"/>
            </a:ln>
          </p:spPr>
          <p:txBody>
            <a:bodyPr/>
            <a:lstStyle/>
            <a:p>
              <a:endParaRPr lang="es-ES"/>
            </a:p>
          </p:txBody>
        </p:sp>
        <p:sp>
          <p:nvSpPr>
            <p:cNvPr id="13320" name="Line 6"/>
            <p:cNvSpPr>
              <a:spLocks noChangeShapeType="1"/>
            </p:cNvSpPr>
            <p:nvPr/>
          </p:nvSpPr>
          <p:spPr bwMode="auto">
            <a:xfrm>
              <a:off x="4967" y="890"/>
              <a:ext cx="0" cy="227"/>
            </a:xfrm>
            <a:prstGeom prst="line">
              <a:avLst/>
            </a:prstGeom>
            <a:noFill/>
            <a:ln w="38100">
              <a:solidFill>
                <a:srgbClr val="A50021"/>
              </a:solidFill>
              <a:round/>
              <a:headEnd/>
              <a:tailEnd type="triangle" w="med" len="med"/>
            </a:ln>
          </p:spPr>
          <p:txBody>
            <a:bodyPr/>
            <a:lstStyle/>
            <a:p>
              <a:endParaRPr lang="es-ES"/>
            </a:p>
          </p:txBody>
        </p:sp>
        <p:sp>
          <p:nvSpPr>
            <p:cNvPr id="13321" name="Line 7"/>
            <p:cNvSpPr>
              <a:spLocks noChangeShapeType="1"/>
            </p:cNvSpPr>
            <p:nvPr/>
          </p:nvSpPr>
          <p:spPr bwMode="auto">
            <a:xfrm>
              <a:off x="5103" y="890"/>
              <a:ext cx="0" cy="227"/>
            </a:xfrm>
            <a:prstGeom prst="line">
              <a:avLst/>
            </a:prstGeom>
            <a:noFill/>
            <a:ln w="38100">
              <a:solidFill>
                <a:srgbClr val="A50021"/>
              </a:solidFill>
              <a:round/>
              <a:headEnd/>
              <a:tailEnd type="triangle" w="med" len="med"/>
            </a:ln>
          </p:spPr>
          <p:txBody>
            <a:bodyPr/>
            <a:lstStyle/>
            <a:p>
              <a:endParaRPr lang="es-ES"/>
            </a:p>
          </p:txBody>
        </p:sp>
      </p:grpSp>
      <p:sp>
        <p:nvSpPr>
          <p:cNvPr id="13317" name="Text Box 8"/>
          <p:cNvSpPr txBox="1">
            <a:spLocks noChangeArrowheads="1"/>
          </p:cNvSpPr>
          <p:nvPr/>
        </p:nvSpPr>
        <p:spPr bwMode="auto">
          <a:xfrm>
            <a:off x="0" y="5373688"/>
            <a:ext cx="8893175" cy="1935162"/>
          </a:xfrm>
          <a:prstGeom prst="rect">
            <a:avLst/>
          </a:prstGeom>
          <a:noFill/>
          <a:ln w="9525">
            <a:noFill/>
            <a:miter lim="800000"/>
            <a:headEnd/>
            <a:tailEnd/>
          </a:ln>
        </p:spPr>
        <p:txBody>
          <a:bodyPr>
            <a:spAutoFit/>
          </a:bodyPr>
          <a:lstStyle/>
          <a:p>
            <a:r>
              <a:rPr lang="es-ES_tradnl" sz="2200">
                <a:solidFill>
                  <a:srgbClr val="000099"/>
                </a:solidFill>
                <a:latin typeface="Comic Sans MS" pitchFamily="66" charset="0"/>
                <a:cs typeface="Times New Roman" pitchFamily="18" charset="0"/>
              </a:rPr>
              <a:t>Activadores</a:t>
            </a:r>
          </a:p>
          <a:p>
            <a:r>
              <a:rPr lang="es-ES_tradnl" sz="2200">
                <a:solidFill>
                  <a:srgbClr val="000099"/>
                </a:solidFill>
                <a:latin typeface="Comic Sans MS" pitchFamily="66" charset="0"/>
                <a:cs typeface="Times New Roman" pitchFamily="18" charset="0"/>
              </a:rPr>
              <a:t>	Compuestos químicos que se adicionan</a:t>
            </a:r>
          </a:p>
          <a:p>
            <a:r>
              <a:rPr lang="es-ES_tradnl" sz="2200">
                <a:solidFill>
                  <a:srgbClr val="000099"/>
                </a:solidFill>
                <a:latin typeface="Comic Sans MS" pitchFamily="66" charset="0"/>
                <a:cs typeface="Times New Roman" pitchFamily="18" charset="0"/>
              </a:rPr>
              <a:t>	Cada ligante tiene asociado un activador y método de activación determinado</a:t>
            </a:r>
          </a:p>
          <a:p>
            <a:pPr>
              <a:spcBef>
                <a:spcPct val="50000"/>
              </a:spcBef>
            </a:pPr>
            <a:endParaRPr lang="es-CL" sz="2200">
              <a:solidFill>
                <a:srgbClr val="000099"/>
              </a:solidFill>
              <a:latin typeface="Comic Sans MS" pitchFamily="66" charset="0"/>
              <a:cs typeface="Times New Roman" pitchFamily="18" charset="0"/>
            </a:endParaRPr>
          </a:p>
        </p:txBody>
      </p:sp>
      <p:sp>
        <p:nvSpPr>
          <p:cNvPr id="13318" name="Text Box 9"/>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Elementos Fundamentales en una Cromatografía de Afinidad</a:t>
            </a:r>
            <a:endParaRPr lang="es-CL" u="sng">
              <a:solidFill>
                <a:srgbClr val="990033"/>
              </a:solidFill>
            </a:endParaRPr>
          </a:p>
        </p:txBody>
      </p:sp>
    </p:spTree>
  </p:cSld>
  <p:clrMapOvr>
    <a:masterClrMapping/>
  </p:clrMapOvr>
  <p:transition>
    <p:zoom dir="in"/>
  </p:transition>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buFontTx/>
              <a:buAutoNum type="arabicPeriod"/>
            </a:pPr>
            <a:r>
              <a:rPr lang="es-ES_tradnl" sz="2200">
                <a:solidFill>
                  <a:srgbClr val="000099"/>
                </a:solidFill>
                <a:latin typeface="Comic Sans MS" pitchFamily="66" charset="0"/>
                <a:cs typeface="Times New Roman" pitchFamily="18" charset="0"/>
              </a:rPr>
              <a:t>Se tiene solo el soporte.</a:t>
            </a:r>
          </a:p>
          <a:p>
            <a:pPr marL="914400" lvl="1" indent="-457200">
              <a:buFontTx/>
              <a:buAutoNum type="arabicPeriod"/>
            </a:pPr>
            <a:r>
              <a:rPr lang="es-ES_tradnl" sz="2200">
                <a:solidFill>
                  <a:srgbClr val="000099"/>
                </a:solidFill>
                <a:latin typeface="Comic Sans MS" pitchFamily="66" charset="0"/>
                <a:cs typeface="Times New Roman" pitchFamily="18" charset="0"/>
              </a:rPr>
              <a:t>Se adicionan los “spacers” que se localiza en la superficie de la    matriz.</a:t>
            </a:r>
          </a:p>
          <a:p>
            <a:pPr marL="914400" lvl="1" indent="-457200">
              <a:buFontTx/>
              <a:buAutoNum type="arabicPeriod"/>
            </a:pPr>
            <a:r>
              <a:rPr lang="es-ES_tradnl" sz="2200">
                <a:solidFill>
                  <a:srgbClr val="000099"/>
                </a:solidFill>
                <a:latin typeface="Comic Sans MS" pitchFamily="66" charset="0"/>
                <a:cs typeface="Times New Roman" pitchFamily="18" charset="0"/>
              </a:rPr>
              <a:t>Se adiciona el ligante específico.</a:t>
            </a:r>
          </a:p>
          <a:p>
            <a:pPr marL="914400" lvl="1" indent="-457200">
              <a:buFontTx/>
              <a:buAutoNum type="arabicPeriod"/>
            </a:pPr>
            <a:r>
              <a:rPr lang="es-ES_tradnl" sz="2200">
                <a:solidFill>
                  <a:srgbClr val="000099"/>
                </a:solidFill>
                <a:latin typeface="Comic Sans MS" pitchFamily="66" charset="0"/>
                <a:cs typeface="Times New Roman" pitchFamily="18" charset="0"/>
              </a:rPr>
              <a:t>Se activan los ligantes mediante “activadores”, agentes químicos</a:t>
            </a:r>
          </a:p>
          <a:p>
            <a:pPr marL="914400" lvl="1" indent="-457200">
              <a:buFontTx/>
              <a:buAutoNum type="arabicPeriod"/>
            </a:pPr>
            <a:r>
              <a:rPr lang="es-ES_tradnl" sz="2200">
                <a:solidFill>
                  <a:srgbClr val="000099"/>
                </a:solidFill>
                <a:latin typeface="Comic Sans MS" pitchFamily="66" charset="0"/>
                <a:cs typeface="Times New Roman" pitchFamily="18" charset="0"/>
              </a:rPr>
              <a:t>Se inyecta la muestra y se adsorben aquellos componentes que presentan afinidad con el ligante.</a:t>
            </a:r>
          </a:p>
          <a:p>
            <a:pPr marL="914400" lvl="1" indent="-457200">
              <a:buFontTx/>
              <a:buAutoNum type="arabicPeriod"/>
            </a:pPr>
            <a:r>
              <a:rPr lang="es-ES_tradnl" sz="2200">
                <a:solidFill>
                  <a:srgbClr val="000099"/>
                </a:solidFill>
                <a:latin typeface="Comic Sans MS" pitchFamily="66" charset="0"/>
                <a:cs typeface="Times New Roman" pitchFamily="18" charset="0"/>
              </a:rPr>
              <a:t>Se modifican las condiciones para permitir la desorción del producto de interés. Sólo por medio de estudios empíricos se puede determinar las condiciones de elución. Ejemplo</a:t>
            </a:r>
          </a:p>
          <a:p>
            <a:pPr marL="1371600" lvl="2" indent="-457200">
              <a:buFontTx/>
              <a:buChar char="•"/>
            </a:pPr>
            <a:r>
              <a:rPr lang="es-ES_tradnl" sz="2200">
                <a:solidFill>
                  <a:srgbClr val="000099"/>
                </a:solidFill>
                <a:latin typeface="Comic Sans MS" pitchFamily="66" charset="0"/>
                <a:cs typeface="Times New Roman" pitchFamily="18" charset="0"/>
              </a:rPr>
              <a:t>Cambios de pH</a:t>
            </a:r>
          </a:p>
          <a:p>
            <a:pPr marL="1371600" lvl="2" indent="-457200">
              <a:buFontTx/>
              <a:buChar char="•"/>
            </a:pPr>
            <a:r>
              <a:rPr lang="es-ES_tradnl" sz="2200">
                <a:solidFill>
                  <a:srgbClr val="000099"/>
                </a:solidFill>
                <a:latin typeface="Comic Sans MS" pitchFamily="66" charset="0"/>
                <a:cs typeface="Times New Roman" pitchFamily="18" charset="0"/>
              </a:rPr>
              <a:t>Cambios de fuerza Iónica</a:t>
            </a:r>
          </a:p>
          <a:p>
            <a:pPr marL="1371600" lvl="2" indent="-457200">
              <a:buFontTx/>
              <a:buChar char="•"/>
            </a:pPr>
            <a:r>
              <a:rPr lang="es-ES_tradnl" sz="2200">
                <a:solidFill>
                  <a:srgbClr val="990033"/>
                </a:solidFill>
                <a:latin typeface="Comic Sans MS" pitchFamily="66" charset="0"/>
                <a:cs typeface="Times New Roman" pitchFamily="18" charset="0"/>
              </a:rPr>
              <a:t>Adición de detergentes, agentes como EDTA, Imidazole</a:t>
            </a:r>
          </a:p>
          <a:p>
            <a:pPr marL="1371600" lvl="2" indent="-457200">
              <a:buFontTx/>
              <a:buChar char="•"/>
            </a:pPr>
            <a:r>
              <a:rPr lang="es-ES_tradnl" sz="2200">
                <a:solidFill>
                  <a:srgbClr val="000099"/>
                </a:solidFill>
                <a:latin typeface="Comic Sans MS" pitchFamily="66" charset="0"/>
                <a:cs typeface="Times New Roman" pitchFamily="18" charset="0"/>
              </a:rPr>
              <a:t>Sólo hay que tener cuidado con las posibles 	desactivaciones.</a:t>
            </a:r>
          </a:p>
          <a:p>
            <a:pPr marL="457200" indent="-457200"/>
            <a:r>
              <a:rPr lang="es-ES" sz="2200">
                <a:solidFill>
                  <a:srgbClr val="000099"/>
                </a:solidFill>
                <a:latin typeface="Comic Sans MS" pitchFamily="66" charset="0"/>
                <a:cs typeface="Times New Roman" pitchFamily="18" charset="0"/>
              </a:rPr>
              <a:t> </a:t>
            </a:r>
          </a:p>
        </p:txBody>
      </p:sp>
      <p:sp>
        <p:nvSpPr>
          <p:cNvPr id="67587"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Modo de Operación</a:t>
            </a:r>
            <a:endParaRPr lang="es-CL" sz="2200" u="sng">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914400" y="685800"/>
            <a:ext cx="7772400" cy="3925888"/>
          </a:xfrm>
          <a:prstGeom prst="rect">
            <a:avLst/>
          </a:prstGeom>
          <a:noFill/>
          <a:ln w="9525">
            <a:noFill/>
            <a:miter lim="800000"/>
            <a:headEnd/>
            <a:tailEnd/>
          </a:ln>
        </p:spPr>
        <p:txBody>
          <a:bodyPr>
            <a:spAutoFit/>
          </a:bodyPr>
          <a:lstStyle/>
          <a:p>
            <a:pPr>
              <a:spcBef>
                <a:spcPct val="50000"/>
              </a:spcBef>
            </a:pPr>
            <a:r>
              <a:rPr lang="es-ES" b="1"/>
              <a:t>Las características de cada soporte son entregadas por los proveedores, siendo los principales:</a:t>
            </a:r>
          </a:p>
          <a:p>
            <a:pPr>
              <a:spcBef>
                <a:spcPct val="50000"/>
              </a:spcBef>
            </a:pPr>
            <a:r>
              <a:rPr lang="es-ES">
                <a:cs typeface="Times New Roman" pitchFamily="18" charset="0"/>
              </a:rPr>
              <a:t> </a:t>
            </a:r>
          </a:p>
          <a:p>
            <a:pPr>
              <a:spcBef>
                <a:spcPct val="50000"/>
              </a:spcBef>
            </a:pPr>
            <a:r>
              <a:rPr lang="es-ES">
                <a:latin typeface="Symbol" pitchFamily="18" charset="2"/>
                <a:cs typeface="Times New Roman" pitchFamily="18" charset="0"/>
              </a:rPr>
              <a:t>·</a:t>
            </a:r>
            <a:r>
              <a:rPr lang="es-ES">
                <a:cs typeface="Times New Roman" pitchFamily="18" charset="0"/>
              </a:rPr>
              <a:t>        </a:t>
            </a:r>
            <a:r>
              <a:rPr lang="es-ES_tradnl">
                <a:cs typeface="Times New Roman" pitchFamily="18" charset="0"/>
              </a:rPr>
              <a:t>	</a:t>
            </a:r>
            <a:r>
              <a:rPr lang="es-ES">
                <a:cs typeface="Times New Roman" pitchFamily="18" charset="0"/>
              </a:rPr>
              <a:t>Amersham pharmacia biotech	</a:t>
            </a:r>
            <a:r>
              <a:rPr lang="es-ES_tradnl">
                <a:cs typeface="Times New Roman" pitchFamily="18" charset="0"/>
              </a:rPr>
              <a:t>					</a:t>
            </a:r>
            <a:r>
              <a:rPr lang="es-ES">
                <a:solidFill>
                  <a:schemeClr val="accent2"/>
                </a:solidFill>
                <a:cs typeface="Times New Roman" pitchFamily="18" charset="0"/>
                <a:hlinkClick r:id="rId2"/>
              </a:rPr>
              <a:t>http://www.apbiotech.com</a:t>
            </a:r>
            <a:endParaRPr lang="es-ES">
              <a:solidFill>
                <a:schemeClr val="accent2"/>
              </a:solidFill>
              <a:cs typeface="Times New Roman" pitchFamily="18" charset="0"/>
            </a:endParaRPr>
          </a:p>
          <a:p>
            <a:pPr>
              <a:spcBef>
                <a:spcPct val="50000"/>
              </a:spcBef>
            </a:pPr>
            <a:r>
              <a:rPr lang="es-ES">
                <a:latin typeface="Symbol" pitchFamily="18" charset="2"/>
                <a:cs typeface="Times New Roman" pitchFamily="18" charset="0"/>
              </a:rPr>
              <a:t>·</a:t>
            </a:r>
            <a:r>
              <a:rPr lang="es-ES">
                <a:cs typeface="Times New Roman" pitchFamily="18" charset="0"/>
              </a:rPr>
              <a:t>        </a:t>
            </a:r>
            <a:r>
              <a:rPr lang="es-ES_tradnl">
                <a:cs typeface="Times New Roman" pitchFamily="18" charset="0"/>
              </a:rPr>
              <a:t>	</a:t>
            </a:r>
            <a:r>
              <a:rPr lang="es-ES">
                <a:cs typeface="Times New Roman" pitchFamily="18" charset="0"/>
              </a:rPr>
              <a:t>Biorad :</a:t>
            </a:r>
            <a:endParaRPr lang="es-ES_tradnl">
              <a:cs typeface="Times New Roman" pitchFamily="18" charset="0"/>
            </a:endParaRPr>
          </a:p>
          <a:p>
            <a:pPr>
              <a:spcBef>
                <a:spcPct val="50000"/>
              </a:spcBef>
            </a:pPr>
            <a:r>
              <a:rPr lang="es-ES_tradnl">
                <a:cs typeface="Times New Roman" pitchFamily="18" charset="0"/>
              </a:rPr>
              <a:t>			</a:t>
            </a:r>
            <a:r>
              <a:rPr lang="es-ES">
                <a:cs typeface="Times New Roman" pitchFamily="18" charset="0"/>
              </a:rPr>
              <a:t> </a:t>
            </a:r>
            <a:r>
              <a:rPr lang="es-ES">
                <a:solidFill>
                  <a:schemeClr val="accent2"/>
                </a:solidFill>
                <a:cs typeface="Times New Roman" pitchFamily="18" charset="0"/>
                <a:hlinkClick r:id="rId3"/>
              </a:rPr>
              <a:t>http://discover.bio-rad.com</a:t>
            </a:r>
            <a:endParaRPr lang="es-ES">
              <a:solidFill>
                <a:schemeClr val="accent2"/>
              </a:solidFill>
              <a:cs typeface="Times New Roman" pitchFamily="18" charset="0"/>
            </a:endParaRPr>
          </a:p>
          <a:p>
            <a:pPr>
              <a:spcBef>
                <a:spcPct val="50000"/>
              </a:spcBef>
            </a:pPr>
            <a:r>
              <a:rPr lang="es-ES_tradnl">
                <a:cs typeface="Times New Roman" pitchFamily="18" charset="0"/>
              </a:rPr>
              <a:t>	</a:t>
            </a:r>
            <a:r>
              <a:rPr lang="es-ES">
                <a:cs typeface="Times New Roman" pitchFamily="18" charset="0"/>
              </a:rPr>
              <a:t>Whatman</a:t>
            </a:r>
            <a:r>
              <a:rPr lang="es-ES"/>
              <a:t> </a:t>
            </a:r>
          </a:p>
        </p:txBody>
      </p:sp>
    </p:spTree>
  </p:cSld>
  <p:clrMapOvr>
    <a:masterClrMapping/>
  </p:clrMapOvr>
  <p:transition>
    <p:zoom dir="in"/>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4"/>
          <p:cNvPicPr>
            <a:picLocks noChangeAspect="1" noChangeArrowheads="1"/>
          </p:cNvPicPr>
          <p:nvPr/>
        </p:nvPicPr>
        <p:blipFill>
          <a:blip r:embed="rId2"/>
          <a:srcRect/>
          <a:stretch>
            <a:fillRect/>
          </a:stretch>
        </p:blipFill>
        <p:spPr bwMode="auto">
          <a:xfrm>
            <a:off x="1476375" y="214313"/>
            <a:ext cx="6264275" cy="6435725"/>
          </a:xfrm>
          <a:prstGeom prst="rect">
            <a:avLst/>
          </a:prstGeom>
          <a:noFill/>
          <a:ln w="9525">
            <a:noFill/>
            <a:miter lim="800000"/>
            <a:headEnd/>
            <a:tailEnd/>
          </a:ln>
        </p:spPr>
      </p:pic>
      <p:sp>
        <p:nvSpPr>
          <p:cNvPr id="68611" name="Text Box 5"/>
          <p:cNvSpPr txBox="1">
            <a:spLocks noChangeArrowheads="1"/>
          </p:cNvSpPr>
          <p:nvPr/>
        </p:nvSpPr>
        <p:spPr bwMode="auto">
          <a:xfrm>
            <a:off x="2051050" y="188913"/>
            <a:ext cx="1008063"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1-2</a:t>
            </a:r>
          </a:p>
        </p:txBody>
      </p:sp>
      <p:sp>
        <p:nvSpPr>
          <p:cNvPr id="68612" name="Text Box 6"/>
          <p:cNvSpPr txBox="1">
            <a:spLocks noChangeArrowheads="1"/>
          </p:cNvSpPr>
          <p:nvPr/>
        </p:nvSpPr>
        <p:spPr bwMode="auto">
          <a:xfrm>
            <a:off x="3635375" y="188913"/>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3</a:t>
            </a:r>
          </a:p>
        </p:txBody>
      </p:sp>
      <p:sp>
        <p:nvSpPr>
          <p:cNvPr id="68613" name="Text Box 7"/>
          <p:cNvSpPr txBox="1">
            <a:spLocks noChangeArrowheads="1"/>
          </p:cNvSpPr>
          <p:nvPr/>
        </p:nvSpPr>
        <p:spPr bwMode="auto">
          <a:xfrm>
            <a:off x="3059113" y="1557338"/>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4</a:t>
            </a:r>
          </a:p>
        </p:txBody>
      </p:sp>
      <p:sp>
        <p:nvSpPr>
          <p:cNvPr id="68614" name="Text Box 8"/>
          <p:cNvSpPr txBox="1">
            <a:spLocks noChangeArrowheads="1"/>
          </p:cNvSpPr>
          <p:nvPr/>
        </p:nvSpPr>
        <p:spPr bwMode="auto">
          <a:xfrm>
            <a:off x="7740650" y="2781300"/>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5</a:t>
            </a:r>
          </a:p>
        </p:txBody>
      </p:sp>
      <p:sp>
        <p:nvSpPr>
          <p:cNvPr id="68615" name="Text Box 9"/>
          <p:cNvSpPr txBox="1">
            <a:spLocks noChangeArrowheads="1"/>
          </p:cNvSpPr>
          <p:nvPr/>
        </p:nvSpPr>
        <p:spPr bwMode="auto">
          <a:xfrm>
            <a:off x="3276600" y="3716338"/>
            <a:ext cx="647700" cy="457200"/>
          </a:xfrm>
          <a:prstGeom prst="rect">
            <a:avLst/>
          </a:prstGeom>
          <a:noFill/>
          <a:ln w="9525">
            <a:noFill/>
            <a:miter lim="800000"/>
            <a:headEnd/>
            <a:tailEnd/>
          </a:ln>
        </p:spPr>
        <p:txBody>
          <a:bodyPr>
            <a:spAutoFit/>
          </a:bodyPr>
          <a:lstStyle/>
          <a:p>
            <a:pPr>
              <a:spcBef>
                <a:spcPct val="50000"/>
              </a:spcBef>
            </a:pPr>
            <a:r>
              <a:rPr lang="es-ES" b="1">
                <a:solidFill>
                  <a:srgbClr val="A50021"/>
                </a:solidFill>
                <a:latin typeface="Comic Sans MS" pitchFamily="66" charset="0"/>
              </a:rPr>
              <a:t>6</a:t>
            </a:r>
          </a:p>
        </p:txBody>
      </p:sp>
    </p:spTree>
  </p:cSld>
  <p:clrMapOvr>
    <a:masterClrMapping/>
  </p:clrMapOvr>
  <p:transition>
    <p:zoom dir="in"/>
  </p:transition>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2"/>
          <a:srcRect/>
          <a:stretch>
            <a:fillRect/>
          </a:stretch>
        </p:blipFill>
        <p:spPr bwMode="auto">
          <a:xfrm>
            <a:off x="971550" y="981075"/>
            <a:ext cx="7423150" cy="4481513"/>
          </a:xfrm>
          <a:prstGeom prst="rect">
            <a:avLst/>
          </a:prstGeom>
          <a:noFill/>
          <a:ln w="9525">
            <a:noFill/>
            <a:miter lim="800000"/>
            <a:headEnd/>
            <a:tailEnd/>
          </a:ln>
        </p:spPr>
      </p:pic>
      <p:sp>
        <p:nvSpPr>
          <p:cNvPr id="69635" name="Text Box 5"/>
          <p:cNvSpPr txBox="1">
            <a:spLocks noChangeArrowheads="1"/>
          </p:cNvSpPr>
          <p:nvPr/>
        </p:nvSpPr>
        <p:spPr bwMode="auto">
          <a:xfrm>
            <a:off x="1979613" y="188913"/>
            <a:ext cx="47529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Perfil Cromatográfico</a:t>
            </a:r>
          </a:p>
        </p:txBody>
      </p:sp>
    </p:spTree>
  </p:cSld>
  <p:clrMapOvr>
    <a:masterClrMapping/>
  </p:clrMapOvr>
  <p:transition>
    <p:zoom dir="in"/>
  </p:transition>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0658" name="Group 2"/>
          <p:cNvGrpSpPr>
            <a:grpSpLocks/>
          </p:cNvGrpSpPr>
          <p:nvPr/>
        </p:nvGrpSpPr>
        <p:grpSpPr bwMode="auto">
          <a:xfrm>
            <a:off x="684213" y="1412875"/>
            <a:ext cx="6767512" cy="2016125"/>
            <a:chOff x="3600" y="2880"/>
            <a:chExt cx="7344" cy="1728"/>
          </a:xfrm>
        </p:grpSpPr>
        <p:grpSp>
          <p:nvGrpSpPr>
            <p:cNvPr id="70697" name="Group 3"/>
            <p:cNvGrpSpPr>
              <a:grpSpLocks/>
            </p:cNvGrpSpPr>
            <p:nvPr/>
          </p:nvGrpSpPr>
          <p:grpSpPr bwMode="auto">
            <a:xfrm>
              <a:off x="5184" y="2880"/>
              <a:ext cx="1008" cy="1008"/>
              <a:chOff x="5184" y="2880"/>
              <a:chExt cx="1008" cy="1008"/>
            </a:xfrm>
          </p:grpSpPr>
          <p:sp>
            <p:nvSpPr>
              <p:cNvPr id="70706" name="Text Box 4"/>
              <p:cNvSpPr txBox="1">
                <a:spLocks noChangeArrowheads="1"/>
              </p:cNvSpPr>
              <p:nvPr/>
            </p:nvSpPr>
            <p:spPr bwMode="auto">
              <a:xfrm>
                <a:off x="5328" y="2880"/>
                <a:ext cx="864" cy="432"/>
              </a:xfrm>
              <a:prstGeom prst="rect">
                <a:avLst/>
              </a:prstGeom>
              <a:solidFill>
                <a:srgbClr val="FFFFFF"/>
              </a:solidFill>
              <a:ln w="9525">
                <a:noFill/>
                <a:miter lim="800000"/>
                <a:headEnd/>
                <a:tailEnd/>
              </a:ln>
            </p:spPr>
            <p:txBody>
              <a:bodyPr lIns="0" rIns="0"/>
              <a:lstStyle/>
              <a:p>
                <a:r>
                  <a:rPr lang="es-ES_tradnl" sz="1200">
                    <a:cs typeface="Times New Roman" pitchFamily="18" charset="0"/>
                  </a:rPr>
                  <a:t>CH</a:t>
                </a:r>
                <a:r>
                  <a:rPr lang="es-ES_tradnl" sz="1200" baseline="-30000">
                    <a:cs typeface="Times New Roman" pitchFamily="18" charset="0"/>
                  </a:rPr>
                  <a:t>2</a:t>
                </a:r>
                <a:r>
                  <a:rPr lang="es-ES_tradnl" sz="1200">
                    <a:cs typeface="Times New Roman" pitchFamily="18" charset="0"/>
                  </a:rPr>
                  <a:t>COO</a:t>
                </a:r>
                <a:r>
                  <a:rPr lang="es-ES_tradnl" sz="1200" baseline="30000">
                    <a:cs typeface="Times New Roman" pitchFamily="18" charset="0"/>
                  </a:rPr>
                  <a:t>-</a:t>
                </a:r>
                <a:endParaRPr lang="es-ES_tradnl" sz="2800"/>
              </a:p>
            </p:txBody>
          </p:sp>
          <p:sp>
            <p:nvSpPr>
              <p:cNvPr id="70707" name="Text Box 5"/>
              <p:cNvSpPr txBox="1">
                <a:spLocks noChangeArrowheads="1"/>
              </p:cNvSpPr>
              <p:nvPr/>
            </p:nvSpPr>
            <p:spPr bwMode="auto">
              <a:xfrm>
                <a:off x="5328" y="3456"/>
                <a:ext cx="864" cy="432"/>
              </a:xfrm>
              <a:prstGeom prst="rect">
                <a:avLst/>
              </a:prstGeom>
              <a:solidFill>
                <a:srgbClr val="FFFFFF"/>
              </a:solidFill>
              <a:ln w="9525">
                <a:noFill/>
                <a:miter lim="800000"/>
                <a:headEnd/>
                <a:tailEnd/>
              </a:ln>
            </p:spPr>
            <p:txBody>
              <a:bodyPr lIns="0" rIns="0"/>
              <a:lstStyle/>
              <a:p>
                <a:r>
                  <a:rPr lang="es-ES_tradnl" sz="1200">
                    <a:cs typeface="Times New Roman" pitchFamily="18" charset="0"/>
                  </a:rPr>
                  <a:t>CH</a:t>
                </a:r>
                <a:r>
                  <a:rPr lang="es-ES_tradnl" sz="1200" baseline="-30000">
                    <a:cs typeface="Times New Roman" pitchFamily="18" charset="0"/>
                  </a:rPr>
                  <a:t>2</a:t>
                </a:r>
                <a:r>
                  <a:rPr lang="es-ES_tradnl" sz="1200">
                    <a:cs typeface="Times New Roman" pitchFamily="18" charset="0"/>
                  </a:rPr>
                  <a:t>COO</a:t>
                </a:r>
                <a:r>
                  <a:rPr lang="es-ES_tradnl" sz="1200" baseline="30000">
                    <a:cs typeface="Times New Roman" pitchFamily="18" charset="0"/>
                  </a:rPr>
                  <a:t>-</a:t>
                </a:r>
                <a:endParaRPr lang="es-ES_tradnl" sz="2800"/>
              </a:p>
            </p:txBody>
          </p:sp>
          <p:sp>
            <p:nvSpPr>
              <p:cNvPr id="70708" name="Line 6"/>
              <p:cNvSpPr>
                <a:spLocks noChangeShapeType="1"/>
              </p:cNvSpPr>
              <p:nvPr/>
            </p:nvSpPr>
            <p:spPr bwMode="auto">
              <a:xfrm flipH="1">
                <a:off x="5184" y="3168"/>
                <a:ext cx="144" cy="144"/>
              </a:xfrm>
              <a:prstGeom prst="line">
                <a:avLst/>
              </a:prstGeom>
              <a:noFill/>
              <a:ln w="12700">
                <a:solidFill>
                  <a:srgbClr val="000000"/>
                </a:solidFill>
                <a:round/>
                <a:headEnd/>
                <a:tailEnd/>
              </a:ln>
            </p:spPr>
            <p:txBody>
              <a:bodyPr/>
              <a:lstStyle/>
              <a:p>
                <a:endParaRPr lang="es-ES"/>
              </a:p>
            </p:txBody>
          </p:sp>
          <p:sp>
            <p:nvSpPr>
              <p:cNvPr id="70709" name="Line 7"/>
              <p:cNvSpPr>
                <a:spLocks noChangeShapeType="1"/>
              </p:cNvSpPr>
              <p:nvPr/>
            </p:nvSpPr>
            <p:spPr bwMode="auto">
              <a:xfrm>
                <a:off x="5184" y="3456"/>
                <a:ext cx="144" cy="144"/>
              </a:xfrm>
              <a:prstGeom prst="line">
                <a:avLst/>
              </a:prstGeom>
              <a:noFill/>
              <a:ln w="9525">
                <a:solidFill>
                  <a:srgbClr val="000000"/>
                </a:solidFill>
                <a:round/>
                <a:headEnd/>
                <a:tailEnd/>
              </a:ln>
            </p:spPr>
            <p:txBody>
              <a:bodyPr/>
              <a:lstStyle/>
              <a:p>
                <a:endParaRPr lang="es-ES"/>
              </a:p>
            </p:txBody>
          </p:sp>
        </p:grpSp>
        <p:grpSp>
          <p:nvGrpSpPr>
            <p:cNvPr id="70698" name="Group 8"/>
            <p:cNvGrpSpPr>
              <a:grpSpLocks/>
            </p:cNvGrpSpPr>
            <p:nvPr/>
          </p:nvGrpSpPr>
          <p:grpSpPr bwMode="auto">
            <a:xfrm>
              <a:off x="3600" y="2880"/>
              <a:ext cx="7344" cy="1728"/>
              <a:chOff x="3744" y="2880"/>
              <a:chExt cx="7344" cy="1728"/>
            </a:xfrm>
          </p:grpSpPr>
          <p:grpSp>
            <p:nvGrpSpPr>
              <p:cNvPr id="70699" name="Group 9"/>
              <p:cNvGrpSpPr>
                <a:grpSpLocks/>
              </p:cNvGrpSpPr>
              <p:nvPr/>
            </p:nvGrpSpPr>
            <p:grpSpPr bwMode="auto">
              <a:xfrm>
                <a:off x="3744" y="3027"/>
                <a:ext cx="288" cy="1440"/>
                <a:chOff x="3744" y="3027"/>
                <a:chExt cx="288" cy="1440"/>
              </a:xfrm>
            </p:grpSpPr>
            <p:sp>
              <p:nvSpPr>
                <p:cNvPr id="70704" name="Line 10"/>
                <p:cNvSpPr>
                  <a:spLocks noChangeShapeType="1"/>
                </p:cNvSpPr>
                <p:nvPr/>
              </p:nvSpPr>
              <p:spPr bwMode="auto">
                <a:xfrm>
                  <a:off x="3744" y="3027"/>
                  <a:ext cx="0" cy="1440"/>
                </a:xfrm>
                <a:prstGeom prst="line">
                  <a:avLst/>
                </a:prstGeom>
                <a:noFill/>
                <a:ln w="76200">
                  <a:solidFill>
                    <a:srgbClr val="000000"/>
                  </a:solidFill>
                  <a:round/>
                  <a:headEnd/>
                  <a:tailEnd/>
                </a:ln>
              </p:spPr>
              <p:txBody>
                <a:bodyPr/>
                <a:lstStyle/>
                <a:p>
                  <a:endParaRPr lang="es-ES"/>
                </a:p>
              </p:txBody>
            </p:sp>
            <p:sp>
              <p:nvSpPr>
                <p:cNvPr id="70705" name="Line 11"/>
                <p:cNvSpPr>
                  <a:spLocks noChangeShapeType="1"/>
                </p:cNvSpPr>
                <p:nvPr/>
              </p:nvSpPr>
              <p:spPr bwMode="auto">
                <a:xfrm>
                  <a:off x="3744" y="3312"/>
                  <a:ext cx="288" cy="0"/>
                </a:xfrm>
                <a:prstGeom prst="line">
                  <a:avLst/>
                </a:prstGeom>
                <a:noFill/>
                <a:ln w="76200">
                  <a:solidFill>
                    <a:srgbClr val="000000"/>
                  </a:solidFill>
                  <a:round/>
                  <a:headEnd/>
                  <a:tailEnd/>
                </a:ln>
              </p:spPr>
              <p:txBody>
                <a:bodyPr/>
                <a:lstStyle/>
                <a:p>
                  <a:endParaRPr lang="es-ES"/>
                </a:p>
              </p:txBody>
            </p:sp>
          </p:grpSp>
          <p:sp>
            <p:nvSpPr>
              <p:cNvPr id="70700" name="Text Box 12"/>
              <p:cNvSpPr txBox="1">
                <a:spLocks noChangeArrowheads="1"/>
              </p:cNvSpPr>
              <p:nvPr/>
            </p:nvSpPr>
            <p:spPr bwMode="auto">
              <a:xfrm>
                <a:off x="4032" y="3168"/>
                <a:ext cx="1296" cy="432"/>
              </a:xfrm>
              <a:prstGeom prst="rect">
                <a:avLst/>
              </a:prstGeom>
              <a:solidFill>
                <a:srgbClr val="FFFFFF"/>
              </a:solidFill>
              <a:ln w="9525">
                <a:noFill/>
                <a:miter lim="800000"/>
                <a:headEnd/>
                <a:tailEnd/>
              </a:ln>
            </p:spPr>
            <p:txBody>
              <a:bodyPr lIns="0" rIns="0"/>
              <a:lstStyle/>
              <a:p>
                <a:r>
                  <a:rPr lang="es-ES_tradnl" sz="1400">
                    <a:cs typeface="Times New Roman" pitchFamily="18" charset="0"/>
                  </a:rPr>
                  <a:t>CH</a:t>
                </a:r>
                <a:r>
                  <a:rPr lang="es-ES_tradnl" sz="1400" baseline="-30000">
                    <a:cs typeface="Times New Roman" pitchFamily="18" charset="0"/>
                  </a:rPr>
                  <a:t>2</a:t>
                </a:r>
                <a:r>
                  <a:rPr lang="es-ES_tradnl" sz="1400">
                    <a:cs typeface="Times New Roman" pitchFamily="18" charset="0"/>
                  </a:rPr>
                  <a:t>CHCH</a:t>
                </a:r>
                <a:r>
                  <a:rPr lang="es-ES_tradnl" sz="1400" baseline="-30000">
                    <a:cs typeface="Times New Roman" pitchFamily="18" charset="0"/>
                  </a:rPr>
                  <a:t>2</a:t>
                </a:r>
                <a:r>
                  <a:rPr lang="es-ES_tradnl" sz="1400">
                    <a:cs typeface="Times New Roman" pitchFamily="18" charset="0"/>
                  </a:rPr>
                  <a:t>-N</a:t>
                </a:r>
                <a:endParaRPr lang="es-ES_tradnl" sz="3200"/>
              </a:p>
            </p:txBody>
          </p:sp>
          <p:sp>
            <p:nvSpPr>
              <p:cNvPr id="70701" name="Text Box 13"/>
              <p:cNvSpPr txBox="1">
                <a:spLocks noChangeArrowheads="1"/>
              </p:cNvSpPr>
              <p:nvPr/>
            </p:nvSpPr>
            <p:spPr bwMode="auto">
              <a:xfrm>
                <a:off x="6192" y="3168"/>
                <a:ext cx="2160" cy="576"/>
              </a:xfrm>
              <a:prstGeom prst="rect">
                <a:avLst/>
              </a:prstGeom>
              <a:solidFill>
                <a:srgbClr val="FFFFFF"/>
              </a:solidFill>
              <a:ln w="9525">
                <a:noFill/>
                <a:miter lim="800000"/>
                <a:headEnd/>
                <a:tailEnd/>
              </a:ln>
            </p:spPr>
            <p:txBody>
              <a:bodyPr lIns="0" rIns="0"/>
              <a:lstStyle/>
              <a:p>
                <a:r>
                  <a:rPr lang="es-ES_tradnl" sz="1600" b="1">
                    <a:solidFill>
                      <a:srgbClr val="000099"/>
                    </a:solidFill>
                    <a:cs typeface="Times New Roman" pitchFamily="18" charset="0"/>
                  </a:rPr>
                  <a:t>Cu</a:t>
                </a:r>
                <a:r>
                  <a:rPr lang="es-ES_tradnl" sz="1600" b="1" baseline="30000">
                    <a:solidFill>
                      <a:srgbClr val="000099"/>
                    </a:solidFill>
                    <a:cs typeface="Times New Roman" pitchFamily="18" charset="0"/>
                  </a:rPr>
                  <a:t>2+</a:t>
                </a:r>
                <a:r>
                  <a:rPr lang="es-ES_tradnl" sz="1600" b="1">
                    <a:solidFill>
                      <a:srgbClr val="000099"/>
                    </a:solidFill>
                    <a:cs typeface="Times New Roman" pitchFamily="18" charset="0"/>
                  </a:rPr>
                  <a:t> (Zn</a:t>
                </a:r>
                <a:r>
                  <a:rPr lang="es-ES_tradnl" sz="1600" b="1" baseline="30000">
                    <a:solidFill>
                      <a:srgbClr val="000099"/>
                    </a:solidFill>
                    <a:cs typeface="Times New Roman" pitchFamily="18" charset="0"/>
                  </a:rPr>
                  <a:t>+2</a:t>
                </a:r>
                <a:r>
                  <a:rPr lang="es-ES_tradnl" sz="1600" b="1">
                    <a:solidFill>
                      <a:srgbClr val="000099"/>
                    </a:solidFill>
                    <a:cs typeface="Times New Roman" pitchFamily="18" charset="0"/>
                  </a:rPr>
                  <a:t>)-</a:t>
                </a:r>
                <a:r>
                  <a:rPr lang="es-ES_tradnl" sz="1800" b="1">
                    <a:solidFill>
                      <a:srgbClr val="990033"/>
                    </a:solidFill>
                    <a:cs typeface="Times New Roman" pitchFamily="18" charset="0"/>
                  </a:rPr>
                  <a:t>Proteína</a:t>
                </a:r>
                <a:endParaRPr lang="es-ES_tradnl" sz="4000" b="1">
                  <a:solidFill>
                    <a:srgbClr val="990033"/>
                  </a:solidFill>
                </a:endParaRPr>
              </a:p>
            </p:txBody>
          </p:sp>
          <p:sp>
            <p:nvSpPr>
              <p:cNvPr id="70702" name="Text Box 14"/>
              <p:cNvSpPr txBox="1">
                <a:spLocks noChangeArrowheads="1"/>
              </p:cNvSpPr>
              <p:nvPr/>
            </p:nvSpPr>
            <p:spPr bwMode="auto">
              <a:xfrm>
                <a:off x="4176" y="4032"/>
                <a:ext cx="2160" cy="576"/>
              </a:xfrm>
              <a:prstGeom prst="rect">
                <a:avLst/>
              </a:prstGeom>
              <a:solidFill>
                <a:srgbClr val="FFFFFF"/>
              </a:solidFill>
              <a:ln w="9525">
                <a:noFill/>
                <a:miter lim="800000"/>
                <a:headEnd/>
                <a:tailEnd/>
              </a:ln>
            </p:spPr>
            <p:txBody>
              <a:bodyPr lIns="0" rIns="0"/>
              <a:lstStyle/>
              <a:p>
                <a:r>
                  <a:rPr lang="es-ES_tradnl" sz="1600">
                    <a:cs typeface="Times New Roman" pitchFamily="18" charset="0"/>
                  </a:rPr>
                  <a:t>IDA: Agente Quelante de los iones metálicos</a:t>
                </a:r>
                <a:endParaRPr lang="es-ES_tradnl" sz="3600"/>
              </a:p>
            </p:txBody>
          </p:sp>
          <p:sp>
            <p:nvSpPr>
              <p:cNvPr id="70703" name="Text Box 15"/>
              <p:cNvSpPr txBox="1">
                <a:spLocks noChangeArrowheads="1"/>
              </p:cNvSpPr>
              <p:nvPr/>
            </p:nvSpPr>
            <p:spPr bwMode="auto">
              <a:xfrm>
                <a:off x="8928" y="2880"/>
                <a:ext cx="2160" cy="576"/>
              </a:xfrm>
              <a:prstGeom prst="rect">
                <a:avLst/>
              </a:prstGeom>
              <a:solidFill>
                <a:srgbClr val="FFFFFF"/>
              </a:solidFill>
              <a:ln w="9525">
                <a:noFill/>
                <a:miter lim="800000"/>
                <a:headEnd/>
                <a:tailEnd/>
              </a:ln>
            </p:spPr>
            <p:txBody>
              <a:bodyPr lIns="0" rIns="0"/>
              <a:lstStyle/>
              <a:p>
                <a:r>
                  <a:rPr lang="es-ES_tradnl" sz="1400">
                    <a:cs typeface="Times New Roman" pitchFamily="18" charset="0"/>
                  </a:rPr>
                  <a:t>IDA: Acido Imidoacético</a:t>
                </a:r>
                <a:endParaRPr lang="es-ES" sz="1500"/>
              </a:p>
              <a:p>
                <a:pPr eaLnBrk="0" hangingPunct="0"/>
                <a:r>
                  <a:rPr lang="es-ES_tradnl" sz="1400">
                    <a:cs typeface="Times New Roman" pitchFamily="18" charset="0"/>
                  </a:rPr>
                  <a:t>NTA: Acido Triacético</a:t>
                </a:r>
                <a:endParaRPr lang="es-ES_tradnl" sz="3200"/>
              </a:p>
            </p:txBody>
          </p:sp>
        </p:grpSp>
      </p:grpSp>
      <p:sp>
        <p:nvSpPr>
          <p:cNvPr id="70659" name="Rectangle 16"/>
          <p:cNvSpPr>
            <a:spLocks noChangeArrowheads="1"/>
          </p:cNvSpPr>
          <p:nvPr/>
        </p:nvSpPr>
        <p:spPr bwMode="auto">
          <a:xfrm>
            <a:off x="250825" y="93663"/>
            <a:ext cx="8562975" cy="1096962"/>
          </a:xfrm>
          <a:prstGeom prst="rect">
            <a:avLst/>
          </a:prstGeom>
          <a:noFill/>
          <a:ln w="9525">
            <a:noFill/>
            <a:miter lim="800000"/>
            <a:headEnd/>
            <a:tailEnd/>
          </a:ln>
        </p:spPr>
        <p:txBody>
          <a:bodyPr wrap="none" anchor="ctr">
            <a:spAutoFit/>
          </a:bodyPr>
          <a:lstStyle/>
          <a:p>
            <a:r>
              <a:rPr lang="es-ES_tradnl" sz="2200" u="sng">
                <a:solidFill>
                  <a:srgbClr val="990033"/>
                </a:solidFill>
                <a:latin typeface="Comic Sans MS" pitchFamily="66" charset="0"/>
                <a:cs typeface="Times New Roman" pitchFamily="18" charset="0"/>
              </a:rPr>
              <a:t>Tipos de Interacciones</a:t>
            </a:r>
          </a:p>
          <a:p>
            <a:endParaRPr lang="es-ES" sz="2200" u="sng">
              <a:solidFill>
                <a:srgbClr val="990033"/>
              </a:solidFill>
              <a:latin typeface="Comic Sans MS" pitchFamily="66" charset="0"/>
              <a:cs typeface="Times New Roman" pitchFamily="18" charset="0"/>
            </a:endParaRPr>
          </a:p>
          <a:p>
            <a:pPr eaLnBrk="0" hangingPunct="0"/>
            <a:r>
              <a:rPr lang="es-ES_tradnl" sz="2200" u="sng">
                <a:solidFill>
                  <a:srgbClr val="990033"/>
                </a:solidFill>
                <a:latin typeface="Comic Sans MS" pitchFamily="66" charset="0"/>
                <a:cs typeface="Times New Roman" pitchFamily="18" charset="0"/>
              </a:rPr>
              <a:t>1.- IMAC (Cromatografía de Afinidad por Metales Inmovilizados</a:t>
            </a:r>
            <a:r>
              <a:rPr lang="es-ES_tradnl" sz="1200" u="sng">
                <a:cs typeface="Times New Roman" pitchFamily="18" charset="0"/>
              </a:rPr>
              <a:t>)</a:t>
            </a:r>
            <a:endParaRPr lang="es-ES"/>
          </a:p>
        </p:txBody>
      </p:sp>
      <p:sp>
        <p:nvSpPr>
          <p:cNvPr id="70660" name="Rectangle 17"/>
          <p:cNvSpPr>
            <a:spLocks noChangeArrowheads="1"/>
          </p:cNvSpPr>
          <p:nvPr/>
        </p:nvSpPr>
        <p:spPr bwMode="auto">
          <a:xfrm>
            <a:off x="-396875" y="3705225"/>
            <a:ext cx="184150" cy="457200"/>
          </a:xfrm>
          <a:prstGeom prst="rect">
            <a:avLst/>
          </a:prstGeom>
          <a:noFill/>
          <a:ln w="9525">
            <a:noFill/>
            <a:miter lim="800000"/>
            <a:headEnd/>
            <a:tailEnd/>
          </a:ln>
        </p:spPr>
        <p:txBody>
          <a:bodyPr wrap="none" anchor="ctr">
            <a:spAutoFit/>
          </a:bodyPr>
          <a:lstStyle/>
          <a:p>
            <a:endParaRPr lang="es-CL"/>
          </a:p>
        </p:txBody>
      </p:sp>
      <p:sp>
        <p:nvSpPr>
          <p:cNvPr id="70661" name="Rectangle 18"/>
          <p:cNvSpPr>
            <a:spLocks noChangeArrowheads="1"/>
          </p:cNvSpPr>
          <p:nvPr/>
        </p:nvSpPr>
        <p:spPr bwMode="auto">
          <a:xfrm>
            <a:off x="323850" y="3762375"/>
            <a:ext cx="1692275" cy="427038"/>
          </a:xfrm>
          <a:prstGeom prst="rect">
            <a:avLst/>
          </a:prstGeom>
          <a:noFill/>
          <a:ln w="9525">
            <a:noFill/>
            <a:miter lim="800000"/>
            <a:headEnd/>
            <a:tailEnd/>
          </a:ln>
        </p:spPr>
        <p:txBody>
          <a:bodyPr wrap="none" anchor="ctr">
            <a:spAutoFit/>
          </a:bodyPr>
          <a:lstStyle/>
          <a:p>
            <a:r>
              <a:rPr lang="es-ES" sz="2200" u="sng">
                <a:solidFill>
                  <a:srgbClr val="990033"/>
                </a:solidFill>
                <a:latin typeface="Comic Sans MS" pitchFamily="66" charset="0"/>
                <a:cs typeface="Times New Roman" pitchFamily="18" charset="0"/>
              </a:rPr>
              <a:t>2-. Dímeros</a:t>
            </a:r>
          </a:p>
        </p:txBody>
      </p:sp>
      <p:grpSp>
        <p:nvGrpSpPr>
          <p:cNvPr id="70662" name="Group 19"/>
          <p:cNvGrpSpPr>
            <a:grpSpLocks/>
          </p:cNvGrpSpPr>
          <p:nvPr/>
        </p:nvGrpSpPr>
        <p:grpSpPr bwMode="auto">
          <a:xfrm>
            <a:off x="1547813" y="4365625"/>
            <a:ext cx="5976937" cy="1943100"/>
            <a:chOff x="1728" y="6048"/>
            <a:chExt cx="6912" cy="1296"/>
          </a:xfrm>
        </p:grpSpPr>
        <p:grpSp>
          <p:nvGrpSpPr>
            <p:cNvPr id="70666" name="Group 20"/>
            <p:cNvGrpSpPr>
              <a:grpSpLocks/>
            </p:cNvGrpSpPr>
            <p:nvPr/>
          </p:nvGrpSpPr>
          <p:grpSpPr bwMode="auto">
            <a:xfrm>
              <a:off x="1728" y="6192"/>
              <a:ext cx="1584" cy="1152"/>
              <a:chOff x="1728" y="6192"/>
              <a:chExt cx="1584" cy="1152"/>
            </a:xfrm>
          </p:grpSpPr>
          <p:sp>
            <p:nvSpPr>
              <p:cNvPr id="70688" name="Line 21"/>
              <p:cNvSpPr>
                <a:spLocks noChangeShapeType="1"/>
              </p:cNvSpPr>
              <p:nvPr/>
            </p:nvSpPr>
            <p:spPr bwMode="auto">
              <a:xfrm flipH="1">
                <a:off x="2304" y="6192"/>
                <a:ext cx="432" cy="1152"/>
              </a:xfrm>
              <a:prstGeom prst="line">
                <a:avLst/>
              </a:prstGeom>
              <a:noFill/>
              <a:ln w="76200">
                <a:solidFill>
                  <a:srgbClr val="000000"/>
                </a:solidFill>
                <a:round/>
                <a:headEnd/>
                <a:tailEnd/>
              </a:ln>
            </p:spPr>
            <p:txBody>
              <a:bodyPr/>
              <a:lstStyle/>
              <a:p>
                <a:endParaRPr lang="es-ES"/>
              </a:p>
            </p:txBody>
          </p:sp>
          <p:sp>
            <p:nvSpPr>
              <p:cNvPr id="70689" name="Line 22"/>
              <p:cNvSpPr>
                <a:spLocks noChangeShapeType="1"/>
              </p:cNvSpPr>
              <p:nvPr/>
            </p:nvSpPr>
            <p:spPr bwMode="auto">
              <a:xfrm flipV="1">
                <a:off x="2448" y="6912"/>
                <a:ext cx="432" cy="144"/>
              </a:xfrm>
              <a:prstGeom prst="line">
                <a:avLst/>
              </a:prstGeom>
              <a:noFill/>
              <a:ln w="57150">
                <a:solidFill>
                  <a:srgbClr val="000000"/>
                </a:solidFill>
                <a:round/>
                <a:headEnd/>
                <a:tailEnd/>
              </a:ln>
            </p:spPr>
            <p:txBody>
              <a:bodyPr/>
              <a:lstStyle/>
              <a:p>
                <a:endParaRPr lang="es-ES"/>
              </a:p>
            </p:txBody>
          </p:sp>
          <p:sp>
            <p:nvSpPr>
              <p:cNvPr id="70690" name="Line 23"/>
              <p:cNvSpPr>
                <a:spLocks noChangeShapeType="1"/>
              </p:cNvSpPr>
              <p:nvPr/>
            </p:nvSpPr>
            <p:spPr bwMode="auto">
              <a:xfrm flipV="1">
                <a:off x="2592" y="6480"/>
                <a:ext cx="432" cy="144"/>
              </a:xfrm>
              <a:prstGeom prst="line">
                <a:avLst/>
              </a:prstGeom>
              <a:noFill/>
              <a:ln w="57150">
                <a:solidFill>
                  <a:srgbClr val="000000"/>
                </a:solidFill>
                <a:round/>
                <a:headEnd/>
                <a:tailEnd/>
              </a:ln>
            </p:spPr>
            <p:txBody>
              <a:bodyPr/>
              <a:lstStyle/>
              <a:p>
                <a:endParaRPr lang="es-ES"/>
              </a:p>
            </p:txBody>
          </p:sp>
          <p:sp>
            <p:nvSpPr>
              <p:cNvPr id="70691" name="Line 24"/>
              <p:cNvSpPr>
                <a:spLocks noChangeShapeType="1"/>
              </p:cNvSpPr>
              <p:nvPr/>
            </p:nvSpPr>
            <p:spPr bwMode="auto">
              <a:xfrm flipV="1">
                <a:off x="2016" y="6912"/>
                <a:ext cx="432" cy="144"/>
              </a:xfrm>
              <a:prstGeom prst="line">
                <a:avLst/>
              </a:prstGeom>
              <a:noFill/>
              <a:ln w="57150">
                <a:solidFill>
                  <a:srgbClr val="000000"/>
                </a:solidFill>
                <a:round/>
                <a:headEnd/>
                <a:tailEnd/>
              </a:ln>
            </p:spPr>
            <p:txBody>
              <a:bodyPr/>
              <a:lstStyle/>
              <a:p>
                <a:endParaRPr lang="es-ES"/>
              </a:p>
            </p:txBody>
          </p:sp>
          <p:sp>
            <p:nvSpPr>
              <p:cNvPr id="70692" name="Oval 25"/>
              <p:cNvSpPr>
                <a:spLocks noChangeArrowheads="1"/>
              </p:cNvSpPr>
              <p:nvPr/>
            </p:nvSpPr>
            <p:spPr bwMode="auto">
              <a:xfrm>
                <a:off x="1728" y="6912"/>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3" name="Line 26"/>
              <p:cNvSpPr>
                <a:spLocks noChangeShapeType="1"/>
              </p:cNvSpPr>
              <p:nvPr/>
            </p:nvSpPr>
            <p:spPr bwMode="auto">
              <a:xfrm flipV="1">
                <a:off x="2304" y="6336"/>
                <a:ext cx="432" cy="144"/>
              </a:xfrm>
              <a:prstGeom prst="line">
                <a:avLst/>
              </a:prstGeom>
              <a:noFill/>
              <a:ln w="57150">
                <a:solidFill>
                  <a:srgbClr val="000000"/>
                </a:solidFill>
                <a:round/>
                <a:headEnd/>
                <a:tailEnd/>
              </a:ln>
            </p:spPr>
            <p:txBody>
              <a:bodyPr/>
              <a:lstStyle/>
              <a:p>
                <a:endParaRPr lang="es-ES"/>
              </a:p>
            </p:txBody>
          </p:sp>
          <p:sp>
            <p:nvSpPr>
              <p:cNvPr id="70694" name="Oval 27"/>
              <p:cNvSpPr>
                <a:spLocks noChangeArrowheads="1"/>
              </p:cNvSpPr>
              <p:nvPr/>
            </p:nvSpPr>
            <p:spPr bwMode="auto">
              <a:xfrm>
                <a:off x="2880" y="6912"/>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5" name="Oval 28"/>
              <p:cNvSpPr>
                <a:spLocks noChangeArrowheads="1"/>
              </p:cNvSpPr>
              <p:nvPr/>
            </p:nvSpPr>
            <p:spPr bwMode="auto">
              <a:xfrm>
                <a:off x="3024" y="6480"/>
                <a:ext cx="288" cy="144"/>
              </a:xfrm>
              <a:prstGeom prst="ellipse">
                <a:avLst/>
              </a:prstGeom>
              <a:solidFill>
                <a:srgbClr val="C0C0C0"/>
              </a:solidFill>
              <a:ln w="9525">
                <a:solidFill>
                  <a:srgbClr val="000000"/>
                </a:solidFill>
                <a:round/>
                <a:headEnd/>
                <a:tailEnd/>
              </a:ln>
            </p:spPr>
            <p:txBody>
              <a:bodyPr/>
              <a:lstStyle/>
              <a:p>
                <a:endParaRPr lang="es-CL"/>
              </a:p>
            </p:txBody>
          </p:sp>
          <p:sp>
            <p:nvSpPr>
              <p:cNvPr id="70696" name="Oval 29"/>
              <p:cNvSpPr>
                <a:spLocks noChangeArrowheads="1"/>
              </p:cNvSpPr>
              <p:nvPr/>
            </p:nvSpPr>
            <p:spPr bwMode="auto">
              <a:xfrm>
                <a:off x="2016" y="6336"/>
                <a:ext cx="288" cy="144"/>
              </a:xfrm>
              <a:prstGeom prst="ellipse">
                <a:avLst/>
              </a:prstGeom>
              <a:solidFill>
                <a:srgbClr val="C0C0C0"/>
              </a:solidFill>
              <a:ln w="9525">
                <a:solidFill>
                  <a:srgbClr val="000000"/>
                </a:solidFill>
                <a:round/>
                <a:headEnd/>
                <a:tailEnd/>
              </a:ln>
            </p:spPr>
            <p:txBody>
              <a:bodyPr/>
              <a:lstStyle/>
              <a:p>
                <a:endParaRPr lang="es-CL"/>
              </a:p>
            </p:txBody>
          </p:sp>
        </p:grpSp>
        <p:grpSp>
          <p:nvGrpSpPr>
            <p:cNvPr id="70667" name="Group 30"/>
            <p:cNvGrpSpPr>
              <a:grpSpLocks/>
            </p:cNvGrpSpPr>
            <p:nvPr/>
          </p:nvGrpSpPr>
          <p:grpSpPr bwMode="auto">
            <a:xfrm>
              <a:off x="3600" y="6048"/>
              <a:ext cx="1440" cy="1152"/>
              <a:chOff x="3888" y="6336"/>
              <a:chExt cx="1440" cy="1152"/>
            </a:xfrm>
          </p:grpSpPr>
          <p:grpSp>
            <p:nvGrpSpPr>
              <p:cNvPr id="70677" name="Group 31"/>
              <p:cNvGrpSpPr>
                <a:grpSpLocks/>
              </p:cNvGrpSpPr>
              <p:nvPr/>
            </p:nvGrpSpPr>
            <p:grpSpPr bwMode="auto">
              <a:xfrm>
                <a:off x="3888" y="6336"/>
                <a:ext cx="1440" cy="1152"/>
                <a:chOff x="3024" y="6336"/>
                <a:chExt cx="1440" cy="1152"/>
              </a:xfrm>
            </p:grpSpPr>
            <p:grpSp>
              <p:nvGrpSpPr>
                <p:cNvPr id="70680" name="Group 32"/>
                <p:cNvGrpSpPr>
                  <a:grpSpLocks/>
                </p:cNvGrpSpPr>
                <p:nvPr/>
              </p:nvGrpSpPr>
              <p:grpSpPr bwMode="auto">
                <a:xfrm>
                  <a:off x="3168" y="6336"/>
                  <a:ext cx="1008" cy="1152"/>
                  <a:chOff x="3024" y="6336"/>
                  <a:chExt cx="1008" cy="1152"/>
                </a:xfrm>
              </p:grpSpPr>
              <p:sp>
                <p:nvSpPr>
                  <p:cNvPr id="70683" name="Line 33"/>
                  <p:cNvSpPr>
                    <a:spLocks noChangeShapeType="1"/>
                  </p:cNvSpPr>
                  <p:nvPr/>
                </p:nvSpPr>
                <p:spPr bwMode="auto">
                  <a:xfrm flipH="1">
                    <a:off x="3312" y="6336"/>
                    <a:ext cx="432" cy="1152"/>
                  </a:xfrm>
                  <a:prstGeom prst="line">
                    <a:avLst/>
                  </a:prstGeom>
                  <a:noFill/>
                  <a:ln w="76200">
                    <a:solidFill>
                      <a:srgbClr val="000000"/>
                    </a:solidFill>
                    <a:round/>
                    <a:headEnd/>
                    <a:tailEnd/>
                  </a:ln>
                </p:spPr>
                <p:txBody>
                  <a:bodyPr/>
                  <a:lstStyle/>
                  <a:p>
                    <a:endParaRPr lang="es-ES"/>
                  </a:p>
                </p:txBody>
              </p:sp>
              <p:sp>
                <p:nvSpPr>
                  <p:cNvPr id="70684" name="Line 34"/>
                  <p:cNvSpPr>
                    <a:spLocks noChangeShapeType="1"/>
                  </p:cNvSpPr>
                  <p:nvPr/>
                </p:nvSpPr>
                <p:spPr bwMode="auto">
                  <a:xfrm flipV="1">
                    <a:off x="3024" y="7056"/>
                    <a:ext cx="432" cy="144"/>
                  </a:xfrm>
                  <a:prstGeom prst="line">
                    <a:avLst/>
                  </a:prstGeom>
                  <a:noFill/>
                  <a:ln w="57150">
                    <a:solidFill>
                      <a:srgbClr val="000000"/>
                    </a:solidFill>
                    <a:round/>
                    <a:headEnd/>
                    <a:tailEnd/>
                  </a:ln>
                </p:spPr>
                <p:txBody>
                  <a:bodyPr/>
                  <a:lstStyle/>
                  <a:p>
                    <a:endParaRPr lang="es-ES"/>
                  </a:p>
                </p:txBody>
              </p:sp>
              <p:sp>
                <p:nvSpPr>
                  <p:cNvPr id="70685" name="Line 35"/>
                  <p:cNvSpPr>
                    <a:spLocks noChangeShapeType="1"/>
                  </p:cNvSpPr>
                  <p:nvPr/>
                </p:nvSpPr>
                <p:spPr bwMode="auto">
                  <a:xfrm flipV="1">
                    <a:off x="3312" y="6480"/>
                    <a:ext cx="432" cy="144"/>
                  </a:xfrm>
                  <a:prstGeom prst="line">
                    <a:avLst/>
                  </a:prstGeom>
                  <a:noFill/>
                  <a:ln w="57150">
                    <a:solidFill>
                      <a:srgbClr val="000000"/>
                    </a:solidFill>
                    <a:round/>
                    <a:headEnd/>
                    <a:tailEnd/>
                  </a:ln>
                </p:spPr>
                <p:txBody>
                  <a:bodyPr/>
                  <a:lstStyle/>
                  <a:p>
                    <a:endParaRPr lang="es-ES"/>
                  </a:p>
                </p:txBody>
              </p:sp>
              <p:sp>
                <p:nvSpPr>
                  <p:cNvPr id="70686" name="Line 36"/>
                  <p:cNvSpPr>
                    <a:spLocks noChangeShapeType="1"/>
                  </p:cNvSpPr>
                  <p:nvPr/>
                </p:nvSpPr>
                <p:spPr bwMode="auto">
                  <a:xfrm flipV="1">
                    <a:off x="3600" y="6624"/>
                    <a:ext cx="432" cy="144"/>
                  </a:xfrm>
                  <a:prstGeom prst="line">
                    <a:avLst/>
                  </a:prstGeom>
                  <a:noFill/>
                  <a:ln w="57150">
                    <a:solidFill>
                      <a:srgbClr val="000000"/>
                    </a:solidFill>
                    <a:round/>
                    <a:headEnd/>
                    <a:tailEnd/>
                  </a:ln>
                </p:spPr>
                <p:txBody>
                  <a:bodyPr/>
                  <a:lstStyle/>
                  <a:p>
                    <a:endParaRPr lang="es-ES"/>
                  </a:p>
                </p:txBody>
              </p:sp>
              <p:sp>
                <p:nvSpPr>
                  <p:cNvPr id="70687" name="Line 37"/>
                  <p:cNvSpPr>
                    <a:spLocks noChangeShapeType="1"/>
                  </p:cNvSpPr>
                  <p:nvPr/>
                </p:nvSpPr>
                <p:spPr bwMode="auto">
                  <a:xfrm flipV="1">
                    <a:off x="3312" y="7200"/>
                    <a:ext cx="432" cy="144"/>
                  </a:xfrm>
                  <a:prstGeom prst="line">
                    <a:avLst/>
                  </a:prstGeom>
                  <a:noFill/>
                  <a:ln w="57150">
                    <a:solidFill>
                      <a:srgbClr val="000000"/>
                    </a:solidFill>
                    <a:round/>
                    <a:headEnd/>
                    <a:tailEnd/>
                  </a:ln>
                </p:spPr>
                <p:txBody>
                  <a:bodyPr/>
                  <a:lstStyle/>
                  <a:p>
                    <a:endParaRPr lang="es-ES"/>
                  </a:p>
                </p:txBody>
              </p:sp>
            </p:grpSp>
            <p:sp>
              <p:nvSpPr>
                <p:cNvPr id="70681" name="Oval 38"/>
                <p:cNvSpPr>
                  <a:spLocks noChangeArrowheads="1"/>
                </p:cNvSpPr>
                <p:nvPr/>
              </p:nvSpPr>
              <p:spPr bwMode="auto">
                <a:xfrm>
                  <a:off x="3024" y="7056"/>
                  <a:ext cx="288" cy="144"/>
                </a:xfrm>
                <a:prstGeom prst="ellipse">
                  <a:avLst/>
                </a:prstGeom>
                <a:solidFill>
                  <a:srgbClr val="C0C0C0"/>
                </a:solidFill>
                <a:ln w="9525">
                  <a:solidFill>
                    <a:srgbClr val="000000"/>
                  </a:solidFill>
                  <a:round/>
                  <a:headEnd/>
                  <a:tailEnd/>
                </a:ln>
              </p:spPr>
              <p:txBody>
                <a:bodyPr/>
                <a:lstStyle/>
                <a:p>
                  <a:endParaRPr lang="es-CL"/>
                </a:p>
              </p:txBody>
            </p:sp>
            <p:sp>
              <p:nvSpPr>
                <p:cNvPr id="70682" name="Oval 39"/>
                <p:cNvSpPr>
                  <a:spLocks noChangeArrowheads="1"/>
                </p:cNvSpPr>
                <p:nvPr/>
              </p:nvSpPr>
              <p:spPr bwMode="auto">
                <a:xfrm>
                  <a:off x="4176" y="6624"/>
                  <a:ext cx="288" cy="144"/>
                </a:xfrm>
                <a:prstGeom prst="ellipse">
                  <a:avLst/>
                </a:prstGeom>
                <a:solidFill>
                  <a:srgbClr val="C0C0C0"/>
                </a:solidFill>
                <a:ln w="9525">
                  <a:solidFill>
                    <a:srgbClr val="000000"/>
                  </a:solidFill>
                  <a:round/>
                  <a:headEnd/>
                  <a:tailEnd/>
                </a:ln>
              </p:spPr>
              <p:txBody>
                <a:bodyPr/>
                <a:lstStyle/>
                <a:p>
                  <a:endParaRPr lang="es-CL"/>
                </a:p>
              </p:txBody>
            </p:sp>
          </p:grpSp>
          <p:sp>
            <p:nvSpPr>
              <p:cNvPr id="70678" name="Oval 40"/>
              <p:cNvSpPr>
                <a:spLocks noChangeArrowheads="1"/>
              </p:cNvSpPr>
              <p:nvPr/>
            </p:nvSpPr>
            <p:spPr bwMode="auto">
              <a:xfrm>
                <a:off x="4032" y="6480"/>
                <a:ext cx="288" cy="144"/>
              </a:xfrm>
              <a:prstGeom prst="ellipse">
                <a:avLst/>
              </a:prstGeom>
              <a:solidFill>
                <a:srgbClr val="C0C0C0"/>
              </a:solidFill>
              <a:ln w="9525">
                <a:solidFill>
                  <a:srgbClr val="000000"/>
                </a:solidFill>
                <a:round/>
                <a:headEnd/>
                <a:tailEnd/>
              </a:ln>
            </p:spPr>
            <p:txBody>
              <a:bodyPr/>
              <a:lstStyle/>
              <a:p>
                <a:endParaRPr lang="es-CL"/>
              </a:p>
            </p:txBody>
          </p:sp>
          <p:sp>
            <p:nvSpPr>
              <p:cNvPr id="70679" name="Oval 41"/>
              <p:cNvSpPr>
                <a:spLocks noChangeArrowheads="1"/>
              </p:cNvSpPr>
              <p:nvPr/>
            </p:nvSpPr>
            <p:spPr bwMode="auto">
              <a:xfrm>
                <a:off x="4752" y="7200"/>
                <a:ext cx="288" cy="144"/>
              </a:xfrm>
              <a:prstGeom prst="ellipse">
                <a:avLst/>
              </a:prstGeom>
              <a:solidFill>
                <a:srgbClr val="C0C0C0"/>
              </a:solidFill>
              <a:ln w="9525">
                <a:solidFill>
                  <a:srgbClr val="000000"/>
                </a:solidFill>
                <a:round/>
                <a:headEnd/>
                <a:tailEnd/>
              </a:ln>
            </p:spPr>
            <p:txBody>
              <a:bodyPr/>
              <a:lstStyle/>
              <a:p>
                <a:endParaRPr lang="es-CL"/>
              </a:p>
            </p:txBody>
          </p:sp>
        </p:grpSp>
        <p:grpSp>
          <p:nvGrpSpPr>
            <p:cNvPr id="70668" name="Group 42"/>
            <p:cNvGrpSpPr>
              <a:grpSpLocks/>
            </p:cNvGrpSpPr>
            <p:nvPr/>
          </p:nvGrpSpPr>
          <p:grpSpPr bwMode="auto">
            <a:xfrm>
              <a:off x="3312" y="6480"/>
              <a:ext cx="288" cy="576"/>
              <a:chOff x="6480" y="6192"/>
              <a:chExt cx="288" cy="576"/>
            </a:xfrm>
          </p:grpSpPr>
          <p:sp>
            <p:nvSpPr>
              <p:cNvPr id="70675" name="Oval 43"/>
              <p:cNvSpPr>
                <a:spLocks noChangeArrowheads="1"/>
              </p:cNvSpPr>
              <p:nvPr/>
            </p:nvSpPr>
            <p:spPr bwMode="auto">
              <a:xfrm>
                <a:off x="6480" y="6192"/>
                <a:ext cx="144" cy="432"/>
              </a:xfrm>
              <a:prstGeom prst="ellipse">
                <a:avLst/>
              </a:prstGeom>
              <a:solidFill>
                <a:srgbClr val="993300"/>
              </a:solidFill>
              <a:ln w="9525">
                <a:solidFill>
                  <a:srgbClr val="000000"/>
                </a:solidFill>
                <a:round/>
                <a:headEnd/>
                <a:tailEnd/>
              </a:ln>
            </p:spPr>
            <p:txBody>
              <a:bodyPr/>
              <a:lstStyle/>
              <a:p>
                <a:endParaRPr lang="es-CL"/>
              </a:p>
            </p:txBody>
          </p:sp>
          <p:sp>
            <p:nvSpPr>
              <p:cNvPr id="70676" name="Oval 44"/>
              <p:cNvSpPr>
                <a:spLocks noChangeArrowheads="1"/>
              </p:cNvSpPr>
              <p:nvPr/>
            </p:nvSpPr>
            <p:spPr bwMode="auto">
              <a:xfrm>
                <a:off x="6624" y="6336"/>
                <a:ext cx="144" cy="432"/>
              </a:xfrm>
              <a:prstGeom prst="ellipse">
                <a:avLst/>
              </a:prstGeom>
              <a:solidFill>
                <a:srgbClr val="993300"/>
              </a:solidFill>
              <a:ln w="9525">
                <a:solidFill>
                  <a:srgbClr val="000000"/>
                </a:solidFill>
                <a:round/>
                <a:headEnd/>
                <a:tailEnd/>
              </a:ln>
            </p:spPr>
            <p:txBody>
              <a:bodyPr/>
              <a:lstStyle/>
              <a:p>
                <a:endParaRPr lang="es-CL"/>
              </a:p>
            </p:txBody>
          </p:sp>
        </p:grpSp>
        <p:grpSp>
          <p:nvGrpSpPr>
            <p:cNvPr id="70669" name="Group 45"/>
            <p:cNvGrpSpPr>
              <a:grpSpLocks/>
            </p:cNvGrpSpPr>
            <p:nvPr/>
          </p:nvGrpSpPr>
          <p:grpSpPr bwMode="auto">
            <a:xfrm>
              <a:off x="6480" y="6048"/>
              <a:ext cx="288" cy="576"/>
              <a:chOff x="6480" y="6192"/>
              <a:chExt cx="288" cy="576"/>
            </a:xfrm>
          </p:grpSpPr>
          <p:sp>
            <p:nvSpPr>
              <p:cNvPr id="70673" name="Oval 46"/>
              <p:cNvSpPr>
                <a:spLocks noChangeArrowheads="1"/>
              </p:cNvSpPr>
              <p:nvPr/>
            </p:nvSpPr>
            <p:spPr bwMode="auto">
              <a:xfrm>
                <a:off x="6480" y="6192"/>
                <a:ext cx="144" cy="432"/>
              </a:xfrm>
              <a:prstGeom prst="ellipse">
                <a:avLst/>
              </a:prstGeom>
              <a:solidFill>
                <a:srgbClr val="993300"/>
              </a:solidFill>
              <a:ln w="9525">
                <a:solidFill>
                  <a:srgbClr val="000000"/>
                </a:solidFill>
                <a:round/>
                <a:headEnd/>
                <a:tailEnd/>
              </a:ln>
            </p:spPr>
            <p:txBody>
              <a:bodyPr/>
              <a:lstStyle/>
              <a:p>
                <a:endParaRPr lang="es-CL"/>
              </a:p>
            </p:txBody>
          </p:sp>
          <p:sp>
            <p:nvSpPr>
              <p:cNvPr id="70674" name="Oval 47"/>
              <p:cNvSpPr>
                <a:spLocks noChangeArrowheads="1"/>
              </p:cNvSpPr>
              <p:nvPr/>
            </p:nvSpPr>
            <p:spPr bwMode="auto">
              <a:xfrm>
                <a:off x="6624" y="6336"/>
                <a:ext cx="144" cy="432"/>
              </a:xfrm>
              <a:prstGeom prst="ellipse">
                <a:avLst/>
              </a:prstGeom>
              <a:solidFill>
                <a:srgbClr val="993300"/>
              </a:solidFill>
              <a:ln w="9525">
                <a:solidFill>
                  <a:srgbClr val="000000"/>
                </a:solidFill>
                <a:round/>
                <a:headEnd/>
                <a:tailEnd/>
              </a:ln>
            </p:spPr>
            <p:txBody>
              <a:bodyPr/>
              <a:lstStyle/>
              <a:p>
                <a:endParaRPr lang="es-CL"/>
              </a:p>
            </p:txBody>
          </p:sp>
        </p:grpSp>
        <p:sp>
          <p:nvSpPr>
            <p:cNvPr id="70670" name="Text Box 48"/>
            <p:cNvSpPr txBox="1">
              <a:spLocks noChangeArrowheads="1"/>
            </p:cNvSpPr>
            <p:nvPr/>
          </p:nvSpPr>
          <p:spPr bwMode="auto">
            <a:xfrm>
              <a:off x="6912" y="6192"/>
              <a:ext cx="1584" cy="432"/>
            </a:xfrm>
            <a:prstGeom prst="rect">
              <a:avLst/>
            </a:prstGeom>
            <a:solidFill>
              <a:srgbClr val="FFFFFF"/>
            </a:solidFill>
            <a:ln w="9525">
              <a:noFill/>
              <a:miter lim="800000"/>
              <a:headEnd/>
              <a:tailEnd/>
            </a:ln>
          </p:spPr>
          <p:txBody>
            <a:bodyPr/>
            <a:lstStyle/>
            <a:p>
              <a:r>
                <a:rPr lang="es-ES_tradnl" sz="1000">
                  <a:cs typeface="Times New Roman" pitchFamily="18" charset="0"/>
                </a:rPr>
                <a:t>Dimero</a:t>
              </a:r>
              <a:endParaRPr lang="es-ES_tradnl"/>
            </a:p>
          </p:txBody>
        </p:sp>
        <p:sp>
          <p:nvSpPr>
            <p:cNvPr id="70671" name="Oval 49"/>
            <p:cNvSpPr>
              <a:spLocks noChangeArrowheads="1"/>
            </p:cNvSpPr>
            <p:nvPr/>
          </p:nvSpPr>
          <p:spPr bwMode="auto">
            <a:xfrm>
              <a:off x="6480" y="7056"/>
              <a:ext cx="288" cy="144"/>
            </a:xfrm>
            <a:prstGeom prst="ellipse">
              <a:avLst/>
            </a:prstGeom>
            <a:solidFill>
              <a:srgbClr val="C0C0C0"/>
            </a:solidFill>
            <a:ln w="9525">
              <a:solidFill>
                <a:srgbClr val="000000"/>
              </a:solidFill>
              <a:round/>
              <a:headEnd/>
              <a:tailEnd/>
            </a:ln>
          </p:spPr>
          <p:txBody>
            <a:bodyPr/>
            <a:lstStyle/>
            <a:p>
              <a:endParaRPr lang="es-CL"/>
            </a:p>
          </p:txBody>
        </p:sp>
        <p:sp>
          <p:nvSpPr>
            <p:cNvPr id="70672" name="Text Box 50"/>
            <p:cNvSpPr txBox="1">
              <a:spLocks noChangeArrowheads="1"/>
            </p:cNvSpPr>
            <p:nvPr/>
          </p:nvSpPr>
          <p:spPr bwMode="auto">
            <a:xfrm>
              <a:off x="7056" y="6912"/>
              <a:ext cx="1584" cy="432"/>
            </a:xfrm>
            <a:prstGeom prst="rect">
              <a:avLst/>
            </a:prstGeom>
            <a:solidFill>
              <a:srgbClr val="FFFFFF"/>
            </a:solidFill>
            <a:ln w="9525">
              <a:noFill/>
              <a:miter lim="800000"/>
              <a:headEnd/>
              <a:tailEnd/>
            </a:ln>
          </p:spPr>
          <p:txBody>
            <a:bodyPr/>
            <a:lstStyle/>
            <a:p>
              <a:r>
                <a:rPr lang="es-ES_tradnl" sz="1000">
                  <a:cs typeface="Times New Roman" pitchFamily="18" charset="0"/>
                </a:rPr>
                <a:t>Ligante</a:t>
              </a:r>
              <a:endParaRPr lang="es-ES_tradnl"/>
            </a:p>
          </p:txBody>
        </p:sp>
      </p:grpSp>
      <p:sp>
        <p:nvSpPr>
          <p:cNvPr id="70663" name="Line 51"/>
          <p:cNvSpPr>
            <a:spLocks noChangeShapeType="1"/>
          </p:cNvSpPr>
          <p:nvPr/>
        </p:nvSpPr>
        <p:spPr bwMode="auto">
          <a:xfrm>
            <a:off x="2843213" y="1557338"/>
            <a:ext cx="215900" cy="215900"/>
          </a:xfrm>
          <a:prstGeom prst="line">
            <a:avLst/>
          </a:prstGeom>
          <a:noFill/>
          <a:ln w="28575">
            <a:solidFill>
              <a:srgbClr val="000099"/>
            </a:solidFill>
            <a:prstDash val="sysDot"/>
            <a:round/>
            <a:headEnd/>
            <a:tailEnd/>
          </a:ln>
        </p:spPr>
        <p:txBody>
          <a:bodyPr/>
          <a:lstStyle/>
          <a:p>
            <a:endParaRPr lang="es-ES"/>
          </a:p>
        </p:txBody>
      </p:sp>
      <p:sp>
        <p:nvSpPr>
          <p:cNvPr id="70664" name="Line 52"/>
          <p:cNvSpPr>
            <a:spLocks noChangeShapeType="1"/>
          </p:cNvSpPr>
          <p:nvPr/>
        </p:nvSpPr>
        <p:spPr bwMode="auto">
          <a:xfrm flipV="1">
            <a:off x="2916238" y="2060575"/>
            <a:ext cx="142875" cy="144463"/>
          </a:xfrm>
          <a:prstGeom prst="line">
            <a:avLst/>
          </a:prstGeom>
          <a:noFill/>
          <a:ln w="28575">
            <a:solidFill>
              <a:srgbClr val="000099"/>
            </a:solidFill>
            <a:prstDash val="sysDot"/>
            <a:round/>
            <a:headEnd/>
            <a:tailEnd/>
          </a:ln>
        </p:spPr>
        <p:txBody>
          <a:bodyPr/>
          <a:lstStyle/>
          <a:p>
            <a:endParaRPr lang="es-ES"/>
          </a:p>
        </p:txBody>
      </p:sp>
      <p:sp>
        <p:nvSpPr>
          <p:cNvPr id="70665" name="Text Box 53"/>
          <p:cNvSpPr txBox="1">
            <a:spLocks noChangeArrowheads="1"/>
          </p:cNvSpPr>
          <p:nvPr/>
        </p:nvSpPr>
        <p:spPr bwMode="auto">
          <a:xfrm>
            <a:off x="4648200" y="2438400"/>
            <a:ext cx="3886200" cy="1474788"/>
          </a:xfrm>
          <a:prstGeom prst="rect">
            <a:avLst/>
          </a:prstGeom>
          <a:noFill/>
          <a:ln w="9525">
            <a:solidFill>
              <a:schemeClr val="accent2"/>
            </a:solidFill>
            <a:miter lim="800000"/>
            <a:headEnd/>
            <a:tailEnd/>
          </a:ln>
        </p:spPr>
        <p:txBody>
          <a:bodyPr>
            <a:spAutoFit/>
          </a:bodyPr>
          <a:lstStyle/>
          <a:p>
            <a:pPr algn="just">
              <a:spcBef>
                <a:spcPct val="50000"/>
              </a:spcBef>
            </a:pPr>
            <a:r>
              <a:rPr lang="es-ES" sz="1800">
                <a:solidFill>
                  <a:srgbClr val="A50021"/>
                </a:solidFill>
                <a:latin typeface="Comic Sans MS" pitchFamily="66" charset="0"/>
                <a:cs typeface="Times New Roman" pitchFamily="18" charset="0"/>
              </a:rPr>
              <a:t>Si se utiliza Imidazole como eluyente, las condiciones de elución muy corrosivas, se debe tratar de reciclar para minimizar contaminación.</a:t>
            </a:r>
          </a:p>
        </p:txBody>
      </p:sp>
    </p:spTree>
  </p:cSld>
  <p:clrMapOvr>
    <a:masterClrMapping/>
  </p:clrMapOvr>
  <p:transition>
    <p:zoom dir="in"/>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4"/>
          <p:cNvPicPr>
            <a:picLocks noChangeAspect="1" noChangeArrowheads="1"/>
          </p:cNvPicPr>
          <p:nvPr/>
        </p:nvPicPr>
        <p:blipFill>
          <a:blip r:embed="rId2"/>
          <a:srcRect/>
          <a:stretch>
            <a:fillRect/>
          </a:stretch>
        </p:blipFill>
        <p:spPr bwMode="auto">
          <a:xfrm>
            <a:off x="1187450" y="895350"/>
            <a:ext cx="6829425" cy="5962650"/>
          </a:xfrm>
          <a:prstGeom prst="rect">
            <a:avLst/>
          </a:prstGeom>
          <a:noFill/>
          <a:ln w="9525">
            <a:noFill/>
            <a:miter lim="800000"/>
            <a:headEnd/>
            <a:tailEnd/>
          </a:ln>
        </p:spPr>
      </p:pic>
      <p:sp>
        <p:nvSpPr>
          <p:cNvPr id="71683" name="Text Box 5"/>
          <p:cNvSpPr txBox="1">
            <a:spLocks noChangeArrowheads="1"/>
          </p:cNvSpPr>
          <p:nvPr/>
        </p:nvSpPr>
        <p:spPr bwMode="auto">
          <a:xfrm>
            <a:off x="539750" y="260350"/>
            <a:ext cx="835342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Mejoras geneticas para facilitar la purificación por AC</a:t>
            </a:r>
          </a:p>
        </p:txBody>
      </p:sp>
    </p:spTree>
  </p:cSld>
  <p:clrMapOvr>
    <a:masterClrMapping/>
  </p:clrMapOvr>
  <p:transition>
    <p:zoom dir="in"/>
  </p:transition>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4"/>
          <p:cNvPicPr>
            <a:picLocks noChangeAspect="1" noChangeArrowheads="1"/>
          </p:cNvPicPr>
          <p:nvPr/>
        </p:nvPicPr>
        <p:blipFill>
          <a:blip r:embed="rId2"/>
          <a:srcRect/>
          <a:stretch>
            <a:fillRect/>
          </a:stretch>
        </p:blipFill>
        <p:spPr bwMode="auto">
          <a:xfrm>
            <a:off x="971550" y="765175"/>
            <a:ext cx="6918325" cy="2868613"/>
          </a:xfrm>
          <a:prstGeom prst="rect">
            <a:avLst/>
          </a:prstGeom>
          <a:noFill/>
          <a:ln w="9525">
            <a:noFill/>
            <a:miter lim="800000"/>
            <a:headEnd/>
            <a:tailEnd/>
          </a:ln>
        </p:spPr>
      </p:pic>
      <p:sp>
        <p:nvSpPr>
          <p:cNvPr id="72707" name="Text Box 5"/>
          <p:cNvSpPr txBox="1">
            <a:spLocks noChangeArrowheads="1"/>
          </p:cNvSpPr>
          <p:nvPr/>
        </p:nvSpPr>
        <p:spPr bwMode="auto">
          <a:xfrm>
            <a:off x="971550" y="404813"/>
            <a:ext cx="45370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Inserción de proteína A</a:t>
            </a:r>
          </a:p>
        </p:txBody>
      </p:sp>
    </p:spTree>
  </p:cSld>
  <p:clrMapOvr>
    <a:masterClrMapping/>
  </p:clrMapOvr>
  <p:transition>
    <p:zoom dir="in"/>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730" name="Picture 4"/>
          <p:cNvPicPr>
            <a:picLocks noChangeAspect="1" noChangeArrowheads="1"/>
          </p:cNvPicPr>
          <p:nvPr/>
        </p:nvPicPr>
        <p:blipFill>
          <a:blip r:embed="rId2"/>
          <a:srcRect/>
          <a:stretch>
            <a:fillRect/>
          </a:stretch>
        </p:blipFill>
        <p:spPr bwMode="auto">
          <a:xfrm>
            <a:off x="1116013" y="1916113"/>
            <a:ext cx="6738937" cy="4489450"/>
          </a:xfrm>
          <a:prstGeom prst="rect">
            <a:avLst/>
          </a:prstGeom>
          <a:noFill/>
          <a:ln w="9525">
            <a:noFill/>
            <a:miter lim="800000"/>
            <a:headEnd/>
            <a:tailEnd/>
          </a:ln>
        </p:spPr>
      </p:pic>
      <p:sp>
        <p:nvSpPr>
          <p:cNvPr id="73731" name="Text Box 5"/>
          <p:cNvSpPr txBox="1">
            <a:spLocks noChangeArrowheads="1"/>
          </p:cNvSpPr>
          <p:nvPr/>
        </p:nvSpPr>
        <p:spPr bwMode="auto">
          <a:xfrm>
            <a:off x="1042988" y="765175"/>
            <a:ext cx="4537075" cy="457200"/>
          </a:xfrm>
          <a:prstGeom prst="rect">
            <a:avLst/>
          </a:prstGeom>
          <a:noFill/>
          <a:ln w="9525">
            <a:noFill/>
            <a:miter lim="800000"/>
            <a:headEnd/>
            <a:tailEnd/>
          </a:ln>
        </p:spPr>
        <p:txBody>
          <a:bodyPr>
            <a:spAutoFit/>
          </a:bodyPr>
          <a:lstStyle/>
          <a:p>
            <a:pPr>
              <a:spcBef>
                <a:spcPct val="50000"/>
              </a:spcBef>
            </a:pPr>
            <a:r>
              <a:rPr lang="es-ES">
                <a:solidFill>
                  <a:srgbClr val="A50021"/>
                </a:solidFill>
                <a:latin typeface="Comic Sans MS" pitchFamily="66" charset="0"/>
              </a:rPr>
              <a:t>Inserción de proteína G</a:t>
            </a:r>
          </a:p>
        </p:txBody>
      </p:sp>
    </p:spTree>
  </p:cSld>
  <p:clrMapOvr>
    <a:masterClrMapping/>
  </p:clrMapOvr>
  <p:transition>
    <p:zoom dir="in"/>
  </p:transition>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2" name="Object 5"/>
          <p:cNvGraphicFramePr>
            <a:graphicFrameLocks noChangeAspect="1"/>
          </p:cNvGraphicFramePr>
          <p:nvPr/>
        </p:nvGraphicFramePr>
        <p:xfrm>
          <a:off x="1590675" y="1844675"/>
          <a:ext cx="6700838" cy="2873375"/>
        </p:xfrm>
        <a:graphic>
          <a:graphicData uri="http://schemas.openxmlformats.org/presentationml/2006/ole">
            <p:oleObj spid="_x0000_s15362" r:id="rId3" imgW="7209524" imgH="2505425" progId="">
              <p:embed/>
            </p:oleObj>
          </a:graphicData>
        </a:graphic>
      </p:graphicFrame>
      <p:graphicFrame>
        <p:nvGraphicFramePr>
          <p:cNvPr id="15363" name="Object 6"/>
          <p:cNvGraphicFramePr>
            <a:graphicFrameLocks noChangeAspect="1"/>
          </p:cNvGraphicFramePr>
          <p:nvPr/>
        </p:nvGraphicFramePr>
        <p:xfrm>
          <a:off x="250825" y="1844675"/>
          <a:ext cx="1425575" cy="2798763"/>
        </p:xfrm>
        <a:graphic>
          <a:graphicData uri="http://schemas.openxmlformats.org/presentationml/2006/ole">
            <p:oleObj spid="_x0000_s15363" r:id="rId4" imgW="1533739" imgH="2771429" progId="">
              <p:embed/>
            </p:oleObj>
          </a:graphicData>
        </a:graphic>
      </p:graphicFrame>
      <p:sp>
        <p:nvSpPr>
          <p:cNvPr id="15364" name="Text Box 7"/>
          <p:cNvSpPr txBox="1">
            <a:spLocks noChangeArrowheads="1"/>
          </p:cNvSpPr>
          <p:nvPr/>
        </p:nvSpPr>
        <p:spPr bwMode="auto">
          <a:xfrm>
            <a:off x="250825" y="4718050"/>
            <a:ext cx="7918450" cy="411163"/>
          </a:xfrm>
          <a:prstGeom prst="rect">
            <a:avLst/>
          </a:prstGeom>
          <a:solidFill>
            <a:srgbClr val="FFFFFF"/>
          </a:solidFill>
          <a:ln w="9525">
            <a:noFill/>
            <a:miter lim="800000"/>
            <a:headEnd/>
            <a:tailEnd/>
          </a:ln>
        </p:spPr>
        <p:txBody>
          <a:bodyPr/>
          <a:lstStyle/>
          <a:p>
            <a:r>
              <a:rPr lang="es-CL" sz="1200"/>
              <a:t>Original	                32	           33	34               M	       	 35	36         37	38	      M</a:t>
            </a:r>
            <a:endParaRPr lang="es-CL"/>
          </a:p>
        </p:txBody>
      </p:sp>
      <p:sp>
        <p:nvSpPr>
          <p:cNvPr id="15365" name="Text Box 8"/>
          <p:cNvSpPr txBox="1">
            <a:spLocks noChangeArrowheads="1"/>
          </p:cNvSpPr>
          <p:nvPr/>
        </p:nvSpPr>
        <p:spPr bwMode="auto">
          <a:xfrm>
            <a:off x="4270375" y="2392363"/>
            <a:ext cx="609600" cy="2052637"/>
          </a:xfrm>
          <a:prstGeom prst="rect">
            <a:avLst/>
          </a:prstGeom>
          <a:solidFill>
            <a:srgbClr val="FFFFFF"/>
          </a:solidFill>
          <a:ln w="9525">
            <a:noFill/>
            <a:miter lim="800000"/>
            <a:headEnd/>
            <a:tailEnd/>
          </a:ln>
        </p:spPr>
        <p:txBody>
          <a:bodyPr/>
          <a:lstStyle/>
          <a:p>
            <a:r>
              <a:rPr lang="es-CL" sz="1200"/>
              <a:t>43</a:t>
            </a:r>
          </a:p>
          <a:p>
            <a:endParaRPr lang="es-CL" sz="1200"/>
          </a:p>
          <a:p>
            <a:r>
              <a:rPr lang="es-CL" sz="1200"/>
              <a:t>29</a:t>
            </a:r>
          </a:p>
          <a:p>
            <a:endParaRPr lang="es-CL" sz="1200"/>
          </a:p>
          <a:p>
            <a:endParaRPr lang="es-CL" sz="1200"/>
          </a:p>
          <a:p>
            <a:r>
              <a:rPr lang="es-CL" sz="1200"/>
              <a:t>18.4</a:t>
            </a:r>
          </a:p>
          <a:p>
            <a:endParaRPr lang="es-CL" sz="1200"/>
          </a:p>
          <a:p>
            <a:r>
              <a:rPr lang="es-CL" sz="1200"/>
              <a:t>14.3</a:t>
            </a:r>
            <a:endParaRPr lang="es-CL"/>
          </a:p>
        </p:txBody>
      </p:sp>
      <p:grpSp>
        <p:nvGrpSpPr>
          <p:cNvPr id="15366" name="Group 9"/>
          <p:cNvGrpSpPr>
            <a:grpSpLocks/>
          </p:cNvGrpSpPr>
          <p:nvPr/>
        </p:nvGrpSpPr>
        <p:grpSpPr bwMode="auto">
          <a:xfrm>
            <a:off x="8291513" y="2392363"/>
            <a:ext cx="852487" cy="2052637"/>
            <a:chOff x="10080" y="3024"/>
            <a:chExt cx="1008" cy="2160"/>
          </a:xfrm>
        </p:grpSpPr>
        <p:sp>
          <p:nvSpPr>
            <p:cNvPr id="15369" name="Text Box 10"/>
            <p:cNvSpPr txBox="1">
              <a:spLocks noChangeArrowheads="1"/>
            </p:cNvSpPr>
            <p:nvPr/>
          </p:nvSpPr>
          <p:spPr bwMode="auto">
            <a:xfrm>
              <a:off x="10368" y="3024"/>
              <a:ext cx="720" cy="2160"/>
            </a:xfrm>
            <a:prstGeom prst="rect">
              <a:avLst/>
            </a:prstGeom>
            <a:solidFill>
              <a:srgbClr val="FFFFFF"/>
            </a:solidFill>
            <a:ln w="9525">
              <a:noFill/>
              <a:miter lim="800000"/>
              <a:headEnd/>
              <a:tailEnd/>
            </a:ln>
          </p:spPr>
          <p:txBody>
            <a:bodyPr/>
            <a:lstStyle/>
            <a:p>
              <a:r>
                <a:rPr lang="es-CL" sz="1200"/>
                <a:t>43</a:t>
              </a:r>
            </a:p>
            <a:p>
              <a:endParaRPr lang="es-CL" sz="1200"/>
            </a:p>
            <a:p>
              <a:r>
                <a:rPr lang="es-CL" sz="1200"/>
                <a:t>29</a:t>
              </a:r>
            </a:p>
            <a:p>
              <a:endParaRPr lang="es-CL" sz="1200"/>
            </a:p>
            <a:p>
              <a:endParaRPr lang="es-CL" sz="1200"/>
            </a:p>
            <a:p>
              <a:r>
                <a:rPr lang="es-CL" sz="1200"/>
                <a:t>18.4</a:t>
              </a:r>
            </a:p>
            <a:p>
              <a:endParaRPr lang="es-CL" sz="1200"/>
            </a:p>
            <a:p>
              <a:r>
                <a:rPr lang="es-CL" sz="1200"/>
                <a:t>14.3</a:t>
              </a:r>
              <a:endParaRPr lang="es-CL"/>
            </a:p>
          </p:txBody>
        </p:sp>
        <p:sp>
          <p:nvSpPr>
            <p:cNvPr id="15370" name="Line 11"/>
            <p:cNvSpPr>
              <a:spLocks noChangeShapeType="1"/>
            </p:cNvSpPr>
            <p:nvPr/>
          </p:nvSpPr>
          <p:spPr bwMode="auto">
            <a:xfrm flipH="1">
              <a:off x="10080" y="5040"/>
              <a:ext cx="432" cy="0"/>
            </a:xfrm>
            <a:prstGeom prst="line">
              <a:avLst/>
            </a:prstGeom>
            <a:noFill/>
            <a:ln w="9525">
              <a:solidFill>
                <a:srgbClr val="000000"/>
              </a:solidFill>
              <a:round/>
              <a:headEnd/>
              <a:tailEnd type="triangle" w="med" len="med"/>
            </a:ln>
          </p:spPr>
          <p:txBody>
            <a:bodyPr/>
            <a:lstStyle/>
            <a:p>
              <a:endParaRPr lang="es-ES"/>
            </a:p>
          </p:txBody>
        </p:sp>
        <p:sp>
          <p:nvSpPr>
            <p:cNvPr id="15371" name="Line 12"/>
            <p:cNvSpPr>
              <a:spLocks noChangeShapeType="1"/>
            </p:cNvSpPr>
            <p:nvPr/>
          </p:nvSpPr>
          <p:spPr bwMode="auto">
            <a:xfrm flipH="1">
              <a:off x="10080" y="4464"/>
              <a:ext cx="432" cy="0"/>
            </a:xfrm>
            <a:prstGeom prst="line">
              <a:avLst/>
            </a:prstGeom>
            <a:noFill/>
            <a:ln w="9525">
              <a:solidFill>
                <a:srgbClr val="000000"/>
              </a:solidFill>
              <a:round/>
              <a:headEnd/>
              <a:tailEnd type="triangle" w="med" len="med"/>
            </a:ln>
          </p:spPr>
          <p:txBody>
            <a:bodyPr/>
            <a:lstStyle/>
            <a:p>
              <a:endParaRPr lang="es-ES"/>
            </a:p>
          </p:txBody>
        </p:sp>
        <p:sp>
          <p:nvSpPr>
            <p:cNvPr id="15372" name="Line 13"/>
            <p:cNvSpPr>
              <a:spLocks noChangeShapeType="1"/>
            </p:cNvSpPr>
            <p:nvPr/>
          </p:nvSpPr>
          <p:spPr bwMode="auto">
            <a:xfrm flipH="1">
              <a:off x="10080" y="3888"/>
              <a:ext cx="432" cy="0"/>
            </a:xfrm>
            <a:prstGeom prst="line">
              <a:avLst/>
            </a:prstGeom>
            <a:noFill/>
            <a:ln w="9525">
              <a:solidFill>
                <a:srgbClr val="000000"/>
              </a:solidFill>
              <a:round/>
              <a:headEnd/>
              <a:tailEnd type="triangle" w="med" len="med"/>
            </a:ln>
          </p:spPr>
          <p:txBody>
            <a:bodyPr/>
            <a:lstStyle/>
            <a:p>
              <a:endParaRPr lang="es-ES"/>
            </a:p>
          </p:txBody>
        </p:sp>
        <p:sp>
          <p:nvSpPr>
            <p:cNvPr id="15373" name="Line 14"/>
            <p:cNvSpPr>
              <a:spLocks noChangeShapeType="1"/>
            </p:cNvSpPr>
            <p:nvPr/>
          </p:nvSpPr>
          <p:spPr bwMode="auto">
            <a:xfrm flipH="1">
              <a:off x="10080" y="3312"/>
              <a:ext cx="432" cy="0"/>
            </a:xfrm>
            <a:prstGeom prst="line">
              <a:avLst/>
            </a:prstGeom>
            <a:noFill/>
            <a:ln w="9525">
              <a:solidFill>
                <a:srgbClr val="000000"/>
              </a:solidFill>
              <a:round/>
              <a:headEnd/>
              <a:tailEnd type="triangle" w="med" len="med"/>
            </a:ln>
          </p:spPr>
          <p:txBody>
            <a:bodyPr/>
            <a:lstStyle/>
            <a:p>
              <a:endParaRPr lang="es-ES"/>
            </a:p>
          </p:txBody>
        </p:sp>
      </p:grpSp>
      <p:sp>
        <p:nvSpPr>
          <p:cNvPr id="15367" name="Text Box 15"/>
          <p:cNvSpPr txBox="1">
            <a:spLocks noChangeArrowheads="1"/>
          </p:cNvSpPr>
          <p:nvPr/>
        </p:nvSpPr>
        <p:spPr bwMode="auto">
          <a:xfrm>
            <a:off x="250825" y="5127625"/>
            <a:ext cx="7918450" cy="820738"/>
          </a:xfrm>
          <a:prstGeom prst="rect">
            <a:avLst/>
          </a:prstGeom>
          <a:solidFill>
            <a:srgbClr val="FFFFFF"/>
          </a:solidFill>
          <a:ln w="9525">
            <a:noFill/>
            <a:miter lim="800000"/>
            <a:headEnd/>
            <a:tailEnd/>
          </a:ln>
        </p:spPr>
        <p:txBody>
          <a:bodyPr/>
          <a:lstStyle/>
          <a:p>
            <a:r>
              <a:rPr lang="es-ES" sz="1400"/>
              <a:t>Geles de SDS-PAGE, con tinción de Coomassie- La fracción “Original” muestra el estado inicial de la muestra antes de inyectar a la columna IMAC. Se muestran las fracciones colectadas que presentaban actividad de b-1,3-glucanasa (Fracciones 32-38)</a:t>
            </a:r>
            <a:endParaRPr lang="es-CL" sz="3600"/>
          </a:p>
        </p:txBody>
      </p:sp>
      <p:sp>
        <p:nvSpPr>
          <p:cNvPr id="15368" name="Rectangle 16"/>
          <p:cNvSpPr>
            <a:spLocks noChangeArrowheads="1"/>
          </p:cNvSpPr>
          <p:nvPr/>
        </p:nvSpPr>
        <p:spPr bwMode="auto">
          <a:xfrm>
            <a:off x="755650" y="554038"/>
            <a:ext cx="6291263" cy="822325"/>
          </a:xfrm>
          <a:prstGeom prst="rect">
            <a:avLst/>
          </a:prstGeom>
          <a:noFill/>
          <a:ln w="9525">
            <a:noFill/>
            <a:miter lim="800000"/>
            <a:headEnd/>
            <a:tailEnd/>
          </a:ln>
        </p:spPr>
        <p:txBody>
          <a:bodyPr wrap="none">
            <a:spAutoFit/>
          </a:bodyPr>
          <a:lstStyle/>
          <a:p>
            <a:r>
              <a:rPr lang="es-ES_tradnl" u="sng">
                <a:solidFill>
                  <a:srgbClr val="990033"/>
                </a:solidFill>
                <a:latin typeface="Comic Sans MS" pitchFamily="66" charset="0"/>
              </a:rPr>
              <a:t>Ejemplo</a:t>
            </a:r>
          </a:p>
          <a:p>
            <a:r>
              <a:rPr lang="es-ES_tradnl" u="sng">
                <a:solidFill>
                  <a:srgbClr val="990033"/>
                </a:solidFill>
                <a:latin typeface="Comic Sans MS" pitchFamily="66" charset="0"/>
              </a:rPr>
              <a:t>Adición de un extremos de Histidina-IMAC</a:t>
            </a:r>
          </a:p>
        </p:txBody>
      </p:sp>
    </p:spTree>
  </p:cSld>
  <p:clrMapOvr>
    <a:masterClrMapping/>
  </p:clrMapOvr>
  <p:transition>
    <p:zoom dir="in"/>
  </p:transition>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dirty="0">
                <a:solidFill>
                  <a:srgbClr val="990033"/>
                </a:solidFill>
                <a:latin typeface="Comic Sans MS" pitchFamily="66" charset="0"/>
                <a:cs typeface="Times New Roman" pitchFamily="18" charset="0"/>
              </a:rPr>
              <a:t>Se presenta la siguiente mezcla de proteínas</a:t>
            </a:r>
          </a:p>
          <a:p>
            <a:pPr marL="914400" lvl="1" indent="-457200"/>
            <a:endParaRPr lang="es-ES_tradnl" sz="2200" dirty="0">
              <a:solidFill>
                <a:srgbClr val="990033"/>
              </a:solidFill>
              <a:latin typeface="Comic Sans MS" pitchFamily="66" charset="0"/>
              <a:cs typeface="Times New Roman" pitchFamily="18" charset="0"/>
            </a:endParaRPr>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endParaRPr lang="es-ES_tradnl" dirty="0"/>
          </a:p>
          <a:p>
            <a:pPr marL="914400" lvl="1" indent="-457200"/>
            <a:r>
              <a:rPr lang="es-ES_tradnl" sz="2200" dirty="0">
                <a:solidFill>
                  <a:srgbClr val="990033"/>
                </a:solidFill>
                <a:latin typeface="Comic Sans MS" pitchFamily="66" charset="0"/>
                <a:cs typeface="Times New Roman" pitchFamily="18" charset="0"/>
              </a:rPr>
              <a:t>Con la información que cuenta</a:t>
            </a:r>
            <a:r>
              <a:rPr lang="es-ES_tradnl" sz="2200" dirty="0" smtClean="0">
                <a:solidFill>
                  <a:srgbClr val="990033"/>
                </a:solidFill>
                <a:latin typeface="Comic Sans MS" pitchFamily="66" charset="0"/>
                <a:cs typeface="Times New Roman" pitchFamily="18" charset="0"/>
              </a:rPr>
              <a:t>:</a:t>
            </a:r>
          </a:p>
          <a:p>
            <a:pPr marL="914400" lvl="1" indent="-457200"/>
            <a:r>
              <a:rPr lang="es-ES_tradnl" sz="2200" dirty="0" smtClean="0">
                <a:solidFill>
                  <a:srgbClr val="990033"/>
                </a:solidFill>
                <a:latin typeface="Comic Sans MS" pitchFamily="66" charset="0"/>
                <a:cs typeface="Times New Roman" pitchFamily="18" charset="0"/>
              </a:rPr>
              <a:t>A) </a:t>
            </a:r>
            <a:r>
              <a:rPr lang="es-ES_tradnl" sz="2200" dirty="0" smtClean="0">
                <a:solidFill>
                  <a:srgbClr val="990033"/>
                </a:solidFill>
                <a:latin typeface="Comic Sans MS" pitchFamily="66" charset="0"/>
                <a:cs typeface="Times New Roman" pitchFamily="18" charset="0"/>
              </a:rPr>
              <a:t>Plantee 2 procesos óptimos para purificar insulina de la mezcla antes </a:t>
            </a:r>
            <a:r>
              <a:rPr lang="es-ES_tradnl" sz="2200" dirty="0" smtClean="0">
                <a:solidFill>
                  <a:srgbClr val="990033"/>
                </a:solidFill>
                <a:latin typeface="Comic Sans MS" pitchFamily="66" charset="0"/>
                <a:cs typeface="Times New Roman" pitchFamily="18" charset="0"/>
              </a:rPr>
              <a:t>señalada.</a:t>
            </a:r>
            <a:endParaRPr lang="es-ES_tradnl" sz="2200" dirty="0" smtClean="0">
              <a:solidFill>
                <a:srgbClr val="990033"/>
              </a:solidFill>
              <a:latin typeface="Comic Sans MS" pitchFamily="66" charset="0"/>
              <a:cs typeface="Times New Roman" pitchFamily="18" charset="0"/>
            </a:endParaRPr>
          </a:p>
          <a:p>
            <a:pPr marL="914400" lvl="1" indent="-457200"/>
            <a:endParaRPr lang="es-ES_tradnl" sz="2200" dirty="0" smtClean="0">
              <a:solidFill>
                <a:srgbClr val="990033"/>
              </a:solidFill>
              <a:latin typeface="Comic Sans MS" pitchFamily="66" charset="0"/>
              <a:cs typeface="Times New Roman" pitchFamily="18" charset="0"/>
            </a:endParaRPr>
          </a:p>
          <a:p>
            <a:pPr marL="914400" lvl="1" indent="-457200"/>
            <a:r>
              <a:rPr lang="es-ES_tradnl" sz="2200" dirty="0" smtClean="0">
                <a:solidFill>
                  <a:srgbClr val="990033"/>
                </a:solidFill>
                <a:latin typeface="Comic Sans MS" pitchFamily="66" charset="0"/>
                <a:cs typeface="Times New Roman" pitchFamily="18" charset="0"/>
              </a:rPr>
              <a:t>(Indique tipo de columna y el pH de trabajo en el caso de ser necesario). </a:t>
            </a:r>
          </a:p>
          <a:p>
            <a:pPr marL="914400" lvl="1" indent="-457200"/>
            <a:endParaRPr lang="es-ES_tradnl" sz="2200" dirty="0">
              <a:solidFill>
                <a:srgbClr val="990033"/>
              </a:solidFill>
              <a:latin typeface="Comic Sans MS" pitchFamily="66" charset="0"/>
              <a:cs typeface="Times New Roman" pitchFamily="18" charset="0"/>
            </a:endParaRPr>
          </a:p>
        </p:txBody>
      </p:sp>
      <p:sp>
        <p:nvSpPr>
          <p:cNvPr id="7475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Ejemplo</a:t>
            </a:r>
          </a:p>
        </p:txBody>
      </p:sp>
      <p:graphicFrame>
        <p:nvGraphicFramePr>
          <p:cNvPr id="64549" name="Group 37"/>
          <p:cNvGraphicFramePr>
            <a:graphicFrameLocks noGrp="1"/>
          </p:cNvGraphicFramePr>
          <p:nvPr/>
        </p:nvGraphicFramePr>
        <p:xfrm>
          <a:off x="1258888" y="1412875"/>
          <a:ext cx="6624637" cy="2085024"/>
        </p:xfrm>
        <a:graphic>
          <a:graphicData uri="http://schemas.openxmlformats.org/drawingml/2006/table">
            <a:tbl>
              <a:tblPr/>
              <a:tblGrid>
                <a:gridCol w="1655762"/>
                <a:gridCol w="1657350"/>
                <a:gridCol w="1655763"/>
                <a:gridCol w="1655762"/>
              </a:tblGrid>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Proteína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Peso Molecular (Da)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Punto Isoeléctrico</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Hidrofobicidad</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Tripsina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34.000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000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Pepsina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35.500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2.75-3.0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Gelatinas</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100.000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4.8-4,85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Baja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8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Insulina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254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40.900</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5.30-5.35</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cs typeface="Times New Roman" pitchFamily="18" charset="0"/>
                        </a:rPr>
                        <a:t>Media</a:t>
                      </a:r>
                      <a:endParaRPr kumimoji="0" lang="es-ES_tradnl"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zoom dir="in"/>
  </p:transition>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2"/>
          <p:cNvSpPr txBox="1">
            <a:spLocks noChangeArrowheads="1"/>
          </p:cNvSpPr>
          <p:nvPr/>
        </p:nvSpPr>
        <p:spPr bwMode="auto">
          <a:xfrm>
            <a:off x="323850" y="476250"/>
            <a:ext cx="8820150" cy="2438400"/>
          </a:xfrm>
          <a:prstGeom prst="rect">
            <a:avLst/>
          </a:prstGeom>
          <a:solidFill>
            <a:srgbClr val="FFFFFF"/>
          </a:solidFill>
          <a:ln w="9525">
            <a:noFill/>
            <a:miter lim="800000"/>
            <a:headEnd/>
            <a:tailEnd/>
          </a:ln>
        </p:spPr>
        <p:txBody>
          <a:bodyPr/>
          <a:lstStyle/>
          <a:p>
            <a:pPr marL="914400" lvl="1" indent="-457200"/>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Indique en cada paso que contaminante(s) se estaría eliminando.  Considere:</a:t>
            </a:r>
          </a:p>
          <a:p>
            <a:pPr marL="914400" lvl="1" indent="-457200"/>
            <a:r>
              <a:rPr lang="es-ES_tradnl" sz="2200" dirty="0">
                <a:solidFill>
                  <a:srgbClr val="990033"/>
                </a:solidFill>
                <a:latin typeface="Comic Sans MS" pitchFamily="66" charset="0"/>
                <a:cs typeface="Times New Roman" pitchFamily="18" charset="0"/>
              </a:rPr>
              <a:t>i)	el siguiente ranking de eficiencias</a:t>
            </a:r>
          </a:p>
          <a:p>
            <a:pPr marL="914400" lvl="1" indent="-457200"/>
            <a:r>
              <a:rPr lang="es-ES_tradnl" sz="2200" dirty="0">
                <a:solidFill>
                  <a:srgbClr val="990033"/>
                </a:solidFill>
                <a:latin typeface="Comic Sans MS" pitchFamily="66" charset="0"/>
                <a:cs typeface="Times New Roman" pitchFamily="18" charset="0"/>
              </a:rPr>
              <a:t>	Afinidad&gt; Intercambio  Iónico, HIC &gt;Filtración por gel		 </a:t>
            </a:r>
          </a:p>
          <a:p>
            <a:pPr marL="914400" lvl="1" indent="-457200"/>
            <a:r>
              <a:rPr lang="es-ES_tradnl" sz="2200" dirty="0" err="1">
                <a:solidFill>
                  <a:srgbClr val="990033"/>
                </a:solidFill>
                <a:latin typeface="Comic Sans MS" pitchFamily="66" charset="0"/>
                <a:cs typeface="Times New Roman" pitchFamily="18" charset="0"/>
              </a:rPr>
              <a:t>ii</a:t>
            </a:r>
            <a:r>
              <a:rPr lang="es-ES_tradnl" sz="2200" dirty="0">
                <a:solidFill>
                  <a:srgbClr val="990033"/>
                </a:solidFill>
                <a:latin typeface="Comic Sans MS" pitchFamily="66" charset="0"/>
                <a:cs typeface="Times New Roman" pitchFamily="18" charset="0"/>
              </a:rPr>
              <a:t>)	Adicionalmente considerando que cuenta con las siguientes  matrices</a:t>
            </a:r>
          </a:p>
          <a:p>
            <a:pPr marL="914400" lvl="1" indent="-457200"/>
            <a:r>
              <a:rPr lang="es-ES_tradnl" sz="2200" dirty="0">
                <a:solidFill>
                  <a:srgbClr val="990033"/>
                </a:solidFill>
                <a:latin typeface="Comic Sans MS" pitchFamily="66" charset="0"/>
                <a:cs typeface="Times New Roman" pitchFamily="18" charset="0"/>
              </a:rPr>
              <a:t>		Q-</a:t>
            </a:r>
            <a:r>
              <a:rPr lang="es-ES_tradnl" sz="2200" dirty="0" err="1">
                <a:solidFill>
                  <a:srgbClr val="990033"/>
                </a:solidFill>
                <a:latin typeface="Comic Sans MS" pitchFamily="66" charset="0"/>
                <a:cs typeface="Times New Roman" pitchFamily="18" charset="0"/>
              </a:rPr>
              <a:t>sefarosa</a:t>
            </a:r>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		SP-</a:t>
            </a:r>
            <a:r>
              <a:rPr lang="es-ES_tradnl" sz="2200" dirty="0" err="1">
                <a:solidFill>
                  <a:srgbClr val="990033"/>
                </a:solidFill>
                <a:latin typeface="Comic Sans MS" pitchFamily="66" charset="0"/>
                <a:cs typeface="Times New Roman" pitchFamily="18" charset="0"/>
              </a:rPr>
              <a:t>sefarosa</a:t>
            </a:r>
            <a:r>
              <a:rPr lang="es-ES_tradnl" sz="2200" dirty="0">
                <a:solidFill>
                  <a:srgbClr val="990033"/>
                </a:solidFill>
                <a:latin typeface="Comic Sans MS" pitchFamily="66" charset="0"/>
                <a:cs typeface="Times New Roman" pitchFamily="18" charset="0"/>
              </a:rPr>
              <a:t>		</a:t>
            </a:r>
          </a:p>
          <a:p>
            <a:pPr marL="914400" lvl="1" indent="-457200"/>
            <a:r>
              <a:rPr lang="es-ES_tradnl" sz="2200" dirty="0">
                <a:solidFill>
                  <a:srgbClr val="990033"/>
                </a:solidFill>
                <a:latin typeface="Comic Sans MS" pitchFamily="66" charset="0"/>
                <a:cs typeface="Times New Roman" pitchFamily="18" charset="0"/>
              </a:rPr>
              <a:t>		</a:t>
            </a:r>
            <a:r>
              <a:rPr lang="es-ES_tradnl" sz="2200" dirty="0" err="1">
                <a:solidFill>
                  <a:srgbClr val="990033"/>
                </a:solidFill>
                <a:latin typeface="Comic Sans MS" pitchFamily="66" charset="0"/>
                <a:cs typeface="Times New Roman" pitchFamily="18" charset="0"/>
              </a:rPr>
              <a:t>Fenil-sefarosa</a:t>
            </a:r>
            <a:endParaRPr lang="es-ES_tradnl" sz="2200" dirty="0">
              <a:solidFill>
                <a:srgbClr val="990033"/>
              </a:solidFill>
              <a:latin typeface="Comic Sans MS" pitchFamily="66" charset="0"/>
              <a:cs typeface="Times New Roman" pitchFamily="18" charset="0"/>
            </a:endParaRPr>
          </a:p>
          <a:p>
            <a:pPr marL="914400" lvl="1" indent="-457200"/>
            <a:r>
              <a:rPr lang="es-ES_tradnl" sz="2200" dirty="0">
                <a:solidFill>
                  <a:srgbClr val="990033"/>
                </a:solidFill>
                <a:latin typeface="Comic Sans MS" pitchFamily="66" charset="0"/>
                <a:cs typeface="Times New Roman" pitchFamily="18" charset="0"/>
              </a:rPr>
              <a:t>		</a:t>
            </a:r>
            <a:r>
              <a:rPr lang="es-ES_tradnl" sz="2200" dirty="0" err="1">
                <a:solidFill>
                  <a:srgbClr val="990033"/>
                </a:solidFill>
                <a:latin typeface="Comic Sans MS" pitchFamily="66" charset="0"/>
                <a:cs typeface="Times New Roman" pitchFamily="18" charset="0"/>
              </a:rPr>
              <a:t>Sephadex</a:t>
            </a:r>
            <a:r>
              <a:rPr lang="es-ES_tradnl" sz="2200" dirty="0">
                <a:solidFill>
                  <a:srgbClr val="990033"/>
                </a:solidFill>
                <a:latin typeface="Comic Sans MS" pitchFamily="66" charset="0"/>
                <a:cs typeface="Times New Roman" pitchFamily="18" charset="0"/>
              </a:rPr>
              <a:t> G-100		</a:t>
            </a:r>
          </a:p>
          <a:p>
            <a:pPr marL="914400" lvl="1" indent="-457200"/>
            <a:r>
              <a:rPr lang="es-ES_tradnl" sz="2200" dirty="0">
                <a:solidFill>
                  <a:srgbClr val="990033"/>
                </a:solidFill>
                <a:latin typeface="Comic Sans MS" pitchFamily="66" charset="0"/>
                <a:cs typeface="Times New Roman" pitchFamily="18" charset="0"/>
              </a:rPr>
              <a:t>		Proteína M (Específica para Insulina)</a:t>
            </a:r>
          </a:p>
          <a:p>
            <a:pPr marL="457200" indent="-457200"/>
            <a:r>
              <a:rPr lang="es-ES" sz="2200" dirty="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Intercambio Aniónico a pH 6.0</a:t>
            </a:r>
          </a:p>
          <a:p>
            <a:pPr marL="914400" lvl="1" indent="-457200"/>
            <a:r>
              <a:rPr lang="es-ES_tradnl" sz="2200">
                <a:solidFill>
                  <a:srgbClr val="990033"/>
                </a:solidFill>
                <a:latin typeface="Comic Sans MS" pitchFamily="66" charset="0"/>
                <a:cs typeface="Times New Roman" pitchFamily="18" charset="0"/>
              </a:rPr>
              <a:t>La tripsina tiene un pI de 8.0 por lo cual se encuentra cargado positivamente a pH 6.0 y no será retenido en la matriz. El resto de las proteínas si lo serán en diferente intensidad dependiendo de su pI. Aquella que tiene menor pI deberá quedar retenida por mayor tiempo. Los perfiles resultantes serían del tipo: </a:t>
            </a:r>
          </a:p>
          <a:p>
            <a:pPr marL="457200" indent="-457200"/>
            <a:r>
              <a:rPr lang="es-ES" sz="2200">
                <a:solidFill>
                  <a:srgbClr val="000099"/>
                </a:solidFill>
                <a:latin typeface="Comic Sans MS" pitchFamily="66" charset="0"/>
                <a:cs typeface="Times New Roman" pitchFamily="18" charset="0"/>
              </a:rPr>
              <a:t> </a:t>
            </a:r>
          </a:p>
        </p:txBody>
      </p:sp>
      <p:sp>
        <p:nvSpPr>
          <p:cNvPr id="76803"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6804" name="Picture 4"/>
          <p:cNvPicPr>
            <a:picLocks noChangeAspect="1" noChangeArrowheads="1"/>
          </p:cNvPicPr>
          <p:nvPr/>
        </p:nvPicPr>
        <p:blipFill>
          <a:blip r:embed="rId2"/>
          <a:srcRect/>
          <a:stretch>
            <a:fillRect/>
          </a:stretch>
        </p:blipFill>
        <p:spPr bwMode="auto">
          <a:xfrm>
            <a:off x="1331913" y="3068638"/>
            <a:ext cx="6335712" cy="3341687"/>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4" descr="Image9"/>
          <p:cNvPicPr>
            <a:picLocks noChangeAspect="1" noChangeArrowheads="1"/>
          </p:cNvPicPr>
          <p:nvPr/>
        </p:nvPicPr>
        <p:blipFill>
          <a:blip r:embed="rId2"/>
          <a:srcRect/>
          <a:stretch>
            <a:fillRect/>
          </a:stretch>
        </p:blipFill>
        <p:spPr bwMode="auto">
          <a:xfrm>
            <a:off x="611188" y="701675"/>
            <a:ext cx="7489825" cy="6040438"/>
          </a:xfrm>
          <a:prstGeom prst="rect">
            <a:avLst/>
          </a:prstGeom>
          <a:noFill/>
          <a:ln w="9525">
            <a:noFill/>
            <a:miter lim="800000"/>
            <a:headEnd/>
            <a:tailEnd/>
          </a:ln>
        </p:spPr>
      </p:pic>
      <p:sp>
        <p:nvSpPr>
          <p:cNvPr id="22531" name="Text Box 5"/>
          <p:cNvSpPr txBox="1">
            <a:spLocks noChangeArrowheads="1"/>
          </p:cNvSpPr>
          <p:nvPr/>
        </p:nvSpPr>
        <p:spPr bwMode="auto">
          <a:xfrm>
            <a:off x="1619250" y="188913"/>
            <a:ext cx="5729288" cy="457200"/>
          </a:xfrm>
          <a:prstGeom prst="rect">
            <a:avLst/>
          </a:prstGeom>
          <a:noFill/>
          <a:ln w="9525">
            <a:noFill/>
            <a:miter lim="800000"/>
            <a:headEnd/>
            <a:tailEnd/>
          </a:ln>
        </p:spPr>
        <p:txBody>
          <a:bodyPr wrap="none">
            <a:spAutoFit/>
          </a:bodyPr>
          <a:lstStyle/>
          <a:p>
            <a:r>
              <a:rPr lang="es-ES_tradnl"/>
              <a:t>Porcentaje del uso de etapas cromatográficas </a:t>
            </a:r>
            <a:endParaRPr lang="es-CL"/>
          </a:p>
        </p:txBody>
      </p:sp>
    </p:spTree>
  </p:cSld>
  <p:clrMapOvr>
    <a:masterClrMapping/>
  </p:clrMapOvr>
  <p:transition>
    <p:zoom dir="in"/>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Intercambio Catiónico a pH 6.0</a:t>
            </a:r>
          </a:p>
          <a:p>
            <a:pPr marL="914400" lvl="1" indent="-457200"/>
            <a:r>
              <a:rPr lang="es-ES_tradnl" sz="2200">
                <a:solidFill>
                  <a:srgbClr val="990033"/>
                </a:solidFill>
                <a:latin typeface="Comic Sans MS" pitchFamily="66" charset="0"/>
                <a:cs typeface="Times New Roman" pitchFamily="18" charset="0"/>
              </a:rPr>
              <a:t>	En este caso a pH 6.0 sólo la Tripsina tiene carga positiva, por lo cual sólo ella quedará retenida en la matriz catiónica no así las otras proteínas que pasarán sin ser retenidas. Sería un método adecuado para purificar Tripsina.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7827"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7828" name="Picture 4"/>
          <p:cNvPicPr>
            <a:picLocks noChangeAspect="1" noChangeArrowheads="1"/>
          </p:cNvPicPr>
          <p:nvPr/>
        </p:nvPicPr>
        <p:blipFill>
          <a:blip r:embed="rId2"/>
          <a:srcRect/>
          <a:stretch>
            <a:fillRect/>
          </a:stretch>
        </p:blipFill>
        <p:spPr bwMode="auto">
          <a:xfrm>
            <a:off x="1258888" y="2852738"/>
            <a:ext cx="5976937" cy="3148012"/>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Interacción Hidrofóbica</a:t>
            </a:r>
          </a:p>
          <a:p>
            <a:pPr marL="914400" lvl="1" indent="-457200"/>
            <a:r>
              <a:rPr lang="es-ES_tradnl" sz="2200">
                <a:solidFill>
                  <a:srgbClr val="990033"/>
                </a:solidFill>
                <a:latin typeface="Comic Sans MS" pitchFamily="66" charset="0"/>
                <a:cs typeface="Times New Roman" pitchFamily="18" charset="0"/>
              </a:rPr>
              <a:t>Dado que la gelatina presenta  una baja hidrofobicidad no quedará retenida por  mucho tiempo, mientras que las otras lo harán medianamente. Razón por la cual es una opción adecuada para purificar gelatinas.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8851"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8852" name="Picture 4"/>
          <p:cNvPicPr>
            <a:picLocks noChangeAspect="1" noChangeArrowheads="1"/>
          </p:cNvPicPr>
          <p:nvPr/>
        </p:nvPicPr>
        <p:blipFill>
          <a:blip r:embed="rId2"/>
          <a:srcRect/>
          <a:stretch>
            <a:fillRect/>
          </a:stretch>
        </p:blipFill>
        <p:spPr bwMode="auto">
          <a:xfrm>
            <a:off x="1403350" y="2781300"/>
            <a:ext cx="6192838" cy="3262313"/>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Filtración por Geles</a:t>
            </a:r>
          </a:p>
          <a:p>
            <a:pPr marL="914400" lvl="1" indent="-457200"/>
            <a:r>
              <a:rPr lang="es-ES_tradnl" sz="2200">
                <a:solidFill>
                  <a:srgbClr val="990033"/>
                </a:solidFill>
                <a:latin typeface="Comic Sans MS" pitchFamily="66" charset="0"/>
                <a:cs typeface="Times New Roman" pitchFamily="18" charset="0"/>
              </a:rPr>
              <a:t>	La gelatina es la que tiene mayor peso molecular luego es la primera en eluir, tripsina y peptina no tienen caso diferencia en peso molecular motivo por el cual eluyen juntas. Los perfiles serían:</a:t>
            </a:r>
          </a:p>
          <a:p>
            <a:pPr marL="457200" indent="-457200"/>
            <a:r>
              <a:rPr lang="es-ES" sz="2200">
                <a:solidFill>
                  <a:srgbClr val="990033"/>
                </a:solidFill>
                <a:latin typeface="Comic Sans MS" pitchFamily="66" charset="0"/>
                <a:cs typeface="Times New Roman" pitchFamily="18" charset="0"/>
              </a:rPr>
              <a:t> </a:t>
            </a:r>
          </a:p>
        </p:txBody>
      </p:sp>
      <p:sp>
        <p:nvSpPr>
          <p:cNvPr id="79875"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pic>
        <p:nvPicPr>
          <p:cNvPr id="79876" name="Picture 4"/>
          <p:cNvPicPr>
            <a:picLocks noChangeAspect="1" noChangeArrowheads="1"/>
          </p:cNvPicPr>
          <p:nvPr/>
        </p:nvPicPr>
        <p:blipFill>
          <a:blip r:embed="rId2"/>
          <a:srcRect/>
          <a:stretch>
            <a:fillRect/>
          </a:stretch>
        </p:blipFill>
        <p:spPr bwMode="auto">
          <a:xfrm>
            <a:off x="1476375" y="2924175"/>
            <a:ext cx="5903913" cy="3114675"/>
          </a:xfrm>
          <a:prstGeom prst="rect">
            <a:avLst/>
          </a:prstGeom>
          <a:noFill/>
          <a:ln w="9525">
            <a:noFill/>
            <a:miter lim="800000"/>
            <a:headEnd/>
            <a:tailEnd/>
          </a:ln>
        </p:spPr>
      </p:pic>
    </p:spTree>
  </p:cSld>
  <p:clrMapOvr>
    <a:masterClrMapping/>
  </p:clrMapOvr>
  <p:transition>
    <p:zoom dir="in"/>
  </p:transition>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Text Box 2"/>
          <p:cNvSpPr txBox="1">
            <a:spLocks noChangeArrowheads="1"/>
          </p:cNvSpPr>
          <p:nvPr/>
        </p:nvSpPr>
        <p:spPr bwMode="auto">
          <a:xfrm>
            <a:off x="323850" y="692150"/>
            <a:ext cx="8640763"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Procesos óptimos</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Las alternativas son muy variadas. Una puede ser:</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1 Etapa: Cromatografía de Intercambio catiónico pH 5.0 (SP-sefarosa). Sólo quedan retenidas Tripsina e Insulina, peptina y gelatinas pasan de largo.</a:t>
            </a:r>
          </a:p>
          <a:p>
            <a:pPr marL="914400" lvl="1" indent="-457200"/>
            <a:endParaRPr lang="es-ES_tradnl" sz="2200">
              <a:solidFill>
                <a:srgbClr val="990033"/>
              </a:solidFill>
              <a:latin typeface="Comic Sans MS" pitchFamily="66" charset="0"/>
              <a:cs typeface="Times New Roman" pitchFamily="18" charset="0"/>
            </a:endParaRPr>
          </a:p>
          <a:p>
            <a:pPr marL="914400" lvl="1" indent="-457200"/>
            <a:r>
              <a:rPr lang="es-ES_tradnl" sz="2200">
                <a:solidFill>
                  <a:srgbClr val="990033"/>
                </a:solidFill>
                <a:latin typeface="Comic Sans MS" pitchFamily="66" charset="0"/>
                <a:cs typeface="Times New Roman" pitchFamily="18" charset="0"/>
              </a:rPr>
              <a:t>2 Etapa Cromatografía de Intercambio aniónico pH 6.0 (Q-sefarosa) Sólo queda retenida Insulina.</a:t>
            </a:r>
          </a:p>
          <a:p>
            <a:pPr marL="914400" lvl="1" indent="-457200"/>
            <a:r>
              <a:rPr lang="es-ES_tradnl"/>
              <a:t>	</a:t>
            </a:r>
            <a:r>
              <a:rPr lang="es-ES" sz="2200">
                <a:solidFill>
                  <a:srgbClr val="990033"/>
                </a:solidFill>
                <a:latin typeface="Comic Sans MS" pitchFamily="66" charset="0"/>
                <a:cs typeface="Times New Roman" pitchFamily="18" charset="0"/>
              </a:rPr>
              <a:t> </a:t>
            </a:r>
          </a:p>
        </p:txBody>
      </p:sp>
      <p:sp>
        <p:nvSpPr>
          <p:cNvPr id="80899" name="Text Box 3"/>
          <p:cNvSpPr txBox="1">
            <a:spLocks noChangeArrowheads="1"/>
          </p:cNvSpPr>
          <p:nvPr/>
        </p:nvSpPr>
        <p:spPr bwMode="auto">
          <a:xfrm>
            <a:off x="468313" y="0"/>
            <a:ext cx="8135937" cy="427038"/>
          </a:xfrm>
          <a:prstGeom prst="rect">
            <a:avLst/>
          </a:prstGeom>
          <a:noFill/>
          <a:ln w="9525">
            <a:noFill/>
            <a:miter lim="800000"/>
            <a:headEnd/>
            <a:tailEnd/>
          </a:ln>
        </p:spPr>
        <p:txBody>
          <a:bodyPr>
            <a:spAutoFit/>
          </a:bodyPr>
          <a:lstStyle/>
          <a:p>
            <a:pPr algn="ctr"/>
            <a:r>
              <a:rPr lang="es-CL" sz="2200" u="sng">
                <a:solidFill>
                  <a:srgbClr val="990033"/>
                </a:solidFill>
                <a:latin typeface="Comic Sans MS" pitchFamily="66" charset="0"/>
                <a:cs typeface="Times New Roman" pitchFamily="18" charset="0"/>
              </a:rPr>
              <a:t>Respuesta</a:t>
            </a:r>
          </a:p>
        </p:txBody>
      </p:sp>
    </p:spTree>
  </p:cSld>
  <p:clrMapOvr>
    <a:masterClrMapping/>
  </p:clrMapOvr>
  <p:transition>
    <p:zoom dir="in"/>
  </p:transition>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ctrTitle"/>
          </p:nvPr>
        </p:nvSpPr>
        <p:spPr>
          <a:xfrm>
            <a:off x="685800" y="2286000"/>
            <a:ext cx="7772400" cy="1143000"/>
          </a:xfrm>
        </p:spPr>
        <p:txBody>
          <a:bodyPr/>
          <a:lstStyle/>
          <a:p>
            <a:pPr eaLnBrk="1" hangingPunct="1"/>
            <a:r>
              <a:rPr lang="es-ES_tradnl" sz="3000" u="sng" smtClean="0">
                <a:solidFill>
                  <a:srgbClr val="990033"/>
                </a:solidFill>
                <a:latin typeface="Comic Sans MS" pitchFamily="66" charset="0"/>
                <a:cs typeface="Times New Roman" pitchFamily="18" charset="0"/>
              </a:rPr>
              <a:t>Cromatografía Líquida de Alto Desempeño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Cromatografía Líquida de Alta Presión </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20-40 MPa</a:t>
            </a:r>
            <a:br>
              <a:rPr lang="es-ES_tradnl" sz="3000" u="sng" smtClean="0">
                <a:solidFill>
                  <a:srgbClr val="990033"/>
                </a:solidFill>
                <a:latin typeface="Comic Sans MS" pitchFamily="66" charset="0"/>
                <a:cs typeface="Times New Roman" pitchFamily="18" charset="0"/>
              </a:rPr>
            </a:br>
            <a:r>
              <a:rPr lang="es-ES_tradnl" sz="3000" u="sng" smtClean="0">
                <a:solidFill>
                  <a:srgbClr val="990033"/>
                </a:solidFill>
                <a:latin typeface="Comic Sans MS" pitchFamily="66" charset="0"/>
                <a:cs typeface="Times New Roman" pitchFamily="18" charset="0"/>
              </a:rPr>
              <a:t>(HPLC)</a:t>
            </a:r>
            <a:endParaRPr lang="es-ES" sz="3000" u="sng" smtClean="0">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ext Box 2"/>
          <p:cNvSpPr txBox="1">
            <a:spLocks noChangeArrowheads="1"/>
          </p:cNvSpPr>
          <p:nvPr/>
        </p:nvSpPr>
        <p:spPr bwMode="auto">
          <a:xfrm>
            <a:off x="323850" y="1422400"/>
            <a:ext cx="8820150" cy="2438400"/>
          </a:xfrm>
          <a:prstGeom prst="rect">
            <a:avLst/>
          </a:prstGeom>
          <a:solidFill>
            <a:srgbClr val="FFFFFF"/>
          </a:solidFill>
          <a:ln w="9525">
            <a:noFill/>
            <a:miter lim="800000"/>
            <a:headEnd/>
            <a:tailEnd/>
          </a:ln>
        </p:spPr>
        <p:txBody>
          <a:bodyPr/>
          <a:lstStyle/>
          <a:p>
            <a:pPr marL="914400" lvl="1" indent="-457200"/>
            <a:endParaRPr lang="es-ES_tradnl"/>
          </a:p>
          <a:p>
            <a:pPr marL="914400" lvl="1" indent="-457200"/>
            <a:r>
              <a:rPr lang="es-ES_tradnl" sz="2200" u="sng">
                <a:solidFill>
                  <a:srgbClr val="000099"/>
                </a:solidFill>
                <a:latin typeface="Comic Sans MS" pitchFamily="66" charset="0"/>
                <a:cs typeface="Times New Roman" pitchFamily="18" charset="0"/>
              </a:rPr>
              <a:t>Antecedentes</a:t>
            </a:r>
          </a:p>
          <a:p>
            <a:pPr marL="914400" lvl="1" indent="-457200"/>
            <a:r>
              <a:rPr lang="es-ES_tradnl" sz="2200">
                <a:solidFill>
                  <a:srgbClr val="000099"/>
                </a:solidFill>
                <a:latin typeface="Comic Sans MS" pitchFamily="66" charset="0"/>
                <a:cs typeface="Times New Roman" pitchFamily="18" charset="0"/>
              </a:rPr>
              <a:t>HPLC surgió debido a las limitaciones que presentaban las cromatografías tradiciones, principalmente, debido a Fenómenos Difusivos.</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000099"/>
                </a:solidFill>
                <a:latin typeface="Comic Sans MS" pitchFamily="66" charset="0"/>
                <a:cs typeface="Times New Roman" pitchFamily="18" charset="0"/>
              </a:rPr>
              <a:t>Como solución a estos problemas se establecieron procesos más rápidos que mejoraban la resolución. </a:t>
            </a:r>
          </a:p>
          <a:p>
            <a:pPr marL="914400" lvl="1" indent="-457200"/>
            <a:endParaRPr lang="es-ES_tradnl" sz="2200">
              <a:solidFill>
                <a:srgbClr val="000099"/>
              </a:solidFill>
              <a:latin typeface="Comic Sans MS" pitchFamily="66" charset="0"/>
              <a:cs typeface="Times New Roman" pitchFamily="18" charset="0"/>
            </a:endParaRPr>
          </a:p>
          <a:p>
            <a:pPr marL="914400" lvl="1" indent="-457200"/>
            <a:r>
              <a:rPr lang="es-ES_tradnl" sz="2200">
                <a:solidFill>
                  <a:srgbClr val="000099"/>
                </a:solidFill>
                <a:latin typeface="Comic Sans MS" pitchFamily="66" charset="0"/>
                <a:cs typeface="Times New Roman" pitchFamily="18" charset="0"/>
              </a:rPr>
              <a:t>Se debía trabajar con Flujos más rápidos, esto involucraba partículas de adsorbente más pequeñas.</a:t>
            </a:r>
            <a:endParaRPr lang="es-CL" sz="2200">
              <a:solidFill>
                <a:srgbClr val="000099"/>
              </a:solidFill>
              <a:latin typeface="Comic Sans MS" pitchFamily="66" charset="0"/>
              <a:cs typeface="Times New Roman" pitchFamily="18" charset="0"/>
            </a:endParaRPr>
          </a:p>
          <a:p>
            <a:pPr marL="914400" lvl="1"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endParaRPr lang="es-ES_tradnl" sz="2200">
              <a:solidFill>
                <a:srgbClr val="000099"/>
              </a:solidFill>
              <a:latin typeface="Comic Sans MS" pitchFamily="66" charset="0"/>
              <a:cs typeface="Times New Roman" pitchFamily="18" charset="0"/>
            </a:endParaRPr>
          </a:p>
          <a:p>
            <a:pPr marL="457200" indent="-457200"/>
            <a:r>
              <a:rPr lang="es-ES" sz="2200">
                <a:solidFill>
                  <a:srgbClr val="000099"/>
                </a:solidFill>
                <a:latin typeface="Comic Sans MS" pitchFamily="66" charset="0"/>
                <a:cs typeface="Times New Roman" pitchFamily="18" charset="0"/>
              </a:rPr>
              <a:t> </a:t>
            </a:r>
          </a:p>
        </p:txBody>
      </p:sp>
      <p:sp>
        <p:nvSpPr>
          <p:cNvPr id="82947" name="Text Box 3"/>
          <p:cNvSpPr txBox="1">
            <a:spLocks noChangeArrowheads="1"/>
          </p:cNvSpPr>
          <p:nvPr/>
        </p:nvSpPr>
        <p:spPr bwMode="auto">
          <a:xfrm>
            <a:off x="468313" y="404813"/>
            <a:ext cx="8135937" cy="792162"/>
          </a:xfrm>
          <a:prstGeom prst="rect">
            <a:avLst/>
          </a:prstGeom>
          <a:noFill/>
          <a:ln w="9525">
            <a:noFill/>
            <a:miter lim="800000"/>
            <a:headEnd/>
            <a:tailEnd/>
          </a:ln>
        </p:spPr>
        <p:txBody>
          <a:bodyPr>
            <a:spAutoFit/>
          </a:bodyPr>
          <a:lstStyle/>
          <a:p>
            <a:pPr algn="ctr"/>
            <a:r>
              <a:rPr lang="es-ES_tradnl" sz="2200" u="sng">
                <a:solidFill>
                  <a:srgbClr val="990033"/>
                </a:solidFill>
                <a:latin typeface="Comic Sans MS" pitchFamily="66" charset="0"/>
                <a:cs typeface="Times New Roman" pitchFamily="18" charset="0"/>
              </a:rPr>
              <a:t>HPLC son la abreviación de “High Perfomance Liquid Chromatography” o “High Pressure Liquid Chromatography”.</a:t>
            </a:r>
            <a:r>
              <a:rPr lang="es-ES_tradnl"/>
              <a:t> </a:t>
            </a:r>
            <a:endParaRPr lang="es-CL" sz="2200" u="sng">
              <a:solidFill>
                <a:srgbClr val="990033"/>
              </a:solidFill>
              <a:latin typeface="Comic Sans MS" pitchFamily="66" charset="0"/>
              <a:cs typeface="Times New Roman" pitchFamily="18" charset="0"/>
            </a:endParaRPr>
          </a:p>
        </p:txBody>
      </p:sp>
    </p:spTree>
  </p:cSld>
  <p:clrMapOvr>
    <a:masterClrMapping/>
  </p:clrMapOvr>
  <p:transition>
    <p:zoom dir="in"/>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3970" name="Picture 4"/>
          <p:cNvPicPr>
            <a:picLocks noChangeAspect="1" noChangeArrowheads="1"/>
          </p:cNvPicPr>
          <p:nvPr/>
        </p:nvPicPr>
        <p:blipFill>
          <a:blip r:embed="rId2"/>
          <a:srcRect/>
          <a:stretch>
            <a:fillRect/>
          </a:stretch>
        </p:blipFill>
        <p:spPr bwMode="auto">
          <a:xfrm>
            <a:off x="1042988" y="1628775"/>
            <a:ext cx="7427912" cy="3846513"/>
          </a:xfrm>
          <a:prstGeom prst="rect">
            <a:avLst/>
          </a:prstGeom>
          <a:noFill/>
          <a:ln w="9525">
            <a:noFill/>
            <a:miter lim="800000"/>
            <a:headEnd/>
            <a:tailEnd/>
          </a:ln>
        </p:spPr>
      </p:pic>
      <p:sp>
        <p:nvSpPr>
          <p:cNvPr id="83971" name="Text Box 5"/>
          <p:cNvSpPr txBox="1">
            <a:spLocks noChangeArrowheads="1"/>
          </p:cNvSpPr>
          <p:nvPr/>
        </p:nvSpPr>
        <p:spPr bwMode="auto">
          <a:xfrm>
            <a:off x="1042988" y="476250"/>
            <a:ext cx="6985000" cy="822325"/>
          </a:xfrm>
          <a:prstGeom prst="rect">
            <a:avLst/>
          </a:prstGeom>
          <a:noFill/>
          <a:ln w="9525">
            <a:noFill/>
            <a:miter lim="800000"/>
            <a:headEnd/>
            <a:tailEnd/>
          </a:ln>
        </p:spPr>
        <p:txBody>
          <a:bodyPr>
            <a:spAutoFit/>
          </a:bodyPr>
          <a:lstStyle/>
          <a:p>
            <a:pPr algn="ctr">
              <a:spcBef>
                <a:spcPct val="50000"/>
              </a:spcBef>
            </a:pPr>
            <a:r>
              <a:rPr lang="es-ES">
                <a:solidFill>
                  <a:srgbClr val="A50021"/>
                </a:solidFill>
                <a:latin typeface="Comic Sans MS" pitchFamily="66" charset="0"/>
              </a:rPr>
              <a:t>Efectos del tamaño de partícula en la difusión de las moléculas</a:t>
            </a:r>
          </a:p>
        </p:txBody>
      </p:sp>
    </p:spTree>
  </p:cSld>
  <p:clrMapOvr>
    <a:masterClrMapping/>
  </p:clrMapOvr>
  <p:transition>
    <p:zoom dir="in"/>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4"/>
          <p:cNvPicPr>
            <a:picLocks noChangeAspect="1" noChangeArrowheads="1"/>
          </p:cNvPicPr>
          <p:nvPr/>
        </p:nvPicPr>
        <p:blipFill>
          <a:blip r:embed="rId2"/>
          <a:srcRect/>
          <a:stretch>
            <a:fillRect/>
          </a:stretch>
        </p:blipFill>
        <p:spPr bwMode="auto">
          <a:xfrm>
            <a:off x="900113" y="696913"/>
            <a:ext cx="7416800" cy="5416550"/>
          </a:xfrm>
          <a:prstGeom prst="rect">
            <a:avLst/>
          </a:prstGeom>
          <a:noFill/>
          <a:ln w="9525">
            <a:noFill/>
            <a:miter lim="800000"/>
            <a:headEnd/>
            <a:tailEnd/>
          </a:ln>
        </p:spPr>
      </p:pic>
    </p:spTree>
  </p:cSld>
  <p:clrMapOvr>
    <a:masterClrMapping/>
  </p:clrMapOvr>
  <p:transition>
    <p:zoom dir="in"/>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7" name="Picture 4"/>
          <p:cNvPicPr>
            <a:picLocks noChangeAspect="1" noChangeArrowheads="1"/>
          </p:cNvPicPr>
          <p:nvPr/>
        </p:nvPicPr>
        <p:blipFill>
          <a:blip r:embed="rId3"/>
          <a:srcRect/>
          <a:stretch>
            <a:fillRect/>
          </a:stretch>
        </p:blipFill>
        <p:spPr bwMode="auto">
          <a:xfrm>
            <a:off x="684213" y="479425"/>
            <a:ext cx="5343525" cy="6378575"/>
          </a:xfrm>
          <a:prstGeom prst="rect">
            <a:avLst/>
          </a:prstGeom>
          <a:noFill/>
          <a:ln w="9525">
            <a:noFill/>
            <a:miter lim="800000"/>
            <a:headEnd/>
            <a:tailEnd/>
          </a:ln>
        </p:spPr>
      </p:pic>
      <p:sp>
        <p:nvSpPr>
          <p:cNvPr id="16388" name="Rectangle 5"/>
          <p:cNvSpPr>
            <a:spLocks noChangeArrowheads="1"/>
          </p:cNvSpPr>
          <p:nvPr/>
        </p:nvSpPr>
        <p:spPr bwMode="auto">
          <a:xfrm>
            <a:off x="323850" y="0"/>
            <a:ext cx="3736975" cy="457200"/>
          </a:xfrm>
          <a:prstGeom prst="rect">
            <a:avLst/>
          </a:prstGeom>
          <a:noFill/>
          <a:ln w="9525">
            <a:noFill/>
            <a:miter lim="800000"/>
            <a:headEnd/>
            <a:tailEnd/>
          </a:ln>
        </p:spPr>
        <p:txBody>
          <a:bodyPr wrap="none">
            <a:spAutoFit/>
          </a:bodyPr>
          <a:lstStyle/>
          <a:p>
            <a:r>
              <a:rPr lang="es-ES">
                <a:solidFill>
                  <a:srgbClr val="A50021"/>
                </a:solidFill>
                <a:latin typeface="Comic Sans MS" pitchFamily="66" charset="0"/>
              </a:rPr>
              <a:t>Ecuación de van Deemter</a:t>
            </a:r>
          </a:p>
        </p:txBody>
      </p:sp>
      <p:graphicFrame>
        <p:nvGraphicFramePr>
          <p:cNvPr id="16386" name="Object 6"/>
          <p:cNvGraphicFramePr>
            <a:graphicFrameLocks noChangeAspect="1"/>
          </p:cNvGraphicFramePr>
          <p:nvPr/>
        </p:nvGraphicFramePr>
        <p:xfrm>
          <a:off x="6227763" y="2924175"/>
          <a:ext cx="2593975" cy="2182813"/>
        </p:xfrm>
        <a:graphic>
          <a:graphicData uri="http://schemas.openxmlformats.org/presentationml/2006/ole">
            <p:oleObj spid="_x0000_s16386" name="Imagen de mapa de bits" r:id="rId4" imgW="2523810" imgH="2123810" progId="PBrush">
              <p:embed/>
            </p:oleObj>
          </a:graphicData>
        </a:graphic>
      </p:graphicFrame>
    </p:spTree>
  </p:cSld>
  <p:clrMapOvr>
    <a:masterClrMapping/>
  </p:clrMapOvr>
  <p:transition>
    <p:zoom dir="in"/>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Las partículas más pequeñas provocaban altas presiones</a:t>
            </a:r>
          </a:p>
          <a:p>
            <a:pPr marL="914400" lvl="1" indent="-457200"/>
            <a:r>
              <a:rPr lang="es-CL" sz="2200">
                <a:solidFill>
                  <a:srgbClr val="000099"/>
                </a:solidFill>
                <a:latin typeface="Comic Sans MS" pitchFamily="66" charset="0"/>
                <a:cs typeface="Times New Roman" pitchFamily="18" charset="0"/>
              </a:rPr>
              <a:t/>
            </a:r>
            <a:br>
              <a:rPr lang="es-CL" sz="2200">
                <a:solidFill>
                  <a:srgbClr val="000099"/>
                </a:solidFill>
                <a:latin typeface="Comic Sans MS" pitchFamily="66" charset="0"/>
                <a:cs typeface="Times New Roman" pitchFamily="18" charset="0"/>
              </a:rPr>
            </a:br>
            <a:r>
              <a:rPr lang="es-ES_tradnl" sz="2200">
                <a:solidFill>
                  <a:srgbClr val="000099"/>
                </a:solidFill>
                <a:latin typeface="Comic Sans MS" pitchFamily="66" charset="0"/>
                <a:cs typeface="Times New Roman" pitchFamily="18" charset="0"/>
              </a:rPr>
              <a:t>Fue necesario diseñar:</a:t>
            </a:r>
            <a:endParaRPr lang="es-CL" sz="2200">
              <a:solidFill>
                <a:srgbClr val="000099"/>
              </a:solidFill>
              <a:latin typeface="Comic Sans MS" pitchFamily="66" charset="0"/>
              <a:cs typeface="Times New Roman" pitchFamily="18" charset="0"/>
            </a:endParaRPr>
          </a:p>
          <a:p>
            <a:pPr marL="2286000" lvl="4" indent="-457200">
              <a:buFontTx/>
              <a:buChar char="•"/>
            </a:pPr>
            <a:r>
              <a:rPr lang="es-ES_tradnl" sz="2200">
                <a:solidFill>
                  <a:srgbClr val="000099"/>
                </a:solidFill>
                <a:latin typeface="Comic Sans MS" pitchFamily="66" charset="0"/>
                <a:cs typeface="Times New Roman" pitchFamily="18" charset="0"/>
              </a:rPr>
              <a:t>Bombas</a:t>
            </a:r>
          </a:p>
          <a:p>
            <a:pPr marL="2286000" lvl="4" indent="-457200">
              <a:buFontTx/>
              <a:buChar char="•"/>
            </a:pPr>
            <a:r>
              <a:rPr lang="es-ES_tradnl" sz="2200">
                <a:solidFill>
                  <a:srgbClr val="000099"/>
                </a:solidFill>
                <a:latin typeface="Comic Sans MS" pitchFamily="66" charset="0"/>
                <a:cs typeface="Times New Roman" pitchFamily="18" charset="0"/>
              </a:rPr>
              <a:t>Matrices que soportan altas presiones </a:t>
            </a:r>
          </a:p>
          <a:p>
            <a:pPr marL="2286000" lvl="4" indent="-457200"/>
            <a:r>
              <a:rPr lang="es-ES_tradnl" sz="2200">
                <a:solidFill>
                  <a:srgbClr val="000099"/>
                </a:solidFill>
                <a:latin typeface="Comic Sans MS" pitchFamily="66" charset="0"/>
                <a:cs typeface="Times New Roman" pitchFamily="18" charset="0"/>
              </a:rPr>
              <a:t>	(</a:t>
            </a:r>
            <a:r>
              <a:rPr lang="es-ES_tradnl" sz="2200">
                <a:solidFill>
                  <a:srgbClr val="A50021"/>
                </a:solidFill>
                <a:latin typeface="Comic Sans MS" pitchFamily="66" charset="0"/>
                <a:cs typeface="Times New Roman" pitchFamily="18" charset="0"/>
              </a:rPr>
              <a:t>20-40 MPa</a:t>
            </a:r>
            <a:r>
              <a:rPr lang="es-ES_tradnl" sz="2200">
                <a:solidFill>
                  <a:srgbClr val="000099"/>
                </a:solidFill>
                <a:latin typeface="Comic Sans MS" pitchFamily="66" charset="0"/>
                <a:cs typeface="Times New Roman" pitchFamily="18" charset="0"/>
              </a:rPr>
              <a:t>)</a:t>
            </a:r>
          </a:p>
          <a:p>
            <a:pPr marL="2286000" lvl="4" indent="-457200">
              <a:buFontTx/>
              <a:buChar char="•"/>
            </a:pPr>
            <a:r>
              <a:rPr lang="es-ES_tradnl" sz="2200">
                <a:solidFill>
                  <a:srgbClr val="000099"/>
                </a:solidFill>
                <a:latin typeface="Comic Sans MS" pitchFamily="66" charset="0"/>
                <a:cs typeface="Times New Roman" pitchFamily="18" charset="0"/>
              </a:rPr>
              <a:t>             Resinas más rígidas</a:t>
            </a:r>
          </a:p>
          <a:p>
            <a:pPr marL="2286000" lvl="4" indent="-457200">
              <a:buFontTx/>
              <a:buChar char="•"/>
            </a:pPr>
            <a:r>
              <a:rPr lang="es-ES_tradnl" sz="2200">
                <a:solidFill>
                  <a:srgbClr val="000099"/>
                </a:solidFill>
                <a:latin typeface="Comic Sans MS" pitchFamily="66" charset="0"/>
                <a:cs typeface="Times New Roman" pitchFamily="18" charset="0"/>
              </a:rPr>
              <a:t>             Tamaños de poros pequeños</a:t>
            </a:r>
          </a:p>
          <a:p>
            <a:pPr marL="2286000" lvl="4" indent="-457200">
              <a:buFontTx/>
              <a:buChar char="•"/>
            </a:pPr>
            <a:endParaRPr lang="es-ES_tradnl" sz="2200">
              <a:solidFill>
                <a:srgbClr val="000099"/>
              </a:solidFill>
              <a:latin typeface="Comic Sans MS" pitchFamily="66" charset="0"/>
              <a:cs typeface="Times New Roman" pitchFamily="18" charset="0"/>
            </a:endParaRPr>
          </a:p>
          <a:p>
            <a:pPr marL="2286000" lvl="4" indent="-457200"/>
            <a:r>
              <a:rPr lang="en-US" sz="2200">
                <a:solidFill>
                  <a:srgbClr val="000099"/>
                </a:solidFill>
                <a:latin typeface="Comic Sans MS" pitchFamily="66" charset="0"/>
                <a:cs typeface="Times New Roman" pitchFamily="18" charset="0"/>
              </a:rPr>
              <a:t>Surge el High Pressure Liquid Chromatography (HPLC clásico).</a:t>
            </a:r>
            <a:endParaRPr lang="es-ES_tradnl" sz="2200">
              <a:solidFill>
                <a:srgbClr val="000099"/>
              </a:solidFill>
              <a:latin typeface="Comic Sans MS" pitchFamily="66" charset="0"/>
              <a:cs typeface="Times New Roman" pitchFamily="18" charset="0"/>
            </a:endParaRPr>
          </a:p>
          <a:p>
            <a:pPr marL="2286000" lvl="4" indent="-457200"/>
            <a:endParaRPr lang="es-ES_tradnl" sz="2200">
              <a:solidFill>
                <a:srgbClr val="000099"/>
              </a:solidFill>
              <a:latin typeface="Comic Sans MS" pitchFamily="66" charset="0"/>
              <a:cs typeface="Times New Roman" pitchFamily="18" charset="0"/>
            </a:endParaRPr>
          </a:p>
          <a:p>
            <a:pPr marL="2286000" lvl="4" indent="-457200"/>
            <a:r>
              <a:rPr lang="es-ES_tradnl" sz="2200">
                <a:solidFill>
                  <a:srgbClr val="000099"/>
                </a:solidFill>
                <a:latin typeface="Comic Sans MS" pitchFamily="66" charset="0"/>
                <a:cs typeface="Times New Roman" pitchFamily="18" charset="0"/>
              </a:rPr>
              <a:t>Inicialmente sólo se aplicó a  Cromatografía de Fase Reversa, utilizando solventes orgánicos.</a:t>
            </a:r>
            <a:r>
              <a:rPr lang="es-ES" sz="2200">
                <a:solidFill>
                  <a:srgbClr val="000099"/>
                </a:solidFill>
                <a:latin typeface="Comic Sans MS" pitchFamily="66" charset="0"/>
                <a:cs typeface="Times New Roman" pitchFamily="18" charset="0"/>
              </a:rPr>
              <a:t> </a:t>
            </a:r>
          </a:p>
        </p:txBody>
      </p:sp>
    </p:spTree>
  </p:cSld>
  <p:clrMapOvr>
    <a:masterClrMapping/>
  </p:clrMapOvr>
  <p:transition>
    <p:zoom dir="in"/>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1785926"/>
            <a:ext cx="7772400" cy="1143000"/>
          </a:xfrm>
        </p:spPr>
        <p:txBody>
          <a:bodyPr/>
          <a:lstStyle/>
          <a:p>
            <a:r>
              <a:rPr lang="es-ES" dirty="0" smtClean="0"/>
              <a:t>Tipos de Cromatografía</a:t>
            </a:r>
            <a:endParaRPr lang="es-ES" dirty="0"/>
          </a:p>
        </p:txBody>
      </p:sp>
    </p:spTree>
  </p:cSld>
  <p:clrMapOvr>
    <a:masterClrMapping/>
  </p:clrMapOvr>
  <p:transition>
    <p:zoom dir="in"/>
  </p:transition>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Text Box 2"/>
          <p:cNvSpPr txBox="1">
            <a:spLocks noChangeArrowheads="1"/>
          </p:cNvSpPr>
          <p:nvPr/>
        </p:nvSpPr>
        <p:spPr bwMode="auto">
          <a:xfrm>
            <a:off x="323850" y="692150"/>
            <a:ext cx="8820150" cy="2438400"/>
          </a:xfrm>
          <a:prstGeom prst="rect">
            <a:avLst/>
          </a:prstGeom>
          <a:solidFill>
            <a:srgbClr val="FFFFFF"/>
          </a:solidFill>
          <a:ln w="9525">
            <a:noFill/>
            <a:miter lim="800000"/>
            <a:headEnd/>
            <a:tailEnd/>
          </a:ln>
        </p:spPr>
        <p:txBody>
          <a:bodyPr/>
          <a:lstStyle/>
          <a:p>
            <a:pPr marL="914400" lvl="1" indent="-457200"/>
            <a:r>
              <a:rPr lang="es-ES_tradnl" sz="2200">
                <a:solidFill>
                  <a:srgbClr val="000099"/>
                </a:solidFill>
                <a:latin typeface="Comic Sans MS" pitchFamily="66" charset="0"/>
                <a:cs typeface="Times New Roman" pitchFamily="18" charset="0"/>
              </a:rPr>
              <a:t>Posteriormente se crean nuevas resinas:</a:t>
            </a:r>
          </a:p>
          <a:p>
            <a:pPr marL="914400" lvl="1"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Con alta resistencia (alta presión)</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Poros suficientes para permitir el paso</a:t>
            </a:r>
          </a:p>
          <a:p>
            <a:pPr marL="457200" indent="-457200"/>
            <a:r>
              <a:rPr lang="es-ES_tradnl" sz="2200">
                <a:solidFill>
                  <a:srgbClr val="000099"/>
                </a:solidFill>
                <a:latin typeface="Comic Sans MS" pitchFamily="66" charset="0"/>
                <a:cs typeface="Times New Roman" pitchFamily="18" charset="0"/>
              </a:rPr>
              <a:t> y adsorción de grandes moléculas como las proteínas</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Existen columnas HPLC para:</a:t>
            </a:r>
          </a:p>
          <a:p>
            <a:pPr marL="457200" indent="-457200"/>
            <a:endParaRPr lang="es-ES_tradnl" sz="2200">
              <a:solidFill>
                <a:srgbClr val="000099"/>
              </a:solidFill>
              <a:latin typeface="Comic Sans MS" pitchFamily="66" charset="0"/>
              <a:cs typeface="Times New Roman" pitchFamily="18" charset="0"/>
            </a:endParaRPr>
          </a:p>
          <a:p>
            <a:pPr marL="457200" indent="-457200">
              <a:buFontTx/>
              <a:buChar char="•"/>
            </a:pPr>
            <a:r>
              <a:rPr lang="es-ES_tradnl" sz="2200">
                <a:solidFill>
                  <a:srgbClr val="000099"/>
                </a:solidFill>
                <a:latin typeface="Comic Sans MS" pitchFamily="66" charset="0"/>
                <a:cs typeface="Times New Roman" pitchFamily="18" charset="0"/>
              </a:rPr>
              <a:t>Intercambio Iónico</a:t>
            </a:r>
          </a:p>
          <a:p>
            <a:pPr marL="457200" indent="-457200">
              <a:buFontTx/>
              <a:buChar char="•"/>
            </a:pPr>
            <a:r>
              <a:rPr lang="es-ES_tradnl" sz="2200">
                <a:solidFill>
                  <a:srgbClr val="000099"/>
                </a:solidFill>
                <a:latin typeface="Comic Sans MS" pitchFamily="66" charset="0"/>
                <a:cs typeface="Times New Roman" pitchFamily="18" charset="0"/>
              </a:rPr>
              <a:t>Interacción Hidrofóbica</a:t>
            </a:r>
          </a:p>
          <a:p>
            <a:pPr marL="457200" indent="-457200">
              <a:buFontTx/>
              <a:buChar char="•"/>
            </a:pPr>
            <a:r>
              <a:rPr lang="es-ES_tradnl" sz="2200">
                <a:solidFill>
                  <a:srgbClr val="000099"/>
                </a:solidFill>
                <a:latin typeface="Comic Sans MS" pitchFamily="66" charset="0"/>
                <a:cs typeface="Times New Roman" pitchFamily="18" charset="0"/>
              </a:rPr>
              <a:t>Filtración por Geles</a:t>
            </a:r>
          </a:p>
          <a:p>
            <a:pPr marL="457200" indent="-457200"/>
            <a:endParaRPr lang="es-ES_tradnl" sz="2200">
              <a:solidFill>
                <a:srgbClr val="000099"/>
              </a:solidFill>
              <a:latin typeface="Comic Sans MS" pitchFamily="66" charset="0"/>
              <a:cs typeface="Times New Roman" pitchFamily="18" charset="0"/>
            </a:endParaRPr>
          </a:p>
          <a:p>
            <a:pPr marL="457200" indent="-457200"/>
            <a:r>
              <a:rPr lang="es-ES_tradnl" sz="2200">
                <a:solidFill>
                  <a:srgbClr val="000099"/>
                </a:solidFill>
                <a:latin typeface="Comic Sans MS" pitchFamily="66" charset="0"/>
                <a:cs typeface="Times New Roman" pitchFamily="18" charset="0"/>
              </a:rPr>
              <a:t>Pero es esencialmente analítica.</a:t>
            </a:r>
          </a:p>
          <a:p>
            <a:pPr marL="457200" indent="-457200"/>
            <a:r>
              <a:rPr lang="es-ES" sz="2200">
                <a:solidFill>
                  <a:srgbClr val="000099"/>
                </a:solidFill>
                <a:latin typeface="Comic Sans MS" pitchFamily="66" charset="0"/>
                <a:cs typeface="Times New Roman" pitchFamily="18" charset="0"/>
              </a:rPr>
              <a:t> </a:t>
            </a:r>
          </a:p>
        </p:txBody>
      </p:sp>
      <p:graphicFrame>
        <p:nvGraphicFramePr>
          <p:cNvPr id="17410" name="Object 4"/>
          <p:cNvGraphicFramePr>
            <a:graphicFrameLocks noChangeAspect="1"/>
          </p:cNvGraphicFramePr>
          <p:nvPr/>
        </p:nvGraphicFramePr>
        <p:xfrm>
          <a:off x="5257800" y="3200400"/>
          <a:ext cx="3657600" cy="3114675"/>
        </p:xfrm>
        <a:graphic>
          <a:graphicData uri="http://schemas.openxmlformats.org/presentationml/2006/ole">
            <p:oleObj spid="_x0000_s17410" name="Imagen de mapa de bits" r:id="rId3" imgW="3657143" imgH="3115110" progId="PBrush">
              <p:embed/>
            </p:oleObj>
          </a:graphicData>
        </a:graphic>
      </p:graphicFrame>
    </p:spTree>
  </p:cSld>
  <p:clrMapOvr>
    <a:masterClrMapping/>
  </p:clrMapOvr>
  <p:transition>
    <p:zoom dir="in"/>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p:cNvPicPr>
            <a:picLocks noChangeAspect="1" noChangeArrowheads="1"/>
          </p:cNvPicPr>
          <p:nvPr/>
        </p:nvPicPr>
        <p:blipFill>
          <a:blip r:embed="rId2"/>
          <a:srcRect/>
          <a:stretch>
            <a:fillRect/>
          </a:stretch>
        </p:blipFill>
        <p:spPr bwMode="auto">
          <a:xfrm>
            <a:off x="1187450" y="579438"/>
            <a:ext cx="6697663" cy="5646737"/>
          </a:xfrm>
          <a:prstGeom prst="rect">
            <a:avLst/>
          </a:prstGeom>
          <a:noFill/>
          <a:ln w="9525">
            <a:noFill/>
            <a:miter lim="800000"/>
            <a:headEnd/>
            <a:tailEnd/>
          </a:ln>
        </p:spPr>
      </p:pic>
    </p:spTree>
  </p:cSld>
  <p:clrMapOvr>
    <a:masterClrMapping/>
  </p:clrMapOvr>
  <p:transition>
    <p:zoom dir="in"/>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500174"/>
          <a:ext cx="8329642" cy="50006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1 Título"/>
          <p:cNvSpPr txBox="1">
            <a:spLocks/>
          </p:cNvSpPr>
          <p:nvPr/>
        </p:nvSpPr>
        <p:spPr>
          <a:xfrm>
            <a:off x="827584" y="404664"/>
            <a:ext cx="7102002" cy="648072"/>
          </a:xfrm>
          <a:prstGeom prst="rect">
            <a:avLst/>
          </a:prstGeom>
          <a:solidFill>
            <a:schemeClr val="accent1">
              <a:lumMod val="75000"/>
            </a:schemeClr>
          </a:solidFill>
        </p:spPr>
        <p:style>
          <a:lnRef idx="0">
            <a:schemeClr val="accent3"/>
          </a:lnRef>
          <a:fillRef idx="3">
            <a:schemeClr val="accent3"/>
          </a:fillRef>
          <a:effectRef idx="3">
            <a:schemeClr val="accent3"/>
          </a:effectRef>
          <a:fontRef idx="minor">
            <a:schemeClr val="lt1"/>
          </a:fontRef>
        </p:style>
        <p:txBody>
          <a:bodyPr lIns="0" rIns="0" bIns="0" anchor="b">
            <a:normAutofit fontScale="97500"/>
          </a:bodyPr>
          <a:lstStyle/>
          <a:p>
            <a:pPr algn="ctr" fontAlgn="auto">
              <a:spcAft>
                <a:spcPts val="0"/>
              </a:spcAft>
              <a:defRPr/>
            </a:pPr>
            <a:r>
              <a:rPr lang="es-CL" sz="3600" dirty="0" smtClean="0"/>
              <a:t>¿ Qué se debe haber aprendido ?</a:t>
            </a:r>
            <a:endParaRPr lang="es-ES" sz="4700" b="1" dirty="0">
              <a:effectLst>
                <a:outerShdw blurRad="38100" dist="38100" dir="2700000" algn="tl">
                  <a:srgbClr val="C0C0C0"/>
                </a:outerShdw>
              </a:effectLst>
            </a:endParaRPr>
          </a:p>
        </p:txBody>
      </p:sp>
    </p:spTree>
  </p:cSld>
  <p:clrMapOvr>
    <a:masterClrMapping/>
  </p:clrMapOvr>
  <p:transition>
    <p:zoom dir="in"/>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1081</TotalTime>
  <Words>2179</Words>
  <Application>Microsoft PowerPoint</Application>
  <PresentationFormat>Presentación en pantalla (4:3)</PresentationFormat>
  <Paragraphs>708</Paragraphs>
  <Slides>92</Slides>
  <Notes>0</Notes>
  <HiddenSlides>0</HiddenSlides>
  <MMClips>0</MMClips>
  <ScaleCrop>false</ScaleCrop>
  <HeadingPairs>
    <vt:vector size="6" baseType="variant">
      <vt:variant>
        <vt:lpstr>Tema</vt:lpstr>
      </vt:variant>
      <vt:variant>
        <vt:i4>1</vt:i4>
      </vt:variant>
      <vt:variant>
        <vt:lpstr>Servidores OLE incrustados</vt:lpstr>
      </vt:variant>
      <vt:variant>
        <vt:i4>5</vt:i4>
      </vt:variant>
      <vt:variant>
        <vt:lpstr>Títulos de diapositiva</vt:lpstr>
      </vt:variant>
      <vt:variant>
        <vt:i4>92</vt:i4>
      </vt:variant>
    </vt:vector>
  </HeadingPairs>
  <TitlesOfParts>
    <vt:vector size="98" baseType="lpstr">
      <vt:lpstr>Diseño predeterminado</vt:lpstr>
      <vt:lpstr>Fotografía de Photo Editor</vt:lpstr>
      <vt:lpstr>Imagen de mapa de bits</vt:lpstr>
      <vt:lpstr>Microsoft Editor de ecuaciones 3.0</vt:lpstr>
      <vt:lpstr>Hoja de cálculo</vt:lpstr>
      <vt:lpstr>Imagen de Paintbrush</vt:lpstr>
      <vt:lpstr>Cromatografía en Lecho Fijo  Tipos de Técnicas Cromatográficas para la Purificación de Proteínas </vt:lpstr>
      <vt:lpstr>Diapositiva 2</vt:lpstr>
      <vt:lpstr>Tipos de Soportes</vt:lpstr>
      <vt:lpstr>Soportes</vt:lpstr>
      <vt:lpstr>Los materiales de los cuales pueden ser estos soportes son: </vt:lpstr>
      <vt:lpstr>Diapositiva 6</vt:lpstr>
      <vt:lpstr>Diapositiva 7</vt:lpstr>
      <vt:lpstr>Diapositiva 8</vt:lpstr>
      <vt:lpstr>Tipos de Cromatografía</vt:lpstr>
      <vt:lpstr>Tipos de Operaciones Cromatográficas utilizadas   en Purificación de Proteínas  (4 MPa)</vt:lpstr>
      <vt:lpstr>Diapositiva 11</vt:lpstr>
      <vt:lpstr>CROMATOGRAFIA DE NO_ADSORCIÖN  CROMATOGRAFIA DE PERMEABILIZACION POR TAMAÑO  FILTRACIÓN POR GELES (GF)  EXCLUSION POR TAMAÑO (SEC)</vt:lpstr>
      <vt:lpstr>Diapositiva 13</vt:lpstr>
      <vt:lpstr>Proceso </vt:lpstr>
      <vt:lpstr>Diapositiva 15</vt:lpstr>
      <vt:lpstr>Diapositiva 16</vt:lpstr>
      <vt:lpstr>Diapositiva 17</vt:lpstr>
      <vt:lpstr>Diapositiva 18</vt:lpstr>
      <vt:lpstr>Diapositiva 19</vt:lpstr>
      <vt:lpstr>Diapositiva 20</vt:lpstr>
      <vt:lpstr>Cromatografía de Adsorción</vt:lpstr>
      <vt:lpstr>CROMATOGRAFIA DE ADSORCION</vt:lpstr>
      <vt:lpstr>CROMATOGRAFIA DE ADSORCION</vt:lpstr>
      <vt:lpstr>CROMATOGRAFIA DE ADSORCION</vt:lpstr>
      <vt:lpstr>CROMATOGRAFIA DE  INTERACCION HIDROFOBICA (HIC) Y FASE REVERSA (RP)   PROPIEDAD: HIDROFOBICIDAD</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CROMATOGRAFIA DE INTERCAMBIO IONICO  (IEC)  CROMATOFOCUSING    PROPIEDAD: CARGA</vt:lpstr>
      <vt:lpstr>Diapositiva 40</vt:lpstr>
      <vt:lpstr>Diapositiva 41</vt:lpstr>
      <vt:lpstr>Diapositiva 42</vt:lpstr>
      <vt:lpstr>Diapositiva 43</vt:lpstr>
      <vt:lpstr>Diapositiva 44</vt:lpstr>
      <vt:lpstr>Diapositiva 45</vt:lpstr>
      <vt:lpstr>Diapositiva 46</vt:lpstr>
      <vt:lpstr>Diapositiva 47</vt:lpstr>
      <vt:lpstr>Diapositiva 48</vt:lpstr>
      <vt:lpstr>Diapositiva 49</vt:lpstr>
      <vt:lpstr>Diapositiva 50</vt:lpstr>
      <vt:lpstr>Diapositiva 51</vt:lpstr>
      <vt:lpstr>Diapositiva 52</vt:lpstr>
      <vt:lpstr>Diapositiva 53</vt:lpstr>
      <vt:lpstr>Diapositiva 54</vt:lpstr>
      <vt:lpstr>CROMATOFOCUSING</vt:lpstr>
      <vt:lpstr>Diapositiva 56</vt:lpstr>
      <vt:lpstr>  Las matrices son de cromatografía de intercambio aniónicas.   Inicialmente la columna se ambienta a pH alto (pH 9), por lo cual casi todas las proteínas quedan retenidas.  Posteriormente, se adiciona un polybuffer (ajustado a un pH bajo, pH 6.0) que alteran las condiciones de la fase móvil, se genera un gradiente pH en la matriz y  las proteínas eluirán en orden según  su pI.  </vt:lpstr>
      <vt:lpstr>Diapositiva 58</vt:lpstr>
      <vt:lpstr>Diapositiva 59</vt:lpstr>
      <vt:lpstr>Diapositiva 60</vt:lpstr>
      <vt:lpstr>Diapositiva 61</vt:lpstr>
      <vt:lpstr>AFINIDAD</vt:lpstr>
      <vt:lpstr>CROMATOGRAFIA DE AFINIDAD (AC)</vt:lpstr>
      <vt:lpstr>Diapositiva 64</vt:lpstr>
      <vt:lpstr>Diapositiva 65</vt:lpstr>
      <vt:lpstr>Diapositiva 66</vt:lpstr>
      <vt:lpstr>Diapositiva 67</vt:lpstr>
      <vt:lpstr>Diapositiva 68</vt:lpstr>
      <vt:lpstr>Diapositiva 69</vt:lpstr>
      <vt:lpstr>Diapositiva 70</vt:lpstr>
      <vt:lpstr>Diapositiva 71</vt:lpstr>
      <vt:lpstr>Diapositiva 72</vt:lpstr>
      <vt:lpstr>Diapositiva 73</vt:lpstr>
      <vt:lpstr>Diapositiva 74</vt:lpstr>
      <vt:lpstr>Diapositiva 75</vt:lpstr>
      <vt:lpstr>Diapositiva 76</vt:lpstr>
      <vt:lpstr>Diapositiva 77</vt:lpstr>
      <vt:lpstr>Diapositiva 78</vt:lpstr>
      <vt:lpstr>Diapositiva 79</vt:lpstr>
      <vt:lpstr>Diapositiva 80</vt:lpstr>
      <vt:lpstr>Diapositiva 81</vt:lpstr>
      <vt:lpstr>Diapositiva 82</vt:lpstr>
      <vt:lpstr>Diapositiva 83</vt:lpstr>
      <vt:lpstr>Cromatografía Líquida de Alto Desempeño   Cromatografía Líquida de Alta Presión  20-40 MPa (HPLC)</vt:lpstr>
      <vt:lpstr>Diapositiva 85</vt:lpstr>
      <vt:lpstr>Diapositiva 86</vt:lpstr>
      <vt:lpstr>Diapositiva 87</vt:lpstr>
      <vt:lpstr>Diapositiva 88</vt:lpstr>
      <vt:lpstr>Diapositiva 89</vt:lpstr>
      <vt:lpstr>Diapositiva 90</vt:lpstr>
      <vt:lpstr>Diapositiva 91</vt:lpstr>
      <vt:lpstr>Diapositiva 92</vt:lpstr>
    </vt:vector>
  </TitlesOfParts>
  <Company>CIBYB, Universidad de Chile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Cromatografía en Lecho Fijo</dc:title>
  <dc:creator>Maria Elena Lienqueo C.</dc:creator>
  <cp:lastModifiedBy>FCFM</cp:lastModifiedBy>
  <cp:revision>69</cp:revision>
  <dcterms:created xsi:type="dcterms:W3CDTF">2002-09-24T20:29:52Z</dcterms:created>
  <dcterms:modified xsi:type="dcterms:W3CDTF">2010-10-18T18:03:31Z</dcterms:modified>
</cp:coreProperties>
</file>