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89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90" r:id="rId12"/>
    <p:sldId id="266" r:id="rId13"/>
    <p:sldId id="267" r:id="rId14"/>
    <p:sldId id="268" r:id="rId15"/>
    <p:sldId id="269" r:id="rId16"/>
    <p:sldId id="293" r:id="rId17"/>
    <p:sldId id="292" r:id="rId18"/>
    <p:sldId id="270" r:id="rId19"/>
    <p:sldId id="271" r:id="rId20"/>
    <p:sldId id="272" r:id="rId21"/>
    <p:sldId id="295" r:id="rId22"/>
    <p:sldId id="273" r:id="rId23"/>
    <p:sldId id="275" r:id="rId24"/>
    <p:sldId id="274" r:id="rId25"/>
    <p:sldId id="296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321" r:id="rId35"/>
    <p:sldId id="297" r:id="rId36"/>
    <p:sldId id="298" r:id="rId37"/>
    <p:sldId id="299" r:id="rId38"/>
    <p:sldId id="322" r:id="rId39"/>
    <p:sldId id="323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5" r:id="rId55"/>
    <p:sldId id="316" r:id="rId56"/>
    <p:sldId id="317" r:id="rId57"/>
    <p:sldId id="318" r:id="rId58"/>
    <p:sldId id="319" r:id="rId59"/>
    <p:sldId id="325" r:id="rId60"/>
    <p:sldId id="324" r:id="rId61"/>
  </p:sldIdLst>
  <p:sldSz cx="9144000" cy="6858000" type="screen4x3"/>
  <p:notesSz cx="6858000" cy="9144000"/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10D85-A568-4AE2-9D45-DC04B2AD387F}" type="datetimeFigureOut">
              <a:rPr lang="es-ES" smtClean="0"/>
              <a:pPr/>
              <a:t>21/08/2010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28F12-79CC-4747-8958-C6EADE33935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1B160-83B1-4233-8550-3A5BF96FF05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8957A-2A36-4318-85B2-42744819F90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73573-1A37-4C31-804C-887D8E36BC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3CEBB-0B7C-4611-A99A-D8C0D5DE29C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A45B6-EDD9-458F-8BB3-A961E7927DA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66C44-448B-4C6D-BCB6-D331930E387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CA5D1-9589-4FD0-8EDF-F45727B3064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BCFF9-9FA7-465E-8B63-BD657E5ADDF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2C28D-3F42-4E99-9457-69B8A6B4B25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5B8A5-257A-476C-A1E3-3FC9F44348D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68899-1CCD-4BF8-8599-7F30E51BEFB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04F89E3-5618-48FA-A5E3-061E9E3F480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7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8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9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0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Documento_de_Microsoft_Office_Word_97-200317.doc"/><Relationship Id="rId4" Type="http://schemas.openxmlformats.org/officeDocument/2006/relationships/oleObject" Target="../embeddings/Documento_de_Microsoft_Office_Word_97-200316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Documento_de_Microsoft_Office_Word_97-200320.doc"/><Relationship Id="rId4" Type="http://schemas.openxmlformats.org/officeDocument/2006/relationships/oleObject" Target="../embeddings/Documento_de_Microsoft_Office_Word_97-200319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772400" cy="16764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DISEÑO PRELIMINAR DE DIAGRAMAS DE FLUJOS</a:t>
            </a:r>
            <a:r>
              <a:rPr lang="es-ES_tradnl" smtClean="0">
                <a:solidFill>
                  <a:schemeClr val="tx1"/>
                </a:solidFill>
              </a:rPr>
              <a:t/>
            </a:r>
            <a:br>
              <a:rPr lang="es-ES_tradnl" smtClean="0">
                <a:solidFill>
                  <a:schemeClr val="tx1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500166" y="6248400"/>
            <a:ext cx="4929222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Información Preliminar</a:t>
            </a:r>
            <a:br>
              <a:rPr lang="es-ES_tradnl" b="1" dirty="0" smtClean="0">
                <a:solidFill>
                  <a:schemeClr val="accent2"/>
                </a:solidFill>
              </a:rPr>
            </a:br>
            <a:r>
              <a:rPr lang="es-ES_tradnl" b="1" dirty="0" smtClean="0">
                <a:solidFill>
                  <a:schemeClr val="accent2"/>
                </a:solidFill>
              </a:rPr>
              <a:t>Tarea 2a</a:t>
            </a:r>
            <a:r>
              <a:rPr lang="es-ES_tradnl" dirty="0" smtClean="0">
                <a:solidFill>
                  <a:schemeClr val="accent2"/>
                </a:solidFill>
              </a:rPr>
              <a:t/>
            </a:r>
            <a:br>
              <a:rPr lang="es-ES_tradnl" dirty="0" smtClean="0">
                <a:solidFill>
                  <a:schemeClr val="accent2"/>
                </a:solidFill>
              </a:rPr>
            </a:br>
            <a:endParaRPr lang="es-ES_tradnl" dirty="0" smtClean="0">
              <a:solidFill>
                <a:schemeClr val="tx1"/>
              </a:solidFill>
            </a:endParaRPr>
          </a:p>
        </p:txBody>
      </p:sp>
      <p:sp>
        <p:nvSpPr>
          <p:cNvPr id="31747" name="Rectangle 8"/>
          <p:cNvSpPr>
            <a:spLocks noChangeArrowheads="1"/>
          </p:cNvSpPr>
          <p:nvPr/>
        </p:nvSpPr>
        <p:spPr bwMode="auto">
          <a:xfrm>
            <a:off x="214282" y="1500174"/>
            <a:ext cx="8501062" cy="389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Reacciones </a:t>
            </a:r>
            <a:r>
              <a:rPr lang="es-ES_tradnl" sz="2800" dirty="0">
                <a:cs typeface="Times New Roman" pitchFamily="18" charset="0"/>
              </a:rPr>
              <a:t>químicas y condiciones de reacción.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El </a:t>
            </a:r>
            <a:r>
              <a:rPr lang="es-ES_tradnl" sz="2800" dirty="0">
                <a:cs typeface="Times New Roman" pitchFamily="18" charset="0"/>
              </a:rPr>
              <a:t>flujo de producción deseado.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La </a:t>
            </a:r>
            <a:r>
              <a:rPr lang="es-ES_tradnl" sz="2800" dirty="0">
                <a:cs typeface="Times New Roman" pitchFamily="18" charset="0"/>
              </a:rPr>
              <a:t>pureza deseada del producto y su precio.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Las </a:t>
            </a:r>
            <a:r>
              <a:rPr lang="es-ES_tradnl" sz="2800" dirty="0">
                <a:cs typeface="Times New Roman" pitchFamily="18" charset="0"/>
              </a:rPr>
              <a:t>materias primas y su </a:t>
            </a:r>
            <a:r>
              <a:rPr lang="es-ES_tradnl" sz="2800" dirty="0" smtClean="0">
                <a:cs typeface="Times New Roman" pitchFamily="18" charset="0"/>
              </a:rPr>
              <a:t>precio.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Velocidad(es</a:t>
            </a:r>
            <a:r>
              <a:rPr lang="es-ES_tradnl" sz="2800" dirty="0">
                <a:cs typeface="Times New Roman" pitchFamily="18" charset="0"/>
              </a:rPr>
              <a:t>) de la reacción(es) química(s) y </a:t>
            </a:r>
          </a:p>
          <a:p>
            <a:pPr marL="514350" indent="-514350" algn="just">
              <a:lnSpc>
                <a:spcPct val="150000"/>
              </a:lnSpc>
              <a:tabLst>
                <a:tab pos="-457200" algn="l"/>
              </a:tabLst>
            </a:pPr>
            <a:r>
              <a:rPr lang="es-ES_tradnl" sz="2800" dirty="0">
                <a:cs typeface="Times New Roman" pitchFamily="18" charset="0"/>
              </a:rPr>
              <a:t>		la velocidad(es) de desactivación del </a:t>
            </a:r>
            <a:r>
              <a:rPr lang="es-ES_tradnl" sz="2800" dirty="0" smtClean="0">
                <a:cs typeface="Times New Roman" pitchFamily="18" charset="0"/>
              </a:rPr>
              <a:t>catalizador(es).</a:t>
            </a: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Información Preliminar</a:t>
            </a:r>
            <a:r>
              <a:rPr lang="es-ES_tradnl" smtClean="0">
                <a:solidFill>
                  <a:schemeClr val="accent2"/>
                </a:solidFill>
              </a:rPr>
              <a:t/>
            </a:r>
            <a:br>
              <a:rPr lang="es-ES_tradnl" smtClean="0">
                <a:solidFill>
                  <a:schemeClr val="accent2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31747" name="Rectangle 8"/>
          <p:cNvSpPr>
            <a:spLocks noChangeArrowheads="1"/>
          </p:cNvSpPr>
          <p:nvPr/>
        </p:nvSpPr>
        <p:spPr bwMode="auto">
          <a:xfrm>
            <a:off x="214313" y="1143000"/>
            <a:ext cx="850106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Cualquier </a:t>
            </a:r>
            <a:r>
              <a:rPr lang="es-ES_tradnl" sz="2800" dirty="0">
                <a:cs typeface="Times New Roman" pitchFamily="18" charset="0"/>
              </a:rPr>
              <a:t>restricción del procesamiento.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  <a:tabLst>
                <a:tab pos="-457200" algn="l"/>
              </a:tabLst>
            </a:pPr>
            <a:r>
              <a:rPr lang="es-ES_tradnl" sz="1800" dirty="0" smtClean="0">
                <a:cs typeface="Times New Roman" pitchFamily="18" charset="0"/>
              </a:rPr>
              <a:t>Datos </a:t>
            </a:r>
            <a:r>
              <a:rPr lang="es-ES_tradnl" sz="1800" dirty="0">
                <a:cs typeface="Times New Roman" pitchFamily="18" charset="0"/>
              </a:rPr>
              <a:t>de la planta y lugar de ubicación</a:t>
            </a:r>
            <a:r>
              <a:rPr lang="es-ES_tradnl" sz="2800" dirty="0">
                <a:cs typeface="Times New Roman" pitchFamily="18" charset="0"/>
              </a:rPr>
              <a:t>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Propiedades </a:t>
            </a:r>
            <a:r>
              <a:rPr lang="es-ES_tradnl" sz="2800" dirty="0">
                <a:cs typeface="Times New Roman" pitchFamily="18" charset="0"/>
              </a:rPr>
              <a:t>físicas de todos los componentes.</a:t>
            </a:r>
            <a:endParaRPr lang="es-ES" sz="1600" dirty="0"/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Seguridad</a:t>
            </a:r>
            <a:r>
              <a:rPr lang="es-ES_tradnl" sz="2800" dirty="0">
                <a:cs typeface="Times New Roman" pitchFamily="18" charset="0"/>
              </a:rPr>
              <a:t>, toxicidad, e impacto ambiental de </a:t>
            </a:r>
            <a:r>
              <a:rPr lang="es-ES_tradnl" sz="2800" dirty="0" smtClean="0">
                <a:cs typeface="Times New Roman" pitchFamily="18" charset="0"/>
              </a:rPr>
              <a:t>los </a:t>
            </a:r>
            <a:r>
              <a:rPr lang="es-ES_tradnl" sz="2800" dirty="0">
                <a:cs typeface="Times New Roman" pitchFamily="18" charset="0"/>
              </a:rPr>
              <a:t>materiales involucrados.</a:t>
            </a:r>
          </a:p>
          <a:p>
            <a:pPr marL="514350" indent="-514350" algn="just">
              <a:lnSpc>
                <a:spcPct val="150000"/>
              </a:lnSpc>
              <a:buFont typeface="+mj-lt"/>
              <a:buAutoNum type="arabicPeriod" startAt="6"/>
              <a:tabLst>
                <a:tab pos="-457200" algn="l"/>
              </a:tabLst>
            </a:pPr>
            <a:r>
              <a:rPr lang="es-ES_tradnl" sz="2800" dirty="0" smtClean="0">
                <a:cs typeface="Times New Roman" pitchFamily="18" charset="0"/>
              </a:rPr>
              <a:t>Precios </a:t>
            </a:r>
            <a:r>
              <a:rPr lang="es-ES_tradnl" sz="2800" dirty="0">
                <a:cs typeface="Times New Roman" pitchFamily="18" charset="0"/>
              </a:rPr>
              <a:t>de los subproductos, </a:t>
            </a:r>
            <a:r>
              <a:rPr lang="es-ES_tradnl" sz="2000" dirty="0">
                <a:cs typeface="Times New Roman" pitchFamily="18" charset="0"/>
              </a:rPr>
              <a:t>equipos y servicios.</a:t>
            </a:r>
            <a:r>
              <a:rPr lang="es-ES" sz="1200" dirty="0"/>
              <a:t>  </a:t>
            </a:r>
            <a:endParaRPr lang="es-E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01000" cy="1143000"/>
          </a:xfrm>
        </p:spPr>
        <p:txBody>
          <a:bodyPr/>
          <a:lstStyle/>
          <a:p>
            <a:pPr algn="just"/>
            <a:r>
              <a:rPr lang="es-ES_tradnl" sz="3200" smtClean="0">
                <a:solidFill>
                  <a:schemeClr val="accent2"/>
                </a:solidFill>
              </a:rPr>
              <a:t>EJEMPLO: Proceso para producir benceno</a:t>
            </a:r>
            <a:br>
              <a:rPr lang="es-ES_tradnl" sz="3200" smtClean="0">
                <a:solidFill>
                  <a:schemeClr val="accent2"/>
                </a:solidFill>
              </a:rPr>
            </a:br>
            <a:r>
              <a:rPr lang="es-ES_tradnl" sz="3200" smtClean="0">
                <a:solidFill>
                  <a:schemeClr val="accent2"/>
                </a:solidFill>
              </a:rPr>
              <a:t>		a partir de tolueno (Proceso HDA).</a:t>
            </a:r>
            <a:r>
              <a:rPr lang="es-ES_tradnl" sz="3200" smtClean="0">
                <a:solidFill>
                  <a:schemeClr val="tx1"/>
                </a:solidFill>
              </a:rPr>
              <a:t/>
            </a:r>
            <a:br>
              <a:rPr lang="es-ES_tradnl" sz="3200" smtClean="0">
                <a:solidFill>
                  <a:schemeClr val="tx1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7200" y="1143000"/>
          <a:ext cx="8393113" cy="5445125"/>
        </p:xfrm>
        <a:graphic>
          <a:graphicData uri="http://schemas.openxmlformats.org/presentationml/2006/ole">
            <p:oleObj spid="_x0000_s3074" name="Documento" r:id="rId3" imgW="5631120" imgH="3662640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12</a:t>
            </a:fld>
            <a:endParaRPr lang="es-ES_trad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81000" y="609600"/>
          <a:ext cx="8420100" cy="5600700"/>
        </p:xfrm>
        <a:graphic>
          <a:graphicData uri="http://schemas.openxmlformats.org/presentationml/2006/ole">
            <p:oleObj spid="_x0000_s4098" name="Document" r:id="rId3" imgW="8440588" imgH="5784813" progId="Word.Document.8">
              <p:embed/>
            </p:oleObj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13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</a:rPr>
              <a:t>DECISIONES A TOMAR DURANTE EL DISEÑO DEL DIAGRAMA DE FLUJOS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533400" y="1143000"/>
          <a:ext cx="8001000" cy="5467350"/>
        </p:xfrm>
        <a:graphic>
          <a:graphicData uri="http://schemas.openxmlformats.org/presentationml/2006/ole">
            <p:oleObj spid="_x0000_s5122" name="Document" r:id="rId3" imgW="6927458" imgH="5260882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2"/>
                </a:solidFill>
              </a:rPr>
              <a:t>1- ¿Se debe purificar la corriente de alimentación antes de que entre en el proceso?</a:t>
            </a:r>
            <a:endParaRPr lang="es-ES_tradnl" dirty="0" smtClean="0">
              <a:solidFill>
                <a:schemeClr val="tx1"/>
              </a:solidFill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914400" y="5334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s-ES" sz="2800" b="1" dirty="0">
                <a:solidFill>
                  <a:srgbClr val="FF0000"/>
                </a:solidFill>
              </a:rPr>
              <a:t>Remover Especies ó Purificar</a:t>
            </a:r>
            <a:br>
              <a:rPr lang="es-ES" sz="2800" b="1" dirty="0">
                <a:solidFill>
                  <a:srgbClr val="FF0000"/>
                </a:solidFill>
              </a:rPr>
            </a:br>
            <a:r>
              <a:rPr lang="es-ES" sz="2800" b="1" dirty="0">
                <a:solidFill>
                  <a:srgbClr val="FF0000"/>
                </a:solidFill>
              </a:rPr>
              <a:t>		==&gt; Aumento de Costos del Proceso</a:t>
            </a:r>
            <a:endParaRPr lang="es-ES_tradnl" sz="44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15</a:t>
            </a:fld>
            <a:endParaRPr lang="es-ES_tradnl"/>
          </a:p>
        </p:txBody>
      </p:sp>
      <p:sp>
        <p:nvSpPr>
          <p:cNvPr id="8" name="7 CuadroTexto"/>
          <p:cNvSpPr txBox="1"/>
          <p:nvPr/>
        </p:nvSpPr>
        <p:spPr>
          <a:xfrm>
            <a:off x="714348" y="1785926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romanLcPeriod"/>
            </a:pPr>
            <a:r>
              <a:rPr lang="es-ES_tradnl" b="1" dirty="0" smtClean="0"/>
              <a:t>Impurezas reactivas y/o en cantidades significativas  </a:t>
            </a:r>
            <a:r>
              <a:rPr lang="es-ES_tradnl" b="1" dirty="0" smtClean="0">
                <a:sym typeface="Wingdings"/>
              </a:rPr>
              <a:t></a:t>
            </a:r>
            <a:r>
              <a:rPr lang="es-ES_tradnl" b="1" dirty="0" smtClean="0"/>
              <a:t> Remover.</a:t>
            </a:r>
            <a:endParaRPr lang="es-ES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643182"/>
            <a:ext cx="434245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16</a:t>
            </a:fld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857224" y="1357298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S_tradnl" b="1" dirty="0" err="1" smtClean="0"/>
              <a:t>ii</a:t>
            </a:r>
            <a:r>
              <a:rPr lang="es-ES_tradnl" b="1" dirty="0" smtClean="0"/>
              <a:t>) Impurezas como gas y/o inertes </a:t>
            </a:r>
          </a:p>
          <a:p>
            <a:pPr lvl="0" algn="just"/>
            <a:r>
              <a:rPr lang="es-ES_tradnl" b="1" dirty="0" smtClean="0">
                <a:sym typeface="Wingdings"/>
              </a:rPr>
              <a:t>			</a:t>
            </a:r>
            <a:r>
              <a:rPr lang="es-ES_tradnl" b="1" dirty="0" smtClean="0"/>
              <a:t>  </a:t>
            </a:r>
            <a:r>
              <a:rPr lang="es-ES_tradnl" b="1" dirty="0" smtClean="0">
                <a:solidFill>
                  <a:srgbClr val="FF0000"/>
                </a:solidFill>
              </a:rPr>
              <a:t>En Principio Procesarlas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2"/>
                </a:solidFill>
              </a:rPr>
              <a:t>1- ¿Se debe purificar la corriente de alimentación antes de que entre en el proceso?</a:t>
            </a:r>
            <a:endParaRPr lang="es-ES_tradnl" dirty="0" smtClean="0">
              <a:solidFill>
                <a:schemeClr val="tx1"/>
              </a:solidFill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351184"/>
            <a:ext cx="6143668" cy="400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  <p:sp>
        <p:nvSpPr>
          <p:cNvPr id="5" name="4 CuadroTexto"/>
          <p:cNvSpPr txBox="1"/>
          <p:nvPr/>
        </p:nvSpPr>
        <p:spPr>
          <a:xfrm>
            <a:off x="857224" y="1357298"/>
            <a:ext cx="721523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s-ES_tradnl" b="1" dirty="0" smtClean="0"/>
              <a:t>Impureza presente en efluente líquido de subproducto o producto  </a:t>
            </a:r>
            <a:r>
              <a:rPr lang="es-ES_tradnl" b="1" dirty="0" smtClean="0">
                <a:sym typeface="Wingdings"/>
              </a:rPr>
              <a:t></a:t>
            </a:r>
            <a:r>
              <a:rPr lang="es-ES_tradnl" b="1" dirty="0" smtClean="0"/>
              <a:t> </a:t>
            </a:r>
            <a:r>
              <a:rPr lang="es-ES_tradnl" b="1" dirty="0" smtClean="0">
                <a:solidFill>
                  <a:srgbClr val="FF0000"/>
                </a:solidFill>
              </a:rPr>
              <a:t>Remover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s-ES_tradnl" b="1" dirty="0" smtClean="0"/>
              <a:t>Impureza presente como </a:t>
            </a:r>
            <a:r>
              <a:rPr lang="es-ES_tradnl" b="1" dirty="0" err="1" smtClean="0"/>
              <a:t>azeótropo</a:t>
            </a:r>
            <a:r>
              <a:rPr lang="es-ES_tradnl" b="1" dirty="0" smtClean="0"/>
              <a:t>  </a:t>
            </a:r>
            <a:r>
              <a:rPr lang="es-ES_tradnl" b="1" dirty="0" smtClean="0">
                <a:sym typeface="Wingdings"/>
              </a:rPr>
              <a:t></a:t>
            </a:r>
            <a:r>
              <a:rPr lang="es-ES_tradnl" b="1" dirty="0" smtClean="0">
                <a:solidFill>
                  <a:srgbClr val="FF0000"/>
                </a:solidFill>
              </a:rPr>
              <a:t> Procesarla </a:t>
            </a:r>
            <a:endParaRPr lang="es-ES" dirty="0" smtClean="0">
              <a:solidFill>
                <a:srgbClr val="FF0000"/>
              </a:solidFill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s-ES_tradnl" b="1" dirty="0" smtClean="0"/>
              <a:t>Impureza que inactiva el catalizador </a:t>
            </a:r>
            <a:r>
              <a:rPr lang="es-ES_tradnl" b="1" dirty="0" smtClean="0">
                <a:sym typeface="Wingdings"/>
              </a:rPr>
              <a:t></a:t>
            </a:r>
            <a:r>
              <a:rPr lang="es-ES_tradnl" b="1" dirty="0" smtClean="0"/>
              <a:t> </a:t>
            </a:r>
            <a:r>
              <a:rPr lang="es-ES_tradnl" b="1" dirty="0" smtClean="0">
                <a:solidFill>
                  <a:srgbClr val="FF0000"/>
                </a:solidFill>
              </a:rPr>
              <a:t>Remover</a:t>
            </a:r>
            <a:endParaRPr lang="es-ES" dirty="0" smtClean="0">
              <a:solidFill>
                <a:srgbClr val="FF0000"/>
              </a:solidFill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romanLcPeriod"/>
            </a:pPr>
            <a:r>
              <a:rPr lang="es-ES" b="1" dirty="0" smtClean="0"/>
              <a:t>Impurezas participantes de un ciclo  </a:t>
            </a:r>
            <a:r>
              <a:rPr lang="es-ES" b="1" dirty="0" smtClean="0">
                <a:sym typeface="Wingdings"/>
              </a:rPr>
              <a:t></a:t>
            </a:r>
            <a:r>
              <a:rPr lang="es-ES" b="1" dirty="0" smtClean="0"/>
              <a:t>  </a:t>
            </a:r>
            <a:r>
              <a:rPr lang="es-ES" b="1" dirty="0" smtClean="0">
                <a:solidFill>
                  <a:srgbClr val="FF0000"/>
                </a:solidFill>
              </a:rPr>
              <a:t>Purgar</a:t>
            </a:r>
            <a:endParaRPr lang="es-ES" dirty="0" smtClean="0">
              <a:solidFill>
                <a:srgbClr val="FF0000"/>
              </a:solidFill>
            </a:endParaRPr>
          </a:p>
          <a:p>
            <a:pPr lvl="0" algn="just"/>
            <a:endParaRPr lang="es-ES_tradnl" b="1" dirty="0" smtClean="0">
              <a:solidFill>
                <a:srgbClr val="FF0000"/>
              </a:solidFill>
            </a:endParaRPr>
          </a:p>
          <a:p>
            <a:pPr lvl="0" algn="just"/>
            <a:endParaRPr lang="es-ES_tradnl" b="1" dirty="0" smtClean="0">
              <a:solidFill>
                <a:srgbClr val="FF0000"/>
              </a:solidFill>
            </a:endParaRPr>
          </a:p>
          <a:p>
            <a:pPr lvl="0" algn="just"/>
            <a:endParaRPr lang="es-ES_tradnl" b="1" dirty="0" smtClean="0">
              <a:solidFill>
                <a:srgbClr val="FF0000"/>
              </a:solidFill>
            </a:endParaRPr>
          </a:p>
          <a:p>
            <a:pPr lvl="0"/>
            <a:r>
              <a:rPr lang="es-ES_tradnl" b="1" dirty="0" smtClean="0">
                <a:solidFill>
                  <a:srgbClr val="FF0000"/>
                </a:solidFill>
              </a:rPr>
              <a:t>Como seria el diagrama?? propuesto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accent2"/>
                </a:solidFill>
              </a:rPr>
              <a:t>1- ¿Se debe purificar la corriente de alimentación antes de que entre en el proceso?</a:t>
            </a:r>
            <a:endParaRPr lang="es-ES_trad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2- ¿Se debe remover o recircular un subproducto reversible?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990600" y="2209800"/>
          <a:ext cx="7696200" cy="3200400"/>
        </p:xfrm>
        <a:graphic>
          <a:graphicData uri="http://schemas.openxmlformats.org/presentationml/2006/ole">
            <p:oleObj spid="_x0000_s7170" name="Documento" r:id="rId3" imgW="5671080" imgH="2628720" progId="Word.Document.8">
              <p:embed/>
            </p:oleObj>
          </a:graphicData>
        </a:graphic>
      </p:graphicFrame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828800" y="541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s-ES" sz="3200" b="1">
                <a:solidFill>
                  <a:srgbClr val="FF0000"/>
                </a:solidFill>
              </a:rPr>
              <a:t>La Decisión es Económica</a:t>
            </a:r>
            <a:endParaRPr lang="es-ES_tradnl" sz="440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3)-	¿Se debe usar un reciclo de gas con una corriente de purga?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838200" y="1752600"/>
          <a:ext cx="7791450" cy="3257550"/>
        </p:xfrm>
        <a:graphic>
          <a:graphicData uri="http://schemas.openxmlformats.org/presentationml/2006/ole">
            <p:oleObj spid="_x0000_s8194" name="Documento" r:id="rId3" imgW="7800480" imgH="3271320" progId="Word.Document.8">
              <p:embed/>
            </p:oleObj>
          </a:graphicData>
        </a:graphic>
      </p:graphicFrame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3400" y="52578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ES" sz="3200" b="1">
                <a:solidFill>
                  <a:srgbClr val="FF0000"/>
                </a:solidFill>
              </a:rPr>
              <a:t>La separación de gases livianos requiere</a:t>
            </a:r>
            <a:br>
              <a:rPr lang="es-ES" sz="3200" b="1">
                <a:solidFill>
                  <a:srgbClr val="FF0000"/>
                </a:solidFill>
              </a:rPr>
            </a:br>
            <a:r>
              <a:rPr lang="es-ES" sz="3200" b="1">
                <a:solidFill>
                  <a:srgbClr val="FF0000"/>
                </a:solidFill>
              </a:rPr>
              <a:t> de alta presión y refrigeración</a:t>
            </a:r>
            <a:endParaRPr lang="es-ES_tradnl" sz="440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Nuevas Ideas en Procesos</a:t>
            </a:r>
            <a:endParaRPr lang="es-ES_tradnl" b="1" smtClean="0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33400" y="2514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6000" b="1">
                <a:solidFill>
                  <a:srgbClr val="FF0000"/>
                </a:solidFill>
              </a:rPr>
              <a:t>  ¿ ?</a:t>
            </a:r>
            <a:endParaRPr lang="es-ES_tradnl" sz="4400" b="1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00232" y="6248400"/>
            <a:ext cx="4019568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r>
              <a:rPr lang="es-ES_tradnl" sz="3200" b="1" smtClean="0">
                <a:solidFill>
                  <a:schemeClr val="accent2"/>
                </a:solidFill>
              </a:rPr>
              <a:t>4)-	¿Se deben recuperar o recircular algunos reactantes?</a:t>
            </a: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839788" y="1754188"/>
          <a:ext cx="7780337" cy="3836987"/>
        </p:xfrm>
        <a:graphic>
          <a:graphicData uri="http://schemas.openxmlformats.org/presentationml/2006/ole">
            <p:oleObj spid="_x0000_s9218" name="Document" r:id="rId3" imgW="5631524" imgH="2768859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r>
              <a:rPr lang="es-ES_tradnl" sz="3200" b="1" smtClean="0">
                <a:solidFill>
                  <a:schemeClr val="accent2"/>
                </a:solidFill>
              </a:rPr>
              <a:t>4)-	¿Se deben recuperar o recircular algunos reactantes?</a:t>
            </a: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839788" y="1754188"/>
          <a:ext cx="7780337" cy="3836987"/>
        </p:xfrm>
        <a:graphic>
          <a:graphicData uri="http://schemas.openxmlformats.org/presentationml/2006/ole">
            <p:oleObj spid="_x0000_s69634" name="Document" r:id="rId3" imgW="5631524" imgH="2768859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933056"/>
            <a:ext cx="2695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</a:rPr>
              <a:t>5)-	¿Cuántas corrientes efluentes deben haber?</a:t>
            </a: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r>
              <a:rPr lang="es-ES_tradnl" b="1" smtClean="0">
                <a:solidFill>
                  <a:schemeClr val="tx1"/>
                </a:solidFill>
              </a:rPr>
              <a:t/>
            </a:r>
            <a:br>
              <a:rPr lang="es-ES_tradnl" b="1" smtClean="0">
                <a:solidFill>
                  <a:schemeClr val="tx1"/>
                </a:solidFill>
              </a:rPr>
            </a:b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10242" name="Object 25"/>
          <p:cNvGraphicFramePr>
            <a:graphicFrameLocks noChangeAspect="1"/>
          </p:cNvGraphicFramePr>
          <p:nvPr/>
        </p:nvGraphicFramePr>
        <p:xfrm>
          <a:off x="685800" y="549275"/>
          <a:ext cx="8763000" cy="6308725"/>
        </p:xfrm>
        <a:graphic>
          <a:graphicData uri="http://schemas.openxmlformats.org/presentationml/2006/ole">
            <p:oleObj spid="_x0000_s10242" name="Documento" r:id="rId3" imgW="5791320" imgH="4048200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22</a:t>
            </a:fld>
            <a:endParaRPr lang="es-ES_trad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sz="2800" b="1" smtClean="0">
                <a:solidFill>
                  <a:schemeClr val="accent2"/>
                </a:solidFill>
              </a:rPr>
              <a:t>Ejemplo: Encontrar el número de corrientes de productos para el proceso HDA.</a:t>
            </a:r>
            <a:r>
              <a:rPr lang="es-ES_tradnl" sz="2400" smtClean="0">
                <a:solidFill>
                  <a:schemeClr val="tx1"/>
                </a:solidFill>
              </a:rPr>
              <a:t> </a:t>
            </a:r>
            <a:br>
              <a:rPr lang="es-ES_tradnl" sz="2400" smtClean="0">
                <a:solidFill>
                  <a:schemeClr val="tx1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57200" y="1524000"/>
          <a:ext cx="8382000" cy="2357438"/>
        </p:xfrm>
        <a:graphic>
          <a:graphicData uri="http://schemas.openxmlformats.org/presentationml/2006/ole">
            <p:oleObj spid="_x0000_s11266" name="Documento" r:id="rId3" imgW="5797440" imgH="1674720" progId="Word.Document.8">
              <p:embed/>
            </p:oleObj>
          </a:graphicData>
        </a:graphic>
      </p:graphicFrame>
      <p:grpSp>
        <p:nvGrpSpPr>
          <p:cNvPr id="11268" name="Group 24"/>
          <p:cNvGrpSpPr>
            <a:grpSpLocks/>
          </p:cNvGrpSpPr>
          <p:nvPr/>
        </p:nvGrpSpPr>
        <p:grpSpPr bwMode="auto">
          <a:xfrm>
            <a:off x="1568450" y="3886200"/>
            <a:ext cx="6462713" cy="2705100"/>
            <a:chOff x="988" y="2448"/>
            <a:chExt cx="4071" cy="1704"/>
          </a:xfrm>
        </p:grpSpPr>
        <p:sp>
          <p:nvSpPr>
            <p:cNvPr id="11269" name="Rectangle 6"/>
            <p:cNvSpPr>
              <a:spLocks noChangeArrowheads="1"/>
            </p:cNvSpPr>
            <p:nvPr/>
          </p:nvSpPr>
          <p:spPr bwMode="auto">
            <a:xfrm>
              <a:off x="2114" y="3071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0" name="Line 7"/>
            <p:cNvSpPr>
              <a:spLocks noChangeShapeType="1"/>
            </p:cNvSpPr>
            <p:nvPr/>
          </p:nvSpPr>
          <p:spPr bwMode="auto">
            <a:xfrm>
              <a:off x="1079" y="331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1" name="Line 8"/>
            <p:cNvSpPr>
              <a:spLocks noChangeShapeType="1"/>
            </p:cNvSpPr>
            <p:nvPr/>
          </p:nvSpPr>
          <p:spPr bwMode="auto">
            <a:xfrm>
              <a:off x="1079" y="359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2" name="Line 9"/>
            <p:cNvSpPr>
              <a:spLocks noChangeShapeType="1"/>
            </p:cNvSpPr>
            <p:nvPr/>
          </p:nvSpPr>
          <p:spPr bwMode="auto">
            <a:xfrm>
              <a:off x="3586" y="3391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3" name="Line 10"/>
            <p:cNvSpPr>
              <a:spLocks noChangeShapeType="1"/>
            </p:cNvSpPr>
            <p:nvPr/>
          </p:nvSpPr>
          <p:spPr bwMode="auto">
            <a:xfrm>
              <a:off x="3427" y="4152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4" name="Line 11"/>
            <p:cNvSpPr>
              <a:spLocks noChangeShapeType="1"/>
            </p:cNvSpPr>
            <p:nvPr/>
          </p:nvSpPr>
          <p:spPr bwMode="auto">
            <a:xfrm flipV="1">
              <a:off x="3427" y="3832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5" name="Line 12"/>
            <p:cNvSpPr>
              <a:spLocks noChangeShapeType="1"/>
            </p:cNvSpPr>
            <p:nvPr/>
          </p:nvSpPr>
          <p:spPr bwMode="auto">
            <a:xfrm flipV="1">
              <a:off x="3984" y="2791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6" name="Line 13"/>
            <p:cNvSpPr>
              <a:spLocks noChangeShapeType="1"/>
            </p:cNvSpPr>
            <p:nvPr/>
          </p:nvSpPr>
          <p:spPr bwMode="auto">
            <a:xfrm>
              <a:off x="3586" y="3111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7" name="Line 14"/>
            <p:cNvSpPr>
              <a:spLocks noChangeShapeType="1"/>
            </p:cNvSpPr>
            <p:nvPr/>
          </p:nvSpPr>
          <p:spPr bwMode="auto">
            <a:xfrm flipH="1">
              <a:off x="2352" y="2791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8" name="Line 15"/>
            <p:cNvSpPr>
              <a:spLocks noChangeShapeType="1"/>
            </p:cNvSpPr>
            <p:nvPr/>
          </p:nvSpPr>
          <p:spPr bwMode="auto">
            <a:xfrm>
              <a:off x="2352" y="2791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79" name="Text Box 16"/>
            <p:cNvSpPr txBox="1">
              <a:spLocks noChangeArrowheads="1"/>
            </p:cNvSpPr>
            <p:nvPr/>
          </p:nvSpPr>
          <p:spPr bwMode="auto">
            <a:xfrm>
              <a:off x="2769" y="244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1280" name="Text Box 17"/>
            <p:cNvSpPr txBox="1">
              <a:spLocks noChangeArrowheads="1"/>
            </p:cNvSpPr>
            <p:nvPr/>
          </p:nvSpPr>
          <p:spPr bwMode="auto">
            <a:xfrm>
              <a:off x="1031" y="3008"/>
              <a:ext cx="7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Tolueno</a:t>
              </a:r>
              <a:endParaRPr lang="es-ES_tradnl"/>
            </a:p>
          </p:txBody>
        </p:sp>
        <p:sp>
          <p:nvSpPr>
            <p:cNvPr id="11281" name="Text Box 18"/>
            <p:cNvSpPr txBox="1">
              <a:spLocks noChangeArrowheads="1"/>
            </p:cNvSpPr>
            <p:nvPr/>
          </p:nvSpPr>
          <p:spPr bwMode="auto">
            <a:xfrm>
              <a:off x="988" y="3608"/>
              <a:ext cx="7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</a:t>
              </a:r>
              <a:endParaRPr lang="es-ES_tradnl"/>
            </a:p>
          </p:txBody>
        </p:sp>
        <p:sp>
          <p:nvSpPr>
            <p:cNvPr id="11282" name="Text Box 19"/>
            <p:cNvSpPr txBox="1">
              <a:spLocks noChangeArrowheads="1"/>
            </p:cNvSpPr>
            <p:nvPr/>
          </p:nvSpPr>
          <p:spPr bwMode="auto">
            <a:xfrm>
              <a:off x="4223" y="3088"/>
              <a:ext cx="80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Benceno</a:t>
              </a:r>
              <a:endParaRPr lang="es-ES_tradnl"/>
            </a:p>
          </p:txBody>
        </p:sp>
        <p:sp>
          <p:nvSpPr>
            <p:cNvPr id="11283" name="Text Box 20"/>
            <p:cNvSpPr txBox="1">
              <a:spLocks noChangeArrowheads="1"/>
            </p:cNvSpPr>
            <p:nvPr/>
          </p:nvSpPr>
          <p:spPr bwMode="auto">
            <a:xfrm>
              <a:off x="3706" y="3808"/>
              <a:ext cx="13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Difenilo</a:t>
              </a:r>
              <a:endParaRPr lang="es-ES_tradnl"/>
            </a:p>
          </p:txBody>
        </p:sp>
        <p:sp>
          <p:nvSpPr>
            <p:cNvPr id="11284" name="Line 21"/>
            <p:cNvSpPr>
              <a:spLocks noChangeShapeType="1"/>
            </p:cNvSpPr>
            <p:nvPr/>
          </p:nvSpPr>
          <p:spPr bwMode="auto">
            <a:xfrm>
              <a:off x="3984" y="2791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285" name="Text Box 22"/>
            <p:cNvSpPr txBox="1">
              <a:spLocks noChangeArrowheads="1"/>
            </p:cNvSpPr>
            <p:nvPr/>
          </p:nvSpPr>
          <p:spPr bwMode="auto">
            <a:xfrm>
              <a:off x="4052" y="2448"/>
              <a:ext cx="7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</a:t>
              </a:r>
              <a:endParaRPr lang="es-ES_tradnl"/>
            </a:p>
          </p:txBody>
        </p:sp>
        <p:sp>
          <p:nvSpPr>
            <p:cNvPr id="11286" name="Text Box 23"/>
            <p:cNvSpPr txBox="1">
              <a:spLocks noChangeArrowheads="1"/>
            </p:cNvSpPr>
            <p:nvPr/>
          </p:nvSpPr>
          <p:spPr bwMode="auto">
            <a:xfrm>
              <a:off x="2256" y="3120"/>
              <a:ext cx="123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HDA</a:t>
              </a:r>
              <a:endParaRPr lang="es-ES_tradnl"/>
            </a:p>
          </p:txBody>
        </p:sp>
      </p:grpSp>
      <p:sp>
        <p:nvSpPr>
          <p:cNvPr id="23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23</a:t>
            </a:fld>
            <a:endParaRPr lang="es-ES_tradnl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</a:rPr>
              <a:t>6)-	¿Cuáles son las variables de diseño, y qué</a:t>
            </a:r>
            <a:br>
              <a:rPr lang="es-ES_tradnl" sz="2800" b="1" smtClean="0">
                <a:solidFill>
                  <a:schemeClr val="accent2"/>
                </a:solidFill>
              </a:rPr>
            </a:br>
            <a:r>
              <a:rPr lang="es-ES_tradnl" sz="2800" b="1" smtClean="0">
                <a:solidFill>
                  <a:schemeClr val="accent2"/>
                </a:solidFill>
              </a:rPr>
              <a:t>aspectos económicos están asociados con éllas?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467544" y="1556792"/>
          <a:ext cx="8229600" cy="2684463"/>
        </p:xfrm>
        <a:graphic>
          <a:graphicData uri="http://schemas.openxmlformats.org/presentationml/2006/ole">
            <p:oleObj spid="_x0000_s12290" name="Document" r:id="rId3" imgW="5631524" imgH="1836672" progId="Word.Document.8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24</a:t>
            </a:fld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sz="2800" b="1" smtClean="0">
                <a:solidFill>
                  <a:schemeClr val="accent2"/>
                </a:solidFill>
              </a:rPr>
              <a:t>6)-	¿Cuáles son las variables de diseño, y qué</a:t>
            </a:r>
            <a:br>
              <a:rPr lang="es-ES_tradnl" sz="2800" b="1" smtClean="0">
                <a:solidFill>
                  <a:schemeClr val="accent2"/>
                </a:solidFill>
              </a:rPr>
            </a:br>
            <a:r>
              <a:rPr lang="es-ES_tradnl" sz="2800" b="1" smtClean="0">
                <a:solidFill>
                  <a:schemeClr val="accent2"/>
                </a:solidFill>
              </a:rPr>
              <a:t>aspectos económicos están asociados con éllas?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12291" name="Object 4"/>
          <p:cNvGraphicFramePr>
            <a:graphicFrameLocks noChangeAspect="1"/>
          </p:cNvGraphicFramePr>
          <p:nvPr/>
        </p:nvGraphicFramePr>
        <p:xfrm>
          <a:off x="457200" y="2132856"/>
          <a:ext cx="8686800" cy="3714750"/>
        </p:xfrm>
        <a:graphic>
          <a:graphicData uri="http://schemas.openxmlformats.org/presentationml/2006/ole">
            <p:oleObj spid="_x0000_s70659" name="Documento" r:id="rId3" imgW="5791320" imgH="2200320" progId="Word.Document.8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algn="just"/>
            <a:r>
              <a:rPr lang="es-ES_tradnl" sz="3600" b="1" smtClean="0">
                <a:solidFill>
                  <a:schemeClr val="accent2"/>
                </a:solidFill>
              </a:rPr>
              <a:t>Procedimiento para Desarrollar Balances</a:t>
            </a:r>
            <a:endParaRPr lang="es-ES_tradnl" smtClean="0">
              <a:solidFill>
                <a:schemeClr val="tx1"/>
              </a:solidFill>
            </a:endParaRPr>
          </a:p>
        </p:txBody>
      </p:sp>
      <p:graphicFrame>
        <p:nvGraphicFramePr>
          <p:cNvPr id="13314" name="Object 24"/>
          <p:cNvGraphicFramePr>
            <a:graphicFrameLocks noChangeAspect="1"/>
          </p:cNvGraphicFramePr>
          <p:nvPr/>
        </p:nvGraphicFramePr>
        <p:xfrm>
          <a:off x="457200" y="914400"/>
          <a:ext cx="8458200" cy="5611813"/>
        </p:xfrm>
        <a:graphic>
          <a:graphicData uri="http://schemas.openxmlformats.org/presentationml/2006/ole">
            <p:oleObj spid="_x0000_s13314" name="Documento" r:id="rId3" imgW="5952960" imgH="4648320" progId="Word.Documen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457200"/>
          </a:xfrm>
        </p:spPr>
        <p:txBody>
          <a:bodyPr/>
          <a:lstStyle/>
          <a:p>
            <a:r>
              <a:rPr lang="es-ES_tradnl" sz="3200" b="1" smtClean="0">
                <a:solidFill>
                  <a:schemeClr val="accent2"/>
                </a:solidFill>
              </a:rPr>
              <a:t>Ejemplo: Balances de masa en el proceso HDA</a:t>
            </a:r>
            <a:endParaRPr lang="es-ES_tradnl" smtClean="0">
              <a:solidFill>
                <a:schemeClr val="tx1"/>
              </a:solidFill>
            </a:endParaRPr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449263" y="4403725"/>
          <a:ext cx="8374062" cy="2084388"/>
        </p:xfrm>
        <a:graphic>
          <a:graphicData uri="http://schemas.openxmlformats.org/presentationml/2006/ole">
            <p:oleObj spid="_x0000_s14338" name="Documento" r:id="rId3" imgW="8391600" imgH="2102040" progId="Word.Document.8">
              <p:embed/>
            </p:oleObj>
          </a:graphicData>
        </a:graphic>
      </p:graphicFrame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484188" y="990600"/>
            <a:ext cx="8177212" cy="2705100"/>
            <a:chOff x="305" y="624"/>
            <a:chExt cx="5151" cy="170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1920" y="1248"/>
              <a:ext cx="1472" cy="76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>
              <a:off x="907" y="148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907" y="176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3414" y="1567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>
              <a:off x="3255" y="2328"/>
              <a:ext cx="10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 flipV="1">
              <a:off x="3255" y="2008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 flipV="1">
              <a:off x="3812" y="967"/>
              <a:ext cx="0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3414" y="1287"/>
              <a:ext cx="39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 flipH="1">
              <a:off x="2180" y="967"/>
              <a:ext cx="16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50" name="Line 14"/>
            <p:cNvSpPr>
              <a:spLocks noChangeShapeType="1"/>
            </p:cNvSpPr>
            <p:nvPr/>
          </p:nvSpPr>
          <p:spPr bwMode="auto">
            <a:xfrm>
              <a:off x="2180" y="967"/>
              <a:ext cx="0" cy="2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2597" y="624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305" y="1200"/>
              <a:ext cx="1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FT</a:t>
              </a:r>
              <a:r>
                <a:rPr lang="es-ES_tradnl" b="1"/>
                <a:t>,  Tolueno  (2)</a:t>
              </a:r>
              <a:endParaRPr lang="es-ES_tradnl"/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492" y="1784"/>
              <a:ext cx="14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F</a:t>
              </a:r>
              <a:r>
                <a:rPr lang="es-ES_tradnl" b="1" baseline="-25000"/>
                <a:t>G</a:t>
              </a:r>
              <a:r>
                <a:rPr lang="es-ES_tradnl" b="1"/>
                <a:t>, 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(1)</a:t>
              </a:r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4080" y="1248"/>
              <a:ext cx="13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B</a:t>
              </a:r>
              <a:r>
                <a:rPr lang="es-ES_tradnl" b="1"/>
                <a:t> = 265 mol/h </a:t>
              </a:r>
            </a:p>
          </p:txBody>
        </p:sp>
        <p:sp>
          <p:nvSpPr>
            <p:cNvPr id="14355" name="Text Box 19"/>
            <p:cNvSpPr txBox="1">
              <a:spLocks noChangeArrowheads="1"/>
            </p:cNvSpPr>
            <p:nvPr/>
          </p:nvSpPr>
          <p:spPr bwMode="auto">
            <a:xfrm>
              <a:off x="3360" y="1968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(4) P</a:t>
              </a:r>
              <a:r>
                <a:rPr lang="es-ES_tradnl" b="1" baseline="-25000"/>
                <a:t>D</a:t>
              </a:r>
              <a:r>
                <a:rPr lang="es-ES_tradnl" b="1"/>
                <a:t> , Difenilo</a:t>
              </a:r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3812" y="967"/>
              <a:ext cx="7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57" name="Text Box 21"/>
            <p:cNvSpPr txBox="1">
              <a:spLocks noChangeArrowheads="1"/>
            </p:cNvSpPr>
            <p:nvPr/>
          </p:nvSpPr>
          <p:spPr bwMode="auto">
            <a:xfrm>
              <a:off x="3581" y="624"/>
              <a:ext cx="1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P</a:t>
              </a:r>
              <a:r>
                <a:rPr lang="es-ES_tradnl" b="1" baseline="-25000"/>
                <a:t>G</a:t>
              </a:r>
              <a:r>
                <a:rPr lang="es-ES_tradnl" b="1"/>
                <a:t>, CH</a:t>
              </a:r>
              <a:r>
                <a:rPr lang="es-ES_tradnl" b="1" baseline="-25000"/>
                <a:t>4</a:t>
              </a:r>
              <a:r>
                <a:rPr lang="es-ES_tradnl" b="1"/>
                <a:t>, H</a:t>
              </a:r>
              <a:r>
                <a:rPr lang="es-ES_tradnl" b="1" baseline="-25000"/>
                <a:t>2  </a:t>
              </a:r>
              <a:r>
                <a:rPr lang="es-ES_tradnl" b="1"/>
                <a:t>(5)</a:t>
              </a:r>
            </a:p>
          </p:txBody>
        </p: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2084" y="1296"/>
              <a:ext cx="123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HDA</a:t>
              </a:r>
              <a:endParaRPr lang="es-ES_tradnl"/>
            </a:p>
          </p:txBody>
        </p:sp>
        <p:sp>
          <p:nvSpPr>
            <p:cNvPr id="14359" name="Rectangle 23"/>
            <p:cNvSpPr>
              <a:spLocks noChangeArrowheads="1"/>
            </p:cNvSpPr>
            <p:nvPr/>
          </p:nvSpPr>
          <p:spPr bwMode="auto">
            <a:xfrm>
              <a:off x="3936" y="1584"/>
              <a:ext cx="10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s-ES_tradnl" b="1"/>
                <a:t>(3) Benceno</a:t>
              </a:r>
            </a:p>
          </p:txBody>
        </p:sp>
      </p:grp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27</a:t>
            </a:fld>
            <a:endParaRPr lang="es-ES_tradnl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533400" y="228600"/>
          <a:ext cx="8231188" cy="2047875"/>
        </p:xfrm>
        <a:graphic>
          <a:graphicData uri="http://schemas.openxmlformats.org/presentationml/2006/ole">
            <p:oleObj spid="_x0000_s15362" name="Documento" r:id="rId3" imgW="8375760" imgH="2088000" progId="Word.Document.8">
              <p:embed/>
            </p:oleObj>
          </a:graphicData>
        </a:graphic>
      </p:graphicFrame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533400" y="2667000"/>
          <a:ext cx="7997825" cy="2263775"/>
        </p:xfrm>
        <a:graphic>
          <a:graphicData uri="http://schemas.openxmlformats.org/presentationml/2006/ole">
            <p:oleObj spid="_x0000_s15363" name="Documento" r:id="rId4" imgW="8003520" imgH="2266920" progId="Word.Document.8">
              <p:embed/>
            </p:oleObj>
          </a:graphicData>
        </a:graphic>
      </p:graphicFrame>
      <p:graphicFrame>
        <p:nvGraphicFramePr>
          <p:cNvPr id="15364" name="Object 7"/>
          <p:cNvGraphicFramePr>
            <a:graphicFrameLocks noChangeAspect="1"/>
          </p:cNvGraphicFramePr>
          <p:nvPr/>
        </p:nvGraphicFramePr>
        <p:xfrm>
          <a:off x="685800" y="5181600"/>
          <a:ext cx="12728575" cy="1042988"/>
        </p:xfrm>
        <a:graphic>
          <a:graphicData uri="http://schemas.openxmlformats.org/presentationml/2006/ole">
            <p:oleObj spid="_x0000_s15364" name="Documento" r:id="rId5" imgW="11796120" imgH="1057320" progId="Word.Document.8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28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4"/>
          <p:cNvGraphicFramePr>
            <a:graphicFrameLocks noChangeAspect="1"/>
          </p:cNvGraphicFramePr>
          <p:nvPr/>
        </p:nvGraphicFramePr>
        <p:xfrm>
          <a:off x="304800" y="304800"/>
          <a:ext cx="8553480" cy="790575"/>
        </p:xfrm>
        <a:graphic>
          <a:graphicData uri="http://schemas.openxmlformats.org/presentationml/2006/ole">
            <p:oleObj spid="_x0000_s16386" name="Document" r:id="rId3" imgW="5011887" imgH="281174" progId="Word.Document.8">
              <p:embed/>
            </p:oleObj>
          </a:graphicData>
        </a:graphic>
      </p:graphicFrame>
      <p:graphicFrame>
        <p:nvGraphicFramePr>
          <p:cNvPr id="16387" name="Object 25"/>
          <p:cNvGraphicFramePr>
            <a:graphicFrameLocks noChangeAspect="1"/>
          </p:cNvGraphicFramePr>
          <p:nvPr/>
        </p:nvGraphicFramePr>
        <p:xfrm>
          <a:off x="233363" y="1150938"/>
          <a:ext cx="8483600" cy="3629025"/>
        </p:xfrm>
        <a:graphic>
          <a:graphicData uri="http://schemas.openxmlformats.org/presentationml/2006/ole">
            <p:oleObj spid="_x0000_s16387" name="Documento" r:id="rId4" imgW="6002640" imgH="2570400" progId="Word.Document.8">
              <p:embed/>
            </p:oleObj>
          </a:graphicData>
        </a:graphic>
      </p:graphicFrame>
      <p:graphicFrame>
        <p:nvGraphicFramePr>
          <p:cNvPr id="16388" name="Object 26"/>
          <p:cNvGraphicFramePr>
            <a:graphicFrameLocks noChangeAspect="1"/>
          </p:cNvGraphicFramePr>
          <p:nvPr/>
        </p:nvGraphicFramePr>
        <p:xfrm>
          <a:off x="304800" y="5105400"/>
          <a:ext cx="8177213" cy="1276350"/>
        </p:xfrm>
        <a:graphic>
          <a:graphicData uri="http://schemas.openxmlformats.org/presentationml/2006/ole">
            <p:oleObj spid="_x0000_s16388" name="Documento" r:id="rId5" imgW="8323560" imgH="1299960" progId="Word.Document.8">
              <p:embed/>
            </p:oleObj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29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Nuevas Ideas en Procesos</a:t>
            </a:r>
            <a:endParaRPr lang="es-ES_tradnl" b="1" smtClean="0">
              <a:solidFill>
                <a:schemeClr val="tx1"/>
              </a:solidFill>
            </a:endParaRPr>
          </a:p>
        </p:txBody>
      </p:sp>
      <p:sp>
        <p:nvSpPr>
          <p:cNvPr id="25603" name="Rectangle 10"/>
          <p:cNvSpPr>
            <a:spLocks noChangeArrowheads="1"/>
          </p:cNvSpPr>
          <p:nvPr/>
        </p:nvSpPr>
        <p:spPr bwMode="auto">
          <a:xfrm>
            <a:off x="762000" y="2057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4400" b="1"/>
          </a:p>
        </p:txBody>
      </p:sp>
      <p:sp>
        <p:nvSpPr>
          <p:cNvPr id="25604" name="4 CuadroTexto"/>
          <p:cNvSpPr txBox="1">
            <a:spLocks noChangeArrowheads="1"/>
          </p:cNvSpPr>
          <p:nvPr/>
        </p:nvSpPr>
        <p:spPr bwMode="auto">
          <a:xfrm>
            <a:off x="642938" y="1428750"/>
            <a:ext cx="757237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_tradnl" b="1" dirty="0">
                <a:solidFill>
                  <a:schemeClr val="tx2"/>
                </a:solidFill>
              </a:rPr>
              <a:t>Producir una materia prima costosa u obtenerla al mínimo costo.</a:t>
            </a:r>
          </a:p>
          <a:p>
            <a:pPr algn="just"/>
            <a:r>
              <a:rPr lang="es-ES_tradnl" b="1" dirty="0">
                <a:solidFill>
                  <a:schemeClr val="tx2"/>
                </a:solidFill>
              </a:rPr>
              <a:t/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b="1" dirty="0">
                <a:solidFill>
                  <a:schemeClr val="tx2"/>
                </a:solidFill>
              </a:rPr>
              <a:t>- Convertir un subproducto de desecho en un producto de </a:t>
            </a:r>
            <a:r>
              <a:rPr lang="es-ES_tradnl" b="1" dirty="0" smtClean="0">
                <a:solidFill>
                  <a:schemeClr val="tx2"/>
                </a:solidFill>
              </a:rPr>
              <a:t>valor</a:t>
            </a:r>
            <a:r>
              <a:rPr lang="es-ES_tradnl" b="1" dirty="0" smtClean="0">
                <a:solidFill>
                  <a:schemeClr val="tx2"/>
                </a:solidFill>
                <a:sym typeface="Wingdings" pitchFamily="2" charset="2"/>
              </a:rPr>
              <a:t>, ejemplo Biorefinería</a:t>
            </a:r>
            <a:endParaRPr lang="es-ES_tradnl" b="1" dirty="0">
              <a:solidFill>
                <a:schemeClr val="tx2"/>
              </a:solidFill>
            </a:endParaRPr>
          </a:p>
          <a:p>
            <a:pPr algn="just"/>
            <a:r>
              <a:rPr lang="es-ES_tradnl" b="1" dirty="0">
                <a:solidFill>
                  <a:schemeClr val="tx2"/>
                </a:solidFill>
              </a:rPr>
              <a:t/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b="1" dirty="0">
                <a:solidFill>
                  <a:schemeClr val="tx2"/>
                </a:solidFill>
              </a:rPr>
              <a:t>- Crear un material completamente nuevo.</a:t>
            </a:r>
          </a:p>
          <a:p>
            <a:pPr algn="just"/>
            <a:r>
              <a:rPr lang="es-ES_tradnl" b="1" dirty="0">
                <a:solidFill>
                  <a:schemeClr val="tx2"/>
                </a:solidFill>
              </a:rPr>
              <a:t/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b="1" dirty="0">
                <a:solidFill>
                  <a:schemeClr val="tx2"/>
                </a:solidFill>
              </a:rPr>
              <a:t>- Encontrar un nuevo camino de reacción para fabricar un producto existente. Por ejemplo, producir un catalizador nuevo, ó desarrollar una alternativa de </a:t>
            </a:r>
            <a:r>
              <a:rPr lang="es-ES_tradnl" b="1" dirty="0" err="1">
                <a:solidFill>
                  <a:schemeClr val="tx2"/>
                </a:solidFill>
              </a:rPr>
              <a:t>bioprocesamiento</a:t>
            </a:r>
            <a:r>
              <a:rPr lang="es-ES_tradnl" b="1" dirty="0">
                <a:solidFill>
                  <a:schemeClr val="tx2"/>
                </a:solidFill>
              </a:rPr>
              <a:t>.</a:t>
            </a:r>
          </a:p>
          <a:p>
            <a:pPr algn="just"/>
            <a:r>
              <a:rPr lang="es-ES_tradnl" b="1" dirty="0">
                <a:solidFill>
                  <a:schemeClr val="tx2"/>
                </a:solidFill>
              </a:rPr>
              <a:t/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b="1" dirty="0">
                <a:solidFill>
                  <a:schemeClr val="tx2"/>
                </a:solidFill>
              </a:rPr>
              <a:t>-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85984" y="6248400"/>
            <a:ext cx="3733816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685800"/>
          </a:xfrm>
        </p:spPr>
        <p:txBody>
          <a:bodyPr/>
          <a:lstStyle/>
          <a:p>
            <a:pPr algn="l"/>
            <a:r>
              <a:rPr lang="es-ES_tradnl" sz="2800" b="1" smtClean="0">
                <a:solidFill>
                  <a:schemeClr val="accent2"/>
                </a:solidFill>
              </a:rPr>
              <a:t>Tabla de Corrientes</a:t>
            </a:r>
            <a:endParaRPr lang="es-ES_tradnl" b="1" smtClean="0">
              <a:solidFill>
                <a:schemeClr val="tx1"/>
              </a:solidFill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57200" y="457200"/>
          <a:ext cx="8686800" cy="3886200"/>
        </p:xfrm>
        <a:graphic>
          <a:graphicData uri="http://schemas.openxmlformats.org/presentationml/2006/ole">
            <p:oleObj spid="_x0000_s17410" name="Documento" r:id="rId3" imgW="6602040" imgH="3289680" progId="Word.Document.8">
              <p:embed/>
            </p:oleObj>
          </a:graphicData>
        </a:graphic>
      </p:graphicFrame>
      <p:grpSp>
        <p:nvGrpSpPr>
          <p:cNvPr id="17412" name="Group 23"/>
          <p:cNvGrpSpPr>
            <a:grpSpLocks/>
          </p:cNvGrpSpPr>
          <p:nvPr/>
        </p:nvGrpSpPr>
        <p:grpSpPr bwMode="auto">
          <a:xfrm>
            <a:off x="1447800" y="3886200"/>
            <a:ext cx="6418263" cy="2705100"/>
            <a:chOff x="836" y="2496"/>
            <a:chExt cx="4043" cy="1704"/>
          </a:xfrm>
        </p:grpSpPr>
        <p:sp>
          <p:nvSpPr>
            <p:cNvPr id="17413" name="Text Box 14"/>
            <p:cNvSpPr txBox="1">
              <a:spLocks noChangeArrowheads="1"/>
            </p:cNvSpPr>
            <p:nvPr/>
          </p:nvSpPr>
          <p:spPr bwMode="auto">
            <a:xfrm>
              <a:off x="2532" y="2496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17414" name="Text Box 19"/>
            <p:cNvSpPr txBox="1">
              <a:spLocks noChangeArrowheads="1"/>
            </p:cNvSpPr>
            <p:nvPr/>
          </p:nvSpPr>
          <p:spPr bwMode="auto">
            <a:xfrm>
              <a:off x="4035" y="2496"/>
              <a:ext cx="3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(5)</a:t>
              </a:r>
            </a:p>
          </p:txBody>
        </p:sp>
        <p:grpSp>
          <p:nvGrpSpPr>
            <p:cNvPr id="17415" name="Group 22"/>
            <p:cNvGrpSpPr>
              <a:grpSpLocks/>
            </p:cNvGrpSpPr>
            <p:nvPr/>
          </p:nvGrpSpPr>
          <p:grpSpPr bwMode="auto">
            <a:xfrm>
              <a:off x="836" y="2839"/>
              <a:ext cx="4043" cy="1361"/>
              <a:chOff x="836" y="2839"/>
              <a:chExt cx="4043" cy="1361"/>
            </a:xfrm>
          </p:grpSpPr>
          <p:sp>
            <p:nvSpPr>
              <p:cNvPr id="17416" name="Rectangle 4"/>
              <p:cNvSpPr>
                <a:spLocks noChangeArrowheads="1"/>
              </p:cNvSpPr>
              <p:nvPr/>
            </p:nvSpPr>
            <p:spPr bwMode="auto">
              <a:xfrm>
                <a:off x="1855" y="3120"/>
                <a:ext cx="1472" cy="76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17" name="Line 5"/>
              <p:cNvSpPr>
                <a:spLocks noChangeShapeType="1"/>
              </p:cNvSpPr>
              <p:nvPr/>
            </p:nvSpPr>
            <p:spPr bwMode="auto">
              <a:xfrm>
                <a:off x="842" y="335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18" name="Line 6"/>
              <p:cNvSpPr>
                <a:spLocks noChangeShapeType="1"/>
              </p:cNvSpPr>
              <p:nvPr/>
            </p:nvSpPr>
            <p:spPr bwMode="auto">
              <a:xfrm>
                <a:off x="842" y="364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19" name="Line 7"/>
              <p:cNvSpPr>
                <a:spLocks noChangeShapeType="1"/>
              </p:cNvSpPr>
              <p:nvPr/>
            </p:nvSpPr>
            <p:spPr bwMode="auto">
              <a:xfrm>
                <a:off x="3349" y="3439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0" name="Line 8"/>
              <p:cNvSpPr>
                <a:spLocks noChangeShapeType="1"/>
              </p:cNvSpPr>
              <p:nvPr/>
            </p:nvSpPr>
            <p:spPr bwMode="auto">
              <a:xfrm>
                <a:off x="3190" y="4200"/>
                <a:ext cx="10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1" name="Line 9"/>
              <p:cNvSpPr>
                <a:spLocks noChangeShapeType="1"/>
              </p:cNvSpPr>
              <p:nvPr/>
            </p:nvSpPr>
            <p:spPr bwMode="auto">
              <a:xfrm flipV="1">
                <a:off x="3190" y="3880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2" name="Line 10"/>
              <p:cNvSpPr>
                <a:spLocks noChangeShapeType="1"/>
              </p:cNvSpPr>
              <p:nvPr/>
            </p:nvSpPr>
            <p:spPr bwMode="auto">
              <a:xfrm flipV="1">
                <a:off x="3747" y="2839"/>
                <a:ext cx="0" cy="32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3" name="Line 11"/>
              <p:cNvSpPr>
                <a:spLocks noChangeShapeType="1"/>
              </p:cNvSpPr>
              <p:nvPr/>
            </p:nvSpPr>
            <p:spPr bwMode="auto">
              <a:xfrm>
                <a:off x="3349" y="3159"/>
                <a:ext cx="39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4" name="Line 12"/>
              <p:cNvSpPr>
                <a:spLocks noChangeShapeType="1"/>
              </p:cNvSpPr>
              <p:nvPr/>
            </p:nvSpPr>
            <p:spPr bwMode="auto">
              <a:xfrm flipH="1">
                <a:off x="2115" y="2839"/>
                <a:ext cx="16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5" name="Line 13"/>
              <p:cNvSpPr>
                <a:spLocks noChangeShapeType="1"/>
              </p:cNvSpPr>
              <p:nvPr/>
            </p:nvSpPr>
            <p:spPr bwMode="auto">
              <a:xfrm>
                <a:off x="2115" y="2839"/>
                <a:ext cx="0" cy="2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26" name="Text Box 15"/>
              <p:cNvSpPr txBox="1">
                <a:spLocks noChangeArrowheads="1"/>
              </p:cNvSpPr>
              <p:nvPr/>
            </p:nvSpPr>
            <p:spPr bwMode="auto">
              <a:xfrm>
                <a:off x="836" y="3072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/>
                  <a:t>(2)</a:t>
                </a:r>
                <a:endParaRPr lang="es-ES_tradnl"/>
              </a:p>
            </p:txBody>
          </p:sp>
          <p:sp>
            <p:nvSpPr>
              <p:cNvPr id="17427" name="Text Box 16"/>
              <p:cNvSpPr txBox="1">
                <a:spLocks noChangeArrowheads="1"/>
              </p:cNvSpPr>
              <p:nvPr/>
            </p:nvSpPr>
            <p:spPr bwMode="auto">
              <a:xfrm>
                <a:off x="970" y="3656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/>
                  <a:t>(1)</a:t>
                </a:r>
              </a:p>
            </p:txBody>
          </p:sp>
          <p:sp>
            <p:nvSpPr>
              <p:cNvPr id="17428" name="Text Box 17"/>
              <p:cNvSpPr txBox="1">
                <a:spLocks noChangeArrowheads="1"/>
              </p:cNvSpPr>
              <p:nvPr/>
            </p:nvSpPr>
            <p:spPr bwMode="auto">
              <a:xfrm>
                <a:off x="3295" y="3840"/>
                <a:ext cx="15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/>
                  <a:t>(4)</a:t>
                </a:r>
              </a:p>
            </p:txBody>
          </p:sp>
          <p:sp>
            <p:nvSpPr>
              <p:cNvPr id="17429" name="Line 18"/>
              <p:cNvSpPr>
                <a:spLocks noChangeShapeType="1"/>
              </p:cNvSpPr>
              <p:nvPr/>
            </p:nvSpPr>
            <p:spPr bwMode="auto">
              <a:xfrm>
                <a:off x="3747" y="2839"/>
                <a:ext cx="75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7430" name="Text Box 20"/>
              <p:cNvSpPr txBox="1">
                <a:spLocks noChangeArrowheads="1"/>
              </p:cNvSpPr>
              <p:nvPr/>
            </p:nvSpPr>
            <p:spPr bwMode="auto">
              <a:xfrm>
                <a:off x="2019" y="3168"/>
                <a:ext cx="123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b="1">
                    <a:solidFill>
                      <a:srgbClr val="FF0000"/>
                    </a:solidFill>
                  </a:rPr>
                  <a:t>PROCESO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_tradnl" b="1">
                    <a:solidFill>
                      <a:srgbClr val="FF0000"/>
                    </a:solidFill>
                  </a:rPr>
                  <a:t>HDA</a:t>
                </a:r>
                <a:endParaRPr lang="es-ES_tradnl"/>
              </a:p>
            </p:txBody>
          </p:sp>
          <p:sp>
            <p:nvSpPr>
              <p:cNvPr id="17431" name="Rectangle 21"/>
              <p:cNvSpPr>
                <a:spLocks noChangeArrowheads="1"/>
              </p:cNvSpPr>
              <p:nvPr/>
            </p:nvSpPr>
            <p:spPr bwMode="auto">
              <a:xfrm>
                <a:off x="4080" y="3120"/>
                <a:ext cx="3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_tradnl" b="1"/>
                  <a:t>(3)</a:t>
                </a:r>
              </a:p>
            </p:txBody>
          </p:sp>
        </p:grpSp>
      </p:grp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30</a:t>
            </a:fld>
            <a:endParaRPr lang="es-ES_tradnl"/>
          </a:p>
        </p:txBody>
      </p:sp>
      <p:sp>
        <p:nvSpPr>
          <p:cNvPr id="25" name="2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4572000"/>
            <a:ext cx="8839200" cy="6858000"/>
          </a:xfrm>
        </p:spPr>
        <p:txBody>
          <a:bodyPr/>
          <a:lstStyle/>
          <a:p>
            <a:pPr>
              <a:lnSpc>
                <a:spcPct val="50000"/>
              </a:lnSpc>
            </a:pPr>
            <a:r>
              <a:rPr lang="es-ES_tradnl" sz="4000" b="1" smtClean="0">
                <a:solidFill>
                  <a:schemeClr val="accent2"/>
                </a:solidFill>
              </a:rPr>
              <a:t/>
            </a:r>
            <a:br>
              <a:rPr lang="es-ES_tradnl" sz="4000" b="1" smtClean="0">
                <a:solidFill>
                  <a:schemeClr val="accent2"/>
                </a:solidFill>
              </a:rPr>
            </a:br>
            <a:r>
              <a:rPr lang="es-ES_tradnl" sz="3200" smtClean="0">
                <a:solidFill>
                  <a:schemeClr val="accent2"/>
                </a:solidFill>
              </a:rPr>
              <a:t/>
            </a:r>
            <a:br>
              <a:rPr lang="es-ES_tradnl" sz="3200" smtClean="0">
                <a:solidFill>
                  <a:schemeClr val="accent2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600200" y="0"/>
            <a:ext cx="6110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4000" b="1">
                <a:solidFill>
                  <a:schemeClr val="accent2"/>
                </a:solidFill>
              </a:rPr>
              <a:t>Beneficio Económico Bruto</a:t>
            </a:r>
            <a:br>
              <a:rPr lang="es-ES_tradnl" sz="4000" b="1">
                <a:solidFill>
                  <a:schemeClr val="accent2"/>
                </a:solidFill>
              </a:rPr>
            </a:br>
            <a:endParaRPr lang="es-ES_tradnl" sz="2000" b="1">
              <a:solidFill>
                <a:schemeClr val="accent2"/>
              </a:solidFill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304800" y="923925"/>
            <a:ext cx="84582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b="1"/>
              <a:t>Para el Proceso HDA se tiene:  BE	= </a:t>
            </a:r>
          </a:p>
          <a:p>
            <a:pPr algn="just"/>
            <a:r>
              <a:rPr lang="es-ES_tradnl" b="1"/>
              <a:t>		{valor del benceno  +  valor del difenilo  </a:t>
            </a:r>
          </a:p>
          <a:p>
            <a:pPr algn="just"/>
            <a:r>
              <a:rPr lang="es-ES_tradnl" b="1"/>
              <a:t>		+ valor del combustible de la purga}</a:t>
            </a:r>
          </a:p>
          <a:p>
            <a:pPr algn="just"/>
            <a:r>
              <a:rPr lang="es-ES_tradnl" b="1"/>
              <a:t>		-  {valor del tolueno  - valor del gas consumido}</a:t>
            </a:r>
          </a:p>
          <a:p>
            <a:pPr algn="just"/>
            <a:endParaRPr lang="es-ES_tradnl" b="1"/>
          </a:p>
          <a:p>
            <a:pPr algn="just"/>
            <a:r>
              <a:rPr lang="es-ES_tradnl" b="1"/>
              <a:t>BE = {valor producto  +  valor subproducto(s) </a:t>
            </a:r>
          </a:p>
          <a:p>
            <a:pPr algn="just"/>
            <a:r>
              <a:rPr lang="es-ES_tradnl" b="1"/>
              <a:t>	- valor materia prima(s)}, [$/año]</a:t>
            </a:r>
            <a:br>
              <a:rPr lang="es-ES_tradnl" b="1"/>
            </a:br>
            <a:r>
              <a:rPr lang="es-ES_tradnl" b="1"/>
              <a:t/>
            </a:r>
            <a:br>
              <a:rPr lang="es-ES_tradnl" b="1"/>
            </a:br>
            <a:r>
              <a:rPr lang="es-ES_tradnl" b="1">
                <a:solidFill>
                  <a:srgbClr val="FF0000"/>
                </a:solidFill>
              </a:rPr>
              <a:t>No se consideran los costos de inversión ni los costos de servicios</a:t>
            </a:r>
            <a:r>
              <a:rPr lang="es-ES_tradnl">
                <a:solidFill>
                  <a:srgbClr val="FF0000"/>
                </a:solidFill>
              </a:rPr>
              <a:t>.</a:t>
            </a:r>
            <a:br>
              <a:rPr lang="es-ES_tradnl">
                <a:solidFill>
                  <a:srgbClr val="FF0000"/>
                </a:solidFill>
              </a:rPr>
            </a:br>
            <a:r>
              <a:rPr lang="es-ES_tradnl"/>
              <a:t/>
            </a:r>
            <a:br>
              <a:rPr lang="es-ES_tradnl"/>
            </a:br>
            <a:r>
              <a:rPr lang="es-ES_tradnl" b="1"/>
              <a:t>Si BE &lt; 0 entonces: </a:t>
            </a:r>
          </a:p>
          <a:p>
            <a:pPr algn="just"/>
            <a:r>
              <a:rPr lang="es-ES_tradnl" b="1"/>
              <a:t>i)-	Desechar el diseño del proceso.</a:t>
            </a:r>
          </a:p>
          <a:p>
            <a:pPr algn="just"/>
            <a:r>
              <a:rPr lang="es-ES_tradnl" b="1"/>
              <a:t>ii)- 	Buscar una fuente de materias primas más baratas.</a:t>
            </a:r>
            <a:br>
              <a:rPr lang="es-ES_tradnl" b="1"/>
            </a:br>
            <a:r>
              <a:rPr lang="es-ES_tradnl" b="1"/>
              <a:t>iii)-	Buscar procesos alternativos.</a:t>
            </a:r>
            <a:endParaRPr lang="es-ES_tradnl"/>
          </a:p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31</a:t>
            </a:fld>
            <a:endParaRPr lang="es-ES_tradn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0" y="1143000"/>
          <a:ext cx="8839200" cy="5029200"/>
        </p:xfrm>
        <a:graphic>
          <a:graphicData uri="http://schemas.openxmlformats.org/presentationml/2006/ole">
            <p:oleObj spid="_x0000_s18434" name="Documento" r:id="rId3" imgW="8578080" imgH="4076640" progId="Word.Document.8">
              <p:embed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572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3600" b="1">
                <a:solidFill>
                  <a:schemeClr val="accent2"/>
                </a:solidFill>
              </a:rPr>
              <a:t>Precios</a:t>
            </a:r>
            <a:endParaRPr lang="es-ES_tradnl" sz="3200">
              <a:solidFill>
                <a:schemeClr val="tx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32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/>
          <a:lstStyle/>
          <a:p>
            <a:pPr algn="just"/>
            <a:r>
              <a:rPr lang="es-ES_tradnl" sz="3200" smtClean="0">
                <a:solidFill>
                  <a:schemeClr val="accent2"/>
                </a:solidFill>
              </a:rPr>
              <a:t>Beneficio Bruto del Proceso HDA</a:t>
            </a:r>
            <a:br>
              <a:rPr lang="es-ES_tradnl" sz="3200" smtClean="0">
                <a:solidFill>
                  <a:schemeClr val="accent2"/>
                </a:solidFill>
              </a:rPr>
            </a:br>
            <a:r>
              <a:rPr lang="es-ES_tradnl" sz="3200" smtClean="0">
                <a:solidFill>
                  <a:schemeClr val="accent2"/>
                </a:solidFill>
              </a:rPr>
              <a:t>en función de la conversión y de la fracción de hidrógeno en la corriente de purga</a:t>
            </a:r>
            <a:endParaRPr lang="es-ES_tradnl" sz="3200" smtClean="0"/>
          </a:p>
        </p:txBody>
      </p:sp>
      <p:graphicFrame>
        <p:nvGraphicFramePr>
          <p:cNvPr id="19458" name="Object 3"/>
          <p:cNvGraphicFramePr>
            <a:graphicFrameLocks noChangeAspect="1"/>
          </p:cNvGraphicFramePr>
          <p:nvPr/>
        </p:nvGraphicFramePr>
        <p:xfrm>
          <a:off x="838200" y="304800"/>
          <a:ext cx="7772400" cy="4502150"/>
        </p:xfrm>
        <a:graphic>
          <a:graphicData uri="http://schemas.openxmlformats.org/presentationml/2006/ole">
            <p:oleObj spid="_x0000_s19458" name="Worksheet" r:id="rId3" imgW="5305310" imgH="3028950" progId="Excel.Sheet.8">
              <p:embed/>
            </p:oleObj>
          </a:graphicData>
        </a:graphic>
      </p:graphicFrame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943600" y="838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</a:rPr>
              <a:t>Y</a:t>
            </a:r>
            <a:r>
              <a:rPr lang="es-ES_tradnl" baseline="-25000">
                <a:solidFill>
                  <a:schemeClr val="accent2"/>
                </a:solidFill>
              </a:rPr>
              <a:t>PH</a:t>
            </a:r>
            <a:r>
              <a:rPr lang="es-ES_tradnl">
                <a:solidFill>
                  <a:schemeClr val="accent2"/>
                </a:solidFill>
              </a:rPr>
              <a:t> = 0.1</a:t>
            </a:r>
            <a:endParaRPr lang="es-ES_tradnl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429000" y="16002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>
                <a:solidFill>
                  <a:srgbClr val="CC0000"/>
                </a:solidFill>
              </a:rPr>
              <a:t>Y</a:t>
            </a:r>
            <a:r>
              <a:rPr lang="es-ES_tradnl" baseline="-25000">
                <a:solidFill>
                  <a:srgbClr val="CC0000"/>
                </a:solidFill>
              </a:rPr>
              <a:t>PH</a:t>
            </a:r>
            <a:r>
              <a:rPr lang="es-ES_tradnl">
                <a:solidFill>
                  <a:srgbClr val="CC0000"/>
                </a:solidFill>
              </a:rPr>
              <a:t> = 0.7</a:t>
            </a:r>
            <a:endParaRPr lang="es-ES_tradnl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072066" y="2571744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dirty="0">
                <a:solidFill>
                  <a:schemeClr val="accent2"/>
                </a:solidFill>
              </a:rPr>
              <a:t>Y</a:t>
            </a:r>
            <a:r>
              <a:rPr lang="es-ES_tradnl" baseline="-25000" dirty="0">
                <a:solidFill>
                  <a:schemeClr val="accent2"/>
                </a:solidFill>
              </a:rPr>
              <a:t>PH</a:t>
            </a:r>
            <a:r>
              <a:rPr lang="es-ES_tradnl" dirty="0">
                <a:solidFill>
                  <a:schemeClr val="accent2"/>
                </a:solidFill>
              </a:rPr>
              <a:t> = 0.9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4419600" y="1295400"/>
            <a:ext cx="9906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33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420888"/>
            <a:ext cx="7772400" cy="1143000"/>
          </a:xfrm>
        </p:spPr>
        <p:txBody>
          <a:bodyPr/>
          <a:lstStyle/>
          <a:p>
            <a:r>
              <a:rPr lang="es-CL" dirty="0" smtClean="0"/>
              <a:t>Propuesta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34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6725" y="260350"/>
            <a:ext cx="8191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>
                <a:solidFill>
                  <a:schemeClr val="accent2"/>
                </a:solidFill>
                <a:latin typeface="Arial" pitchFamily="34" charset="0"/>
              </a:rPr>
              <a:t>PROPUESTA DE PROYECTO</a:t>
            </a:r>
          </a:p>
          <a:p>
            <a:pPr algn="ctr"/>
            <a:r>
              <a:rPr lang="es-ES_tradnl" b="1">
                <a:solidFill>
                  <a:schemeClr val="accent2"/>
                </a:solidFill>
                <a:latin typeface="Arial" pitchFamily="34" charset="0"/>
              </a:rPr>
              <a:t>(DISEÑO CONCEPTUAL de un PROCESO INDUSTRIAL)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611188" y="1484313"/>
            <a:ext cx="7920037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Título.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Introducción.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Antecedentes Bibliográficos.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2800" b="1" dirty="0" smtClean="0">
                <a:solidFill>
                  <a:srgbClr val="FF0000"/>
                </a:solidFill>
                <a:latin typeface="Arial" pitchFamily="34" charset="0"/>
              </a:rPr>
              <a:t>Objetivos (Basarse en el programa).</a:t>
            </a:r>
            <a:endParaRPr lang="es-ES" sz="2800" b="1" dirty="0">
              <a:solidFill>
                <a:srgbClr val="FF0000"/>
              </a:solidFill>
              <a:latin typeface="Arial" pitchFamily="34" charset="0"/>
            </a:endParaRP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solidFill>
                  <a:srgbClr val="FF0000"/>
                </a:solidFill>
                <a:latin typeface="Arial" pitchFamily="34" charset="0"/>
              </a:rPr>
              <a:t>Actividades a Realizar. (Basarse en el programa)</a:t>
            </a:r>
          </a:p>
        </p:txBody>
      </p:sp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143000" y="4392613"/>
            <a:ext cx="70104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dirty="0"/>
              <a:t>1-	Diseño de un Diagrama de Bloques.</a:t>
            </a:r>
          </a:p>
          <a:p>
            <a:pPr algn="just"/>
            <a:r>
              <a:rPr lang="es-ES_tradnl" dirty="0"/>
              <a:t>2-	Diseño de un Diagrama de Flujos Preliminar.</a:t>
            </a:r>
          </a:p>
          <a:p>
            <a:pPr algn="just"/>
            <a:r>
              <a:rPr lang="es-ES_tradnl" dirty="0"/>
              <a:t>3-	Diseño de un Sistema de Separación.</a:t>
            </a:r>
          </a:p>
          <a:p>
            <a:pPr algn="just"/>
            <a:r>
              <a:rPr lang="es-ES_tradnl" dirty="0"/>
              <a:t>4-	Diseño de Integración de Energía del Proceso.</a:t>
            </a:r>
          </a:p>
          <a:p>
            <a:pPr algn="just"/>
            <a:r>
              <a:rPr lang="es-ES_tradnl" dirty="0"/>
              <a:t>5-	Diseño Completo del Diagrama de Flujos.</a:t>
            </a:r>
          </a:p>
          <a:p>
            <a:pPr>
              <a:spcBef>
                <a:spcPct val="50000"/>
              </a:spcBef>
            </a:pPr>
            <a:endParaRPr lang="es-ES_tradn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35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466725" y="320659"/>
            <a:ext cx="8191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>
                <a:solidFill>
                  <a:schemeClr val="accent2"/>
                </a:solidFill>
                <a:latin typeface="Arial" pitchFamily="34" charset="0"/>
              </a:rPr>
              <a:t>PROPUESTA DE PROYECTO</a:t>
            </a:r>
          </a:p>
          <a:p>
            <a:pPr algn="ctr"/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(DISEÑO CONCEPTUAL de un PROCESO INDUSTRIAL)</a:t>
            </a:r>
            <a:endParaRPr lang="es-ES_tradnl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611188" y="1484313"/>
            <a:ext cx="79200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Título.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Introducción.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1800" b="1" dirty="0">
                <a:latin typeface="Arial" pitchFamily="34" charset="0"/>
              </a:rPr>
              <a:t>Antecedentes Bibliográficos.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2000" b="1" dirty="0">
                <a:solidFill>
                  <a:srgbClr val="FF0000"/>
                </a:solidFill>
                <a:latin typeface="Arial" pitchFamily="34" charset="0"/>
              </a:rPr>
              <a:t>Objetivos.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sz="1800" b="1" dirty="0">
                <a:solidFill>
                  <a:srgbClr val="FF0000"/>
                </a:solidFill>
                <a:latin typeface="Arial" pitchFamily="34" charset="0"/>
              </a:rPr>
              <a:t>Actividades a Realizar. (Basarse en el programa)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Costo del trabajo y Justificación.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solidFill>
                  <a:srgbClr val="FF0000"/>
                </a:solidFill>
                <a:latin typeface="Arial" pitchFamily="34" charset="0"/>
              </a:rPr>
              <a:t>Plan de Trabajo (Carta Gantt).</a:t>
            </a:r>
          </a:p>
          <a:p>
            <a:pPr marL="533400" indent="-533400" algn="just">
              <a:spcBef>
                <a:spcPct val="50000"/>
              </a:spcBef>
              <a:buFontTx/>
              <a:buChar char="•"/>
            </a:pPr>
            <a:r>
              <a:rPr lang="es-ES" b="1" dirty="0">
                <a:latin typeface="Arial" pitchFamily="34" charset="0"/>
              </a:rPr>
              <a:t>Bibliografía.</a:t>
            </a:r>
          </a:p>
        </p:txBody>
      </p:sp>
      <p:sp>
        <p:nvSpPr>
          <p:cNvPr id="35844" name="3 CuadroTexto"/>
          <p:cNvSpPr txBox="1">
            <a:spLocks noChangeArrowheads="1"/>
          </p:cNvSpPr>
          <p:nvPr/>
        </p:nvSpPr>
        <p:spPr bwMode="auto">
          <a:xfrm>
            <a:off x="539552" y="5288340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Lunes  30 </a:t>
            </a:r>
            <a:r>
              <a:rPr lang="es-ES" b="1" dirty="0">
                <a:solidFill>
                  <a:srgbClr val="FF0000"/>
                </a:solidFill>
              </a:rPr>
              <a:t>de Agosto, presentan grupos </a:t>
            </a:r>
          </a:p>
          <a:p>
            <a:pPr algn="ctr"/>
            <a:r>
              <a:rPr lang="es-ES" b="1" dirty="0">
                <a:solidFill>
                  <a:srgbClr val="FF0000"/>
                </a:solidFill>
              </a:rPr>
              <a:t>( 10 minutos por grupo) :</a:t>
            </a:r>
          </a:p>
          <a:p>
            <a:pPr algn="ctr"/>
            <a:r>
              <a:rPr lang="es-ES" b="1" dirty="0" smtClean="0">
                <a:solidFill>
                  <a:srgbClr val="FF0000"/>
                </a:solidFill>
              </a:rPr>
              <a:t>2, 3y 4</a:t>
            </a:r>
          </a:p>
          <a:p>
            <a:pPr algn="ctr"/>
            <a:r>
              <a:rPr lang="es-ES" b="1" dirty="0" smtClean="0">
                <a:solidFill>
                  <a:srgbClr val="FF0000"/>
                </a:solidFill>
              </a:rPr>
              <a:t>Presentan todos los miembros del grupo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36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29386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684FA-FA7A-4604-B4A7-00AA1D146B27}" type="slidenum">
              <a:rPr lang="es-ES_tradnl" smtClean="0"/>
              <a:pPr>
                <a:defRPr/>
              </a:pPr>
              <a:t>37</a:t>
            </a:fld>
            <a:endParaRPr lang="es-ES_tradnl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71472" y="642918"/>
            <a:ext cx="66640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Carta Gantt (</a:t>
            </a:r>
            <a:r>
              <a:rPr lang="es-ES_tradnl" b="1" dirty="0" err="1" smtClean="0">
                <a:solidFill>
                  <a:schemeClr val="accent2"/>
                </a:solidFill>
                <a:latin typeface="Arial" pitchFamily="34" charset="0"/>
              </a:rPr>
              <a:t>OpenProject</a:t>
            </a:r>
            <a:r>
              <a:rPr lang="es-ES_tradnl" b="1" dirty="0" smtClean="0">
                <a:solidFill>
                  <a:schemeClr val="accent2"/>
                </a:solidFill>
                <a:latin typeface="Arial" pitchFamily="34" charset="0"/>
              </a:rPr>
              <a:t>, Microsoft Project)</a:t>
            </a:r>
          </a:p>
          <a:p>
            <a:pPr algn="ctr"/>
            <a:endParaRPr lang="es-ES_tradnl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3550" y="1357298"/>
            <a:ext cx="8680450" cy="459581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7000892" y="2571744"/>
            <a:ext cx="171451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Actividades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29058" y="3857628"/>
            <a:ext cx="100013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Hitos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420888"/>
            <a:ext cx="7772400" cy="1143000"/>
          </a:xfrm>
        </p:spPr>
        <p:txBody>
          <a:bodyPr/>
          <a:lstStyle/>
          <a:p>
            <a:r>
              <a:rPr lang="es-CL" dirty="0" smtClean="0"/>
              <a:t>Presentaciones Orales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38</a:t>
            </a:fld>
            <a:endParaRPr lang="es-ES_tradnl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420888"/>
            <a:ext cx="7772400" cy="1143000"/>
          </a:xfrm>
        </p:spPr>
        <p:txBody>
          <a:bodyPr/>
          <a:lstStyle/>
          <a:p>
            <a:r>
              <a:rPr lang="es-CL" dirty="0" smtClean="0"/>
              <a:t>¿ Cómo estuvieron las presentaciones del Taller de Proyectos del viernes pasado?</a:t>
            </a:r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39</a:t>
            </a:fld>
            <a:endParaRPr lang="es-ES_trad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Nuevas Ideas en Procesos</a:t>
            </a:r>
            <a:endParaRPr lang="es-ES_tradnl" b="1" smtClean="0">
              <a:solidFill>
                <a:schemeClr val="tx1"/>
              </a:solidFill>
            </a:endParaRPr>
          </a:p>
        </p:txBody>
      </p:sp>
      <p:sp>
        <p:nvSpPr>
          <p:cNvPr id="26627" name="Rectangle 10"/>
          <p:cNvSpPr>
            <a:spLocks noChangeArrowheads="1"/>
          </p:cNvSpPr>
          <p:nvPr/>
        </p:nvSpPr>
        <p:spPr bwMode="auto">
          <a:xfrm>
            <a:off x="762000" y="2057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4400" b="1"/>
          </a:p>
        </p:txBody>
      </p:sp>
      <p:sp>
        <p:nvSpPr>
          <p:cNvPr id="26628" name="Rectangle 11"/>
          <p:cNvSpPr>
            <a:spLocks noChangeArrowheads="1"/>
          </p:cNvSpPr>
          <p:nvPr/>
        </p:nvSpPr>
        <p:spPr bwMode="auto">
          <a:xfrm>
            <a:off x="500063" y="1643063"/>
            <a:ext cx="8305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125000"/>
              </a:lnSpc>
            </a:pPr>
            <a:r>
              <a:rPr lang="es-ES_tradnl" sz="2200" b="1">
                <a:solidFill>
                  <a:schemeClr val="tx2"/>
                </a:solidFill>
              </a:rPr>
              <a:t/>
            </a:r>
            <a:br>
              <a:rPr lang="es-ES_tradnl" sz="2200" b="1">
                <a:solidFill>
                  <a:schemeClr val="tx2"/>
                </a:solidFill>
              </a:rPr>
            </a:br>
            <a:r>
              <a:rPr lang="es-ES_tradnl" sz="2200" b="1">
                <a:solidFill>
                  <a:schemeClr val="tx2"/>
                </a:solidFill>
              </a:rPr>
              <a:t>- Desarrollar o utilizar una nueva tecnología. Por ejemplo; membranas, biotecnología, sistemas expertos, robótica, etc.</a:t>
            </a:r>
          </a:p>
          <a:p>
            <a:pPr algn="just">
              <a:lnSpc>
                <a:spcPct val="125000"/>
              </a:lnSpc>
            </a:pPr>
            <a:r>
              <a:rPr lang="es-ES_tradnl" sz="2200" b="1">
                <a:solidFill>
                  <a:schemeClr val="tx2"/>
                </a:solidFill>
              </a:rPr>
              <a:t> </a:t>
            </a:r>
            <a:br>
              <a:rPr lang="es-ES_tradnl" sz="2200" b="1">
                <a:solidFill>
                  <a:schemeClr val="tx2"/>
                </a:solidFill>
              </a:rPr>
            </a:br>
            <a:r>
              <a:rPr lang="es-ES_tradnl" sz="2200" b="1">
                <a:solidFill>
                  <a:schemeClr val="tx2"/>
                </a:solidFill>
              </a:rPr>
              <a:t>- Desarrollar o utilizar un nuevo material de construcción en un equipo de proceso. Por ejemplo; polímeros, anticorrosivos o materiales que soporten altas Tª y P, etc.</a:t>
            </a:r>
          </a:p>
          <a:p>
            <a:pPr algn="just">
              <a:lnSpc>
                <a:spcPct val="125000"/>
              </a:lnSpc>
            </a:pPr>
            <a:r>
              <a:rPr lang="es-ES_tradnl" sz="2200" b="1">
                <a:solidFill>
                  <a:schemeClr val="tx2"/>
                </a:solidFill>
              </a:rPr>
              <a:t/>
            </a:r>
            <a:br>
              <a:rPr lang="es-ES_tradnl" sz="2200" b="1">
                <a:solidFill>
                  <a:schemeClr val="tx2"/>
                </a:solidFill>
              </a:rPr>
            </a:br>
            <a:r>
              <a:rPr lang="es-ES_tradnl" sz="2200" b="1">
                <a:solidFill>
                  <a:schemeClr val="tx2"/>
                </a:solidFill>
              </a:rPr>
              <a:t>- Desarrollar un tratamiento de efluentes contaminantes a bajo costo.</a:t>
            </a:r>
          </a:p>
          <a:p>
            <a:pPr algn="just">
              <a:lnSpc>
                <a:spcPct val="125000"/>
              </a:lnSpc>
            </a:pPr>
            <a:r>
              <a:rPr lang="es-ES_tradnl" sz="2000" b="1">
                <a:solidFill>
                  <a:schemeClr val="tx2"/>
                </a:solidFill>
              </a:rPr>
              <a:t/>
            </a:r>
            <a:br>
              <a:rPr lang="es-ES_tradnl" sz="2000" b="1">
                <a:solidFill>
                  <a:schemeClr val="tx2"/>
                </a:solidFill>
              </a:rPr>
            </a:br>
            <a:r>
              <a:rPr lang="es-ES_tradnl" sz="4400" b="1">
                <a:solidFill>
                  <a:schemeClr val="tx2"/>
                </a:solidFill>
              </a:rPr>
              <a:t/>
            </a:r>
            <a:br>
              <a:rPr lang="es-ES_tradnl" sz="4400" b="1">
                <a:solidFill>
                  <a:schemeClr val="tx2"/>
                </a:solidFill>
              </a:rPr>
            </a:br>
            <a:endParaRPr lang="es-ES_tradnl" sz="4400">
              <a:solidFill>
                <a:schemeClr val="tx2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357422" y="6248400"/>
            <a:ext cx="3662378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Estructura de una Presentación Oral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3124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Título y datos de los autores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Contenido de la presentación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Definición del problema y su solución- el marco general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 smtClean="0">
                <a:solidFill>
                  <a:schemeClr val="tx2"/>
                </a:solidFill>
              </a:rPr>
              <a:t>Resultados </a:t>
            </a:r>
            <a:r>
              <a:rPr lang="es-ES_tradnl" sz="2800" dirty="0">
                <a:solidFill>
                  <a:schemeClr val="tx2"/>
                </a:solidFill>
              </a:rPr>
              <a:t>y su Discusión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Conclusiones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Recomendaciones del estudio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s-ES" sz="4000" b="1" dirty="0">
                <a:solidFill>
                  <a:schemeClr val="accent2"/>
                </a:solidFill>
              </a:rPr>
              <a:t>¿  Por qué Presentaciones Orales ?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s-ES_tradnl" dirty="0">
                <a:solidFill>
                  <a:schemeClr val="tx2"/>
                </a:solidFill>
              </a:rPr>
              <a:t>La comunicación oral es crucial en las actividades de la ingeniería.</a:t>
            </a:r>
          </a:p>
          <a:p>
            <a:pPr>
              <a:buFontTx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s-ES_tradnl" dirty="0">
                <a:solidFill>
                  <a:schemeClr val="tx2"/>
                </a:solidFill>
              </a:rPr>
              <a:t>Cuando se hace bien, se puede comunicar  resultados e ideas más rápidos que en el lenguaje escrito.</a:t>
            </a: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3492" name="Picture 1028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145088"/>
            <a:ext cx="1720850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1143000"/>
          </a:xfrm>
        </p:spPr>
        <p:txBody>
          <a:bodyPr/>
          <a:lstStyle/>
          <a:p>
            <a:pPr>
              <a:defRPr/>
            </a:pPr>
            <a:r>
              <a:rPr lang="es-ES_tradnl" sz="4000" b="1" dirty="0">
                <a:solidFill>
                  <a:schemeClr val="accent2"/>
                </a:solidFill>
              </a:rPr>
              <a:t>Objetivos de las Presentación Oral</a:t>
            </a:r>
            <a:endParaRPr lang="es-ES" sz="4000" b="1" dirty="0">
              <a:solidFill>
                <a:schemeClr val="accent2"/>
              </a:solidFill>
            </a:endParaRP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77200" cy="1752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chemeClr val="accent2"/>
                </a:solidFill>
              </a:rPr>
              <a:t>Señalar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a la audiencia cuáles son </a:t>
            </a:r>
            <a:r>
              <a:rPr lang="es-ES_tradnl" sz="2800" b="1" dirty="0">
                <a:solidFill>
                  <a:schemeClr val="accent2"/>
                </a:solidFill>
              </a:rPr>
              <a:t>los resultados más importantes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y las conclusiones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>
                <a:solidFill>
                  <a:schemeClr val="tx2"/>
                </a:solidFill>
              </a:rPr>
              <a:t>en el contexto general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chemeClr val="accent2"/>
                </a:solidFill>
              </a:rPr>
              <a:t>Presentar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los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detalles del trabajo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modo de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convencer a la audiencia de la validez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sus resultados y recomendaciones. </a:t>
            </a:r>
          </a:p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chemeClr val="accent2"/>
                </a:solidFill>
              </a:rPr>
              <a:t>Mostrar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a la audiencia </a:t>
            </a:r>
            <a:r>
              <a:rPr lang="es-ES_tradnl" sz="2800" b="1" dirty="0">
                <a:solidFill>
                  <a:schemeClr val="accent2"/>
                </a:solidFill>
              </a:rPr>
              <a:t>los planes de acciones a seguir,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basados en sus resultados y conclusiones.</a:t>
            </a:r>
          </a:p>
        </p:txBody>
      </p:sp>
      <p:sp>
        <p:nvSpPr>
          <p:cNvPr id="51204" name="Text Box 1028"/>
          <p:cNvSpPr txBox="1">
            <a:spLocks noChangeArrowheads="1"/>
          </p:cNvSpPr>
          <p:nvPr/>
        </p:nvSpPr>
        <p:spPr bwMode="auto">
          <a:xfrm>
            <a:off x="0" y="3357563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es-ES_tradnl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05" name="Text Box 1029"/>
          <p:cNvSpPr txBox="1">
            <a:spLocks noChangeArrowheads="1"/>
          </p:cNvSpPr>
          <p:nvPr/>
        </p:nvSpPr>
        <p:spPr bwMode="auto">
          <a:xfrm>
            <a:off x="838200" y="5105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es-ES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42</a:t>
            </a:fld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  <p:bldP spid="51204" grpId="0" autoUpdateAnimBg="0"/>
      <p:bldP spid="51205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sz="4000" dirty="0">
                <a:solidFill>
                  <a:schemeClr val="accent2"/>
                </a:solidFill>
              </a:rPr>
              <a:t>Claves en una buena presentación</a:t>
            </a:r>
            <a:endParaRPr lang="es-ES" sz="4000" dirty="0">
              <a:solidFill>
                <a:schemeClr val="accent2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6629400" cy="1676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es-ES_tradnl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s-ES_tradnl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s-ES">
              <a:solidFill>
                <a:schemeClr val="bg1"/>
              </a:solidFill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77724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3200">
                <a:solidFill>
                  <a:schemeClr val="tx2"/>
                </a:solidFill>
              </a:rPr>
              <a:t>Hay un antes, durante y después de la presentación.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914400" y="3810000"/>
            <a:ext cx="2438400" cy="914400"/>
            <a:chOff x="576" y="2400"/>
            <a:chExt cx="1536" cy="576"/>
          </a:xfrm>
        </p:grpSpPr>
        <p:sp>
          <p:nvSpPr>
            <p:cNvPr id="41998" name="AutoShape 10"/>
            <p:cNvSpPr>
              <a:spLocks noChangeArrowheads="1"/>
            </p:cNvSpPr>
            <p:nvPr/>
          </p:nvSpPr>
          <p:spPr bwMode="auto">
            <a:xfrm>
              <a:off x="576" y="2400"/>
              <a:ext cx="1536" cy="576"/>
            </a:xfrm>
            <a:prstGeom prst="rightArrowCallout">
              <a:avLst>
                <a:gd name="adj1" fmla="val 25000"/>
                <a:gd name="adj2" fmla="val 25000"/>
                <a:gd name="adj3" fmla="val 44444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41999" name="Text Box 11"/>
            <p:cNvSpPr txBox="1">
              <a:spLocks noChangeArrowheads="1"/>
            </p:cNvSpPr>
            <p:nvPr/>
          </p:nvSpPr>
          <p:spPr bwMode="auto">
            <a:xfrm>
              <a:off x="576" y="2544"/>
              <a:ext cx="1089" cy="291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</a:rPr>
                <a:t>Preparación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352800" y="3810000"/>
            <a:ext cx="2743200" cy="914400"/>
            <a:chOff x="576" y="2400"/>
            <a:chExt cx="1536" cy="576"/>
          </a:xfrm>
        </p:grpSpPr>
        <p:sp>
          <p:nvSpPr>
            <p:cNvPr id="41996" name="AutoShape 14"/>
            <p:cNvSpPr>
              <a:spLocks noChangeArrowheads="1"/>
            </p:cNvSpPr>
            <p:nvPr/>
          </p:nvSpPr>
          <p:spPr bwMode="auto">
            <a:xfrm>
              <a:off x="576" y="2400"/>
              <a:ext cx="1536" cy="576"/>
            </a:xfrm>
            <a:prstGeom prst="rightArrowCallout">
              <a:avLst>
                <a:gd name="adj1" fmla="val 25000"/>
                <a:gd name="adj2" fmla="val 25000"/>
                <a:gd name="adj3" fmla="val 44444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7" name="Text Box 15"/>
            <p:cNvSpPr txBox="1">
              <a:spLocks noChangeArrowheads="1"/>
            </p:cNvSpPr>
            <p:nvPr/>
          </p:nvSpPr>
          <p:spPr bwMode="auto">
            <a:xfrm>
              <a:off x="576" y="2544"/>
              <a:ext cx="1083" cy="256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dirty="0">
                  <a:solidFill>
                    <a:schemeClr val="accent2"/>
                  </a:solidFill>
                </a:rPr>
                <a:t>Presentación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248400" y="3733800"/>
            <a:ext cx="2286000" cy="1600200"/>
            <a:chOff x="3936" y="2352"/>
            <a:chExt cx="1440" cy="912"/>
          </a:xfrm>
        </p:grpSpPr>
        <p:sp>
          <p:nvSpPr>
            <p:cNvPr id="41994" name="AutoShape 16"/>
            <p:cNvSpPr>
              <a:spLocks noChangeArrowheads="1"/>
            </p:cNvSpPr>
            <p:nvPr/>
          </p:nvSpPr>
          <p:spPr bwMode="auto">
            <a:xfrm>
              <a:off x="3936" y="2352"/>
              <a:ext cx="1392" cy="912"/>
            </a:xfrm>
            <a:prstGeom prst="downArrowCallout">
              <a:avLst>
                <a:gd name="adj1" fmla="val 38158"/>
                <a:gd name="adj2" fmla="val 38158"/>
                <a:gd name="adj3" fmla="val 16667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5" name="Text Box 17"/>
            <p:cNvSpPr txBox="1">
              <a:spLocks noChangeArrowheads="1"/>
            </p:cNvSpPr>
            <p:nvPr/>
          </p:nvSpPr>
          <p:spPr bwMode="auto">
            <a:xfrm>
              <a:off x="3936" y="2496"/>
              <a:ext cx="1440" cy="491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000" dirty="0">
                  <a:solidFill>
                    <a:schemeClr val="accent2"/>
                  </a:solidFill>
                </a:rPr>
                <a:t>Retro-</a:t>
              </a:r>
            </a:p>
            <a:p>
              <a:pPr algn="ctr">
                <a:spcBef>
                  <a:spcPct val="50000"/>
                </a:spcBef>
              </a:pPr>
              <a:r>
                <a:rPr lang="es-ES" sz="2000" dirty="0">
                  <a:solidFill>
                    <a:schemeClr val="accent2"/>
                  </a:solidFill>
                </a:rPr>
                <a:t>alimentación</a:t>
              </a:r>
            </a:p>
          </p:txBody>
        </p:sp>
      </p:grpSp>
      <p:sp>
        <p:nvSpPr>
          <p:cNvPr id="41992" name="AutoShape 21"/>
          <p:cNvSpPr>
            <a:spLocks noChangeArrowheads="1"/>
          </p:cNvSpPr>
          <p:nvPr/>
        </p:nvSpPr>
        <p:spPr bwMode="auto">
          <a:xfrm>
            <a:off x="1066800" y="4800600"/>
            <a:ext cx="1066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762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1993" name="Rectangle 23"/>
          <p:cNvSpPr>
            <a:spLocks noChangeArrowheads="1"/>
          </p:cNvSpPr>
          <p:nvPr/>
        </p:nvSpPr>
        <p:spPr bwMode="auto">
          <a:xfrm>
            <a:off x="1295400" y="5334000"/>
            <a:ext cx="6248400" cy="228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43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schemeClr val="accent2"/>
                </a:solidFill>
              </a:rPr>
              <a:t>Antes de la Presentación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s-ES_tradnl" sz="2800" b="1" u="sng">
              <a:solidFill>
                <a:srgbClr val="FFFF00"/>
              </a:solidFill>
            </a:endParaRPr>
          </a:p>
          <a:p>
            <a:pPr>
              <a:defRPr/>
            </a:pPr>
            <a:endParaRPr lang="es-ES" b="1" u="sng">
              <a:solidFill>
                <a:srgbClr val="FFFF00"/>
              </a:solidFill>
            </a:endParaRPr>
          </a:p>
        </p:txBody>
      </p:sp>
      <p:sp>
        <p:nvSpPr>
          <p:cNvPr id="62468" name="Text Box 1028"/>
          <p:cNvSpPr txBox="1">
            <a:spLocks noChangeArrowheads="1"/>
          </p:cNvSpPr>
          <p:nvPr/>
        </p:nvSpPr>
        <p:spPr bwMode="auto">
          <a:xfrm>
            <a:off x="533400" y="2057400"/>
            <a:ext cx="7620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2800" dirty="0">
                <a:solidFill>
                  <a:schemeClr val="tx2"/>
                </a:solidFill>
              </a:rPr>
              <a:t>Haga todo lo posible para que su </a:t>
            </a:r>
            <a:r>
              <a:rPr lang="es-ES_tradnl" sz="2800" dirty="0">
                <a:solidFill>
                  <a:schemeClr val="accent2"/>
                </a:solidFill>
              </a:rPr>
              <a:t>audiencia y Ud. estén confortables. Revise la sala </a:t>
            </a:r>
            <a:r>
              <a:rPr lang="es-ES_tradnl" sz="2800" dirty="0">
                <a:solidFill>
                  <a:schemeClr val="tx2"/>
                </a:solidFill>
              </a:rPr>
              <a:t>y los equipos audiovisuales con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accent2"/>
                </a:solidFill>
              </a:rPr>
              <a:t>suficiente antelación </a:t>
            </a:r>
            <a:r>
              <a:rPr lang="es-ES_tradnl" sz="2800" dirty="0">
                <a:solidFill>
                  <a:schemeClr val="tx2"/>
                </a:solidFill>
              </a:rPr>
              <a:t>para evitar sorpresas.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Un buen análisis previo de las características de la </a:t>
            </a:r>
            <a:r>
              <a:rPr lang="es-ES_tradnl" sz="2800" dirty="0">
                <a:solidFill>
                  <a:schemeClr val="accent2"/>
                </a:solidFill>
              </a:rPr>
              <a:t>audiencia.</a:t>
            </a:r>
            <a:r>
              <a:rPr lang="es-ES_tradnl" sz="3200" dirty="0">
                <a:solidFill>
                  <a:schemeClr val="accent2"/>
                </a:solidFill>
              </a:rPr>
              <a:t> </a:t>
            </a:r>
            <a:endParaRPr lang="es-ES" sz="2800" dirty="0">
              <a:solidFill>
                <a:schemeClr val="accent2"/>
              </a:solidFill>
            </a:endParaRPr>
          </a:p>
        </p:txBody>
      </p:sp>
      <p:grpSp>
        <p:nvGrpSpPr>
          <p:cNvPr id="2" name="Group 1034"/>
          <p:cNvGrpSpPr>
            <a:grpSpLocks/>
          </p:cNvGrpSpPr>
          <p:nvPr/>
        </p:nvGrpSpPr>
        <p:grpSpPr bwMode="auto">
          <a:xfrm>
            <a:off x="3071813" y="5500688"/>
            <a:ext cx="1990725" cy="1631950"/>
            <a:chOff x="1920" y="2976"/>
            <a:chExt cx="1254" cy="1028"/>
          </a:xfrm>
        </p:grpSpPr>
        <p:grpSp>
          <p:nvGrpSpPr>
            <p:cNvPr id="3" name="Group 1032"/>
            <p:cNvGrpSpPr>
              <a:grpSpLocks/>
            </p:cNvGrpSpPr>
            <p:nvPr/>
          </p:nvGrpSpPr>
          <p:grpSpPr bwMode="auto">
            <a:xfrm>
              <a:off x="1920" y="2976"/>
              <a:ext cx="1254" cy="1028"/>
              <a:chOff x="1920" y="2976"/>
              <a:chExt cx="1254" cy="1028"/>
            </a:xfrm>
          </p:grpSpPr>
          <p:pic>
            <p:nvPicPr>
              <p:cNvPr id="43016" name="Picture 1029" descr="BD04897_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20" y="2976"/>
                <a:ext cx="1254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017" name="Text Box 1031"/>
              <p:cNvSpPr txBox="1">
                <a:spLocks noChangeArrowheads="1"/>
              </p:cNvSpPr>
              <p:nvPr/>
            </p:nvSpPr>
            <p:spPr bwMode="auto">
              <a:xfrm>
                <a:off x="2208" y="3024"/>
                <a:ext cx="864" cy="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" sz="9600"/>
              </a:p>
            </p:txBody>
          </p:sp>
        </p:grpSp>
        <p:sp>
          <p:nvSpPr>
            <p:cNvPr id="43015" name="AutoShape 1033"/>
            <p:cNvSpPr>
              <a:spLocks noChangeArrowheads="1"/>
            </p:cNvSpPr>
            <p:nvPr/>
          </p:nvSpPr>
          <p:spPr bwMode="auto">
            <a:xfrm>
              <a:off x="2208" y="3120"/>
              <a:ext cx="768" cy="816"/>
            </a:xfrm>
            <a:custGeom>
              <a:avLst/>
              <a:gdLst>
                <a:gd name="T0" fmla="*/ 384 w 21600"/>
                <a:gd name="T1" fmla="*/ 0 h 21600"/>
                <a:gd name="T2" fmla="*/ 112 w 21600"/>
                <a:gd name="T3" fmla="*/ 119 h 21600"/>
                <a:gd name="T4" fmla="*/ 0 w 21600"/>
                <a:gd name="T5" fmla="*/ 408 h 21600"/>
                <a:gd name="T6" fmla="*/ 112 w 21600"/>
                <a:gd name="T7" fmla="*/ 697 h 21600"/>
                <a:gd name="T8" fmla="*/ 384 w 21600"/>
                <a:gd name="T9" fmla="*/ 816 h 21600"/>
                <a:gd name="T10" fmla="*/ 656 w 21600"/>
                <a:gd name="T11" fmla="*/ 697 h 21600"/>
                <a:gd name="T12" fmla="*/ 768 w 21600"/>
                <a:gd name="T13" fmla="*/ 408 h 21600"/>
                <a:gd name="T14" fmla="*/ 656 w 21600"/>
                <a:gd name="T15" fmla="*/ 11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44</a:t>
            </a:fld>
            <a:endParaRPr lang="es-ES_tradnl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Audiencia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 algn="just">
              <a:defRPr/>
            </a:pPr>
            <a:r>
              <a:rPr lang="es-ES_tradnl" dirty="0">
                <a:solidFill>
                  <a:schemeClr val="tx2"/>
                </a:solidFill>
              </a:rPr>
              <a:t>Haga un detallado análisis de la audiencia antes de su </a:t>
            </a:r>
            <a:r>
              <a:rPr lang="es-ES_tradnl" dirty="0" smtClean="0">
                <a:solidFill>
                  <a:schemeClr val="tx2"/>
                </a:solidFill>
              </a:rPr>
              <a:t>presentación:</a:t>
            </a:r>
          </a:p>
          <a:p>
            <a:pPr lvl="1" algn="just">
              <a:defRPr/>
            </a:pPr>
            <a:r>
              <a:rPr lang="es-ES_tradnl" dirty="0" smtClean="0">
                <a:solidFill>
                  <a:schemeClr val="tx2"/>
                </a:solidFill>
              </a:rPr>
              <a:t>Antecedentes </a:t>
            </a:r>
            <a:r>
              <a:rPr lang="es-ES_tradnl" dirty="0">
                <a:solidFill>
                  <a:schemeClr val="tx2"/>
                </a:solidFill>
              </a:rPr>
              <a:t>de los </a:t>
            </a:r>
            <a:r>
              <a:rPr lang="es-ES_tradnl" dirty="0" smtClean="0">
                <a:solidFill>
                  <a:schemeClr val="tx2"/>
                </a:solidFill>
              </a:rPr>
              <a:t>auditores</a:t>
            </a:r>
          </a:p>
          <a:p>
            <a:pPr lvl="1" algn="just">
              <a:defRPr/>
            </a:pPr>
            <a:r>
              <a:rPr lang="es-ES_tradnl" dirty="0" smtClean="0">
                <a:solidFill>
                  <a:schemeClr val="tx2"/>
                </a:solidFill>
              </a:rPr>
              <a:t>Necesidades </a:t>
            </a:r>
            <a:r>
              <a:rPr lang="es-ES_tradnl" dirty="0">
                <a:solidFill>
                  <a:schemeClr val="tx2"/>
                </a:solidFill>
              </a:rPr>
              <a:t>de información que requieren.</a:t>
            </a:r>
            <a:r>
              <a:rPr lang="es-ES_tradnl" sz="2400" dirty="0">
                <a:solidFill>
                  <a:schemeClr val="tx2"/>
                </a:solidFill>
              </a:rPr>
              <a:t> </a:t>
            </a: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buFontTx/>
              <a:buNone/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4036" name="Picture 4" descr="PE0184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4929188"/>
            <a:ext cx="32004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Elementos de la Presentación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Se deben </a:t>
            </a:r>
            <a:r>
              <a:rPr lang="es-ES_tradnl" sz="2800" dirty="0">
                <a:solidFill>
                  <a:schemeClr val="accent2"/>
                </a:solidFill>
              </a:rPr>
              <a:t>utilizar </a:t>
            </a:r>
            <a:r>
              <a:rPr lang="es-ES_tradnl" sz="2800" b="1" dirty="0">
                <a:solidFill>
                  <a:schemeClr val="accent2"/>
                </a:solidFill>
              </a:rPr>
              <a:t>elementos visuales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que ayuden a enfocar la atención de los asistentes en las áreas importante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90000"/>
              </a:lnSpc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Los Informe se pueden volver a leer. En las presentaciones, si los auditores de pierden o se abur</a:t>
            </a:r>
            <a:r>
              <a:rPr lang="es-ES_tradnl" sz="2800" dirty="0">
                <a:solidFill>
                  <a:schemeClr val="accent2"/>
                </a:solidFill>
              </a:rPr>
              <a:t>ren, </a:t>
            </a:r>
            <a:r>
              <a:rPr lang="es-ES_tradnl" sz="2800" b="1" dirty="0">
                <a:solidFill>
                  <a:schemeClr val="accent2"/>
                </a:solidFill>
              </a:rPr>
              <a:t>la información se pierde</a:t>
            </a:r>
            <a:r>
              <a:rPr lang="es-ES_tradnl" sz="2800" dirty="0">
                <a:solidFill>
                  <a:schemeClr val="accent2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Debe </a:t>
            </a:r>
            <a:r>
              <a:rPr lang="es-ES_tradnl" sz="2800" b="1" dirty="0">
                <a:solidFill>
                  <a:schemeClr val="accent2"/>
                </a:solidFill>
              </a:rPr>
              <a:t>mantener la atención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la audiencia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u="sng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46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Elementos de la Presentación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313" y="1357313"/>
            <a:ext cx="8572500" cy="5729287"/>
          </a:xfrm>
        </p:spPr>
        <p:txBody>
          <a:bodyPr/>
          <a:lstStyle/>
          <a:p>
            <a:pPr>
              <a:defRPr/>
            </a:pPr>
            <a:r>
              <a:rPr lang="es-ES_tradnl" sz="2800" b="1" u="sng" dirty="0" smtClean="0">
                <a:solidFill>
                  <a:schemeClr val="accent2"/>
                </a:solidFill>
              </a:rPr>
              <a:t>Poner atención en el tiempo de la exposición</a:t>
            </a:r>
            <a:r>
              <a:rPr lang="es-ES_tradnl" sz="2800" u="sng" dirty="0" smtClean="0">
                <a:solidFill>
                  <a:schemeClr val="accent2"/>
                </a:solidFill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es-ES_tradnl" sz="2800" u="sng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s-ES_tradnl" sz="2800" b="1" dirty="0" smtClean="0">
                <a:solidFill>
                  <a:schemeClr val="accent2"/>
                </a:solidFill>
              </a:rPr>
              <a:t>Evite </a:t>
            </a:r>
            <a:r>
              <a:rPr lang="es-ES_tradnl" sz="2800" b="1" dirty="0">
                <a:solidFill>
                  <a:schemeClr val="accent2"/>
                </a:solidFill>
              </a:rPr>
              <a:t>el nerviosismo</a:t>
            </a:r>
            <a:r>
              <a:rPr lang="es-ES_tradnl" sz="2800" dirty="0">
                <a:solidFill>
                  <a:schemeClr val="accent2"/>
                </a:solidFill>
              </a:rPr>
              <a:t>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 algn="just">
              <a:defRPr/>
            </a:pPr>
            <a:r>
              <a:rPr lang="es-ES_tradnl" sz="2800" dirty="0">
                <a:solidFill>
                  <a:schemeClr val="tx2"/>
                </a:solidFill>
              </a:rPr>
              <a:t>Tenga cuidado de no incluir </a:t>
            </a:r>
            <a:r>
              <a:rPr lang="es-ES_tradnl" sz="2800" b="1" dirty="0">
                <a:solidFill>
                  <a:schemeClr val="accent2"/>
                </a:solidFill>
              </a:rPr>
              <a:t>mucha información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>
                <a:solidFill>
                  <a:schemeClr val="tx2"/>
                </a:solidFill>
              </a:rPr>
              <a:t>porque no podrá ser leída.</a:t>
            </a:r>
          </a:p>
          <a:p>
            <a:pPr>
              <a:buFontTx/>
              <a:buNone/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Pronuncie con cuidado y mantenga un tono de voz adecuado al tamaño de la sala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  <a:r>
              <a:rPr lang="es-ES_tradnl" sz="2800" b="1" dirty="0">
                <a:solidFill>
                  <a:schemeClr val="accent2"/>
                </a:solidFill>
              </a:rPr>
              <a:t>Haga pausas</a:t>
            </a:r>
            <a:r>
              <a:rPr lang="es-ES_tradnl" sz="2800" dirty="0">
                <a:solidFill>
                  <a:schemeClr val="accent2"/>
                </a:solidFill>
              </a:rPr>
              <a:t> y </a:t>
            </a:r>
            <a:r>
              <a:rPr lang="es-ES_tradnl" sz="2800" b="1" u="sng" dirty="0">
                <a:solidFill>
                  <a:schemeClr val="accent2"/>
                </a:solidFill>
              </a:rPr>
              <a:t>enfatice lo importante</a:t>
            </a:r>
            <a:r>
              <a:rPr lang="es-ES_tradnl" sz="2800" u="sng" dirty="0">
                <a:solidFill>
                  <a:schemeClr val="accent2"/>
                </a:solidFill>
              </a:rPr>
              <a:t>.</a:t>
            </a:r>
          </a:p>
          <a:p>
            <a:pPr>
              <a:buFontTx/>
              <a:buNone/>
              <a:defRPr/>
            </a:pP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47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Nerviosismo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Una buena presentación requiere de un buen nivel de </a:t>
            </a:r>
            <a:r>
              <a:rPr lang="es-ES_tradnl" sz="2800" b="1" dirty="0">
                <a:solidFill>
                  <a:schemeClr val="accent2"/>
                </a:solidFill>
              </a:rPr>
              <a:t>auto-confianza</a:t>
            </a:r>
            <a:r>
              <a:rPr lang="es-ES_tradnl" sz="2800" dirty="0">
                <a:solidFill>
                  <a:schemeClr val="accent2"/>
                </a:solidFill>
              </a:rPr>
              <a:t>.</a:t>
            </a:r>
            <a:r>
              <a:rPr lang="es-ES_tradnl" dirty="0">
                <a:solidFill>
                  <a:schemeClr val="accent2"/>
                </a:solidFill>
              </a:rPr>
              <a:t>  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Antes de cualquier presentación</a:t>
            </a:r>
            <a:r>
              <a:rPr lang="es-ES_tradnl" sz="2800" dirty="0">
                <a:solidFill>
                  <a:schemeClr val="accent2"/>
                </a:solidFill>
              </a:rPr>
              <a:t>, la </a:t>
            </a:r>
            <a:r>
              <a:rPr lang="es-ES_tradnl" sz="2800" b="1" dirty="0">
                <a:solidFill>
                  <a:schemeClr val="accent2"/>
                </a:solidFill>
              </a:rPr>
              <a:t>práctica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es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esencial</a:t>
            </a:r>
            <a:r>
              <a:rPr lang="es-ES_tradnl" sz="2800" dirty="0">
                <a:solidFill>
                  <a:schemeClr val="bg1"/>
                </a:solidFill>
              </a:rPr>
              <a:t>! </a:t>
            </a:r>
            <a:endParaRPr lang="es-ES_tradnl" sz="2800" dirty="0" smtClean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Si </a:t>
            </a:r>
            <a:r>
              <a:rPr lang="es-ES_tradnl" sz="2400" dirty="0">
                <a:solidFill>
                  <a:schemeClr val="tx2"/>
                </a:solidFill>
              </a:rPr>
              <a:t>puede, practique frente a una audiencia real – o use grabadoras de voz o video.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Es recomendable </a:t>
            </a:r>
            <a:r>
              <a:rPr lang="es-ES_tradnl" sz="2800" b="1" dirty="0">
                <a:solidFill>
                  <a:schemeClr val="accent2"/>
                </a:solidFill>
              </a:rPr>
              <a:t>tener una guía escrita</a:t>
            </a:r>
            <a:r>
              <a:rPr lang="es-ES_tradnl" sz="2800" dirty="0">
                <a:solidFill>
                  <a:schemeClr val="accent2"/>
                </a:solidFill>
              </a:rPr>
              <a:t> de los </a:t>
            </a:r>
            <a:r>
              <a:rPr lang="es-ES_tradnl" sz="2800" b="1" dirty="0">
                <a:solidFill>
                  <a:schemeClr val="accent2"/>
                </a:solidFill>
              </a:rPr>
              <a:t>primeros minutos</a:t>
            </a:r>
            <a:r>
              <a:rPr lang="es-ES_tradnl" sz="2800" dirty="0">
                <a:solidFill>
                  <a:schemeClr val="accent2"/>
                </a:solidFill>
              </a:rPr>
              <a:t>. </a:t>
            </a:r>
            <a:endParaRPr lang="es-ES_tradnl" sz="2800" dirty="0" smtClean="0">
              <a:solidFill>
                <a:schemeClr val="accent2"/>
              </a:solidFill>
            </a:endParaRPr>
          </a:p>
          <a:p>
            <a:pPr lvl="1" algn="just"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En </a:t>
            </a:r>
            <a:r>
              <a:rPr lang="es-ES_tradnl" sz="2400" dirty="0">
                <a:solidFill>
                  <a:schemeClr val="tx2"/>
                </a:solidFill>
              </a:rPr>
              <a:t>ese período muchas veces se produce un nerviosismo natural que bloquea la memoria. 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7108" name="Picture 5" descr="PE014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6049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48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Nerviosismo </a:t>
            </a:r>
            <a:r>
              <a:rPr lang="es-ES_tradnl" sz="2400" b="1" dirty="0">
                <a:solidFill>
                  <a:schemeClr val="accent2"/>
                </a:solidFill>
              </a:rPr>
              <a:t>(cont.)</a:t>
            </a:r>
            <a:endParaRPr lang="es-ES" sz="2400" b="1" dirty="0">
              <a:solidFill>
                <a:schemeClr val="accent2"/>
              </a:solidFill>
            </a:endParaRPr>
          </a:p>
        </p:txBody>
      </p:sp>
      <p:sp>
        <p:nvSpPr>
          <p:cNvPr id="614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defRPr/>
            </a:pPr>
            <a:r>
              <a:rPr lang="es-ES_tradnl" sz="2800" b="1" dirty="0">
                <a:solidFill>
                  <a:schemeClr val="accent2"/>
                </a:solidFill>
              </a:rPr>
              <a:t>Nunca mire a alguien en particular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mucho tiempo. Si ella pierde interés, puede ser devastador para Ud.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Si las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interrupciones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lo ponen </a:t>
            </a:r>
            <a:r>
              <a:rPr lang="es-ES_tradnl" sz="2800" dirty="0">
                <a:solidFill>
                  <a:schemeClr val="accent2"/>
                </a:solidFill>
              </a:rPr>
              <a:t>nervioso, </a:t>
            </a:r>
            <a:r>
              <a:rPr lang="es-ES_tradnl" sz="2800" b="1" dirty="0">
                <a:solidFill>
                  <a:schemeClr val="accent2"/>
                </a:solidFill>
              </a:rPr>
              <a:t>pida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que estas se hagan una vez que termine la presentación.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Si comete un </a:t>
            </a:r>
            <a:r>
              <a:rPr lang="es-ES_tradnl" sz="2800" b="1" dirty="0">
                <a:solidFill>
                  <a:schemeClr val="accent2"/>
                </a:solidFill>
              </a:rPr>
              <a:t>error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b="1" dirty="0">
                <a:solidFill>
                  <a:schemeClr val="accent2"/>
                </a:solidFill>
              </a:rPr>
              <a:t>de saltarse una parte</a:t>
            </a:r>
            <a:r>
              <a:rPr lang="es-ES_tradnl" sz="2800" dirty="0">
                <a:solidFill>
                  <a:schemeClr val="accent2"/>
                </a:solidFill>
              </a:rPr>
              <a:t>, </a:t>
            </a:r>
            <a:r>
              <a:rPr lang="es-ES_tradnl" sz="2800" b="1" dirty="0">
                <a:solidFill>
                  <a:schemeClr val="accent2"/>
                </a:solidFill>
              </a:rPr>
              <a:t>no vuelva atrás</a:t>
            </a:r>
            <a:r>
              <a:rPr lang="es-ES_tradnl" sz="2800" dirty="0">
                <a:solidFill>
                  <a:schemeClr val="accent2"/>
                </a:solidFill>
              </a:rPr>
              <a:t>.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Cuando hayan preguntas tendrá la oportunidad de exponer esos puntos.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49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88975" y="384175"/>
          <a:ext cx="7737475" cy="5721350"/>
        </p:xfrm>
        <a:graphic>
          <a:graphicData uri="http://schemas.openxmlformats.org/presentationml/2006/ole">
            <p:oleObj spid="_x0000_s1026" name="Document" r:id="rId3" imgW="7819697" imgH="5777261" progId="Word.Document.8">
              <p:embed/>
            </p:oleObj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28794" y="6248400"/>
            <a:ext cx="5000660" cy="4572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TALLER DE DISEÑO IQ-58B  BT-65A 2010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chemeClr val="accent2"/>
                </a:solidFill>
              </a:rPr>
              <a:t>Otros detalles...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610600" cy="4724400"/>
          </a:xfrm>
        </p:spPr>
        <p:txBody>
          <a:bodyPr/>
          <a:lstStyle/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Recuerde, que solo Ud. tiene el </a:t>
            </a:r>
            <a:r>
              <a:rPr lang="es-ES_tradnl" sz="2400" b="1" dirty="0">
                <a:solidFill>
                  <a:schemeClr val="accent2"/>
                </a:solidFill>
              </a:rPr>
              <a:t>control de la presentación.</a:t>
            </a:r>
          </a:p>
          <a:p>
            <a:pPr>
              <a:buFontTx/>
              <a:buNone/>
              <a:defRPr/>
            </a:pPr>
            <a:endParaRPr lang="es-ES_tradnl" sz="24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Ud. </a:t>
            </a:r>
            <a:r>
              <a:rPr lang="es-ES_tradnl" sz="2400" dirty="0">
                <a:solidFill>
                  <a:schemeClr val="accent2"/>
                </a:solidFill>
              </a:rPr>
              <a:t>es </a:t>
            </a:r>
            <a:r>
              <a:rPr lang="es-ES_tradnl" sz="2400" b="1" dirty="0">
                <a:solidFill>
                  <a:schemeClr val="accent2"/>
                </a:solidFill>
              </a:rPr>
              <a:t>responsable del ritmo y contenido</a:t>
            </a:r>
            <a:r>
              <a:rPr lang="es-ES_tradnl" sz="2400" dirty="0">
                <a:solidFill>
                  <a:schemeClr val="accent2"/>
                </a:solidFill>
              </a:rPr>
              <a:t>.</a:t>
            </a:r>
          </a:p>
          <a:p>
            <a:pPr>
              <a:buFontTx/>
              <a:buNone/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Haga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b="1" dirty="0">
                <a:solidFill>
                  <a:schemeClr val="accent2"/>
                </a:solidFill>
              </a:rPr>
              <a:t>pausas</a:t>
            </a:r>
            <a:r>
              <a:rPr lang="es-ES_tradnl" sz="2400" dirty="0">
                <a:solidFill>
                  <a:schemeClr val="accent2"/>
                </a:solidFill>
              </a:rPr>
              <a:t> y </a:t>
            </a:r>
            <a:r>
              <a:rPr lang="es-ES_tradnl" sz="2400" b="1" dirty="0">
                <a:solidFill>
                  <a:schemeClr val="accent2"/>
                </a:solidFill>
              </a:rPr>
              <a:t>enfatice lo importante</a:t>
            </a:r>
            <a:r>
              <a:rPr lang="es-ES_tradnl" sz="2400" b="1" dirty="0">
                <a:solidFill>
                  <a:srgbClr val="FFFF00"/>
                </a:solidFill>
              </a:rPr>
              <a:t>.</a:t>
            </a:r>
          </a:p>
          <a:p>
            <a:pPr>
              <a:buFontTx/>
              <a:buNone/>
              <a:defRPr/>
            </a:pPr>
            <a:endParaRPr lang="es-ES_tradnl" sz="2400" b="1" dirty="0">
              <a:solidFill>
                <a:srgbClr val="FFFF00"/>
              </a:solidFill>
            </a:endParaRPr>
          </a:p>
          <a:p>
            <a:pPr algn="just">
              <a:defRPr/>
            </a:pPr>
            <a:r>
              <a:rPr lang="es-ES_tradnl" sz="2400" dirty="0">
                <a:solidFill>
                  <a:schemeClr val="tx2"/>
                </a:solidFill>
              </a:rPr>
              <a:t>Prepare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b="1" dirty="0">
                <a:solidFill>
                  <a:schemeClr val="accent2"/>
                </a:solidFill>
              </a:rPr>
              <a:t>notas escritas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sobre sus transparencias</a:t>
            </a:r>
            <a:r>
              <a:rPr lang="es-ES_tradnl" sz="2400" dirty="0">
                <a:solidFill>
                  <a:schemeClr val="bg1"/>
                </a:solidFill>
              </a:rPr>
              <a:t>. </a:t>
            </a:r>
            <a:r>
              <a:rPr lang="es-ES_tradnl" sz="2400" b="1" dirty="0">
                <a:solidFill>
                  <a:schemeClr val="accent2"/>
                </a:solidFill>
              </a:rPr>
              <a:t>Evite leerlas</a:t>
            </a:r>
            <a:r>
              <a:rPr lang="es-ES_tradnl" sz="2400" dirty="0">
                <a:solidFill>
                  <a:schemeClr val="accent2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de corrido, ya que puede dar la impresión de que no domina lo que está presentando.</a:t>
            </a:r>
          </a:p>
          <a:p>
            <a:pPr>
              <a:buFontTx/>
              <a:buNone/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Entregue </a:t>
            </a:r>
            <a:r>
              <a:rPr lang="es-ES_tradnl" sz="2400" b="1" dirty="0">
                <a:solidFill>
                  <a:schemeClr val="accent2"/>
                </a:solidFill>
              </a:rPr>
              <a:t>material escrito</a:t>
            </a:r>
            <a:r>
              <a:rPr lang="es-ES_tradnl" sz="2400" dirty="0">
                <a:solidFill>
                  <a:schemeClr val="accent2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a la audiencia</a:t>
            </a:r>
            <a:r>
              <a:rPr lang="es-ES_tradnl" sz="24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" sz="2000" dirty="0">
              <a:solidFill>
                <a:schemeClr val="bg1"/>
              </a:solidFill>
            </a:endParaRPr>
          </a:p>
          <a:p>
            <a:pPr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50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schemeClr val="accent2"/>
                </a:solidFill>
              </a:rPr>
              <a:t>Preguntas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r>
              <a:rPr lang="es-ES_tradnl" sz="2800" dirty="0">
                <a:solidFill>
                  <a:schemeClr val="tx2"/>
                </a:solidFill>
              </a:rPr>
              <a:t>Haga el esfuerzo de </a:t>
            </a:r>
            <a:r>
              <a:rPr lang="es-ES_tradnl" sz="2800" b="1" dirty="0">
                <a:solidFill>
                  <a:schemeClr val="accent2"/>
                </a:solidFill>
              </a:rPr>
              <a:t>escuchar bien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la pregunta y contestar lo que le piden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b="1" dirty="0">
                <a:solidFill>
                  <a:schemeClr val="accent2"/>
                </a:solidFill>
              </a:rPr>
              <a:t>no evadiendo la respuesta. </a:t>
            </a:r>
          </a:p>
          <a:p>
            <a:pPr>
              <a:buFontTx/>
              <a:buNone/>
              <a:defRPr/>
            </a:pPr>
            <a:endParaRPr lang="es-ES_tradnl" sz="2800" b="1" dirty="0">
              <a:solidFill>
                <a:srgbClr val="FFFF00"/>
              </a:solidFill>
            </a:endParaRPr>
          </a:p>
          <a:p>
            <a:pPr algn="just">
              <a:defRPr/>
            </a:pPr>
            <a:r>
              <a:rPr lang="es-ES_tradnl" sz="2800" dirty="0">
                <a:solidFill>
                  <a:schemeClr val="tx2"/>
                </a:solidFill>
              </a:rPr>
              <a:t>Reconozca de inmediato que </a:t>
            </a:r>
            <a:r>
              <a:rPr lang="es-ES_tradnl" sz="2800" b="1" dirty="0">
                <a:solidFill>
                  <a:schemeClr val="accent2"/>
                </a:solidFill>
              </a:rPr>
              <a:t>no sabe la respuesta</a:t>
            </a:r>
            <a:r>
              <a:rPr lang="es-ES_tradnl" sz="2800" dirty="0">
                <a:solidFill>
                  <a:schemeClr val="accent2"/>
                </a:solidFill>
              </a:rPr>
              <a:t>, si es el caso.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51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>
                <a:solidFill>
                  <a:schemeClr val="accent2"/>
                </a:solidFill>
              </a:rPr>
              <a:t>Después de la Presentación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s-ES_tradnl" sz="2800" b="1" dirty="0">
                <a:solidFill>
                  <a:schemeClr val="accent2"/>
                </a:solidFill>
              </a:rPr>
              <a:t>Converse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con amigos en otro lugar y </a:t>
            </a:r>
            <a:r>
              <a:rPr lang="es-ES_tradnl" sz="2800" b="1" dirty="0">
                <a:solidFill>
                  <a:schemeClr val="accent2"/>
                </a:solidFill>
              </a:rPr>
              <a:t>reciba los comentarios</a:t>
            </a:r>
            <a:r>
              <a:rPr lang="es-ES_tradnl" sz="2800" dirty="0">
                <a:solidFill>
                  <a:schemeClr val="accent2"/>
                </a:solidFill>
              </a:rPr>
              <a:t> y </a:t>
            </a:r>
            <a:r>
              <a:rPr lang="es-ES_tradnl" sz="2800" b="1" dirty="0">
                <a:solidFill>
                  <a:schemeClr val="accent2"/>
                </a:solidFill>
              </a:rPr>
              <a:t>sugerencias.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Pregunte que estuvo bien, y que </a:t>
            </a:r>
            <a:r>
              <a:rPr lang="es-ES_tradnl" sz="2800" b="1" u="sng" dirty="0">
                <a:solidFill>
                  <a:schemeClr val="accent2"/>
                </a:solidFill>
              </a:rPr>
              <a:t>estuvo mal</a:t>
            </a:r>
            <a:r>
              <a:rPr lang="es-ES_tradnl" sz="2800" dirty="0">
                <a:solidFill>
                  <a:schemeClr val="accent2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para mejorar sus presentaciones futuras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 algn="ctr">
              <a:buFontTx/>
              <a:buNone/>
              <a:defRPr/>
            </a:pPr>
            <a:r>
              <a:rPr lang="es-ES_tradnl" sz="2800" b="1" u="sng" dirty="0">
                <a:solidFill>
                  <a:schemeClr val="accent2"/>
                </a:solidFill>
              </a:rPr>
              <a:t>Retroalimentación</a:t>
            </a:r>
          </a:p>
          <a:p>
            <a:pPr>
              <a:defRPr/>
            </a:pPr>
            <a:endParaRPr lang="es-ES" b="1" u="sng" dirty="0">
              <a:solidFill>
                <a:srgbClr val="FFFF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3CEBB-0B7C-4611-A99A-D8C0D5DE29C5}" type="slidenum">
              <a:rPr lang="es-ES_tradnl" smtClean="0"/>
              <a:pPr>
                <a:defRPr/>
              </a:pPr>
              <a:t>52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dirty="0">
                <a:solidFill>
                  <a:schemeClr val="accent2"/>
                </a:solidFill>
              </a:rPr>
              <a:t> Ejemplo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685800" y="228600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dirty="0">
                <a:solidFill>
                  <a:schemeClr val="accent2"/>
                </a:solidFill>
              </a:rPr>
              <a:t>Nerviosismo</a:t>
            </a:r>
            <a:endParaRPr lang="es-ES" sz="4400" dirty="0">
              <a:solidFill>
                <a:schemeClr val="accent2"/>
              </a:solidFill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09600" y="17526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Una buena presentación requiere de un buen nivel de auto-confianza.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Antes de cualquier presentación, la práctica es esencial! Si puede, practique frente a una audiencia real – o use grabadoras de voz o video.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Es recomendable tener una guía escrita de los primeros minutos. En ese período muchas veces se produce un nerviosismo natural que bloquea la memoria. Nunca mire a alguien en particular mucho tiempo. Si ella pierde interés, puede ser devastador para Ud.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Si las interrupciones lo ponen nervioso, pida que estas se hagan una vez que termine la presentación.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Si comete un error de saltarse una parte, no vuelva atrás. Cuando hayan preguntas tendrá la oportunidad de exponer esos puntos.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0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8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32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>
              <a:solidFill>
                <a:schemeClr val="bg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54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  <p:bldP spid="70659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Comentarios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/>
              <a:t> </a:t>
            </a:r>
            <a:r>
              <a:rPr lang="es-ES">
                <a:solidFill>
                  <a:srgbClr val="FFFF00"/>
                </a:solidFill>
              </a:rPr>
              <a:t>Ejemplo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56324" name="Picture 4" descr="PE0156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175" y="1693863"/>
            <a:ext cx="3294063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AutoShape 9"/>
          <p:cNvSpPr>
            <a:spLocks noChangeArrowheads="1"/>
          </p:cNvSpPr>
          <p:nvPr/>
        </p:nvSpPr>
        <p:spPr bwMode="auto">
          <a:xfrm>
            <a:off x="3962400" y="1752600"/>
            <a:ext cx="2057400" cy="2209800"/>
          </a:xfrm>
          <a:custGeom>
            <a:avLst/>
            <a:gdLst>
              <a:gd name="T0" fmla="*/ 1028700 w 21600"/>
              <a:gd name="T1" fmla="*/ 0 h 21600"/>
              <a:gd name="T2" fmla="*/ 301276 w 21600"/>
              <a:gd name="T3" fmla="*/ 323592 h 21600"/>
              <a:gd name="T4" fmla="*/ 0 w 21600"/>
              <a:gd name="T5" fmla="*/ 1104900 h 21600"/>
              <a:gd name="T6" fmla="*/ 301276 w 21600"/>
              <a:gd name="T7" fmla="*/ 1886208 h 21600"/>
              <a:gd name="T8" fmla="*/ 1028700 w 21600"/>
              <a:gd name="T9" fmla="*/ 2209800 h 21600"/>
              <a:gd name="T10" fmla="*/ 1756124 w 21600"/>
              <a:gd name="T11" fmla="*/ 1886208 h 21600"/>
              <a:gd name="T12" fmla="*/ 2057400 w 21600"/>
              <a:gd name="T13" fmla="*/ 1104900 h 21600"/>
              <a:gd name="T14" fmla="*/ 1756124 w 21600"/>
              <a:gd name="T15" fmla="*/ 32359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57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Comentarios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smtClean="0"/>
              <a:t>Pauta Evaluación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895600"/>
            <a:ext cx="40386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accent2"/>
                </a:solidFill>
              </a:rPr>
              <a:t>DISEÑO</a:t>
            </a:r>
            <a:br>
              <a:rPr lang="es-ES_tradnl" b="1" smtClean="0">
                <a:solidFill>
                  <a:schemeClr val="accent2"/>
                </a:solidFill>
              </a:rPr>
            </a:br>
            <a:r>
              <a:rPr lang="es-ES_tradnl" b="1" smtClean="0">
                <a:solidFill>
                  <a:schemeClr val="accent2"/>
                </a:solidFill>
              </a:rPr>
              <a:t>DE PROCESOS</a:t>
            </a:r>
            <a:endParaRPr lang="es-ES_tradnl" smtClean="0"/>
          </a:p>
        </p:txBody>
      </p:sp>
      <p:sp>
        <p:nvSpPr>
          <p:cNvPr id="27651" name="AutoShape 4"/>
          <p:cNvSpPr>
            <a:spLocks noChangeArrowheads="1"/>
          </p:cNvSpPr>
          <p:nvPr/>
        </p:nvSpPr>
        <p:spPr bwMode="auto">
          <a:xfrm>
            <a:off x="1905000" y="2286000"/>
            <a:ext cx="1066800" cy="2743200"/>
          </a:xfrm>
          <a:prstGeom prst="curvedRightArrow">
            <a:avLst>
              <a:gd name="adj1" fmla="val 51429"/>
              <a:gd name="adj2" fmla="val 10285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7652" name="AutoShape 13"/>
          <p:cNvSpPr>
            <a:spLocks noChangeArrowheads="1"/>
          </p:cNvSpPr>
          <p:nvPr/>
        </p:nvSpPr>
        <p:spPr bwMode="auto">
          <a:xfrm rot="10631649">
            <a:off x="6705600" y="2057400"/>
            <a:ext cx="1098550" cy="2590800"/>
          </a:xfrm>
          <a:prstGeom prst="curvedRightArrow">
            <a:avLst>
              <a:gd name="adj1" fmla="val 47168"/>
              <a:gd name="adj2" fmla="val 9433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7653" name="Group 20"/>
          <p:cNvGrpSpPr>
            <a:grpSpLocks/>
          </p:cNvGrpSpPr>
          <p:nvPr/>
        </p:nvGrpSpPr>
        <p:grpSpPr bwMode="auto">
          <a:xfrm>
            <a:off x="2895600" y="304800"/>
            <a:ext cx="4038600" cy="1143000"/>
            <a:chOff x="1824" y="192"/>
            <a:chExt cx="2544" cy="720"/>
          </a:xfrm>
        </p:grpSpPr>
        <p:sp>
          <p:nvSpPr>
            <p:cNvPr id="27659" name="Rectangle 14"/>
            <p:cNvSpPr>
              <a:spLocks noChangeArrowheads="1"/>
            </p:cNvSpPr>
            <p:nvPr/>
          </p:nvSpPr>
          <p:spPr bwMode="auto">
            <a:xfrm>
              <a:off x="1824" y="192"/>
              <a:ext cx="254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s-ES_tradnl" sz="4400" b="1">
                  <a:solidFill>
                    <a:srgbClr val="FF0000"/>
                  </a:solidFill>
                </a:rPr>
                <a:t>SINTESIS</a:t>
              </a:r>
              <a:endParaRPr lang="es-ES_tradnl" sz="4400">
                <a:solidFill>
                  <a:schemeClr val="tx2"/>
                </a:solidFill>
              </a:endParaRPr>
            </a:p>
          </p:txBody>
        </p:sp>
        <p:sp>
          <p:nvSpPr>
            <p:cNvPr id="27660" name="Oval 16"/>
            <p:cNvSpPr>
              <a:spLocks noChangeArrowheads="1"/>
            </p:cNvSpPr>
            <p:nvPr/>
          </p:nvSpPr>
          <p:spPr bwMode="auto">
            <a:xfrm>
              <a:off x="2160" y="240"/>
              <a:ext cx="1920" cy="62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27654" name="Group 21"/>
          <p:cNvGrpSpPr>
            <a:grpSpLocks/>
          </p:cNvGrpSpPr>
          <p:nvPr/>
        </p:nvGrpSpPr>
        <p:grpSpPr bwMode="auto">
          <a:xfrm>
            <a:off x="2743200" y="5486400"/>
            <a:ext cx="4038600" cy="1143000"/>
            <a:chOff x="1728" y="3456"/>
            <a:chExt cx="2544" cy="720"/>
          </a:xfrm>
        </p:grpSpPr>
        <p:sp>
          <p:nvSpPr>
            <p:cNvPr id="27657" name="Rectangle 15"/>
            <p:cNvSpPr>
              <a:spLocks noChangeArrowheads="1"/>
            </p:cNvSpPr>
            <p:nvPr/>
          </p:nvSpPr>
          <p:spPr bwMode="auto">
            <a:xfrm>
              <a:off x="1728" y="3456"/>
              <a:ext cx="254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s-ES_tradnl" sz="4400" b="1">
                  <a:solidFill>
                    <a:srgbClr val="FF0000"/>
                  </a:solidFill>
                </a:rPr>
                <a:t>ANALISIS</a:t>
              </a:r>
              <a:endParaRPr lang="es-ES_tradnl" sz="4400">
                <a:solidFill>
                  <a:schemeClr val="tx2"/>
                </a:solidFill>
              </a:endParaRPr>
            </a:p>
          </p:txBody>
        </p:sp>
        <p:sp>
          <p:nvSpPr>
            <p:cNvPr id="27658" name="Oval 17"/>
            <p:cNvSpPr>
              <a:spLocks noChangeArrowheads="1"/>
            </p:cNvSpPr>
            <p:nvPr/>
          </p:nvSpPr>
          <p:spPr bwMode="auto">
            <a:xfrm>
              <a:off x="2016" y="3456"/>
              <a:ext cx="201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7655" name="AutoShape 18"/>
          <p:cNvSpPr>
            <a:spLocks noChangeArrowheads="1"/>
          </p:cNvSpPr>
          <p:nvPr/>
        </p:nvSpPr>
        <p:spPr bwMode="auto">
          <a:xfrm>
            <a:off x="4648200" y="1447800"/>
            <a:ext cx="485775" cy="838200"/>
          </a:xfrm>
          <a:prstGeom prst="downArrow">
            <a:avLst>
              <a:gd name="adj1" fmla="val 50000"/>
              <a:gd name="adj2" fmla="val 431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7656" name="AutoShape 19"/>
          <p:cNvSpPr>
            <a:spLocks noChangeArrowheads="1"/>
          </p:cNvSpPr>
          <p:nvPr/>
        </p:nvSpPr>
        <p:spPr bwMode="auto">
          <a:xfrm>
            <a:off x="4495800" y="4572000"/>
            <a:ext cx="485775" cy="762000"/>
          </a:xfrm>
          <a:prstGeom prst="upArrow">
            <a:avLst>
              <a:gd name="adj1" fmla="val 50000"/>
              <a:gd name="adj2" fmla="val 392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2C28D-3F42-4E99-9457-69B8A6B4B25B}" type="slidenum">
              <a:rPr lang="es-ES_tradnl" smtClean="0"/>
              <a:pPr>
                <a:defRPr/>
              </a:pPr>
              <a:t>60</a:t>
            </a:fld>
            <a:endParaRPr lang="es-ES_tradnl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39552" y="2060848"/>
          <a:ext cx="7920881" cy="4064000"/>
        </p:xfrm>
        <a:graphic>
          <a:graphicData uri="http://schemas.openxmlformats.org/drawingml/2006/table">
            <a:tbl>
              <a:tblPr/>
              <a:tblGrid>
                <a:gridCol w="1140530"/>
                <a:gridCol w="5368431"/>
                <a:gridCol w="352980"/>
                <a:gridCol w="352980"/>
                <a:gridCol w="352980"/>
                <a:gridCol w="352980"/>
              </a:tblGrid>
              <a:tr h="41539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CL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100" b="1" i="1">
                          <a:latin typeface="Tahoma"/>
                          <a:ea typeface="Times New Roman"/>
                          <a:cs typeface="Times New Roman"/>
                        </a:rPr>
                        <a:t>Integrante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100" b="1" i="1">
                          <a:latin typeface="Tahoma"/>
                          <a:ea typeface="Times New Roman"/>
                          <a:cs typeface="Times New Roman"/>
                        </a:rPr>
                        <a:t>50%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3644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Dimensión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Indicador de evaluación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i="1"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 dirty="0">
                          <a:latin typeface="Tahoma"/>
                          <a:ea typeface="Times New Roman"/>
                          <a:cs typeface="Times New Roman"/>
                        </a:rPr>
                        <a:t>COMUNICACIÓN VERBAL</a:t>
                      </a:r>
                      <a:endParaRPr lang="es-CL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Las ideas expresadas son claras y coherentes. 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 dirty="0">
                          <a:latin typeface="Tahoma"/>
                          <a:ea typeface="Times New Roman"/>
                          <a:cs typeface="Times New Roman"/>
                        </a:rPr>
                        <a:t> Las ideas expresadas demostraron un manejo conceptual.</a:t>
                      </a:r>
                      <a:endParaRPr lang="es-CL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 El lenguaje utilizado es acorde con el vocabulario técnico requerido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44506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 La exposición es fluida, muestra preparación y/o transmite seguridad.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 Se utiliza el material audiovisual como apoyo (sin uso de apuntes).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Se muestra iniciativa para responder las preguntas de la audiencia.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445065"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Tahoma"/>
                          <a:ea typeface="Times New Roman"/>
                          <a:cs typeface="Times New Roman"/>
                        </a:rPr>
                        <a:t>COMUNICACIÓN 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800" b="1">
                          <a:latin typeface="Tahoma"/>
                          <a:ea typeface="Times New Roman"/>
                          <a:cs typeface="Times New Roman"/>
                        </a:rPr>
                        <a:t>NO VERBAL</a:t>
                      </a:r>
                      <a:endParaRPr lang="es-CL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El apoyo audiovisual es claro y permite la compresión de lo que se expone y está en formato adecuado.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74177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>
                          <a:latin typeface="Tahoma"/>
                          <a:ea typeface="Times New Roman"/>
                          <a:cs typeface="Times New Roman"/>
                        </a:rPr>
                        <a:t>El expositor realizó gestos y movimientos corporales para dar énfasis a las ideas expuestas e hizo variación en el tono y volumen de  voz.</a:t>
                      </a:r>
                      <a:endParaRPr lang="es-CL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  <a:tr h="29671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s-ES" sz="1200" dirty="0">
                          <a:latin typeface="Tahoma"/>
                          <a:ea typeface="Times New Roman"/>
                          <a:cs typeface="Times New Roman"/>
                        </a:rPr>
                        <a:t> El expositor tuvo contacto visual con los oyentes.</a:t>
                      </a:r>
                      <a:endParaRPr lang="es-CL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800" dirty="0"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36059" marR="360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00"/>
                      </a:fgClr>
                      <a:bgClr>
                        <a:srgbClr val="FFFFEF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1643153" y="506959"/>
            <a:ext cx="585769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EVALUACIÓN  DE PRESENTACIONES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Taller de Proyecto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Nº DE GRUPO: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TÍTULO DE LA EXPOSICIÓN: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Evalúe con Calificación: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1= Insatisfactorio 2=Regular 3= Bueno 4= Muy Bueno 5=Excelente</a:t>
            </a:r>
            <a:endParaRPr kumimoji="0" lang="es-CL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(Equivalencia en nota: Insatisfactorio=3,5 Regular=4,0 Bueno=6,0 Muy bueno=6,5 Excelente =7,0)</a:t>
            </a:r>
            <a:endParaRPr kumimoji="0" lang="es-ES_tradn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/>
            </a:r>
            <a:br>
              <a:rPr kumimoji="0" lang="es-ES_trad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</a:b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es-ES_tradnl" sz="3600" b="1" smtClean="0">
                <a:solidFill>
                  <a:schemeClr val="accent2"/>
                </a:solidFill>
              </a:rPr>
              <a:t>Aproximación Jerárquica al Diseño Conceptual</a:t>
            </a:r>
            <a:r>
              <a:rPr lang="es-ES_tradnl" sz="3600" smtClean="0">
                <a:solidFill>
                  <a:schemeClr val="tx1"/>
                </a:solidFill>
              </a:rPr>
              <a:t/>
            </a:r>
            <a:br>
              <a:rPr lang="es-ES_tradnl" sz="3600" smtClean="0">
                <a:solidFill>
                  <a:schemeClr val="tx1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sp>
        <p:nvSpPr>
          <p:cNvPr id="28675" name="5 CuadroTexto"/>
          <p:cNvSpPr txBox="1">
            <a:spLocks noChangeArrowheads="1"/>
          </p:cNvSpPr>
          <p:nvPr/>
        </p:nvSpPr>
        <p:spPr bwMode="auto">
          <a:xfrm>
            <a:off x="0" y="1143000"/>
            <a:ext cx="8501063" cy="460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 algn="just">
              <a:spcBef>
                <a:spcPts val="450"/>
              </a:spcBef>
            </a:pPr>
            <a:r>
              <a:rPr lang="es-ES_tradnl" b="1" dirty="0"/>
              <a:t>1- Proceso continuo vs. discontinuo vs. </a:t>
            </a:r>
            <a:r>
              <a:rPr lang="es-ES_tradnl" b="1" dirty="0" err="1"/>
              <a:t>semicontinuo</a:t>
            </a:r>
            <a:r>
              <a:rPr lang="es-ES_tradnl" b="1" dirty="0"/>
              <a:t>.</a:t>
            </a:r>
          </a:p>
          <a:p>
            <a:pPr lvl="2" algn="just"/>
            <a:r>
              <a:rPr lang="es-ES_tradnl" b="1" dirty="0"/>
              <a:t>2-</a:t>
            </a:r>
            <a:r>
              <a:rPr lang="es-ES_tradnl" dirty="0"/>
              <a:t> </a:t>
            </a:r>
            <a:r>
              <a:rPr lang="es-ES_tradnl" b="1" dirty="0"/>
              <a:t>Estructura de entrada y salida del diagrama de flujo.</a:t>
            </a:r>
          </a:p>
          <a:p>
            <a:pPr lvl="2" algn="just"/>
            <a:r>
              <a:rPr lang="es-ES_tradnl" b="1" dirty="0"/>
              <a:t>3- Estructura de reciclo del diagrama de flujo.</a:t>
            </a:r>
          </a:p>
          <a:p>
            <a:pPr algn="just"/>
            <a:endParaRPr lang="es-ES_tradnl" b="1" dirty="0"/>
          </a:p>
          <a:p>
            <a:pPr lvl="2" algn="just"/>
            <a:r>
              <a:rPr lang="es-ES_tradnl" b="1" dirty="0"/>
              <a:t>4- Estructura general del sistema de separación:</a:t>
            </a:r>
          </a:p>
          <a:p>
            <a:pPr lvl="3" algn="just"/>
            <a:r>
              <a:rPr lang="es-ES_tradnl" b="1" dirty="0"/>
              <a:t>	(a) Sistema de recuperación de gases.</a:t>
            </a:r>
          </a:p>
          <a:p>
            <a:pPr lvl="3" algn="just"/>
            <a:r>
              <a:rPr lang="es-ES_tradnl" b="1" dirty="0"/>
              <a:t>	(b) Sistema de recuperación de líquidos.</a:t>
            </a:r>
          </a:p>
          <a:p>
            <a:pPr lvl="3" algn="just"/>
            <a:r>
              <a:rPr lang="es-ES_tradnl" b="1" dirty="0"/>
              <a:t>	(c) Sistema de recuperación de sólidos.</a:t>
            </a:r>
          </a:p>
          <a:p>
            <a:pPr lvl="3" algn="just"/>
            <a:endParaRPr lang="es-ES_tradnl" b="1" dirty="0"/>
          </a:p>
          <a:p>
            <a:pPr lvl="2" algn="just">
              <a:spcAft>
                <a:spcPts val="263"/>
              </a:spcAft>
            </a:pPr>
            <a:r>
              <a:rPr lang="es-ES_tradnl" b="1" dirty="0"/>
              <a:t>5-</a:t>
            </a:r>
            <a:r>
              <a:rPr lang="es-ES_tradnl" dirty="0"/>
              <a:t> </a:t>
            </a:r>
            <a:r>
              <a:rPr lang="es-ES_tradnl" b="1" dirty="0"/>
              <a:t>Red de intercambio de calor (integración de energía).</a:t>
            </a:r>
          </a:p>
          <a:p>
            <a:pPr algn="just">
              <a:spcAft>
                <a:spcPts val="263"/>
              </a:spcAft>
            </a:pPr>
            <a:endParaRPr lang="es-ES_tradnl" b="1" dirty="0"/>
          </a:p>
          <a:p>
            <a:pPr algn="just"/>
            <a:r>
              <a:rPr lang="es-ES_tradnl" b="1" dirty="0"/>
              <a:t>	6- Planificación y programación de la producción.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4691066" cy="762000"/>
          </a:xfrm>
        </p:spPr>
        <p:txBody>
          <a:bodyPr/>
          <a:lstStyle/>
          <a:p>
            <a:pPr algn="l"/>
            <a:r>
              <a:rPr lang="es-ES_tradnl" sz="2400" b="1" dirty="0" smtClean="0">
                <a:solidFill>
                  <a:schemeClr val="accent2"/>
                </a:solidFill>
              </a:rPr>
              <a:t>PROCESO CONTINUO   v/s</a:t>
            </a:r>
            <a:endParaRPr lang="es-ES_tradnl" u="sng" dirty="0" smtClean="0">
              <a:solidFill>
                <a:schemeClr val="tx1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4114800" cy="563880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Condiciones de operación estacionarias.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Gran escala de producción.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Cada equipo realiza una operación o función específica.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Calidad del producto constante.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Velocidad de producción constante.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2400" smtClean="0"/>
              <a:t> Alta automatización.</a:t>
            </a:r>
          </a:p>
          <a:p>
            <a:pPr marL="381000" lvl="2" indent="0" algn="just"/>
            <a:r>
              <a:rPr lang="es-ES_tradnl" sz="2400" smtClean="0"/>
              <a:t> Poca mano de obra.</a:t>
            </a:r>
            <a:endParaRPr lang="es-ES_tradnl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914400"/>
            <a:ext cx="4343400" cy="5715000"/>
          </a:xfrm>
          <a:ln w="19050">
            <a:solidFill>
              <a:schemeClr val="tx1"/>
            </a:solidFill>
          </a:ln>
        </p:spPr>
        <p:txBody>
          <a:bodyPr/>
          <a:lstStyle/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Funcionamiento intermitente.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Ciclo de operación.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Pequeña escala de producción.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Plantas flexibles, multiproducto y multipropósito.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Equipos multifuncionales y multi-operacionales.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Grandes tiempos de procesamiento o residencia.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Reacciones lentas, Flujos pequeños.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Productos que ensucian, incrustan o corroen los equipos.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 Productos de calidad variable.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Velocidad de producción variable.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Mucha mano de obra.</a:t>
            </a:r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Productos de alto valor y calidad.</a:t>
            </a:r>
            <a:endParaRPr lang="es-ES_tradnl" smtClean="0"/>
          </a:p>
          <a:p>
            <a:pPr marL="381000" lvl="2" indent="0" algn="just">
              <a:buFont typeface="Symbol" pitchFamily="18" charset="2"/>
              <a:buChar char="·"/>
            </a:pPr>
            <a:r>
              <a:rPr lang="es-ES_tradnl" sz="1800" smtClean="0"/>
              <a:t>Procedimientos de síntesis complejos.</a:t>
            </a:r>
          </a:p>
          <a:p>
            <a:pPr marL="381000" lvl="2" indent="0"/>
            <a:r>
              <a:rPr lang="es-ES_tradnl" sz="1800" smtClean="0"/>
              <a:t> Condiciones de control muy estrictas.</a:t>
            </a:r>
            <a:endParaRPr lang="es-ES_tradnl" smtClean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029200" y="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s-ES_tradnl" b="1">
                <a:solidFill>
                  <a:schemeClr val="accent2"/>
                </a:solidFill>
              </a:rPr>
              <a:t>PROCESO BATCH</a:t>
            </a:r>
            <a:br>
              <a:rPr lang="es-ES_tradnl" b="1">
                <a:solidFill>
                  <a:schemeClr val="accent2"/>
                </a:solidFill>
              </a:rPr>
            </a:br>
            <a:r>
              <a:rPr lang="es-ES_tradnl" b="1">
                <a:solidFill>
                  <a:schemeClr val="accent2"/>
                </a:solidFill>
              </a:rPr>
              <a:t> ( DISCONTINUO )</a:t>
            </a:r>
            <a:endParaRPr lang="es-ES_tradnl" sz="4400" u="sng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166C44-448B-4C6D-BCB6-D331930E3872}" type="slidenum">
              <a:rPr lang="es-ES_tradnl" smtClean="0"/>
              <a:pPr>
                <a:defRPr/>
              </a:pPr>
              <a:t>8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295400"/>
          </a:xfrm>
        </p:spPr>
        <p:txBody>
          <a:bodyPr/>
          <a:lstStyle/>
          <a:p>
            <a:r>
              <a:rPr lang="es-ES_tradnl" sz="3600" b="1" smtClean="0">
                <a:solidFill>
                  <a:schemeClr val="accent2"/>
                </a:solidFill>
              </a:rPr>
              <a:t>Estructura de Entrada y Salida del Diagrama de flujo</a:t>
            </a:r>
            <a:r>
              <a:rPr lang="es-ES_tradnl" sz="3600" smtClean="0">
                <a:solidFill>
                  <a:schemeClr val="accent2"/>
                </a:solidFill>
              </a:rPr>
              <a:t>s</a:t>
            </a:r>
            <a:r>
              <a:rPr lang="es-ES_tradnl" smtClean="0">
                <a:solidFill>
                  <a:schemeClr val="tx1"/>
                </a:solidFill>
              </a:rPr>
              <a:t/>
            </a:r>
            <a:br>
              <a:rPr lang="es-ES_tradnl" smtClean="0">
                <a:solidFill>
                  <a:schemeClr val="tx1"/>
                </a:solidFill>
              </a:rPr>
            </a:br>
            <a:endParaRPr lang="es-ES_tradnl" smtClean="0">
              <a:solidFill>
                <a:schemeClr val="tx1"/>
              </a:solidFill>
            </a:endParaRPr>
          </a:p>
        </p:txBody>
      </p:sp>
      <p:grpSp>
        <p:nvGrpSpPr>
          <p:cNvPr id="30723" name="Group 22"/>
          <p:cNvGrpSpPr>
            <a:grpSpLocks/>
          </p:cNvGrpSpPr>
          <p:nvPr/>
        </p:nvGrpSpPr>
        <p:grpSpPr bwMode="auto">
          <a:xfrm>
            <a:off x="609600" y="2133600"/>
            <a:ext cx="7924800" cy="3200400"/>
            <a:chOff x="432" y="1008"/>
            <a:chExt cx="4992" cy="2016"/>
          </a:xfrm>
        </p:grpSpPr>
        <p:sp>
          <p:nvSpPr>
            <p:cNvPr id="30724" name="Rectangle 3"/>
            <p:cNvSpPr>
              <a:spLocks noChangeArrowheads="1"/>
            </p:cNvSpPr>
            <p:nvPr/>
          </p:nvSpPr>
          <p:spPr bwMode="auto">
            <a:xfrm>
              <a:off x="1872" y="1728"/>
              <a:ext cx="1776" cy="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5" name="Line 4"/>
            <p:cNvSpPr>
              <a:spLocks noChangeShapeType="1"/>
            </p:cNvSpPr>
            <p:nvPr/>
          </p:nvSpPr>
          <p:spPr bwMode="auto">
            <a:xfrm>
              <a:off x="624" y="2016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6" name="Line 5"/>
            <p:cNvSpPr>
              <a:spLocks noChangeShapeType="1"/>
            </p:cNvSpPr>
            <p:nvPr/>
          </p:nvSpPr>
          <p:spPr bwMode="auto">
            <a:xfrm>
              <a:off x="624" y="235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7" name="Line 6"/>
            <p:cNvSpPr>
              <a:spLocks noChangeShapeType="1"/>
            </p:cNvSpPr>
            <p:nvPr/>
          </p:nvSpPr>
          <p:spPr bwMode="auto">
            <a:xfrm>
              <a:off x="3648" y="211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8" name="Line 7"/>
            <p:cNvSpPr>
              <a:spLocks noChangeShapeType="1"/>
            </p:cNvSpPr>
            <p:nvPr/>
          </p:nvSpPr>
          <p:spPr bwMode="auto">
            <a:xfrm>
              <a:off x="3456" y="302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29" name="Line 8"/>
            <p:cNvSpPr>
              <a:spLocks noChangeShapeType="1"/>
            </p:cNvSpPr>
            <p:nvPr/>
          </p:nvSpPr>
          <p:spPr bwMode="auto">
            <a:xfrm flipV="1">
              <a:off x="3456" y="264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0" name="Line 9"/>
            <p:cNvSpPr>
              <a:spLocks noChangeShapeType="1"/>
            </p:cNvSpPr>
            <p:nvPr/>
          </p:nvSpPr>
          <p:spPr bwMode="auto">
            <a:xfrm flipV="1">
              <a:off x="4128" y="1392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1" name="Line 10"/>
            <p:cNvSpPr>
              <a:spLocks noChangeShapeType="1"/>
            </p:cNvSpPr>
            <p:nvPr/>
          </p:nvSpPr>
          <p:spPr bwMode="auto">
            <a:xfrm>
              <a:off x="3648" y="177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2" name="Line 11"/>
            <p:cNvSpPr>
              <a:spLocks noChangeShapeType="1"/>
            </p:cNvSpPr>
            <p:nvPr/>
          </p:nvSpPr>
          <p:spPr bwMode="auto">
            <a:xfrm flipH="1">
              <a:off x="2160" y="1392"/>
              <a:ext cx="196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3" name="Line 12"/>
            <p:cNvSpPr>
              <a:spLocks noChangeShapeType="1"/>
            </p:cNvSpPr>
            <p:nvPr/>
          </p:nvSpPr>
          <p:spPr bwMode="auto">
            <a:xfrm>
              <a:off x="2160" y="1392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34" name="Text Box 13"/>
            <p:cNvSpPr txBox="1">
              <a:spLocks noChangeArrowheads="1"/>
            </p:cNvSpPr>
            <p:nvPr/>
          </p:nvSpPr>
          <p:spPr bwMode="auto">
            <a:xfrm>
              <a:off x="2736" y="1008"/>
              <a:ext cx="7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Reciclo</a:t>
              </a:r>
              <a:endParaRPr lang="es-ES_tradnl"/>
            </a:p>
          </p:txBody>
        </p:sp>
        <p:sp>
          <p:nvSpPr>
            <p:cNvPr id="30735" name="Text Box 14"/>
            <p:cNvSpPr txBox="1">
              <a:spLocks noChangeArrowheads="1"/>
            </p:cNvSpPr>
            <p:nvPr/>
          </p:nvSpPr>
          <p:spPr bwMode="auto">
            <a:xfrm>
              <a:off x="432" y="1680"/>
              <a:ext cx="12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Alimentación</a:t>
              </a:r>
              <a:endParaRPr lang="es-ES_tradnl"/>
            </a:p>
          </p:txBody>
        </p:sp>
        <p:sp>
          <p:nvSpPr>
            <p:cNvPr id="30736" name="Text Box 15"/>
            <p:cNvSpPr txBox="1">
              <a:spLocks noChangeArrowheads="1"/>
            </p:cNvSpPr>
            <p:nvPr/>
          </p:nvSpPr>
          <p:spPr bwMode="auto">
            <a:xfrm>
              <a:off x="576" y="2400"/>
              <a:ext cx="8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Insumos</a:t>
              </a:r>
              <a:endParaRPr lang="es-ES_tradnl"/>
            </a:p>
          </p:txBody>
        </p:sp>
        <p:sp>
          <p:nvSpPr>
            <p:cNvPr id="30737" name="Text Box 16"/>
            <p:cNvSpPr txBox="1">
              <a:spLocks noChangeArrowheads="1"/>
            </p:cNvSpPr>
            <p:nvPr/>
          </p:nvSpPr>
          <p:spPr bwMode="auto">
            <a:xfrm>
              <a:off x="4464" y="1776"/>
              <a:ext cx="87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Producto</a:t>
              </a:r>
              <a:endParaRPr lang="es-ES_tradnl"/>
            </a:p>
          </p:txBody>
        </p:sp>
        <p:sp>
          <p:nvSpPr>
            <p:cNvPr id="30738" name="Text Box 17"/>
            <p:cNvSpPr txBox="1">
              <a:spLocks noChangeArrowheads="1"/>
            </p:cNvSpPr>
            <p:nvPr/>
          </p:nvSpPr>
          <p:spPr bwMode="auto">
            <a:xfrm>
              <a:off x="3792" y="2640"/>
              <a:ext cx="16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Sub-Productos</a:t>
              </a:r>
              <a:endParaRPr lang="es-ES_tradnl"/>
            </a:p>
          </p:txBody>
        </p:sp>
        <p:sp>
          <p:nvSpPr>
            <p:cNvPr id="30739" name="Line 18"/>
            <p:cNvSpPr>
              <a:spLocks noChangeShapeType="1"/>
            </p:cNvSpPr>
            <p:nvPr/>
          </p:nvSpPr>
          <p:spPr bwMode="auto">
            <a:xfrm>
              <a:off x="4128" y="1392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40" name="Text Box 19"/>
            <p:cNvSpPr txBox="1">
              <a:spLocks noChangeArrowheads="1"/>
            </p:cNvSpPr>
            <p:nvPr/>
          </p:nvSpPr>
          <p:spPr bwMode="auto">
            <a:xfrm>
              <a:off x="4368" y="1008"/>
              <a:ext cx="6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Purga</a:t>
              </a:r>
              <a:endParaRPr lang="es-ES_tradnl"/>
            </a:p>
          </p:txBody>
        </p:sp>
        <p:sp>
          <p:nvSpPr>
            <p:cNvPr id="30741" name="Text Box 21"/>
            <p:cNvSpPr txBox="1">
              <a:spLocks noChangeArrowheads="1"/>
            </p:cNvSpPr>
            <p:nvPr/>
          </p:nvSpPr>
          <p:spPr bwMode="auto">
            <a:xfrm>
              <a:off x="2016" y="1824"/>
              <a:ext cx="1488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PROCESO</a:t>
              </a:r>
            </a:p>
            <a:p>
              <a:pPr>
                <a:spcBef>
                  <a:spcPct val="50000"/>
                </a:spcBef>
              </a:pPr>
              <a:r>
                <a:rPr lang="es-ES_tradnl" b="1">
                  <a:solidFill>
                    <a:srgbClr val="FF0000"/>
                  </a:solidFill>
                </a:rPr>
                <a:t>PRODUCTIVO</a:t>
              </a:r>
              <a:endParaRPr lang="es-ES_tradnl"/>
            </a:p>
          </p:txBody>
        </p:sp>
      </p:grpSp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BCFF9-9FA7-465E-8B63-BD657E5ADDF0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TALLER DE DISEÑO IQ-58B  BT-65A 2010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1960</Words>
  <Application>Microsoft Office PowerPoint</Application>
  <PresentationFormat>Presentación en pantalla (4:3)</PresentationFormat>
  <Paragraphs>394</Paragraphs>
  <Slides>60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60</vt:i4>
      </vt:variant>
    </vt:vector>
  </HeadingPairs>
  <TitlesOfParts>
    <vt:vector size="65" baseType="lpstr">
      <vt:lpstr>Diseño predeterminado</vt:lpstr>
      <vt:lpstr>Document</vt:lpstr>
      <vt:lpstr>Documento</vt:lpstr>
      <vt:lpstr>Documento de Microsoft Office Word 97-2003</vt:lpstr>
      <vt:lpstr>Hoja de cálculo de Microsoft Office Excel 97-2003</vt:lpstr>
      <vt:lpstr>DISEÑO PRELIMINAR DE DIAGRAMAS DE FLUJOS </vt:lpstr>
      <vt:lpstr>Nuevas Ideas en Procesos</vt:lpstr>
      <vt:lpstr>Nuevas Ideas en Procesos</vt:lpstr>
      <vt:lpstr>Nuevas Ideas en Procesos</vt:lpstr>
      <vt:lpstr>Diapositiva 5</vt:lpstr>
      <vt:lpstr>DISEÑO DE PROCESOS</vt:lpstr>
      <vt:lpstr>Aproximación Jerárquica al Diseño Conceptual </vt:lpstr>
      <vt:lpstr>PROCESO CONTINUO   v/s</vt:lpstr>
      <vt:lpstr>Estructura de Entrada y Salida del Diagrama de flujos </vt:lpstr>
      <vt:lpstr>Información Preliminar Tarea 2a </vt:lpstr>
      <vt:lpstr>Información Preliminar </vt:lpstr>
      <vt:lpstr>EJEMPLO: Proceso para producir benceno   a partir de tolueno (Proceso HDA). </vt:lpstr>
      <vt:lpstr>Diapositiva 13</vt:lpstr>
      <vt:lpstr>DECISIONES A TOMAR DURANTE EL DISEÑO DEL DIAGRAMA DE FLUJOS</vt:lpstr>
      <vt:lpstr>1- ¿Se debe purificar la corriente de alimentación antes de que entre en el proceso?</vt:lpstr>
      <vt:lpstr>1- ¿Se debe purificar la corriente de alimentación antes de que entre en el proceso?</vt:lpstr>
      <vt:lpstr>1- ¿Se debe purificar la corriente de alimentación antes de que entre en el proceso?</vt:lpstr>
      <vt:lpstr>2- ¿Se debe remover o recircular un subproducto reversible?</vt:lpstr>
      <vt:lpstr>3)- ¿Se debe usar un reciclo de gas con una corriente de purga?</vt:lpstr>
      <vt:lpstr> 4)- ¿Se deben recuperar o recircular algunos reactantes?  </vt:lpstr>
      <vt:lpstr> 4)- ¿Se deben recuperar o recircular algunos reactantes?  </vt:lpstr>
      <vt:lpstr>5)- ¿Cuántas corrientes efluentes deben haber?  </vt:lpstr>
      <vt:lpstr>Ejemplo: Encontrar el número de corrientes de productos para el proceso HDA.  </vt:lpstr>
      <vt:lpstr>6)- ¿Cuáles son las variables de diseño, y qué aspectos económicos están asociados con éllas?</vt:lpstr>
      <vt:lpstr>6)- ¿Cuáles son las variables de diseño, y qué aspectos económicos están asociados con éllas?</vt:lpstr>
      <vt:lpstr>Procedimiento para Desarrollar Balances</vt:lpstr>
      <vt:lpstr>Ejemplo: Balances de masa en el proceso HDA</vt:lpstr>
      <vt:lpstr>Diapositiva 28</vt:lpstr>
      <vt:lpstr>Diapositiva 29</vt:lpstr>
      <vt:lpstr>Tabla de Corrientes</vt:lpstr>
      <vt:lpstr>  </vt:lpstr>
      <vt:lpstr>Diapositiva 32</vt:lpstr>
      <vt:lpstr>Beneficio Bruto del Proceso HDA en función de la conversión y de la fracción de hidrógeno en la corriente de purga</vt:lpstr>
      <vt:lpstr>Propuesta</vt:lpstr>
      <vt:lpstr>Diapositiva 35</vt:lpstr>
      <vt:lpstr>Diapositiva 36</vt:lpstr>
      <vt:lpstr>Diapositiva 37</vt:lpstr>
      <vt:lpstr>Presentaciones Orales</vt:lpstr>
      <vt:lpstr>¿ Cómo estuvieron las presentaciones del Taller de Proyectos del viernes pasado?</vt:lpstr>
      <vt:lpstr>Estructura de una Presentación Oral</vt:lpstr>
      <vt:lpstr>¿  Por qué Presentaciones Orales ?</vt:lpstr>
      <vt:lpstr>Objetivos de las Presentación Oral</vt:lpstr>
      <vt:lpstr>Claves en una buena presentación</vt:lpstr>
      <vt:lpstr>Antes de la Presentación</vt:lpstr>
      <vt:lpstr>Audiencia</vt:lpstr>
      <vt:lpstr>Elementos de la Presentación</vt:lpstr>
      <vt:lpstr>Elementos de la Presentación</vt:lpstr>
      <vt:lpstr>Nerviosismo</vt:lpstr>
      <vt:lpstr>Nerviosismo (cont.)</vt:lpstr>
      <vt:lpstr>Otros detalles...</vt:lpstr>
      <vt:lpstr>Preguntas</vt:lpstr>
      <vt:lpstr>Después de la Presentación</vt:lpstr>
      <vt:lpstr> Ejemplo</vt:lpstr>
      <vt:lpstr>Diapositiva 54</vt:lpstr>
      <vt:lpstr>Comentarios</vt:lpstr>
      <vt:lpstr> Ejemplo</vt:lpstr>
      <vt:lpstr>Diapositiva 57</vt:lpstr>
      <vt:lpstr>Comentarios</vt:lpstr>
      <vt:lpstr>Pauta Evaluación</vt:lpstr>
      <vt:lpstr>Diapositiva 60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PRELIMINAR DE DIAGRAMAS DE FLUJOS</dc:title>
  <dc:creator>Jesús Casas</dc:creator>
  <cp:lastModifiedBy>marilen</cp:lastModifiedBy>
  <cp:revision>40</cp:revision>
  <dcterms:created xsi:type="dcterms:W3CDTF">2001-08-18T21:09:43Z</dcterms:created>
  <dcterms:modified xsi:type="dcterms:W3CDTF">2010-08-21T04:46:19Z</dcterms:modified>
</cp:coreProperties>
</file>