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Default Extension="doc" ContentType="application/msword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7" r:id="rId2"/>
    <p:sldId id="308" r:id="rId3"/>
    <p:sldId id="315" r:id="rId4"/>
    <p:sldId id="261" r:id="rId5"/>
    <p:sldId id="256" r:id="rId6"/>
    <p:sldId id="305" r:id="rId7"/>
    <p:sldId id="258" r:id="rId8"/>
    <p:sldId id="259" r:id="rId9"/>
    <p:sldId id="277" r:id="rId10"/>
    <p:sldId id="278" r:id="rId11"/>
    <p:sldId id="279" r:id="rId12"/>
    <p:sldId id="280" r:id="rId13"/>
    <p:sldId id="316" r:id="rId14"/>
    <p:sldId id="281" r:id="rId15"/>
    <p:sldId id="287" r:id="rId16"/>
    <p:sldId id="282" r:id="rId17"/>
    <p:sldId id="283" r:id="rId18"/>
    <p:sldId id="284" r:id="rId19"/>
    <p:sldId id="285" r:id="rId20"/>
    <p:sldId id="296" r:id="rId21"/>
    <p:sldId id="288" r:id="rId22"/>
    <p:sldId id="289" r:id="rId23"/>
    <p:sldId id="290" r:id="rId24"/>
    <p:sldId id="291" r:id="rId25"/>
    <p:sldId id="293" r:id="rId26"/>
    <p:sldId id="294" r:id="rId27"/>
    <p:sldId id="295" r:id="rId28"/>
    <p:sldId id="267" r:id="rId29"/>
    <p:sldId id="268" r:id="rId30"/>
    <p:sldId id="269" r:id="rId31"/>
    <p:sldId id="317" r:id="rId32"/>
    <p:sldId id="270" r:id="rId33"/>
    <p:sldId id="271" r:id="rId34"/>
    <p:sldId id="272" r:id="rId35"/>
    <p:sldId id="273" r:id="rId36"/>
    <p:sldId id="318" r:id="rId37"/>
    <p:sldId id="306" r:id="rId38"/>
    <p:sldId id="297" r:id="rId39"/>
    <p:sldId id="301" r:id="rId40"/>
    <p:sldId id="309" r:id="rId41"/>
    <p:sldId id="310" r:id="rId42"/>
    <p:sldId id="311" r:id="rId43"/>
    <p:sldId id="274" r:id="rId44"/>
    <p:sldId id="302" r:id="rId45"/>
    <p:sldId id="307" r:id="rId46"/>
    <p:sldId id="275" r:id="rId47"/>
    <p:sldId id="298" r:id="rId48"/>
    <p:sldId id="299" r:id="rId49"/>
    <p:sldId id="313" r:id="rId50"/>
    <p:sldId id="314" r:id="rId51"/>
    <p:sldId id="312" r:id="rId52"/>
  </p:sldIdLst>
  <p:sldSz cx="9144000" cy="6858000" type="screen4x3"/>
  <p:notesSz cx="7099300" cy="10234613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A50021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2787"/>
    <p:restoredTop sz="90929"/>
  </p:normalViewPr>
  <p:slideViewPr>
    <p:cSldViewPr>
      <p:cViewPr>
        <p:scale>
          <a:sx n="50" d="100"/>
          <a:sy n="50" d="100"/>
        </p:scale>
        <p:origin x="-156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2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Diseño</a:t>
          </a:r>
          <a:r>
            <a:rPr lang="en-US" dirty="0" smtClean="0"/>
            <a:t> Conceptual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Tarea</a:t>
          </a:r>
          <a:r>
            <a:rPr lang="en-US" smtClean="0"/>
            <a:t> 1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Procesos</a:t>
          </a:r>
          <a:r>
            <a:rPr lang="en-US" sz="3600" dirty="0" smtClean="0"/>
            <a:t> </a:t>
          </a:r>
          <a:r>
            <a:rPr lang="en-US" sz="3600" dirty="0" err="1" smtClean="0"/>
            <a:t>Industriales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3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3" custScaleX="1346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EE2FEE-E8BB-4820-9D22-1A47E049538B}" type="presOf" srcId="{045912C5-8AA7-4E3C-B82E-F87BEACE8875}" destId="{43C7CF87-AF2E-4208-94A2-63D5EE84BEA7}" srcOrd="0" destOrd="0" presId="urn:microsoft.com/office/officeart/2005/8/layout/list1"/>
    <dgm:cxn modelId="{D4F942F4-19A1-4E11-A246-55E83BDD2DF7}" type="presOf" srcId="{482EE62F-7750-42A8-8674-8A77405848CA}" destId="{0596F00E-2A48-44DE-98EB-0A723D874D0A}" srcOrd="0" destOrd="0" presId="urn:microsoft.com/office/officeart/2005/8/layout/list1"/>
    <dgm:cxn modelId="{3D7DED6D-437D-43B8-B810-0F6EEE3E127C}" type="presOf" srcId="{045912C5-8AA7-4E3C-B82E-F87BEACE8875}" destId="{9DC3BC3B-E98C-4902-ACA6-928C56D6317F}" srcOrd="1" destOrd="0" presId="urn:microsoft.com/office/officeart/2005/8/layout/list1"/>
    <dgm:cxn modelId="{AC9E18C5-9C08-43C6-AC2F-4EDB7B7863AE}" type="presOf" srcId="{5FAEECA9-EB04-426F-ADBA-A8F0FFE14CCC}" destId="{B50B94C8-CC2E-4F0C-BABF-96BD4F95C4F8}" srcOrd="1" destOrd="0" presId="urn:microsoft.com/office/officeart/2005/8/layout/list1"/>
    <dgm:cxn modelId="{4E222E49-4CE5-49D3-A851-7F34DA3F2E1F}" type="presOf" srcId="{5FAEECA9-EB04-426F-ADBA-A8F0FFE14CCC}" destId="{79C83E4F-8043-4924-8F8B-51F17B3569CA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63EA8CAC-BE4C-434F-BD7B-6DA5DE44E40D}" type="presOf" srcId="{985038F1-91AC-418E-85E5-C1B78F1B20B1}" destId="{B5460F4B-7654-46CC-B024-88894442C2C7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3297285A-ED70-41B6-8F1F-A8190779C8A5}" type="presOf" srcId="{985038F1-91AC-418E-85E5-C1B78F1B20B1}" destId="{8C0C9D8F-5C5F-49E9-A64E-B3516BF99316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54D92929-FC0D-4512-8A5B-72919AC4BD28}" type="presParOf" srcId="{0596F00E-2A48-44DE-98EB-0A723D874D0A}" destId="{338378F2-3F07-4C76-8325-712093384F29}" srcOrd="0" destOrd="0" presId="urn:microsoft.com/office/officeart/2005/8/layout/list1"/>
    <dgm:cxn modelId="{74F771F3-66D3-4963-BDA8-6948A3E27D1C}" type="presParOf" srcId="{338378F2-3F07-4C76-8325-712093384F29}" destId="{43C7CF87-AF2E-4208-94A2-63D5EE84BEA7}" srcOrd="0" destOrd="0" presId="urn:microsoft.com/office/officeart/2005/8/layout/list1"/>
    <dgm:cxn modelId="{9AEEDCE8-8C87-49CB-9903-810BF8BB7075}" type="presParOf" srcId="{338378F2-3F07-4C76-8325-712093384F29}" destId="{9DC3BC3B-E98C-4902-ACA6-928C56D6317F}" srcOrd="1" destOrd="0" presId="urn:microsoft.com/office/officeart/2005/8/layout/list1"/>
    <dgm:cxn modelId="{81B364D5-59D6-4A63-9262-9347264A619A}" type="presParOf" srcId="{0596F00E-2A48-44DE-98EB-0A723D874D0A}" destId="{0A21EB00-7662-4444-AA77-6E3FB7F6E31E}" srcOrd="1" destOrd="0" presId="urn:microsoft.com/office/officeart/2005/8/layout/list1"/>
    <dgm:cxn modelId="{5F999A4E-CCBA-47E0-9B36-F63480212726}" type="presParOf" srcId="{0596F00E-2A48-44DE-98EB-0A723D874D0A}" destId="{7C0B25DC-BB94-470B-94A2-5BD955EA4075}" srcOrd="2" destOrd="0" presId="urn:microsoft.com/office/officeart/2005/8/layout/list1"/>
    <dgm:cxn modelId="{BF0715CD-1AA1-42D0-8A0D-2554D3906C1E}" type="presParOf" srcId="{0596F00E-2A48-44DE-98EB-0A723D874D0A}" destId="{18CC29A5-8904-43E2-B3DE-B988A1DA4A62}" srcOrd="3" destOrd="0" presId="urn:microsoft.com/office/officeart/2005/8/layout/list1"/>
    <dgm:cxn modelId="{BA4640F4-29A6-4045-A71E-50FFE1DCDB42}" type="presParOf" srcId="{0596F00E-2A48-44DE-98EB-0A723D874D0A}" destId="{7B3A7450-D912-48FD-B435-457155C84D11}" srcOrd="4" destOrd="0" presId="urn:microsoft.com/office/officeart/2005/8/layout/list1"/>
    <dgm:cxn modelId="{84B18234-4CEC-4F58-8919-3B952C840865}" type="presParOf" srcId="{7B3A7450-D912-48FD-B435-457155C84D11}" destId="{79C83E4F-8043-4924-8F8B-51F17B3569CA}" srcOrd="0" destOrd="0" presId="urn:microsoft.com/office/officeart/2005/8/layout/list1"/>
    <dgm:cxn modelId="{C4C61865-5B71-4265-90BB-FBA8A17D4FE1}" type="presParOf" srcId="{7B3A7450-D912-48FD-B435-457155C84D11}" destId="{B50B94C8-CC2E-4F0C-BABF-96BD4F95C4F8}" srcOrd="1" destOrd="0" presId="urn:microsoft.com/office/officeart/2005/8/layout/list1"/>
    <dgm:cxn modelId="{A7B0A4C4-26B9-44AE-BFBD-EE6503593CEF}" type="presParOf" srcId="{0596F00E-2A48-44DE-98EB-0A723D874D0A}" destId="{CD04B0FD-1E70-4BFD-B4DD-7E099719A2F6}" srcOrd="5" destOrd="0" presId="urn:microsoft.com/office/officeart/2005/8/layout/list1"/>
    <dgm:cxn modelId="{84D11AF3-1F6C-4496-9D6F-EA63C3D3C138}" type="presParOf" srcId="{0596F00E-2A48-44DE-98EB-0A723D874D0A}" destId="{E93C7938-1995-4611-A050-091AF9CD50AD}" srcOrd="6" destOrd="0" presId="urn:microsoft.com/office/officeart/2005/8/layout/list1"/>
    <dgm:cxn modelId="{1E1B5E11-C96D-41F2-861A-A2A61E62D203}" type="presParOf" srcId="{0596F00E-2A48-44DE-98EB-0A723D874D0A}" destId="{9114B799-3CDF-4C97-ABA6-20A2FC175A71}" srcOrd="7" destOrd="0" presId="urn:microsoft.com/office/officeart/2005/8/layout/list1"/>
    <dgm:cxn modelId="{14A3EB71-2B25-41F8-BB21-6437BEB09E4E}" type="presParOf" srcId="{0596F00E-2A48-44DE-98EB-0A723D874D0A}" destId="{D99D3F45-0FF6-47D1-A43B-076397C8B382}" srcOrd="8" destOrd="0" presId="urn:microsoft.com/office/officeart/2005/8/layout/list1"/>
    <dgm:cxn modelId="{9990A16D-3016-41E1-ABE7-49558632579C}" type="presParOf" srcId="{D99D3F45-0FF6-47D1-A43B-076397C8B382}" destId="{B5460F4B-7654-46CC-B024-88894442C2C7}" srcOrd="0" destOrd="0" presId="urn:microsoft.com/office/officeart/2005/8/layout/list1"/>
    <dgm:cxn modelId="{0285FE21-0B09-4695-80BD-01FC1A20714B}" type="presParOf" srcId="{D99D3F45-0FF6-47D1-A43B-076397C8B382}" destId="{8C0C9D8F-5C5F-49E9-A64E-B3516BF99316}" srcOrd="1" destOrd="0" presId="urn:microsoft.com/office/officeart/2005/8/layout/list1"/>
    <dgm:cxn modelId="{01F59B0A-A6D2-4292-A084-54CBF187A118}" type="presParOf" srcId="{0596F00E-2A48-44DE-98EB-0A723D874D0A}" destId="{B6CBAAFD-2D1A-4BF0-8724-7887DB83FE83}" srcOrd="9" destOrd="0" presId="urn:microsoft.com/office/officeart/2005/8/layout/list1"/>
    <dgm:cxn modelId="{7B7A16E3-D0E4-4391-AA96-6C1ECE928C1F}" type="presParOf" srcId="{0596F00E-2A48-44DE-98EB-0A723D874D0A}" destId="{2A95DB59-74B0-4B0F-AC73-06D29DC0B973}" srcOrd="1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pPr algn="just"/>
          <a:r>
            <a:rPr lang="en-US" dirty="0" err="1" smtClean="0"/>
            <a:t>Diseño</a:t>
          </a:r>
          <a:r>
            <a:rPr lang="en-US" dirty="0" smtClean="0"/>
            <a:t> </a:t>
          </a:r>
          <a:r>
            <a:rPr lang="en-US" dirty="0" smtClean="0"/>
            <a:t>Conceptual: </a:t>
          </a:r>
          <a:r>
            <a:rPr lang="es-ES_tradnl" dirty="0" smtClean="0"/>
            <a:t>entrega una evaluación preliminar de un posible nuevo negocio industrial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pPr algn="just"/>
          <a:r>
            <a:rPr lang="en-US" sz="3200" dirty="0" err="1" smtClean="0"/>
            <a:t>Diseño</a:t>
          </a:r>
          <a:r>
            <a:rPr lang="en-US" sz="3200" dirty="0" smtClean="0"/>
            <a:t> Conceptual </a:t>
          </a:r>
          <a:r>
            <a:rPr lang="en-US" sz="3200" dirty="0" err="1" smtClean="0"/>
            <a:t>involucra</a:t>
          </a:r>
          <a:r>
            <a:rPr lang="en-US" sz="3200" dirty="0" smtClean="0"/>
            <a:t>  la </a:t>
          </a:r>
          <a:r>
            <a:rPr lang="en-US" sz="3200" dirty="0" err="1" smtClean="0"/>
            <a:t>realización</a:t>
          </a:r>
          <a:r>
            <a:rPr lang="en-US" sz="3200" dirty="0" smtClean="0"/>
            <a:t> de </a:t>
          </a:r>
          <a:r>
            <a:rPr lang="en-US" sz="3200" dirty="0" err="1" smtClean="0"/>
            <a:t>diagramas</a:t>
          </a:r>
          <a:r>
            <a:rPr lang="en-US" sz="3200" dirty="0" smtClean="0"/>
            <a:t> de </a:t>
          </a:r>
          <a:r>
            <a:rPr lang="en-US" sz="3200" dirty="0" err="1" smtClean="0"/>
            <a:t>entrada</a:t>
          </a:r>
          <a:r>
            <a:rPr lang="en-US" sz="3200" dirty="0" smtClean="0"/>
            <a:t> y </a:t>
          </a:r>
          <a:r>
            <a:rPr lang="en-US" sz="3200" dirty="0" err="1" smtClean="0"/>
            <a:t>salida</a:t>
          </a:r>
          <a:r>
            <a:rPr lang="en-US" sz="3200" dirty="0" smtClean="0"/>
            <a:t>, de </a:t>
          </a:r>
          <a:r>
            <a:rPr lang="en-US" sz="3200" dirty="0" err="1" smtClean="0"/>
            <a:t>bloques</a:t>
          </a:r>
          <a:r>
            <a:rPr lang="en-US" sz="3200" dirty="0" smtClean="0"/>
            <a:t> y de </a:t>
          </a:r>
          <a:r>
            <a:rPr lang="en-US" sz="3200" dirty="0" err="1" smtClean="0"/>
            <a:t>flujo</a:t>
          </a:r>
          <a:endParaRPr lang="en-US" sz="32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E60DEFE6-BDF2-4146-ABD2-14138EAEC5BE}">
      <dgm:prSet/>
      <dgm:spPr/>
      <dgm:t>
        <a:bodyPr/>
        <a:lstStyle/>
        <a:p>
          <a:endParaRPr lang="es-ES" dirty="0"/>
        </a:p>
      </dgm:t>
    </dgm:pt>
    <dgm:pt modelId="{E740E865-7F3D-4A48-96EA-015A9BB44A00}" type="parTrans" cxnId="{21A2FE33-391D-4D02-8DB4-A30973FCCAF5}">
      <dgm:prSet/>
      <dgm:spPr/>
      <dgm:t>
        <a:bodyPr/>
        <a:lstStyle/>
        <a:p>
          <a:endParaRPr lang="es-ES"/>
        </a:p>
      </dgm:t>
    </dgm:pt>
    <dgm:pt modelId="{E0BE375F-86B3-4976-9762-4E29FF0EF0D3}" type="sibTrans" cxnId="{21A2FE33-391D-4D02-8DB4-A30973FCCAF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2" custScaleX="142857" custScaleY="15163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2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2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8C51C0-E54E-4F5F-9EC0-0258A3399598}" type="presOf" srcId="{482EE62F-7750-42A8-8674-8A77405848CA}" destId="{0596F00E-2A48-44DE-98EB-0A723D874D0A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692F05E8-B7C6-48E1-BD4B-D442F3FF541E}" type="presOf" srcId="{045912C5-8AA7-4E3C-B82E-F87BEACE8875}" destId="{9DC3BC3B-E98C-4902-ACA6-928C56D6317F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2B1482C6-1BFD-4D21-B27C-C067E4CE29D2}" type="presOf" srcId="{5FAEECA9-EB04-426F-ADBA-A8F0FFE14CCC}" destId="{79C83E4F-8043-4924-8F8B-51F17B3569CA}" srcOrd="0" destOrd="0" presId="urn:microsoft.com/office/officeart/2005/8/layout/list1"/>
    <dgm:cxn modelId="{2D57977E-0041-462E-A1AC-5F811EED069B}" type="presOf" srcId="{5FAEECA9-EB04-426F-ADBA-A8F0FFE14CCC}" destId="{B50B94C8-CC2E-4F0C-BABF-96BD4F95C4F8}" srcOrd="1" destOrd="0" presId="urn:microsoft.com/office/officeart/2005/8/layout/list1"/>
    <dgm:cxn modelId="{710AC207-FA12-41BA-AFAD-FC078EAF123B}" type="presOf" srcId="{045912C5-8AA7-4E3C-B82E-F87BEACE8875}" destId="{43C7CF87-AF2E-4208-94A2-63D5EE84BEA7}" srcOrd="0" destOrd="0" presId="urn:microsoft.com/office/officeart/2005/8/layout/list1"/>
    <dgm:cxn modelId="{21A2FE33-391D-4D02-8DB4-A30973FCCAF5}" srcId="{5FAEECA9-EB04-426F-ADBA-A8F0FFE14CCC}" destId="{E60DEFE6-BDF2-4146-ABD2-14138EAEC5BE}" srcOrd="0" destOrd="0" parTransId="{E740E865-7F3D-4A48-96EA-015A9BB44A00}" sibTransId="{E0BE375F-86B3-4976-9762-4E29FF0EF0D3}"/>
    <dgm:cxn modelId="{E6E500BC-7EBA-4003-AA05-00A4E1821563}" type="presOf" srcId="{E60DEFE6-BDF2-4146-ABD2-14138EAEC5BE}" destId="{E93C7938-1995-4611-A050-091AF9CD50AD}" srcOrd="0" destOrd="0" presId="urn:microsoft.com/office/officeart/2005/8/layout/list1"/>
    <dgm:cxn modelId="{7E90D2E1-7E8F-4C85-AE07-5AF8F55C6404}" type="presParOf" srcId="{0596F00E-2A48-44DE-98EB-0A723D874D0A}" destId="{338378F2-3F07-4C76-8325-712093384F29}" srcOrd="0" destOrd="0" presId="urn:microsoft.com/office/officeart/2005/8/layout/list1"/>
    <dgm:cxn modelId="{EE57A170-DD6F-40C0-9A6A-33B9657EE861}" type="presParOf" srcId="{338378F2-3F07-4C76-8325-712093384F29}" destId="{43C7CF87-AF2E-4208-94A2-63D5EE84BEA7}" srcOrd="0" destOrd="0" presId="urn:microsoft.com/office/officeart/2005/8/layout/list1"/>
    <dgm:cxn modelId="{F85B93B8-AE83-4838-834D-DD273A22B843}" type="presParOf" srcId="{338378F2-3F07-4C76-8325-712093384F29}" destId="{9DC3BC3B-E98C-4902-ACA6-928C56D6317F}" srcOrd="1" destOrd="0" presId="urn:microsoft.com/office/officeart/2005/8/layout/list1"/>
    <dgm:cxn modelId="{5112E3AA-F581-427C-B4DA-84A3FFFA1BAA}" type="presParOf" srcId="{0596F00E-2A48-44DE-98EB-0A723D874D0A}" destId="{0A21EB00-7662-4444-AA77-6E3FB7F6E31E}" srcOrd="1" destOrd="0" presId="urn:microsoft.com/office/officeart/2005/8/layout/list1"/>
    <dgm:cxn modelId="{A816A53E-EBF0-43DD-BA22-255F24B9797F}" type="presParOf" srcId="{0596F00E-2A48-44DE-98EB-0A723D874D0A}" destId="{7C0B25DC-BB94-470B-94A2-5BD955EA4075}" srcOrd="2" destOrd="0" presId="urn:microsoft.com/office/officeart/2005/8/layout/list1"/>
    <dgm:cxn modelId="{9014E0D1-3DC1-4AC3-B5A3-828F4B67D2A4}" type="presParOf" srcId="{0596F00E-2A48-44DE-98EB-0A723D874D0A}" destId="{18CC29A5-8904-43E2-B3DE-B988A1DA4A62}" srcOrd="3" destOrd="0" presId="urn:microsoft.com/office/officeart/2005/8/layout/list1"/>
    <dgm:cxn modelId="{95E4E556-D9DF-4A30-9AAC-67735914F961}" type="presParOf" srcId="{0596F00E-2A48-44DE-98EB-0A723D874D0A}" destId="{7B3A7450-D912-48FD-B435-457155C84D11}" srcOrd="4" destOrd="0" presId="urn:microsoft.com/office/officeart/2005/8/layout/list1"/>
    <dgm:cxn modelId="{DFACC941-DCAB-4B01-A855-DC91694A73F1}" type="presParOf" srcId="{7B3A7450-D912-48FD-B435-457155C84D11}" destId="{79C83E4F-8043-4924-8F8B-51F17B3569CA}" srcOrd="0" destOrd="0" presId="urn:microsoft.com/office/officeart/2005/8/layout/list1"/>
    <dgm:cxn modelId="{3ED6B9DB-527D-4E15-9B8D-16782C4F2A53}" type="presParOf" srcId="{7B3A7450-D912-48FD-B435-457155C84D11}" destId="{B50B94C8-CC2E-4F0C-BABF-96BD4F95C4F8}" srcOrd="1" destOrd="0" presId="urn:microsoft.com/office/officeart/2005/8/layout/list1"/>
    <dgm:cxn modelId="{DF24E371-610C-4248-B432-400B1F24DC06}" type="presParOf" srcId="{0596F00E-2A48-44DE-98EB-0A723D874D0A}" destId="{CD04B0FD-1E70-4BFD-B4DD-7E099719A2F6}" srcOrd="5" destOrd="0" presId="urn:microsoft.com/office/officeart/2005/8/layout/list1"/>
    <dgm:cxn modelId="{83E8872E-9493-4468-A820-0F7BBCE72381}" type="presParOf" srcId="{0596F00E-2A48-44DE-98EB-0A723D874D0A}" destId="{E93C7938-1995-4611-A050-091AF9CD50AD}" srcOrd="6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charset="0"/>
              </a:defRPr>
            </a:lvl1pPr>
          </a:lstStyle>
          <a:p>
            <a:pPr>
              <a:defRPr/>
            </a:pPr>
            <a:fld id="{7B48158C-1EF5-457A-A1FC-E9A856DFD6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39091-7730-4491-B253-57BF5DE92052}" type="datetimeFigureOut">
              <a:rPr lang="es-ES" smtClean="0"/>
              <a:pPr/>
              <a:t>12/08/2010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C44BF-4777-4833-AD2C-2DA669E1DDC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773B0-1896-48DF-BD89-74864AF842A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1FB54-19E2-4DC0-BD38-F4E2FF4A199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CAC10-FB41-4AA2-A0EC-36A2937E383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2B4FB-C81B-4A6A-B3DE-7E26EE3A913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CF2F5-BB2B-4B33-92D5-C0BB1DD6944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5F532-3EA0-4360-9F17-2CFDAC51857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A44CC-A8F3-4D9B-8038-8A4F12985DD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E428D-C629-4842-97A9-5C6CE37BCAC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908E1-76AE-4827-B47C-9A64668D8F6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0D8D6-64DA-4D41-A9DB-27EA3AACF63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684FA-FA7A-4604-B4A7-00AA1D146B2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48AC4-9CD8-4F7D-984B-631A58F87FE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34464-996E-4A9F-94F4-EB4A3FC3FAE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pPr>
              <a:defRPr/>
            </a:pPr>
            <a:fld id="{F097C53F-8EBD-4320-BCC6-79A06BB27BA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3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Documento_de_Microsoft_Office_Word_97-20034.doc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Documento_de_Microsoft_Office_Word_97-200311.doc"/><Relationship Id="rId3" Type="http://schemas.openxmlformats.org/officeDocument/2006/relationships/oleObject" Target="../embeddings/Documento_de_Microsoft_Office_Word_97-20036.doc"/><Relationship Id="rId7" Type="http://schemas.openxmlformats.org/officeDocument/2006/relationships/oleObject" Target="../embeddings/Documento_de_Microsoft_Office_Word_97-20031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Documento_de_Microsoft_Office_Word_97-20039.doc"/><Relationship Id="rId5" Type="http://schemas.openxmlformats.org/officeDocument/2006/relationships/oleObject" Target="../embeddings/Documento_de_Microsoft_Office_Word_97-20038.doc"/><Relationship Id="rId4" Type="http://schemas.openxmlformats.org/officeDocument/2006/relationships/oleObject" Target="../embeddings/Documento_de_Microsoft_Office_Word_97-20037.doc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oleObject" Target="../embeddings/Documento_de_Microsoft_Office_Word_97-200313.doc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4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5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6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-533400" y="22860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2" algn="ctr">
              <a:spcBef>
                <a:spcPct val="20000"/>
              </a:spcBef>
            </a:pPr>
            <a:r>
              <a:rPr lang="es-ES_tradnl" sz="3600" b="1">
                <a:solidFill>
                  <a:schemeClr val="accent2"/>
                </a:solidFill>
              </a:rPr>
              <a:t>INTRODUCCION A LOS PROCESOS</a:t>
            </a:r>
          </a:p>
          <a:p>
            <a:pPr lvl="2" algn="ctr">
              <a:spcBef>
                <a:spcPct val="20000"/>
              </a:spcBef>
            </a:pPr>
            <a:r>
              <a:rPr lang="es-ES_tradnl" sz="3600" b="1">
                <a:solidFill>
                  <a:schemeClr val="accent2"/>
                </a:solidFill>
              </a:rPr>
              <a:t>INDUSTRIALES</a:t>
            </a:r>
            <a:endParaRPr lang="es-ES_tradnl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8773B0-1896-48DF-BD89-74864AF842A2}" type="slidenum">
              <a:rPr lang="es-ES_tradnl" smtClean="0"/>
              <a:pPr>
                <a:defRPr/>
              </a:pPr>
              <a:t>1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533400" y="514350"/>
          <a:ext cx="8077200" cy="2876550"/>
        </p:xfrm>
        <a:graphic>
          <a:graphicData uri="http://schemas.openxmlformats.org/presentationml/2006/ole">
            <p:oleObj spid="_x0000_s3074" name="Documento" r:id="rId3" imgW="8086719" imgH="2898075" progId="Word.Document.8">
              <p:embed/>
            </p:oleObj>
          </a:graphicData>
        </a:graphic>
      </p:graphicFrame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533400" y="2590800"/>
          <a:ext cx="8077200" cy="4019550"/>
        </p:xfrm>
        <a:graphic>
          <a:graphicData uri="http://schemas.openxmlformats.org/presentationml/2006/ole">
            <p:oleObj spid="_x0000_s3075" name="Documento" r:id="rId4" imgW="8086719" imgH="4026385" progId="Word.Document.8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715000"/>
            <a:ext cx="7772400" cy="1143000"/>
          </a:xfrm>
        </p:spPr>
        <p:txBody>
          <a:bodyPr/>
          <a:lstStyle/>
          <a:p>
            <a:r>
              <a:rPr lang="es-ES_tradnl" sz="2800" b="1" smtClean="0">
                <a:solidFill>
                  <a:schemeClr val="accent2"/>
                </a:solidFill>
              </a:rPr>
              <a:t>ESTRUCTURA GENERAL DE UN PROCESO PRODUCTIVO</a:t>
            </a:r>
            <a:endParaRPr lang="es-ES_tradnl" sz="2800" smtClean="0"/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1219200" y="457200"/>
          <a:ext cx="7315200" cy="4852988"/>
        </p:xfrm>
        <a:graphic>
          <a:graphicData uri="http://schemas.openxmlformats.org/presentationml/2006/ole">
            <p:oleObj spid="_x0000_s4098" name="Foto de Photo Editor" r:id="rId3" imgW="11790476" imgH="9097645" progId="">
              <p:embed/>
            </p:oleObj>
          </a:graphicData>
        </a:graphic>
      </p:graphicFrame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84213" y="333375"/>
            <a:ext cx="1439862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b="1">
                <a:solidFill>
                  <a:schemeClr val="accent2"/>
                </a:solidFill>
              </a:rPr>
              <a:t>Materias Primas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732588" y="404813"/>
            <a:ext cx="1655762" cy="6477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1403350" y="3429000"/>
            <a:ext cx="7272338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1187450" y="5157788"/>
            <a:ext cx="6480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b="1">
                <a:solidFill>
                  <a:srgbClr val="FF0000"/>
                </a:solidFill>
              </a:rPr>
              <a:t>Tratamientos de RILes, RISes.</a:t>
            </a: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11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animBg="1"/>
      <p:bldP spid="2560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549275" y="-228600"/>
            <a:ext cx="8594725" cy="5562600"/>
            <a:chOff x="1152" y="864"/>
            <a:chExt cx="13536" cy="8496"/>
          </a:xfrm>
        </p:grpSpPr>
        <p:grpSp>
          <p:nvGrpSpPr>
            <p:cNvPr id="5126" name="Group 3"/>
            <p:cNvGrpSpPr>
              <a:grpSpLocks/>
            </p:cNvGrpSpPr>
            <p:nvPr/>
          </p:nvGrpSpPr>
          <p:grpSpPr bwMode="auto">
            <a:xfrm>
              <a:off x="1152" y="1584"/>
              <a:ext cx="13536" cy="7776"/>
              <a:chOff x="576" y="1584"/>
              <a:chExt cx="13534" cy="8064"/>
            </a:xfrm>
          </p:grpSpPr>
          <p:sp>
            <p:nvSpPr>
              <p:cNvPr id="5128" name="Rectangle 4"/>
              <p:cNvSpPr>
                <a:spLocks noChangeArrowheads="1"/>
              </p:cNvSpPr>
              <p:nvPr/>
            </p:nvSpPr>
            <p:spPr bwMode="auto">
              <a:xfrm>
                <a:off x="2160" y="2736"/>
                <a:ext cx="4608" cy="3024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29" name="Rectangle 5"/>
              <p:cNvSpPr>
                <a:spLocks noChangeArrowheads="1"/>
              </p:cNvSpPr>
              <p:nvPr/>
            </p:nvSpPr>
            <p:spPr bwMode="auto">
              <a:xfrm>
                <a:off x="8784" y="2880"/>
                <a:ext cx="3888" cy="2592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30" name="Rectangle 6"/>
              <p:cNvSpPr>
                <a:spLocks noChangeArrowheads="1"/>
              </p:cNvSpPr>
              <p:nvPr/>
            </p:nvSpPr>
            <p:spPr bwMode="auto">
              <a:xfrm>
                <a:off x="8928" y="3456"/>
                <a:ext cx="3888" cy="158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             RED DE INTERCAMBIADORES</a:t>
                </a:r>
              </a:p>
              <a:p>
                <a:r>
                  <a:rPr lang="es-MX" sz="1600" b="1"/>
                  <a:t>           DE CALOR</a:t>
                </a:r>
              </a:p>
            </p:txBody>
          </p:sp>
          <p:sp>
            <p:nvSpPr>
              <p:cNvPr id="5131" name="Line 7"/>
              <p:cNvSpPr>
                <a:spLocks noChangeShapeType="1"/>
              </p:cNvSpPr>
              <p:nvPr/>
            </p:nvSpPr>
            <p:spPr bwMode="auto">
              <a:xfrm flipV="1">
                <a:off x="5760" y="1728"/>
                <a:ext cx="0" cy="10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32" name="Line 8"/>
              <p:cNvSpPr>
                <a:spLocks noChangeShapeType="1"/>
              </p:cNvSpPr>
              <p:nvPr/>
            </p:nvSpPr>
            <p:spPr bwMode="auto">
              <a:xfrm>
                <a:off x="576" y="3744"/>
                <a:ext cx="158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33" name="Line 9"/>
              <p:cNvSpPr>
                <a:spLocks noChangeShapeType="1"/>
              </p:cNvSpPr>
              <p:nvPr/>
            </p:nvSpPr>
            <p:spPr bwMode="auto">
              <a:xfrm>
                <a:off x="2016" y="8640"/>
                <a:ext cx="230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34" name="Line 10"/>
              <p:cNvSpPr>
                <a:spLocks noChangeShapeType="1"/>
              </p:cNvSpPr>
              <p:nvPr/>
            </p:nvSpPr>
            <p:spPr bwMode="auto">
              <a:xfrm>
                <a:off x="2016" y="9504"/>
                <a:ext cx="230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35" name="Line 11"/>
              <p:cNvSpPr>
                <a:spLocks noChangeShapeType="1"/>
              </p:cNvSpPr>
              <p:nvPr/>
            </p:nvSpPr>
            <p:spPr bwMode="auto">
              <a:xfrm>
                <a:off x="5760" y="5760"/>
                <a:ext cx="0" cy="14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36" name="Line 12"/>
              <p:cNvSpPr>
                <a:spLocks noChangeShapeType="1"/>
              </p:cNvSpPr>
              <p:nvPr/>
            </p:nvSpPr>
            <p:spPr bwMode="auto">
              <a:xfrm>
                <a:off x="4896" y="5760"/>
                <a:ext cx="0" cy="14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37" name="Line 13"/>
              <p:cNvSpPr>
                <a:spLocks noChangeShapeType="1"/>
              </p:cNvSpPr>
              <p:nvPr/>
            </p:nvSpPr>
            <p:spPr bwMode="auto">
              <a:xfrm>
                <a:off x="6768" y="3168"/>
                <a:ext cx="201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38" name="Line 14"/>
              <p:cNvSpPr>
                <a:spLocks noChangeShapeType="1"/>
              </p:cNvSpPr>
              <p:nvPr/>
            </p:nvSpPr>
            <p:spPr bwMode="auto">
              <a:xfrm>
                <a:off x="6768" y="5184"/>
                <a:ext cx="201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39" name="Line 15"/>
              <p:cNvSpPr>
                <a:spLocks noChangeShapeType="1"/>
              </p:cNvSpPr>
              <p:nvPr/>
            </p:nvSpPr>
            <p:spPr bwMode="auto">
              <a:xfrm>
                <a:off x="9792" y="5472"/>
                <a:ext cx="0" cy="172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40" name="Line 16"/>
              <p:cNvSpPr>
                <a:spLocks noChangeShapeType="1"/>
              </p:cNvSpPr>
              <p:nvPr/>
            </p:nvSpPr>
            <p:spPr bwMode="auto">
              <a:xfrm>
                <a:off x="10368" y="5472"/>
                <a:ext cx="0" cy="172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41" name="Line 17"/>
              <p:cNvSpPr>
                <a:spLocks noChangeShapeType="1"/>
              </p:cNvSpPr>
              <p:nvPr/>
            </p:nvSpPr>
            <p:spPr bwMode="auto">
              <a:xfrm flipH="1" flipV="1">
                <a:off x="12672" y="3456"/>
                <a:ext cx="11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42" name="Line 18"/>
              <p:cNvSpPr>
                <a:spLocks noChangeShapeType="1"/>
              </p:cNvSpPr>
              <p:nvPr/>
            </p:nvSpPr>
            <p:spPr bwMode="auto">
              <a:xfrm flipH="1" flipV="1">
                <a:off x="11808" y="8640"/>
                <a:ext cx="201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43" name="Line 19"/>
              <p:cNvSpPr>
                <a:spLocks noChangeShapeType="1"/>
              </p:cNvSpPr>
              <p:nvPr/>
            </p:nvSpPr>
            <p:spPr bwMode="auto">
              <a:xfrm flipH="1">
                <a:off x="13824" y="3456"/>
                <a:ext cx="0" cy="518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44" name="Line 20"/>
              <p:cNvSpPr>
                <a:spLocks noChangeShapeType="1"/>
              </p:cNvSpPr>
              <p:nvPr/>
            </p:nvSpPr>
            <p:spPr bwMode="auto">
              <a:xfrm>
                <a:off x="2016" y="7776"/>
                <a:ext cx="230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45" name="Line 21"/>
              <p:cNvSpPr>
                <a:spLocks noChangeShapeType="1"/>
              </p:cNvSpPr>
              <p:nvPr/>
            </p:nvSpPr>
            <p:spPr bwMode="auto">
              <a:xfrm>
                <a:off x="576" y="5184"/>
                <a:ext cx="158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46" name="Line 22"/>
              <p:cNvSpPr>
                <a:spLocks noChangeShapeType="1"/>
              </p:cNvSpPr>
              <p:nvPr/>
            </p:nvSpPr>
            <p:spPr bwMode="auto">
              <a:xfrm>
                <a:off x="576" y="4464"/>
                <a:ext cx="158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47" name="Text Box 23"/>
              <p:cNvSpPr txBox="1">
                <a:spLocks noChangeArrowheads="1"/>
              </p:cNvSpPr>
              <p:nvPr/>
            </p:nvSpPr>
            <p:spPr bwMode="auto">
              <a:xfrm>
                <a:off x="2016" y="3312"/>
                <a:ext cx="5040" cy="1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/>
                  <a:t>      </a:t>
                </a:r>
              </a:p>
              <a:p>
                <a:r>
                  <a:rPr lang="es-MX" sz="1600"/>
                  <a:t>         </a:t>
                </a:r>
                <a:r>
                  <a:rPr lang="es-MX" sz="1600" b="1"/>
                  <a:t>PLANTA   DE </a:t>
                </a:r>
              </a:p>
              <a:p>
                <a:r>
                  <a:rPr lang="es-MX" sz="1600" b="1"/>
                  <a:t>PROCESOS   QUIMICOS</a:t>
                </a:r>
              </a:p>
            </p:txBody>
          </p:sp>
          <p:sp>
            <p:nvSpPr>
              <p:cNvPr id="5148" name="Rectangle 24"/>
              <p:cNvSpPr>
                <a:spLocks noChangeArrowheads="1"/>
              </p:cNvSpPr>
              <p:nvPr/>
            </p:nvSpPr>
            <p:spPr bwMode="auto">
              <a:xfrm>
                <a:off x="4320" y="7200"/>
                <a:ext cx="7488" cy="2448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49" name="Text Box 25"/>
              <p:cNvSpPr txBox="1">
                <a:spLocks noChangeArrowheads="1"/>
              </p:cNvSpPr>
              <p:nvPr/>
            </p:nvSpPr>
            <p:spPr bwMode="auto">
              <a:xfrm>
                <a:off x="576" y="3024"/>
                <a:ext cx="1584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Materias</a:t>
                </a:r>
              </a:p>
            </p:txBody>
          </p:sp>
          <p:sp>
            <p:nvSpPr>
              <p:cNvPr id="5150" name="Text Box 26"/>
              <p:cNvSpPr txBox="1">
                <a:spLocks noChangeArrowheads="1"/>
              </p:cNvSpPr>
              <p:nvPr/>
            </p:nvSpPr>
            <p:spPr bwMode="auto">
              <a:xfrm>
                <a:off x="576" y="3888"/>
                <a:ext cx="1584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Primas</a:t>
                </a:r>
              </a:p>
            </p:txBody>
          </p:sp>
          <p:sp>
            <p:nvSpPr>
              <p:cNvPr id="5151" name="Text Box 27"/>
              <p:cNvSpPr txBox="1">
                <a:spLocks noChangeArrowheads="1"/>
              </p:cNvSpPr>
              <p:nvPr/>
            </p:nvSpPr>
            <p:spPr bwMode="auto">
              <a:xfrm>
                <a:off x="576" y="4608"/>
                <a:ext cx="1728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Insumos</a:t>
                </a:r>
              </a:p>
            </p:txBody>
          </p:sp>
          <p:sp>
            <p:nvSpPr>
              <p:cNvPr id="5152" name="Line 28"/>
              <p:cNvSpPr>
                <a:spLocks noChangeShapeType="1"/>
              </p:cNvSpPr>
              <p:nvPr/>
            </p:nvSpPr>
            <p:spPr bwMode="auto">
              <a:xfrm flipV="1">
                <a:off x="3744" y="1728"/>
                <a:ext cx="0" cy="10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53" name="Text Box 29"/>
              <p:cNvSpPr txBox="1">
                <a:spLocks noChangeArrowheads="1"/>
              </p:cNvSpPr>
              <p:nvPr/>
            </p:nvSpPr>
            <p:spPr bwMode="auto">
              <a:xfrm>
                <a:off x="3888" y="1584"/>
                <a:ext cx="1728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Productos</a:t>
                </a:r>
              </a:p>
            </p:txBody>
          </p:sp>
          <p:sp>
            <p:nvSpPr>
              <p:cNvPr id="5154" name="Text Box 30"/>
              <p:cNvSpPr txBox="1">
                <a:spLocks noChangeArrowheads="1"/>
              </p:cNvSpPr>
              <p:nvPr/>
            </p:nvSpPr>
            <p:spPr bwMode="auto">
              <a:xfrm>
                <a:off x="5760" y="6480"/>
                <a:ext cx="1872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y Servicios</a:t>
                </a:r>
              </a:p>
            </p:txBody>
          </p:sp>
          <p:sp>
            <p:nvSpPr>
              <p:cNvPr id="5155" name="Text Box 31"/>
              <p:cNvSpPr txBox="1">
                <a:spLocks noChangeArrowheads="1"/>
              </p:cNvSpPr>
              <p:nvPr/>
            </p:nvSpPr>
            <p:spPr bwMode="auto">
              <a:xfrm>
                <a:off x="5760" y="6048"/>
                <a:ext cx="2016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Suministros</a:t>
                </a:r>
              </a:p>
            </p:txBody>
          </p:sp>
          <p:sp>
            <p:nvSpPr>
              <p:cNvPr id="5156" name="Text Box 32"/>
              <p:cNvSpPr txBox="1">
                <a:spLocks noChangeArrowheads="1"/>
              </p:cNvSpPr>
              <p:nvPr/>
            </p:nvSpPr>
            <p:spPr bwMode="auto">
              <a:xfrm>
                <a:off x="2880" y="6048"/>
                <a:ext cx="2016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Electricidad</a:t>
                </a:r>
              </a:p>
            </p:txBody>
          </p:sp>
          <p:sp>
            <p:nvSpPr>
              <p:cNvPr id="5157" name="Text Box 33"/>
              <p:cNvSpPr txBox="1">
                <a:spLocks noChangeArrowheads="1"/>
              </p:cNvSpPr>
              <p:nvPr/>
            </p:nvSpPr>
            <p:spPr bwMode="auto">
              <a:xfrm>
                <a:off x="2736" y="7200"/>
                <a:ext cx="1296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Agua</a:t>
                </a:r>
              </a:p>
            </p:txBody>
          </p:sp>
          <p:sp>
            <p:nvSpPr>
              <p:cNvPr id="5158" name="Text Box 34"/>
              <p:cNvSpPr txBox="1">
                <a:spLocks noChangeArrowheads="1"/>
              </p:cNvSpPr>
              <p:nvPr/>
            </p:nvSpPr>
            <p:spPr bwMode="auto">
              <a:xfrm>
                <a:off x="2160" y="8064"/>
                <a:ext cx="2160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Combustibles</a:t>
                </a:r>
              </a:p>
            </p:txBody>
          </p:sp>
          <p:sp>
            <p:nvSpPr>
              <p:cNvPr id="5159" name="Text Box 35"/>
              <p:cNvSpPr txBox="1">
                <a:spLocks noChangeArrowheads="1"/>
              </p:cNvSpPr>
              <p:nvPr/>
            </p:nvSpPr>
            <p:spPr bwMode="auto">
              <a:xfrm>
                <a:off x="2880" y="8928"/>
                <a:ext cx="1008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Aire</a:t>
                </a:r>
              </a:p>
            </p:txBody>
          </p:sp>
          <p:sp>
            <p:nvSpPr>
              <p:cNvPr id="5160" name="Text Box 36"/>
              <p:cNvSpPr txBox="1">
                <a:spLocks noChangeArrowheads="1"/>
              </p:cNvSpPr>
              <p:nvPr/>
            </p:nvSpPr>
            <p:spPr bwMode="auto">
              <a:xfrm>
                <a:off x="6912" y="4320"/>
                <a:ext cx="2160" cy="1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Corrientes</a:t>
                </a:r>
              </a:p>
              <a:p>
                <a:r>
                  <a:rPr lang="es-MX" sz="1600" b="1"/>
                  <a:t>     Frías</a:t>
                </a:r>
              </a:p>
            </p:txBody>
          </p:sp>
          <p:sp>
            <p:nvSpPr>
              <p:cNvPr id="5161" name="Text Box 37"/>
              <p:cNvSpPr txBox="1">
                <a:spLocks noChangeArrowheads="1"/>
              </p:cNvSpPr>
              <p:nvPr/>
            </p:nvSpPr>
            <p:spPr bwMode="auto">
              <a:xfrm>
                <a:off x="6912" y="2304"/>
                <a:ext cx="2160" cy="1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Corrientes</a:t>
                </a:r>
              </a:p>
              <a:p>
                <a:r>
                  <a:rPr lang="es-MX" sz="1600" b="1"/>
                  <a:t> Calientes</a:t>
                </a:r>
              </a:p>
            </p:txBody>
          </p:sp>
          <p:sp>
            <p:nvSpPr>
              <p:cNvPr id="5162" name="Text Box 38"/>
              <p:cNvSpPr txBox="1">
                <a:spLocks noChangeArrowheads="1"/>
              </p:cNvSpPr>
              <p:nvPr/>
            </p:nvSpPr>
            <p:spPr bwMode="auto">
              <a:xfrm>
                <a:off x="10224" y="5760"/>
                <a:ext cx="2302" cy="10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  Servicio de</a:t>
                </a:r>
              </a:p>
              <a:p>
                <a:r>
                  <a:rPr lang="es-MX" sz="1600" b="1"/>
                  <a:t>Calentamiento</a:t>
                </a:r>
              </a:p>
              <a:p>
                <a:endParaRPr lang="es-MX" sz="1600" b="1"/>
              </a:p>
            </p:txBody>
          </p:sp>
          <p:sp>
            <p:nvSpPr>
              <p:cNvPr id="5163" name="Text Box 39"/>
              <p:cNvSpPr txBox="1">
                <a:spLocks noChangeArrowheads="1"/>
              </p:cNvSpPr>
              <p:nvPr/>
            </p:nvSpPr>
            <p:spPr bwMode="auto">
              <a:xfrm>
                <a:off x="11808" y="7200"/>
                <a:ext cx="2302" cy="10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  Servicio de</a:t>
                </a:r>
              </a:p>
              <a:p>
                <a:r>
                  <a:rPr lang="es-MX" sz="1600" b="1"/>
                  <a:t>Enfriamiento</a:t>
                </a:r>
              </a:p>
              <a:p>
                <a:endParaRPr lang="es-MX" sz="1600" b="1"/>
              </a:p>
            </p:txBody>
          </p:sp>
          <p:sp>
            <p:nvSpPr>
              <p:cNvPr id="5164" name="Text Box 40"/>
              <p:cNvSpPr txBox="1">
                <a:spLocks noChangeArrowheads="1"/>
              </p:cNvSpPr>
              <p:nvPr/>
            </p:nvSpPr>
            <p:spPr bwMode="auto">
              <a:xfrm>
                <a:off x="5760" y="7488"/>
                <a:ext cx="4176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PLANTAS DE SERVICIOS</a:t>
                </a:r>
              </a:p>
              <a:p>
                <a:endParaRPr lang="es-MX" sz="1600" b="1"/>
              </a:p>
            </p:txBody>
          </p:sp>
          <p:sp>
            <p:nvSpPr>
              <p:cNvPr id="5165" name="Text Box 41"/>
              <p:cNvSpPr txBox="1">
                <a:spLocks noChangeArrowheads="1"/>
              </p:cNvSpPr>
              <p:nvPr/>
            </p:nvSpPr>
            <p:spPr bwMode="auto">
              <a:xfrm>
                <a:off x="6192" y="8208"/>
                <a:ext cx="4032" cy="1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1600" b="1"/>
                  <a:t>Calderas, Turbinas</a:t>
                </a:r>
              </a:p>
              <a:p>
                <a:r>
                  <a:rPr lang="es-MX" sz="1600" b="1"/>
                  <a:t> Aire Comprimido</a:t>
                </a:r>
              </a:p>
              <a:p>
                <a:r>
                  <a:rPr lang="es-MX" sz="1600" b="1"/>
                  <a:t>   Oxígeno, Vacío</a:t>
                </a:r>
              </a:p>
              <a:p>
                <a:endParaRPr lang="es-MX" sz="1600" b="1"/>
              </a:p>
              <a:p>
                <a:endParaRPr lang="es-MX" sz="1600" b="1"/>
              </a:p>
            </p:txBody>
          </p:sp>
        </p:grpSp>
        <p:sp>
          <p:nvSpPr>
            <p:cNvPr id="5127" name="Text Box 42"/>
            <p:cNvSpPr txBox="1">
              <a:spLocks noChangeArrowheads="1"/>
            </p:cNvSpPr>
            <p:nvPr/>
          </p:nvSpPr>
          <p:spPr bwMode="auto">
            <a:xfrm>
              <a:off x="3744" y="864"/>
              <a:ext cx="9072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s-MX" sz="1800" b="1">
                <a:solidFill>
                  <a:srgbClr val="0000FF"/>
                </a:solidFill>
              </a:endParaRPr>
            </a:p>
          </p:txBody>
        </p:sp>
      </p:grpSp>
      <p:graphicFrame>
        <p:nvGraphicFramePr>
          <p:cNvPr id="5122" name="Object 43"/>
          <p:cNvGraphicFramePr>
            <a:graphicFrameLocks noChangeAspect="1"/>
          </p:cNvGraphicFramePr>
          <p:nvPr/>
        </p:nvGraphicFramePr>
        <p:xfrm>
          <a:off x="876300" y="6172200"/>
          <a:ext cx="8020050" cy="685800"/>
        </p:xfrm>
        <a:graphic>
          <a:graphicData uri="http://schemas.openxmlformats.org/presentationml/2006/ole">
            <p:oleObj spid="_x0000_s5122" name="Documento" r:id="rId3" imgW="8021880" imgH="685440" progId="Word.Document.8">
              <p:embed/>
            </p:oleObj>
          </a:graphicData>
        </a:graphic>
      </p:graphicFrame>
      <p:sp>
        <p:nvSpPr>
          <p:cNvPr id="26668" name="Oval 44"/>
          <p:cNvSpPr>
            <a:spLocks noChangeArrowheads="1"/>
          </p:cNvSpPr>
          <p:nvPr/>
        </p:nvSpPr>
        <p:spPr bwMode="auto">
          <a:xfrm>
            <a:off x="5364163" y="549275"/>
            <a:ext cx="3203575" cy="2519363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6669" name="Oval 45"/>
          <p:cNvSpPr>
            <a:spLocks noChangeArrowheads="1"/>
          </p:cNvSpPr>
          <p:nvPr/>
        </p:nvSpPr>
        <p:spPr bwMode="auto">
          <a:xfrm>
            <a:off x="1476375" y="692150"/>
            <a:ext cx="3203575" cy="2519363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6" name="4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12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68" grpId="0" animBg="1"/>
      <p:bldP spid="2666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785786" y="2286000"/>
            <a:ext cx="782481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2" algn="ctr">
              <a:spcBef>
                <a:spcPct val="20000"/>
              </a:spcBef>
            </a:pPr>
            <a:r>
              <a:rPr lang="es-ES_tradnl" sz="3600" b="1" dirty="0" smtClean="0">
                <a:solidFill>
                  <a:schemeClr val="accent2"/>
                </a:solidFill>
              </a:rPr>
              <a:t>DISEÑO DE </a:t>
            </a:r>
            <a:r>
              <a:rPr lang="es-ES_tradnl" sz="3600" b="1" dirty="0" smtClean="0">
                <a:solidFill>
                  <a:schemeClr val="accent2"/>
                </a:solidFill>
              </a:rPr>
              <a:t>PROCESOS INDUSTRIALES</a:t>
            </a:r>
            <a:endParaRPr lang="es-ES_tradn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8773B0-1896-48DF-BD89-74864AF842A2}" type="slidenum">
              <a:rPr lang="es-ES_tradnl" smtClean="0"/>
              <a:pPr>
                <a:defRPr/>
              </a:pPr>
              <a:t>13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4572000"/>
            <a:ext cx="8915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81000" lvl="2" algn="just" defTabSz="952500">
              <a:spcBef>
                <a:spcPct val="20000"/>
              </a:spcBef>
              <a:tabLst>
                <a:tab pos="476250" algn="l"/>
              </a:tabLst>
            </a:pPr>
            <a:r>
              <a:rPr lang="es-ES_tradnl"/>
              <a:t>Resultado</a:t>
            </a:r>
            <a:r>
              <a:rPr lang="es-ES_tradnl" sz="3600" b="1"/>
              <a:t> </a:t>
            </a:r>
            <a:r>
              <a:rPr lang="es-ES_tradnl"/>
              <a:t>de una</a:t>
            </a:r>
            <a:r>
              <a:rPr lang="es-ES_tradnl" sz="3600" b="1"/>
              <a:t> </a:t>
            </a:r>
            <a:r>
              <a:rPr lang="es-ES_tradnl" b="1"/>
              <a:t>Actividad Recursiva</a:t>
            </a:r>
            <a:r>
              <a:rPr lang="es-ES_tradnl"/>
              <a:t> de </a:t>
            </a:r>
            <a:r>
              <a:rPr lang="es-ES_tradnl" b="1"/>
              <a:t>Síntesis-Análisis</a:t>
            </a:r>
            <a:r>
              <a:rPr lang="es-ES_tradnl"/>
              <a:t> para Definir la </a:t>
            </a:r>
            <a:r>
              <a:rPr lang="es-ES_tradnl" b="1"/>
              <a:t>Transformación de Recursos e Insumos</a:t>
            </a:r>
            <a:r>
              <a:rPr lang="es-ES_tradnl"/>
              <a:t> en Productos, Operaciones y Procesos Productivos que Resuelven </a:t>
            </a:r>
            <a:r>
              <a:rPr lang="es-ES_tradnl" b="1" i="1"/>
              <a:t>Necesidades Humanas</a:t>
            </a:r>
            <a:r>
              <a:rPr lang="es-ES_tradnl"/>
              <a:t>.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81000" y="3962400"/>
            <a:ext cx="7086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800" b="1">
                <a:solidFill>
                  <a:srgbClr val="000066"/>
                </a:solidFill>
              </a:rPr>
              <a:t>Diseño Conceptual de Procesos Industriales:</a:t>
            </a:r>
            <a:endParaRPr lang="es-ES_tradnl" b="1">
              <a:solidFill>
                <a:srgbClr val="000000"/>
              </a:solidFill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143000" y="304800"/>
            <a:ext cx="739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800" b="1">
                <a:solidFill>
                  <a:srgbClr val="0000FF"/>
                </a:solidFill>
              </a:rPr>
              <a:t>DISEÑO DE PROCESOS INDUSTRIALES</a:t>
            </a:r>
            <a:endParaRPr lang="es-ES_tradnl" b="1">
              <a:solidFill>
                <a:srgbClr val="0000FF"/>
              </a:solidFill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57200" y="1066800"/>
            <a:ext cx="80772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2800" b="1">
                <a:solidFill>
                  <a:srgbClr val="990000"/>
                </a:solidFill>
              </a:rPr>
              <a:t>Diseño en Ingeniería:</a:t>
            </a:r>
            <a:endParaRPr lang="es-MX" sz="2800">
              <a:solidFill>
                <a:srgbClr val="000000"/>
              </a:solidFill>
            </a:endParaRPr>
          </a:p>
          <a:p>
            <a:pPr algn="just"/>
            <a:endParaRPr lang="es-MX" sz="2800">
              <a:solidFill>
                <a:srgbClr val="000000"/>
              </a:solidFill>
            </a:endParaRPr>
          </a:p>
          <a:p>
            <a:pPr algn="just"/>
            <a:r>
              <a:rPr lang="es-MX" sz="2800">
                <a:solidFill>
                  <a:srgbClr val="000000"/>
                </a:solidFill>
              </a:rPr>
              <a:t>Actividad Recursiva de Acción-Decisición para producir los Planes por los cuales los Recursos sean Convertidos en Sistemas o Artefactos que Resuelven Necesidades Humanas.</a:t>
            </a: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14</a:t>
            </a:fld>
            <a:endParaRPr lang="es-ES_tradnl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2895600"/>
            <a:ext cx="4038600" cy="1143000"/>
          </a:xfrm>
        </p:spPr>
        <p:txBody>
          <a:bodyPr/>
          <a:lstStyle/>
          <a:p>
            <a:r>
              <a:rPr lang="es-ES_tradnl" b="1" smtClean="0">
                <a:solidFill>
                  <a:schemeClr val="accent2"/>
                </a:solidFill>
              </a:rPr>
              <a:t>DISEÑO</a:t>
            </a:r>
            <a:br>
              <a:rPr lang="es-ES_tradnl" b="1" smtClean="0">
                <a:solidFill>
                  <a:schemeClr val="accent2"/>
                </a:solidFill>
              </a:rPr>
            </a:br>
            <a:r>
              <a:rPr lang="es-ES_tradnl" b="1" smtClean="0">
                <a:solidFill>
                  <a:schemeClr val="accent2"/>
                </a:solidFill>
              </a:rPr>
              <a:t>DE PROCESOS</a:t>
            </a:r>
            <a:endParaRPr lang="es-ES_tradnl" smtClean="0"/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1905000" y="2286000"/>
            <a:ext cx="1066800" cy="2743200"/>
          </a:xfrm>
          <a:prstGeom prst="curvedRightArrow">
            <a:avLst>
              <a:gd name="adj1" fmla="val 51429"/>
              <a:gd name="adj2" fmla="val 10285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 rot="10631649">
            <a:off x="6705600" y="2057400"/>
            <a:ext cx="1098550" cy="2590800"/>
          </a:xfrm>
          <a:prstGeom prst="curvedRightArrow">
            <a:avLst>
              <a:gd name="adj1" fmla="val 47168"/>
              <a:gd name="adj2" fmla="val 9433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895600" y="304800"/>
            <a:ext cx="4038600" cy="1143000"/>
            <a:chOff x="1824" y="192"/>
            <a:chExt cx="2544" cy="720"/>
          </a:xfrm>
        </p:grpSpPr>
        <p:sp>
          <p:nvSpPr>
            <p:cNvPr id="20491" name="Rectangle 6"/>
            <p:cNvSpPr>
              <a:spLocks noChangeArrowheads="1"/>
            </p:cNvSpPr>
            <p:nvPr/>
          </p:nvSpPr>
          <p:spPr bwMode="auto">
            <a:xfrm>
              <a:off x="1824" y="192"/>
              <a:ext cx="2544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ES_tradnl" sz="4400" b="1">
                  <a:solidFill>
                    <a:srgbClr val="FF0000"/>
                  </a:solidFill>
                </a:rPr>
                <a:t>SINTESIS</a:t>
              </a:r>
              <a:endParaRPr lang="es-ES_tradnl" sz="4400">
                <a:solidFill>
                  <a:schemeClr val="tx2"/>
                </a:solidFill>
              </a:endParaRPr>
            </a:p>
          </p:txBody>
        </p:sp>
        <p:sp>
          <p:nvSpPr>
            <p:cNvPr id="20492" name="Oval 7"/>
            <p:cNvSpPr>
              <a:spLocks noChangeArrowheads="1"/>
            </p:cNvSpPr>
            <p:nvPr/>
          </p:nvSpPr>
          <p:spPr bwMode="auto">
            <a:xfrm>
              <a:off x="2160" y="240"/>
              <a:ext cx="1920" cy="62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486" name="Group 8"/>
          <p:cNvGrpSpPr>
            <a:grpSpLocks/>
          </p:cNvGrpSpPr>
          <p:nvPr/>
        </p:nvGrpSpPr>
        <p:grpSpPr bwMode="auto">
          <a:xfrm>
            <a:off x="2743200" y="5486400"/>
            <a:ext cx="4038600" cy="1143000"/>
            <a:chOff x="1728" y="3456"/>
            <a:chExt cx="2544" cy="720"/>
          </a:xfrm>
        </p:grpSpPr>
        <p:sp>
          <p:nvSpPr>
            <p:cNvPr id="20489" name="Rectangle 9"/>
            <p:cNvSpPr>
              <a:spLocks noChangeArrowheads="1"/>
            </p:cNvSpPr>
            <p:nvPr/>
          </p:nvSpPr>
          <p:spPr bwMode="auto">
            <a:xfrm>
              <a:off x="1728" y="3456"/>
              <a:ext cx="2544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ES_tradnl" sz="4400" b="1">
                  <a:solidFill>
                    <a:srgbClr val="FF0000"/>
                  </a:solidFill>
                </a:rPr>
                <a:t>ANALISIS</a:t>
              </a:r>
              <a:endParaRPr lang="es-ES_tradnl" sz="4400">
                <a:solidFill>
                  <a:schemeClr val="tx2"/>
                </a:solidFill>
              </a:endParaRPr>
            </a:p>
          </p:txBody>
        </p:sp>
        <p:sp>
          <p:nvSpPr>
            <p:cNvPr id="20490" name="Oval 10"/>
            <p:cNvSpPr>
              <a:spLocks noChangeArrowheads="1"/>
            </p:cNvSpPr>
            <p:nvPr/>
          </p:nvSpPr>
          <p:spPr bwMode="auto">
            <a:xfrm>
              <a:off x="2016" y="3456"/>
              <a:ext cx="2016" cy="67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20487" name="AutoShape 11"/>
          <p:cNvSpPr>
            <a:spLocks noChangeArrowheads="1"/>
          </p:cNvSpPr>
          <p:nvPr/>
        </p:nvSpPr>
        <p:spPr bwMode="auto">
          <a:xfrm>
            <a:off x="4648200" y="1447800"/>
            <a:ext cx="485775" cy="838200"/>
          </a:xfrm>
          <a:prstGeom prst="downArrow">
            <a:avLst>
              <a:gd name="adj1" fmla="val 50000"/>
              <a:gd name="adj2" fmla="val 4313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488" name="AutoShape 12"/>
          <p:cNvSpPr>
            <a:spLocks noChangeArrowheads="1"/>
          </p:cNvSpPr>
          <p:nvPr/>
        </p:nvSpPr>
        <p:spPr bwMode="auto">
          <a:xfrm>
            <a:off x="4495800" y="4572000"/>
            <a:ext cx="485775" cy="762000"/>
          </a:xfrm>
          <a:prstGeom prst="upArrow">
            <a:avLst>
              <a:gd name="adj1" fmla="val 50000"/>
              <a:gd name="adj2" fmla="val 3921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15</a:t>
            </a:fld>
            <a:endParaRPr lang="es-ES_tradn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-228600" y="4724400"/>
          <a:ext cx="7807325" cy="982663"/>
        </p:xfrm>
        <a:graphic>
          <a:graphicData uri="http://schemas.openxmlformats.org/presentationml/2006/ole">
            <p:oleObj spid="_x0000_s6146" name="Documento" r:id="rId3" imgW="7814880" imgH="981000" progId="Word.Document.8">
              <p:embed/>
            </p:oleObj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762000" y="304800"/>
          <a:ext cx="7750175" cy="952500"/>
        </p:xfrm>
        <a:graphic>
          <a:graphicData uri="http://schemas.openxmlformats.org/presentationml/2006/ole">
            <p:oleObj spid="_x0000_s6147" name="Documento" r:id="rId4" imgW="8188200" imgH="1013760" progId="Word.Document.8">
              <p:embed/>
            </p:oleObj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889000" y="838200"/>
          <a:ext cx="8255000" cy="563563"/>
        </p:xfrm>
        <a:graphic>
          <a:graphicData uri="http://schemas.openxmlformats.org/presentationml/2006/ole">
            <p:oleObj spid="_x0000_s6148" name="Documento" r:id="rId5" imgW="7929720" imgH="537840" progId="Word.Document.8">
              <p:embed/>
            </p:oleObj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685800" y="1524000"/>
          <a:ext cx="8067675" cy="779463"/>
        </p:xfrm>
        <a:graphic>
          <a:graphicData uri="http://schemas.openxmlformats.org/presentationml/2006/ole">
            <p:oleObj spid="_x0000_s6149" name="Documento" r:id="rId6" imgW="8526240" imgH="829080" progId="Word.Document.8">
              <p:embed/>
            </p:oleObj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0" y="2667000"/>
          <a:ext cx="7951788" cy="1111250"/>
        </p:xfrm>
        <a:graphic>
          <a:graphicData uri="http://schemas.openxmlformats.org/presentationml/2006/ole">
            <p:oleObj spid="_x0000_s6150" name="Documento" r:id="rId7" imgW="7960320" imgH="1114560" progId="Word.Document.8">
              <p:embed/>
            </p:oleObj>
          </a:graphicData>
        </a:graphic>
      </p:graphicFrame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5943600" y="3581400"/>
          <a:ext cx="2928938" cy="793750"/>
        </p:xfrm>
        <a:graphic>
          <a:graphicData uri="http://schemas.openxmlformats.org/presentationml/2006/ole">
            <p:oleObj spid="_x0000_s6151" name="Documento" r:id="rId8" imgW="3096720" imgH="844560" progId="Word.Document.8">
              <p:embed/>
            </p:oleObj>
          </a:graphicData>
        </a:graphic>
      </p:graphicFrame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572000" y="5867400"/>
            <a:ext cx="419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800" b="1">
                <a:solidFill>
                  <a:srgbClr val="FF0000"/>
                </a:solidFill>
              </a:rPr>
              <a:t>de lo Chico a lo Grande</a:t>
            </a:r>
            <a:endParaRPr lang="es-ES_tradnl" b="1">
              <a:solidFill>
                <a:srgbClr val="FF0000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16</a:t>
            </a:fld>
            <a:endParaRPr lang="es-ES_tradnl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-762000" y="457200"/>
          <a:ext cx="10972800" cy="511175"/>
        </p:xfrm>
        <a:graphic>
          <a:graphicData uri="http://schemas.openxmlformats.org/presentationml/2006/ole">
            <p:oleObj spid="_x0000_s7170" name="Documento" r:id="rId3" imgW="5612040" imgH="262800" progId="Word.Document.8">
              <p:embed/>
            </p:oleObj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457200" y="1371600"/>
          <a:ext cx="8305800" cy="1866900"/>
        </p:xfrm>
        <a:graphic>
          <a:graphicData uri="http://schemas.openxmlformats.org/presentationml/2006/ole">
            <p:oleObj spid="_x0000_s7171" name="Documento" r:id="rId4" imgW="9044280" imgH="2044800" progId="Word.Document.8">
              <p:embed/>
            </p:oleObj>
          </a:graphicData>
        </a:graphic>
      </p:graphicFrame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grayscl/>
            <a:biLevel thresh="50000"/>
          </a:blip>
          <a:srcRect/>
          <a:stretch>
            <a:fillRect/>
          </a:stretch>
        </p:blipFill>
        <p:spPr bwMode="auto">
          <a:xfrm>
            <a:off x="5943600" y="3352800"/>
            <a:ext cx="29337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71800" y="3124200"/>
            <a:ext cx="3048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74" name="Group 6"/>
          <p:cNvGrpSpPr>
            <a:grpSpLocks/>
          </p:cNvGrpSpPr>
          <p:nvPr/>
        </p:nvGrpSpPr>
        <p:grpSpPr bwMode="auto">
          <a:xfrm>
            <a:off x="152400" y="3733800"/>
            <a:ext cx="3048000" cy="1447800"/>
            <a:chOff x="96" y="2352"/>
            <a:chExt cx="1968" cy="816"/>
          </a:xfrm>
        </p:grpSpPr>
        <p:sp>
          <p:nvSpPr>
            <p:cNvPr id="7179" name="Text Box 7"/>
            <p:cNvSpPr txBox="1">
              <a:spLocks noChangeArrowheads="1"/>
            </p:cNvSpPr>
            <p:nvPr/>
          </p:nvSpPr>
          <p:spPr bwMode="auto">
            <a:xfrm>
              <a:off x="1392" y="2497"/>
              <a:ext cx="672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/>
                <a:t>Productos</a:t>
              </a:r>
              <a:endParaRPr lang="es-ES_tradnl"/>
            </a:p>
          </p:txBody>
        </p:sp>
        <p:grpSp>
          <p:nvGrpSpPr>
            <p:cNvPr id="7180" name="Group 8"/>
            <p:cNvGrpSpPr>
              <a:grpSpLocks/>
            </p:cNvGrpSpPr>
            <p:nvPr/>
          </p:nvGrpSpPr>
          <p:grpSpPr bwMode="auto">
            <a:xfrm>
              <a:off x="144" y="2497"/>
              <a:ext cx="1776" cy="575"/>
              <a:chOff x="144" y="2497"/>
              <a:chExt cx="1776" cy="575"/>
            </a:xfrm>
          </p:grpSpPr>
          <p:sp>
            <p:nvSpPr>
              <p:cNvPr id="7182" name="Oval 9"/>
              <p:cNvSpPr>
                <a:spLocks noChangeArrowheads="1"/>
              </p:cNvSpPr>
              <p:nvPr/>
            </p:nvSpPr>
            <p:spPr bwMode="auto">
              <a:xfrm>
                <a:off x="672" y="2544"/>
                <a:ext cx="720" cy="528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7183" name="Line 10"/>
              <p:cNvSpPr>
                <a:spLocks noChangeShapeType="1"/>
              </p:cNvSpPr>
              <p:nvPr/>
            </p:nvSpPr>
            <p:spPr bwMode="auto">
              <a:xfrm>
                <a:off x="144" y="2784"/>
                <a:ext cx="5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7184" name="Line 11"/>
              <p:cNvSpPr>
                <a:spLocks noChangeShapeType="1"/>
              </p:cNvSpPr>
              <p:nvPr/>
            </p:nvSpPr>
            <p:spPr bwMode="auto">
              <a:xfrm>
                <a:off x="1392" y="2784"/>
                <a:ext cx="5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7185" name="Text Box 12"/>
              <p:cNvSpPr txBox="1">
                <a:spLocks noChangeArrowheads="1"/>
              </p:cNvSpPr>
              <p:nvPr/>
            </p:nvSpPr>
            <p:spPr bwMode="auto">
              <a:xfrm>
                <a:off x="144" y="2497"/>
                <a:ext cx="578" cy="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600"/>
                  <a:t>insumos</a:t>
                </a:r>
                <a:endParaRPr lang="es-ES_tradnl"/>
              </a:p>
            </p:txBody>
          </p:sp>
          <p:sp>
            <p:nvSpPr>
              <p:cNvPr id="7186" name="Text Box 13"/>
              <p:cNvSpPr txBox="1">
                <a:spLocks noChangeArrowheads="1"/>
              </p:cNvSpPr>
              <p:nvPr/>
            </p:nvSpPr>
            <p:spPr bwMode="auto">
              <a:xfrm>
                <a:off x="672" y="2689"/>
                <a:ext cx="720" cy="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600"/>
                  <a:t>PROCESO</a:t>
                </a:r>
                <a:endParaRPr lang="es-ES_tradnl"/>
              </a:p>
            </p:txBody>
          </p:sp>
        </p:grpSp>
        <p:sp>
          <p:nvSpPr>
            <p:cNvPr id="7181" name="Rectangle 14"/>
            <p:cNvSpPr>
              <a:spLocks noChangeArrowheads="1"/>
            </p:cNvSpPr>
            <p:nvPr/>
          </p:nvSpPr>
          <p:spPr bwMode="auto">
            <a:xfrm>
              <a:off x="96" y="2352"/>
              <a:ext cx="1920" cy="8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7175" name="Rectangle 15"/>
          <p:cNvSpPr>
            <a:spLocks noChangeArrowheads="1"/>
          </p:cNvSpPr>
          <p:nvPr/>
        </p:nvSpPr>
        <p:spPr bwMode="auto">
          <a:xfrm>
            <a:off x="5715000" y="3276600"/>
            <a:ext cx="3200400" cy="2819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76" name="Text Box 16"/>
          <p:cNvSpPr txBox="1">
            <a:spLocks noChangeArrowheads="1"/>
          </p:cNvSpPr>
          <p:nvPr/>
        </p:nvSpPr>
        <p:spPr bwMode="auto">
          <a:xfrm>
            <a:off x="228600" y="52578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</a:rPr>
              <a:t>Entrada-Salida</a:t>
            </a:r>
          </a:p>
        </p:txBody>
      </p:sp>
      <p:sp>
        <p:nvSpPr>
          <p:cNvPr id="7177" name="Text Box 17"/>
          <p:cNvSpPr txBox="1">
            <a:spLocks noChangeArrowheads="1"/>
          </p:cNvSpPr>
          <p:nvPr/>
        </p:nvSpPr>
        <p:spPr bwMode="auto">
          <a:xfrm>
            <a:off x="3810000" y="57912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FF0000"/>
                </a:solidFill>
              </a:rPr>
              <a:t>Bloques</a:t>
            </a:r>
            <a:endParaRPr lang="es-ES_tradnl"/>
          </a:p>
        </p:txBody>
      </p:sp>
      <p:sp>
        <p:nvSpPr>
          <p:cNvPr id="7178" name="Text Box 18"/>
          <p:cNvSpPr txBox="1">
            <a:spLocks noChangeArrowheads="1"/>
          </p:cNvSpPr>
          <p:nvPr/>
        </p:nvSpPr>
        <p:spPr bwMode="auto">
          <a:xfrm>
            <a:off x="6019800" y="6172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1"/>
                </a:solidFill>
              </a:rPr>
              <a:t>Diagrama de Flujos</a:t>
            </a:r>
            <a:endParaRPr lang="es-ES_tradnl"/>
          </a:p>
        </p:txBody>
      </p:sp>
      <p:sp>
        <p:nvSpPr>
          <p:cNvPr id="19" name="1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17</a:t>
            </a:fld>
            <a:endParaRPr lang="es-ES_tradnl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158875" y="995363"/>
            <a:ext cx="4763" cy="47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163638" y="995363"/>
            <a:ext cx="4225925" cy="47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5389563" y="995363"/>
            <a:ext cx="4762" cy="47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394325" y="995363"/>
            <a:ext cx="1855788" cy="47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7250113" y="995363"/>
            <a:ext cx="4762" cy="47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7254875" y="995363"/>
            <a:ext cx="1533525" cy="47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8788400" y="995363"/>
            <a:ext cx="4763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8788400" y="995363"/>
            <a:ext cx="4763" cy="47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8788400" y="1003300"/>
            <a:ext cx="4763" cy="6143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8788400" y="1620838"/>
            <a:ext cx="4763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1158875" y="3822700"/>
            <a:ext cx="4763" cy="47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1158875" y="3822700"/>
            <a:ext cx="4763" cy="47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1163638" y="3822700"/>
            <a:ext cx="4225925" cy="47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5389563" y="3822700"/>
            <a:ext cx="4762" cy="47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5394325" y="3822700"/>
            <a:ext cx="1855788" cy="47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7250113" y="3822700"/>
            <a:ext cx="4762" cy="47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7254875" y="3822700"/>
            <a:ext cx="1533525" cy="47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23" name="Rectangle 19"/>
          <p:cNvSpPr>
            <a:spLocks noChangeArrowheads="1"/>
          </p:cNvSpPr>
          <p:nvPr/>
        </p:nvSpPr>
        <p:spPr bwMode="auto">
          <a:xfrm>
            <a:off x="8788400" y="1627188"/>
            <a:ext cx="4763" cy="21955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8788400" y="3822700"/>
            <a:ext cx="4763" cy="47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8788400" y="3822700"/>
            <a:ext cx="4763" cy="47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526" name="Rectangle 2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838200"/>
          </a:xfrm>
          <a:noFill/>
        </p:spPr>
        <p:txBody>
          <a:bodyPr/>
          <a:lstStyle/>
          <a:p>
            <a:r>
              <a:rPr lang="es-ES_tradnl" sz="3200" b="1" smtClean="0">
                <a:solidFill>
                  <a:schemeClr val="accent2"/>
                </a:solidFill>
              </a:rPr>
              <a:t>TIPOS DE DISEÑO EN INGENIERIA</a:t>
            </a:r>
            <a:endParaRPr lang="es-ES_tradnl" smtClean="0"/>
          </a:p>
        </p:txBody>
      </p:sp>
      <p:grpSp>
        <p:nvGrpSpPr>
          <p:cNvPr id="21527" name="Group 23"/>
          <p:cNvGrpSpPr>
            <a:grpSpLocks/>
          </p:cNvGrpSpPr>
          <p:nvPr/>
        </p:nvGrpSpPr>
        <p:grpSpPr bwMode="auto">
          <a:xfrm>
            <a:off x="1158875" y="995363"/>
            <a:ext cx="7658100" cy="5634037"/>
            <a:chOff x="730" y="627"/>
            <a:chExt cx="4824" cy="3549"/>
          </a:xfrm>
        </p:grpSpPr>
        <p:sp>
          <p:nvSpPr>
            <p:cNvPr id="21528" name="Rectangle 24"/>
            <p:cNvSpPr>
              <a:spLocks noChangeArrowheads="1"/>
            </p:cNvSpPr>
            <p:nvPr/>
          </p:nvSpPr>
          <p:spPr bwMode="auto">
            <a:xfrm>
              <a:off x="1886" y="635"/>
              <a:ext cx="441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Tipo</a:t>
              </a:r>
              <a:endParaRPr lang="es-ES_tradnl"/>
            </a:p>
          </p:txBody>
        </p:sp>
        <p:sp>
          <p:nvSpPr>
            <p:cNvPr id="21529" name="Rectangle 25"/>
            <p:cNvSpPr>
              <a:spLocks noChangeArrowheads="1"/>
            </p:cNvSpPr>
            <p:nvPr/>
          </p:nvSpPr>
          <p:spPr bwMode="auto">
            <a:xfrm>
              <a:off x="3593" y="635"/>
              <a:ext cx="873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Error, (%)</a:t>
              </a:r>
              <a:endParaRPr lang="es-ES_tradnl"/>
            </a:p>
          </p:txBody>
        </p:sp>
        <p:sp>
          <p:nvSpPr>
            <p:cNvPr id="21530" name="Rectangle 26"/>
            <p:cNvSpPr>
              <a:spLocks noChangeArrowheads="1"/>
            </p:cNvSpPr>
            <p:nvPr/>
          </p:nvSpPr>
          <p:spPr bwMode="auto">
            <a:xfrm>
              <a:off x="4642" y="635"/>
              <a:ext cx="912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Costo, (%)</a:t>
              </a:r>
              <a:endParaRPr lang="es-ES_tradnl"/>
            </a:p>
          </p:txBody>
        </p:sp>
        <p:sp>
          <p:nvSpPr>
            <p:cNvPr id="21531" name="Rectangle 27"/>
            <p:cNvSpPr>
              <a:spLocks noChangeArrowheads="1"/>
            </p:cNvSpPr>
            <p:nvPr/>
          </p:nvSpPr>
          <p:spPr bwMode="auto">
            <a:xfrm>
              <a:off x="730" y="627"/>
              <a:ext cx="3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32" name="Rectangle 28"/>
            <p:cNvSpPr>
              <a:spLocks noChangeArrowheads="1"/>
            </p:cNvSpPr>
            <p:nvPr/>
          </p:nvSpPr>
          <p:spPr bwMode="auto">
            <a:xfrm>
              <a:off x="3395" y="630"/>
              <a:ext cx="3" cy="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33" name="Rectangle 29"/>
            <p:cNvSpPr>
              <a:spLocks noChangeArrowheads="1"/>
            </p:cNvSpPr>
            <p:nvPr/>
          </p:nvSpPr>
          <p:spPr bwMode="auto">
            <a:xfrm>
              <a:off x="4567" y="630"/>
              <a:ext cx="3" cy="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34" name="Rectangle 30"/>
            <p:cNvSpPr>
              <a:spLocks noChangeArrowheads="1"/>
            </p:cNvSpPr>
            <p:nvPr/>
          </p:nvSpPr>
          <p:spPr bwMode="auto">
            <a:xfrm>
              <a:off x="730" y="632"/>
              <a:ext cx="3" cy="38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35" name="Rectangle 31"/>
            <p:cNvSpPr>
              <a:spLocks noChangeArrowheads="1"/>
            </p:cNvSpPr>
            <p:nvPr/>
          </p:nvSpPr>
          <p:spPr bwMode="auto">
            <a:xfrm>
              <a:off x="3395" y="632"/>
              <a:ext cx="3" cy="38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36" name="Rectangle 32"/>
            <p:cNvSpPr>
              <a:spLocks noChangeArrowheads="1"/>
            </p:cNvSpPr>
            <p:nvPr/>
          </p:nvSpPr>
          <p:spPr bwMode="auto">
            <a:xfrm>
              <a:off x="4567" y="632"/>
              <a:ext cx="3" cy="38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37" name="Rectangle 33"/>
            <p:cNvSpPr>
              <a:spLocks noChangeArrowheads="1"/>
            </p:cNvSpPr>
            <p:nvPr/>
          </p:nvSpPr>
          <p:spPr bwMode="auto">
            <a:xfrm>
              <a:off x="774" y="1029"/>
              <a:ext cx="1583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Orden de Magnitud</a:t>
              </a:r>
              <a:endParaRPr lang="es-ES_tradnl"/>
            </a:p>
          </p:txBody>
        </p:sp>
        <p:sp>
          <p:nvSpPr>
            <p:cNvPr id="21538" name="Rectangle 34"/>
            <p:cNvSpPr>
              <a:spLocks noChangeArrowheads="1"/>
            </p:cNvSpPr>
            <p:nvPr/>
          </p:nvSpPr>
          <p:spPr bwMode="auto">
            <a:xfrm>
              <a:off x="774" y="1246"/>
              <a:ext cx="2631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Ingeniería Conceptual o de Perfil</a:t>
              </a:r>
              <a:endParaRPr lang="es-ES_tradnl"/>
            </a:p>
          </p:txBody>
        </p:sp>
        <p:sp>
          <p:nvSpPr>
            <p:cNvPr id="21539" name="Rectangle 35"/>
            <p:cNvSpPr>
              <a:spLocks noChangeArrowheads="1"/>
            </p:cNvSpPr>
            <p:nvPr/>
          </p:nvSpPr>
          <p:spPr bwMode="auto">
            <a:xfrm>
              <a:off x="774" y="1463"/>
              <a:ext cx="1416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Ingeniería Básica</a:t>
              </a:r>
              <a:endParaRPr lang="es-ES_tradnl"/>
            </a:p>
          </p:txBody>
        </p:sp>
        <p:sp>
          <p:nvSpPr>
            <p:cNvPr id="21540" name="Rectangle 36"/>
            <p:cNvSpPr>
              <a:spLocks noChangeArrowheads="1"/>
            </p:cNvSpPr>
            <p:nvPr/>
          </p:nvSpPr>
          <p:spPr bwMode="auto">
            <a:xfrm>
              <a:off x="774" y="1680"/>
              <a:ext cx="1764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Ingeniería de Detalles</a:t>
              </a:r>
              <a:endParaRPr lang="es-ES_tradnl"/>
            </a:p>
          </p:txBody>
        </p:sp>
        <p:sp>
          <p:nvSpPr>
            <p:cNvPr id="21541" name="Rectangle 37"/>
            <p:cNvSpPr>
              <a:spLocks noChangeArrowheads="1"/>
            </p:cNvSpPr>
            <p:nvPr/>
          </p:nvSpPr>
          <p:spPr bwMode="auto">
            <a:xfrm>
              <a:off x="774" y="1898"/>
              <a:ext cx="1610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Planta Funcionando</a:t>
              </a:r>
              <a:endParaRPr lang="es-ES_tradnl"/>
            </a:p>
          </p:txBody>
        </p:sp>
        <p:sp>
          <p:nvSpPr>
            <p:cNvPr id="21542" name="Rectangle 38"/>
            <p:cNvSpPr>
              <a:spLocks noChangeArrowheads="1"/>
            </p:cNvSpPr>
            <p:nvPr/>
          </p:nvSpPr>
          <p:spPr bwMode="auto">
            <a:xfrm>
              <a:off x="3715" y="1029"/>
              <a:ext cx="622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50-100</a:t>
              </a:r>
              <a:endParaRPr lang="es-ES_tradnl"/>
            </a:p>
          </p:txBody>
        </p:sp>
        <p:sp>
          <p:nvSpPr>
            <p:cNvPr id="21543" name="Rectangle 39"/>
            <p:cNvSpPr>
              <a:spLocks noChangeArrowheads="1"/>
            </p:cNvSpPr>
            <p:nvPr/>
          </p:nvSpPr>
          <p:spPr bwMode="auto">
            <a:xfrm>
              <a:off x="3762" y="1246"/>
              <a:ext cx="526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30-50</a:t>
              </a:r>
              <a:endParaRPr lang="es-ES_tradnl"/>
            </a:p>
          </p:txBody>
        </p:sp>
        <p:sp>
          <p:nvSpPr>
            <p:cNvPr id="21544" name="Rectangle 40"/>
            <p:cNvSpPr>
              <a:spLocks noChangeArrowheads="1"/>
            </p:cNvSpPr>
            <p:nvPr/>
          </p:nvSpPr>
          <p:spPr bwMode="auto">
            <a:xfrm>
              <a:off x="3762" y="1463"/>
              <a:ext cx="526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15-30</a:t>
              </a:r>
              <a:endParaRPr lang="es-ES_tradnl"/>
            </a:p>
          </p:txBody>
        </p:sp>
        <p:sp>
          <p:nvSpPr>
            <p:cNvPr id="21545" name="Rectangle 41"/>
            <p:cNvSpPr>
              <a:spLocks noChangeArrowheads="1"/>
            </p:cNvSpPr>
            <p:nvPr/>
          </p:nvSpPr>
          <p:spPr bwMode="auto">
            <a:xfrm>
              <a:off x="3809" y="1680"/>
              <a:ext cx="430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5-15</a:t>
              </a:r>
              <a:endParaRPr lang="es-ES_tradnl"/>
            </a:p>
          </p:txBody>
        </p:sp>
        <p:sp>
          <p:nvSpPr>
            <p:cNvPr id="21546" name="Rectangle 42"/>
            <p:cNvSpPr>
              <a:spLocks noChangeArrowheads="1"/>
            </p:cNvSpPr>
            <p:nvPr/>
          </p:nvSpPr>
          <p:spPr bwMode="auto">
            <a:xfrm>
              <a:off x="3856" y="1898"/>
              <a:ext cx="334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0-5</a:t>
              </a:r>
              <a:endParaRPr lang="es-ES_tradnl"/>
            </a:p>
          </p:txBody>
        </p:sp>
        <p:sp>
          <p:nvSpPr>
            <p:cNvPr id="21547" name="Rectangle 43"/>
            <p:cNvSpPr>
              <a:spLocks noChangeArrowheads="1"/>
            </p:cNvSpPr>
            <p:nvPr/>
          </p:nvSpPr>
          <p:spPr bwMode="auto">
            <a:xfrm>
              <a:off x="5005" y="1029"/>
              <a:ext cx="173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1</a:t>
              </a:r>
              <a:endParaRPr lang="es-ES_tradnl"/>
            </a:p>
          </p:txBody>
        </p:sp>
        <p:sp>
          <p:nvSpPr>
            <p:cNvPr id="21548" name="Rectangle 44"/>
            <p:cNvSpPr>
              <a:spLocks noChangeArrowheads="1"/>
            </p:cNvSpPr>
            <p:nvPr/>
          </p:nvSpPr>
          <p:spPr bwMode="auto">
            <a:xfrm>
              <a:off x="4957" y="1246"/>
              <a:ext cx="269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14</a:t>
              </a:r>
              <a:endParaRPr lang="es-ES_tradnl"/>
            </a:p>
          </p:txBody>
        </p:sp>
        <p:sp>
          <p:nvSpPr>
            <p:cNvPr id="21549" name="Rectangle 45"/>
            <p:cNvSpPr>
              <a:spLocks noChangeArrowheads="1"/>
            </p:cNvSpPr>
            <p:nvPr/>
          </p:nvSpPr>
          <p:spPr bwMode="auto">
            <a:xfrm>
              <a:off x="4957" y="1463"/>
              <a:ext cx="269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44</a:t>
              </a:r>
              <a:endParaRPr lang="es-ES_tradnl"/>
            </a:p>
          </p:txBody>
        </p:sp>
        <p:sp>
          <p:nvSpPr>
            <p:cNvPr id="21550" name="Rectangle 46"/>
            <p:cNvSpPr>
              <a:spLocks noChangeArrowheads="1"/>
            </p:cNvSpPr>
            <p:nvPr/>
          </p:nvSpPr>
          <p:spPr bwMode="auto">
            <a:xfrm>
              <a:off x="4957" y="1680"/>
              <a:ext cx="269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40</a:t>
              </a:r>
              <a:endParaRPr lang="es-ES_tradnl"/>
            </a:p>
          </p:txBody>
        </p:sp>
        <p:sp>
          <p:nvSpPr>
            <p:cNvPr id="21551" name="Rectangle 47"/>
            <p:cNvSpPr>
              <a:spLocks noChangeArrowheads="1"/>
            </p:cNvSpPr>
            <p:nvPr/>
          </p:nvSpPr>
          <p:spPr bwMode="auto">
            <a:xfrm>
              <a:off x="5005" y="1898"/>
              <a:ext cx="173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>
                  <a:solidFill>
                    <a:srgbClr val="000000"/>
                  </a:solidFill>
                </a:rPr>
                <a:t>1</a:t>
              </a:r>
              <a:endParaRPr lang="es-ES_tradnl"/>
            </a:p>
          </p:txBody>
        </p:sp>
        <p:sp>
          <p:nvSpPr>
            <p:cNvPr id="21552" name="Rectangle 48"/>
            <p:cNvSpPr>
              <a:spLocks noChangeArrowheads="1"/>
            </p:cNvSpPr>
            <p:nvPr/>
          </p:nvSpPr>
          <p:spPr bwMode="auto">
            <a:xfrm>
              <a:off x="730" y="1021"/>
              <a:ext cx="3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53" name="Rectangle 49"/>
            <p:cNvSpPr>
              <a:spLocks noChangeArrowheads="1"/>
            </p:cNvSpPr>
            <p:nvPr/>
          </p:nvSpPr>
          <p:spPr bwMode="auto">
            <a:xfrm>
              <a:off x="733" y="1021"/>
              <a:ext cx="2662" cy="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54" name="Rectangle 50"/>
            <p:cNvSpPr>
              <a:spLocks noChangeArrowheads="1"/>
            </p:cNvSpPr>
            <p:nvPr/>
          </p:nvSpPr>
          <p:spPr bwMode="auto">
            <a:xfrm>
              <a:off x="3395" y="1021"/>
              <a:ext cx="3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55" name="Rectangle 51"/>
            <p:cNvSpPr>
              <a:spLocks noChangeArrowheads="1"/>
            </p:cNvSpPr>
            <p:nvPr/>
          </p:nvSpPr>
          <p:spPr bwMode="auto">
            <a:xfrm>
              <a:off x="3398" y="1021"/>
              <a:ext cx="1169" cy="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56" name="Rectangle 52"/>
            <p:cNvSpPr>
              <a:spLocks noChangeArrowheads="1"/>
            </p:cNvSpPr>
            <p:nvPr/>
          </p:nvSpPr>
          <p:spPr bwMode="auto">
            <a:xfrm>
              <a:off x="4567" y="1021"/>
              <a:ext cx="3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57" name="Rectangle 53"/>
            <p:cNvSpPr>
              <a:spLocks noChangeArrowheads="1"/>
            </p:cNvSpPr>
            <p:nvPr/>
          </p:nvSpPr>
          <p:spPr bwMode="auto">
            <a:xfrm>
              <a:off x="4570" y="1021"/>
              <a:ext cx="966" cy="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58" name="Rectangle 54"/>
            <p:cNvSpPr>
              <a:spLocks noChangeArrowheads="1"/>
            </p:cNvSpPr>
            <p:nvPr/>
          </p:nvSpPr>
          <p:spPr bwMode="auto">
            <a:xfrm>
              <a:off x="730" y="1025"/>
              <a:ext cx="3" cy="138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59" name="Rectangle 55"/>
            <p:cNvSpPr>
              <a:spLocks noChangeArrowheads="1"/>
            </p:cNvSpPr>
            <p:nvPr/>
          </p:nvSpPr>
          <p:spPr bwMode="auto">
            <a:xfrm>
              <a:off x="3395" y="1025"/>
              <a:ext cx="3" cy="138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60" name="Rectangle 56"/>
            <p:cNvSpPr>
              <a:spLocks noChangeArrowheads="1"/>
            </p:cNvSpPr>
            <p:nvPr/>
          </p:nvSpPr>
          <p:spPr bwMode="auto">
            <a:xfrm>
              <a:off x="4567" y="1025"/>
              <a:ext cx="3" cy="138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21561" name="Group 57"/>
            <p:cNvGrpSpPr>
              <a:grpSpLocks/>
            </p:cNvGrpSpPr>
            <p:nvPr/>
          </p:nvGrpSpPr>
          <p:grpSpPr bwMode="auto">
            <a:xfrm>
              <a:off x="816" y="1488"/>
              <a:ext cx="4704" cy="2688"/>
              <a:chOff x="816" y="1488"/>
              <a:chExt cx="4704" cy="2688"/>
            </a:xfrm>
          </p:grpSpPr>
          <p:grpSp>
            <p:nvGrpSpPr>
              <p:cNvPr id="21562" name="Group 58"/>
              <p:cNvGrpSpPr>
                <a:grpSpLocks/>
              </p:cNvGrpSpPr>
              <p:nvPr/>
            </p:nvGrpSpPr>
            <p:grpSpPr bwMode="auto">
              <a:xfrm>
                <a:off x="816" y="2688"/>
                <a:ext cx="4704" cy="1488"/>
                <a:chOff x="816" y="2688"/>
                <a:chExt cx="4704" cy="1488"/>
              </a:xfrm>
            </p:grpSpPr>
            <p:sp>
              <p:nvSpPr>
                <p:cNvPr id="21569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2112" y="2688"/>
                  <a:ext cx="0" cy="1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21570" name="Line 60"/>
                <p:cNvSpPr>
                  <a:spLocks noChangeShapeType="1"/>
                </p:cNvSpPr>
                <p:nvPr/>
              </p:nvSpPr>
              <p:spPr bwMode="auto">
                <a:xfrm>
                  <a:off x="2112" y="3792"/>
                  <a:ext cx="307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21571" name="Arc 61"/>
                <p:cNvSpPr>
                  <a:spLocks/>
                </p:cNvSpPr>
                <p:nvPr/>
              </p:nvSpPr>
              <p:spPr bwMode="auto">
                <a:xfrm>
                  <a:off x="2352" y="2688"/>
                  <a:ext cx="2328" cy="1009"/>
                </a:xfrm>
                <a:custGeom>
                  <a:avLst/>
                  <a:gdLst>
                    <a:gd name="T0" fmla="*/ 229 w 23697"/>
                    <a:gd name="T1" fmla="*/ 45 h 22484"/>
                    <a:gd name="T2" fmla="*/ 0 w 23697"/>
                    <a:gd name="T3" fmla="*/ 0 h 22484"/>
                    <a:gd name="T4" fmla="*/ 208 w 23697"/>
                    <a:gd name="T5" fmla="*/ 2 h 22484"/>
                    <a:gd name="T6" fmla="*/ 0 60000 65536"/>
                    <a:gd name="T7" fmla="*/ 0 60000 65536"/>
                    <a:gd name="T8" fmla="*/ 0 60000 65536"/>
                    <a:gd name="T9" fmla="*/ 0 w 23697"/>
                    <a:gd name="T10" fmla="*/ 0 h 22484"/>
                    <a:gd name="T11" fmla="*/ 23697 w 23697"/>
                    <a:gd name="T12" fmla="*/ 22484 h 224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97" h="22484" fill="none" extrusionOk="0">
                      <a:moveTo>
                        <a:pt x="23696" y="22381"/>
                      </a:moveTo>
                      <a:cubicBezTo>
                        <a:pt x="23000" y="22449"/>
                        <a:pt x="22300" y="22483"/>
                        <a:pt x="21600" y="22484"/>
                      </a:cubicBezTo>
                      <a:cubicBezTo>
                        <a:pt x="9670" y="22484"/>
                        <a:pt x="0" y="12813"/>
                        <a:pt x="0" y="884"/>
                      </a:cubicBezTo>
                      <a:cubicBezTo>
                        <a:pt x="-1" y="589"/>
                        <a:pt x="6" y="294"/>
                        <a:pt x="18" y="0"/>
                      </a:cubicBezTo>
                    </a:path>
                    <a:path w="23697" h="22484" stroke="0" extrusionOk="0">
                      <a:moveTo>
                        <a:pt x="23696" y="22381"/>
                      </a:moveTo>
                      <a:cubicBezTo>
                        <a:pt x="23000" y="22449"/>
                        <a:pt x="22300" y="22483"/>
                        <a:pt x="21600" y="22484"/>
                      </a:cubicBezTo>
                      <a:cubicBezTo>
                        <a:pt x="9670" y="22484"/>
                        <a:pt x="0" y="12813"/>
                        <a:pt x="0" y="884"/>
                      </a:cubicBezTo>
                      <a:cubicBezTo>
                        <a:pt x="-1" y="589"/>
                        <a:pt x="6" y="294"/>
                        <a:pt x="18" y="0"/>
                      </a:cubicBezTo>
                      <a:lnTo>
                        <a:pt x="21600" y="884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21572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816" y="2736"/>
                  <a:ext cx="1200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_tradnl"/>
                    <a:t>Error del Proyecto, (%)</a:t>
                  </a:r>
                </a:p>
              </p:txBody>
            </p:sp>
            <p:sp>
              <p:nvSpPr>
                <p:cNvPr id="21573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2496" y="3888"/>
                  <a:ext cx="3024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_tradnl"/>
                    <a:t>Cantidad de Ingeniería Realizada</a:t>
                  </a:r>
                </a:p>
              </p:txBody>
            </p:sp>
          </p:grpSp>
          <p:grpSp>
            <p:nvGrpSpPr>
              <p:cNvPr id="21563" name="Group 64"/>
              <p:cNvGrpSpPr>
                <a:grpSpLocks/>
              </p:cNvGrpSpPr>
              <p:nvPr/>
            </p:nvGrpSpPr>
            <p:grpSpPr bwMode="auto">
              <a:xfrm>
                <a:off x="2496" y="1488"/>
                <a:ext cx="1296" cy="2160"/>
                <a:chOff x="2496" y="1488"/>
                <a:chExt cx="1296" cy="2160"/>
              </a:xfrm>
            </p:grpSpPr>
            <p:sp>
              <p:nvSpPr>
                <p:cNvPr id="21564" name="Line 65"/>
                <p:cNvSpPr>
                  <a:spLocks noChangeShapeType="1"/>
                </p:cNvSpPr>
                <p:nvPr/>
              </p:nvSpPr>
              <p:spPr bwMode="auto">
                <a:xfrm flipH="1">
                  <a:off x="2496" y="1488"/>
                  <a:ext cx="0" cy="15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21565" name="Line 66"/>
                <p:cNvSpPr>
                  <a:spLocks noChangeShapeType="1"/>
                </p:cNvSpPr>
                <p:nvPr/>
              </p:nvSpPr>
              <p:spPr bwMode="auto">
                <a:xfrm>
                  <a:off x="2832" y="1584"/>
                  <a:ext cx="240" cy="18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21566" name="Line 67"/>
                <p:cNvSpPr>
                  <a:spLocks noChangeShapeType="1"/>
                </p:cNvSpPr>
                <p:nvPr/>
              </p:nvSpPr>
              <p:spPr bwMode="auto">
                <a:xfrm>
                  <a:off x="3168" y="1824"/>
                  <a:ext cx="624" cy="182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21567" name="Line 68"/>
                <p:cNvSpPr>
                  <a:spLocks noChangeShapeType="1"/>
                </p:cNvSpPr>
                <p:nvPr/>
              </p:nvSpPr>
              <p:spPr bwMode="auto">
                <a:xfrm>
                  <a:off x="2976" y="1824"/>
                  <a:ext cx="19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21568" name="Line 69"/>
                <p:cNvSpPr>
                  <a:spLocks noChangeShapeType="1"/>
                </p:cNvSpPr>
                <p:nvPr/>
              </p:nvSpPr>
              <p:spPr bwMode="auto">
                <a:xfrm>
                  <a:off x="2592" y="1584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</p:grpSp>
      <p:sp>
        <p:nvSpPr>
          <p:cNvPr id="70" name="6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32B4FB-C81B-4A6A-B3DE-7E26EE3A9133}" type="slidenum">
              <a:rPr lang="es-ES_tradnl" smtClean="0"/>
              <a:pPr>
                <a:defRPr/>
              </a:pPr>
              <a:t>18</a:t>
            </a:fld>
            <a:endParaRPr lang="es-ES_tradnl"/>
          </a:p>
        </p:txBody>
      </p:sp>
      <p:sp>
        <p:nvSpPr>
          <p:cNvPr id="71" name="7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r>
              <a:rPr lang="es-ES_tradnl" sz="2800" b="1" smtClean="0"/>
              <a:t>Costos de Ingeniería</a:t>
            </a:r>
            <a:endParaRPr lang="es-ES_tradnl" smtClean="0"/>
          </a:p>
        </p:txBody>
      </p:sp>
      <p:grpSp>
        <p:nvGrpSpPr>
          <p:cNvPr id="8196" name="Group 3"/>
          <p:cNvGrpSpPr>
            <a:grpSpLocks/>
          </p:cNvGrpSpPr>
          <p:nvPr/>
        </p:nvGrpSpPr>
        <p:grpSpPr bwMode="auto">
          <a:xfrm>
            <a:off x="533400" y="1536700"/>
            <a:ext cx="8224838" cy="4846638"/>
            <a:chOff x="336" y="968"/>
            <a:chExt cx="5181" cy="3053"/>
          </a:xfrm>
        </p:grpSpPr>
        <p:sp>
          <p:nvSpPr>
            <p:cNvPr id="8197" name="Rectangle 4"/>
            <p:cNvSpPr>
              <a:spLocks noChangeArrowheads="1"/>
            </p:cNvSpPr>
            <p:nvPr/>
          </p:nvSpPr>
          <p:spPr bwMode="auto">
            <a:xfrm>
              <a:off x="588" y="1186"/>
              <a:ext cx="838" cy="21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198" name="Rectangle 5"/>
            <p:cNvSpPr>
              <a:spLocks noChangeArrowheads="1"/>
            </p:cNvSpPr>
            <p:nvPr/>
          </p:nvSpPr>
          <p:spPr bwMode="auto">
            <a:xfrm>
              <a:off x="576" y="1200"/>
              <a:ext cx="779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800080"/>
                  </a:solidFill>
                  <a:latin typeface="Arial" pitchFamily="34" charset="0"/>
                </a:rPr>
                <a:t>Concepción</a:t>
              </a:r>
              <a:endParaRPr lang="es-ES_tradnl"/>
            </a:p>
          </p:txBody>
        </p:sp>
        <p:sp>
          <p:nvSpPr>
            <p:cNvPr id="8199" name="Rectangle 6"/>
            <p:cNvSpPr>
              <a:spLocks noChangeArrowheads="1"/>
            </p:cNvSpPr>
            <p:nvPr/>
          </p:nvSpPr>
          <p:spPr bwMode="auto">
            <a:xfrm>
              <a:off x="1392" y="1008"/>
              <a:ext cx="638" cy="383"/>
            </a:xfrm>
            <a:prstGeom prst="rect">
              <a:avLst/>
            </a:prstGeom>
            <a:solidFill>
              <a:srgbClr val="FF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00" name="Rectangle 7"/>
            <p:cNvSpPr>
              <a:spLocks noChangeArrowheads="1"/>
            </p:cNvSpPr>
            <p:nvPr/>
          </p:nvSpPr>
          <p:spPr bwMode="auto">
            <a:xfrm>
              <a:off x="1478" y="1051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FF"/>
                  </a:solidFill>
                  <a:latin typeface="Arial" pitchFamily="34" charset="0"/>
                </a:rPr>
                <a:t>  </a:t>
              </a:r>
              <a:endParaRPr lang="es-ES_tradnl"/>
            </a:p>
          </p:txBody>
        </p:sp>
        <p:sp>
          <p:nvSpPr>
            <p:cNvPr id="8201" name="Rectangle 8"/>
            <p:cNvSpPr>
              <a:spLocks noChangeArrowheads="1"/>
            </p:cNvSpPr>
            <p:nvPr/>
          </p:nvSpPr>
          <p:spPr bwMode="auto">
            <a:xfrm>
              <a:off x="1536" y="1008"/>
              <a:ext cx="2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FF"/>
                  </a:solidFill>
                  <a:latin typeface="Arial" pitchFamily="34" charset="0"/>
                </a:rPr>
                <a:t>Ing.</a:t>
              </a:r>
              <a:endParaRPr lang="es-ES_tradnl"/>
            </a:p>
          </p:txBody>
        </p:sp>
        <p:sp>
          <p:nvSpPr>
            <p:cNvPr id="8202" name="Rectangle 9"/>
            <p:cNvSpPr>
              <a:spLocks noChangeArrowheads="1"/>
            </p:cNvSpPr>
            <p:nvPr/>
          </p:nvSpPr>
          <p:spPr bwMode="auto">
            <a:xfrm>
              <a:off x="1440" y="1200"/>
              <a:ext cx="58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FF"/>
                  </a:solidFill>
                  <a:latin typeface="Arial" pitchFamily="34" charset="0"/>
                </a:rPr>
                <a:t>Concept.</a:t>
              </a:r>
              <a:endParaRPr lang="es-ES_tradnl"/>
            </a:p>
          </p:txBody>
        </p:sp>
        <p:sp>
          <p:nvSpPr>
            <p:cNvPr id="8203" name="Rectangle 10"/>
            <p:cNvSpPr>
              <a:spLocks noChangeArrowheads="1"/>
            </p:cNvSpPr>
            <p:nvPr/>
          </p:nvSpPr>
          <p:spPr bwMode="auto">
            <a:xfrm>
              <a:off x="2016" y="1104"/>
              <a:ext cx="1392" cy="274"/>
            </a:xfrm>
            <a:prstGeom prst="rect">
              <a:avLst/>
            </a:prstGeom>
            <a:solidFill>
              <a:srgbClr val="FF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04" name="Rectangle 11"/>
            <p:cNvSpPr>
              <a:spLocks noChangeArrowheads="1"/>
            </p:cNvSpPr>
            <p:nvPr/>
          </p:nvSpPr>
          <p:spPr bwMode="auto">
            <a:xfrm>
              <a:off x="2256" y="1152"/>
              <a:ext cx="91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S_tradnl" sz="2100" b="1">
                  <a:solidFill>
                    <a:srgbClr val="FF0000"/>
                  </a:solidFill>
                  <a:latin typeface="Arial" pitchFamily="34" charset="0"/>
                </a:rPr>
                <a:t>Ing. Básica</a:t>
              </a:r>
              <a:endParaRPr lang="es-ES_tradnl"/>
            </a:p>
          </p:txBody>
        </p:sp>
        <p:sp>
          <p:nvSpPr>
            <p:cNvPr id="8205" name="Rectangle 12"/>
            <p:cNvSpPr>
              <a:spLocks noChangeArrowheads="1"/>
            </p:cNvSpPr>
            <p:nvPr/>
          </p:nvSpPr>
          <p:spPr bwMode="auto">
            <a:xfrm>
              <a:off x="3360" y="1104"/>
              <a:ext cx="1344" cy="274"/>
            </a:xfrm>
            <a:prstGeom prst="rect">
              <a:avLst/>
            </a:prstGeom>
            <a:solidFill>
              <a:srgbClr val="FF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06" name="Rectangle 13"/>
            <p:cNvSpPr>
              <a:spLocks noChangeArrowheads="1"/>
            </p:cNvSpPr>
            <p:nvPr/>
          </p:nvSpPr>
          <p:spPr bwMode="auto">
            <a:xfrm>
              <a:off x="3552" y="1152"/>
              <a:ext cx="99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2100" b="1">
                  <a:solidFill>
                    <a:srgbClr val="00FF00"/>
                  </a:solidFill>
                  <a:latin typeface="Arial" pitchFamily="34" charset="0"/>
                </a:rPr>
                <a:t>Ing. Detalles</a:t>
              </a:r>
              <a:endParaRPr lang="es-ES_tradnl"/>
            </a:p>
          </p:txBody>
        </p:sp>
        <p:sp>
          <p:nvSpPr>
            <p:cNvPr id="8207" name="Rectangle 14"/>
            <p:cNvSpPr>
              <a:spLocks noChangeArrowheads="1"/>
            </p:cNvSpPr>
            <p:nvPr/>
          </p:nvSpPr>
          <p:spPr bwMode="auto">
            <a:xfrm>
              <a:off x="341" y="968"/>
              <a:ext cx="5079" cy="3053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08" name="Rectangle 15"/>
            <p:cNvSpPr>
              <a:spLocks noChangeArrowheads="1"/>
            </p:cNvSpPr>
            <p:nvPr/>
          </p:nvSpPr>
          <p:spPr bwMode="auto">
            <a:xfrm>
              <a:off x="1813" y="1404"/>
              <a:ext cx="15" cy="54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09" name="Rectangle 16"/>
            <p:cNvSpPr>
              <a:spLocks noChangeArrowheads="1"/>
            </p:cNvSpPr>
            <p:nvPr/>
          </p:nvSpPr>
          <p:spPr bwMode="auto">
            <a:xfrm>
              <a:off x="2553" y="1404"/>
              <a:ext cx="15" cy="54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10" name="Rectangle 17"/>
            <p:cNvSpPr>
              <a:spLocks noChangeArrowheads="1"/>
            </p:cNvSpPr>
            <p:nvPr/>
          </p:nvSpPr>
          <p:spPr bwMode="auto">
            <a:xfrm>
              <a:off x="3736" y="1404"/>
              <a:ext cx="15" cy="543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8211" name="Group 18"/>
            <p:cNvGrpSpPr>
              <a:grpSpLocks/>
            </p:cNvGrpSpPr>
            <p:nvPr/>
          </p:nvGrpSpPr>
          <p:grpSpPr bwMode="auto">
            <a:xfrm>
              <a:off x="1574" y="1902"/>
              <a:ext cx="493" cy="92"/>
              <a:chOff x="1574" y="1902"/>
              <a:chExt cx="493" cy="92"/>
            </a:xfrm>
          </p:grpSpPr>
          <p:sp>
            <p:nvSpPr>
              <p:cNvPr id="8229" name="Freeform 19"/>
              <p:cNvSpPr>
                <a:spLocks/>
              </p:cNvSpPr>
              <p:nvPr/>
            </p:nvSpPr>
            <p:spPr bwMode="auto">
              <a:xfrm>
                <a:off x="1650" y="1940"/>
                <a:ext cx="340" cy="18"/>
              </a:xfrm>
              <a:custGeom>
                <a:avLst/>
                <a:gdLst>
                  <a:gd name="T0" fmla="*/ 0 w 340"/>
                  <a:gd name="T1" fmla="*/ 0 h 18"/>
                  <a:gd name="T2" fmla="*/ 0 w 340"/>
                  <a:gd name="T3" fmla="*/ 16 h 18"/>
                  <a:gd name="T4" fmla="*/ 340 w 340"/>
                  <a:gd name="T5" fmla="*/ 18 h 18"/>
                  <a:gd name="T6" fmla="*/ 340 w 340"/>
                  <a:gd name="T7" fmla="*/ 1 h 18"/>
                  <a:gd name="T8" fmla="*/ 0 w 340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0"/>
                  <a:gd name="T16" fmla="*/ 0 h 18"/>
                  <a:gd name="T17" fmla="*/ 340 w 340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0" h="18">
                    <a:moveTo>
                      <a:pt x="0" y="0"/>
                    </a:moveTo>
                    <a:lnTo>
                      <a:pt x="0" y="16"/>
                    </a:lnTo>
                    <a:lnTo>
                      <a:pt x="340" y="18"/>
                    </a:lnTo>
                    <a:lnTo>
                      <a:pt x="34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230" name="Freeform 20"/>
              <p:cNvSpPr>
                <a:spLocks/>
              </p:cNvSpPr>
              <p:nvPr/>
            </p:nvSpPr>
            <p:spPr bwMode="auto">
              <a:xfrm>
                <a:off x="1574" y="1902"/>
                <a:ext cx="79" cy="89"/>
              </a:xfrm>
              <a:custGeom>
                <a:avLst/>
                <a:gdLst>
                  <a:gd name="T0" fmla="*/ 79 w 79"/>
                  <a:gd name="T1" fmla="*/ 0 h 89"/>
                  <a:gd name="T2" fmla="*/ 0 w 79"/>
                  <a:gd name="T3" fmla="*/ 45 h 89"/>
                  <a:gd name="T4" fmla="*/ 79 w 79"/>
                  <a:gd name="T5" fmla="*/ 89 h 89"/>
                  <a:gd name="T6" fmla="*/ 79 w 79"/>
                  <a:gd name="T7" fmla="*/ 0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89"/>
                  <a:gd name="T14" fmla="*/ 79 w 79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89">
                    <a:moveTo>
                      <a:pt x="79" y="0"/>
                    </a:moveTo>
                    <a:lnTo>
                      <a:pt x="0" y="45"/>
                    </a:lnTo>
                    <a:lnTo>
                      <a:pt x="79" y="8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231" name="Freeform 21"/>
              <p:cNvSpPr>
                <a:spLocks/>
              </p:cNvSpPr>
              <p:nvPr/>
            </p:nvSpPr>
            <p:spPr bwMode="auto">
              <a:xfrm>
                <a:off x="1987" y="1905"/>
                <a:ext cx="80" cy="89"/>
              </a:xfrm>
              <a:custGeom>
                <a:avLst/>
                <a:gdLst>
                  <a:gd name="T0" fmla="*/ 0 w 80"/>
                  <a:gd name="T1" fmla="*/ 89 h 89"/>
                  <a:gd name="T2" fmla="*/ 80 w 80"/>
                  <a:gd name="T3" fmla="*/ 44 h 89"/>
                  <a:gd name="T4" fmla="*/ 0 w 80"/>
                  <a:gd name="T5" fmla="*/ 0 h 89"/>
                  <a:gd name="T6" fmla="*/ 0 w 80"/>
                  <a:gd name="T7" fmla="*/ 89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89"/>
                  <a:gd name="T14" fmla="*/ 80 w 80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89">
                    <a:moveTo>
                      <a:pt x="0" y="89"/>
                    </a:moveTo>
                    <a:lnTo>
                      <a:pt x="80" y="44"/>
                    </a:lnTo>
                    <a:lnTo>
                      <a:pt x="0" y="0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8212" name="Group 22"/>
            <p:cNvGrpSpPr>
              <a:grpSpLocks/>
            </p:cNvGrpSpPr>
            <p:nvPr/>
          </p:nvGrpSpPr>
          <p:grpSpPr bwMode="auto">
            <a:xfrm>
              <a:off x="2067" y="1902"/>
              <a:ext cx="1133" cy="92"/>
              <a:chOff x="2067" y="1902"/>
              <a:chExt cx="1133" cy="92"/>
            </a:xfrm>
          </p:grpSpPr>
          <p:sp>
            <p:nvSpPr>
              <p:cNvPr id="8226" name="Freeform 23"/>
              <p:cNvSpPr>
                <a:spLocks/>
              </p:cNvSpPr>
              <p:nvPr/>
            </p:nvSpPr>
            <p:spPr bwMode="auto">
              <a:xfrm>
                <a:off x="2143" y="1940"/>
                <a:ext cx="981" cy="18"/>
              </a:xfrm>
              <a:custGeom>
                <a:avLst/>
                <a:gdLst>
                  <a:gd name="T0" fmla="*/ 0 w 981"/>
                  <a:gd name="T1" fmla="*/ 0 h 18"/>
                  <a:gd name="T2" fmla="*/ 0 w 981"/>
                  <a:gd name="T3" fmla="*/ 16 h 18"/>
                  <a:gd name="T4" fmla="*/ 981 w 981"/>
                  <a:gd name="T5" fmla="*/ 18 h 18"/>
                  <a:gd name="T6" fmla="*/ 981 w 981"/>
                  <a:gd name="T7" fmla="*/ 1 h 18"/>
                  <a:gd name="T8" fmla="*/ 0 w 981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81"/>
                  <a:gd name="T16" fmla="*/ 0 h 18"/>
                  <a:gd name="T17" fmla="*/ 981 w 981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81" h="18">
                    <a:moveTo>
                      <a:pt x="0" y="0"/>
                    </a:moveTo>
                    <a:lnTo>
                      <a:pt x="0" y="16"/>
                    </a:lnTo>
                    <a:lnTo>
                      <a:pt x="981" y="18"/>
                    </a:lnTo>
                    <a:lnTo>
                      <a:pt x="98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227" name="Freeform 24"/>
              <p:cNvSpPr>
                <a:spLocks/>
              </p:cNvSpPr>
              <p:nvPr/>
            </p:nvSpPr>
            <p:spPr bwMode="auto">
              <a:xfrm>
                <a:off x="2067" y="1902"/>
                <a:ext cx="79" cy="89"/>
              </a:xfrm>
              <a:custGeom>
                <a:avLst/>
                <a:gdLst>
                  <a:gd name="T0" fmla="*/ 79 w 79"/>
                  <a:gd name="T1" fmla="*/ 0 h 89"/>
                  <a:gd name="T2" fmla="*/ 0 w 79"/>
                  <a:gd name="T3" fmla="*/ 45 h 89"/>
                  <a:gd name="T4" fmla="*/ 79 w 79"/>
                  <a:gd name="T5" fmla="*/ 89 h 89"/>
                  <a:gd name="T6" fmla="*/ 79 w 79"/>
                  <a:gd name="T7" fmla="*/ 0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89"/>
                  <a:gd name="T14" fmla="*/ 79 w 79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89">
                    <a:moveTo>
                      <a:pt x="79" y="0"/>
                    </a:moveTo>
                    <a:lnTo>
                      <a:pt x="0" y="45"/>
                    </a:lnTo>
                    <a:lnTo>
                      <a:pt x="79" y="8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228" name="Freeform 25"/>
              <p:cNvSpPr>
                <a:spLocks/>
              </p:cNvSpPr>
              <p:nvPr/>
            </p:nvSpPr>
            <p:spPr bwMode="auto">
              <a:xfrm>
                <a:off x="3121" y="1905"/>
                <a:ext cx="79" cy="89"/>
              </a:xfrm>
              <a:custGeom>
                <a:avLst/>
                <a:gdLst>
                  <a:gd name="T0" fmla="*/ 0 w 79"/>
                  <a:gd name="T1" fmla="*/ 89 h 89"/>
                  <a:gd name="T2" fmla="*/ 79 w 79"/>
                  <a:gd name="T3" fmla="*/ 44 h 89"/>
                  <a:gd name="T4" fmla="*/ 0 w 79"/>
                  <a:gd name="T5" fmla="*/ 0 h 89"/>
                  <a:gd name="T6" fmla="*/ 0 w 79"/>
                  <a:gd name="T7" fmla="*/ 89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89"/>
                  <a:gd name="T14" fmla="*/ 79 w 79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89">
                    <a:moveTo>
                      <a:pt x="0" y="89"/>
                    </a:moveTo>
                    <a:lnTo>
                      <a:pt x="79" y="44"/>
                    </a:lnTo>
                    <a:lnTo>
                      <a:pt x="0" y="0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8213" name="Group 26"/>
            <p:cNvGrpSpPr>
              <a:grpSpLocks/>
            </p:cNvGrpSpPr>
            <p:nvPr/>
          </p:nvGrpSpPr>
          <p:grpSpPr bwMode="auto">
            <a:xfrm>
              <a:off x="3200" y="1902"/>
              <a:ext cx="1282" cy="92"/>
              <a:chOff x="3200" y="1902"/>
              <a:chExt cx="1282" cy="92"/>
            </a:xfrm>
          </p:grpSpPr>
          <p:sp>
            <p:nvSpPr>
              <p:cNvPr id="8223" name="Freeform 27"/>
              <p:cNvSpPr>
                <a:spLocks/>
              </p:cNvSpPr>
              <p:nvPr/>
            </p:nvSpPr>
            <p:spPr bwMode="auto">
              <a:xfrm>
                <a:off x="3277" y="1940"/>
                <a:ext cx="1128" cy="18"/>
              </a:xfrm>
              <a:custGeom>
                <a:avLst/>
                <a:gdLst>
                  <a:gd name="T0" fmla="*/ 0 w 1128"/>
                  <a:gd name="T1" fmla="*/ 0 h 18"/>
                  <a:gd name="T2" fmla="*/ 0 w 1128"/>
                  <a:gd name="T3" fmla="*/ 16 h 18"/>
                  <a:gd name="T4" fmla="*/ 1128 w 1128"/>
                  <a:gd name="T5" fmla="*/ 18 h 18"/>
                  <a:gd name="T6" fmla="*/ 1128 w 1128"/>
                  <a:gd name="T7" fmla="*/ 1 h 18"/>
                  <a:gd name="T8" fmla="*/ 0 w 1128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8"/>
                  <a:gd name="T16" fmla="*/ 0 h 18"/>
                  <a:gd name="T17" fmla="*/ 1128 w 1128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8" h="18">
                    <a:moveTo>
                      <a:pt x="0" y="0"/>
                    </a:moveTo>
                    <a:lnTo>
                      <a:pt x="0" y="16"/>
                    </a:lnTo>
                    <a:lnTo>
                      <a:pt x="1128" y="18"/>
                    </a:lnTo>
                    <a:lnTo>
                      <a:pt x="1128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224" name="Freeform 28"/>
              <p:cNvSpPr>
                <a:spLocks/>
              </p:cNvSpPr>
              <p:nvPr/>
            </p:nvSpPr>
            <p:spPr bwMode="auto">
              <a:xfrm>
                <a:off x="3200" y="1902"/>
                <a:ext cx="80" cy="89"/>
              </a:xfrm>
              <a:custGeom>
                <a:avLst/>
                <a:gdLst>
                  <a:gd name="T0" fmla="*/ 80 w 80"/>
                  <a:gd name="T1" fmla="*/ 0 h 89"/>
                  <a:gd name="T2" fmla="*/ 0 w 80"/>
                  <a:gd name="T3" fmla="*/ 45 h 89"/>
                  <a:gd name="T4" fmla="*/ 80 w 80"/>
                  <a:gd name="T5" fmla="*/ 89 h 89"/>
                  <a:gd name="T6" fmla="*/ 80 w 80"/>
                  <a:gd name="T7" fmla="*/ 0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89"/>
                  <a:gd name="T14" fmla="*/ 80 w 80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89">
                    <a:moveTo>
                      <a:pt x="80" y="0"/>
                    </a:moveTo>
                    <a:lnTo>
                      <a:pt x="0" y="45"/>
                    </a:lnTo>
                    <a:lnTo>
                      <a:pt x="80" y="8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225" name="Freeform 29"/>
              <p:cNvSpPr>
                <a:spLocks/>
              </p:cNvSpPr>
              <p:nvPr/>
            </p:nvSpPr>
            <p:spPr bwMode="auto">
              <a:xfrm>
                <a:off x="4403" y="1905"/>
                <a:ext cx="79" cy="89"/>
              </a:xfrm>
              <a:custGeom>
                <a:avLst/>
                <a:gdLst>
                  <a:gd name="T0" fmla="*/ 0 w 79"/>
                  <a:gd name="T1" fmla="*/ 89 h 89"/>
                  <a:gd name="T2" fmla="*/ 79 w 79"/>
                  <a:gd name="T3" fmla="*/ 44 h 89"/>
                  <a:gd name="T4" fmla="*/ 0 w 79"/>
                  <a:gd name="T5" fmla="*/ 0 h 89"/>
                  <a:gd name="T6" fmla="*/ 0 w 79"/>
                  <a:gd name="T7" fmla="*/ 89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89"/>
                  <a:gd name="T14" fmla="*/ 79 w 79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89">
                    <a:moveTo>
                      <a:pt x="0" y="89"/>
                    </a:moveTo>
                    <a:lnTo>
                      <a:pt x="79" y="44"/>
                    </a:lnTo>
                    <a:lnTo>
                      <a:pt x="0" y="0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8214" name="Rectangle 30"/>
            <p:cNvSpPr>
              <a:spLocks noChangeArrowheads="1"/>
            </p:cNvSpPr>
            <p:nvPr/>
          </p:nvSpPr>
          <p:spPr bwMode="auto">
            <a:xfrm>
              <a:off x="4656" y="1344"/>
              <a:ext cx="86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400" b="1">
                  <a:solidFill>
                    <a:srgbClr val="000066"/>
                  </a:solidFill>
                  <a:latin typeface="Arial" pitchFamily="34" charset="0"/>
                </a:rPr>
                <a:t>Funcionamiento</a:t>
              </a:r>
              <a:endParaRPr lang="es-ES_tradnl"/>
            </a:p>
          </p:txBody>
        </p:sp>
        <p:graphicFrame>
          <p:nvGraphicFramePr>
            <p:cNvPr id="8194" name="Object 31"/>
            <p:cNvGraphicFramePr>
              <a:graphicFrameLocks noChangeAspect="1"/>
            </p:cNvGraphicFramePr>
            <p:nvPr/>
          </p:nvGraphicFramePr>
          <p:xfrm>
            <a:off x="336" y="1440"/>
            <a:ext cx="4656" cy="2475"/>
          </p:xfrm>
          <a:graphic>
            <a:graphicData uri="http://schemas.openxmlformats.org/presentationml/2006/ole">
              <p:oleObj spid="_x0000_s8194" name="Hoja de cálculo" r:id="rId3" imgW="5706360" imgH="2948400" progId="Excel.Sheet.8">
                <p:embed/>
              </p:oleObj>
            </a:graphicData>
          </a:graphic>
        </p:graphicFrame>
        <p:sp>
          <p:nvSpPr>
            <p:cNvPr id="8215" name="Line 32"/>
            <p:cNvSpPr>
              <a:spLocks noChangeShapeType="1"/>
            </p:cNvSpPr>
            <p:nvPr/>
          </p:nvSpPr>
          <p:spPr bwMode="auto">
            <a:xfrm>
              <a:off x="1056" y="1344"/>
              <a:ext cx="528" cy="384"/>
            </a:xfrm>
            <a:prstGeom prst="line">
              <a:avLst/>
            </a:prstGeom>
            <a:noFill/>
            <a:ln w="28575">
              <a:solidFill>
                <a:srgbClr val="990099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16" name="Line 33"/>
            <p:cNvSpPr>
              <a:spLocks noChangeShapeType="1"/>
            </p:cNvSpPr>
            <p:nvPr/>
          </p:nvSpPr>
          <p:spPr bwMode="auto">
            <a:xfrm>
              <a:off x="1824" y="1392"/>
              <a:ext cx="0" cy="576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17" name="Line 34"/>
            <p:cNvSpPr>
              <a:spLocks noChangeShapeType="1"/>
            </p:cNvSpPr>
            <p:nvPr/>
          </p:nvSpPr>
          <p:spPr bwMode="auto">
            <a:xfrm>
              <a:off x="1536" y="1968"/>
              <a:ext cx="480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18" name="Line 35"/>
            <p:cNvSpPr>
              <a:spLocks noChangeShapeType="1"/>
            </p:cNvSpPr>
            <p:nvPr/>
          </p:nvSpPr>
          <p:spPr bwMode="auto">
            <a:xfrm>
              <a:off x="2544" y="1392"/>
              <a:ext cx="0" cy="5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19" name="Line 36"/>
            <p:cNvSpPr>
              <a:spLocks noChangeShapeType="1"/>
            </p:cNvSpPr>
            <p:nvPr/>
          </p:nvSpPr>
          <p:spPr bwMode="auto">
            <a:xfrm>
              <a:off x="2016" y="1968"/>
              <a:ext cx="134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20" name="Line 37"/>
            <p:cNvSpPr>
              <a:spLocks noChangeShapeType="1"/>
            </p:cNvSpPr>
            <p:nvPr/>
          </p:nvSpPr>
          <p:spPr bwMode="auto">
            <a:xfrm>
              <a:off x="3744" y="1392"/>
              <a:ext cx="0" cy="576"/>
            </a:xfrm>
            <a:prstGeom prst="line">
              <a:avLst/>
            </a:prstGeom>
            <a:noFill/>
            <a:ln w="28575">
              <a:solidFill>
                <a:srgbClr val="00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21" name="Line 38"/>
            <p:cNvSpPr>
              <a:spLocks noChangeShapeType="1"/>
            </p:cNvSpPr>
            <p:nvPr/>
          </p:nvSpPr>
          <p:spPr bwMode="auto">
            <a:xfrm>
              <a:off x="3360" y="1968"/>
              <a:ext cx="1296" cy="0"/>
            </a:xfrm>
            <a:prstGeom prst="line">
              <a:avLst/>
            </a:prstGeom>
            <a:noFill/>
            <a:ln w="28575">
              <a:solidFill>
                <a:srgbClr val="00CC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22" name="Line 39"/>
            <p:cNvSpPr>
              <a:spLocks noChangeShapeType="1"/>
            </p:cNvSpPr>
            <p:nvPr/>
          </p:nvSpPr>
          <p:spPr bwMode="auto">
            <a:xfrm flipH="1">
              <a:off x="4704" y="1488"/>
              <a:ext cx="432" cy="864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0" name="3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19</a:t>
            </a:fld>
            <a:endParaRPr lang="es-ES_tradnl"/>
          </a:p>
        </p:txBody>
      </p:sp>
      <p:sp>
        <p:nvSpPr>
          <p:cNvPr id="41" name="4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8001000" cy="1143000"/>
          </a:xfrm>
        </p:spPr>
        <p:txBody>
          <a:bodyPr/>
          <a:lstStyle/>
          <a:p>
            <a:pPr algn="just"/>
            <a:r>
              <a:rPr lang="es-ES_tradnl" sz="2800" b="1" smtClean="0">
                <a:solidFill>
                  <a:schemeClr val="accent2"/>
                </a:solidFill>
              </a:rPr>
              <a:t>EJEMPLO: Proceso para producir benceno</a:t>
            </a:r>
            <a:br>
              <a:rPr lang="es-ES_tradnl" sz="2800" b="1" smtClean="0">
                <a:solidFill>
                  <a:schemeClr val="accent2"/>
                </a:solidFill>
              </a:rPr>
            </a:br>
            <a:r>
              <a:rPr lang="es-ES_tradnl" sz="2800" b="1" smtClean="0">
                <a:solidFill>
                  <a:schemeClr val="accent2"/>
                </a:solidFill>
              </a:rPr>
              <a:t>		a partir de tolueno (Proceso HDA)</a:t>
            </a:r>
            <a:endParaRPr lang="es-ES_tradnl" smtClean="0">
              <a:solidFill>
                <a:schemeClr val="tx1"/>
              </a:solidFill>
            </a:endParaRPr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250825" y="1196975"/>
            <a:ext cx="8893175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pt-BR" b="1"/>
              <a:t>Reacciones:		Tolueno + H</a:t>
            </a:r>
            <a:r>
              <a:rPr lang="pt-BR" b="1" baseline="-25000"/>
              <a:t>2</a:t>
            </a:r>
            <a:r>
              <a:rPr lang="pt-BR" b="1"/>
              <a:t>	 	------&gt;     Benceno + CH</a:t>
            </a:r>
            <a:r>
              <a:rPr lang="pt-BR" b="1" baseline="-25000"/>
              <a:t>4</a:t>
            </a:r>
          </a:p>
          <a:p>
            <a:pPr marL="457200" indent="-457200"/>
            <a:r>
              <a:rPr lang="pt-BR" b="1"/>
              <a:t>			</a:t>
            </a:r>
            <a:r>
              <a:rPr lang="es-ES_tradnl" b="1"/>
              <a:t>2 Benceno	&lt;====&gt;     Difenilo + H</a:t>
            </a:r>
            <a:r>
              <a:rPr lang="es-ES_tradnl" b="1" baseline="-25000"/>
              <a:t>2</a:t>
            </a:r>
          </a:p>
          <a:p>
            <a:pPr marL="457200" indent="-457200"/>
            <a:endParaRPr lang="es-ES_tradnl" b="1"/>
          </a:p>
          <a:p>
            <a:pPr marL="457200" indent="-457200"/>
            <a:r>
              <a:rPr lang="es-ES_tradnl" b="1"/>
              <a:t>Temperatura de reacción &gt; 1150ºC  (velocidad de reacción alta). </a:t>
            </a:r>
          </a:p>
          <a:p>
            <a:pPr marL="457200" indent="-457200"/>
            <a:r>
              <a:rPr lang="es-ES_tradnl" b="1"/>
              <a:t>Presión en el reactor: 500 psia.</a:t>
            </a:r>
          </a:p>
          <a:p>
            <a:pPr marL="457200" indent="-457200"/>
            <a:endParaRPr lang="es-ES_tradnl" b="1"/>
          </a:p>
          <a:p>
            <a:pPr marL="457200" indent="-457200"/>
            <a:r>
              <a:rPr lang="es-ES_tradnl" b="1"/>
              <a:t>Selectividad (S)  = moles de benceno en la salida del reactor / moles de tolueno convertidos.</a:t>
            </a:r>
          </a:p>
          <a:p>
            <a:pPr marL="457200" indent="-457200"/>
            <a:r>
              <a:rPr lang="es-ES_tradnl" b="1"/>
              <a:t>	</a:t>
            </a:r>
          </a:p>
          <a:p>
            <a:pPr marL="457200" indent="-457200"/>
            <a:r>
              <a:rPr lang="es-ES_tradnl" b="1"/>
              <a:t>	S = 1 - 0.0036 / (1 - </a:t>
            </a:r>
            <a:r>
              <a:rPr lang="es-ES_tradnl" b="1">
                <a:sym typeface="Symbol" pitchFamily="18" charset="2"/>
              </a:rPr>
              <a:t></a:t>
            </a:r>
            <a:r>
              <a:rPr lang="es-ES_tradnl" b="1"/>
              <a:t> )1.544 ;	</a:t>
            </a:r>
            <a:r>
              <a:rPr lang="es-ES_tradnl" b="1">
                <a:sym typeface="Symbol" pitchFamily="18" charset="2"/>
              </a:rPr>
              <a:t></a:t>
            </a:r>
            <a:r>
              <a:rPr lang="es-ES_tradnl" b="1"/>
              <a:t>  &lt;  0.97</a:t>
            </a:r>
          </a:p>
          <a:p>
            <a:pPr marL="457200" indent="-457200"/>
            <a:endParaRPr lang="es-ES_tradnl" b="1"/>
          </a:p>
          <a:p>
            <a:pPr marL="457200" indent="-457200"/>
            <a:r>
              <a:rPr lang="es-ES_tradnl" b="1"/>
              <a:t>Conversión (</a:t>
            </a:r>
            <a:r>
              <a:rPr lang="es-ES_tradnl" b="1">
                <a:sym typeface="Symbol" pitchFamily="18" charset="2"/>
              </a:rPr>
              <a:t></a:t>
            </a:r>
            <a:r>
              <a:rPr lang="es-ES_tradnl" b="1"/>
              <a:t>) = moles de tolueno convertidos en el reactor / moles de tolueno alimentados al reactor.</a:t>
            </a:r>
          </a:p>
          <a:p>
            <a:pPr marL="457200" indent="-457200"/>
            <a:endParaRPr lang="es-ES_tradnl" b="1"/>
          </a:p>
          <a:p>
            <a:pPr marL="457200" indent="-457200"/>
            <a:r>
              <a:rPr lang="es-ES_tradnl" b="1"/>
              <a:t>Fase gas y no se utilizan catalizadores.</a:t>
            </a:r>
            <a:endParaRPr lang="es-ES" b="1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20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457200"/>
          </a:xfrm>
        </p:spPr>
        <p:txBody>
          <a:bodyPr/>
          <a:lstStyle/>
          <a:p>
            <a:r>
              <a:rPr lang="es-ES_tradnl" sz="3200" b="1" smtClean="0">
                <a:solidFill>
                  <a:schemeClr val="accent2"/>
                </a:solidFill>
              </a:rPr>
              <a:t>DIAGRAMA DE ENTRADA-SALIDA PROCESO HDA</a:t>
            </a:r>
            <a:endParaRPr lang="es-ES_tradnl" smtClean="0">
              <a:solidFill>
                <a:schemeClr val="tx1"/>
              </a:solidFill>
            </a:endParaRPr>
          </a:p>
        </p:txBody>
      </p:sp>
      <p:grpSp>
        <p:nvGrpSpPr>
          <p:cNvPr id="23555" name="Group 4"/>
          <p:cNvGrpSpPr>
            <a:grpSpLocks/>
          </p:cNvGrpSpPr>
          <p:nvPr/>
        </p:nvGrpSpPr>
        <p:grpSpPr bwMode="auto">
          <a:xfrm>
            <a:off x="395288" y="2276475"/>
            <a:ext cx="8177212" cy="2705100"/>
            <a:chOff x="305" y="624"/>
            <a:chExt cx="5151" cy="1704"/>
          </a:xfrm>
        </p:grpSpPr>
        <p:sp>
          <p:nvSpPr>
            <p:cNvPr id="23556" name="Rectangle 5"/>
            <p:cNvSpPr>
              <a:spLocks noChangeArrowheads="1"/>
            </p:cNvSpPr>
            <p:nvPr/>
          </p:nvSpPr>
          <p:spPr bwMode="auto">
            <a:xfrm>
              <a:off x="1920" y="1248"/>
              <a:ext cx="1472" cy="76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557" name="Line 6"/>
            <p:cNvSpPr>
              <a:spLocks noChangeShapeType="1"/>
            </p:cNvSpPr>
            <p:nvPr/>
          </p:nvSpPr>
          <p:spPr bwMode="auto">
            <a:xfrm>
              <a:off x="907" y="1487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558" name="Line 7"/>
            <p:cNvSpPr>
              <a:spLocks noChangeShapeType="1"/>
            </p:cNvSpPr>
            <p:nvPr/>
          </p:nvSpPr>
          <p:spPr bwMode="auto">
            <a:xfrm>
              <a:off x="907" y="1768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559" name="Line 8"/>
            <p:cNvSpPr>
              <a:spLocks noChangeShapeType="1"/>
            </p:cNvSpPr>
            <p:nvPr/>
          </p:nvSpPr>
          <p:spPr bwMode="auto">
            <a:xfrm>
              <a:off x="3414" y="1567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560" name="Line 9"/>
            <p:cNvSpPr>
              <a:spLocks noChangeShapeType="1"/>
            </p:cNvSpPr>
            <p:nvPr/>
          </p:nvSpPr>
          <p:spPr bwMode="auto">
            <a:xfrm>
              <a:off x="3255" y="2328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561" name="Line 10"/>
            <p:cNvSpPr>
              <a:spLocks noChangeShapeType="1"/>
            </p:cNvSpPr>
            <p:nvPr/>
          </p:nvSpPr>
          <p:spPr bwMode="auto">
            <a:xfrm flipV="1">
              <a:off x="3255" y="2008"/>
              <a:ext cx="0" cy="3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562" name="Line 11"/>
            <p:cNvSpPr>
              <a:spLocks noChangeShapeType="1"/>
            </p:cNvSpPr>
            <p:nvPr/>
          </p:nvSpPr>
          <p:spPr bwMode="auto">
            <a:xfrm flipV="1">
              <a:off x="3812" y="967"/>
              <a:ext cx="0" cy="3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563" name="Line 12"/>
            <p:cNvSpPr>
              <a:spLocks noChangeShapeType="1"/>
            </p:cNvSpPr>
            <p:nvPr/>
          </p:nvSpPr>
          <p:spPr bwMode="auto">
            <a:xfrm>
              <a:off x="3414" y="1287"/>
              <a:ext cx="39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564" name="Line 13"/>
            <p:cNvSpPr>
              <a:spLocks noChangeShapeType="1"/>
            </p:cNvSpPr>
            <p:nvPr/>
          </p:nvSpPr>
          <p:spPr bwMode="auto">
            <a:xfrm flipH="1">
              <a:off x="2180" y="967"/>
              <a:ext cx="16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565" name="Line 14"/>
            <p:cNvSpPr>
              <a:spLocks noChangeShapeType="1"/>
            </p:cNvSpPr>
            <p:nvPr/>
          </p:nvSpPr>
          <p:spPr bwMode="auto">
            <a:xfrm>
              <a:off x="2180" y="967"/>
              <a:ext cx="0" cy="2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566" name="Text Box 15"/>
            <p:cNvSpPr txBox="1">
              <a:spLocks noChangeArrowheads="1"/>
            </p:cNvSpPr>
            <p:nvPr/>
          </p:nvSpPr>
          <p:spPr bwMode="auto">
            <a:xfrm>
              <a:off x="2597" y="624"/>
              <a:ext cx="7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Reciclo</a:t>
              </a:r>
              <a:endParaRPr lang="es-ES_tradnl"/>
            </a:p>
          </p:txBody>
        </p:sp>
        <p:sp>
          <p:nvSpPr>
            <p:cNvPr id="23567" name="Text Box 16"/>
            <p:cNvSpPr txBox="1">
              <a:spLocks noChangeArrowheads="1"/>
            </p:cNvSpPr>
            <p:nvPr/>
          </p:nvSpPr>
          <p:spPr bwMode="auto">
            <a:xfrm>
              <a:off x="305" y="1200"/>
              <a:ext cx="15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F</a:t>
              </a:r>
              <a:r>
                <a:rPr lang="es-ES_tradnl" b="1" baseline="-25000"/>
                <a:t>FT</a:t>
              </a:r>
              <a:r>
                <a:rPr lang="es-ES_tradnl" b="1"/>
                <a:t>,  Tolueno  (2)</a:t>
              </a:r>
              <a:endParaRPr lang="es-ES_tradnl"/>
            </a:p>
          </p:txBody>
        </p:sp>
        <p:sp>
          <p:nvSpPr>
            <p:cNvPr id="23568" name="Text Box 17"/>
            <p:cNvSpPr txBox="1">
              <a:spLocks noChangeArrowheads="1"/>
            </p:cNvSpPr>
            <p:nvPr/>
          </p:nvSpPr>
          <p:spPr bwMode="auto">
            <a:xfrm>
              <a:off x="492" y="1784"/>
              <a:ext cx="14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F</a:t>
              </a:r>
              <a:r>
                <a:rPr lang="es-ES_tradnl" b="1" baseline="-25000"/>
                <a:t>G</a:t>
              </a:r>
              <a:r>
                <a:rPr lang="es-ES_tradnl" b="1"/>
                <a:t>,  CH</a:t>
              </a:r>
              <a:r>
                <a:rPr lang="es-ES_tradnl" b="1" baseline="-25000"/>
                <a:t>4</a:t>
              </a:r>
              <a:r>
                <a:rPr lang="es-ES_tradnl" b="1"/>
                <a:t>, H</a:t>
              </a:r>
              <a:r>
                <a:rPr lang="es-ES_tradnl" b="1" baseline="-25000"/>
                <a:t>2  </a:t>
              </a:r>
              <a:r>
                <a:rPr lang="es-ES_tradnl" b="1"/>
                <a:t>(1)</a:t>
              </a:r>
            </a:p>
          </p:txBody>
        </p:sp>
        <p:sp>
          <p:nvSpPr>
            <p:cNvPr id="23569" name="Text Box 18"/>
            <p:cNvSpPr txBox="1">
              <a:spLocks noChangeArrowheads="1"/>
            </p:cNvSpPr>
            <p:nvPr/>
          </p:nvSpPr>
          <p:spPr bwMode="auto">
            <a:xfrm>
              <a:off x="4080" y="1248"/>
              <a:ext cx="13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P</a:t>
              </a:r>
              <a:r>
                <a:rPr lang="es-ES_tradnl" b="1" baseline="-25000"/>
                <a:t>B</a:t>
              </a:r>
              <a:r>
                <a:rPr lang="es-ES_tradnl" b="1"/>
                <a:t> = 265 mol/h </a:t>
              </a:r>
            </a:p>
          </p:txBody>
        </p:sp>
        <p:sp>
          <p:nvSpPr>
            <p:cNvPr id="23570" name="Text Box 19"/>
            <p:cNvSpPr txBox="1">
              <a:spLocks noChangeArrowheads="1"/>
            </p:cNvSpPr>
            <p:nvPr/>
          </p:nvSpPr>
          <p:spPr bwMode="auto">
            <a:xfrm>
              <a:off x="3360" y="1968"/>
              <a:ext cx="15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(4) P</a:t>
              </a:r>
              <a:r>
                <a:rPr lang="es-ES_tradnl" b="1" baseline="-25000"/>
                <a:t>D</a:t>
              </a:r>
              <a:r>
                <a:rPr lang="es-ES_tradnl" b="1"/>
                <a:t> , Difenilo</a:t>
              </a:r>
            </a:p>
          </p:txBody>
        </p:sp>
        <p:sp>
          <p:nvSpPr>
            <p:cNvPr id="23571" name="Line 20"/>
            <p:cNvSpPr>
              <a:spLocks noChangeShapeType="1"/>
            </p:cNvSpPr>
            <p:nvPr/>
          </p:nvSpPr>
          <p:spPr bwMode="auto">
            <a:xfrm>
              <a:off x="3812" y="967"/>
              <a:ext cx="7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572" name="Text Box 21"/>
            <p:cNvSpPr txBox="1">
              <a:spLocks noChangeArrowheads="1"/>
            </p:cNvSpPr>
            <p:nvPr/>
          </p:nvSpPr>
          <p:spPr bwMode="auto">
            <a:xfrm>
              <a:off x="3581" y="624"/>
              <a:ext cx="13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P</a:t>
              </a:r>
              <a:r>
                <a:rPr lang="es-ES_tradnl" b="1" baseline="-25000"/>
                <a:t>G</a:t>
              </a:r>
              <a:r>
                <a:rPr lang="es-ES_tradnl" b="1"/>
                <a:t>, CH</a:t>
              </a:r>
              <a:r>
                <a:rPr lang="es-ES_tradnl" b="1" baseline="-25000"/>
                <a:t>4</a:t>
              </a:r>
              <a:r>
                <a:rPr lang="es-ES_tradnl" b="1"/>
                <a:t>, H</a:t>
              </a:r>
              <a:r>
                <a:rPr lang="es-ES_tradnl" b="1" baseline="-25000"/>
                <a:t>2  </a:t>
              </a:r>
              <a:r>
                <a:rPr lang="es-ES_tradnl" b="1"/>
                <a:t>(5)</a:t>
              </a:r>
            </a:p>
          </p:txBody>
        </p:sp>
        <p:sp>
          <p:nvSpPr>
            <p:cNvPr id="23573" name="Text Box 22"/>
            <p:cNvSpPr txBox="1">
              <a:spLocks noChangeArrowheads="1"/>
            </p:cNvSpPr>
            <p:nvPr/>
          </p:nvSpPr>
          <p:spPr bwMode="auto">
            <a:xfrm>
              <a:off x="2084" y="1296"/>
              <a:ext cx="123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>
                  <a:solidFill>
                    <a:srgbClr val="FF0000"/>
                  </a:solidFill>
                </a:rPr>
                <a:t>PROCESO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b="1">
                  <a:solidFill>
                    <a:srgbClr val="FF0000"/>
                  </a:solidFill>
                </a:rPr>
                <a:t>HDA</a:t>
              </a:r>
              <a:endParaRPr lang="es-ES_tradnl"/>
            </a:p>
          </p:txBody>
        </p:sp>
        <p:sp>
          <p:nvSpPr>
            <p:cNvPr id="23574" name="Rectangle 23"/>
            <p:cNvSpPr>
              <a:spLocks noChangeArrowheads="1"/>
            </p:cNvSpPr>
            <p:nvPr/>
          </p:nvSpPr>
          <p:spPr bwMode="auto">
            <a:xfrm>
              <a:off x="3936" y="1584"/>
              <a:ext cx="108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b="1"/>
                <a:t>(3) Benceno</a:t>
              </a:r>
            </a:p>
          </p:txBody>
        </p:sp>
      </p:grpSp>
      <p:sp>
        <p:nvSpPr>
          <p:cNvPr id="23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21</a:t>
            </a:fld>
            <a:endParaRPr lang="es-ES_tradnl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685800"/>
          </a:xfrm>
        </p:spPr>
        <p:txBody>
          <a:bodyPr/>
          <a:lstStyle/>
          <a:p>
            <a:pPr algn="l"/>
            <a:r>
              <a:rPr lang="es-ES_tradnl" sz="2800" b="1" smtClean="0">
                <a:solidFill>
                  <a:schemeClr val="accent2"/>
                </a:solidFill>
              </a:rPr>
              <a:t>Tabla de Corrientes</a:t>
            </a:r>
            <a:endParaRPr lang="es-ES_tradnl" b="1" smtClean="0">
              <a:solidFill>
                <a:schemeClr val="tx1"/>
              </a:solidFill>
            </a:endParaRPr>
          </a:p>
        </p:txBody>
      </p:sp>
      <p:graphicFrame>
        <p:nvGraphicFramePr>
          <p:cNvPr id="9218" name="Object 3"/>
          <p:cNvGraphicFramePr>
            <a:graphicFrameLocks noChangeAspect="1"/>
          </p:cNvGraphicFramePr>
          <p:nvPr/>
        </p:nvGraphicFramePr>
        <p:xfrm>
          <a:off x="457200" y="2971800"/>
          <a:ext cx="8686800" cy="3886200"/>
        </p:xfrm>
        <a:graphic>
          <a:graphicData uri="http://schemas.openxmlformats.org/presentationml/2006/ole">
            <p:oleObj spid="_x0000_s9218" name="Documento" r:id="rId3" imgW="6602040" imgH="3289680" progId="Word.Document.8">
              <p:embed/>
            </p:oleObj>
          </a:graphicData>
        </a:graphic>
      </p:graphicFrame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1476375" y="260350"/>
            <a:ext cx="6418263" cy="2705100"/>
            <a:chOff x="836" y="2496"/>
            <a:chExt cx="4043" cy="1704"/>
          </a:xfrm>
        </p:grpSpPr>
        <p:sp>
          <p:nvSpPr>
            <p:cNvPr id="9221" name="Text Box 5"/>
            <p:cNvSpPr txBox="1">
              <a:spLocks noChangeArrowheads="1"/>
            </p:cNvSpPr>
            <p:nvPr/>
          </p:nvSpPr>
          <p:spPr bwMode="auto">
            <a:xfrm>
              <a:off x="2532" y="2496"/>
              <a:ext cx="7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Reciclo</a:t>
              </a:r>
              <a:endParaRPr lang="es-ES_tradnl"/>
            </a:p>
          </p:txBody>
        </p:sp>
        <p:sp>
          <p:nvSpPr>
            <p:cNvPr id="9222" name="Text Box 6"/>
            <p:cNvSpPr txBox="1">
              <a:spLocks noChangeArrowheads="1"/>
            </p:cNvSpPr>
            <p:nvPr/>
          </p:nvSpPr>
          <p:spPr bwMode="auto">
            <a:xfrm>
              <a:off x="4035" y="2496"/>
              <a:ext cx="3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(5)</a:t>
              </a:r>
            </a:p>
          </p:txBody>
        </p:sp>
        <p:grpSp>
          <p:nvGrpSpPr>
            <p:cNvPr id="9223" name="Group 7"/>
            <p:cNvGrpSpPr>
              <a:grpSpLocks/>
            </p:cNvGrpSpPr>
            <p:nvPr/>
          </p:nvGrpSpPr>
          <p:grpSpPr bwMode="auto">
            <a:xfrm>
              <a:off x="836" y="2839"/>
              <a:ext cx="4043" cy="1361"/>
              <a:chOff x="836" y="2839"/>
              <a:chExt cx="4043" cy="1361"/>
            </a:xfrm>
          </p:grpSpPr>
          <p:sp>
            <p:nvSpPr>
              <p:cNvPr id="9224" name="Rectangle 8"/>
              <p:cNvSpPr>
                <a:spLocks noChangeArrowheads="1"/>
              </p:cNvSpPr>
              <p:nvPr/>
            </p:nvSpPr>
            <p:spPr bwMode="auto">
              <a:xfrm>
                <a:off x="1855" y="3120"/>
                <a:ext cx="1472" cy="76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225" name="Line 9"/>
              <p:cNvSpPr>
                <a:spLocks noChangeShapeType="1"/>
              </p:cNvSpPr>
              <p:nvPr/>
            </p:nvSpPr>
            <p:spPr bwMode="auto">
              <a:xfrm>
                <a:off x="842" y="3359"/>
                <a:ext cx="10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226" name="Line 10"/>
              <p:cNvSpPr>
                <a:spLocks noChangeShapeType="1"/>
              </p:cNvSpPr>
              <p:nvPr/>
            </p:nvSpPr>
            <p:spPr bwMode="auto">
              <a:xfrm>
                <a:off x="842" y="3640"/>
                <a:ext cx="10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227" name="Line 11"/>
              <p:cNvSpPr>
                <a:spLocks noChangeShapeType="1"/>
              </p:cNvSpPr>
              <p:nvPr/>
            </p:nvSpPr>
            <p:spPr bwMode="auto">
              <a:xfrm>
                <a:off x="3349" y="3439"/>
                <a:ext cx="10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228" name="Line 12"/>
              <p:cNvSpPr>
                <a:spLocks noChangeShapeType="1"/>
              </p:cNvSpPr>
              <p:nvPr/>
            </p:nvSpPr>
            <p:spPr bwMode="auto">
              <a:xfrm>
                <a:off x="3190" y="4200"/>
                <a:ext cx="10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229" name="Line 13"/>
              <p:cNvSpPr>
                <a:spLocks noChangeShapeType="1"/>
              </p:cNvSpPr>
              <p:nvPr/>
            </p:nvSpPr>
            <p:spPr bwMode="auto">
              <a:xfrm flipV="1">
                <a:off x="3190" y="3880"/>
                <a:ext cx="0" cy="32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230" name="Line 14"/>
              <p:cNvSpPr>
                <a:spLocks noChangeShapeType="1"/>
              </p:cNvSpPr>
              <p:nvPr/>
            </p:nvSpPr>
            <p:spPr bwMode="auto">
              <a:xfrm flipV="1">
                <a:off x="3747" y="2839"/>
                <a:ext cx="0" cy="32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231" name="Line 15"/>
              <p:cNvSpPr>
                <a:spLocks noChangeShapeType="1"/>
              </p:cNvSpPr>
              <p:nvPr/>
            </p:nvSpPr>
            <p:spPr bwMode="auto">
              <a:xfrm>
                <a:off x="3349" y="3159"/>
                <a:ext cx="39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232" name="Line 16"/>
              <p:cNvSpPr>
                <a:spLocks noChangeShapeType="1"/>
              </p:cNvSpPr>
              <p:nvPr/>
            </p:nvSpPr>
            <p:spPr bwMode="auto">
              <a:xfrm flipH="1">
                <a:off x="2115" y="2839"/>
                <a:ext cx="16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233" name="Line 17"/>
              <p:cNvSpPr>
                <a:spLocks noChangeShapeType="1"/>
              </p:cNvSpPr>
              <p:nvPr/>
            </p:nvSpPr>
            <p:spPr bwMode="auto">
              <a:xfrm>
                <a:off x="2115" y="2839"/>
                <a:ext cx="0" cy="2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234" name="Text Box 18"/>
              <p:cNvSpPr txBox="1">
                <a:spLocks noChangeArrowheads="1"/>
              </p:cNvSpPr>
              <p:nvPr/>
            </p:nvSpPr>
            <p:spPr bwMode="auto">
              <a:xfrm>
                <a:off x="836" y="3072"/>
                <a:ext cx="34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b="1"/>
                  <a:t>(2)</a:t>
                </a:r>
                <a:endParaRPr lang="es-ES_tradnl"/>
              </a:p>
            </p:txBody>
          </p:sp>
          <p:sp>
            <p:nvSpPr>
              <p:cNvPr id="9235" name="Text Box 19"/>
              <p:cNvSpPr txBox="1">
                <a:spLocks noChangeArrowheads="1"/>
              </p:cNvSpPr>
              <p:nvPr/>
            </p:nvSpPr>
            <p:spPr bwMode="auto">
              <a:xfrm>
                <a:off x="970" y="3656"/>
                <a:ext cx="34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b="1"/>
                  <a:t>(1)</a:t>
                </a:r>
              </a:p>
            </p:txBody>
          </p:sp>
          <p:sp>
            <p:nvSpPr>
              <p:cNvPr id="9236" name="Text Box 20"/>
              <p:cNvSpPr txBox="1">
                <a:spLocks noChangeArrowheads="1"/>
              </p:cNvSpPr>
              <p:nvPr/>
            </p:nvSpPr>
            <p:spPr bwMode="auto">
              <a:xfrm>
                <a:off x="3295" y="3840"/>
                <a:ext cx="15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b="1"/>
                  <a:t>(4)</a:t>
                </a:r>
              </a:p>
            </p:txBody>
          </p:sp>
          <p:sp>
            <p:nvSpPr>
              <p:cNvPr id="9237" name="Line 21"/>
              <p:cNvSpPr>
                <a:spLocks noChangeShapeType="1"/>
              </p:cNvSpPr>
              <p:nvPr/>
            </p:nvSpPr>
            <p:spPr bwMode="auto">
              <a:xfrm>
                <a:off x="3747" y="2839"/>
                <a:ext cx="75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238" name="Text Box 22"/>
              <p:cNvSpPr txBox="1">
                <a:spLocks noChangeArrowheads="1"/>
              </p:cNvSpPr>
              <p:nvPr/>
            </p:nvSpPr>
            <p:spPr bwMode="auto">
              <a:xfrm>
                <a:off x="2019" y="3168"/>
                <a:ext cx="1234" cy="6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b="1">
                    <a:solidFill>
                      <a:srgbClr val="FF0000"/>
                    </a:solidFill>
                  </a:rPr>
                  <a:t>PROCESO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es-ES_tradnl" b="1">
                    <a:solidFill>
                      <a:srgbClr val="FF0000"/>
                    </a:solidFill>
                  </a:rPr>
                  <a:t>HDA</a:t>
                </a:r>
                <a:endParaRPr lang="es-ES_tradnl"/>
              </a:p>
            </p:txBody>
          </p:sp>
          <p:sp>
            <p:nvSpPr>
              <p:cNvPr id="9239" name="Rectangle 23"/>
              <p:cNvSpPr>
                <a:spLocks noChangeArrowheads="1"/>
              </p:cNvSpPr>
              <p:nvPr/>
            </p:nvSpPr>
            <p:spPr bwMode="auto">
              <a:xfrm>
                <a:off x="4080" y="3120"/>
                <a:ext cx="34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_tradnl" b="1"/>
                  <a:t>(3)</a:t>
                </a:r>
              </a:p>
            </p:txBody>
          </p:sp>
        </p:grpSp>
      </p:grpSp>
      <p:sp>
        <p:nvSpPr>
          <p:cNvPr id="24" name="2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22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4868863"/>
            <a:ext cx="7772400" cy="1143000"/>
          </a:xfrm>
        </p:spPr>
        <p:txBody>
          <a:bodyPr/>
          <a:lstStyle/>
          <a:p>
            <a:pPr algn="just"/>
            <a:r>
              <a:rPr lang="es-ES_tradnl" sz="3200" b="1" smtClean="0">
                <a:solidFill>
                  <a:schemeClr val="accent2"/>
                </a:solidFill>
              </a:rPr>
              <a:t>Potencial Económico del Proceso HDA</a:t>
            </a:r>
            <a:endParaRPr lang="es-ES_tradnl" sz="3200" b="1" smtClean="0"/>
          </a:p>
        </p:txBody>
      </p:sp>
      <p:graphicFrame>
        <p:nvGraphicFramePr>
          <p:cNvPr id="10242" name="Object 3"/>
          <p:cNvGraphicFramePr>
            <a:graphicFrameLocks noChangeAspect="1"/>
          </p:cNvGraphicFramePr>
          <p:nvPr/>
        </p:nvGraphicFramePr>
        <p:xfrm>
          <a:off x="838200" y="304800"/>
          <a:ext cx="7772400" cy="4502150"/>
        </p:xfrm>
        <a:graphic>
          <a:graphicData uri="http://schemas.openxmlformats.org/presentationml/2006/ole">
            <p:oleObj spid="_x0000_s10242" name="Hoja de cálculo" r:id="rId3" imgW="5326560" imgH="3080880" progId="Excel.Sheet.8">
              <p:embed/>
            </p:oleObj>
          </a:graphicData>
        </a:graphic>
      </p:graphicFrame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943600" y="8382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</a:rPr>
              <a:t>Y</a:t>
            </a:r>
            <a:r>
              <a:rPr lang="es-ES_tradnl" baseline="-25000">
                <a:solidFill>
                  <a:schemeClr val="accent2"/>
                </a:solidFill>
              </a:rPr>
              <a:t>PH</a:t>
            </a:r>
            <a:r>
              <a:rPr lang="es-ES_tradnl">
                <a:solidFill>
                  <a:schemeClr val="accent2"/>
                </a:solidFill>
              </a:rPr>
              <a:t> = 0.1</a:t>
            </a:r>
            <a:endParaRPr lang="es-ES_tradnl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429000" y="16002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CC0000"/>
                </a:solidFill>
              </a:rPr>
              <a:t>Y</a:t>
            </a:r>
            <a:r>
              <a:rPr lang="es-ES_tradnl" baseline="-25000">
                <a:solidFill>
                  <a:srgbClr val="CC0000"/>
                </a:solidFill>
              </a:rPr>
              <a:t>PH</a:t>
            </a:r>
            <a:r>
              <a:rPr lang="es-ES_tradnl">
                <a:solidFill>
                  <a:srgbClr val="CC0000"/>
                </a:solidFill>
              </a:rPr>
              <a:t> = 0.7</a:t>
            </a:r>
            <a:endParaRPr lang="es-ES_tradnl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867400" y="228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00FF00"/>
                </a:solidFill>
              </a:rPr>
              <a:t>Y</a:t>
            </a:r>
            <a:r>
              <a:rPr lang="es-ES_tradnl" baseline="-25000">
                <a:solidFill>
                  <a:srgbClr val="00FF00"/>
                </a:solidFill>
              </a:rPr>
              <a:t>PH</a:t>
            </a:r>
            <a:r>
              <a:rPr lang="es-ES_tradnl">
                <a:solidFill>
                  <a:srgbClr val="00FF00"/>
                </a:solidFill>
              </a:rPr>
              <a:t> = 0.9</a:t>
            </a:r>
            <a:endParaRPr lang="es-ES_tradnl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V="1">
            <a:off x="4419600" y="1295400"/>
            <a:ext cx="990600" cy="38100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23</a:t>
            </a:fld>
            <a:endParaRPr lang="es-ES_tradnl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534400" cy="1143000"/>
          </a:xfrm>
        </p:spPr>
        <p:txBody>
          <a:bodyPr/>
          <a:lstStyle/>
          <a:p>
            <a:r>
              <a:rPr lang="es-ES_tradnl" sz="3600" b="1" smtClean="0">
                <a:solidFill>
                  <a:schemeClr val="accent2"/>
                </a:solidFill>
              </a:rPr>
              <a:t>Estructura de los Sistemas de Separación</a:t>
            </a:r>
            <a:endParaRPr lang="es-ES_tradnl" smtClean="0"/>
          </a:p>
        </p:txBody>
      </p:sp>
      <p:graphicFrame>
        <p:nvGraphicFramePr>
          <p:cNvPr id="11266" name="Object 3"/>
          <p:cNvGraphicFramePr>
            <a:graphicFrameLocks noChangeAspect="1"/>
          </p:cNvGraphicFramePr>
          <p:nvPr/>
        </p:nvGraphicFramePr>
        <p:xfrm>
          <a:off x="304800" y="1143000"/>
          <a:ext cx="8305800" cy="5418138"/>
        </p:xfrm>
        <a:graphic>
          <a:graphicData uri="http://schemas.openxmlformats.org/presentationml/2006/ole">
            <p:oleObj spid="_x0000_s11266" name="Foto de Photo Editor" r:id="rId3" imgW="9000000" imgH="8164065" progId="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24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TALLER DE DISEÑO IQ-58B  BT-65A 2010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33350"/>
            <a:ext cx="6769100" cy="593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547813" y="6278563"/>
            <a:ext cx="64817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200" b="1">
                <a:solidFill>
                  <a:srgbClr val="A50021"/>
                </a:solidFill>
              </a:rPr>
              <a:t>Diagrama de Flujos</a:t>
            </a:r>
            <a:endParaRPr lang="es-ES" sz="3200" b="1">
              <a:solidFill>
                <a:srgbClr val="A5002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25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0"/>
            <a:ext cx="8072437" cy="517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835150" y="5734050"/>
            <a:ext cx="64817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200" b="1">
                <a:solidFill>
                  <a:srgbClr val="A50021"/>
                </a:solidFill>
              </a:rPr>
              <a:t>Diagrama de Flujos y Energía</a:t>
            </a:r>
            <a:endParaRPr lang="es-ES" sz="3200" b="1">
              <a:solidFill>
                <a:srgbClr val="A5002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26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8763000" cy="645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27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r>
              <a:rPr lang="es-ES" sz="3200" b="1" smtClean="0">
                <a:solidFill>
                  <a:schemeClr val="accent2"/>
                </a:solidFill>
                <a:latin typeface="Courier New" pitchFamily="49" charset="0"/>
              </a:rPr>
              <a:t>Secuencia de Desarrollo de un Nuevo Proceso</a:t>
            </a:r>
            <a:endParaRPr lang="es-ES_tradnl" smtClean="0">
              <a:solidFill>
                <a:schemeClr val="tx1"/>
              </a:solidFill>
              <a:latin typeface="Courier New" pitchFamily="49" charset="0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838200" y="2514600"/>
            <a:ext cx="73914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 algn="just">
              <a:buFont typeface="Symbol" pitchFamily="18" charset="2"/>
              <a:buChar char="·"/>
            </a:pPr>
            <a:r>
              <a:rPr lang="es-ES_tradnl"/>
              <a:t> </a:t>
            </a:r>
            <a:r>
              <a:rPr lang="es-ES_tradnl" sz="3200"/>
              <a:t>Descubrimiento Científico.</a:t>
            </a:r>
          </a:p>
          <a:p>
            <a:pPr lvl="2" algn="just">
              <a:buFont typeface="Symbol" pitchFamily="18" charset="2"/>
              <a:buChar char="·"/>
            </a:pPr>
            <a:r>
              <a:rPr lang="es-ES_tradnl" sz="3200"/>
              <a:t> Estudios Experimentales  1-5 años.</a:t>
            </a:r>
          </a:p>
          <a:p>
            <a:pPr lvl="2" algn="just">
              <a:buFont typeface="Symbol" pitchFamily="18" charset="2"/>
              <a:buChar char="·"/>
            </a:pPr>
            <a:r>
              <a:rPr lang="es-ES_tradnl" sz="3200"/>
              <a:t> Estudios Piloto 1-3 años.</a:t>
            </a:r>
          </a:p>
          <a:p>
            <a:pPr lvl="2" algn="just">
              <a:buFont typeface="Symbol" pitchFamily="18" charset="2"/>
              <a:buChar char="·"/>
            </a:pPr>
            <a:r>
              <a:rPr lang="es-ES_tradnl" sz="3200"/>
              <a:t> Patente 10- 15 años.</a:t>
            </a:r>
          </a:p>
          <a:p>
            <a:pPr lvl="2" algn="just">
              <a:buFont typeface="Symbol" pitchFamily="18" charset="2"/>
              <a:buChar char="·"/>
            </a:pPr>
            <a:r>
              <a:rPr lang="es-ES_tradnl" sz="3200"/>
              <a:t> Conocimiento Público.</a:t>
            </a: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28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15900" y="1484313"/>
            <a:ext cx="8748713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buFont typeface="Symbol" pitchFamily="18" charset="2"/>
              <a:buChar char="·"/>
            </a:pPr>
            <a:r>
              <a:rPr lang="es-ES_tradnl" sz="2800">
                <a:latin typeface="Arial" pitchFamily="34" charset="0"/>
              </a:rPr>
              <a:t> Descubrimiento científico:  años 40-50.</a:t>
            </a:r>
          </a:p>
          <a:p>
            <a:pPr marL="457200" indent="-457200" algn="just">
              <a:buFont typeface="Symbol" pitchFamily="18" charset="2"/>
              <a:buChar char="·"/>
            </a:pPr>
            <a:r>
              <a:rPr lang="es-ES_tradnl" sz="2800">
                <a:latin typeface="Arial" pitchFamily="34" charset="0"/>
              </a:rPr>
              <a:t> Estudios Experimentales: años 60-90.</a:t>
            </a:r>
          </a:p>
          <a:p>
            <a:pPr marL="457200" indent="-457200" algn="just">
              <a:buFont typeface="Symbol" pitchFamily="18" charset="2"/>
              <a:buChar char="·"/>
            </a:pPr>
            <a:r>
              <a:rPr lang="es-ES_tradnl" sz="2800">
                <a:latin typeface="Arial" pitchFamily="34" charset="0"/>
              </a:rPr>
              <a:t> Estudios Piloto: años 70-90.</a:t>
            </a:r>
          </a:p>
          <a:p>
            <a:pPr marL="457200" indent="-457200" algn="just">
              <a:buFont typeface="Symbol" pitchFamily="18" charset="2"/>
              <a:buChar char="·"/>
            </a:pPr>
            <a:r>
              <a:rPr lang="es-ES_tradnl" sz="2800">
                <a:latin typeface="Arial" pitchFamily="34" charset="0"/>
              </a:rPr>
              <a:t> Producción a Pequeña Escala: años 86-00 (SMP).</a:t>
            </a:r>
          </a:p>
          <a:p>
            <a:pPr marL="457200" indent="-457200" algn="just">
              <a:buFont typeface="Symbol" pitchFamily="18" charset="2"/>
              <a:buChar char="·"/>
            </a:pPr>
            <a:r>
              <a:rPr lang="es-ES_tradnl" sz="2800">
                <a:latin typeface="Arial" pitchFamily="34" charset="0"/>
              </a:rPr>
              <a:t> Producción a Mediana Escala: años 94-04,</a:t>
            </a:r>
          </a:p>
          <a:p>
            <a:pPr marL="457200" indent="-457200" algn="just"/>
            <a:r>
              <a:rPr lang="es-ES_tradnl" sz="2800">
                <a:latin typeface="Arial" pitchFamily="34" charset="0"/>
              </a:rPr>
              <a:t>     (Cerro Colorado, Quebrada Blanca, SBL Chuquicamata).</a:t>
            </a:r>
          </a:p>
          <a:p>
            <a:pPr marL="457200" indent="-457200">
              <a:buFont typeface="Symbol" pitchFamily="18" charset="2"/>
              <a:buChar char="·"/>
            </a:pPr>
            <a:r>
              <a:rPr lang="es-ES_tradnl" sz="2800">
                <a:latin typeface="Arial" pitchFamily="34" charset="0"/>
              </a:rPr>
              <a:t> Nuevas Plantas : años 95–hasta hoy, </a:t>
            </a:r>
          </a:p>
          <a:p>
            <a:pPr marL="457200" indent="-457200"/>
            <a:r>
              <a:rPr lang="es-ES_tradnl" sz="2800">
                <a:latin typeface="Arial" pitchFamily="34" charset="0"/>
              </a:rPr>
              <a:t>    (Zaldívar, Ivan-Zar, Los Bronces SBL, Escondida SBL, Collahuasi SBL, etc.).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55650" y="404813"/>
            <a:ext cx="7696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800" b="1">
                <a:solidFill>
                  <a:schemeClr val="accent2"/>
                </a:solidFill>
                <a:latin typeface="Arial" pitchFamily="34" charset="0"/>
              </a:rPr>
              <a:t>Ejemplo:</a:t>
            </a:r>
            <a:r>
              <a:rPr lang="es-ES_tradnl" sz="2800">
                <a:latin typeface="Arial" pitchFamily="34" charset="0"/>
              </a:rPr>
              <a:t>		</a:t>
            </a:r>
            <a:r>
              <a:rPr lang="es-ES_tradnl" sz="2800" b="1">
                <a:solidFill>
                  <a:srgbClr val="990000"/>
                </a:solidFill>
                <a:latin typeface="Arial" pitchFamily="34" charset="0"/>
              </a:rPr>
              <a:t>Proceso de Bio-Lixiviación</a:t>
            </a:r>
          </a:p>
          <a:p>
            <a:r>
              <a:rPr lang="es-ES_tradnl" sz="2800" b="1">
                <a:solidFill>
                  <a:srgbClr val="990000"/>
                </a:solidFill>
                <a:latin typeface="Arial" pitchFamily="34" charset="0"/>
              </a:rPr>
              <a:t>		    de Minerales de Cobre en Pilas</a:t>
            </a:r>
            <a:endParaRPr lang="es-ES_tradnl" sz="2800" b="1">
              <a:latin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29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785786" y="2286000"/>
            <a:ext cx="782481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2" algn="ctr">
              <a:spcBef>
                <a:spcPct val="20000"/>
              </a:spcBef>
            </a:pPr>
            <a:r>
              <a:rPr lang="es-ES_tradnl" sz="3600" b="1" dirty="0" smtClean="0">
                <a:solidFill>
                  <a:schemeClr val="accent2"/>
                </a:solidFill>
              </a:rPr>
              <a:t>PROCESOS INDUSTRIALES</a:t>
            </a:r>
            <a:endParaRPr lang="es-ES_tradn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8773B0-1896-48DF-BD89-74864AF842A2}" type="slidenum">
              <a:rPr lang="es-ES_tradnl" smtClean="0"/>
              <a:pPr>
                <a:defRPr/>
              </a:pPr>
              <a:t>3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 b="1" smtClean="0">
                <a:solidFill>
                  <a:schemeClr val="accent2"/>
                </a:solidFill>
                <a:latin typeface="CG Times"/>
              </a:rPr>
              <a:t>Etapas en el Desarrollo de un Proceso Industrial (Niveles del Diseño)</a:t>
            </a:r>
            <a:r>
              <a:rPr lang="es-ES_tradnl" sz="3200" smtClean="0">
                <a:solidFill>
                  <a:schemeClr val="accent2"/>
                </a:solidFill>
                <a:latin typeface="CG Times"/>
              </a:rPr>
              <a:t/>
            </a:r>
            <a:br>
              <a:rPr lang="es-ES_tradnl" sz="3200" smtClean="0">
                <a:solidFill>
                  <a:schemeClr val="accent2"/>
                </a:solidFill>
                <a:latin typeface="CG Times"/>
              </a:rPr>
            </a:br>
            <a:endParaRPr lang="es-ES_tradnl" smtClean="0">
              <a:solidFill>
                <a:schemeClr val="tx1"/>
              </a:solidFill>
              <a:latin typeface="CG Times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457200" y="1752600"/>
            <a:ext cx="8305800" cy="40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/>
              <a:t>1</a:t>
            </a:r>
            <a:r>
              <a:rPr lang="es-ES_tradnl" sz="2800"/>
              <a:t>-	Concepción y Definición.</a:t>
            </a:r>
          </a:p>
          <a:p>
            <a:r>
              <a:rPr lang="es-ES_tradnl" sz="2800"/>
              <a:t>2-	Diseño Conceptual (diagramas PFD y PID).</a:t>
            </a:r>
          </a:p>
          <a:p>
            <a:r>
              <a:rPr lang="es-ES_tradnl" sz="2800"/>
              <a:t>3-	Evaluación de Impacto Ambiental.</a:t>
            </a:r>
          </a:p>
          <a:p>
            <a:r>
              <a:rPr lang="es-ES_tradnl" sz="2800"/>
              <a:t>4-	Diseño de Equipos, Instrumentación y Control.</a:t>
            </a:r>
          </a:p>
          <a:p>
            <a:r>
              <a:rPr lang="es-ES_tradnl" sz="2800"/>
              <a:t>5-	Evaluación Económica Detallada.</a:t>
            </a:r>
          </a:p>
          <a:p>
            <a:r>
              <a:rPr lang="es-ES_tradnl" sz="2800"/>
              <a:t>6-	Optimización Técnico-Económica.</a:t>
            </a:r>
          </a:p>
          <a:p>
            <a:r>
              <a:rPr lang="es-ES_tradnl" sz="2800"/>
              <a:t>7-	Implementación y Construcción.</a:t>
            </a:r>
          </a:p>
          <a:p>
            <a:r>
              <a:rPr lang="es-ES_tradnl" sz="2800"/>
              <a:t>8-	Seguimiento, Ajuste, Re-Diseño y Re-Evaluación.</a:t>
            </a:r>
            <a:endParaRPr lang="es-ES_tradnl"/>
          </a:p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30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785786" y="2286000"/>
            <a:ext cx="782481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2" algn="ctr">
              <a:spcBef>
                <a:spcPct val="20000"/>
              </a:spcBef>
            </a:pPr>
            <a:r>
              <a:rPr lang="es-ES_tradnl" sz="3600" b="1" dirty="0" smtClean="0">
                <a:solidFill>
                  <a:schemeClr val="accent2"/>
                </a:solidFill>
              </a:rPr>
              <a:t>DISEÑO CONCEPTUAL</a:t>
            </a:r>
            <a:endParaRPr lang="es-ES_tradn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8773B0-1896-48DF-BD89-74864AF842A2}" type="slidenum">
              <a:rPr lang="es-ES_tradnl" smtClean="0"/>
              <a:pPr>
                <a:defRPr/>
              </a:pPr>
              <a:t>31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428596" y="1500174"/>
          <a:ext cx="8283575" cy="5022850"/>
        </p:xfrm>
        <a:graphic>
          <a:graphicData uri="http://schemas.openxmlformats.org/presentationml/2006/ole">
            <p:oleObj spid="_x0000_s12290" name="Documento" r:id="rId3" imgW="3409920" imgH="2228760" progId="Word.Document.8">
              <p:embed/>
            </p:oleObj>
          </a:graphicData>
        </a:graphic>
      </p:graphicFrame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3600" b="1" dirty="0">
                <a:solidFill>
                  <a:schemeClr val="accent2"/>
                </a:solidFill>
              </a:rPr>
              <a:t>Contenidos </a:t>
            </a:r>
            <a:r>
              <a:rPr lang="es-ES_tradnl" sz="3600" b="1" dirty="0" smtClean="0">
                <a:solidFill>
                  <a:schemeClr val="accent2"/>
                </a:solidFill>
              </a:rPr>
              <a:t>del Diseño </a:t>
            </a:r>
            <a:r>
              <a:rPr lang="es-ES_tradnl" sz="3600" b="1" dirty="0">
                <a:solidFill>
                  <a:schemeClr val="accent2"/>
                </a:solidFill>
              </a:rPr>
              <a:t>Conceptual de Procesos</a:t>
            </a:r>
            <a:endParaRPr lang="es-ES_tradnl" sz="4400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32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610600" cy="640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300"/>
              <a:t>3- Fundamentos del Proceso:</a:t>
            </a:r>
          </a:p>
          <a:p>
            <a:r>
              <a:rPr lang="es-ES_tradnl" sz="2300"/>
              <a:t>	- Reacciones químicas principales.</a:t>
            </a:r>
          </a:p>
          <a:p>
            <a:r>
              <a:rPr lang="es-ES_tradnl" sz="2300"/>
              <a:t>	- Mecanismos de regeneración de reactivos.</a:t>
            </a:r>
          </a:p>
          <a:p>
            <a:r>
              <a:rPr lang="es-ES_tradnl" sz="2300"/>
              <a:t>	- Antecedentes termodinámicos y cinéticos.</a:t>
            </a:r>
          </a:p>
          <a:p>
            <a:endParaRPr lang="es-ES_tradnl" sz="2300"/>
          </a:p>
          <a:p>
            <a:r>
              <a:rPr lang="es-ES_tradnl" sz="2300"/>
              <a:t>4- Resultados Experimentales de Etapas Principales:</a:t>
            </a:r>
          </a:p>
          <a:p>
            <a:r>
              <a:rPr lang="es-ES_tradnl" sz="2300"/>
              <a:t>	- Criterios de diseño de las etapas.</a:t>
            </a:r>
          </a:p>
          <a:p>
            <a:r>
              <a:rPr lang="es-ES_tradnl" sz="2300"/>
              <a:t>	- Criterios de escalamiento.</a:t>
            </a:r>
          </a:p>
          <a:p>
            <a:r>
              <a:rPr lang="es-ES_tradnl" sz="2300"/>
              <a:t>	- Consumos específicos de principales insumos.</a:t>
            </a:r>
          </a:p>
          <a:p>
            <a:endParaRPr lang="es-ES_tradnl" sz="2300"/>
          </a:p>
          <a:p>
            <a:r>
              <a:rPr lang="es-ES_tradnl" sz="2300"/>
              <a:t>5- Diseño de Diagramas y Evaluación de Alternativas:</a:t>
            </a:r>
          </a:p>
          <a:p>
            <a:r>
              <a:rPr lang="es-ES_tradnl" sz="2300"/>
              <a:t>	- Diagramas: Entrada-Salida, Bloques, Flujos, Instrumentación.</a:t>
            </a:r>
          </a:p>
          <a:p>
            <a:r>
              <a:rPr lang="es-ES_tradnl" sz="2300"/>
              <a:t>	- Balances de Masa y Energía.</a:t>
            </a:r>
          </a:p>
          <a:p>
            <a:r>
              <a:rPr lang="es-ES_tradnl" sz="2300"/>
              <a:t>	- Evaluación Económica Simplificada.</a:t>
            </a:r>
          </a:p>
          <a:p>
            <a:r>
              <a:rPr lang="es-ES_tradnl" sz="2300"/>
              <a:t>	-  Comparación y Selección de Alternativas.</a:t>
            </a:r>
          </a:p>
          <a:p>
            <a:endParaRPr lang="es-ES_tradnl" sz="2300"/>
          </a:p>
          <a:p>
            <a:r>
              <a:rPr lang="es-ES_tradnl" sz="2300"/>
              <a:t>6- Memoria de Cálculo		- Métodos de Cálculo.</a:t>
            </a:r>
          </a:p>
          <a:p>
            <a:r>
              <a:rPr lang="es-ES_tradnl" sz="2300"/>
              <a:t>				- Tablas de Balance.</a:t>
            </a:r>
            <a:endParaRPr lang="es-ES_tradnl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33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762000"/>
          </a:xfrm>
        </p:spPr>
        <p:txBody>
          <a:bodyPr/>
          <a:lstStyle/>
          <a:p>
            <a:r>
              <a:rPr lang="es-ES_tradnl" sz="3200" b="1" smtClean="0">
                <a:solidFill>
                  <a:schemeClr val="accent2"/>
                </a:solidFill>
              </a:rPr>
              <a:t>PROYECTO</a:t>
            </a:r>
            <a:endParaRPr lang="es-ES_tradnl" smtClean="0"/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28600" y="838200"/>
            <a:ext cx="8534400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/>
              <a:t>Un </a:t>
            </a:r>
            <a:r>
              <a:rPr lang="es-ES_tradnl" b="1">
                <a:solidFill>
                  <a:srgbClr val="990000"/>
                </a:solidFill>
              </a:rPr>
              <a:t>Proyecto</a:t>
            </a:r>
            <a:r>
              <a:rPr lang="es-ES_tradnl"/>
              <a:t> es la realización de una actividad en forma programada y organizada de acuerdo a una cierta necesidad ó problema a resolver. </a:t>
            </a:r>
          </a:p>
          <a:p>
            <a:endParaRPr lang="es-ES_tradnl"/>
          </a:p>
          <a:p>
            <a:r>
              <a:rPr lang="es-ES_tradnl"/>
              <a:t>El trabajo en proyectos es una de las principales actividades que hoy en día todo profesional debe enfrentar en su mundo laboral.</a:t>
            </a:r>
          </a:p>
          <a:p>
            <a:endParaRPr lang="es-ES_tradnl"/>
          </a:p>
          <a:p>
            <a:r>
              <a:rPr lang="es-ES_tradnl"/>
              <a:t>Un proyecto consta de varias partes, como son:</a:t>
            </a:r>
          </a:p>
          <a:p>
            <a:endParaRPr lang="es-ES_tradnl"/>
          </a:p>
          <a:p>
            <a:pPr algn="just"/>
            <a:r>
              <a:rPr lang="es-ES_tradnl"/>
              <a:t>1- Una propuesta de proyecto que un cliente debe especificar,</a:t>
            </a:r>
          </a:p>
          <a:p>
            <a:pPr algn="just"/>
            <a:r>
              <a:rPr lang="es-ES_tradnl"/>
              <a:t>	aprobar y contratar.</a:t>
            </a:r>
          </a:p>
          <a:p>
            <a:pPr algn="just"/>
            <a:r>
              <a:rPr lang="es-ES_tradnl"/>
              <a:t>2- Informes de actividades contratados de acuerdo</a:t>
            </a:r>
          </a:p>
          <a:p>
            <a:pPr algn="just"/>
            <a:r>
              <a:rPr lang="es-ES_tradnl"/>
              <a:t>	a la propuesta aprobada.</a:t>
            </a:r>
          </a:p>
          <a:p>
            <a:pPr algn="just"/>
            <a:r>
              <a:rPr lang="es-ES_tradnl"/>
              <a:t>3- Entrega de la obra final, </a:t>
            </a:r>
            <a:r>
              <a:rPr lang="es-ES_tradnl" b="1">
                <a:solidFill>
                  <a:srgbClr val="FF0000"/>
                </a:solidFill>
              </a:rPr>
              <a:t>estudio completo, Planos</a:t>
            </a:r>
            <a:r>
              <a:rPr lang="es-ES_tradnl"/>
              <a:t>, etc.,</a:t>
            </a:r>
          </a:p>
          <a:p>
            <a:pPr algn="just"/>
            <a:r>
              <a:rPr lang="es-ES_tradnl"/>
              <a:t>	de acuerdo a la propuesta contratada.</a:t>
            </a:r>
          </a:p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DCF2F5-BB2B-4B33-92D5-C0BB1DD6944D}" type="slidenum">
              <a:rPr lang="es-ES_tradnl" smtClean="0"/>
              <a:pPr>
                <a:defRPr/>
              </a:pPr>
              <a:t>34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85786" y="1142984"/>
            <a:ext cx="764386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Tx/>
              <a:buChar char="-"/>
            </a:pPr>
            <a:r>
              <a:rPr lang="es-ES_tradnl" sz="2200" dirty="0" smtClean="0"/>
              <a:t>Un </a:t>
            </a:r>
            <a:r>
              <a:rPr lang="es-ES_tradnl" sz="2200" dirty="0"/>
              <a:t>proyecto de ingeniería conceptual de un proceso industrial consiste en realizar un conjunto de actividades para generar un diagrama de flujos e instrumentación del proceso</a:t>
            </a:r>
            <a:r>
              <a:rPr lang="es-ES_tradnl" sz="2200" dirty="0" smtClean="0"/>
              <a:t>.</a:t>
            </a:r>
          </a:p>
          <a:p>
            <a:pPr algn="just"/>
            <a:endParaRPr lang="es-ES_tradnl" sz="2200" dirty="0"/>
          </a:p>
          <a:p>
            <a:pPr algn="just"/>
            <a:r>
              <a:rPr lang="es-ES_tradnl" sz="2200" dirty="0"/>
              <a:t>- Este Proyecto sirve para realizar una evaluación preliminar de un posible nuevo negocio industrial ó lograr una mejora técnica, “ambiental” y/o económica de un proceso existente.</a:t>
            </a:r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35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357158" y="571480"/>
          <a:ext cx="8324850" cy="2266950"/>
        </p:xfrm>
        <a:graphic>
          <a:graphicData uri="http://schemas.openxmlformats.org/presentationml/2006/ole">
            <p:oleObj spid="_x0000_s49154" name="Document" r:id="rId3" imgW="5937890" imgH="1631335" progId="Word.Document.8">
              <p:embed/>
            </p:oleObj>
          </a:graphicData>
        </a:graphic>
      </p:graphicFrame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00100" y="3214686"/>
            <a:ext cx="70104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dirty="0"/>
              <a:t>1-	Diseño de un Diagrama de Bloques.</a:t>
            </a:r>
          </a:p>
          <a:p>
            <a:r>
              <a:rPr lang="es-ES_tradnl" dirty="0"/>
              <a:t>2-	Diseño de un Diagrama de Flujos Preliminar.</a:t>
            </a:r>
          </a:p>
          <a:p>
            <a:r>
              <a:rPr lang="es-ES_tradnl" dirty="0"/>
              <a:t>3-	Diseño de un Sistema de Separación.</a:t>
            </a:r>
          </a:p>
          <a:p>
            <a:r>
              <a:rPr lang="es-ES_tradnl" dirty="0"/>
              <a:t>4-	Diseño de Integración de Energía del Proceso.</a:t>
            </a:r>
          </a:p>
          <a:p>
            <a:r>
              <a:rPr lang="es-ES_tradnl" dirty="0"/>
              <a:t>5-	Diseño Completo del Diagrama de Flujos.</a:t>
            </a:r>
          </a:p>
          <a:p>
            <a:pPr>
              <a:spcBef>
                <a:spcPct val="50000"/>
              </a:spcBef>
            </a:pPr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36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1500174"/>
            <a:ext cx="777240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chemeClr val="accent2"/>
                </a:solidFill>
                <a:latin typeface="Calibri" pitchFamily="34" charset="0"/>
              </a:rPr>
              <a:t>Tarea 1</a:t>
            </a:r>
            <a:br>
              <a:rPr lang="es-ES" sz="3200" b="1" dirty="0" smtClean="0">
                <a:solidFill>
                  <a:schemeClr val="accent2"/>
                </a:solidFill>
                <a:latin typeface="Calibri" pitchFamily="34" charset="0"/>
              </a:rPr>
            </a:br>
            <a:r>
              <a:rPr lang="es-ES" sz="3200" b="1" dirty="0" smtClean="0">
                <a:solidFill>
                  <a:schemeClr val="accent2"/>
                </a:solidFill>
                <a:latin typeface="Calibri" pitchFamily="34" charset="0"/>
              </a:rPr>
              <a:t/>
            </a:r>
            <a:br>
              <a:rPr lang="es-ES" sz="3200" b="1" dirty="0" smtClean="0">
                <a:solidFill>
                  <a:schemeClr val="accent2"/>
                </a:solidFill>
                <a:latin typeface="Calibri" pitchFamily="34" charset="0"/>
              </a:rPr>
            </a:br>
            <a:r>
              <a:rPr lang="es-ES" sz="3200" b="1" dirty="0" smtClean="0">
                <a:solidFill>
                  <a:schemeClr val="accent2"/>
                </a:solidFill>
                <a:latin typeface="Calibri" pitchFamily="34" charset="0"/>
              </a:rPr>
              <a:t>Tarea 1ª.-Búsqueda Bibliográfica</a:t>
            </a:r>
            <a:br>
              <a:rPr lang="es-ES" sz="3200" b="1" dirty="0" smtClean="0">
                <a:solidFill>
                  <a:schemeClr val="accent2"/>
                </a:solidFill>
                <a:latin typeface="Calibri" pitchFamily="34" charset="0"/>
              </a:rPr>
            </a:br>
            <a:r>
              <a:rPr lang="es-ES" sz="3200" b="1" dirty="0" smtClean="0">
                <a:solidFill>
                  <a:schemeClr val="accent2"/>
                </a:solidFill>
                <a:latin typeface="Calibri" pitchFamily="34" charset="0"/>
              </a:rPr>
              <a:t>Tarea 1b Propuesta</a:t>
            </a:r>
            <a:endParaRPr lang="es-ES_tradnl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37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381000"/>
            <a:ext cx="8458200" cy="1143000"/>
          </a:xfrm>
        </p:spPr>
        <p:txBody>
          <a:bodyPr/>
          <a:lstStyle/>
          <a:p>
            <a:r>
              <a:rPr lang="es-ES_tradnl" sz="3200" b="1" dirty="0" smtClean="0">
                <a:solidFill>
                  <a:schemeClr val="accent2"/>
                </a:solidFill>
              </a:rPr>
              <a:t>Tarea 1ª</a:t>
            </a:r>
            <a:br>
              <a:rPr lang="es-ES_tradnl" sz="3200" b="1" dirty="0" smtClean="0">
                <a:solidFill>
                  <a:schemeClr val="accent2"/>
                </a:solidFill>
              </a:rPr>
            </a:br>
            <a:r>
              <a:rPr lang="es-ES_tradnl" sz="3200" b="1" dirty="0" smtClean="0">
                <a:solidFill>
                  <a:schemeClr val="accent2"/>
                </a:solidFill>
              </a:rPr>
              <a:t>Búsqueda Bibliográfica del Tema de Proyecto</a:t>
            </a:r>
            <a:endParaRPr lang="es-ES" sz="3200" b="1" dirty="0" smtClean="0">
              <a:solidFill>
                <a:schemeClr val="accent2"/>
              </a:solidFill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09600" y="1500174"/>
            <a:ext cx="81534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b="1" dirty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Búsqueda en:</a:t>
            </a:r>
            <a:r>
              <a:rPr lang="es-ES_tradnl" b="1" dirty="0">
                <a:latin typeface="Arial" pitchFamily="34" charset="0"/>
                <a:cs typeface="Arial" pitchFamily="34" charset="0"/>
              </a:rPr>
              <a:t> </a:t>
            </a:r>
            <a:endParaRPr lang="es-ES" dirty="0"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_tradnl" b="1" dirty="0" smtClean="0">
                <a:latin typeface="Arial" pitchFamily="34" charset="0"/>
                <a:cs typeface="Arial" pitchFamily="34" charset="0"/>
              </a:rPr>
              <a:t>Enciclopedias Tecnológicas (1-Permutable)</a:t>
            </a: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_tradnl" b="1" dirty="0" smtClean="0">
                <a:latin typeface="Arial" pitchFamily="34" charset="0"/>
                <a:cs typeface="Arial" pitchFamily="34" charset="0"/>
              </a:rPr>
              <a:t>Libros (2)</a:t>
            </a: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_tradnl" b="1" dirty="0" smtClean="0">
                <a:latin typeface="Arial" pitchFamily="34" charset="0"/>
                <a:cs typeface="Arial" pitchFamily="34" charset="0"/>
              </a:rPr>
              <a:t>Memorias de Título (1)</a:t>
            </a: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_tradnl" b="1" dirty="0" smtClean="0">
                <a:latin typeface="Arial" pitchFamily="34" charset="0"/>
                <a:cs typeface="Arial" pitchFamily="34" charset="0"/>
              </a:rPr>
              <a:t>Revistas Técnicas, </a:t>
            </a:r>
            <a:r>
              <a:rPr lang="es-ES_tradnl" b="1" dirty="0" err="1" smtClean="0">
                <a:latin typeface="Arial" pitchFamily="34" charset="0"/>
                <a:cs typeface="Arial" pitchFamily="34" charset="0"/>
              </a:rPr>
              <a:t>papers</a:t>
            </a:r>
            <a:r>
              <a:rPr lang="es-ES_tradnl" b="1" dirty="0" smtClean="0">
                <a:latin typeface="Arial" pitchFamily="34" charset="0"/>
                <a:cs typeface="Arial" pitchFamily="34" charset="0"/>
              </a:rPr>
              <a:t> (2)</a:t>
            </a: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_tradnl" b="1" dirty="0" smtClean="0">
                <a:latin typeface="Arial" pitchFamily="34" charset="0"/>
                <a:cs typeface="Arial" pitchFamily="34" charset="0"/>
              </a:rPr>
              <a:t>Internet (sitios universitarios) (1)</a:t>
            </a: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_tradnl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Oficina de Patentes (Nacionales e Internacionales) (2) (Ver link U-cursos)</a:t>
            </a:r>
            <a:endParaRPr lang="es-E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_tradnl" b="1" dirty="0" smtClean="0">
                <a:latin typeface="Arial" pitchFamily="34" charset="0"/>
                <a:cs typeface="Arial" pitchFamily="34" charset="0"/>
              </a:rPr>
              <a:t>Comisión Nacional del Medio Ambiente-CONAMA (DIA, EIA) (1-Permutable)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38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381000"/>
            <a:ext cx="8458200" cy="1143000"/>
          </a:xfrm>
        </p:spPr>
        <p:txBody>
          <a:bodyPr/>
          <a:lstStyle/>
          <a:p>
            <a:r>
              <a:rPr lang="es-ES_tradnl" sz="3200" b="1" smtClean="0">
                <a:solidFill>
                  <a:schemeClr val="accent2"/>
                </a:solidFill>
              </a:rPr>
              <a:t>Búsqueda Bibliográfica del Tema de Proyecto</a:t>
            </a:r>
            <a:endParaRPr lang="es-ES" sz="3200" b="1" smtClean="0">
              <a:solidFill>
                <a:schemeClr val="accent2"/>
              </a:solidFill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8153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b="1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Búsqueda en:</a:t>
            </a:r>
            <a:r>
              <a:rPr lang="es-ES_tradnl" b="1">
                <a:latin typeface="Arial" pitchFamily="34" charset="0"/>
                <a:cs typeface="Arial" pitchFamily="34" charset="0"/>
              </a:rPr>
              <a:t> </a:t>
            </a:r>
            <a:endParaRPr lang="es-ES">
              <a:latin typeface="Arial" pitchFamily="34" charset="0"/>
              <a:cs typeface="Arial" pitchFamily="34" charset="0"/>
            </a:endParaRPr>
          </a:p>
          <a:p>
            <a:pPr marL="914400" lvl="1" indent="-457200" algn="just">
              <a:spcBef>
                <a:spcPct val="50000"/>
              </a:spcBef>
              <a:buFont typeface="Times New Roman" pitchFamily="18" charset="0"/>
              <a:buAutoNum type="arabicPeriod"/>
            </a:pPr>
            <a:r>
              <a:rPr lang="es-ES_tradnl" b="1">
                <a:latin typeface="Arial" pitchFamily="34" charset="0"/>
                <a:cs typeface="Arial" pitchFamily="34" charset="0"/>
              </a:rPr>
              <a:t>Enciclopedias Tecnológicas  (a lo menos 1)</a:t>
            </a:r>
            <a:endParaRPr lang="es-ES" b="1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2714625"/>
            <a:ext cx="2405063" cy="382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4 CuadroTexto"/>
          <p:cNvSpPr txBox="1">
            <a:spLocks noChangeArrowheads="1"/>
          </p:cNvSpPr>
          <p:nvPr/>
        </p:nvSpPr>
        <p:spPr bwMode="auto">
          <a:xfrm>
            <a:off x="4071938" y="3143250"/>
            <a:ext cx="457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ENCICLOPEDIA QUIMICA KIRK OTHMER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39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2"/>
          <p:cNvSpPr txBox="1">
            <a:spLocks noChangeArrowheads="1"/>
          </p:cNvSpPr>
          <p:nvPr/>
        </p:nvSpPr>
        <p:spPr bwMode="auto">
          <a:xfrm>
            <a:off x="0" y="0"/>
            <a:ext cx="2925763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3600" b="1">
                <a:solidFill>
                  <a:srgbClr val="000080"/>
                </a:solidFill>
              </a:rPr>
              <a:t>Combustibles</a:t>
            </a:r>
            <a:endParaRPr lang="es-ES" sz="3600" b="1">
              <a:solidFill>
                <a:srgbClr val="00FF00"/>
              </a:solidFill>
            </a:endParaRPr>
          </a:p>
        </p:txBody>
      </p:sp>
      <p:sp>
        <p:nvSpPr>
          <p:cNvPr id="16387" name="Text Box 85"/>
          <p:cNvSpPr txBox="1">
            <a:spLocks noChangeArrowheads="1"/>
          </p:cNvSpPr>
          <p:nvPr/>
        </p:nvSpPr>
        <p:spPr bwMode="auto">
          <a:xfrm>
            <a:off x="6675438" y="182563"/>
            <a:ext cx="2468562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3600" b="1">
                <a:solidFill>
                  <a:srgbClr val="00FF00"/>
                </a:solidFill>
              </a:rPr>
              <a:t>Fármacos</a:t>
            </a:r>
          </a:p>
        </p:txBody>
      </p:sp>
      <p:grpSp>
        <p:nvGrpSpPr>
          <p:cNvPr id="16388" name="Group 92"/>
          <p:cNvGrpSpPr>
            <a:grpSpLocks/>
          </p:cNvGrpSpPr>
          <p:nvPr/>
        </p:nvGrpSpPr>
        <p:grpSpPr bwMode="auto">
          <a:xfrm>
            <a:off x="228600" y="92075"/>
            <a:ext cx="8640763" cy="6216650"/>
            <a:chOff x="144" y="58"/>
            <a:chExt cx="5443" cy="3916"/>
          </a:xfrm>
        </p:grpSpPr>
        <p:sp>
          <p:nvSpPr>
            <p:cNvPr id="16390" name="Oval 73"/>
            <p:cNvSpPr>
              <a:spLocks noChangeArrowheads="1"/>
            </p:cNvSpPr>
            <p:nvPr/>
          </p:nvSpPr>
          <p:spPr bwMode="auto">
            <a:xfrm>
              <a:off x="2016" y="1037"/>
              <a:ext cx="2247" cy="1267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391" name="Rectangle 74"/>
            <p:cNvSpPr>
              <a:spLocks noChangeArrowheads="1"/>
            </p:cNvSpPr>
            <p:nvPr/>
          </p:nvSpPr>
          <p:spPr bwMode="auto">
            <a:xfrm>
              <a:off x="173" y="3168"/>
              <a:ext cx="1670" cy="749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392" name="Rectangle 75"/>
            <p:cNvSpPr>
              <a:spLocks noChangeArrowheads="1"/>
            </p:cNvSpPr>
            <p:nvPr/>
          </p:nvSpPr>
          <p:spPr bwMode="auto">
            <a:xfrm>
              <a:off x="2074" y="3168"/>
              <a:ext cx="1670" cy="749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393" name="Text Box 76"/>
            <p:cNvSpPr txBox="1">
              <a:spLocks noChangeArrowheads="1"/>
            </p:cNvSpPr>
            <p:nvPr/>
          </p:nvSpPr>
          <p:spPr bwMode="auto">
            <a:xfrm>
              <a:off x="403" y="3168"/>
              <a:ext cx="1555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3600" b="1"/>
                <a:t>ciencias</a:t>
              </a:r>
            </a:p>
            <a:p>
              <a:r>
                <a:rPr lang="es-ES" sz="3600" b="1"/>
                <a:t>básicas</a:t>
              </a:r>
              <a:endParaRPr lang="es-ES" sz="1000"/>
            </a:p>
          </p:txBody>
        </p:sp>
        <p:sp>
          <p:nvSpPr>
            <p:cNvPr id="16394" name="Text Box 77"/>
            <p:cNvSpPr txBox="1">
              <a:spLocks noChangeArrowheads="1"/>
            </p:cNvSpPr>
            <p:nvPr/>
          </p:nvSpPr>
          <p:spPr bwMode="auto">
            <a:xfrm>
              <a:off x="2160" y="3120"/>
              <a:ext cx="1786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3600" b="1"/>
                <a:t>operaciones</a:t>
              </a:r>
            </a:p>
            <a:p>
              <a:r>
                <a:rPr lang="es-ES" sz="3600" b="1"/>
                <a:t> unitarias</a:t>
              </a:r>
              <a:endParaRPr lang="es-ES" sz="1000"/>
            </a:p>
          </p:txBody>
        </p:sp>
        <p:sp>
          <p:nvSpPr>
            <p:cNvPr id="16395" name="Text Box 78"/>
            <p:cNvSpPr txBox="1">
              <a:spLocks noChangeArrowheads="1"/>
            </p:cNvSpPr>
            <p:nvPr/>
          </p:nvSpPr>
          <p:spPr bwMode="auto">
            <a:xfrm>
              <a:off x="2362" y="1440"/>
              <a:ext cx="1728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3600" b="1">
                  <a:solidFill>
                    <a:srgbClr val="0000FF"/>
                  </a:solidFill>
                </a:rPr>
                <a:t>PROCESOS</a:t>
              </a:r>
            </a:p>
          </p:txBody>
        </p:sp>
        <p:sp>
          <p:nvSpPr>
            <p:cNvPr id="16396" name="Line 79"/>
            <p:cNvSpPr>
              <a:spLocks noChangeShapeType="1"/>
            </p:cNvSpPr>
            <p:nvPr/>
          </p:nvSpPr>
          <p:spPr bwMode="auto">
            <a:xfrm flipV="1">
              <a:off x="806" y="2131"/>
              <a:ext cx="1613" cy="9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397" name="Line 80"/>
            <p:cNvSpPr>
              <a:spLocks noChangeShapeType="1"/>
            </p:cNvSpPr>
            <p:nvPr/>
          </p:nvSpPr>
          <p:spPr bwMode="auto">
            <a:xfrm>
              <a:off x="3975" y="2131"/>
              <a:ext cx="1612" cy="86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398" name="Line 81"/>
            <p:cNvSpPr>
              <a:spLocks noChangeShapeType="1"/>
            </p:cNvSpPr>
            <p:nvPr/>
          </p:nvSpPr>
          <p:spPr bwMode="auto">
            <a:xfrm flipH="1" flipV="1">
              <a:off x="3111" y="2362"/>
              <a:ext cx="0" cy="80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399" name="Line 82"/>
            <p:cNvSpPr>
              <a:spLocks noChangeShapeType="1"/>
            </p:cNvSpPr>
            <p:nvPr/>
          </p:nvSpPr>
          <p:spPr bwMode="auto">
            <a:xfrm flipV="1">
              <a:off x="3917" y="672"/>
              <a:ext cx="499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400" name="Line 83"/>
            <p:cNvSpPr>
              <a:spLocks noChangeShapeType="1"/>
            </p:cNvSpPr>
            <p:nvPr/>
          </p:nvSpPr>
          <p:spPr bwMode="auto">
            <a:xfrm>
              <a:off x="1728" y="691"/>
              <a:ext cx="634" cy="40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401" name="Text Box 84"/>
            <p:cNvSpPr txBox="1">
              <a:spLocks noChangeArrowheads="1"/>
            </p:cNvSpPr>
            <p:nvPr/>
          </p:nvSpPr>
          <p:spPr bwMode="auto">
            <a:xfrm>
              <a:off x="2419" y="576"/>
              <a:ext cx="1556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3600" b="1">
                  <a:solidFill>
                    <a:srgbClr val="00FF00"/>
                  </a:solidFill>
                </a:rPr>
                <a:t>Alimentos</a:t>
              </a:r>
            </a:p>
          </p:txBody>
        </p:sp>
        <p:sp>
          <p:nvSpPr>
            <p:cNvPr id="16402" name="Text Box 86"/>
            <p:cNvSpPr txBox="1">
              <a:spLocks noChangeArrowheads="1"/>
            </p:cNvSpPr>
            <p:nvPr/>
          </p:nvSpPr>
          <p:spPr bwMode="auto">
            <a:xfrm>
              <a:off x="2419" y="58"/>
              <a:ext cx="1556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3600" b="1">
                  <a:solidFill>
                    <a:srgbClr val="FF0000"/>
                  </a:solidFill>
                </a:rPr>
                <a:t>Chemicals</a:t>
              </a:r>
            </a:p>
          </p:txBody>
        </p:sp>
        <p:sp>
          <p:nvSpPr>
            <p:cNvPr id="16403" name="Rectangle 87"/>
            <p:cNvSpPr>
              <a:spLocks noChangeArrowheads="1"/>
            </p:cNvSpPr>
            <p:nvPr/>
          </p:nvSpPr>
          <p:spPr bwMode="auto">
            <a:xfrm>
              <a:off x="3840" y="3168"/>
              <a:ext cx="1728" cy="749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404" name="Text Box 88"/>
            <p:cNvSpPr txBox="1">
              <a:spLocks noChangeArrowheads="1"/>
            </p:cNvSpPr>
            <p:nvPr/>
          </p:nvSpPr>
          <p:spPr bwMode="auto">
            <a:xfrm>
              <a:off x="3840" y="3168"/>
              <a:ext cx="1728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3600" b="1"/>
                <a:t>ciencias de</a:t>
              </a:r>
            </a:p>
            <a:p>
              <a:pPr algn="ctr"/>
              <a:r>
                <a:rPr lang="es-ES" sz="3600" b="1"/>
                <a:t> la ingeniería</a:t>
              </a:r>
              <a:endParaRPr lang="es-ES" sz="1000"/>
            </a:p>
          </p:txBody>
        </p:sp>
        <p:sp>
          <p:nvSpPr>
            <p:cNvPr id="16405" name="Text Box 90"/>
            <p:cNvSpPr txBox="1">
              <a:spLocks noChangeArrowheads="1"/>
            </p:cNvSpPr>
            <p:nvPr/>
          </p:nvSpPr>
          <p:spPr bwMode="auto">
            <a:xfrm>
              <a:off x="144" y="624"/>
              <a:ext cx="1843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3600" b="1">
                  <a:solidFill>
                    <a:srgbClr val="FF0000"/>
                  </a:solidFill>
                </a:rPr>
                <a:t>Metales</a:t>
              </a:r>
              <a:endParaRPr lang="es-ES" sz="3600" b="1">
                <a:solidFill>
                  <a:srgbClr val="00FF00"/>
                </a:solidFill>
              </a:endParaRPr>
            </a:p>
          </p:txBody>
        </p:sp>
      </p:grpSp>
      <p:sp>
        <p:nvSpPr>
          <p:cNvPr id="16389" name="Text Box 91"/>
          <p:cNvSpPr txBox="1">
            <a:spLocks noChangeArrowheads="1"/>
          </p:cNvSpPr>
          <p:nvPr/>
        </p:nvSpPr>
        <p:spPr bwMode="auto">
          <a:xfrm>
            <a:off x="7162800" y="914400"/>
            <a:ext cx="2925763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3600" b="1">
                <a:solidFill>
                  <a:srgbClr val="CC0099"/>
                </a:solidFill>
              </a:rPr>
              <a:t>Plásticos</a:t>
            </a:r>
            <a:endParaRPr lang="es-ES" sz="3600" b="1">
              <a:solidFill>
                <a:srgbClr val="00FF00"/>
              </a:solidFill>
            </a:endParaRPr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4</a:t>
            </a:fld>
            <a:endParaRPr lang="es-ES_tradnl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7772400" cy="1143000"/>
          </a:xfrm>
        </p:spPr>
        <p:txBody>
          <a:bodyPr/>
          <a:lstStyle/>
          <a:p>
            <a:r>
              <a:rPr lang="es-ES" dirty="0" smtClean="0"/>
              <a:t>Oficina de Patentes USA</a:t>
            </a:r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40</a:t>
            </a:fld>
            <a:endParaRPr lang="es-ES_tradnl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14422"/>
            <a:ext cx="6643734" cy="53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r>
              <a:rPr lang="es-ES" sz="3200" dirty="0" smtClean="0"/>
              <a:t>Instituto Nacional de Propiedad intelectual</a:t>
            </a:r>
            <a:endParaRPr lang="es-ES" sz="3200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41</a:t>
            </a:fld>
            <a:endParaRPr lang="es-ES_tradnl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6429388" cy="514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609600"/>
            <a:ext cx="8858280" cy="1143000"/>
          </a:xfrm>
        </p:spPr>
        <p:txBody>
          <a:bodyPr/>
          <a:lstStyle/>
          <a:p>
            <a:r>
              <a:rPr lang="es-ES" sz="2800" dirty="0" smtClean="0"/>
              <a:t>CONAMA-Sistema de Evaluación de Impacto Ambiental</a:t>
            </a:r>
            <a:endParaRPr lang="es-ES" sz="2800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42</a:t>
            </a:fld>
            <a:endParaRPr lang="es-ES_tradnl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43050"/>
            <a:ext cx="607223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6725" y="260350"/>
            <a:ext cx="8191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chemeClr val="accent2"/>
                </a:solidFill>
                <a:latin typeface="Arial" pitchFamily="34" charset="0"/>
              </a:rPr>
              <a:t>PROPUESTA DE PROYECTO</a:t>
            </a:r>
          </a:p>
          <a:p>
            <a:pPr algn="ctr"/>
            <a:r>
              <a:rPr lang="es-ES_tradnl" b="1">
                <a:solidFill>
                  <a:schemeClr val="accent2"/>
                </a:solidFill>
                <a:latin typeface="Arial" pitchFamily="34" charset="0"/>
              </a:rPr>
              <a:t>(DISEÑO CONCEPTUAL de un PROCESO INDUSTRIAL)</a:t>
            </a:r>
          </a:p>
        </p:txBody>
      </p:sp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611188" y="1484313"/>
            <a:ext cx="7920037" cy="277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Arial" pitchFamily="34" charset="0"/>
              </a:rPr>
              <a:t>Título.</a:t>
            </a:r>
          </a:p>
          <a:p>
            <a:pPr marL="533400" indent="-533400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Arial" pitchFamily="34" charset="0"/>
              </a:rPr>
              <a:t>Introducción.</a:t>
            </a:r>
          </a:p>
          <a:p>
            <a:pPr marL="533400" indent="-533400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Arial" pitchFamily="34" charset="0"/>
              </a:rPr>
              <a:t>Antecedentes Bibliográficos.</a:t>
            </a:r>
          </a:p>
          <a:p>
            <a:pPr marL="533400" indent="-533400">
              <a:spcBef>
                <a:spcPct val="50000"/>
              </a:spcBef>
              <a:buFontTx/>
              <a:buChar char="•"/>
            </a:pPr>
            <a:r>
              <a:rPr lang="es-ES" sz="2800" b="1" dirty="0" smtClean="0">
                <a:solidFill>
                  <a:srgbClr val="FF0000"/>
                </a:solidFill>
                <a:latin typeface="Arial" pitchFamily="34" charset="0"/>
              </a:rPr>
              <a:t>Objetivos (Basarse en el programa).</a:t>
            </a:r>
            <a:endParaRPr lang="es-ES" sz="2800" b="1" dirty="0">
              <a:solidFill>
                <a:srgbClr val="FF0000"/>
              </a:solidFill>
              <a:latin typeface="Arial" pitchFamily="34" charset="0"/>
            </a:endParaRPr>
          </a:p>
          <a:p>
            <a:pPr marL="533400" indent="-533400">
              <a:spcBef>
                <a:spcPct val="50000"/>
              </a:spcBef>
              <a:buFontTx/>
              <a:buChar char="•"/>
            </a:pPr>
            <a:r>
              <a:rPr lang="es-ES" b="1" dirty="0">
                <a:solidFill>
                  <a:srgbClr val="FF0000"/>
                </a:solidFill>
                <a:latin typeface="Arial" pitchFamily="34" charset="0"/>
              </a:rPr>
              <a:t>Actividades a Realizar. (Basarse en el programa)</a:t>
            </a:r>
          </a:p>
        </p:txBody>
      </p:sp>
      <p:sp>
        <p:nvSpPr>
          <p:cNvPr id="34820" name="Text Box 5"/>
          <p:cNvSpPr txBox="1">
            <a:spLocks noChangeArrowheads="1"/>
          </p:cNvSpPr>
          <p:nvPr/>
        </p:nvSpPr>
        <p:spPr bwMode="auto">
          <a:xfrm>
            <a:off x="1143000" y="4392613"/>
            <a:ext cx="7010400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/>
              <a:t>1-	Diseño de un Diagrama de Bloques.</a:t>
            </a:r>
          </a:p>
          <a:p>
            <a:r>
              <a:rPr lang="es-ES_tradnl"/>
              <a:t>2-	Diseño de un Diagrama de Flujos Preliminar.</a:t>
            </a:r>
          </a:p>
          <a:p>
            <a:r>
              <a:rPr lang="es-ES_tradnl"/>
              <a:t>3-	Diseño de un Sistema de Separación.</a:t>
            </a:r>
          </a:p>
          <a:p>
            <a:r>
              <a:rPr lang="es-ES_tradnl"/>
              <a:t>4-	Diseño de Integración de Energía del Proceso.</a:t>
            </a:r>
          </a:p>
          <a:p>
            <a:r>
              <a:rPr lang="es-ES_tradnl"/>
              <a:t>5-	Diseño Completo del Diagrama de Flujos.</a:t>
            </a:r>
          </a:p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43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466725" y="320659"/>
            <a:ext cx="8191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 dirty="0">
                <a:solidFill>
                  <a:schemeClr val="accent2"/>
                </a:solidFill>
                <a:latin typeface="Arial" pitchFamily="34" charset="0"/>
              </a:rPr>
              <a:t>PROPUESTA DE PROYECTO</a:t>
            </a:r>
          </a:p>
          <a:p>
            <a:pPr algn="ctr"/>
            <a:r>
              <a:rPr lang="es-ES_tradnl" b="1" dirty="0" smtClean="0">
                <a:solidFill>
                  <a:schemeClr val="accent2"/>
                </a:solidFill>
                <a:latin typeface="Arial" pitchFamily="34" charset="0"/>
              </a:rPr>
              <a:t>(DISEÑO CONCEPTUAL de un PROCESO INDUSTRIAL)</a:t>
            </a:r>
            <a:endParaRPr lang="es-ES_tradnl" b="1" dirty="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611188" y="1484313"/>
            <a:ext cx="7920037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>
              <a:spcBef>
                <a:spcPct val="50000"/>
              </a:spcBef>
              <a:buFontTx/>
              <a:buChar char="•"/>
            </a:pPr>
            <a:r>
              <a:rPr lang="es-ES" sz="1800" b="1" dirty="0">
                <a:latin typeface="Arial" pitchFamily="34" charset="0"/>
              </a:rPr>
              <a:t>Título.</a:t>
            </a:r>
          </a:p>
          <a:p>
            <a:pPr marL="533400" indent="-533400">
              <a:spcBef>
                <a:spcPct val="50000"/>
              </a:spcBef>
              <a:buFontTx/>
              <a:buChar char="•"/>
            </a:pPr>
            <a:r>
              <a:rPr lang="es-ES" sz="1800" b="1" dirty="0">
                <a:latin typeface="Arial" pitchFamily="34" charset="0"/>
              </a:rPr>
              <a:t>Introducción.</a:t>
            </a:r>
          </a:p>
          <a:p>
            <a:pPr marL="533400" indent="-533400">
              <a:spcBef>
                <a:spcPct val="50000"/>
              </a:spcBef>
              <a:buFontTx/>
              <a:buChar char="•"/>
            </a:pPr>
            <a:r>
              <a:rPr lang="es-ES" sz="1800" b="1" dirty="0">
                <a:latin typeface="Arial" pitchFamily="34" charset="0"/>
              </a:rPr>
              <a:t>Antecedentes Bibliográficos.</a:t>
            </a:r>
          </a:p>
          <a:p>
            <a:pPr marL="533400" indent="-533400">
              <a:spcBef>
                <a:spcPct val="50000"/>
              </a:spcBef>
              <a:buFontTx/>
              <a:buChar char="•"/>
            </a:pPr>
            <a:r>
              <a:rPr lang="es-ES" sz="2000" b="1" dirty="0">
                <a:solidFill>
                  <a:srgbClr val="FF0000"/>
                </a:solidFill>
                <a:latin typeface="Arial" pitchFamily="34" charset="0"/>
              </a:rPr>
              <a:t>Objetivos.</a:t>
            </a:r>
          </a:p>
          <a:p>
            <a:pPr marL="533400" indent="-533400">
              <a:spcBef>
                <a:spcPct val="50000"/>
              </a:spcBef>
              <a:buFontTx/>
              <a:buChar char="•"/>
            </a:pPr>
            <a:r>
              <a:rPr lang="es-ES" sz="1800" b="1" dirty="0">
                <a:solidFill>
                  <a:srgbClr val="FF0000"/>
                </a:solidFill>
                <a:latin typeface="Arial" pitchFamily="34" charset="0"/>
              </a:rPr>
              <a:t>Actividades a Realizar. (Basarse en el programa)</a:t>
            </a:r>
          </a:p>
          <a:p>
            <a:pPr marL="533400" indent="-533400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Arial" pitchFamily="34" charset="0"/>
              </a:rPr>
              <a:t>Costo del trabajo y Justificación.</a:t>
            </a:r>
          </a:p>
          <a:p>
            <a:pPr marL="533400" indent="-533400">
              <a:spcBef>
                <a:spcPct val="50000"/>
              </a:spcBef>
              <a:buFontTx/>
              <a:buChar char="•"/>
            </a:pPr>
            <a:r>
              <a:rPr lang="es-ES" b="1" dirty="0">
                <a:solidFill>
                  <a:srgbClr val="FF0000"/>
                </a:solidFill>
                <a:latin typeface="Arial" pitchFamily="34" charset="0"/>
              </a:rPr>
              <a:t>Plan de Trabajo (Carta Gantt).</a:t>
            </a:r>
          </a:p>
          <a:p>
            <a:pPr marL="533400" indent="-533400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Arial" pitchFamily="34" charset="0"/>
              </a:rPr>
              <a:t>Bibliografía.</a:t>
            </a:r>
          </a:p>
        </p:txBody>
      </p:sp>
      <p:sp>
        <p:nvSpPr>
          <p:cNvPr id="35844" name="3 CuadroTexto"/>
          <p:cNvSpPr txBox="1">
            <a:spLocks noChangeArrowheads="1"/>
          </p:cNvSpPr>
          <p:nvPr/>
        </p:nvSpPr>
        <p:spPr bwMode="auto">
          <a:xfrm>
            <a:off x="1357313" y="5500688"/>
            <a:ext cx="6858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Lunes  30 </a:t>
            </a:r>
            <a:r>
              <a:rPr lang="es-ES" b="1" dirty="0">
                <a:solidFill>
                  <a:srgbClr val="FF0000"/>
                </a:solidFill>
              </a:rPr>
              <a:t>de Agosto, presentan grupos </a:t>
            </a:r>
          </a:p>
          <a:p>
            <a:pPr algn="ctr"/>
            <a:r>
              <a:rPr lang="es-ES" b="1" dirty="0">
                <a:solidFill>
                  <a:srgbClr val="FF0000"/>
                </a:solidFill>
              </a:rPr>
              <a:t>( 10 minutos por grupo) :</a:t>
            </a:r>
          </a:p>
          <a:p>
            <a:pPr algn="ctr"/>
            <a:r>
              <a:rPr lang="es-ES" b="1" dirty="0" smtClean="0">
                <a:solidFill>
                  <a:srgbClr val="FF0000"/>
                </a:solidFill>
              </a:rPr>
              <a:t>1,2,3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44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29386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45</a:t>
            </a:fld>
            <a:endParaRPr lang="es-ES_tradnl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71472" y="642918"/>
            <a:ext cx="66640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 dirty="0" smtClean="0">
                <a:solidFill>
                  <a:schemeClr val="accent2"/>
                </a:solidFill>
                <a:latin typeface="Arial" pitchFamily="34" charset="0"/>
              </a:rPr>
              <a:t>Carta Gantt (</a:t>
            </a:r>
            <a:r>
              <a:rPr lang="es-ES_tradnl" b="1" dirty="0" err="1" smtClean="0">
                <a:solidFill>
                  <a:schemeClr val="accent2"/>
                </a:solidFill>
                <a:latin typeface="Arial" pitchFamily="34" charset="0"/>
              </a:rPr>
              <a:t>OpenProject</a:t>
            </a:r>
            <a:r>
              <a:rPr lang="es-ES_tradnl" b="1" dirty="0" smtClean="0">
                <a:solidFill>
                  <a:schemeClr val="accent2"/>
                </a:solidFill>
                <a:latin typeface="Arial" pitchFamily="34" charset="0"/>
              </a:rPr>
              <a:t>, Microsoft Project)</a:t>
            </a:r>
          </a:p>
          <a:p>
            <a:pPr algn="ctr"/>
            <a:endParaRPr lang="es-ES_tradnl" b="1" dirty="0">
              <a:solidFill>
                <a:schemeClr val="accent2"/>
              </a:solidFill>
              <a:latin typeface="Arial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63550" y="1357298"/>
            <a:ext cx="8680450" cy="4595812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7000892" y="2571744"/>
            <a:ext cx="1714512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Actividades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929058" y="3857628"/>
            <a:ext cx="1000132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Hitos</a:t>
            </a:r>
            <a:endParaRPr lang="es-E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7772400" cy="1143000"/>
          </a:xfrm>
        </p:spPr>
        <p:txBody>
          <a:bodyPr/>
          <a:lstStyle/>
          <a:p>
            <a:r>
              <a:rPr lang="es-ES_tradnl" sz="2800" b="1" smtClean="0">
                <a:solidFill>
                  <a:schemeClr val="accent2"/>
                </a:solidFill>
                <a:latin typeface="Arial" pitchFamily="34" charset="0"/>
              </a:rPr>
              <a:t>INFORME TÉCNICO</a:t>
            </a:r>
            <a:br>
              <a:rPr lang="es-ES_tradnl" sz="2800" b="1" smtClean="0">
                <a:solidFill>
                  <a:schemeClr val="accent2"/>
                </a:solidFill>
                <a:latin typeface="Arial" pitchFamily="34" charset="0"/>
              </a:rPr>
            </a:br>
            <a:r>
              <a:rPr lang="es-ES_tradnl" sz="2800" b="1" smtClean="0">
                <a:solidFill>
                  <a:schemeClr val="accent2"/>
                </a:solidFill>
                <a:latin typeface="Arial" pitchFamily="34" charset="0"/>
              </a:rPr>
              <a:t>(</a:t>
            </a:r>
            <a:r>
              <a:rPr lang="es-ES_tradnl" sz="2400" b="1" smtClean="0">
                <a:solidFill>
                  <a:schemeClr val="accent2"/>
                </a:solidFill>
                <a:latin typeface="Arial" pitchFamily="34" charset="0"/>
              </a:rPr>
              <a:t>REPORTE DE ACTIVIDADAES DEL PROYECTO)</a:t>
            </a:r>
            <a:endParaRPr lang="es-ES_tradnl" b="1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990600" y="1989138"/>
            <a:ext cx="815340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800"/>
              <a:t>1- Página de Encabezamiento.</a:t>
            </a:r>
          </a:p>
          <a:p>
            <a:r>
              <a:rPr lang="es-ES_tradnl" sz="2800"/>
              <a:t>2- Resumen Ejecutivo.</a:t>
            </a:r>
          </a:p>
          <a:p>
            <a:r>
              <a:rPr lang="es-ES_tradnl" sz="2800"/>
              <a:t>3- Antecedentes (Introducción).</a:t>
            </a:r>
          </a:p>
          <a:p>
            <a:r>
              <a:rPr lang="es-ES_tradnl" sz="2800"/>
              <a:t>4- Objetivos y Alcances.</a:t>
            </a:r>
          </a:p>
          <a:p>
            <a:r>
              <a:rPr lang="es-ES_tradnl" sz="2800"/>
              <a:t>5- Actividades. Planos y Descripción del Proceso.</a:t>
            </a:r>
          </a:p>
          <a:p>
            <a:r>
              <a:rPr lang="es-ES_tradnl" sz="2800"/>
              <a:t>6- Discusión y Comentarios.</a:t>
            </a:r>
          </a:p>
          <a:p>
            <a:r>
              <a:rPr lang="es-ES_tradnl" sz="2800"/>
              <a:t>7- Conclusiones.</a:t>
            </a:r>
          </a:p>
          <a:p>
            <a:r>
              <a:rPr lang="es-ES_tradnl" sz="2800"/>
              <a:t>8- Bibliografía.</a:t>
            </a:r>
          </a:p>
          <a:p>
            <a:r>
              <a:rPr lang="es-ES_tradnl" sz="2800"/>
              <a:t>9- Anexos. Memoria de Cálculo.</a:t>
            </a: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46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Título"/>
          <p:cNvSpPr>
            <a:spLocks noGrp="1"/>
          </p:cNvSpPr>
          <p:nvPr>
            <p:ph type="title"/>
          </p:nvPr>
        </p:nvSpPr>
        <p:spPr>
          <a:xfrm>
            <a:off x="642910" y="3429000"/>
            <a:ext cx="7772400" cy="1143000"/>
          </a:xfrm>
        </p:spPr>
        <p:txBody>
          <a:bodyPr/>
          <a:lstStyle/>
          <a:p>
            <a:pPr algn="l"/>
            <a:r>
              <a:rPr lang="es-ES" sz="2000" dirty="0" smtClean="0"/>
              <a:t>GRUPO 2</a:t>
            </a:r>
            <a:br>
              <a:rPr lang="es-ES" sz="2000" dirty="0" smtClean="0"/>
            </a:br>
            <a:r>
              <a:rPr lang="es-ES" sz="2000" dirty="0" smtClean="0"/>
              <a:t> Planta Multipropósito para la producción de aceites esenciales </a:t>
            </a:r>
            <a:br>
              <a:rPr lang="es-ES" sz="2000" dirty="0" smtClean="0"/>
            </a:br>
            <a:r>
              <a:rPr lang="es-ES" sz="2000" dirty="0" smtClean="0"/>
              <a:t>Integrantes : Stevenson Cristina ,González Ana María ,</a:t>
            </a:r>
            <a:r>
              <a:rPr lang="es-ES" sz="2000" dirty="0" err="1" smtClean="0"/>
              <a:t>Avila</a:t>
            </a:r>
            <a:r>
              <a:rPr lang="es-ES" sz="2000" dirty="0" smtClean="0"/>
              <a:t> Ignacio.</a:t>
            </a:r>
            <a:br>
              <a:rPr lang="es-ES" sz="2000" dirty="0" smtClean="0"/>
            </a:br>
            <a:r>
              <a:rPr lang="es-ES" sz="2000" dirty="0" smtClean="0"/>
              <a:t>Equipo a cargo: Francisco Gracia ,Ricardo </a:t>
            </a:r>
            <a:r>
              <a:rPr lang="es-ES" sz="2000" dirty="0" err="1" smtClean="0"/>
              <a:t>Pezoa</a:t>
            </a:r>
            <a:r>
              <a:rPr lang="es-ES" sz="2000" dirty="0" smtClean="0"/>
              <a:t> .</a:t>
            </a:r>
            <a:br>
              <a:rPr lang="es-ES" sz="2000" dirty="0" smtClean="0"/>
            </a:b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smtClean="0"/>
              <a:t>GRUPO 3</a:t>
            </a:r>
            <a:br>
              <a:rPr lang="es-ES" sz="2000" dirty="0" smtClean="0"/>
            </a:br>
            <a:r>
              <a:rPr lang="es-ES" sz="2000" dirty="0" smtClean="0"/>
              <a:t> Producción aceite Omega 3 </a:t>
            </a:r>
            <a:br>
              <a:rPr lang="es-ES" sz="2000" dirty="0" smtClean="0"/>
            </a:br>
            <a:r>
              <a:rPr lang="es-ES" sz="2000" dirty="0" smtClean="0"/>
              <a:t> Integrantes : De la Fuente Diego, Herrera </a:t>
            </a:r>
            <a:r>
              <a:rPr lang="es-ES" sz="2000" dirty="0" err="1" smtClean="0"/>
              <a:t>Reynaldo,Jaque</a:t>
            </a:r>
            <a:r>
              <a:rPr lang="es-ES" sz="2000" dirty="0" smtClean="0"/>
              <a:t> Indira, Misad </a:t>
            </a:r>
            <a:r>
              <a:rPr lang="es-ES" sz="2000" dirty="0" err="1" smtClean="0"/>
              <a:t>Saide</a:t>
            </a:r>
            <a:r>
              <a:rPr lang="es-ES" sz="2000" dirty="0" smtClean="0"/>
              <a:t> </a:t>
            </a:r>
            <a:r>
              <a:rPr lang="es-ES" sz="2000" dirty="0" err="1" smtClean="0"/>
              <a:t>Alessandra</a:t>
            </a:r>
            <a:r>
              <a:rPr lang="es-ES" sz="2000" dirty="0" smtClean="0"/>
              <a:t> </a:t>
            </a:r>
            <a:br>
              <a:rPr lang="es-ES" sz="2000" dirty="0" smtClean="0"/>
            </a:br>
            <a:r>
              <a:rPr lang="es-ES" sz="2000" dirty="0" smtClean="0"/>
              <a:t> Equipo a cargo: María Elena </a:t>
            </a:r>
            <a:r>
              <a:rPr lang="es-ES" sz="2000" dirty="0" err="1" smtClean="0"/>
              <a:t>Lienqueo</a:t>
            </a:r>
            <a:r>
              <a:rPr lang="es-ES" sz="2000" dirty="0" smtClean="0"/>
              <a:t> ,Vida Rodríguez. </a:t>
            </a:r>
            <a:br>
              <a:rPr lang="es-ES" sz="2000" dirty="0" smtClean="0"/>
            </a:b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smtClean="0"/>
              <a:t>GRUPO 4</a:t>
            </a:r>
            <a:br>
              <a:rPr lang="es-ES" sz="2000" dirty="0" smtClean="0"/>
            </a:br>
            <a:r>
              <a:rPr lang="es-ES" sz="2000" dirty="0" smtClean="0"/>
              <a:t>Producción de Diesel a partir de Residuos </a:t>
            </a:r>
            <a:r>
              <a:rPr lang="es-ES" sz="2000" dirty="0" err="1" smtClean="0"/>
              <a:t>lignocelulósicos</a:t>
            </a: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smtClean="0"/>
              <a:t> Integrantes :  Pacheco Rachel , Mardones </a:t>
            </a:r>
            <a:r>
              <a:rPr lang="es-ES" sz="2000" dirty="0" err="1" smtClean="0"/>
              <a:t>Nicolas</a:t>
            </a:r>
            <a:r>
              <a:rPr lang="es-ES" sz="2000" dirty="0" smtClean="0"/>
              <a:t>, Briones Gonzalo, </a:t>
            </a:r>
            <a:r>
              <a:rPr lang="es-ES" sz="2000" dirty="0" err="1" smtClean="0"/>
              <a:t>Poblete</a:t>
            </a:r>
            <a:r>
              <a:rPr lang="es-ES" sz="2000" dirty="0" smtClean="0"/>
              <a:t> Esteban </a:t>
            </a:r>
            <a:br>
              <a:rPr lang="es-ES" sz="2000" dirty="0" smtClean="0"/>
            </a:br>
            <a:r>
              <a:rPr lang="es-ES" sz="2000" dirty="0" smtClean="0"/>
              <a:t> Equipo a cargo: Francisco Gracia, Cristian Díaz </a:t>
            </a:r>
            <a:br>
              <a:rPr lang="es-ES" sz="2000" dirty="0" smtClean="0"/>
            </a:b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1000" dirty="0" smtClean="0"/>
              <a:t/>
            </a:r>
            <a:br>
              <a:rPr lang="es-ES" sz="1000" dirty="0" smtClean="0"/>
            </a:br>
            <a:r>
              <a:rPr lang="es-ES" sz="1000" dirty="0" smtClean="0"/>
              <a:t/>
            </a:r>
            <a:br>
              <a:rPr lang="es-ES" sz="1000" dirty="0" smtClean="0"/>
            </a:br>
            <a:r>
              <a:rPr lang="es-ES" sz="1000" dirty="0" smtClean="0"/>
              <a:t/>
            </a:r>
            <a:br>
              <a:rPr lang="es-ES" sz="1000" dirty="0" smtClean="0"/>
            </a:br>
            <a:endParaRPr lang="es-ES" sz="1000" dirty="0" smtClean="0"/>
          </a:p>
        </p:txBody>
      </p:sp>
      <p:sp>
        <p:nvSpPr>
          <p:cNvPr id="37891" name="3 Rectángulo"/>
          <p:cNvSpPr>
            <a:spLocks noChangeArrowheads="1"/>
          </p:cNvSpPr>
          <p:nvPr/>
        </p:nvSpPr>
        <p:spPr bwMode="auto">
          <a:xfrm>
            <a:off x="2786063" y="0"/>
            <a:ext cx="2959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>
                <a:solidFill>
                  <a:schemeClr val="accent2"/>
                </a:solidFill>
                <a:latin typeface="Arial" pitchFamily="34" charset="0"/>
              </a:rPr>
              <a:t>TEMAS Y GRUPOS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47</a:t>
            </a:fld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Título"/>
          <p:cNvSpPr>
            <a:spLocks noGrp="1"/>
          </p:cNvSpPr>
          <p:nvPr>
            <p:ph type="title"/>
          </p:nvPr>
        </p:nvSpPr>
        <p:spPr>
          <a:xfrm>
            <a:off x="714348" y="2928934"/>
            <a:ext cx="7772400" cy="1143000"/>
          </a:xfrm>
        </p:spPr>
        <p:txBody>
          <a:bodyPr/>
          <a:lstStyle/>
          <a:p>
            <a:pPr algn="l"/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2000" dirty="0" smtClean="0"/>
              <a:t>Grupo 5</a:t>
            </a:r>
            <a:br>
              <a:rPr lang="es-ES" sz="2000" dirty="0" smtClean="0"/>
            </a:br>
            <a:r>
              <a:rPr lang="es-ES" sz="1800" dirty="0" smtClean="0"/>
              <a:t>Producción de etanol a partir de residuos </a:t>
            </a:r>
            <a:r>
              <a:rPr lang="es-ES" sz="1800" dirty="0" err="1" smtClean="0"/>
              <a:t>lignocelulósicos</a:t>
            </a:r>
            <a:r>
              <a:rPr lang="es-ES" sz="1800" dirty="0" smtClean="0"/>
              <a:t> vía gas de síntesis Integrantes : Acuña Camilo, Lagos Nicolás, </a:t>
            </a:r>
            <a:r>
              <a:rPr lang="es-ES" sz="1800" dirty="0" err="1" smtClean="0"/>
              <a:t>Rossel</a:t>
            </a:r>
            <a:r>
              <a:rPr lang="es-ES" sz="1800" dirty="0" smtClean="0"/>
              <a:t> Eduardo, </a:t>
            </a:r>
            <a:r>
              <a:rPr lang="es-ES" sz="1800" dirty="0" err="1" smtClean="0"/>
              <a:t>Zuñiga</a:t>
            </a:r>
            <a:r>
              <a:rPr lang="es-ES" sz="1800" dirty="0" smtClean="0"/>
              <a:t> Gabriela.</a:t>
            </a:r>
            <a:br>
              <a:rPr lang="es-ES" sz="1800" dirty="0" smtClean="0"/>
            </a:br>
            <a:r>
              <a:rPr lang="es-ES" sz="1800" dirty="0" smtClean="0"/>
              <a:t> Equipo a cargo: Francisco Gracia, Cristian Díaz .</a:t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> Grupo 6</a:t>
            </a:r>
            <a:br>
              <a:rPr lang="es-ES" sz="1800" dirty="0" smtClean="0"/>
            </a:br>
            <a:r>
              <a:rPr lang="es-ES" sz="1800" dirty="0" smtClean="0"/>
              <a:t> Producción de sales de litio</a:t>
            </a:r>
            <a:br>
              <a:rPr lang="es-ES" sz="1800" dirty="0" smtClean="0"/>
            </a:br>
            <a:r>
              <a:rPr lang="es-ES" sz="1800" dirty="0" smtClean="0"/>
              <a:t> Integrantes : </a:t>
            </a:r>
            <a:r>
              <a:rPr lang="es-ES" sz="1800" dirty="0" err="1" smtClean="0"/>
              <a:t>Alvarez</a:t>
            </a:r>
            <a:r>
              <a:rPr lang="es-ES" sz="1800" dirty="0" smtClean="0"/>
              <a:t> Matías, Orozco </a:t>
            </a:r>
            <a:r>
              <a:rPr lang="es-ES" sz="1800" dirty="0" err="1" smtClean="0"/>
              <a:t>Yasna</a:t>
            </a:r>
            <a:r>
              <a:rPr lang="es-ES" sz="1800" dirty="0" smtClean="0"/>
              <a:t> ,Pinochet </a:t>
            </a:r>
            <a:r>
              <a:rPr lang="es-ES" sz="1800" dirty="0" err="1" smtClean="0"/>
              <a:t>Ivette</a:t>
            </a:r>
            <a:r>
              <a:rPr lang="es-ES" sz="1800" dirty="0" smtClean="0"/>
              <a:t>, Román Sebastián. </a:t>
            </a:r>
            <a:br>
              <a:rPr lang="es-ES" sz="1800" dirty="0" smtClean="0"/>
            </a:br>
            <a:r>
              <a:rPr lang="es-ES" sz="1800" dirty="0" smtClean="0"/>
              <a:t> Equipo a cargo: Francisco Gracia, </a:t>
            </a:r>
            <a:r>
              <a:rPr lang="es-ES" sz="1800" dirty="0" err="1" smtClean="0"/>
              <a:t>Eloisa</a:t>
            </a:r>
            <a:r>
              <a:rPr lang="es-ES" sz="1800" dirty="0" smtClean="0"/>
              <a:t> </a:t>
            </a:r>
            <a:r>
              <a:rPr lang="es-ES" sz="1800" dirty="0" err="1" smtClean="0"/>
              <a:t>Alcaino</a:t>
            </a:r>
            <a:r>
              <a:rPr lang="es-ES" sz="1800" dirty="0" smtClean="0"/>
              <a:t>.</a:t>
            </a:r>
            <a:br>
              <a:rPr lang="es-ES" sz="1800" dirty="0" smtClean="0"/>
            </a:br>
            <a:r>
              <a:rPr lang="es-ES" sz="1800" dirty="0" smtClean="0"/>
              <a:t> </a:t>
            </a:r>
            <a:br>
              <a:rPr lang="es-ES" sz="1800" dirty="0" smtClean="0"/>
            </a:br>
            <a:r>
              <a:rPr lang="es-ES" sz="1800" dirty="0" smtClean="0"/>
              <a:t>Grupo 7 </a:t>
            </a:r>
            <a:br>
              <a:rPr lang="es-ES" sz="1800" dirty="0" smtClean="0"/>
            </a:br>
            <a:r>
              <a:rPr lang="es-ES" sz="1800" dirty="0" smtClean="0"/>
              <a:t>Producción de enzimas para la industria alimentaria</a:t>
            </a:r>
            <a:br>
              <a:rPr lang="es-ES" sz="1800" dirty="0" smtClean="0"/>
            </a:br>
            <a:r>
              <a:rPr lang="es-ES" sz="1800" dirty="0" smtClean="0"/>
              <a:t> Integrantes :  </a:t>
            </a:r>
            <a:r>
              <a:rPr lang="es-ES" sz="1800" dirty="0" err="1" smtClean="0"/>
              <a:t>Buldini</a:t>
            </a:r>
            <a:r>
              <a:rPr lang="es-ES" sz="1800" dirty="0" smtClean="0"/>
              <a:t> María, Teresa, </a:t>
            </a:r>
            <a:r>
              <a:rPr lang="es-ES" sz="1800" dirty="0" err="1" smtClean="0"/>
              <a:t>Paliño</a:t>
            </a:r>
            <a:r>
              <a:rPr lang="es-ES" sz="1800" dirty="0" smtClean="0"/>
              <a:t> Camila, Rodríguez Cristian.</a:t>
            </a:r>
            <a:br>
              <a:rPr lang="es-ES" sz="1800" dirty="0" smtClean="0"/>
            </a:br>
            <a:r>
              <a:rPr lang="es-ES" sz="1800" dirty="0" smtClean="0"/>
              <a:t> Equipo a cargo María Elena </a:t>
            </a:r>
            <a:r>
              <a:rPr lang="es-ES" sz="1800" dirty="0" err="1" smtClean="0"/>
              <a:t>Lienqueo</a:t>
            </a:r>
            <a:r>
              <a:rPr lang="es-ES" sz="1800" dirty="0" smtClean="0"/>
              <a:t>, Alicia Lucero.</a:t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> Grupo 8</a:t>
            </a:r>
            <a:br>
              <a:rPr lang="es-ES" sz="1800" dirty="0" smtClean="0"/>
            </a:br>
            <a:r>
              <a:rPr lang="es-ES" sz="1800" dirty="0" smtClean="0"/>
              <a:t> Producción de enzimas para la industria química </a:t>
            </a:r>
            <a:br>
              <a:rPr lang="es-ES" sz="1800" dirty="0" smtClean="0"/>
            </a:br>
            <a:r>
              <a:rPr lang="es-ES" sz="1800" dirty="0" smtClean="0"/>
              <a:t> Integrantes : </a:t>
            </a:r>
            <a:r>
              <a:rPr lang="es-ES" sz="1800" dirty="0" err="1" smtClean="0"/>
              <a:t>Alcaíno</a:t>
            </a:r>
            <a:r>
              <a:rPr lang="es-ES" sz="1800" dirty="0" smtClean="0"/>
              <a:t> Guillermo, Lobos </a:t>
            </a:r>
            <a:r>
              <a:rPr lang="es-ES" sz="1800" dirty="0" err="1" smtClean="0"/>
              <a:t>Lizandro</a:t>
            </a:r>
            <a:r>
              <a:rPr lang="es-ES" sz="1800" dirty="0" smtClean="0"/>
              <a:t>, Becerra Pablo.  </a:t>
            </a:r>
            <a:br>
              <a:rPr lang="es-ES" sz="1800" dirty="0" smtClean="0"/>
            </a:br>
            <a:r>
              <a:rPr lang="es-ES" sz="1800" dirty="0" smtClean="0"/>
              <a:t> Equipo a cargo: María Elena </a:t>
            </a:r>
            <a:r>
              <a:rPr lang="es-ES" sz="1800" dirty="0" err="1" smtClean="0"/>
              <a:t>Lienqueo</a:t>
            </a:r>
            <a:r>
              <a:rPr lang="es-ES" sz="1800" dirty="0" smtClean="0"/>
              <a:t>, </a:t>
            </a:r>
            <a:r>
              <a:rPr lang="es-ES" sz="1800" dirty="0" err="1" smtClean="0"/>
              <a:t>Eloisa</a:t>
            </a:r>
            <a:r>
              <a:rPr lang="es-ES" sz="1800" dirty="0" smtClean="0"/>
              <a:t> Alcalino. </a:t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endParaRPr lang="es-ES" sz="1800" dirty="0" smtClean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48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Título"/>
          <p:cNvSpPr>
            <a:spLocks noGrp="1"/>
          </p:cNvSpPr>
          <p:nvPr>
            <p:ph type="title"/>
          </p:nvPr>
        </p:nvSpPr>
        <p:spPr>
          <a:xfrm>
            <a:off x="714348" y="2928934"/>
            <a:ext cx="7772400" cy="1143000"/>
          </a:xfrm>
        </p:spPr>
        <p:txBody>
          <a:bodyPr/>
          <a:lstStyle/>
          <a:p>
            <a:pPr algn="l"/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2000" dirty="0" smtClean="0"/>
              <a:t>Grupo 9</a:t>
            </a:r>
            <a:r>
              <a:rPr lang="es-ES" sz="2000" smtClean="0"/>
              <a:t/>
            </a:r>
            <a:br>
              <a:rPr lang="es-ES" sz="2000" smtClean="0"/>
            </a:br>
            <a:r>
              <a:rPr lang="es-ES" sz="1800" smtClean="0"/>
              <a:t>PENDIENTE</a:t>
            </a: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>Integrantes : </a:t>
            </a:r>
            <a:r>
              <a:rPr lang="es-ES" sz="1800" dirty="0" err="1" smtClean="0"/>
              <a:t>Curotto</a:t>
            </a:r>
            <a:r>
              <a:rPr lang="es-ES" sz="1800" dirty="0" smtClean="0"/>
              <a:t> Nicolás, Martínez María Paz, Martínez Loreto, Martínez Richard</a:t>
            </a:r>
            <a:br>
              <a:rPr lang="es-ES" sz="1800" dirty="0" smtClean="0"/>
            </a:br>
            <a:r>
              <a:rPr lang="es-ES" sz="1800" dirty="0" smtClean="0"/>
              <a:t> Equipo a cargo: María Elena </a:t>
            </a:r>
            <a:r>
              <a:rPr lang="es-ES" sz="1800" dirty="0" err="1" smtClean="0"/>
              <a:t>Lienqueo</a:t>
            </a:r>
            <a:r>
              <a:rPr lang="es-ES" sz="1800" dirty="0" smtClean="0"/>
              <a:t>, Vida Rodríguez </a:t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> Grupo 10</a:t>
            </a:r>
            <a:br>
              <a:rPr lang="es-ES" sz="1800" dirty="0" smtClean="0"/>
            </a:br>
            <a:r>
              <a:rPr lang="es-ES" sz="1800" dirty="0" smtClean="0"/>
              <a:t>Tratamiento de barros anódicos para recuperación de renio, selenio, teluro, etc. </a:t>
            </a:r>
            <a:br>
              <a:rPr lang="es-ES" sz="1800" dirty="0" smtClean="0"/>
            </a:br>
            <a:r>
              <a:rPr lang="es-ES" sz="1800" dirty="0" smtClean="0"/>
              <a:t> Integrantes : Fonseca Javier , Villagrán </a:t>
            </a:r>
            <a:r>
              <a:rPr lang="es-ES" sz="1800" dirty="0" err="1" smtClean="0"/>
              <a:t>Victor</a:t>
            </a:r>
            <a:r>
              <a:rPr lang="es-ES" sz="1800" dirty="0" smtClean="0"/>
              <a:t>, Durán Claudio, Cruz Luis </a:t>
            </a:r>
            <a:br>
              <a:rPr lang="es-ES" sz="1800" dirty="0" smtClean="0"/>
            </a:br>
            <a:r>
              <a:rPr lang="es-ES" sz="1800" dirty="0" smtClean="0"/>
              <a:t> Equipo a cargo: Francisco Gracia, Ricardo </a:t>
            </a:r>
            <a:r>
              <a:rPr lang="es-ES" sz="1800" dirty="0" err="1" smtClean="0"/>
              <a:t>Pezoa</a:t>
            </a:r>
            <a:r>
              <a:rPr lang="es-ES" sz="1800" dirty="0" smtClean="0"/>
              <a:t> </a:t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>Grupo 11 </a:t>
            </a:r>
            <a:br>
              <a:rPr lang="es-ES" sz="1800" dirty="0" smtClean="0"/>
            </a:br>
            <a:r>
              <a:rPr lang="es-ES" sz="1800" dirty="0" smtClean="0"/>
              <a:t>PENDIENTE</a:t>
            </a:r>
            <a:br>
              <a:rPr lang="es-ES" sz="1800" dirty="0" smtClean="0"/>
            </a:br>
            <a:r>
              <a:rPr lang="es-ES" sz="1800" dirty="0" smtClean="0"/>
              <a:t> Integrantes : </a:t>
            </a:r>
            <a:r>
              <a:rPr lang="es-ES" sz="1800" dirty="0" err="1" smtClean="0"/>
              <a:t>Bozzo</a:t>
            </a:r>
            <a:r>
              <a:rPr lang="es-ES" sz="1800" dirty="0" smtClean="0"/>
              <a:t> Andrés, Díaz Diego, Soto Christian, Pizarro Felipe </a:t>
            </a:r>
            <a:br>
              <a:rPr lang="es-ES" sz="1800" dirty="0" smtClean="0"/>
            </a:br>
            <a:r>
              <a:rPr lang="es-ES" sz="1800" dirty="0" smtClean="0"/>
              <a:t> Equipo a cargo: Francisco Gracia </a:t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> Grupo 12</a:t>
            </a:r>
            <a:br>
              <a:rPr lang="es-ES" sz="1800" dirty="0" smtClean="0"/>
            </a:br>
            <a:r>
              <a:rPr lang="es-ES" sz="1800" dirty="0" smtClean="0"/>
              <a:t> Producción de Hidromiel </a:t>
            </a:r>
            <a:br>
              <a:rPr lang="es-ES" sz="1800" dirty="0" smtClean="0"/>
            </a:br>
            <a:r>
              <a:rPr lang="es-ES" sz="1800" dirty="0" smtClean="0"/>
              <a:t>Integrantes : </a:t>
            </a:r>
            <a:r>
              <a:rPr lang="es-ES" sz="1800" dirty="0" err="1" smtClean="0"/>
              <a:t>Labarca</a:t>
            </a:r>
            <a:r>
              <a:rPr lang="es-ES" sz="1800" dirty="0" smtClean="0"/>
              <a:t> Camila, Harris Ricardo, </a:t>
            </a:r>
            <a:r>
              <a:rPr lang="es-ES" sz="1800" dirty="0" err="1" smtClean="0"/>
              <a:t>Houzvic</a:t>
            </a:r>
            <a:r>
              <a:rPr lang="es-ES" sz="1800" dirty="0" smtClean="0"/>
              <a:t> Werner </a:t>
            </a:r>
            <a:br>
              <a:rPr lang="es-ES" sz="1800" dirty="0" smtClean="0"/>
            </a:br>
            <a:r>
              <a:rPr lang="es-ES" sz="1800" dirty="0" smtClean="0"/>
              <a:t>Equipo a cargo: María Elena </a:t>
            </a:r>
            <a:r>
              <a:rPr lang="es-ES" sz="1800" dirty="0" err="1" smtClean="0"/>
              <a:t>Lienqueo</a:t>
            </a:r>
            <a:r>
              <a:rPr lang="es-ES" sz="1800" dirty="0" smtClean="0"/>
              <a:t>, Alicia Lucero </a:t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endParaRPr lang="es-ES" sz="1800" dirty="0" smtClean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49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8339166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sz="4000" b="1" dirty="0">
                <a:solidFill>
                  <a:schemeClr val="accent2"/>
                </a:solidFill>
              </a:rPr>
              <a:t>Industrias de Procesos </a:t>
            </a:r>
            <a:r>
              <a:rPr lang="es-ES_tradnl" sz="4000" b="1" dirty="0" smtClean="0">
                <a:solidFill>
                  <a:schemeClr val="accent2"/>
                </a:solidFill>
              </a:rPr>
              <a:t>Químicos y Biotecnológicos</a:t>
            </a:r>
            <a:endParaRPr lang="es-ES_tradnl" b="1" dirty="0"/>
          </a:p>
          <a:p>
            <a:pPr algn="just"/>
            <a:endParaRPr lang="es-ES_tradnl" dirty="0"/>
          </a:p>
          <a:p>
            <a:pPr algn="just">
              <a:buFontTx/>
              <a:buChar char="•"/>
            </a:pPr>
            <a:r>
              <a:rPr lang="es-ES_tradnl" dirty="0"/>
              <a:t> Alimentos	</a:t>
            </a:r>
            <a:r>
              <a:rPr lang="es-ES_tradnl" sz="1800" dirty="0"/>
              <a:t>(bebidas, azúcar, jugos, conservas, congelados, lácteos, </a:t>
            </a:r>
            <a:r>
              <a:rPr lang="es-ES_tradnl" sz="1800" b="1" dirty="0">
                <a:solidFill>
                  <a:srgbClr val="FF0000"/>
                </a:solidFill>
              </a:rPr>
              <a:t>Vino</a:t>
            </a:r>
            <a:r>
              <a:rPr lang="es-ES_tradnl" sz="1800" dirty="0"/>
              <a:t>, cerveza).</a:t>
            </a:r>
          </a:p>
          <a:p>
            <a:pPr algn="just">
              <a:buFontTx/>
              <a:buChar char="•"/>
            </a:pPr>
            <a:r>
              <a:rPr lang="es-ES_tradnl" dirty="0"/>
              <a:t> Combustibles </a:t>
            </a:r>
            <a:r>
              <a:rPr lang="es-ES_tradnl" sz="2000" dirty="0"/>
              <a:t>(petróleo, carbón, gas natural, gasolina,  lubricantes y </a:t>
            </a:r>
            <a:r>
              <a:rPr lang="es-ES_tradnl" sz="2000" dirty="0" smtClean="0"/>
              <a:t>derivados, </a:t>
            </a:r>
            <a:r>
              <a:rPr lang="es-ES_tradnl" sz="2000" b="1" dirty="0">
                <a:solidFill>
                  <a:srgbClr val="FF0000"/>
                </a:solidFill>
              </a:rPr>
              <a:t>Biodiesel, </a:t>
            </a:r>
            <a:r>
              <a:rPr lang="es-ES_tradnl" sz="2000" b="1" dirty="0" err="1">
                <a:solidFill>
                  <a:srgbClr val="FF0000"/>
                </a:solidFill>
              </a:rPr>
              <a:t>bietanol</a:t>
            </a:r>
            <a:r>
              <a:rPr lang="es-ES_tradnl" sz="2000" b="1" dirty="0">
                <a:solidFill>
                  <a:srgbClr val="FF0000"/>
                </a:solidFill>
              </a:rPr>
              <a:t>, </a:t>
            </a:r>
            <a:r>
              <a:rPr lang="es-ES_tradnl" sz="2000" b="1" dirty="0" err="1">
                <a:solidFill>
                  <a:srgbClr val="FF0000"/>
                </a:solidFill>
              </a:rPr>
              <a:t>biogas</a:t>
            </a:r>
            <a:r>
              <a:rPr lang="es-ES_tradnl" sz="2000" b="1" dirty="0">
                <a:solidFill>
                  <a:srgbClr val="FF0000"/>
                </a:solidFill>
              </a:rPr>
              <a:t>, H</a:t>
            </a:r>
            <a:r>
              <a:rPr lang="es-ES_tradnl" sz="2000" b="1" baseline="-25000" dirty="0">
                <a:solidFill>
                  <a:srgbClr val="FF0000"/>
                </a:solidFill>
              </a:rPr>
              <a:t>2</a:t>
            </a:r>
            <a:r>
              <a:rPr lang="es-ES_tradnl" sz="2000" b="1" dirty="0"/>
              <a:t>.).</a:t>
            </a:r>
            <a:endParaRPr lang="es-ES_tradnl" b="1" dirty="0"/>
          </a:p>
          <a:p>
            <a:pPr algn="just">
              <a:buFontTx/>
              <a:buChar char="•"/>
            </a:pPr>
            <a:r>
              <a:rPr lang="es-ES_tradnl" dirty="0"/>
              <a:t> Compuestos Químicos </a:t>
            </a:r>
          </a:p>
          <a:p>
            <a:pPr algn="just"/>
            <a:r>
              <a:rPr lang="es-ES_tradnl" dirty="0"/>
              <a:t>	Orgánicos (petroquímicos, solventes, caucho, </a:t>
            </a:r>
            <a:r>
              <a:rPr lang="es-ES_tradnl" dirty="0" err="1"/>
              <a:t>etc</a:t>
            </a:r>
            <a:r>
              <a:rPr lang="es-ES_tradnl" dirty="0"/>
              <a:t>).</a:t>
            </a:r>
          </a:p>
          <a:p>
            <a:pPr algn="just"/>
            <a:r>
              <a:rPr lang="es-ES_tradnl" dirty="0"/>
              <a:t>	Inorgánicos (sales, fertilizantes, </a:t>
            </a:r>
            <a:r>
              <a:rPr lang="es-ES_tradnl" b="1" dirty="0">
                <a:solidFill>
                  <a:srgbClr val="FF0000"/>
                </a:solidFill>
              </a:rPr>
              <a:t>Li, I, B, KNO</a:t>
            </a:r>
            <a:r>
              <a:rPr lang="es-ES_tradnl" b="1" baseline="-25000" dirty="0">
                <a:solidFill>
                  <a:srgbClr val="FF0000"/>
                </a:solidFill>
              </a:rPr>
              <a:t>3</a:t>
            </a:r>
            <a:r>
              <a:rPr lang="es-ES_tradnl" dirty="0"/>
              <a:t>, </a:t>
            </a:r>
            <a:r>
              <a:rPr lang="es-ES_tradnl" dirty="0" err="1"/>
              <a:t>etc</a:t>
            </a:r>
            <a:r>
              <a:rPr lang="es-ES_tradnl" dirty="0"/>
              <a:t>).</a:t>
            </a:r>
          </a:p>
          <a:p>
            <a:pPr algn="just"/>
            <a:r>
              <a:rPr lang="es-ES_tradnl" dirty="0"/>
              <a:t>	Explosivos. Detergentes y Jabones. Pinturas y Pigmentos.</a:t>
            </a:r>
          </a:p>
          <a:p>
            <a:pPr algn="just">
              <a:buFontTx/>
              <a:buChar char="•"/>
            </a:pPr>
            <a:r>
              <a:rPr lang="es-ES_tradnl" dirty="0"/>
              <a:t> Generación de Vapor y Energía Termo-Eléctrica .</a:t>
            </a:r>
          </a:p>
          <a:p>
            <a:pPr algn="just">
              <a:buFontTx/>
              <a:buChar char="•"/>
            </a:pPr>
            <a:r>
              <a:rPr lang="es-ES_tradnl" dirty="0"/>
              <a:t> Materiales (cemento, vidrio, cerámica, adhesivos, construcción).</a:t>
            </a:r>
          </a:p>
          <a:p>
            <a:pPr>
              <a:buFontTx/>
              <a:buChar char="•"/>
            </a:pPr>
            <a:r>
              <a:rPr lang="es-ES_tradnl" b="1" dirty="0">
                <a:solidFill>
                  <a:srgbClr val="FF0000"/>
                </a:solidFill>
              </a:rPr>
              <a:t> Metalurgia</a:t>
            </a:r>
            <a:r>
              <a:rPr lang="es-ES_tradnl" dirty="0"/>
              <a:t> (acero y aleaciones, metales: </a:t>
            </a:r>
            <a:r>
              <a:rPr lang="es-ES_tradnl" b="1" dirty="0">
                <a:solidFill>
                  <a:srgbClr val="FF0000"/>
                </a:solidFill>
              </a:rPr>
              <a:t>Cu</a:t>
            </a:r>
            <a:r>
              <a:rPr lang="es-ES_tradnl" dirty="0"/>
              <a:t>, Ag, Au, </a:t>
            </a:r>
            <a:r>
              <a:rPr lang="es-ES_tradnl" b="1" dirty="0">
                <a:solidFill>
                  <a:srgbClr val="FF0000"/>
                </a:solidFill>
              </a:rPr>
              <a:t>Mo, Re</a:t>
            </a:r>
            <a:r>
              <a:rPr lang="es-ES_tradnl" dirty="0"/>
              <a:t>, </a:t>
            </a:r>
            <a:r>
              <a:rPr lang="es-ES_tradnl" dirty="0" err="1"/>
              <a:t>etc</a:t>
            </a:r>
            <a:r>
              <a:rPr lang="es-ES_tradnl" dirty="0"/>
              <a:t>).</a:t>
            </a:r>
          </a:p>
          <a:p>
            <a:pPr>
              <a:buFontTx/>
              <a:buChar char="•"/>
            </a:pPr>
            <a:r>
              <a:rPr lang="es-ES_tradnl" b="1" dirty="0">
                <a:solidFill>
                  <a:srgbClr val="FF0000"/>
                </a:solidFill>
              </a:rPr>
              <a:t> </a:t>
            </a:r>
            <a:endParaRPr lang="es-ES_tradn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5</a:t>
            </a:fld>
            <a:endParaRPr lang="es-ES_tradn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500034" y="1357298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6643734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 smtClean="0">
                <a:solidFill>
                  <a:schemeClr val="tx1"/>
                </a:solidFill>
              </a:rPr>
              <a:t>Que debe se debe aprender: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50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0D8D6-64DA-4D41-A9DB-27EA3AACF63B}" type="slidenum">
              <a:rPr lang="es-ES_tradnl" smtClean="0"/>
              <a:pPr>
                <a:defRPr/>
              </a:pPr>
              <a:t>51</a:t>
            </a:fld>
            <a:endParaRPr lang="es-ES_tradnl"/>
          </a:p>
        </p:txBody>
      </p:sp>
      <p:sp>
        <p:nvSpPr>
          <p:cNvPr id="5" name="4 Rectángulo"/>
          <p:cNvSpPr/>
          <p:nvPr/>
        </p:nvSpPr>
        <p:spPr>
          <a:xfrm>
            <a:off x="3432489" y="3198168"/>
            <a:ext cx="21836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CONSULTA???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8839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4000" b="1" dirty="0">
                <a:solidFill>
                  <a:schemeClr val="accent2"/>
                </a:solidFill>
              </a:rPr>
              <a:t>Industrias de Procesos </a:t>
            </a:r>
            <a:r>
              <a:rPr lang="es-ES_tradnl" sz="4000" b="1" dirty="0" smtClean="0">
                <a:solidFill>
                  <a:schemeClr val="accent2"/>
                </a:solidFill>
              </a:rPr>
              <a:t>Químicos y Biotecnológicos</a:t>
            </a:r>
            <a:endParaRPr lang="es-ES_tradnl" b="1" dirty="0"/>
          </a:p>
          <a:p>
            <a:pPr algn="just"/>
            <a:endParaRPr lang="es-ES_tradnl" dirty="0"/>
          </a:p>
          <a:p>
            <a:pPr algn="just">
              <a:buFontTx/>
              <a:buChar char="•"/>
            </a:pPr>
            <a:r>
              <a:rPr lang="es-ES_tradnl" b="1" dirty="0" smtClean="0">
                <a:solidFill>
                  <a:srgbClr val="FF0000"/>
                </a:solidFill>
              </a:rPr>
              <a:t>Papel </a:t>
            </a:r>
            <a:r>
              <a:rPr lang="es-ES_tradnl" b="1" dirty="0">
                <a:solidFill>
                  <a:srgbClr val="FF0000"/>
                </a:solidFill>
              </a:rPr>
              <a:t>,Celulosa, </a:t>
            </a:r>
            <a:r>
              <a:rPr lang="es-ES_tradnl" b="1" dirty="0" smtClean="0">
                <a:solidFill>
                  <a:srgbClr val="FF0000"/>
                </a:solidFill>
              </a:rPr>
              <a:t>Bioetanol, </a:t>
            </a:r>
            <a:r>
              <a:rPr lang="es-ES_tradnl" b="1" dirty="0" err="1" smtClean="0">
                <a:solidFill>
                  <a:srgbClr val="FF0000"/>
                </a:solidFill>
              </a:rPr>
              <a:t>Biorefinerìa</a:t>
            </a:r>
            <a:endParaRPr lang="es-ES_tradnl" b="1" dirty="0"/>
          </a:p>
          <a:p>
            <a:pPr algn="just">
              <a:buFontTx/>
              <a:buChar char="•"/>
            </a:pPr>
            <a:r>
              <a:rPr lang="es-ES_tradnl" b="1" dirty="0">
                <a:solidFill>
                  <a:srgbClr val="FF0000"/>
                </a:solidFill>
              </a:rPr>
              <a:t> Pesquera</a:t>
            </a:r>
            <a:r>
              <a:rPr lang="es-ES_tradnl" dirty="0"/>
              <a:t> (harina y aceite de pescado, conservas, </a:t>
            </a:r>
            <a:r>
              <a:rPr lang="es-ES_tradnl" b="1" dirty="0">
                <a:solidFill>
                  <a:srgbClr val="FF0000"/>
                </a:solidFill>
              </a:rPr>
              <a:t>Salmón</a:t>
            </a:r>
            <a:r>
              <a:rPr lang="es-ES_tradnl" dirty="0"/>
              <a:t>).</a:t>
            </a:r>
          </a:p>
          <a:p>
            <a:pPr algn="just">
              <a:buFontTx/>
              <a:buChar char="•"/>
            </a:pPr>
            <a:r>
              <a:rPr lang="es-ES_tradnl" dirty="0"/>
              <a:t> Plásticos, Textiles y Fibras Sintéticas.</a:t>
            </a:r>
          </a:p>
          <a:p>
            <a:pPr>
              <a:buFontTx/>
              <a:buChar char="•"/>
            </a:pPr>
            <a:r>
              <a:rPr lang="es-ES_tradnl" dirty="0"/>
              <a:t> Tratamientos Aguas, Efluentes Industriales (Gases, </a:t>
            </a:r>
            <a:r>
              <a:rPr lang="es-ES_tradnl" dirty="0" err="1"/>
              <a:t>RILes</a:t>
            </a:r>
            <a:r>
              <a:rPr lang="es-ES_tradnl" dirty="0"/>
              <a:t>, </a:t>
            </a:r>
            <a:r>
              <a:rPr lang="es-ES_tradnl" dirty="0" err="1"/>
              <a:t>RISes</a:t>
            </a:r>
            <a:r>
              <a:rPr lang="es-ES_tradnl" dirty="0"/>
              <a:t>).</a:t>
            </a:r>
          </a:p>
          <a:p>
            <a:pPr algn="just">
              <a:buFontTx/>
              <a:buChar char="•"/>
            </a:pPr>
            <a:r>
              <a:rPr lang="es-ES_tradnl" dirty="0"/>
              <a:t> Fármacos, Esencias, Aceites Especiales.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6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143000" y="0"/>
          <a:ext cx="7372350" cy="6534150"/>
        </p:xfrm>
        <a:graphic>
          <a:graphicData uri="http://schemas.openxmlformats.org/presentationml/2006/ole">
            <p:oleObj spid="_x0000_s1026" name="Documento" r:id="rId3" imgW="7374240" imgH="6534000" progId="Word.Document.8">
              <p:embed/>
            </p:oleObj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7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571472" y="171450"/>
          <a:ext cx="8134378" cy="6686550"/>
        </p:xfrm>
        <a:graphic>
          <a:graphicData uri="http://schemas.openxmlformats.org/presentationml/2006/ole">
            <p:oleObj spid="_x0000_s2050" name="Document" r:id="rId3" imgW="7877353" imgH="6679127" progId="Word.Document.8">
              <p:embed/>
            </p:oleObj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8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3" y="22225"/>
            <a:ext cx="7772400" cy="1143000"/>
          </a:xfrm>
          <a:noFill/>
        </p:spPr>
        <p:txBody>
          <a:bodyPr lIns="84115" tIns="42057" rIns="84115" bIns="42057"/>
          <a:lstStyle/>
          <a:p>
            <a:pPr defTabSz="1069975"/>
            <a:r>
              <a:rPr lang="es-ES_tradnl" sz="3400" b="1" smtClean="0">
                <a:solidFill>
                  <a:srgbClr val="A50021"/>
                </a:solidFill>
              </a:rPr>
              <a:t>DISEÑO CONCEPTUAL DE PROCESOS INDUSTRIALES</a:t>
            </a:r>
            <a:endParaRPr lang="es-ES_tradnl" sz="3400" smtClean="0">
              <a:solidFill>
                <a:srgbClr val="A50021"/>
              </a:solidFill>
            </a:endParaRPr>
          </a:p>
        </p:txBody>
      </p:sp>
      <p:grpSp>
        <p:nvGrpSpPr>
          <p:cNvPr id="18435" name="Group 14"/>
          <p:cNvGrpSpPr>
            <a:grpSpLocks/>
          </p:cNvGrpSpPr>
          <p:nvPr/>
        </p:nvGrpSpPr>
        <p:grpSpPr bwMode="auto">
          <a:xfrm>
            <a:off x="1173163" y="2071688"/>
            <a:ext cx="7075487" cy="4124325"/>
            <a:chOff x="739" y="1305"/>
            <a:chExt cx="4457" cy="2598"/>
          </a:xfrm>
        </p:grpSpPr>
        <p:sp>
          <p:nvSpPr>
            <p:cNvPr id="18436" name="Oval 3"/>
            <p:cNvSpPr>
              <a:spLocks noChangeArrowheads="1"/>
            </p:cNvSpPr>
            <p:nvPr/>
          </p:nvSpPr>
          <p:spPr bwMode="auto">
            <a:xfrm>
              <a:off x="2403" y="1305"/>
              <a:ext cx="1377" cy="1084"/>
            </a:xfrm>
            <a:prstGeom prst="ellipse">
              <a:avLst/>
            </a:prstGeom>
            <a:noFill/>
            <a:ln w="508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37" name="Line 4"/>
            <p:cNvSpPr>
              <a:spLocks noChangeShapeType="1"/>
            </p:cNvSpPr>
            <p:nvPr/>
          </p:nvSpPr>
          <p:spPr bwMode="auto">
            <a:xfrm>
              <a:off x="1058" y="1808"/>
              <a:ext cx="1307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38" name="Line 5"/>
            <p:cNvSpPr>
              <a:spLocks noChangeShapeType="1"/>
            </p:cNvSpPr>
            <p:nvPr/>
          </p:nvSpPr>
          <p:spPr bwMode="auto">
            <a:xfrm>
              <a:off x="3789" y="1808"/>
              <a:ext cx="1307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39" name="Rectangle 6"/>
            <p:cNvSpPr>
              <a:spLocks noChangeArrowheads="1"/>
            </p:cNvSpPr>
            <p:nvPr/>
          </p:nvSpPr>
          <p:spPr bwMode="auto">
            <a:xfrm>
              <a:off x="739" y="1349"/>
              <a:ext cx="1545" cy="22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MATERIAS PRIMAS</a:t>
              </a:r>
            </a:p>
          </p:txBody>
        </p:sp>
        <p:sp>
          <p:nvSpPr>
            <p:cNvPr id="18440" name="Rectangle 7"/>
            <p:cNvSpPr>
              <a:spLocks noChangeArrowheads="1"/>
            </p:cNvSpPr>
            <p:nvPr/>
          </p:nvSpPr>
          <p:spPr bwMode="auto">
            <a:xfrm>
              <a:off x="835" y="1973"/>
              <a:ext cx="798" cy="22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INSUMOS</a:t>
              </a:r>
            </a:p>
          </p:txBody>
        </p:sp>
        <p:sp>
          <p:nvSpPr>
            <p:cNvPr id="18441" name="Rectangle 8"/>
            <p:cNvSpPr>
              <a:spLocks noChangeArrowheads="1"/>
            </p:cNvSpPr>
            <p:nvPr/>
          </p:nvSpPr>
          <p:spPr bwMode="auto">
            <a:xfrm>
              <a:off x="4153" y="1509"/>
              <a:ext cx="1043" cy="22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>
                  <a:solidFill>
                    <a:schemeClr val="accent2"/>
                  </a:solidFill>
                </a:rPr>
                <a:t>PRODUCTOS</a:t>
              </a:r>
            </a:p>
          </p:txBody>
        </p:sp>
        <p:sp>
          <p:nvSpPr>
            <p:cNvPr id="18442" name="Rectangle 9"/>
            <p:cNvSpPr>
              <a:spLocks noChangeArrowheads="1"/>
            </p:cNvSpPr>
            <p:nvPr/>
          </p:nvSpPr>
          <p:spPr bwMode="auto">
            <a:xfrm>
              <a:off x="2472" y="1616"/>
              <a:ext cx="1387" cy="34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/>
              <a:r>
                <a:rPr lang="es-ES_tradnl" sz="3100" b="1">
                  <a:solidFill>
                    <a:schemeClr val="tx2"/>
                  </a:solidFill>
                </a:rPr>
                <a:t>PROCESO</a:t>
              </a:r>
            </a:p>
          </p:txBody>
        </p:sp>
        <p:sp>
          <p:nvSpPr>
            <p:cNvPr id="18443" name="Line 10"/>
            <p:cNvSpPr>
              <a:spLocks noChangeShapeType="1"/>
            </p:cNvSpPr>
            <p:nvPr/>
          </p:nvSpPr>
          <p:spPr bwMode="auto">
            <a:xfrm flipV="1">
              <a:off x="3043" y="2405"/>
              <a:ext cx="0" cy="1097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44" name="Rectangle 11"/>
            <p:cNvSpPr>
              <a:spLocks noChangeArrowheads="1"/>
            </p:cNvSpPr>
            <p:nvPr/>
          </p:nvSpPr>
          <p:spPr bwMode="auto">
            <a:xfrm>
              <a:off x="966" y="2949"/>
              <a:ext cx="1749" cy="9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CONOCIMIENTO</a:t>
              </a:r>
            </a:p>
            <a:p>
              <a:pPr defTabSz="712788"/>
              <a:r>
                <a:rPr lang="es-ES_tradnl" sz="1900" b="1"/>
                <a:t>INGENIERÍA</a:t>
              </a:r>
            </a:p>
            <a:p>
              <a:pPr defTabSz="712788"/>
              <a:r>
                <a:rPr lang="es-ES_tradnl" sz="1900" b="1"/>
                <a:t>RECURSOS HUMANOS</a:t>
              </a:r>
            </a:p>
            <a:p>
              <a:pPr defTabSz="712788"/>
              <a:r>
                <a:rPr lang="es-ES_tradnl" sz="1900" b="1"/>
                <a:t>ENERGÍA</a:t>
              </a:r>
            </a:p>
            <a:p>
              <a:pPr defTabSz="712788"/>
              <a:r>
                <a:rPr lang="es-ES_tradnl" sz="1900" b="1"/>
                <a:t>CAPITAL, $</a:t>
              </a:r>
            </a:p>
          </p:txBody>
        </p:sp>
        <p:sp>
          <p:nvSpPr>
            <p:cNvPr id="18445" name="Rectangle 12"/>
            <p:cNvSpPr>
              <a:spLocks noChangeArrowheads="1"/>
            </p:cNvSpPr>
            <p:nvPr/>
          </p:nvSpPr>
          <p:spPr bwMode="auto">
            <a:xfrm>
              <a:off x="3990" y="2802"/>
              <a:ext cx="1039" cy="34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3100" b="1">
                  <a:solidFill>
                    <a:srgbClr val="FF0000"/>
                  </a:solidFill>
                </a:rPr>
                <a:t>DISEÑO</a:t>
              </a:r>
              <a:endParaRPr lang="es-ES_tradnl" sz="3100" b="1"/>
            </a:p>
          </p:txBody>
        </p:sp>
        <p:sp>
          <p:nvSpPr>
            <p:cNvPr id="18446" name="Line 13"/>
            <p:cNvSpPr>
              <a:spLocks noChangeShapeType="1"/>
            </p:cNvSpPr>
            <p:nvPr/>
          </p:nvSpPr>
          <p:spPr bwMode="auto">
            <a:xfrm flipH="1" flipV="1">
              <a:off x="3763" y="2213"/>
              <a:ext cx="864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15F532-3EA0-4360-9F17-2CFDAC51857F}" type="slidenum">
              <a:rPr lang="es-ES_tradnl" smtClean="0"/>
              <a:pPr>
                <a:defRPr/>
              </a:pPr>
              <a:t>9</a:t>
            </a:fld>
            <a:endParaRPr lang="es-ES_tradnl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1257</Words>
  <Application>Microsoft Office PowerPoint</Application>
  <PresentationFormat>Presentación en pantalla (4:3)</PresentationFormat>
  <Paragraphs>381</Paragraphs>
  <Slides>51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51</vt:i4>
      </vt:variant>
    </vt:vector>
  </HeadingPairs>
  <TitlesOfParts>
    <vt:vector size="56" baseType="lpstr">
      <vt:lpstr>Diseño predeterminado</vt:lpstr>
      <vt:lpstr>Documento</vt:lpstr>
      <vt:lpstr>Document</vt:lpstr>
      <vt:lpstr>Foto de Photo Editor</vt:lpstr>
      <vt:lpstr>Hoja de cálculo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DISEÑO CONCEPTUAL DE PROCESOS INDUSTRIALES</vt:lpstr>
      <vt:lpstr>Diapositiva 10</vt:lpstr>
      <vt:lpstr>ESTRUCTURA GENERAL DE UN PROCESO PRODUCTIVO</vt:lpstr>
      <vt:lpstr>Diapositiva 12</vt:lpstr>
      <vt:lpstr>Diapositiva 13</vt:lpstr>
      <vt:lpstr>Diapositiva 14</vt:lpstr>
      <vt:lpstr>DISEÑO DE PROCESOS</vt:lpstr>
      <vt:lpstr>Diapositiva 16</vt:lpstr>
      <vt:lpstr>Diapositiva 17</vt:lpstr>
      <vt:lpstr>TIPOS DE DISEÑO EN INGENIERIA</vt:lpstr>
      <vt:lpstr>Costos de Ingeniería</vt:lpstr>
      <vt:lpstr>EJEMPLO: Proceso para producir benceno   a partir de tolueno (Proceso HDA)</vt:lpstr>
      <vt:lpstr>DIAGRAMA DE ENTRADA-SALIDA PROCESO HDA</vt:lpstr>
      <vt:lpstr>Tabla de Corrientes</vt:lpstr>
      <vt:lpstr>Potencial Económico del Proceso HDA</vt:lpstr>
      <vt:lpstr>Estructura de los Sistemas de Separación</vt:lpstr>
      <vt:lpstr>Diapositiva 25</vt:lpstr>
      <vt:lpstr>Diapositiva 26</vt:lpstr>
      <vt:lpstr>Diapositiva 27</vt:lpstr>
      <vt:lpstr>Secuencia de Desarrollo de un Nuevo Proceso</vt:lpstr>
      <vt:lpstr>Diapositiva 29</vt:lpstr>
      <vt:lpstr>Etapas en el Desarrollo de un Proceso Industrial (Niveles del Diseño) </vt:lpstr>
      <vt:lpstr>Diapositiva 31</vt:lpstr>
      <vt:lpstr>Diapositiva 32</vt:lpstr>
      <vt:lpstr>Diapositiva 33</vt:lpstr>
      <vt:lpstr>PROYECTO</vt:lpstr>
      <vt:lpstr>Diapositiva 35</vt:lpstr>
      <vt:lpstr>Diapositiva 36</vt:lpstr>
      <vt:lpstr>Tarea 1  Tarea 1ª.-Búsqueda Bibliográfica Tarea 1b Propuesta</vt:lpstr>
      <vt:lpstr>Tarea 1ª Búsqueda Bibliográfica del Tema de Proyecto</vt:lpstr>
      <vt:lpstr>Búsqueda Bibliográfica del Tema de Proyecto</vt:lpstr>
      <vt:lpstr>Oficina de Patentes USA</vt:lpstr>
      <vt:lpstr>Instituto Nacional de Propiedad intelectual</vt:lpstr>
      <vt:lpstr>CONAMA-Sistema de Evaluación de Impacto Ambiental</vt:lpstr>
      <vt:lpstr>Diapositiva 43</vt:lpstr>
      <vt:lpstr>Diapositiva 44</vt:lpstr>
      <vt:lpstr>Diapositiva 45</vt:lpstr>
      <vt:lpstr>INFORME TÉCNICO (REPORTE DE ACTIVIDADAES DEL PROYECTO)</vt:lpstr>
      <vt:lpstr>GRUPO 2  Planta Multipropósito para la producción de aceites esenciales  Integrantes : Stevenson Cristina ,González Ana María ,Avila Ignacio. Equipo a cargo: Francisco Gracia ,Ricardo Pezoa .  GRUPO 3  Producción aceite Omega 3   Integrantes : De la Fuente Diego, Herrera Reynaldo,Jaque Indira, Misad Saide Alessandra   Equipo a cargo: María Elena Lienqueo ,Vida Rodríguez.    GRUPO 4 Producción de Diesel a partir de Residuos lignocelulósicos  Integrantes :  Pacheco Rachel , Mardones Nicolas, Briones Gonzalo, Poblete Esteban   Equipo a cargo: Francisco Gracia, Cristian Díaz        </vt:lpstr>
      <vt:lpstr>  Grupo 5 Producción de etanol a partir de residuos lignocelulósicos vía gas de síntesis Integrantes : Acuña Camilo, Lagos Nicolás, Rossel Eduardo, Zuñiga Gabriela.  Equipo a cargo: Francisco Gracia, Cristian Díaz .   Grupo 6  Producción de sales de litio  Integrantes : Alvarez Matías, Orozco Yasna ,Pinochet Ivette, Román Sebastián.   Equipo a cargo: Francisco Gracia, Eloisa Alcaino.   Grupo 7  Producción de enzimas para la industria alimentaria  Integrantes :  Buldini María, Teresa, Paliño Camila, Rodríguez Cristian.  Equipo a cargo María Elena Lienqueo, Alicia Lucero.   Grupo 8  Producción de enzimas para la industria química   Integrantes : Alcaíno Guillermo, Lobos Lizandro, Becerra Pablo.    Equipo a cargo: María Elena Lienqueo, Eloisa Alcalino.       </vt:lpstr>
      <vt:lpstr>  Grupo 9 PENDIENTE Integrantes : Curotto Nicolás, Martínez María Paz, Martínez Loreto, Martínez Richard  Equipo a cargo: María Elena Lienqueo, Vida Rodríguez    Grupo 10 Tratamiento de barros anódicos para recuperación de renio, selenio, teluro, etc.   Integrantes : Fonseca Javier , Villagrán Victor, Durán Claudio, Cruz Luis   Equipo a cargo: Francisco Gracia, Ricardo Pezoa   Grupo 11  PENDIENTE  Integrantes : Bozzo Andrés, Díaz Diego, Soto Christian, Pizarro Felipe   Equipo a cargo: Francisco Gracia    Grupo 12  Producción de Hidromiel  Integrantes : Labarca Camila, Harris Ricardo, Houzvic Werner  Equipo a cargo: María Elena Lienqueo, Alicia Lucero       </vt:lpstr>
      <vt:lpstr>Diapositiva 50</vt:lpstr>
      <vt:lpstr>Diapositiva 51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Jesús Casas</dc:creator>
  <cp:lastModifiedBy>marilen</cp:lastModifiedBy>
  <cp:revision>40</cp:revision>
  <dcterms:created xsi:type="dcterms:W3CDTF">2001-07-27T04:00:31Z</dcterms:created>
  <dcterms:modified xsi:type="dcterms:W3CDTF">2010-08-13T04:10:12Z</dcterms:modified>
</cp:coreProperties>
</file>