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8"/>
  </p:notesMasterIdLst>
  <p:handoutMasterIdLst>
    <p:handoutMasterId r:id="rId9"/>
  </p:handoutMasterIdLst>
  <p:sldIdLst>
    <p:sldId id="256" r:id="rId2"/>
    <p:sldId id="260" r:id="rId3"/>
    <p:sldId id="261" r:id="rId4"/>
    <p:sldId id="262" r:id="rId5"/>
    <p:sldId id="263" r:id="rId6"/>
    <p:sldId id="265" r:id="rId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490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716F196-F964-4A38-B78C-E8189B54C5B5}" type="datetimeFigureOut">
              <a:rPr lang="es-CL"/>
              <a:pPr>
                <a:defRPr/>
              </a:pPr>
              <a:t>16-08-2010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504D7EE-6DDA-4614-A0CA-A11F8DDB51F1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93A685D-747C-4266-858F-C1B187488BCE}" type="datetimeFigureOut">
              <a:rPr lang="es-CL"/>
              <a:pPr>
                <a:defRPr/>
              </a:pPr>
              <a:t>16-08-2010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L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CL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E30C686-AA38-4DF7-9ABE-423A8C0CDE92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19063" y="84138"/>
            <a:ext cx="8929687" cy="63452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L"/>
          </a:p>
        </p:txBody>
      </p:sp>
      <p:pic>
        <p:nvPicPr>
          <p:cNvPr id="4" name="7 Imagen" descr="logo_dii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8438" y="5643563"/>
            <a:ext cx="1065212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2 Subtítulo"/>
          <p:cNvSpPr txBox="1">
            <a:spLocks/>
          </p:cNvSpPr>
          <p:nvPr userDrawn="1"/>
        </p:nvSpPr>
        <p:spPr>
          <a:xfrm>
            <a:off x="357188" y="5357813"/>
            <a:ext cx="6215062" cy="9286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es-MX">
                <a:solidFill>
                  <a:srgbClr val="376092"/>
                </a:solidFill>
                <a:latin typeface="Calibri" pitchFamily="34" charset="0"/>
              </a:rPr>
              <a:t>Profesor: Richard Weber (rweber@dii.uchile.cl)</a:t>
            </a:r>
          </a:p>
        </p:txBody>
      </p:sp>
      <p:sp>
        <p:nvSpPr>
          <p:cNvPr id="6" name="2 Subtítulo"/>
          <p:cNvSpPr txBox="1">
            <a:spLocks/>
          </p:cNvSpPr>
          <p:nvPr userDrawn="1"/>
        </p:nvSpPr>
        <p:spPr>
          <a:xfrm>
            <a:off x="2071688" y="3929063"/>
            <a:ext cx="5143500" cy="928687"/>
          </a:xfrm>
          <a:prstGeom prst="rect">
            <a:avLst/>
          </a:prstGeom>
        </p:spPr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Universidad de Chile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sz="20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Departamento de Ingeniería Industrial </a:t>
            </a:r>
          </a:p>
        </p:txBody>
      </p:sp>
      <p:sp>
        <p:nvSpPr>
          <p:cNvPr id="7" name="2 Subtítulo"/>
          <p:cNvSpPr txBox="1">
            <a:spLocks/>
          </p:cNvSpPr>
          <p:nvPr userDrawn="1"/>
        </p:nvSpPr>
        <p:spPr>
          <a:xfrm>
            <a:off x="285750" y="428625"/>
            <a:ext cx="8358188" cy="928688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es-MX" sz="2000" b="1" dirty="0">
                <a:solidFill>
                  <a:srgbClr val="376092"/>
                </a:solidFill>
                <a:latin typeface="Calibri" pitchFamily="34" charset="0"/>
              </a:rPr>
              <a:t>IN71K – Gestión de Operaciones en la Industria de Servicios</a:t>
            </a:r>
            <a:br>
              <a:rPr lang="es-MX" sz="2000" b="1" dirty="0">
                <a:solidFill>
                  <a:srgbClr val="376092"/>
                </a:solidFill>
                <a:latin typeface="Calibri" pitchFamily="34" charset="0"/>
              </a:rPr>
            </a:br>
            <a:r>
              <a:rPr lang="es-MX" sz="2000" b="1" dirty="0">
                <a:solidFill>
                  <a:srgbClr val="376092"/>
                </a:solidFill>
                <a:latin typeface="Calibri" pitchFamily="34" charset="0"/>
              </a:rPr>
              <a:t>Otoño </a:t>
            </a:r>
            <a:r>
              <a:rPr lang="es-MX" sz="2000" b="1" dirty="0" smtClean="0">
                <a:solidFill>
                  <a:srgbClr val="376092"/>
                </a:solidFill>
                <a:latin typeface="Calibri" pitchFamily="34" charset="0"/>
              </a:rPr>
              <a:t>2010</a:t>
            </a:r>
            <a:endParaRPr lang="es-MX" sz="2000" b="1" dirty="0">
              <a:solidFill>
                <a:srgbClr val="376092"/>
              </a:solidFill>
              <a:latin typeface="Calibri" pitchFamily="34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2030413"/>
            <a:ext cx="7772400" cy="14700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47625" y="6457950"/>
            <a:ext cx="55006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0B800E9C-C0B7-4E87-8D5A-119846B791E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lantilla IN60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19063" y="84138"/>
            <a:ext cx="8929687" cy="63452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L"/>
          </a:p>
        </p:txBody>
      </p:sp>
      <p:cxnSp>
        <p:nvCxnSpPr>
          <p:cNvPr id="5" name="4 Conector recto"/>
          <p:cNvCxnSpPr/>
          <p:nvPr/>
        </p:nvCxnSpPr>
        <p:spPr>
          <a:xfrm>
            <a:off x="500063" y="357188"/>
            <a:ext cx="8072437" cy="1587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8 Imagen" descr="logo_dii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8438" y="5643563"/>
            <a:ext cx="1065212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 userDrawn="1"/>
        </p:nvSpPr>
        <p:spPr>
          <a:xfrm>
            <a:off x="71438" y="6464300"/>
            <a:ext cx="5047600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200" b="1" dirty="0">
                <a:solidFill>
                  <a:srgbClr val="17375E"/>
                </a:solidFill>
                <a:latin typeface="Calibri" pitchFamily="34" charset="0"/>
              </a:rPr>
              <a:t>IN71K – Gestión de Operaciones en la Industria de Servicios - Otoño </a:t>
            </a:r>
            <a:r>
              <a:rPr lang="es-MX" sz="1200" b="1" dirty="0" smtClean="0">
                <a:solidFill>
                  <a:srgbClr val="17375E"/>
                </a:solidFill>
                <a:latin typeface="Calibri" pitchFamily="34" charset="0"/>
              </a:rPr>
              <a:t>2010 </a:t>
            </a:r>
            <a:endParaRPr lang="es-CL" sz="1200" b="1" dirty="0">
              <a:solidFill>
                <a:srgbClr val="17375E"/>
              </a:solidFill>
              <a:latin typeface="Calibri" pitchFamily="34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15328" cy="725470"/>
          </a:xfrm>
        </p:spPr>
        <p:txBody>
          <a:bodyPr>
            <a:noAutofit/>
          </a:bodyPr>
          <a:lstStyle>
            <a:lvl1pPr algn="l">
              <a:defRPr sz="32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Clr>
                <a:srgbClr val="FF0000"/>
              </a:buClr>
              <a:buSzPct val="60000"/>
              <a:buFont typeface="Wingdings" pitchFamily="2" charset="2"/>
              <a:buChar char="q"/>
              <a:defRPr sz="2800"/>
            </a:lvl1pPr>
            <a:lvl2pPr>
              <a:buClr>
                <a:srgbClr val="FF0000"/>
              </a:buClr>
              <a:buSzPct val="60000"/>
              <a:buFont typeface="Courier New" pitchFamily="49" charset="0"/>
              <a:buChar char="o"/>
              <a:defRPr sz="2400"/>
            </a:lvl2pPr>
            <a:lvl3pPr>
              <a:buClr>
                <a:srgbClr val="FF0000"/>
              </a:buClr>
              <a:buSzPct val="60000"/>
              <a:buFont typeface="Arial" pitchFamily="34" charset="0"/>
              <a:buChar char="•"/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9418E5BB-AB42-4342-A800-27EBD0BEAF9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1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843713" y="64643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DFE760-6E81-45ED-8246-4002A9C3C3B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ctrTitle"/>
          </p:nvPr>
        </p:nvSpPr>
        <p:spPr>
          <a:xfrm>
            <a:off x="714375" y="2030413"/>
            <a:ext cx="7772400" cy="1470025"/>
          </a:xfrm>
        </p:spPr>
        <p:txBody>
          <a:bodyPr/>
          <a:lstStyle/>
          <a:p>
            <a:pPr eaLnBrk="1" hangingPunct="1"/>
            <a:r>
              <a:rPr lang="es-MX" smtClean="0">
                <a:solidFill>
                  <a:srgbClr val="254061"/>
                </a:solidFill>
                <a:latin typeface="Calibri" pitchFamily="34" charset="0"/>
              </a:rPr>
              <a:t>Retención de Clientes</a:t>
            </a:r>
            <a:endParaRPr lang="es-CL" smtClean="0">
              <a:solidFill>
                <a:srgbClr val="254061"/>
              </a:solidFill>
              <a:latin typeface="Calibri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8813F4C-CED8-41EF-8DD3-C6282DE5B5D5}" type="slidenum">
              <a:rPr lang="es-ES"/>
              <a:pPr>
                <a:defRPr/>
              </a:pPr>
              <a:t>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S" smtClean="0">
                <a:latin typeface="Calibri" pitchFamily="34" charset="0"/>
              </a:rPr>
              <a:t>Temas relacionados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s-ES" dirty="0" smtClean="0">
                <a:latin typeface="Calibri" pitchFamily="34" charset="0"/>
              </a:rPr>
              <a:t>CRM: </a:t>
            </a:r>
            <a:r>
              <a:rPr lang="es-ES" dirty="0" err="1" smtClean="0">
                <a:latin typeface="Calibri" pitchFamily="34" charset="0"/>
              </a:rPr>
              <a:t>Customer</a:t>
            </a:r>
            <a:r>
              <a:rPr lang="es-ES" dirty="0" smtClean="0">
                <a:latin typeface="Calibri" pitchFamily="34" charset="0"/>
              </a:rPr>
              <a:t> </a:t>
            </a:r>
            <a:r>
              <a:rPr lang="es-ES" dirty="0" err="1" smtClean="0">
                <a:latin typeface="Calibri" pitchFamily="34" charset="0"/>
              </a:rPr>
              <a:t>Relationship</a:t>
            </a:r>
            <a:r>
              <a:rPr lang="es-ES" dirty="0" smtClean="0">
                <a:latin typeface="Calibri" pitchFamily="34" charset="0"/>
              </a:rPr>
              <a:t> Management </a:t>
            </a:r>
          </a:p>
          <a:p>
            <a:r>
              <a:rPr lang="es-ES" dirty="0" smtClean="0">
                <a:latin typeface="Calibri" pitchFamily="34" charset="0"/>
              </a:rPr>
              <a:t>Retención de Clientes </a:t>
            </a:r>
          </a:p>
          <a:p>
            <a:r>
              <a:rPr lang="es-ES" dirty="0" smtClean="0">
                <a:latin typeface="Calibri" pitchFamily="34" charset="0"/>
              </a:rPr>
              <a:t>Calidad de Servicio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S" smtClean="0">
                <a:latin typeface="Calibri" pitchFamily="34" charset="0"/>
              </a:rPr>
              <a:t>Retención de Clientes – Motivación </a:t>
            </a:r>
          </a:p>
        </p:txBody>
      </p:sp>
      <p:pic>
        <p:nvPicPr>
          <p:cNvPr id="6147" name="Picture 6"/>
          <p:cNvPicPr>
            <a:picLocks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2875" y="1290638"/>
            <a:ext cx="7669213" cy="5003800"/>
          </a:xfr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S" smtClean="0">
                <a:latin typeface="Calibri" pitchFamily="34" charset="0"/>
              </a:rPr>
              <a:t>Retención de Clientes – Motivación </a:t>
            </a:r>
          </a:p>
        </p:txBody>
      </p:sp>
      <p:pic>
        <p:nvPicPr>
          <p:cNvPr id="7171" name="Picture 5"/>
          <p:cNvPicPr>
            <a:picLocks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717675"/>
            <a:ext cx="8497887" cy="3722688"/>
          </a:xfr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s-CL" smtClean="0">
              <a:latin typeface="Calibri" pitchFamily="34" charset="0"/>
            </a:endParaRPr>
          </a:p>
        </p:txBody>
      </p:sp>
      <p:pic>
        <p:nvPicPr>
          <p:cNvPr id="8195" name="Picture 4"/>
          <p:cNvPicPr>
            <a:picLocks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770063"/>
            <a:ext cx="7921625" cy="3970337"/>
          </a:xfr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S" smtClean="0">
                <a:latin typeface="Calibri" pitchFamily="34" charset="0"/>
              </a:rPr>
              <a:t>Variables disponibles</a:t>
            </a:r>
          </a:p>
        </p:txBody>
      </p:sp>
      <p:sp>
        <p:nvSpPr>
          <p:cNvPr id="9219" name="Rectangle 6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s-ES" smtClean="0">
                <a:latin typeface="Calibri" pitchFamily="34" charset="0"/>
              </a:rPr>
              <a:t>1. Variables de Comportamiento Bancario.</a:t>
            </a:r>
          </a:p>
          <a:p>
            <a:r>
              <a:rPr lang="es-ES" smtClean="0">
                <a:latin typeface="Calibri" pitchFamily="34" charset="0"/>
              </a:rPr>
              <a:t>2. Variables Sociodemográficas.</a:t>
            </a:r>
          </a:p>
          <a:p>
            <a:r>
              <a:rPr lang="es-ES" smtClean="0">
                <a:latin typeface="Calibri" pitchFamily="34" charset="0"/>
              </a:rPr>
              <a:t>3. Variables de Percepción de la Calidad del Servicio.</a:t>
            </a:r>
          </a:p>
          <a:p>
            <a:r>
              <a:rPr lang="es-ES" smtClean="0">
                <a:latin typeface="Calibri" pitchFamily="34" charset="0"/>
              </a:rPr>
              <a:t>4. Variables de Entorno.</a:t>
            </a:r>
          </a:p>
          <a:p>
            <a:endParaRPr lang="es-ES" smtClean="0">
              <a:latin typeface="Calibri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3_aux1 - bases_de_datos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3_aux1 - bases_de_datos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aux1 - bases_de_datos</Template>
  <TotalTime>625</TotalTime>
  <Words>58</Words>
  <Application>Microsoft Office PowerPoint</Application>
  <PresentationFormat>Presentación en pantalla (4:3)</PresentationFormat>
  <Paragraphs>13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9" baseType="lpstr">
      <vt:lpstr>Arial</vt:lpstr>
      <vt:lpstr>Calibri</vt:lpstr>
      <vt:lpstr>3_aux1 - bases_de_datos</vt:lpstr>
      <vt:lpstr>Retención de Clientes</vt:lpstr>
      <vt:lpstr>Temas relacionados</vt:lpstr>
      <vt:lpstr>Retención de Clientes – Motivación </vt:lpstr>
      <vt:lpstr>Retención de Clientes – Motivación </vt:lpstr>
      <vt:lpstr>Diapositiva 5</vt:lpstr>
      <vt:lpstr>Variables disponibles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Bases de Datos: Teoría y Aplicaciones</dc:title>
  <dc:creator>glhuilli</dc:creator>
  <cp:lastModifiedBy>Richard</cp:lastModifiedBy>
  <cp:revision>285</cp:revision>
  <dcterms:created xsi:type="dcterms:W3CDTF">2008-03-16T16:42:40Z</dcterms:created>
  <dcterms:modified xsi:type="dcterms:W3CDTF">2010-08-16T18:28:27Z</dcterms:modified>
</cp:coreProperties>
</file>