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notesMasterIdLst>
    <p:notesMasterId r:id="rId7"/>
  </p:notesMasterIdLst>
  <p:handoutMasterIdLst>
    <p:handoutMasterId r:id="rId8"/>
  </p:handoutMasterIdLst>
  <p:sldIdLst>
    <p:sldId id="256" r:id="rId2"/>
    <p:sldId id="259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0" d="100"/>
          <a:sy n="60" d="100"/>
        </p:scale>
        <p:origin x="-2490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C69A08-C2F0-455D-AE5B-89635FED4A12}" type="datetimeFigureOut">
              <a:rPr lang="es-CL"/>
              <a:pPr>
                <a:defRPr/>
              </a:pPr>
              <a:t>16-08-2010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111758F-6A00-4F1F-BA62-3C5857523537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6FF47B7-8980-421C-AF04-62BB132F7051}" type="datetimeFigureOut">
              <a:rPr lang="es-CL"/>
              <a:pPr>
                <a:defRPr/>
              </a:pPr>
              <a:t>16-08-2010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CL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CL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E85AC23-538B-40C6-92D2-ED601FA9F7F9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119063" y="84138"/>
            <a:ext cx="8929687" cy="634523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L"/>
          </a:p>
        </p:txBody>
      </p:sp>
      <p:pic>
        <p:nvPicPr>
          <p:cNvPr id="4" name="7 Imagen" descr="logo_dii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8438" y="5643563"/>
            <a:ext cx="1065212" cy="73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2 Subtítulo"/>
          <p:cNvSpPr txBox="1">
            <a:spLocks/>
          </p:cNvSpPr>
          <p:nvPr userDrawn="1"/>
        </p:nvSpPr>
        <p:spPr>
          <a:xfrm>
            <a:off x="357188" y="5357813"/>
            <a:ext cx="6215062" cy="92868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r>
              <a:rPr lang="es-MX">
                <a:solidFill>
                  <a:srgbClr val="376092"/>
                </a:solidFill>
                <a:latin typeface="Calibri" pitchFamily="34" charset="0"/>
              </a:rPr>
              <a:t>Profesor: Richard Weber (rweber@dii.uchile.cl)</a:t>
            </a:r>
          </a:p>
        </p:txBody>
      </p:sp>
      <p:sp>
        <p:nvSpPr>
          <p:cNvPr id="6" name="2 Subtítulo"/>
          <p:cNvSpPr txBox="1">
            <a:spLocks/>
          </p:cNvSpPr>
          <p:nvPr userDrawn="1"/>
        </p:nvSpPr>
        <p:spPr>
          <a:xfrm>
            <a:off x="2071688" y="3929063"/>
            <a:ext cx="5143500" cy="928687"/>
          </a:xfrm>
          <a:prstGeom prst="rect">
            <a:avLst/>
          </a:prstGeom>
        </p:spPr>
        <p:txBody>
          <a:bodyPr/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sz="2000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Universidad de Chile</a:t>
            </a: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sz="2000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Departamento de Ingeniería Industrial </a:t>
            </a:r>
          </a:p>
        </p:txBody>
      </p:sp>
      <p:sp>
        <p:nvSpPr>
          <p:cNvPr id="7" name="2 Subtítulo"/>
          <p:cNvSpPr txBox="1">
            <a:spLocks/>
          </p:cNvSpPr>
          <p:nvPr userDrawn="1"/>
        </p:nvSpPr>
        <p:spPr>
          <a:xfrm>
            <a:off x="285750" y="428625"/>
            <a:ext cx="8358188" cy="928688"/>
          </a:xfrm>
          <a:prstGeom prst="rect">
            <a:avLst/>
          </a:prstGeom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es-MX" sz="2000" b="1" dirty="0">
                <a:solidFill>
                  <a:srgbClr val="376092"/>
                </a:solidFill>
                <a:latin typeface="Calibri" pitchFamily="34" charset="0"/>
              </a:rPr>
              <a:t>IN71K – Gestión de Operaciones en la Industria de Servicios</a:t>
            </a:r>
            <a:br>
              <a:rPr lang="es-MX" sz="2000" b="1" dirty="0">
                <a:solidFill>
                  <a:srgbClr val="376092"/>
                </a:solidFill>
                <a:latin typeface="Calibri" pitchFamily="34" charset="0"/>
              </a:rPr>
            </a:br>
            <a:r>
              <a:rPr lang="es-MX" sz="2000" b="1" dirty="0">
                <a:solidFill>
                  <a:srgbClr val="376092"/>
                </a:solidFill>
                <a:latin typeface="Calibri" pitchFamily="34" charset="0"/>
              </a:rPr>
              <a:t>Otoño </a:t>
            </a:r>
            <a:r>
              <a:rPr lang="es-MX" sz="2000" b="1" dirty="0" smtClean="0">
                <a:solidFill>
                  <a:srgbClr val="376092"/>
                </a:solidFill>
                <a:latin typeface="Calibri" pitchFamily="34" charset="0"/>
              </a:rPr>
              <a:t>2010</a:t>
            </a:r>
            <a:endParaRPr lang="es-MX" sz="2000" b="1" dirty="0">
              <a:solidFill>
                <a:srgbClr val="376092"/>
              </a:solidFill>
              <a:latin typeface="Calibri" pitchFamily="34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14348" y="2030413"/>
            <a:ext cx="7772400" cy="14700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47625" y="6457950"/>
            <a:ext cx="55006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345DEACA-2F86-4BA8-92AB-AF9648AC7C8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lantilla IN60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19063" y="84138"/>
            <a:ext cx="8929687" cy="634523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L"/>
          </a:p>
        </p:txBody>
      </p:sp>
      <p:cxnSp>
        <p:nvCxnSpPr>
          <p:cNvPr id="5" name="4 Conector recto"/>
          <p:cNvCxnSpPr/>
          <p:nvPr/>
        </p:nvCxnSpPr>
        <p:spPr>
          <a:xfrm>
            <a:off x="500063" y="357188"/>
            <a:ext cx="8072437" cy="1587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8 Imagen" descr="logo_dii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8438" y="5643563"/>
            <a:ext cx="1065212" cy="73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 userDrawn="1"/>
        </p:nvSpPr>
        <p:spPr>
          <a:xfrm>
            <a:off x="71438" y="6464300"/>
            <a:ext cx="4890506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sz="1200" b="1" dirty="0">
                <a:solidFill>
                  <a:srgbClr val="17375E"/>
                </a:solidFill>
                <a:latin typeface="Calibri" pitchFamily="34" charset="0"/>
              </a:rPr>
              <a:t>IN71K – Gestión de Operaciones en la Industria de Servicios - Otoño </a:t>
            </a:r>
            <a:r>
              <a:rPr lang="es-MX" sz="1200" b="1" dirty="0" smtClean="0">
                <a:solidFill>
                  <a:srgbClr val="17375E"/>
                </a:solidFill>
                <a:latin typeface="Calibri" pitchFamily="34" charset="0"/>
              </a:rPr>
              <a:t>2010 </a:t>
            </a:r>
            <a:endParaRPr lang="es-CL" sz="1200" b="1" dirty="0">
              <a:solidFill>
                <a:srgbClr val="17375E"/>
              </a:solidFill>
              <a:latin typeface="Calibri" pitchFamily="34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500042"/>
            <a:ext cx="8115328" cy="725470"/>
          </a:xfrm>
        </p:spPr>
        <p:txBody>
          <a:bodyPr>
            <a:noAutofit/>
          </a:bodyPr>
          <a:lstStyle>
            <a:lvl1pPr algn="l">
              <a:defRPr sz="3200" b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buClr>
                <a:srgbClr val="FF0000"/>
              </a:buClr>
              <a:buSzPct val="60000"/>
              <a:buFont typeface="Wingdings" pitchFamily="2" charset="2"/>
              <a:buChar char="q"/>
              <a:defRPr sz="2800"/>
            </a:lvl1pPr>
            <a:lvl2pPr>
              <a:buClr>
                <a:srgbClr val="FF0000"/>
              </a:buClr>
              <a:buSzPct val="60000"/>
              <a:buFont typeface="Courier New" pitchFamily="49" charset="0"/>
              <a:buChar char="o"/>
              <a:defRPr sz="2400"/>
            </a:lvl2pPr>
            <a:lvl3pPr>
              <a:buClr>
                <a:srgbClr val="FF0000"/>
              </a:buClr>
              <a:buSzPct val="60000"/>
              <a:buFont typeface="Arial" pitchFamily="34" charset="0"/>
              <a:buChar char="•"/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ES" dirty="0"/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CF160810-C57B-4159-BA1A-C1E6E43D01A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1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843713" y="64643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68AD7EC-A2F4-4E62-BED9-1F852892C73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Título"/>
          <p:cNvSpPr>
            <a:spLocks noGrp="1"/>
          </p:cNvSpPr>
          <p:nvPr>
            <p:ph type="ctrTitle"/>
          </p:nvPr>
        </p:nvSpPr>
        <p:spPr>
          <a:xfrm>
            <a:off x="714375" y="2030413"/>
            <a:ext cx="7772400" cy="1470025"/>
          </a:xfrm>
        </p:spPr>
        <p:txBody>
          <a:bodyPr/>
          <a:lstStyle/>
          <a:p>
            <a:pPr eaLnBrk="1" hangingPunct="1"/>
            <a:r>
              <a:rPr lang="es-MX" smtClean="0">
                <a:solidFill>
                  <a:srgbClr val="254061"/>
                </a:solidFill>
                <a:latin typeface="Calibri" pitchFamily="34" charset="0"/>
              </a:rPr>
              <a:t>Lealtad de Clientes</a:t>
            </a:r>
            <a:endParaRPr lang="es-CL" smtClean="0">
              <a:solidFill>
                <a:srgbClr val="254061"/>
              </a:solidFill>
              <a:latin typeface="Calibri" pitchFamily="34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497BCDF-53AB-4227-8923-316BDAD3E480}" type="slidenum">
              <a:rPr lang="es-ES"/>
              <a:pPr>
                <a:defRPr/>
              </a:pPr>
              <a:t>1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s-ES" smtClean="0">
                <a:latin typeface="Calibri" pitchFamily="34" charset="0"/>
              </a:rPr>
              <a:t>Definiciones</a:t>
            </a:r>
          </a:p>
        </p:txBody>
      </p:sp>
      <p:sp>
        <p:nvSpPr>
          <p:cNvPr id="5123" name="Rectangle 3"/>
          <p:cNvSpPr>
            <a:spLocks noGrp="1"/>
          </p:cNvSpPr>
          <p:nvPr>
            <p:ph type="body" sz="half" idx="4294967295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1600" b="1" smtClean="0">
                <a:latin typeface="Calibri" pitchFamily="34" charset="0"/>
              </a:rPr>
              <a:t>loyal</a:t>
            </a:r>
            <a:r>
              <a:rPr lang="es-ES" sz="1600" smtClean="0">
                <a:latin typeface="Calibri" pitchFamily="34" charset="0"/>
              </a:rPr>
              <a:t>   </a:t>
            </a:r>
            <a:br>
              <a:rPr lang="es-ES" sz="1600" smtClean="0">
                <a:latin typeface="Calibri" pitchFamily="34" charset="0"/>
              </a:rPr>
            </a:br>
            <a:r>
              <a:rPr lang="es-ES" sz="1600" smtClean="0">
                <a:latin typeface="Calibri" pitchFamily="34" charset="0"/>
              </a:rPr>
              <a:t>adjective</a:t>
            </a:r>
            <a:br>
              <a:rPr lang="es-ES" sz="1600" smtClean="0">
                <a:latin typeface="Calibri" pitchFamily="34" charset="0"/>
              </a:rPr>
            </a:br>
            <a:r>
              <a:rPr lang="es-ES" sz="1600" smtClean="0">
                <a:latin typeface="Calibri" pitchFamily="34" charset="0"/>
              </a:rPr>
              <a:t>firm and not changing in your friendship with or support for a person or an organization, or in your belief in your principles:</a:t>
            </a:r>
            <a:br>
              <a:rPr lang="es-ES" sz="1600" smtClean="0">
                <a:latin typeface="Calibri" pitchFamily="34" charset="0"/>
              </a:rPr>
            </a:br>
            <a:r>
              <a:rPr lang="es-ES" sz="1600" i="1" smtClean="0">
                <a:latin typeface="Calibri" pitchFamily="34" charset="0"/>
              </a:rPr>
              <a:t>Jack has been a loyal worker in this company for almost 50 years.</a:t>
            </a:r>
            <a:r>
              <a:rPr lang="es-ES" sz="1600" smtClean="0">
                <a:latin typeface="Calibri" pitchFamily="34" charset="0"/>
              </a:rPr>
              <a:t/>
            </a:r>
            <a:br>
              <a:rPr lang="es-ES" sz="1600" smtClean="0">
                <a:latin typeface="Calibri" pitchFamily="34" charset="0"/>
              </a:rPr>
            </a:br>
            <a:r>
              <a:rPr lang="es-ES" sz="1600" i="1" smtClean="0">
                <a:latin typeface="Calibri" pitchFamily="34" charset="0"/>
              </a:rPr>
              <a:t>When all her other friends deserted her, Steve remained loyal.</a:t>
            </a:r>
            <a:r>
              <a:rPr lang="es-ES" sz="1600" smtClean="0">
                <a:latin typeface="Calibri" pitchFamily="34" charset="0"/>
              </a:rPr>
              <a:t/>
            </a:r>
            <a:br>
              <a:rPr lang="es-ES" sz="1600" smtClean="0">
                <a:latin typeface="Calibri" pitchFamily="34" charset="0"/>
              </a:rPr>
            </a:br>
            <a:r>
              <a:rPr lang="es-ES" sz="1600" i="1" smtClean="0">
                <a:latin typeface="Calibri" pitchFamily="34" charset="0"/>
              </a:rPr>
              <a:t>She's very loyal </a:t>
            </a:r>
            <a:r>
              <a:rPr lang="es-ES" sz="1600" b="1" i="1" smtClean="0">
                <a:latin typeface="Calibri" pitchFamily="34" charset="0"/>
              </a:rPr>
              <a:t>to</a:t>
            </a:r>
            <a:r>
              <a:rPr lang="es-ES" sz="1600" i="1" smtClean="0">
                <a:latin typeface="Calibri" pitchFamily="34" charset="0"/>
              </a:rPr>
              <a:t> her friends.</a:t>
            </a:r>
            <a:r>
              <a:rPr lang="es-ES" sz="1600" smtClean="0">
                <a:latin typeface="Calibri" pitchFamily="34" charset="0"/>
              </a:rPr>
              <a:t/>
            </a:r>
            <a:br>
              <a:rPr lang="es-ES" sz="1600" smtClean="0">
                <a:latin typeface="Calibri" pitchFamily="34" charset="0"/>
              </a:rPr>
            </a:br>
            <a:r>
              <a:rPr lang="es-ES" sz="1600" smtClean="0">
                <a:latin typeface="Calibri" pitchFamily="34" charset="0"/>
              </a:rPr>
              <a:t>NOTE: The opposite is </a:t>
            </a:r>
            <a:r>
              <a:rPr lang="es-ES" sz="1600" b="1" smtClean="0">
                <a:latin typeface="Calibri" pitchFamily="34" charset="0"/>
              </a:rPr>
              <a:t>disloyal</a:t>
            </a:r>
            <a:r>
              <a:rPr lang="es-ES" sz="1600" smtClean="0">
                <a:latin typeface="Calibri" pitchFamily="34" charset="0"/>
              </a:rPr>
              <a:t>.</a:t>
            </a:r>
            <a:br>
              <a:rPr lang="es-ES" sz="1600" smtClean="0">
                <a:latin typeface="Calibri" pitchFamily="34" charset="0"/>
              </a:rPr>
            </a:br>
            <a:endParaRPr lang="es-ES" sz="1600" smtClean="0">
              <a:latin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es-ES" sz="1600" b="1" smtClean="0">
                <a:latin typeface="Calibri" pitchFamily="34" charset="0"/>
              </a:rPr>
              <a:t>loyalty</a:t>
            </a:r>
            <a:r>
              <a:rPr lang="es-ES" sz="1600" smtClean="0">
                <a:latin typeface="Calibri" pitchFamily="34" charset="0"/>
              </a:rPr>
              <a:t> </a:t>
            </a:r>
            <a:br>
              <a:rPr lang="es-ES" sz="1600" smtClean="0">
                <a:latin typeface="Calibri" pitchFamily="34" charset="0"/>
              </a:rPr>
            </a:br>
            <a:r>
              <a:rPr lang="es-ES" sz="1600" smtClean="0">
                <a:latin typeface="Calibri" pitchFamily="34" charset="0"/>
              </a:rPr>
              <a:t>noun [U]</a:t>
            </a:r>
            <a:br>
              <a:rPr lang="es-ES" sz="1600" smtClean="0">
                <a:latin typeface="Calibri" pitchFamily="34" charset="0"/>
              </a:rPr>
            </a:br>
            <a:r>
              <a:rPr lang="es-ES" sz="1600" smtClean="0">
                <a:latin typeface="Calibri" pitchFamily="34" charset="0"/>
              </a:rPr>
              <a:t>the quality of being loyal:</a:t>
            </a:r>
            <a:br>
              <a:rPr lang="es-ES" sz="1600" smtClean="0">
                <a:latin typeface="Calibri" pitchFamily="34" charset="0"/>
              </a:rPr>
            </a:br>
            <a:r>
              <a:rPr lang="es-ES" sz="1600" i="1" smtClean="0">
                <a:latin typeface="Calibri" pitchFamily="34" charset="0"/>
              </a:rPr>
              <a:t>His loyalty was never in question.</a:t>
            </a:r>
            <a:r>
              <a:rPr lang="es-ES" sz="1600" smtClean="0">
                <a:latin typeface="Calibri" pitchFamily="34" charset="0"/>
              </a:rPr>
              <a:t/>
            </a:r>
            <a:br>
              <a:rPr lang="es-ES" sz="1600" smtClean="0">
                <a:latin typeface="Calibri" pitchFamily="34" charset="0"/>
              </a:rPr>
            </a:br>
            <a:r>
              <a:rPr lang="es-ES" sz="1600" i="1" smtClean="0">
                <a:latin typeface="Calibri" pitchFamily="34" charset="0"/>
              </a:rPr>
              <a:t>Her loyalty </a:t>
            </a:r>
            <a:r>
              <a:rPr lang="es-ES" sz="1600" b="1" i="1" smtClean="0">
                <a:latin typeface="Calibri" pitchFamily="34" charset="0"/>
              </a:rPr>
              <a:t>to</a:t>
            </a:r>
            <a:r>
              <a:rPr lang="es-ES" sz="1600" i="1" smtClean="0">
                <a:latin typeface="Calibri" pitchFamily="34" charset="0"/>
              </a:rPr>
              <a:t> the cause is impressive.</a:t>
            </a:r>
            <a:r>
              <a:rPr lang="es-ES" sz="1600" smtClean="0">
                <a:latin typeface="Calibri" pitchFamily="34" charset="0"/>
              </a:rPr>
              <a:t/>
            </a:r>
            <a:br>
              <a:rPr lang="es-ES" sz="1600" smtClean="0">
                <a:latin typeface="Calibri" pitchFamily="34" charset="0"/>
              </a:rPr>
            </a:br>
            <a:endParaRPr lang="es-ES" sz="1600" smtClean="0">
              <a:latin typeface="Calibri" pitchFamily="34" charset="0"/>
            </a:endParaRPr>
          </a:p>
          <a:p>
            <a:pPr>
              <a:lnSpc>
                <a:spcPct val="80000"/>
              </a:lnSpc>
            </a:pPr>
            <a:endParaRPr lang="es-ES" sz="1600" smtClean="0">
              <a:latin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es-ES" sz="1600" smtClean="0">
                <a:latin typeface="Calibri" pitchFamily="34" charset="0"/>
              </a:rPr>
              <a:t>Fuente: Cambridge Advanced Learner's Dictionary </a:t>
            </a:r>
          </a:p>
          <a:p>
            <a:pPr>
              <a:lnSpc>
                <a:spcPct val="80000"/>
              </a:lnSpc>
            </a:pPr>
            <a:r>
              <a:rPr lang="es-ES" sz="1600" smtClean="0">
                <a:latin typeface="Calibri" pitchFamily="34" charset="0"/>
              </a:rPr>
              <a:t>http://dictionary.cambridge.org</a:t>
            </a:r>
          </a:p>
        </p:txBody>
      </p:sp>
      <p:pic>
        <p:nvPicPr>
          <p:cNvPr id="5124" name="Picture 4" descr="Loyalty4"/>
          <p:cNvPicPr>
            <a:picLocks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356100" y="1963738"/>
            <a:ext cx="4483100" cy="311785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s-ES" smtClean="0">
                <a:latin typeface="Calibri" pitchFamily="34" charset="0"/>
              </a:rPr>
              <a:t>Temas relacionados</a:t>
            </a:r>
          </a:p>
        </p:txBody>
      </p:sp>
      <p:sp>
        <p:nvSpPr>
          <p:cNvPr id="6147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s-ES" smtClean="0">
                <a:latin typeface="Calibri" pitchFamily="34" charset="0"/>
              </a:rPr>
              <a:t>CRM: Customer Relationship Management </a:t>
            </a:r>
          </a:p>
          <a:p>
            <a:r>
              <a:rPr lang="es-ES" smtClean="0">
                <a:latin typeface="Calibri" pitchFamily="34" charset="0"/>
              </a:rPr>
              <a:t>Retención de Clientes </a:t>
            </a:r>
          </a:p>
          <a:p>
            <a:r>
              <a:rPr lang="es-ES" smtClean="0">
                <a:latin typeface="Calibri" pitchFamily="34" charset="0"/>
              </a:rPr>
              <a:t>Calidad de Servicio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686800" cy="1143000"/>
          </a:xfrm>
        </p:spPr>
        <p:txBody>
          <a:bodyPr/>
          <a:lstStyle/>
          <a:p>
            <a:r>
              <a:rPr lang="es-ES" sz="3200" b="1" smtClean="0">
                <a:latin typeface="Calibri" pitchFamily="34" charset="0"/>
              </a:rPr>
              <a:t>TEN WAYS TO BUILD CUSTOMER LOYALTY (1/2)</a:t>
            </a:r>
            <a:r>
              <a:rPr lang="es-ES" sz="4000" b="1" smtClean="0">
                <a:latin typeface="Calibri" pitchFamily="34" charset="0"/>
              </a:rPr>
              <a:t> </a:t>
            </a:r>
          </a:p>
        </p:txBody>
      </p:sp>
      <p:sp>
        <p:nvSpPr>
          <p:cNvPr id="7171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es-ES" sz="1600" smtClean="0">
              <a:latin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es-ES" sz="1600" b="1" smtClean="0">
                <a:latin typeface="Calibri" pitchFamily="34" charset="0"/>
              </a:rPr>
              <a:t>Communicate. Whether it is an email newsletter, monthly flier, a reminder card for a tune up, or a holiday greeting card, reach out to your steady customers. </a:t>
            </a:r>
            <a:br>
              <a:rPr lang="es-ES" sz="1600" b="1" smtClean="0">
                <a:latin typeface="Calibri" pitchFamily="34" charset="0"/>
              </a:rPr>
            </a:br>
            <a:endParaRPr lang="es-ES" sz="1600" b="1" smtClean="0">
              <a:latin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es-ES" sz="1600" b="1" smtClean="0">
                <a:latin typeface="Calibri" pitchFamily="34" charset="0"/>
              </a:rPr>
              <a:t>Customer Service. Go the extra distance and meet customer needs. Train the staff to do the same. Customers remember being treated well. </a:t>
            </a:r>
            <a:br>
              <a:rPr lang="es-ES" sz="1600" b="1" smtClean="0">
                <a:latin typeface="Calibri" pitchFamily="34" charset="0"/>
              </a:rPr>
            </a:br>
            <a:endParaRPr lang="es-ES" sz="1600" b="1" smtClean="0">
              <a:latin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es-ES" sz="1600" b="1" smtClean="0">
                <a:latin typeface="Calibri" pitchFamily="34" charset="0"/>
              </a:rPr>
              <a:t>Employee Loyalty. Loyalty works from the top down. If you are loyal to your employees, they will feel positively about their jobs and pass that loyalty along to your customers. </a:t>
            </a:r>
            <a:br>
              <a:rPr lang="es-ES" sz="1600" b="1" smtClean="0">
                <a:latin typeface="Calibri" pitchFamily="34" charset="0"/>
              </a:rPr>
            </a:br>
            <a:endParaRPr lang="es-ES" sz="1600" b="1" smtClean="0">
              <a:latin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es-ES" sz="1600" b="1" smtClean="0">
                <a:latin typeface="Calibri" pitchFamily="34" charset="0"/>
              </a:rPr>
              <a:t>Employee Training. Train employees in the manner that you want them to interact with customers. Empower employees to make decisions that benefit the customer. </a:t>
            </a:r>
            <a:br>
              <a:rPr lang="es-ES" sz="1600" b="1" smtClean="0">
                <a:latin typeface="Calibri" pitchFamily="34" charset="0"/>
              </a:rPr>
            </a:br>
            <a:endParaRPr lang="es-ES" sz="1600" b="1" smtClean="0">
              <a:latin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es-ES" sz="1600" b="1" smtClean="0">
                <a:latin typeface="Calibri" pitchFamily="34" charset="0"/>
              </a:rPr>
              <a:t>Customer Incentives. Give customers a reason to return to your business. For instance, because children outgrow shoes quickly, the owner of a children?s shoe store might offer a card that makes the tenth pair of shoes half price. Likewise, a dentist may give a free cleaning to anyone who has seen him regularly for five years. </a:t>
            </a:r>
            <a:br>
              <a:rPr lang="es-ES" sz="1600" b="1" smtClean="0">
                <a:latin typeface="Calibri" pitchFamily="34" charset="0"/>
              </a:rPr>
            </a:br>
            <a:endParaRPr lang="es-ES" sz="1600" b="1" smtClean="0">
              <a:latin typeface="Calibri" pitchFamily="34" charset="0"/>
            </a:endParaRPr>
          </a:p>
          <a:p>
            <a:pPr>
              <a:lnSpc>
                <a:spcPct val="80000"/>
              </a:lnSpc>
            </a:pPr>
            <a:endParaRPr lang="es-ES" sz="1600" b="1" smtClean="0">
              <a:latin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es-ES" sz="1600" smtClean="0">
                <a:latin typeface="Calibri" pitchFamily="34" charset="0"/>
              </a:rPr>
              <a:t>From: www.allbusiness.com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686800" cy="1143000"/>
          </a:xfrm>
        </p:spPr>
        <p:txBody>
          <a:bodyPr/>
          <a:lstStyle/>
          <a:p>
            <a:r>
              <a:rPr lang="es-ES" sz="3200" b="1" smtClean="0">
                <a:latin typeface="Calibri" pitchFamily="34" charset="0"/>
              </a:rPr>
              <a:t>TEN WAYS TO BUILD CUSTOMER LOYALTY (2/2)</a:t>
            </a:r>
            <a:r>
              <a:rPr lang="es-ES" sz="4000" b="1" smtClean="0">
                <a:latin typeface="Calibri" pitchFamily="34" charset="0"/>
              </a:rPr>
              <a:t> </a:t>
            </a:r>
          </a:p>
        </p:txBody>
      </p:sp>
      <p:sp>
        <p:nvSpPr>
          <p:cNvPr id="8195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196975"/>
            <a:ext cx="8229600" cy="4929188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s-ES" sz="1600" smtClean="0">
              <a:latin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es-ES" sz="1600" b="1" smtClean="0">
                <a:latin typeface="Calibri" pitchFamily="34" charset="0"/>
              </a:rPr>
              <a:t>Product Awareness. Know what your steady patrons purchase and keep these items in stock. Add other products and/or services that accompany or compliment the products that your regular customers buy regularly. And make sure that your staff understands everything they can about your products. </a:t>
            </a:r>
          </a:p>
          <a:p>
            <a:pPr>
              <a:lnSpc>
                <a:spcPct val="80000"/>
              </a:lnSpc>
            </a:pPr>
            <a:endParaRPr lang="es-ES" sz="1600" b="1" smtClean="0">
              <a:latin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es-ES" sz="1600" b="1" smtClean="0">
                <a:latin typeface="Calibri" pitchFamily="34" charset="0"/>
              </a:rPr>
              <a:t>Reliability. If you say a purchase will arrive on Wednesday, deliver it on Wednesday. Be reliable. If something goes wrong, let customers know immediately and compensate them for their inconvenience. </a:t>
            </a:r>
            <a:br>
              <a:rPr lang="es-ES" sz="1600" b="1" smtClean="0">
                <a:latin typeface="Calibri" pitchFamily="34" charset="0"/>
              </a:rPr>
            </a:br>
            <a:endParaRPr lang="es-ES" sz="1600" b="1" smtClean="0">
              <a:latin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es-ES" sz="1600" b="1" smtClean="0">
                <a:latin typeface="Calibri" pitchFamily="34" charset="0"/>
              </a:rPr>
              <a:t>Be Flexible. Try to solve customer problems or complaints to the best of your ability. Excuses ? such as "That's our policy" ? will lose more customers then setting the store on fire. </a:t>
            </a:r>
            <a:br>
              <a:rPr lang="es-ES" sz="1600" b="1" smtClean="0">
                <a:latin typeface="Calibri" pitchFamily="34" charset="0"/>
              </a:rPr>
            </a:br>
            <a:endParaRPr lang="es-ES" sz="1600" b="1" smtClean="0">
              <a:latin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es-ES" sz="1600" b="1" smtClean="0">
                <a:latin typeface="Calibri" pitchFamily="34" charset="0"/>
              </a:rPr>
              <a:t>People over Technology. The harder it is for a customer to speak to a human being when he or she has a problem, the less likely it is that you will see that customer again. </a:t>
            </a:r>
            <a:br>
              <a:rPr lang="es-ES" sz="1600" b="1" smtClean="0">
                <a:latin typeface="Calibri" pitchFamily="34" charset="0"/>
              </a:rPr>
            </a:br>
            <a:endParaRPr lang="es-ES" sz="1600" b="1" smtClean="0">
              <a:latin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es-ES" sz="1600" b="1" smtClean="0">
                <a:latin typeface="Calibri" pitchFamily="34" charset="0"/>
              </a:rPr>
              <a:t>Know Their Names. Remember the theme song to the television show </a:t>
            </a:r>
            <a:r>
              <a:rPr lang="es-ES" sz="1600" b="1" i="1" smtClean="0">
                <a:latin typeface="Calibri" pitchFamily="34" charset="0"/>
              </a:rPr>
              <a:t>Cheers</a:t>
            </a:r>
            <a:r>
              <a:rPr lang="es-ES" sz="1600" b="1" smtClean="0">
                <a:latin typeface="Calibri" pitchFamily="34" charset="0"/>
              </a:rPr>
              <a:t>? Get to know the names of regular customers or at least recognize their faces. </a:t>
            </a:r>
          </a:p>
          <a:p>
            <a:pPr>
              <a:lnSpc>
                <a:spcPct val="80000"/>
              </a:lnSpc>
            </a:pPr>
            <a:endParaRPr lang="es-ES" sz="1600" smtClean="0">
              <a:latin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es-ES" sz="1600" smtClean="0">
                <a:latin typeface="Calibri" pitchFamily="34" charset="0"/>
              </a:rPr>
              <a:t>From: www.allbusiness.com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3_aux1 - bases_de_datos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3_aux1 - bases_de_datos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aux1 - bases_de_datos</Template>
  <TotalTime>605</TotalTime>
  <Words>154</Words>
  <Application>Microsoft Office PowerPoint</Application>
  <PresentationFormat>Presentación en pantalla (4:3)</PresentationFormat>
  <Paragraphs>31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8" baseType="lpstr">
      <vt:lpstr>Arial</vt:lpstr>
      <vt:lpstr>Calibri</vt:lpstr>
      <vt:lpstr>3_aux1 - bases_de_datos</vt:lpstr>
      <vt:lpstr>Lealtad de Clientes</vt:lpstr>
      <vt:lpstr>Definiciones</vt:lpstr>
      <vt:lpstr>Temas relacionados</vt:lpstr>
      <vt:lpstr>TEN WAYS TO BUILD CUSTOMER LOYALTY (1/2) </vt:lpstr>
      <vt:lpstr>TEN WAYS TO BUILD CUSTOMER LOYALTY (2/2)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Bases de Datos: Teoría y Aplicaciones</dc:title>
  <dc:creator>glhuilli</dc:creator>
  <cp:lastModifiedBy>Richard</cp:lastModifiedBy>
  <cp:revision>277</cp:revision>
  <dcterms:created xsi:type="dcterms:W3CDTF">2008-03-16T16:42:40Z</dcterms:created>
  <dcterms:modified xsi:type="dcterms:W3CDTF">2010-08-16T18:11:48Z</dcterms:modified>
</cp:coreProperties>
</file>