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1" r:id="rId2"/>
    <p:sldId id="265" r:id="rId3"/>
    <p:sldId id="266" r:id="rId4"/>
    <p:sldId id="267" r:id="rId5"/>
  </p:sldIdLst>
  <p:sldSz cx="9144000" cy="6858000" type="screen4x3"/>
  <p:notesSz cx="6858000" cy="9144000"/>
  <p:defaultTextStyle>
    <a:defPPr>
      <a:defRPr lang="es-C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77" autoAdjust="0"/>
    <p:restoredTop sz="94728" autoAdjust="0"/>
  </p:normalViewPr>
  <p:slideViewPr>
    <p:cSldViewPr>
      <p:cViewPr varScale="1">
        <p:scale>
          <a:sx n="75" d="100"/>
          <a:sy n="75" d="100"/>
        </p:scale>
        <p:origin x="-1014" y="-8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CL"/>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CL"/>
          </a:p>
        </p:txBody>
      </p:sp>
      <p:sp>
        <p:nvSpPr>
          <p:cNvPr id="4" name="3 Marcador de fecha"/>
          <p:cNvSpPr>
            <a:spLocks noGrp="1"/>
          </p:cNvSpPr>
          <p:nvPr>
            <p:ph type="dt" sz="half" idx="10"/>
          </p:nvPr>
        </p:nvSpPr>
        <p:spPr/>
        <p:txBody>
          <a:bodyPr/>
          <a:lstStyle/>
          <a:p>
            <a:fld id="{DDFD41B3-9B44-4E0F-B9E9-EF631F42BCE2}" type="datetimeFigureOut">
              <a:rPr lang="es-CL" smtClean="0"/>
              <a:pPr/>
              <a:t>25-08-2010</a:t>
            </a:fld>
            <a:endParaRPr lang="es-CL"/>
          </a:p>
        </p:txBody>
      </p:sp>
      <p:sp>
        <p:nvSpPr>
          <p:cNvPr id="5" name="4 Marcador de pie de página"/>
          <p:cNvSpPr>
            <a:spLocks noGrp="1"/>
          </p:cNvSpPr>
          <p:nvPr>
            <p:ph type="ftr" sz="quarter" idx="11"/>
          </p:nvPr>
        </p:nvSpPr>
        <p:spPr/>
        <p:txBody>
          <a:bodyPr/>
          <a:lstStyle/>
          <a:p>
            <a:endParaRPr lang="es-CL"/>
          </a:p>
        </p:txBody>
      </p:sp>
      <p:sp>
        <p:nvSpPr>
          <p:cNvPr id="6" name="5 Marcador de número de diapositiva"/>
          <p:cNvSpPr>
            <a:spLocks noGrp="1"/>
          </p:cNvSpPr>
          <p:nvPr>
            <p:ph type="sldNum" sz="quarter" idx="12"/>
          </p:nvPr>
        </p:nvSpPr>
        <p:spPr/>
        <p:txBody>
          <a:bodyPr/>
          <a:lstStyle/>
          <a:p>
            <a:fld id="{17FAC5DD-B49C-401C-AB90-9A348330ED3C}" type="slidenum">
              <a:rPr lang="es-CL" smtClean="0"/>
              <a:pPr/>
              <a:t>‹Nº›</a:t>
            </a:fld>
            <a:endParaRPr lang="es-C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L"/>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4" name="3 Marcador de fecha"/>
          <p:cNvSpPr>
            <a:spLocks noGrp="1"/>
          </p:cNvSpPr>
          <p:nvPr>
            <p:ph type="dt" sz="half" idx="10"/>
          </p:nvPr>
        </p:nvSpPr>
        <p:spPr/>
        <p:txBody>
          <a:bodyPr/>
          <a:lstStyle/>
          <a:p>
            <a:fld id="{DDFD41B3-9B44-4E0F-B9E9-EF631F42BCE2}" type="datetimeFigureOut">
              <a:rPr lang="es-CL" smtClean="0"/>
              <a:pPr/>
              <a:t>25-08-2010</a:t>
            </a:fld>
            <a:endParaRPr lang="es-CL"/>
          </a:p>
        </p:txBody>
      </p:sp>
      <p:sp>
        <p:nvSpPr>
          <p:cNvPr id="5" name="4 Marcador de pie de página"/>
          <p:cNvSpPr>
            <a:spLocks noGrp="1"/>
          </p:cNvSpPr>
          <p:nvPr>
            <p:ph type="ftr" sz="quarter" idx="11"/>
          </p:nvPr>
        </p:nvSpPr>
        <p:spPr/>
        <p:txBody>
          <a:bodyPr/>
          <a:lstStyle/>
          <a:p>
            <a:endParaRPr lang="es-CL"/>
          </a:p>
        </p:txBody>
      </p:sp>
      <p:sp>
        <p:nvSpPr>
          <p:cNvPr id="6" name="5 Marcador de número de diapositiva"/>
          <p:cNvSpPr>
            <a:spLocks noGrp="1"/>
          </p:cNvSpPr>
          <p:nvPr>
            <p:ph type="sldNum" sz="quarter" idx="12"/>
          </p:nvPr>
        </p:nvSpPr>
        <p:spPr/>
        <p:txBody>
          <a:bodyPr/>
          <a:lstStyle/>
          <a:p>
            <a:fld id="{17FAC5DD-B49C-401C-AB90-9A348330ED3C}" type="slidenum">
              <a:rPr lang="es-CL" smtClean="0"/>
              <a:pPr/>
              <a:t>‹Nº›</a:t>
            </a:fld>
            <a:endParaRPr lang="es-C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CL"/>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4" name="3 Marcador de fecha"/>
          <p:cNvSpPr>
            <a:spLocks noGrp="1"/>
          </p:cNvSpPr>
          <p:nvPr>
            <p:ph type="dt" sz="half" idx="10"/>
          </p:nvPr>
        </p:nvSpPr>
        <p:spPr/>
        <p:txBody>
          <a:bodyPr/>
          <a:lstStyle/>
          <a:p>
            <a:fld id="{DDFD41B3-9B44-4E0F-B9E9-EF631F42BCE2}" type="datetimeFigureOut">
              <a:rPr lang="es-CL" smtClean="0"/>
              <a:pPr/>
              <a:t>25-08-2010</a:t>
            </a:fld>
            <a:endParaRPr lang="es-CL"/>
          </a:p>
        </p:txBody>
      </p:sp>
      <p:sp>
        <p:nvSpPr>
          <p:cNvPr id="5" name="4 Marcador de pie de página"/>
          <p:cNvSpPr>
            <a:spLocks noGrp="1"/>
          </p:cNvSpPr>
          <p:nvPr>
            <p:ph type="ftr" sz="quarter" idx="11"/>
          </p:nvPr>
        </p:nvSpPr>
        <p:spPr/>
        <p:txBody>
          <a:bodyPr/>
          <a:lstStyle/>
          <a:p>
            <a:endParaRPr lang="es-CL"/>
          </a:p>
        </p:txBody>
      </p:sp>
      <p:sp>
        <p:nvSpPr>
          <p:cNvPr id="6" name="5 Marcador de número de diapositiva"/>
          <p:cNvSpPr>
            <a:spLocks noGrp="1"/>
          </p:cNvSpPr>
          <p:nvPr>
            <p:ph type="sldNum" sz="quarter" idx="12"/>
          </p:nvPr>
        </p:nvSpPr>
        <p:spPr/>
        <p:txBody>
          <a:bodyPr/>
          <a:lstStyle/>
          <a:p>
            <a:fld id="{17FAC5DD-B49C-401C-AB90-9A348330ED3C}" type="slidenum">
              <a:rPr lang="es-CL" smtClean="0"/>
              <a:pPr/>
              <a:t>‹Nº›</a:t>
            </a:fld>
            <a:endParaRPr lang="es-C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L"/>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4" name="3 Marcador de fecha"/>
          <p:cNvSpPr>
            <a:spLocks noGrp="1"/>
          </p:cNvSpPr>
          <p:nvPr>
            <p:ph type="dt" sz="half" idx="10"/>
          </p:nvPr>
        </p:nvSpPr>
        <p:spPr/>
        <p:txBody>
          <a:bodyPr/>
          <a:lstStyle/>
          <a:p>
            <a:fld id="{DDFD41B3-9B44-4E0F-B9E9-EF631F42BCE2}" type="datetimeFigureOut">
              <a:rPr lang="es-CL" smtClean="0"/>
              <a:pPr/>
              <a:t>25-08-2010</a:t>
            </a:fld>
            <a:endParaRPr lang="es-CL"/>
          </a:p>
        </p:txBody>
      </p:sp>
      <p:sp>
        <p:nvSpPr>
          <p:cNvPr id="5" name="4 Marcador de pie de página"/>
          <p:cNvSpPr>
            <a:spLocks noGrp="1"/>
          </p:cNvSpPr>
          <p:nvPr>
            <p:ph type="ftr" sz="quarter" idx="11"/>
          </p:nvPr>
        </p:nvSpPr>
        <p:spPr/>
        <p:txBody>
          <a:bodyPr/>
          <a:lstStyle/>
          <a:p>
            <a:endParaRPr lang="es-CL"/>
          </a:p>
        </p:txBody>
      </p:sp>
      <p:sp>
        <p:nvSpPr>
          <p:cNvPr id="6" name="5 Marcador de número de diapositiva"/>
          <p:cNvSpPr>
            <a:spLocks noGrp="1"/>
          </p:cNvSpPr>
          <p:nvPr>
            <p:ph type="sldNum" sz="quarter" idx="12"/>
          </p:nvPr>
        </p:nvSpPr>
        <p:spPr/>
        <p:txBody>
          <a:bodyPr/>
          <a:lstStyle/>
          <a:p>
            <a:fld id="{17FAC5DD-B49C-401C-AB90-9A348330ED3C}" type="slidenum">
              <a:rPr lang="es-CL" smtClean="0"/>
              <a:pPr/>
              <a:t>‹Nº›</a:t>
            </a:fld>
            <a:endParaRPr lang="es-C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CL"/>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DDFD41B3-9B44-4E0F-B9E9-EF631F42BCE2}" type="datetimeFigureOut">
              <a:rPr lang="es-CL" smtClean="0"/>
              <a:pPr/>
              <a:t>25-08-2010</a:t>
            </a:fld>
            <a:endParaRPr lang="es-CL"/>
          </a:p>
        </p:txBody>
      </p:sp>
      <p:sp>
        <p:nvSpPr>
          <p:cNvPr id="5" name="4 Marcador de pie de página"/>
          <p:cNvSpPr>
            <a:spLocks noGrp="1"/>
          </p:cNvSpPr>
          <p:nvPr>
            <p:ph type="ftr" sz="quarter" idx="11"/>
          </p:nvPr>
        </p:nvSpPr>
        <p:spPr/>
        <p:txBody>
          <a:bodyPr/>
          <a:lstStyle/>
          <a:p>
            <a:endParaRPr lang="es-CL"/>
          </a:p>
        </p:txBody>
      </p:sp>
      <p:sp>
        <p:nvSpPr>
          <p:cNvPr id="6" name="5 Marcador de número de diapositiva"/>
          <p:cNvSpPr>
            <a:spLocks noGrp="1"/>
          </p:cNvSpPr>
          <p:nvPr>
            <p:ph type="sldNum" sz="quarter" idx="12"/>
          </p:nvPr>
        </p:nvSpPr>
        <p:spPr/>
        <p:txBody>
          <a:bodyPr/>
          <a:lstStyle/>
          <a:p>
            <a:fld id="{17FAC5DD-B49C-401C-AB90-9A348330ED3C}" type="slidenum">
              <a:rPr lang="es-CL" smtClean="0"/>
              <a:pPr/>
              <a:t>‹Nº›</a:t>
            </a:fld>
            <a:endParaRPr lang="es-C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L"/>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5" name="4 Marcador de fecha"/>
          <p:cNvSpPr>
            <a:spLocks noGrp="1"/>
          </p:cNvSpPr>
          <p:nvPr>
            <p:ph type="dt" sz="half" idx="10"/>
          </p:nvPr>
        </p:nvSpPr>
        <p:spPr/>
        <p:txBody>
          <a:bodyPr/>
          <a:lstStyle/>
          <a:p>
            <a:fld id="{DDFD41B3-9B44-4E0F-B9E9-EF631F42BCE2}" type="datetimeFigureOut">
              <a:rPr lang="es-CL" smtClean="0"/>
              <a:pPr/>
              <a:t>25-08-2010</a:t>
            </a:fld>
            <a:endParaRPr lang="es-CL"/>
          </a:p>
        </p:txBody>
      </p:sp>
      <p:sp>
        <p:nvSpPr>
          <p:cNvPr id="6" name="5 Marcador de pie de página"/>
          <p:cNvSpPr>
            <a:spLocks noGrp="1"/>
          </p:cNvSpPr>
          <p:nvPr>
            <p:ph type="ftr" sz="quarter" idx="11"/>
          </p:nvPr>
        </p:nvSpPr>
        <p:spPr/>
        <p:txBody>
          <a:bodyPr/>
          <a:lstStyle/>
          <a:p>
            <a:endParaRPr lang="es-CL"/>
          </a:p>
        </p:txBody>
      </p:sp>
      <p:sp>
        <p:nvSpPr>
          <p:cNvPr id="7" name="6 Marcador de número de diapositiva"/>
          <p:cNvSpPr>
            <a:spLocks noGrp="1"/>
          </p:cNvSpPr>
          <p:nvPr>
            <p:ph type="sldNum" sz="quarter" idx="12"/>
          </p:nvPr>
        </p:nvSpPr>
        <p:spPr/>
        <p:txBody>
          <a:bodyPr/>
          <a:lstStyle/>
          <a:p>
            <a:fld id="{17FAC5DD-B49C-401C-AB90-9A348330ED3C}" type="slidenum">
              <a:rPr lang="es-CL" smtClean="0"/>
              <a:pPr/>
              <a:t>‹Nº›</a:t>
            </a:fld>
            <a:endParaRPr lang="es-C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CL"/>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7" name="6 Marcador de fecha"/>
          <p:cNvSpPr>
            <a:spLocks noGrp="1"/>
          </p:cNvSpPr>
          <p:nvPr>
            <p:ph type="dt" sz="half" idx="10"/>
          </p:nvPr>
        </p:nvSpPr>
        <p:spPr/>
        <p:txBody>
          <a:bodyPr/>
          <a:lstStyle/>
          <a:p>
            <a:fld id="{DDFD41B3-9B44-4E0F-B9E9-EF631F42BCE2}" type="datetimeFigureOut">
              <a:rPr lang="es-CL" smtClean="0"/>
              <a:pPr/>
              <a:t>25-08-2010</a:t>
            </a:fld>
            <a:endParaRPr lang="es-CL"/>
          </a:p>
        </p:txBody>
      </p:sp>
      <p:sp>
        <p:nvSpPr>
          <p:cNvPr id="8" name="7 Marcador de pie de página"/>
          <p:cNvSpPr>
            <a:spLocks noGrp="1"/>
          </p:cNvSpPr>
          <p:nvPr>
            <p:ph type="ftr" sz="quarter" idx="11"/>
          </p:nvPr>
        </p:nvSpPr>
        <p:spPr/>
        <p:txBody>
          <a:bodyPr/>
          <a:lstStyle/>
          <a:p>
            <a:endParaRPr lang="es-CL"/>
          </a:p>
        </p:txBody>
      </p:sp>
      <p:sp>
        <p:nvSpPr>
          <p:cNvPr id="9" name="8 Marcador de número de diapositiva"/>
          <p:cNvSpPr>
            <a:spLocks noGrp="1"/>
          </p:cNvSpPr>
          <p:nvPr>
            <p:ph type="sldNum" sz="quarter" idx="12"/>
          </p:nvPr>
        </p:nvSpPr>
        <p:spPr/>
        <p:txBody>
          <a:bodyPr/>
          <a:lstStyle/>
          <a:p>
            <a:fld id="{17FAC5DD-B49C-401C-AB90-9A348330ED3C}" type="slidenum">
              <a:rPr lang="es-CL" smtClean="0"/>
              <a:pPr/>
              <a:t>‹Nº›</a:t>
            </a:fld>
            <a:endParaRPr lang="es-C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L"/>
          </a:p>
        </p:txBody>
      </p:sp>
      <p:sp>
        <p:nvSpPr>
          <p:cNvPr id="3" name="2 Marcador de fecha"/>
          <p:cNvSpPr>
            <a:spLocks noGrp="1"/>
          </p:cNvSpPr>
          <p:nvPr>
            <p:ph type="dt" sz="half" idx="10"/>
          </p:nvPr>
        </p:nvSpPr>
        <p:spPr/>
        <p:txBody>
          <a:bodyPr/>
          <a:lstStyle/>
          <a:p>
            <a:fld id="{DDFD41B3-9B44-4E0F-B9E9-EF631F42BCE2}" type="datetimeFigureOut">
              <a:rPr lang="es-CL" smtClean="0"/>
              <a:pPr/>
              <a:t>25-08-2010</a:t>
            </a:fld>
            <a:endParaRPr lang="es-CL"/>
          </a:p>
        </p:txBody>
      </p:sp>
      <p:sp>
        <p:nvSpPr>
          <p:cNvPr id="4" name="3 Marcador de pie de página"/>
          <p:cNvSpPr>
            <a:spLocks noGrp="1"/>
          </p:cNvSpPr>
          <p:nvPr>
            <p:ph type="ftr" sz="quarter" idx="11"/>
          </p:nvPr>
        </p:nvSpPr>
        <p:spPr/>
        <p:txBody>
          <a:bodyPr/>
          <a:lstStyle/>
          <a:p>
            <a:endParaRPr lang="es-CL"/>
          </a:p>
        </p:txBody>
      </p:sp>
      <p:sp>
        <p:nvSpPr>
          <p:cNvPr id="5" name="4 Marcador de número de diapositiva"/>
          <p:cNvSpPr>
            <a:spLocks noGrp="1"/>
          </p:cNvSpPr>
          <p:nvPr>
            <p:ph type="sldNum" sz="quarter" idx="12"/>
          </p:nvPr>
        </p:nvSpPr>
        <p:spPr/>
        <p:txBody>
          <a:bodyPr/>
          <a:lstStyle/>
          <a:p>
            <a:fld id="{17FAC5DD-B49C-401C-AB90-9A348330ED3C}" type="slidenum">
              <a:rPr lang="es-CL" smtClean="0"/>
              <a:pPr/>
              <a:t>‹Nº›</a:t>
            </a:fld>
            <a:endParaRPr lang="es-C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DDFD41B3-9B44-4E0F-B9E9-EF631F42BCE2}" type="datetimeFigureOut">
              <a:rPr lang="es-CL" smtClean="0"/>
              <a:pPr/>
              <a:t>25-08-2010</a:t>
            </a:fld>
            <a:endParaRPr lang="es-CL"/>
          </a:p>
        </p:txBody>
      </p:sp>
      <p:sp>
        <p:nvSpPr>
          <p:cNvPr id="3" name="2 Marcador de pie de página"/>
          <p:cNvSpPr>
            <a:spLocks noGrp="1"/>
          </p:cNvSpPr>
          <p:nvPr>
            <p:ph type="ftr" sz="quarter" idx="11"/>
          </p:nvPr>
        </p:nvSpPr>
        <p:spPr/>
        <p:txBody>
          <a:bodyPr/>
          <a:lstStyle/>
          <a:p>
            <a:endParaRPr lang="es-CL"/>
          </a:p>
        </p:txBody>
      </p:sp>
      <p:sp>
        <p:nvSpPr>
          <p:cNvPr id="4" name="3 Marcador de número de diapositiva"/>
          <p:cNvSpPr>
            <a:spLocks noGrp="1"/>
          </p:cNvSpPr>
          <p:nvPr>
            <p:ph type="sldNum" sz="quarter" idx="12"/>
          </p:nvPr>
        </p:nvSpPr>
        <p:spPr/>
        <p:txBody>
          <a:bodyPr/>
          <a:lstStyle/>
          <a:p>
            <a:fld id="{17FAC5DD-B49C-401C-AB90-9A348330ED3C}" type="slidenum">
              <a:rPr lang="es-CL" smtClean="0"/>
              <a:pPr/>
              <a:t>‹Nº›</a:t>
            </a:fld>
            <a:endParaRPr lang="es-C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CL"/>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DDFD41B3-9B44-4E0F-B9E9-EF631F42BCE2}" type="datetimeFigureOut">
              <a:rPr lang="es-CL" smtClean="0"/>
              <a:pPr/>
              <a:t>25-08-2010</a:t>
            </a:fld>
            <a:endParaRPr lang="es-CL"/>
          </a:p>
        </p:txBody>
      </p:sp>
      <p:sp>
        <p:nvSpPr>
          <p:cNvPr id="6" name="5 Marcador de pie de página"/>
          <p:cNvSpPr>
            <a:spLocks noGrp="1"/>
          </p:cNvSpPr>
          <p:nvPr>
            <p:ph type="ftr" sz="quarter" idx="11"/>
          </p:nvPr>
        </p:nvSpPr>
        <p:spPr/>
        <p:txBody>
          <a:bodyPr/>
          <a:lstStyle/>
          <a:p>
            <a:endParaRPr lang="es-CL"/>
          </a:p>
        </p:txBody>
      </p:sp>
      <p:sp>
        <p:nvSpPr>
          <p:cNvPr id="7" name="6 Marcador de número de diapositiva"/>
          <p:cNvSpPr>
            <a:spLocks noGrp="1"/>
          </p:cNvSpPr>
          <p:nvPr>
            <p:ph type="sldNum" sz="quarter" idx="12"/>
          </p:nvPr>
        </p:nvSpPr>
        <p:spPr/>
        <p:txBody>
          <a:bodyPr/>
          <a:lstStyle/>
          <a:p>
            <a:fld id="{17FAC5DD-B49C-401C-AB90-9A348330ED3C}" type="slidenum">
              <a:rPr lang="es-CL" smtClean="0"/>
              <a:pPr/>
              <a:t>‹Nº›</a:t>
            </a:fld>
            <a:endParaRPr lang="es-CL"/>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CL"/>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CL"/>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DDFD41B3-9B44-4E0F-B9E9-EF631F42BCE2}" type="datetimeFigureOut">
              <a:rPr lang="es-CL" smtClean="0"/>
              <a:pPr/>
              <a:t>25-08-2010</a:t>
            </a:fld>
            <a:endParaRPr lang="es-CL"/>
          </a:p>
        </p:txBody>
      </p:sp>
      <p:sp>
        <p:nvSpPr>
          <p:cNvPr id="6" name="5 Marcador de pie de página"/>
          <p:cNvSpPr>
            <a:spLocks noGrp="1"/>
          </p:cNvSpPr>
          <p:nvPr>
            <p:ph type="ftr" sz="quarter" idx="11"/>
          </p:nvPr>
        </p:nvSpPr>
        <p:spPr/>
        <p:txBody>
          <a:bodyPr/>
          <a:lstStyle/>
          <a:p>
            <a:endParaRPr lang="es-CL"/>
          </a:p>
        </p:txBody>
      </p:sp>
      <p:sp>
        <p:nvSpPr>
          <p:cNvPr id="7" name="6 Marcador de número de diapositiva"/>
          <p:cNvSpPr>
            <a:spLocks noGrp="1"/>
          </p:cNvSpPr>
          <p:nvPr>
            <p:ph type="sldNum" sz="quarter" idx="12"/>
          </p:nvPr>
        </p:nvSpPr>
        <p:spPr/>
        <p:txBody>
          <a:bodyPr/>
          <a:lstStyle/>
          <a:p>
            <a:fld id="{17FAC5DD-B49C-401C-AB90-9A348330ED3C}" type="slidenum">
              <a:rPr lang="es-CL" smtClean="0"/>
              <a:pPr/>
              <a:t>‹Nº›</a:t>
            </a:fld>
            <a:endParaRPr lang="es-C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CL"/>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DFD41B3-9B44-4E0F-B9E9-EF631F42BCE2}" type="datetimeFigureOut">
              <a:rPr lang="es-CL" smtClean="0"/>
              <a:pPr/>
              <a:t>25-08-2010</a:t>
            </a:fld>
            <a:endParaRPr lang="es-CL"/>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CL"/>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7FAC5DD-B49C-401C-AB90-9A348330ED3C}" type="slidenum">
              <a:rPr lang="es-CL" smtClean="0"/>
              <a:pPr/>
              <a:t>‹Nº›</a:t>
            </a:fld>
            <a:endParaRPr lang="es-CL"/>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C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CL" b="1" dirty="0" smtClean="0"/>
              <a:t>Estructura de la memoria E</a:t>
            </a:r>
            <a:endParaRPr lang="es-CL" b="1" dirty="0"/>
          </a:p>
        </p:txBody>
      </p:sp>
      <p:sp>
        <p:nvSpPr>
          <p:cNvPr id="3" name="2 Marcador de contenido"/>
          <p:cNvSpPr>
            <a:spLocks noGrp="1"/>
          </p:cNvSpPr>
          <p:nvPr>
            <p:ph idx="1"/>
          </p:nvPr>
        </p:nvSpPr>
        <p:spPr>
          <a:xfrm>
            <a:off x="323528" y="1600200"/>
            <a:ext cx="8363272" cy="5069160"/>
          </a:xfrm>
        </p:spPr>
        <p:txBody>
          <a:bodyPr>
            <a:normAutofit fontScale="55000" lnSpcReduction="20000"/>
          </a:bodyPr>
          <a:lstStyle/>
          <a:p>
            <a:pPr marL="514350" indent="-514350">
              <a:buFont typeface="+mj-lt"/>
              <a:buAutoNum type="arabicPeriod"/>
            </a:pPr>
            <a:r>
              <a:rPr lang="es-ES_tradnl" b="1" dirty="0" smtClean="0"/>
              <a:t>Título del Tema</a:t>
            </a:r>
          </a:p>
          <a:p>
            <a:pPr marL="514350" indent="-514350">
              <a:buFont typeface="+mj-lt"/>
              <a:buAutoNum type="arabicPeriod"/>
            </a:pPr>
            <a:r>
              <a:rPr lang="es-ES_tradnl" b="1" dirty="0" smtClean="0"/>
              <a:t>Antecedentes o Introducción</a:t>
            </a:r>
            <a:endParaRPr lang="es-CL" dirty="0" smtClean="0"/>
          </a:p>
          <a:p>
            <a:pPr marL="514350" indent="-514350">
              <a:buFont typeface="+mj-lt"/>
              <a:buAutoNum type="arabicPeriod"/>
            </a:pPr>
            <a:r>
              <a:rPr lang="es-ES_tradnl" b="1" dirty="0" smtClean="0"/>
              <a:t>Planteamiento del Problema u Oportunidad y Justificación</a:t>
            </a:r>
            <a:endParaRPr lang="es-CL" dirty="0" smtClean="0"/>
          </a:p>
          <a:p>
            <a:pPr marL="514350" indent="-514350">
              <a:buFont typeface="+mj-lt"/>
              <a:buAutoNum type="arabicPeriod"/>
            </a:pPr>
            <a:r>
              <a:rPr lang="es-ES_tradnl" b="1" dirty="0" smtClean="0"/>
              <a:t>Objetivos (Generales y Específicos)</a:t>
            </a:r>
          </a:p>
          <a:p>
            <a:pPr marL="514350" indent="-514350">
              <a:buFont typeface="+mj-lt"/>
              <a:buAutoNum type="arabicPeriod"/>
            </a:pPr>
            <a:r>
              <a:rPr lang="es-ES_tradnl" b="1" dirty="0" smtClean="0"/>
              <a:t>Marco Conceptual</a:t>
            </a:r>
            <a:endParaRPr lang="es-CL" dirty="0" smtClean="0"/>
          </a:p>
          <a:p>
            <a:pPr marL="514350" indent="-514350">
              <a:buFont typeface="+mj-lt"/>
              <a:buAutoNum type="arabicPeriod"/>
            </a:pPr>
            <a:r>
              <a:rPr lang="es-ES_tradnl" b="1" dirty="0" smtClean="0"/>
              <a:t> Metodología</a:t>
            </a:r>
          </a:p>
          <a:p>
            <a:pPr marL="514350" indent="-514350">
              <a:buFont typeface="+mj-lt"/>
              <a:buAutoNum type="arabicPeriod"/>
            </a:pPr>
            <a:r>
              <a:rPr lang="es-ES_tradnl" b="1" dirty="0" smtClean="0"/>
              <a:t>Alcances</a:t>
            </a:r>
          </a:p>
          <a:p>
            <a:pPr marL="514350" indent="-514350">
              <a:buFont typeface="+mj-lt"/>
              <a:buAutoNum type="arabicPeriod"/>
            </a:pPr>
            <a:r>
              <a:rPr lang="es-ES_tradnl" b="1" dirty="0" smtClean="0"/>
              <a:t>Resultados Esperados</a:t>
            </a:r>
          </a:p>
          <a:p>
            <a:pPr marL="514350" indent="-514350">
              <a:buFont typeface="+mj-lt"/>
              <a:buAutoNum type="arabicPeriod"/>
            </a:pPr>
            <a:r>
              <a:rPr lang="es-ES_tradnl" b="1" dirty="0" smtClean="0"/>
              <a:t>Plan de Trabajo</a:t>
            </a:r>
          </a:p>
          <a:p>
            <a:pPr marL="514350" indent="-514350">
              <a:buFont typeface="+mj-lt"/>
              <a:buAutoNum type="arabicPeriod"/>
            </a:pPr>
            <a:r>
              <a:rPr lang="es-ES_tradnl" b="1" dirty="0" err="1" smtClean="0"/>
              <a:t>Indice</a:t>
            </a:r>
            <a:r>
              <a:rPr lang="es-ES_tradnl" b="1" dirty="0" smtClean="0"/>
              <a:t> Tentativo del Informe Final (Proyecto Ejecutado)</a:t>
            </a:r>
            <a:endParaRPr lang="es-CL" dirty="0" smtClean="0"/>
          </a:p>
          <a:p>
            <a:pPr marL="514350" indent="-514350">
              <a:buFont typeface="+mj-lt"/>
              <a:buAutoNum type="arabicPeriod"/>
            </a:pPr>
            <a:r>
              <a:rPr lang="es-ES_tradnl" b="1" dirty="0" smtClean="0"/>
              <a:t>Bibliografía y Fuentes de Información</a:t>
            </a:r>
          </a:p>
          <a:p>
            <a:pPr marL="514350" indent="-514350">
              <a:buFont typeface="+mj-lt"/>
              <a:buAutoNum type="arabicPeriod"/>
            </a:pPr>
            <a:r>
              <a:rPr lang="es-ES_tradnl" b="1" dirty="0" smtClean="0"/>
              <a:t>Apoyos Institucionales</a:t>
            </a:r>
          </a:p>
          <a:p>
            <a:pPr marL="514350" indent="-514350">
              <a:buFont typeface="+mj-lt"/>
              <a:buAutoNum type="arabicPeriod"/>
            </a:pPr>
            <a:r>
              <a:rPr lang="es-ES_tradnl" b="1" dirty="0" smtClean="0"/>
              <a:t>Dificultades Previsibles y Estrategias de Solución</a:t>
            </a:r>
          </a:p>
          <a:p>
            <a:pPr marL="514350" indent="-514350">
              <a:buFont typeface="+mj-lt"/>
              <a:buAutoNum type="arabicPeriod"/>
            </a:pPr>
            <a:r>
              <a:rPr lang="es-ES_tradnl" b="1" dirty="0" smtClean="0"/>
              <a:t>Anexos</a:t>
            </a:r>
          </a:p>
          <a:p>
            <a:pPr marL="514350" indent="-514350">
              <a:buFont typeface="+mj-lt"/>
              <a:buAutoNum type="arabicPeriod"/>
            </a:pPr>
            <a:endParaRPr lang="es-ES_tradnl" b="1" dirty="0" smtClean="0"/>
          </a:p>
          <a:p>
            <a:pPr>
              <a:buNone/>
            </a:pPr>
            <a:r>
              <a:rPr lang="es-ES_tradnl" dirty="0" smtClean="0"/>
              <a:t>	Se subirá a U Cursos los esquemas para proponer el tema y para el informe final del E y del F</a:t>
            </a:r>
            <a:endParaRPr lang="es-CL" dirty="0" smtClean="0"/>
          </a:p>
          <a:p>
            <a:endParaRPr lang="es-CL" dirty="0" smtClean="0"/>
          </a:p>
          <a:p>
            <a:pPr>
              <a:buNone/>
            </a:pPr>
            <a:endParaRPr lang="es-CL" dirty="0" smtClean="0"/>
          </a:p>
          <a:p>
            <a:endParaRPr lang="es-CL"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CL" b="1" dirty="0" smtClean="0"/>
              <a:t>Estructura de la memoria E</a:t>
            </a:r>
            <a:endParaRPr lang="es-CL" b="1" dirty="0"/>
          </a:p>
        </p:txBody>
      </p:sp>
      <p:sp>
        <p:nvSpPr>
          <p:cNvPr id="3" name="2 Marcador de contenido"/>
          <p:cNvSpPr>
            <a:spLocks noGrp="1"/>
          </p:cNvSpPr>
          <p:nvPr>
            <p:ph idx="1"/>
          </p:nvPr>
        </p:nvSpPr>
        <p:spPr>
          <a:xfrm>
            <a:off x="0" y="1196752"/>
            <a:ext cx="9144000" cy="5661248"/>
          </a:xfrm>
        </p:spPr>
        <p:txBody>
          <a:bodyPr>
            <a:noAutofit/>
          </a:bodyPr>
          <a:lstStyle/>
          <a:p>
            <a:r>
              <a:rPr lang="es-ES_tradnl" sz="1200" b="1" u="sng" dirty="0" smtClean="0"/>
              <a:t>Título</a:t>
            </a:r>
            <a:endParaRPr lang="es-CL" sz="1200" b="1" dirty="0" smtClean="0"/>
          </a:p>
          <a:p>
            <a:pPr>
              <a:buNone/>
            </a:pPr>
            <a:r>
              <a:rPr lang="es-ES_tradnl" sz="1200" dirty="0" smtClean="0"/>
              <a:t>	Simple y breve, dando una idea concreta del tema del proyecto. Debe estar bien definido e indicando explícitamente el tema que se desarrollará en el trabajo de título</a:t>
            </a:r>
            <a:endParaRPr lang="es-CL" sz="1200" b="1" dirty="0" smtClean="0"/>
          </a:p>
          <a:p>
            <a:pPr>
              <a:buNone/>
            </a:pPr>
            <a:endParaRPr lang="es-CL" sz="1200" dirty="0" smtClean="0"/>
          </a:p>
          <a:p>
            <a:r>
              <a:rPr lang="es-CL" sz="1200" b="1" u="sng" dirty="0" smtClean="0"/>
              <a:t>Antecedentes Generales o Introducción</a:t>
            </a:r>
          </a:p>
          <a:p>
            <a:pPr>
              <a:buNone/>
            </a:pPr>
            <a:r>
              <a:rPr lang="es-ES_tradnl" sz="1200" i="1" dirty="0" smtClean="0"/>
              <a:t>	Corresponde a una presentación del tema del proyecto, </a:t>
            </a:r>
            <a:r>
              <a:rPr lang="es-ES_tradnl" sz="1200" i="1" dirty="0" err="1" smtClean="0"/>
              <a:t>contextualizándolo</a:t>
            </a:r>
            <a:r>
              <a:rPr lang="es-ES_tradnl" sz="1200" i="1" dirty="0" smtClean="0"/>
              <a:t> en un área, sector o tema mayor, del cual es parte, con el propósito de ubicar al lector. </a:t>
            </a:r>
            <a:endParaRPr lang="es-CL" sz="1200" b="1" dirty="0" smtClean="0"/>
          </a:p>
          <a:p>
            <a:pPr>
              <a:buNone/>
            </a:pPr>
            <a:r>
              <a:rPr lang="es-ES_tradnl" sz="1200" i="1" dirty="0" smtClean="0"/>
              <a:t>	La presentación debe ser </a:t>
            </a:r>
            <a:r>
              <a:rPr lang="es-ES_tradnl" sz="1200" b="1" i="1" dirty="0" smtClean="0"/>
              <a:t>documentada</a:t>
            </a:r>
            <a:r>
              <a:rPr lang="es-ES_tradnl" sz="1200" i="1" dirty="0" smtClean="0"/>
              <a:t>; es decir, basada en antecedentes disponibles y mostrando los principales datos del problema; todo lo cual debe tener </a:t>
            </a:r>
            <a:r>
              <a:rPr lang="es-ES_tradnl" sz="1200" b="1" i="1" dirty="0" smtClean="0"/>
              <a:t>fuentes explícitas. </a:t>
            </a:r>
            <a:r>
              <a:rPr lang="es-ES_tradnl" sz="1200" i="1" dirty="0" smtClean="0"/>
              <a:t>Se busca mostrar los principales aspectos que dan relevancia tanto al tema como al estudio específico que se propone desarrollar. La idea es –aparte de ubicar al lector- entusiasmarlo con el tema, dejando clara la existencia e importancia del problema de investigación</a:t>
            </a:r>
            <a:endParaRPr lang="es-CL" sz="1200" b="1" dirty="0" smtClean="0"/>
          </a:p>
          <a:p>
            <a:pPr>
              <a:buNone/>
            </a:pPr>
            <a:r>
              <a:rPr lang="es-ES_tradnl" sz="1200" i="1" dirty="0" smtClean="0"/>
              <a:t>	Es adecuado incluir aquí una recopilación y breve presentación de las experiencias o publicaciones recientes, anteriores al estudio, que versan sobre el mismo tema, para dejar claramente establecido cuál será el aporte del trabajo.</a:t>
            </a:r>
            <a:endParaRPr lang="es-CL" sz="1200" dirty="0" smtClean="0"/>
          </a:p>
          <a:p>
            <a:pPr>
              <a:buNone/>
            </a:pPr>
            <a:endParaRPr lang="es-CL" sz="1200" dirty="0" smtClean="0"/>
          </a:p>
          <a:p>
            <a:r>
              <a:rPr lang="es-ES_tradnl" sz="1200" b="1" u="sng" dirty="0" smtClean="0"/>
              <a:t>Planteamiento del Problema u Oportunidad / Justificación</a:t>
            </a:r>
          </a:p>
          <a:p>
            <a:pPr>
              <a:buNone/>
            </a:pPr>
            <a:r>
              <a:rPr lang="es-ES_tradnl" sz="1200" dirty="0" smtClean="0"/>
              <a:t>	</a:t>
            </a:r>
            <a:endParaRPr lang="es-CL" sz="1200" b="1" dirty="0" smtClean="0"/>
          </a:p>
          <a:p>
            <a:pPr>
              <a:buNone/>
            </a:pPr>
            <a:r>
              <a:rPr lang="es-ES_tradnl" sz="1200" i="1" dirty="0" smtClean="0"/>
              <a:t>	Es importante mostrar cuál es el problema u oportunidad y fundamentar con evidencias concretas.  También, mostrar la relevancia del proyecto propuesto. Deben quedar claras las razones </a:t>
            </a:r>
            <a:r>
              <a:rPr lang="es-ES_tradnl" sz="1200" i="1" dirty="0" err="1" smtClean="0"/>
              <a:t>y/o</a:t>
            </a:r>
            <a:r>
              <a:rPr lang="es-ES_tradnl" sz="1200" i="1" dirty="0" smtClean="0"/>
              <a:t> intereses que justifican su desarrollo: a quién le preocupa el tema y por qué; </a:t>
            </a:r>
            <a:r>
              <a:rPr lang="es-ES_tradnl" sz="1200" i="1" dirty="0" err="1" smtClean="0"/>
              <a:t>qué</a:t>
            </a:r>
            <a:r>
              <a:rPr lang="es-ES_tradnl" sz="1200" i="1" dirty="0" smtClean="0"/>
              <a:t> se pierde en la actualidad sin el proyecto (idea de costos o desperdicios); qué se puede ganar ejecutando el proyecto (idea de beneficios).También es útil analizar en este nivel la viabilidad del proyecto propuesto: ¿Hay apoyo institucional (de la empresa </a:t>
            </a:r>
            <a:r>
              <a:rPr lang="es-ES_tradnl" sz="1200" i="1" dirty="0" err="1" smtClean="0"/>
              <a:t>y/o</a:t>
            </a:r>
            <a:r>
              <a:rPr lang="es-ES_tradnl" sz="1200" i="1" dirty="0" smtClean="0"/>
              <a:t> del DII) para realizarlo? </a:t>
            </a:r>
            <a:endParaRPr lang="es-CL" sz="1200" dirty="0" smtClean="0"/>
          </a:p>
          <a:p>
            <a:pPr>
              <a:buNone/>
            </a:pPr>
            <a:r>
              <a:rPr lang="es-ES_tradnl" sz="1200" b="1" dirty="0" smtClean="0"/>
              <a:t> </a:t>
            </a:r>
            <a:endParaRPr lang="es-CL" sz="1200" dirty="0" smtClean="0"/>
          </a:p>
          <a:p>
            <a:endParaRPr lang="es-CL" sz="1200" b="1" dirty="0" smtClean="0"/>
          </a:p>
          <a:p>
            <a:endParaRPr lang="es-ES_tradnl" sz="1400" b="1" u="sng" dirty="0" smtClean="0"/>
          </a:p>
          <a:p>
            <a:endParaRPr lang="es-CL" sz="1400" dirty="0" smtClean="0"/>
          </a:p>
          <a:p>
            <a:pPr>
              <a:buNone/>
            </a:pPr>
            <a:endParaRPr lang="es-CL" sz="1400" dirty="0" smtClean="0"/>
          </a:p>
          <a:p>
            <a:endParaRPr lang="es-CL" sz="14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CL" b="1" dirty="0" smtClean="0"/>
              <a:t>Estructura de la memoria E</a:t>
            </a:r>
            <a:endParaRPr lang="es-CL" b="1" dirty="0"/>
          </a:p>
        </p:txBody>
      </p:sp>
      <p:sp>
        <p:nvSpPr>
          <p:cNvPr id="3" name="2 Marcador de contenido"/>
          <p:cNvSpPr>
            <a:spLocks noGrp="1"/>
          </p:cNvSpPr>
          <p:nvPr>
            <p:ph idx="1"/>
          </p:nvPr>
        </p:nvSpPr>
        <p:spPr>
          <a:xfrm>
            <a:off x="0" y="1268760"/>
            <a:ext cx="9144000" cy="5328592"/>
          </a:xfrm>
        </p:spPr>
        <p:txBody>
          <a:bodyPr>
            <a:normAutofit lnSpcReduction="10000"/>
          </a:bodyPr>
          <a:lstStyle/>
          <a:p>
            <a:r>
              <a:rPr lang="es-ES_tradnl" sz="1200" b="1" u="sng" dirty="0" smtClean="0"/>
              <a:t>Objetivo General</a:t>
            </a:r>
          </a:p>
          <a:p>
            <a:pPr>
              <a:buNone/>
            </a:pPr>
            <a:r>
              <a:rPr lang="es-ES_tradnl" sz="1200" i="1" dirty="0" smtClean="0"/>
              <a:t>	Expresa de modo breve y preciso qué es lo más relevante que se pretende lograr con el proyecto. Debe ser coherente con la justificación previa y con los resultados posteriores que se plantearán. </a:t>
            </a:r>
          </a:p>
          <a:p>
            <a:pPr>
              <a:buNone/>
            </a:pPr>
            <a:endParaRPr lang="es-ES_tradnl" sz="1200" b="1" i="1" u="sng" dirty="0" smtClean="0"/>
          </a:p>
          <a:p>
            <a:r>
              <a:rPr lang="es-ES_tradnl" sz="1200" b="1" u="sng" dirty="0" smtClean="0"/>
              <a:t>Objetivos Específicos</a:t>
            </a:r>
          </a:p>
          <a:p>
            <a:pPr>
              <a:buNone/>
            </a:pPr>
            <a:r>
              <a:rPr lang="es-ES_tradnl" sz="1200" i="1" dirty="0" smtClean="0"/>
              <a:t>	Son un desglose detallado del objetivo general </a:t>
            </a:r>
            <a:r>
              <a:rPr lang="es-ES_tradnl" sz="1200" i="1" dirty="0" err="1" smtClean="0"/>
              <a:t>y/o</a:t>
            </a:r>
            <a:r>
              <a:rPr lang="es-ES_tradnl" sz="1200" i="1" dirty="0" smtClean="0"/>
              <a:t> se relacionan íntimamente con resultados parciales que deberán obtenerse expresando los logros intermedios que, en conjunto, posibilitan o contribuyen al logro principal.</a:t>
            </a:r>
            <a:endParaRPr lang="es-CL" sz="1200" b="1" dirty="0" smtClean="0"/>
          </a:p>
          <a:p>
            <a:endParaRPr lang="es-ES_tradnl" sz="1200" b="1" u="sng" dirty="0" smtClean="0"/>
          </a:p>
          <a:p>
            <a:r>
              <a:rPr lang="es-ES_tradnl" sz="1200" b="1" u="sng" dirty="0" smtClean="0"/>
              <a:t>Marco Conceptual</a:t>
            </a:r>
          </a:p>
          <a:p>
            <a:pPr>
              <a:buNone/>
            </a:pPr>
            <a:r>
              <a:rPr lang="es-ES_tradnl" sz="1200" i="1" dirty="0" smtClean="0"/>
              <a:t>	El marco teórico, marco referencial o marco conceptual tiene el propósito de dar a la investigación un sistema coordinado y coherente de conceptos y proposiciones que permitan abordar el problema.</a:t>
            </a:r>
            <a:endParaRPr lang="es-CL" sz="1200" dirty="0" smtClean="0"/>
          </a:p>
          <a:p>
            <a:pPr>
              <a:buNone/>
            </a:pPr>
            <a:r>
              <a:rPr lang="es-ES_tradnl" sz="1200" i="1" dirty="0" smtClean="0"/>
              <a:t>	Resume todos aquellos aspectos teóricos que se han recopilado de la bibliografía consultada sobre el problema y los cuales son sistematizados y organizados en este marco conceptual, que a la postre se convierte en una síntesis organizada de estos conceptos que resumen los aspectos esenciales de los fenómenos o cosas que son motivo de estudio. Es el mejor camino para organizar los datos iniciales que se posee sobre el problema, de forma que se puedan percibir las relaciones entre ellos</a:t>
            </a:r>
            <a:endParaRPr lang="es-CL" sz="1200" dirty="0" smtClean="0"/>
          </a:p>
          <a:p>
            <a:pPr>
              <a:buNone/>
            </a:pPr>
            <a:r>
              <a:rPr lang="es-ES_tradnl" sz="1200" i="1" dirty="0" smtClean="0"/>
              <a:t>	El marco conceptual viene a ser el producto de un proceso de análisis y selección de los conocimientos conseguidos, o sea la expresión concentrada de conocimientos que tienen relación con el problema planteado. </a:t>
            </a:r>
            <a:endParaRPr lang="es-CL" sz="1200" dirty="0" smtClean="0"/>
          </a:p>
          <a:p>
            <a:endParaRPr lang="es-ES_tradnl" sz="1200" b="1" u="sng" dirty="0" smtClean="0"/>
          </a:p>
          <a:p>
            <a:r>
              <a:rPr lang="es-ES_tradnl" sz="1200" b="1" dirty="0" smtClean="0"/>
              <a:t> </a:t>
            </a:r>
            <a:r>
              <a:rPr lang="es-ES_tradnl" sz="1200" b="1" u="sng" dirty="0" smtClean="0"/>
              <a:t>Metodología</a:t>
            </a:r>
          </a:p>
          <a:p>
            <a:pPr>
              <a:buNone/>
            </a:pPr>
            <a:r>
              <a:rPr lang="es-ES_tradnl" sz="1200" i="1" dirty="0" smtClean="0"/>
              <a:t>	El diseño metodológico tiene su razón de ser en la relación funcional que establece con el problema y el marco conceptual. El diseño metodológico define la estrategia de investigación descriptiva, bibliográfica, histórica, </a:t>
            </a:r>
            <a:r>
              <a:rPr lang="es-ES_tradnl" sz="1200" i="1" dirty="0" err="1" smtClean="0"/>
              <a:t>evaluativa</a:t>
            </a:r>
            <a:r>
              <a:rPr lang="es-ES_tradnl" sz="1200" i="1" dirty="0" smtClean="0"/>
              <a:t>, de campo, experimental y de contenido; entre otras. </a:t>
            </a:r>
            <a:endParaRPr lang="es-CL" sz="1200" dirty="0" smtClean="0"/>
          </a:p>
          <a:p>
            <a:pPr>
              <a:buNone/>
            </a:pPr>
            <a:r>
              <a:rPr lang="es-ES_tradnl" sz="1200" i="1" dirty="0" smtClean="0"/>
              <a:t>	Indica el tipo de análisis o técnicas con que se abordará el proyecto (evaluación económica, diseño econométrico, estudio de mercado, organización industrial, o bien el conjunto de ellas). Debe ser suficientemente completa como para dar cuenta de la complejidad del proyecto, describiendo el modo en que se logrará cumplir con los objetivos y alcanzar el resultado, es la respuesta al ¿CÓMO? se realizará el trabajo.</a:t>
            </a:r>
            <a:endParaRPr lang="es-CL" sz="1200" b="1" dirty="0" smtClean="0"/>
          </a:p>
          <a:p>
            <a:pPr>
              <a:buNone/>
            </a:pPr>
            <a:r>
              <a:rPr lang="es-ES_tradnl" sz="1200" i="1" dirty="0" smtClean="0"/>
              <a:t>	Los alumnos deben ser capaces de justificar la metodología detectando cuáles son las ventajas de su utilización y el grado de adecuación al problema, acotándose dentro del marco conceptual que caracteriza al estudio.</a:t>
            </a:r>
            <a:endParaRPr lang="es-CL" sz="1200" b="1" dirty="0" smtClean="0"/>
          </a:p>
          <a:p>
            <a:endParaRPr lang="es-CL" sz="1200" dirty="0" smtClean="0"/>
          </a:p>
          <a:p>
            <a:endParaRPr lang="es-CL" sz="1200" dirty="0" smtClean="0"/>
          </a:p>
          <a:p>
            <a:pPr>
              <a:buNone/>
            </a:pPr>
            <a:endParaRPr lang="es-CL" sz="1200" dirty="0" smtClean="0"/>
          </a:p>
          <a:p>
            <a:endParaRPr lang="es-CL" sz="12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CL" b="1" dirty="0" smtClean="0"/>
              <a:t>Estructura de la memoria E</a:t>
            </a:r>
            <a:endParaRPr lang="es-CL" b="1" dirty="0"/>
          </a:p>
        </p:txBody>
      </p:sp>
      <p:sp>
        <p:nvSpPr>
          <p:cNvPr id="3" name="2 Marcador de contenido"/>
          <p:cNvSpPr>
            <a:spLocks noGrp="1"/>
          </p:cNvSpPr>
          <p:nvPr>
            <p:ph idx="1"/>
          </p:nvPr>
        </p:nvSpPr>
        <p:spPr>
          <a:xfrm>
            <a:off x="0" y="1268760"/>
            <a:ext cx="9144000" cy="5589240"/>
          </a:xfrm>
        </p:spPr>
        <p:txBody>
          <a:bodyPr>
            <a:noAutofit/>
          </a:bodyPr>
          <a:lstStyle/>
          <a:p>
            <a:pPr marL="514350" indent="-514350"/>
            <a:r>
              <a:rPr lang="es-ES_tradnl" sz="1200" b="1" u="sng" dirty="0" smtClean="0"/>
              <a:t>Alcances</a:t>
            </a:r>
          </a:p>
          <a:p>
            <a:pPr marL="514350" indent="-514350">
              <a:buFont typeface="Arial" pitchFamily="34" charset="0"/>
              <a:buNone/>
            </a:pPr>
            <a:r>
              <a:rPr lang="es-ES_tradnl" sz="1200" dirty="0" smtClean="0"/>
              <a:t>	Debe definirse la profundidad y alcances esperables, deseados o posibles en el desarrollo del proyecto. Por razones prácticas o técnicas, que deben quedar claras, (requerimientos del cliente; falta de mejor información; poco tiempo; pocos recursos disponibles; etc.) ciertos temas o aspectos pueden quedar fuera del análisis propuesto. </a:t>
            </a:r>
            <a:endParaRPr lang="es-CL" sz="1200" dirty="0" smtClean="0"/>
          </a:p>
          <a:p>
            <a:pPr marL="514350" indent="-514350">
              <a:buFont typeface="Arial" pitchFamily="34" charset="0"/>
              <a:buNone/>
            </a:pPr>
            <a:r>
              <a:rPr lang="es-ES_tradnl" sz="1200" dirty="0" smtClean="0"/>
              <a:t>	Fijar límites al proyecto es particularmente relevante para definir actividades y resultados y para que el lector tenga más claro el ámbito </a:t>
            </a:r>
            <a:r>
              <a:rPr lang="es-ES_tradnl" sz="1200" dirty="0" err="1" smtClean="0"/>
              <a:t>y/o</a:t>
            </a:r>
            <a:r>
              <a:rPr lang="es-ES_tradnl" sz="1200" dirty="0" smtClean="0"/>
              <a:t> las condiciones en que es válido y útil el proyecto propuesto.</a:t>
            </a:r>
          </a:p>
          <a:p>
            <a:pPr marL="514350" indent="-514350">
              <a:buFont typeface="Arial" pitchFamily="34" charset="0"/>
              <a:buNone/>
            </a:pPr>
            <a:endParaRPr lang="es-CL" sz="1200" dirty="0" smtClean="0"/>
          </a:p>
          <a:p>
            <a:pPr marL="514350" indent="-514350"/>
            <a:r>
              <a:rPr lang="es-ES_tradnl" sz="1200" b="1" u="sng" dirty="0" smtClean="0"/>
              <a:t>Resultados Esperados</a:t>
            </a:r>
          </a:p>
          <a:p>
            <a:pPr marL="514350" indent="-514350">
              <a:buNone/>
            </a:pPr>
            <a:r>
              <a:rPr lang="es-ES_tradnl" sz="1200" i="1" dirty="0" smtClean="0"/>
              <a:t>	Indica los productos concretos que se obtendrá. Deben ser breves y concretos, reflejando los compromisos adquiridos en el proyecto. Permiten tener una idea clara y negociable de las condiciones de satisfacción que hay tras cada resultado (para profesores y clientes). En general, es razonable suponer que cada objetivo especifico del proyecto dará lugar a al menos un resultado preciso y </a:t>
            </a:r>
            <a:r>
              <a:rPr lang="es-ES_tradnl" sz="1200" i="1" dirty="0" err="1" smtClean="0"/>
              <a:t>constatable</a:t>
            </a:r>
            <a:r>
              <a:rPr lang="es-ES_tradnl" sz="1200" i="1" dirty="0" smtClean="0"/>
              <a:t>.</a:t>
            </a:r>
          </a:p>
          <a:p>
            <a:pPr marL="514350" indent="-514350">
              <a:buNone/>
            </a:pPr>
            <a:endParaRPr lang="es-CL" sz="1200" i="1" dirty="0" smtClean="0"/>
          </a:p>
          <a:p>
            <a:pPr marL="514350" indent="-514350">
              <a:buNone/>
            </a:pPr>
            <a:r>
              <a:rPr lang="es-ES_tradnl" sz="1200" dirty="0" smtClean="0"/>
              <a:t>	</a:t>
            </a:r>
            <a:r>
              <a:rPr lang="es-ES_tradnl" sz="1200" b="1" u="sng" dirty="0" smtClean="0"/>
              <a:t>Plan de Trabajo</a:t>
            </a:r>
          </a:p>
          <a:p>
            <a:pPr marL="514350" indent="-514350">
              <a:buNone/>
            </a:pPr>
            <a:r>
              <a:rPr lang="es-ES_tradnl" sz="1200" dirty="0" smtClean="0"/>
              <a:t>	A partir de la metodología propuesta, pueden derivarse un conjunto de actividades concretas que deben realizarse para cumplir con los objetivos propuestos. En este punto debe describirse detalladamente cada una ellas y como se aplican al trabajo de titulo. El plan de trabajo corresponde a la ubicación temporal de dichas actividades indicando los plazos y recursos involucrados. </a:t>
            </a:r>
            <a:endParaRPr lang="es-CL" sz="1200" dirty="0" smtClean="0"/>
          </a:p>
          <a:p>
            <a:pPr marL="514350" indent="-514350">
              <a:buNone/>
            </a:pPr>
            <a:r>
              <a:rPr lang="es-ES_tradnl" sz="1200" dirty="0" smtClean="0"/>
              <a:t>	Se debe incorporar una Carta </a:t>
            </a:r>
            <a:r>
              <a:rPr lang="es-ES_tradnl" sz="1200" dirty="0" err="1" smtClean="0"/>
              <a:t>Gantt</a:t>
            </a:r>
            <a:r>
              <a:rPr lang="es-ES_tradnl" sz="1200" dirty="0" smtClean="0"/>
              <a:t> detallada en la que se incluyan cada una de las actividades anteriormente definidas, las restricciones de precedencia entre ellas y las fechas esperadas para la consecución de los resultados esperados como hitos relevantes del proyecto.</a:t>
            </a:r>
            <a:endParaRPr lang="es-CL" sz="1200" dirty="0" smtClean="0"/>
          </a:p>
          <a:p>
            <a:pPr marL="514350" indent="-514350">
              <a:buNone/>
            </a:pPr>
            <a:r>
              <a:rPr lang="es-ES_tradnl" sz="1200" dirty="0" smtClean="0"/>
              <a:t> </a:t>
            </a:r>
            <a:r>
              <a:rPr lang="es-CL" sz="1200" dirty="0" smtClean="0"/>
              <a:t>	</a:t>
            </a:r>
            <a:r>
              <a:rPr lang="es-ES_tradnl" sz="1200" dirty="0" smtClean="0"/>
              <a:t>Cabe notar que el plan de trabajo debe considerar ambos semestres de dedicación en  el trabajo de título.</a:t>
            </a:r>
            <a:endParaRPr lang="es-CL" sz="1200" dirty="0" smtClean="0"/>
          </a:p>
          <a:p>
            <a:pPr marL="514350" indent="-514350"/>
            <a:endParaRPr lang="es-ES_tradnl" sz="1200" b="1" u="sng" dirty="0" smtClean="0"/>
          </a:p>
          <a:p>
            <a:pPr marL="514350" indent="-514350"/>
            <a:r>
              <a:rPr lang="es-ES_tradnl" sz="1200" b="1" u="sng" dirty="0" smtClean="0"/>
              <a:t>Dificultades Previsibles y Estrategias de Solución</a:t>
            </a:r>
          </a:p>
          <a:p>
            <a:pPr marL="514350" indent="-514350">
              <a:buFont typeface="Arial" pitchFamily="34" charset="0"/>
              <a:buNone/>
            </a:pPr>
            <a:r>
              <a:rPr lang="es-ES_tradnl" sz="1200" dirty="0" smtClean="0"/>
              <a:t>	Conviene discutir con el cliente las dificultades que podrían surgir en el desarrollo del proyecto y tener una idea de cómo pueden superarse (dificultades de tipo técnico y externas al control actual del ejecutor).</a:t>
            </a:r>
            <a:endParaRPr lang="es-CL" sz="1200" dirty="0" smtClean="0"/>
          </a:p>
          <a:p>
            <a:pPr marL="514350" indent="-514350">
              <a:buFont typeface="Arial" pitchFamily="34" charset="0"/>
              <a:buNone/>
            </a:pPr>
            <a:r>
              <a:rPr lang="es-ES_tradnl" sz="1200" dirty="0" smtClean="0"/>
              <a:t> </a:t>
            </a:r>
            <a:endParaRPr lang="es-CL" sz="1200" dirty="0" smtClean="0"/>
          </a:p>
          <a:p>
            <a:pPr>
              <a:buNone/>
            </a:pPr>
            <a:endParaRPr lang="es-CL" sz="1200" dirty="0"/>
          </a:p>
        </p:txBody>
      </p:sp>
    </p:spTree>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130</TotalTime>
  <Words>45</Words>
  <Application>Microsoft Office PowerPoint</Application>
  <PresentationFormat>Presentación en pantalla (4:3)</PresentationFormat>
  <Paragraphs>68</Paragraphs>
  <Slides>4</Slides>
  <Notes>0</Notes>
  <HiddenSlides>0</HiddenSlides>
  <MMClips>0</MMClips>
  <ScaleCrop>false</ScaleCrop>
  <HeadingPairs>
    <vt:vector size="4" baseType="variant">
      <vt:variant>
        <vt:lpstr>Tema</vt:lpstr>
      </vt:variant>
      <vt:variant>
        <vt:i4>1</vt:i4>
      </vt:variant>
      <vt:variant>
        <vt:lpstr>Títulos de diapositiva</vt:lpstr>
      </vt:variant>
      <vt:variant>
        <vt:i4>4</vt:i4>
      </vt:variant>
    </vt:vector>
  </HeadingPairs>
  <TitlesOfParts>
    <vt:vector size="5" baseType="lpstr">
      <vt:lpstr>Tema de Office</vt:lpstr>
      <vt:lpstr>Estructura de la memoria E</vt:lpstr>
      <vt:lpstr>Estructura de la memoria E</vt:lpstr>
      <vt:lpstr>Estructura de la memoria E</vt:lpstr>
      <vt:lpstr>Estructura de la memoria E</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Ejercicio 1 hora</dc:title>
  <dc:creator>juanita gana</dc:creator>
  <cp:lastModifiedBy>juanita gana</cp:lastModifiedBy>
  <cp:revision>10</cp:revision>
  <dcterms:created xsi:type="dcterms:W3CDTF">2010-08-23T14:04:24Z</dcterms:created>
  <dcterms:modified xsi:type="dcterms:W3CDTF">2010-08-26T02:08:58Z</dcterms:modified>
</cp:coreProperties>
</file>

<file path=docProps/thumbnail.jpeg>
</file>