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plotArea>
      <c:layout/>
      <c:barChart>
        <c:barDir val="bar"/>
        <c:grouping val="clustered"/>
        <c:ser>
          <c:idx val="0"/>
          <c:order val="0"/>
          <c:cat>
            <c:strRef>
              <c:f>Hoja1!$B$4:$B$7</c:f>
              <c:strCache>
                <c:ptCount val="4"/>
                <c:pt idx="0">
                  <c:v>tecnologías limpias</c:v>
                </c:pt>
                <c:pt idx="1">
                  <c:v>internet</c:v>
                </c:pt>
                <c:pt idx="2">
                  <c:v>media y entretenimiento</c:v>
                </c:pt>
                <c:pt idx="3">
                  <c:v>software</c:v>
                </c:pt>
              </c:strCache>
            </c:strRef>
          </c:cat>
          <c:val>
            <c:numRef>
              <c:f>Hoja1!$C$4:$C$7</c:f>
              <c:numCache>
                <c:formatCode>0%</c:formatCode>
                <c:ptCount val="4"/>
                <c:pt idx="0">
                  <c:v>0.54</c:v>
                </c:pt>
                <c:pt idx="1">
                  <c:v>0.46</c:v>
                </c:pt>
                <c:pt idx="2">
                  <c:v>0.33000000000000007</c:v>
                </c:pt>
                <c:pt idx="3">
                  <c:v>0.32000000000000006</c:v>
                </c:pt>
              </c:numCache>
            </c:numRef>
          </c:val>
        </c:ser>
        <c:axId val="58299904"/>
        <c:axId val="58301440"/>
      </c:barChart>
      <c:catAx>
        <c:axId val="58299904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 b="1" baseline="0">
                <a:solidFill>
                  <a:schemeClr val="accent6">
                    <a:lumMod val="75000"/>
                  </a:schemeClr>
                </a:solidFill>
              </a:defRPr>
            </a:pPr>
            <a:endParaRPr lang="es-CL"/>
          </a:p>
        </c:txPr>
        <c:crossAx val="58301440"/>
        <c:crosses val="autoZero"/>
        <c:auto val="1"/>
        <c:lblAlgn val="ctr"/>
        <c:lblOffset val="100"/>
      </c:catAx>
      <c:valAx>
        <c:axId val="58301440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sz="1800" b="1">
                <a:solidFill>
                  <a:schemeClr val="bg1">
                    <a:lumMod val="50000"/>
                  </a:schemeClr>
                </a:solidFill>
              </a:defRPr>
            </a:pPr>
            <a:endParaRPr lang="es-CL"/>
          </a:p>
        </c:txPr>
        <c:crossAx val="5829990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style val="8"/>
  <c:chart>
    <c:plotArea>
      <c:layout/>
      <c:barChart>
        <c:barDir val="bar"/>
        <c:grouping val="clustered"/>
        <c:ser>
          <c:idx val="0"/>
          <c:order val="0"/>
          <c:cat>
            <c:strRef>
              <c:f>Hoja1!$B$10:$B$13</c:f>
              <c:strCache>
                <c:ptCount val="4"/>
                <c:pt idx="0">
                  <c:v>Dispositivos Médicos</c:v>
                </c:pt>
                <c:pt idx="1">
                  <c:v>Biotecnología</c:v>
                </c:pt>
                <c:pt idx="2">
                  <c:v>Semiconductores</c:v>
                </c:pt>
                <c:pt idx="3">
                  <c:v>Wireless</c:v>
                </c:pt>
              </c:strCache>
            </c:strRef>
          </c:cat>
          <c:val>
            <c:numRef>
              <c:f>Hoja1!$C$10:$C$13</c:f>
              <c:numCache>
                <c:formatCode>0%</c:formatCode>
                <c:ptCount val="4"/>
                <c:pt idx="0">
                  <c:v>0.38000000000000006</c:v>
                </c:pt>
                <c:pt idx="1">
                  <c:v>0.38000000000000006</c:v>
                </c:pt>
                <c:pt idx="2">
                  <c:v>0.64000000000000012</c:v>
                </c:pt>
                <c:pt idx="3">
                  <c:v>0.37000000000000005</c:v>
                </c:pt>
              </c:numCache>
            </c:numRef>
          </c:val>
        </c:ser>
        <c:axId val="59579008"/>
        <c:axId val="59588992"/>
      </c:barChart>
      <c:catAx>
        <c:axId val="59579008"/>
        <c:scaling>
          <c:orientation val="minMax"/>
        </c:scaling>
        <c:axPos val="l"/>
        <c:tickLblPos val="nextTo"/>
        <c:txPr>
          <a:bodyPr/>
          <a:lstStyle/>
          <a:p>
            <a:pPr>
              <a:defRPr sz="1600">
                <a:solidFill>
                  <a:srgbClr val="0070C0"/>
                </a:solidFill>
              </a:defRPr>
            </a:pPr>
            <a:endParaRPr lang="es-CL"/>
          </a:p>
        </c:txPr>
        <c:crossAx val="59588992"/>
        <c:crosses val="autoZero"/>
        <c:auto val="1"/>
        <c:lblAlgn val="ctr"/>
        <c:lblOffset val="100"/>
      </c:catAx>
      <c:valAx>
        <c:axId val="59588992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sz="1600"/>
            </a:pPr>
            <a:endParaRPr lang="es-CL"/>
          </a:p>
        </c:txPr>
        <c:crossAx val="59579008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1751B-941C-4BE8-AD8C-057C64BAC467}" type="datetimeFigureOut">
              <a:rPr lang="es-CL" smtClean="0"/>
              <a:pPr/>
              <a:t>12-08-2010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6E084-8CED-41D4-906C-7F6D66867AF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s-CL" sz="3600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Qué quieren ver los Inversionistas</a:t>
            </a:r>
            <a:br>
              <a:rPr lang="es-CL" sz="3600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</a:br>
            <a:r>
              <a:rPr lang="es-CL" sz="2400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(o los profesores…)</a:t>
            </a:r>
            <a:endParaRPr lang="es-CL" sz="3600" dirty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L" sz="2000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Una revisión del tipo de proyectos y condiciones para levantar Inversión Ángel en el mundo</a:t>
            </a:r>
            <a:endParaRPr lang="es-CL" sz="2000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CL" sz="3600" dirty="0" smtClean="0">
                <a:latin typeface="Century Gothic" pitchFamily="34" charset="0"/>
              </a:rPr>
              <a:t>ESTADÍSTICAS GENERALES CHILE</a:t>
            </a:r>
            <a:endParaRPr lang="es-CL" sz="3600" dirty="0">
              <a:latin typeface="Century Gothic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-32" y="1714488"/>
            <a:ext cx="242889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6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5 </a:t>
            </a:r>
            <a:r>
              <a:rPr lang="es-CL" sz="20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redes</a:t>
            </a:r>
            <a:endParaRPr lang="es-CL" sz="16600" b="1" dirty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714908" y="1714488"/>
            <a:ext cx="442912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6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300 </a:t>
            </a:r>
            <a:r>
              <a:rPr lang="es-CL" sz="20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mil dólares promedio</a:t>
            </a:r>
            <a:endParaRPr lang="es-CL" sz="16600" b="1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857356" y="1714488"/>
            <a:ext cx="3429024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itchFamily="34" charset="0"/>
              </a:rPr>
              <a:t>25 </a:t>
            </a:r>
            <a:r>
              <a:rPr lang="es-CL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itchFamily="34" charset="0"/>
              </a:rPr>
              <a:t>empresas invertidas 2005/2009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CL" sz="3600" dirty="0" smtClean="0">
                <a:latin typeface="Century Gothic" pitchFamily="34" charset="0"/>
              </a:rPr>
              <a:t>ESTADÍSTICAS GENERALES EEUU</a:t>
            </a:r>
            <a:endParaRPr lang="es-CL" sz="3600" dirty="0">
              <a:latin typeface="Century Gothic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85738" y="1500174"/>
            <a:ext cx="24288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96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300 </a:t>
            </a:r>
            <a:r>
              <a:rPr lang="es-CL" sz="14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redes</a:t>
            </a:r>
            <a:endParaRPr lang="es-CL" sz="9600" b="1" dirty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000792" y="1500174"/>
            <a:ext cx="26431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96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277 </a:t>
            </a:r>
            <a:r>
              <a:rPr lang="es-CL" sz="14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mil dólares promedio</a:t>
            </a:r>
            <a:endParaRPr lang="es-CL" sz="9600" b="1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214678" y="1500174"/>
            <a:ext cx="235745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9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itchFamily="34" charset="0"/>
              </a:rPr>
              <a:t>882 </a:t>
            </a:r>
            <a:r>
              <a:rPr lang="es-CL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itchFamily="34" charset="0"/>
              </a:rPr>
              <a:t>empresas invertidas 08/09</a:t>
            </a:r>
            <a:endParaRPr lang="es-CL" sz="9600" b="1" dirty="0">
              <a:solidFill>
                <a:schemeClr val="accent5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85720" y="5177395"/>
            <a:ext cx="39290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6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250 – 500 </a:t>
            </a:r>
            <a:r>
              <a:rPr lang="es-CL" sz="14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mil dólares moda</a:t>
            </a:r>
            <a:endParaRPr lang="es-CL" sz="6600" b="1" dirty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786314" y="4357694"/>
            <a:ext cx="3786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itchFamily="34" charset="0"/>
              </a:rPr>
              <a:t>24%</a:t>
            </a:r>
            <a:endParaRPr lang="es-CL" sz="14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  <a:p>
            <a:pPr algn="ctr"/>
            <a:r>
              <a:rPr lang="es-CL" sz="14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itchFamily="34" charset="0"/>
              </a:rPr>
              <a:t>biotec</a:t>
            </a:r>
            <a:r>
              <a:rPr lang="es-CL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itchFamily="34" charset="0"/>
              </a:rPr>
              <a:t> + disp. </a:t>
            </a:r>
            <a:r>
              <a:rPr lang="es-CL" sz="14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itchFamily="34" charset="0"/>
              </a:rPr>
              <a:t>Medic</a:t>
            </a:r>
            <a:r>
              <a:rPr lang="es-CL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itchFamily="34" charset="0"/>
              </a:rPr>
              <a:t> + software</a:t>
            </a:r>
            <a:endParaRPr lang="es-CL" sz="6600" b="1" dirty="0">
              <a:solidFill>
                <a:schemeClr val="accent5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357290" y="3605759"/>
            <a:ext cx="32147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66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80%</a:t>
            </a:r>
            <a:endParaRPr lang="es-CL" sz="1400" b="1" dirty="0" smtClean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  <a:p>
            <a:pPr algn="ctr"/>
            <a:r>
              <a:rPr lang="es-CL" sz="1400" b="1" dirty="0" err="1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early</a:t>
            </a:r>
            <a:r>
              <a:rPr lang="es-CL" sz="14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</a:t>
            </a:r>
            <a:r>
              <a:rPr lang="es-CL" sz="1400" b="1" dirty="0" err="1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stage</a:t>
            </a:r>
            <a:r>
              <a:rPr lang="es-CL" sz="1400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</a:t>
            </a:r>
            <a:r>
              <a:rPr lang="es-CL" sz="1400" b="1" dirty="0" err="1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investmet</a:t>
            </a:r>
            <a:endParaRPr lang="es-CL" sz="6600" b="1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CL" sz="3600" dirty="0" smtClean="0">
                <a:latin typeface="Century Gothic" pitchFamily="34" charset="0"/>
              </a:rPr>
              <a:t>SECTORES EN CRECIMIENTO</a:t>
            </a:r>
            <a:endParaRPr lang="es-CL" sz="3600" dirty="0">
              <a:latin typeface="Century Gothic" pitchFamily="34" charset="0"/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2400" dirty="0" smtClean="0">
                <a:latin typeface="Century Gothic" pitchFamily="34" charset="0"/>
              </a:rPr>
              <a:t>Según los </a:t>
            </a:r>
            <a:r>
              <a:rPr lang="es-CL" sz="2400" dirty="0" err="1" smtClean="0">
                <a:latin typeface="Century Gothic" pitchFamily="34" charset="0"/>
              </a:rPr>
              <a:t>Venture</a:t>
            </a:r>
            <a:r>
              <a:rPr lang="es-CL" sz="2400" dirty="0" smtClean="0">
                <a:latin typeface="Century Gothic" pitchFamily="34" charset="0"/>
              </a:rPr>
              <a:t> </a:t>
            </a:r>
            <a:r>
              <a:rPr lang="es-CL" sz="2400" dirty="0" err="1" smtClean="0">
                <a:latin typeface="Century Gothic" pitchFamily="34" charset="0"/>
              </a:rPr>
              <a:t>Capitals</a:t>
            </a:r>
            <a:endParaRPr lang="es-CL" sz="2400" dirty="0">
              <a:latin typeface="Century Gothic" pitchFamily="34" charset="0"/>
            </a:endParaRPr>
          </a:p>
        </p:txBody>
      </p:sp>
      <p:graphicFrame>
        <p:nvGraphicFramePr>
          <p:cNvPr id="9" name="1 Gráfico"/>
          <p:cNvGraphicFramePr/>
          <p:nvPr/>
        </p:nvGraphicFramePr>
        <p:xfrm>
          <a:off x="500034" y="2071678"/>
          <a:ext cx="8001056" cy="4086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CL" sz="3600" dirty="0" smtClean="0">
                <a:latin typeface="Century Gothic" pitchFamily="34" charset="0"/>
              </a:rPr>
              <a:t>SECTORES EN DECRECIMIENTO</a:t>
            </a:r>
            <a:endParaRPr lang="es-CL" sz="3600" dirty="0">
              <a:latin typeface="Century Gothic" pitchFamily="34" charset="0"/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2400" dirty="0" smtClean="0">
                <a:latin typeface="Century Gothic" pitchFamily="34" charset="0"/>
              </a:rPr>
              <a:t>Según los </a:t>
            </a:r>
            <a:r>
              <a:rPr lang="es-CL" sz="2400" dirty="0" err="1" smtClean="0">
                <a:latin typeface="Century Gothic" pitchFamily="34" charset="0"/>
              </a:rPr>
              <a:t>Venture</a:t>
            </a:r>
            <a:r>
              <a:rPr lang="es-CL" sz="2400" dirty="0" smtClean="0">
                <a:latin typeface="Century Gothic" pitchFamily="34" charset="0"/>
              </a:rPr>
              <a:t> </a:t>
            </a:r>
            <a:r>
              <a:rPr lang="es-CL" sz="2400" dirty="0" err="1" smtClean="0">
                <a:latin typeface="Century Gothic" pitchFamily="34" charset="0"/>
              </a:rPr>
              <a:t>Capitals</a:t>
            </a:r>
            <a:endParaRPr lang="es-CL" sz="2400" dirty="0">
              <a:latin typeface="Century Gothic" pitchFamily="34" charset="0"/>
            </a:endParaRPr>
          </a:p>
        </p:txBody>
      </p:sp>
      <p:graphicFrame>
        <p:nvGraphicFramePr>
          <p:cNvPr id="5" name="2 Gráfico"/>
          <p:cNvGraphicFramePr/>
          <p:nvPr/>
        </p:nvGraphicFramePr>
        <p:xfrm>
          <a:off x="571472" y="2057400"/>
          <a:ext cx="7929618" cy="4086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s-CL" sz="3600" dirty="0" smtClean="0">
                <a:latin typeface="Century Gothic" pitchFamily="34" charset="0"/>
              </a:rPr>
              <a:t>PRICIPALES INVERSIONES DE RIESGO</a:t>
            </a:r>
            <a:br>
              <a:rPr lang="es-CL" sz="3600" dirty="0" smtClean="0">
                <a:latin typeface="Century Gothic" pitchFamily="34" charset="0"/>
              </a:rPr>
            </a:br>
            <a:r>
              <a:rPr lang="es-CL" sz="3600" dirty="0" smtClean="0">
                <a:latin typeface="Century Gothic" pitchFamily="34" charset="0"/>
              </a:rPr>
              <a:t>2009 EN EEUU</a:t>
            </a:r>
            <a:endParaRPr lang="es-CL" sz="3600" dirty="0">
              <a:latin typeface="Century Gothic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89385"/>
            <a:ext cx="20764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313295"/>
            <a:ext cx="25146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161021"/>
            <a:ext cx="247939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161153"/>
            <a:ext cx="2714644" cy="701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5018409"/>
            <a:ext cx="26670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5913760"/>
            <a:ext cx="2767021" cy="72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CuadroTexto"/>
          <p:cNvSpPr txBox="1"/>
          <p:nvPr/>
        </p:nvSpPr>
        <p:spPr>
          <a:xfrm>
            <a:off x="4071934" y="164305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US$ 286 MILLONES | 5° RONDA</a:t>
            </a:r>
            <a:endParaRPr lang="es-CL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4071934" y="235743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US$ 146 MILLONES | 1° RONDA</a:t>
            </a:r>
            <a:endParaRPr lang="es-CL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071934" y="328612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US$ 105 MILLONES | 13° RONDA</a:t>
            </a:r>
            <a:endParaRPr lang="es-CL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071934" y="421481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US$ 100 MILLONES | 7° RONDA</a:t>
            </a:r>
            <a:endParaRPr lang="es-CL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071934" y="5143512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US$ 100 MILLONES | 1° RONDA</a:t>
            </a:r>
            <a:endParaRPr lang="es-CL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4071934" y="606006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US$ 82,5 MILLONES | 7° RONDA</a:t>
            </a:r>
            <a:endParaRPr lang="es-CL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CL" sz="3600" dirty="0" smtClean="0">
                <a:latin typeface="Century Gothic" pitchFamily="34" charset="0"/>
              </a:rPr>
              <a:t>EXPECTATIVAS </a:t>
            </a:r>
            <a:r>
              <a:rPr lang="es-CL" sz="3600" dirty="0" smtClean="0">
                <a:latin typeface="Century Gothic" pitchFamily="34" charset="0"/>
              </a:rPr>
              <a:t>SEM_PRIM_2010</a:t>
            </a:r>
            <a:endParaRPr lang="es-CL" sz="3600" dirty="0">
              <a:latin typeface="Century Gothic" pitchFamily="34" charset="0"/>
            </a:endParaRPr>
          </a:p>
        </p:txBody>
      </p:sp>
      <p:sp>
        <p:nvSpPr>
          <p:cNvPr id="20" name="19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2000" dirty="0" smtClean="0">
                <a:latin typeface="Century Gothic" pitchFamily="34" charset="0"/>
              </a:rPr>
              <a:t>Proyectos “ad hoc” al comportamiento de la inversión o capital de riesgo en términos de:</a:t>
            </a:r>
          </a:p>
          <a:p>
            <a:endParaRPr lang="es-CL" sz="2000" dirty="0">
              <a:latin typeface="Century Gothic" pitchFamily="34" charset="0"/>
            </a:endParaRPr>
          </a:p>
          <a:p>
            <a:pPr lvl="1"/>
            <a:r>
              <a:rPr lang="es-CL" sz="1600" dirty="0" smtClean="0">
                <a:latin typeface="Century Gothic" pitchFamily="34" charset="0"/>
              </a:rPr>
              <a:t>Industrias en Crecimiento.</a:t>
            </a:r>
          </a:p>
          <a:p>
            <a:pPr lvl="1"/>
            <a:r>
              <a:rPr lang="es-CL" sz="1600" dirty="0" smtClean="0">
                <a:latin typeface="Century Gothic" pitchFamily="34" charset="0"/>
              </a:rPr>
              <a:t>Internacionales.</a:t>
            </a:r>
          </a:p>
          <a:p>
            <a:pPr lvl="1"/>
            <a:r>
              <a:rPr lang="es-CL" sz="1600" dirty="0" smtClean="0">
                <a:latin typeface="Century Gothic" pitchFamily="34" charset="0"/>
              </a:rPr>
              <a:t>Diferenciadas… no necesariamente “</a:t>
            </a:r>
            <a:r>
              <a:rPr lang="es-CL" sz="1600" dirty="0" err="1" smtClean="0">
                <a:latin typeface="Century Gothic" pitchFamily="34" charset="0"/>
              </a:rPr>
              <a:t>rocket</a:t>
            </a:r>
            <a:r>
              <a:rPr lang="es-CL" sz="1600" dirty="0" smtClean="0">
                <a:latin typeface="Century Gothic" pitchFamily="34" charset="0"/>
              </a:rPr>
              <a:t> </a:t>
            </a:r>
            <a:r>
              <a:rPr lang="es-CL" sz="1600" dirty="0" err="1" smtClean="0">
                <a:latin typeface="Century Gothic" pitchFamily="34" charset="0"/>
              </a:rPr>
              <a:t>science</a:t>
            </a:r>
            <a:r>
              <a:rPr lang="es-CL" sz="1600" dirty="0" smtClean="0">
                <a:latin typeface="Century Gothic" pitchFamily="34" charset="0"/>
              </a:rPr>
              <a:t>” </a:t>
            </a:r>
          </a:p>
          <a:p>
            <a:pPr lvl="1"/>
            <a:endParaRPr lang="es-CL" sz="1600" dirty="0">
              <a:latin typeface="Century Gothic" pitchFamily="34" charset="0"/>
            </a:endParaRPr>
          </a:p>
          <a:p>
            <a:r>
              <a:rPr lang="es-CL" sz="2000" dirty="0" smtClean="0">
                <a:latin typeface="Century Gothic" pitchFamily="34" charset="0"/>
              </a:rPr>
              <a:t>Modelos de Negocios que den lugar a negocios:</a:t>
            </a:r>
          </a:p>
          <a:p>
            <a:pPr lvl="1"/>
            <a:endParaRPr lang="es-CL" sz="1600" dirty="0">
              <a:latin typeface="Century Gothic" pitchFamily="34" charset="0"/>
            </a:endParaRPr>
          </a:p>
          <a:p>
            <a:pPr lvl="1"/>
            <a:r>
              <a:rPr lang="es-CL" sz="1600" dirty="0" smtClean="0">
                <a:latin typeface="Century Gothic" pitchFamily="34" charset="0"/>
              </a:rPr>
              <a:t>Escalables.</a:t>
            </a:r>
          </a:p>
          <a:p>
            <a:pPr lvl="1"/>
            <a:r>
              <a:rPr lang="es-CL" sz="1600" dirty="0" smtClean="0">
                <a:latin typeface="Century Gothic" pitchFamily="34" charset="0"/>
              </a:rPr>
              <a:t>Que generen barreras de entrada.</a:t>
            </a:r>
          </a:p>
          <a:p>
            <a:pPr lvl="1"/>
            <a:r>
              <a:rPr lang="es-CL" sz="1600" dirty="0" smtClean="0">
                <a:latin typeface="Century Gothic" pitchFamily="34" charset="0"/>
              </a:rPr>
              <a:t>Con requerimientos de inversión medios.</a:t>
            </a:r>
          </a:p>
          <a:p>
            <a:pPr lvl="1"/>
            <a:endParaRPr lang="es-CL" sz="16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189</Words>
  <Application>Microsoft Office PowerPoint</Application>
  <PresentationFormat>Presentación en pantalla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Qué quieren ver los Inversionistas (o los profesores…)</vt:lpstr>
      <vt:lpstr>ESTADÍSTICAS GENERALES CHILE</vt:lpstr>
      <vt:lpstr>ESTADÍSTICAS GENERALES EEUU</vt:lpstr>
      <vt:lpstr>SECTORES EN CRECIMIENTO</vt:lpstr>
      <vt:lpstr>SECTORES EN DECRECIMIENTO</vt:lpstr>
      <vt:lpstr>PRICIPALES INVERSIONES DE RIESGO 2009 EN EEUU</vt:lpstr>
      <vt:lpstr>EXPECTATIVAS SEM_PRIM_2010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Qué quieren ver los Inversionistas</dc:title>
  <dc:creator>Usuario</dc:creator>
  <cp:lastModifiedBy>Usuario</cp:lastModifiedBy>
  <cp:revision>35</cp:revision>
  <dcterms:created xsi:type="dcterms:W3CDTF">2010-03-30T18:04:16Z</dcterms:created>
  <dcterms:modified xsi:type="dcterms:W3CDTF">2010-08-12T18:57:33Z</dcterms:modified>
</cp:coreProperties>
</file>