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4"/>
  </p:notesMasterIdLst>
  <p:sldIdLst>
    <p:sldId id="256" r:id="rId2"/>
    <p:sldId id="311" r:id="rId3"/>
    <p:sldId id="342" r:id="rId4"/>
    <p:sldId id="344" r:id="rId5"/>
    <p:sldId id="343" r:id="rId6"/>
    <p:sldId id="345" r:id="rId7"/>
    <p:sldId id="346" r:id="rId8"/>
    <p:sldId id="347" r:id="rId9"/>
    <p:sldId id="348" r:id="rId10"/>
    <p:sldId id="336" r:id="rId11"/>
    <p:sldId id="302" r:id="rId12"/>
    <p:sldId id="349" r:id="rId13"/>
    <p:sldId id="350" r:id="rId14"/>
    <p:sldId id="351" r:id="rId15"/>
    <p:sldId id="352" r:id="rId16"/>
    <p:sldId id="353" r:id="rId17"/>
    <p:sldId id="354" r:id="rId18"/>
    <p:sldId id="355" r:id="rId19"/>
    <p:sldId id="356" r:id="rId20"/>
    <p:sldId id="357" r:id="rId21"/>
    <p:sldId id="358" r:id="rId22"/>
    <p:sldId id="297" r:id="rId23"/>
  </p:sldIdLst>
  <p:sldSz cx="9144000" cy="6858000" type="screen4x3"/>
  <p:notesSz cx="6946900" cy="92837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A35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0" autoAdjust="0"/>
    <p:restoredTop sz="58264" autoAdjust="0"/>
  </p:normalViewPr>
  <p:slideViewPr>
    <p:cSldViewPr>
      <p:cViewPr varScale="1">
        <p:scale>
          <a:sx n="79" d="100"/>
          <a:sy n="79" d="100"/>
        </p:scale>
        <p:origin x="-8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09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410075"/>
            <a:ext cx="509587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809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l" defTabSz="925513">
              <a:defRPr sz="1200"/>
            </a:lvl1pPr>
          </a:lstStyle>
          <a:p>
            <a:endParaRPr lang="en-US"/>
          </a:p>
        </p:txBody>
      </p:sp>
      <p:sp>
        <p:nvSpPr>
          <p:cNvPr id="809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820150"/>
            <a:ext cx="30099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738" tIns="46368" rIns="92738" bIns="46368" numCol="1" anchor="b" anchorCtr="0" compatLnSpc="1">
            <a:prstTxWarp prst="textNoShape">
              <a:avLst/>
            </a:prstTxWarp>
          </a:bodyPr>
          <a:lstStyle>
            <a:lvl1pPr algn="r" defTabSz="925513">
              <a:defRPr sz="1200"/>
            </a:lvl1pPr>
          </a:lstStyle>
          <a:p>
            <a:fld id="{19A4BCA8-549A-4980-99B4-5715BFD69D4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6913"/>
            <a:ext cx="4637087" cy="3479800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9103" y="4395253"/>
            <a:ext cx="6178238" cy="4559650"/>
          </a:xfrm>
          <a:ln>
            <a:solidFill>
              <a:schemeClr val="tx1"/>
            </a:solidFill>
          </a:ln>
        </p:spPr>
        <p:txBody>
          <a:bodyPr lIns="87907" tIns="43954" rIns="87907" bIns="43954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19475" y="1828800"/>
            <a:ext cx="5343525" cy="23622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6350" y="4184650"/>
            <a:ext cx="4946650" cy="1368425"/>
          </a:xfrm>
        </p:spPr>
        <p:txBody>
          <a:bodyPr/>
          <a:lstStyle>
            <a:lvl1pPr marL="0" indent="0">
              <a:buFontTx/>
              <a:buNone/>
              <a:defRPr sz="1800"/>
            </a:lvl1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6249" name="Rectangle 169"/>
          <p:cNvSpPr>
            <a:spLocks noGrp="1" noChangeArrowheads="1"/>
          </p:cNvSpPr>
          <p:nvPr>
            <p:ph type="dt" sz="half" idx="2"/>
          </p:nvPr>
        </p:nvSpPr>
        <p:spPr>
          <a:xfrm>
            <a:off x="12255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0" name="Rectangle 170"/>
          <p:cNvSpPr>
            <a:spLocks noGrp="1" noChangeArrowheads="1"/>
          </p:cNvSpPr>
          <p:nvPr>
            <p:ph type="ftr" sz="quarter" idx="3"/>
          </p:nvPr>
        </p:nvSpPr>
        <p:spPr>
          <a:xfrm>
            <a:off x="3303588" y="6200775"/>
            <a:ext cx="3636962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6251" name="Rectangle 17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92950" y="62007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273E98-D02F-4593-A07D-754B88DB5A6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5C50AD-E4CF-478D-B683-A345BCBC81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3075" y="225425"/>
            <a:ext cx="1925638" cy="5975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042988" y="225425"/>
            <a:ext cx="5627687" cy="5975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C5B20-67A8-4493-B736-7DBEE91A54A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042988" y="3829050"/>
            <a:ext cx="7705725" cy="2371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3067D462-7960-4DA0-854A-9ACA01403D9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281A8-134A-44EB-B21D-27FD67AB506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CAD6A-0167-4E19-8112-20D436F2994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7D31E-117D-42C8-ABE2-836766BB2D3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B1C36-AB00-43CE-AC69-7E77FC4D0F5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6632-DF10-4BD4-8997-5191154EFDC9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8A9AD-AC6C-462D-BC2F-14E7B1F2B01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CD10E-5044-43F2-9A6F-D48BF0036C4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73E81-4CAF-4DBA-BAB7-F206EC6C96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225425"/>
            <a:ext cx="77057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04925"/>
            <a:ext cx="77057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42988" y="6308725"/>
            <a:ext cx="1838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54350" y="6308725"/>
            <a:ext cx="36369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3713" y="6308725"/>
            <a:ext cx="190500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AC4C45D0-EA89-43B4-87BC-9BB80F814F6F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entury Schoolbook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Clase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N°4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Inversión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Directa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Extranjera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7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357554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IN5827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3983068" y="6419872"/>
            <a:ext cx="4946650" cy="36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Jaime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1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Zúñiga</a:t>
            </a:r>
            <a:r>
              <a:rPr kumimoji="0" lang="en-US" sz="1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Castro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Implicaciones para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Mangers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8" name="7 CuadroTexto"/>
          <p:cNvSpPr txBox="1"/>
          <p:nvPr/>
        </p:nvSpPr>
        <p:spPr>
          <a:xfrm>
            <a:off x="928662" y="1454494"/>
            <a:ext cx="2786082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¿Cuan altos son los costos de transportes y tarifas?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28662" y="2905780"/>
            <a:ext cx="2786082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¿El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Know-how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puede ser traspasado en base a licencias?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928662" y="3737278"/>
            <a:ext cx="2786082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¿Es requerido un alto control sobre operaciones extranjeras?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928662" y="4552086"/>
            <a:ext cx="2786082" cy="73866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¿Puede ser protegido el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Know-How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bajo contrato de licencia o franquicia?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571604" y="2289725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Altos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714876" y="1562466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Bajos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143768" y="1575345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Exportar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143768" y="3013251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Horizontal FDI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714876" y="3013251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No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714876" y="3845250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Si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714876" y="4766400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No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1571604" y="5588752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Si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7143768" y="3845250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Horizontal FDI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7143768" y="4766400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Horizontal FDI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1571604" y="6193057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Licencia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23 Conector recto de flecha"/>
          <p:cNvCxnSpPr>
            <a:stCxn id="8" idx="3"/>
            <a:endCxn id="13" idx="1"/>
          </p:cNvCxnSpPr>
          <p:nvPr/>
        </p:nvCxnSpPr>
        <p:spPr bwMode="auto">
          <a:xfrm>
            <a:off x="3714744" y="1716104"/>
            <a:ext cx="1000132" cy="251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24 Conector recto de flecha"/>
          <p:cNvCxnSpPr>
            <a:stCxn id="13" idx="3"/>
            <a:endCxn id="14" idx="1"/>
          </p:cNvCxnSpPr>
          <p:nvPr/>
        </p:nvCxnSpPr>
        <p:spPr bwMode="auto">
          <a:xfrm>
            <a:off x="6215074" y="1716355"/>
            <a:ext cx="928694" cy="12879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27 Conector recto de flecha"/>
          <p:cNvCxnSpPr>
            <a:stCxn id="8" idx="2"/>
            <a:endCxn id="12" idx="0"/>
          </p:cNvCxnSpPr>
          <p:nvPr/>
        </p:nvCxnSpPr>
        <p:spPr bwMode="auto">
          <a:xfrm rot="5400000">
            <a:off x="2165698" y="2133719"/>
            <a:ext cx="312011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30 Conector recto de flecha"/>
          <p:cNvCxnSpPr>
            <a:stCxn id="12" idx="2"/>
            <a:endCxn id="9" idx="0"/>
          </p:cNvCxnSpPr>
          <p:nvPr/>
        </p:nvCxnSpPr>
        <p:spPr bwMode="auto">
          <a:xfrm rot="5400000">
            <a:off x="2167564" y="2751641"/>
            <a:ext cx="30827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33 Conector recto de flecha"/>
          <p:cNvCxnSpPr>
            <a:stCxn id="9" idx="3"/>
            <a:endCxn id="16" idx="1"/>
          </p:cNvCxnSpPr>
          <p:nvPr/>
        </p:nvCxnSpPr>
        <p:spPr bwMode="auto">
          <a:xfrm flipV="1">
            <a:off x="3714744" y="3167140"/>
            <a:ext cx="1000132" cy="25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36 Conector recto de flecha"/>
          <p:cNvCxnSpPr>
            <a:stCxn id="16" idx="3"/>
            <a:endCxn id="15" idx="1"/>
          </p:cNvCxnSpPr>
          <p:nvPr/>
        </p:nvCxnSpPr>
        <p:spPr bwMode="auto">
          <a:xfrm>
            <a:off x="6215074" y="3167140"/>
            <a:ext cx="928694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39 Conector recto de flecha"/>
          <p:cNvCxnSpPr>
            <a:stCxn id="17" idx="3"/>
            <a:endCxn id="20" idx="1"/>
          </p:cNvCxnSpPr>
          <p:nvPr/>
        </p:nvCxnSpPr>
        <p:spPr bwMode="auto">
          <a:xfrm>
            <a:off x="6215074" y="3999139"/>
            <a:ext cx="928694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42 Conector recto de flecha"/>
          <p:cNvCxnSpPr>
            <a:stCxn id="18" idx="3"/>
            <a:endCxn id="21" idx="1"/>
          </p:cNvCxnSpPr>
          <p:nvPr/>
        </p:nvCxnSpPr>
        <p:spPr bwMode="auto">
          <a:xfrm>
            <a:off x="6215074" y="4920289"/>
            <a:ext cx="928694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45 Conector recto de flecha"/>
          <p:cNvCxnSpPr>
            <a:stCxn id="10" idx="3"/>
            <a:endCxn id="17" idx="1"/>
          </p:cNvCxnSpPr>
          <p:nvPr/>
        </p:nvCxnSpPr>
        <p:spPr bwMode="auto">
          <a:xfrm>
            <a:off x="3714744" y="3998888"/>
            <a:ext cx="1000132" cy="251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48 Conector recto de flecha"/>
          <p:cNvCxnSpPr>
            <a:stCxn id="11" idx="3"/>
            <a:endCxn id="18" idx="1"/>
          </p:cNvCxnSpPr>
          <p:nvPr/>
        </p:nvCxnSpPr>
        <p:spPr bwMode="auto">
          <a:xfrm flipV="1">
            <a:off x="3714744" y="4920289"/>
            <a:ext cx="1000132" cy="1129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52 Conector recto de flecha"/>
          <p:cNvCxnSpPr>
            <a:stCxn id="9" idx="2"/>
            <a:endCxn id="10" idx="0"/>
          </p:cNvCxnSpPr>
          <p:nvPr/>
        </p:nvCxnSpPr>
        <p:spPr bwMode="auto">
          <a:xfrm rot="5400000">
            <a:off x="2167564" y="3583139"/>
            <a:ext cx="30827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55 Conector recto de flecha"/>
          <p:cNvCxnSpPr>
            <a:stCxn id="10" idx="2"/>
            <a:endCxn id="11" idx="0"/>
          </p:cNvCxnSpPr>
          <p:nvPr/>
        </p:nvCxnSpPr>
        <p:spPr bwMode="auto">
          <a:xfrm rot="5400000">
            <a:off x="2175909" y="4406292"/>
            <a:ext cx="29158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9" name="58 Conector recto de flecha"/>
          <p:cNvCxnSpPr>
            <a:stCxn id="11" idx="2"/>
            <a:endCxn id="19" idx="0"/>
          </p:cNvCxnSpPr>
          <p:nvPr/>
        </p:nvCxnSpPr>
        <p:spPr bwMode="auto">
          <a:xfrm rot="5400000">
            <a:off x="2172702" y="5439751"/>
            <a:ext cx="298002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61 Conector recto de flecha"/>
          <p:cNvCxnSpPr>
            <a:stCxn id="19" idx="2"/>
            <a:endCxn id="22" idx="0"/>
          </p:cNvCxnSpPr>
          <p:nvPr/>
        </p:nvCxnSpPr>
        <p:spPr bwMode="auto">
          <a:xfrm rot="5400000">
            <a:off x="2173439" y="6044793"/>
            <a:ext cx="29652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419475" y="1142984"/>
            <a:ext cx="5010177" cy="2362200"/>
          </a:xfrm>
        </p:spPr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Política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Económica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FDI</a:t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err="1" smtClean="0">
                <a:latin typeface="Arial" pitchFamily="34" charset="0"/>
                <a:cs typeface="Arial" pitchFamily="34" charset="0"/>
              </a:rPr>
              <a:t>Capítulo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8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625746" y="5929330"/>
            <a:ext cx="4946650" cy="500066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IN664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Manejo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Negocios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Internacionales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Visión Política sobre la FDI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714488"/>
            <a:ext cx="8215370" cy="492922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Visión Radical</a:t>
            </a:r>
          </a:p>
          <a:p>
            <a:pPr marL="514350" indent="-51435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Visión del libre mercado</a:t>
            </a:r>
          </a:p>
          <a:p>
            <a:pPr marL="514350" indent="-514350">
              <a:buFont typeface="+mj-lt"/>
              <a:buAutoNum type="arabicPeriod"/>
            </a:pPr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latin typeface="Arial" pitchFamily="34" charset="0"/>
                <a:cs typeface="Arial" pitchFamily="34" charset="0"/>
              </a:rPr>
              <a:t>Visión del nacionalismo pragmático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Visión Radical (Mercado regulado)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Las empresas multinacionales (MNE) son un instrumento de la dominación imperialista.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MNE reducen la competencia ganando poder de mercado y explotando a los consumidores con precios monopolistas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MNE reducen el bienestar de los consumidores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visión radical cae después de 1980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Colapso del comunismo en Europa del este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La creencia empírica del que el FDI es una importante fuente de tecnología y trabajo.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La fuerte performance económica produce que los países en vías de desarrollo abrazan el capitalismo más que la visión radical.</a:t>
            </a:r>
          </a:p>
          <a:p>
            <a:pPr lvl="1"/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En países con visión radical se prohíbe FDI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Nacionalización de empresas extranjeras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Visión de libre mercado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La producción mundial debería ser distribuida entre los países de acuerdo a la teoría de ventajas comparativas.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Los países deberían especializarse en la producción de aquellos bienes y servicios que ellos pueden producir más eficientemente.</a:t>
            </a: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FDI sin restricciones</a:t>
            </a:r>
          </a:p>
          <a:p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Visión soportada por Smith, Ricardo y H-O, en la cual las imperfecciones del mercado explicarían la FDI.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Visión Nacionalista Pragmática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Las FDI tiene beneficios y costos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Es la visión del balance entre visión radical y libre mercado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Se debe buscar maximizar el beneficio nacional (no global) y minimizar los costos nacionales (no globales). 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Aprobar las FDI solo si los beneficios superan a los costos.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Las FDI benefician al país de destino transfiriendo capital, trabajo, habilidades, conocimiento y tecnología.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Fuertes negociaciones para apropiarse de los grandes beneficios de FDI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225425"/>
            <a:ext cx="8101012" cy="8636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Beneficios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del FDI en los países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receptores</a:t>
            </a:r>
            <a:endParaRPr lang="es-CL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Efecto por la transferencia de recursos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Capital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Tecnología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Management (</a:t>
            </a:r>
            <a:r>
              <a:rPr lang="es-MX" sz="1600" dirty="0" err="1" smtClean="0">
                <a:latin typeface="Arial" pitchFamily="34" charset="0"/>
                <a:cs typeface="Arial" pitchFamily="34" charset="0"/>
              </a:rPr>
              <a:t>Know-How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Efectos en el empleo: directos (subsidiaria) e indirectos (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suppliers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Efectos en la balanza de pagos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La Cuenta de capital aumenta con el primer flujo de ingreso (capital inicial)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FDI es un substituto de importaciones pudiendo mejorar la cuenta corriente de la balanza de pagos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FDI puede llegar a aumentar las exportaciones si se ocupa a la subsidiaria para exportar a otros países.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Efectos en la competencia y el crecimiento de la economía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Puede aumentar el N° de competidores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Incrementar el nivel de competencia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Bajar precios y aumentar el nivel de bienestar de los consumidores.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225425"/>
            <a:ext cx="8101012" cy="8636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Costos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del FDI en los países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receptores</a:t>
            </a:r>
            <a:endParaRPr lang="es-CL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Efectos adversos en la competencia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Si no existen las adecuadas regulaciones: Monopolios de mercado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Inversores extranjeros adquieren 1 o más firmas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Efectos adversos en la balanza de pagos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Flujos de ganancias repatriados de la MNC hacía su país de origen afectarían negativamente la cuenta de capital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Cuando una subsidiaria importa un significante flujo de materiales para sus operaciones.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Efectos sobre la autonomía y soberanía nacional </a:t>
            </a:r>
          </a:p>
          <a:p>
            <a:pPr marL="857250" lvl="1" indent="-457200"/>
            <a:r>
              <a:rPr lang="es-MX" sz="1600" dirty="0" smtClean="0">
                <a:latin typeface="Arial" pitchFamily="34" charset="0"/>
                <a:cs typeface="Arial" pitchFamily="34" charset="0"/>
              </a:rPr>
              <a:t>Decisiones claves pueden afectar la economía del país siendo tomadas en los H-Q, implicando que los gobiernos no tengan el control real de ellas.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225425"/>
            <a:ext cx="8101012" cy="8636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Beneficios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 costos 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del FDI en los países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 origen</a:t>
            </a:r>
            <a:endParaRPr lang="es-CL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 marL="457200" indent="-457200">
              <a:buNone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Los mismos efectos pero en sentido contrario, es decir:</a:t>
            </a: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Beneficios: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Ingresos por ganancias de las subsidiarias (Balanza de pagos)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Exportación de sus proveedores para la subsidiaria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Know-how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sobre negocios internacionales, y levándolos a su país de origen.</a:t>
            </a:r>
          </a:p>
          <a:p>
            <a:pPr marL="457200" indent="-457200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000" dirty="0" smtClean="0">
                <a:latin typeface="Arial" pitchFamily="34" charset="0"/>
                <a:cs typeface="Arial" pitchFamily="34" charset="0"/>
              </a:rPr>
              <a:t>Costos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Flujo inicial de FDI (cuenta de capitales)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Substitutos de exportaciones directas.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latin typeface="Arial" pitchFamily="34" charset="0"/>
                <a:cs typeface="Arial" pitchFamily="34" charset="0"/>
              </a:rPr>
              <a:t>Efectos de empleo si se traslada las producciones a los países de destino (NAFTA de USA a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Mexico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225425"/>
            <a:ext cx="8101012" cy="8636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Políticas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del FDI en los países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receptores</a:t>
            </a:r>
            <a:endParaRPr lang="es-CL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Fomentar las FDI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Concesiones de impuestos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Prestamos de bajo interés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Políticas estables de gobiernos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Subsidio a infraestructura, tierras y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facilities</a:t>
            </a:r>
            <a:endParaRPr lang="es-MX" dirty="0" smtClean="0">
              <a:latin typeface="Arial" pitchFamily="34" charset="0"/>
              <a:cs typeface="Arial" pitchFamily="34" charset="0"/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Garantías de soberanía</a:t>
            </a:r>
          </a:p>
          <a:p>
            <a:pPr marL="457200" indent="-457200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Restricciones a las FDI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Restricciones de propiedad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Requerimientos de performance: contenido local, exportaciones, transferencia tecnológica</a:t>
            </a:r>
          </a:p>
          <a:p>
            <a:pPr marL="457200" indent="-457200">
              <a:buFont typeface="+mj-lt"/>
              <a:buAutoNum type="arabicPeriod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¿Qué es Inversión Directa Extranjera?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Foreign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Direct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Investment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(FDI):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Ocurre cuando una firma invierte </a:t>
            </a:r>
            <a:r>
              <a:rPr lang="es-MX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directamente para producir y/o desarrollar un producto o mercado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en un país extranjero.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Foreign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Indirect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Investment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(FII):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Ocurre cuando se invierte en </a:t>
            </a:r>
            <a:r>
              <a:rPr lang="es-MX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instrumentos financieros externos 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por individuos, firmas, gobiernos o instituciones financieras.</a:t>
            </a:r>
            <a:endParaRPr lang="es-MX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es-MX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Métodos de FDI: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Adquisiciones: comprar una firma en otro país.</a:t>
            </a: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Greenfield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: construir una  nueva planta e instalaciones en otro país.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Ambos involucran: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Significante propiedad de una entidad extranjera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Alto nivel de control de las operaciones extranjeras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Fuerte influencia sobre las decisiones gerenciales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225425"/>
            <a:ext cx="8101012" cy="86360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Políticas</a:t>
            </a:r>
            <a:r>
              <a:rPr lang="es-MX" dirty="0" smtClean="0">
                <a:latin typeface="Arial" pitchFamily="34" charset="0"/>
                <a:cs typeface="Arial" pitchFamily="34" charset="0"/>
              </a:rPr>
              <a:t> del FDI en los países </a:t>
            </a:r>
            <a:r>
              <a:rPr lang="es-MX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 origen</a:t>
            </a:r>
            <a:endParaRPr lang="es-CL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Fomentar las FDI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Seguro de riesgo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Eliminación de doble impuesto</a:t>
            </a:r>
          </a:p>
          <a:p>
            <a:pPr marL="457200" indent="-457200"/>
            <a:endParaRPr lang="es-MX" sz="2800" dirty="0" smtClean="0"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800" dirty="0" smtClean="0">
                <a:latin typeface="Arial" pitchFamily="34" charset="0"/>
                <a:cs typeface="Arial" pitchFamily="34" charset="0"/>
              </a:rPr>
              <a:t>Restricciones a las FDI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Límite de capital de salida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Manipulación de las leyes de impuestos para fomentar la inversión doméstica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dirty="0" smtClean="0">
                <a:latin typeface="Arial" pitchFamily="34" charset="0"/>
                <a:cs typeface="Arial" pitchFamily="34" charset="0"/>
              </a:rPr>
              <a:t>Restricciones políticas para invertir sobre ciertos países</a:t>
            </a:r>
          </a:p>
          <a:p>
            <a:pPr marL="457200" indent="-457200">
              <a:buFont typeface="+mj-lt"/>
              <a:buAutoNum type="arabicPeriod"/>
            </a:pP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Implicaciones para Managers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más importante decisión de donde localizar las FDI</a:t>
            </a: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El arte de negociar: entender la influencia de las naciones sobre: normas, sistema de valores, cultura, tácticas de negociación y habilidades interpersonales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Proceso de negociación: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Intereses comunes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Conflicto de intereses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Compromiso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Criterio</a:t>
            </a:r>
          </a:p>
          <a:p>
            <a:pPr marL="400050"/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marL="400050"/>
            <a:r>
              <a:rPr lang="es-MX" sz="2000" dirty="0" smtClean="0">
                <a:latin typeface="Arial" pitchFamily="34" charset="0"/>
                <a:cs typeface="Arial" pitchFamily="34" charset="0"/>
              </a:rPr>
              <a:t>Poder de negociación:</a:t>
            </a:r>
          </a:p>
          <a:p>
            <a:pPr marL="85725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Evaluar de cada lado que otra cosa se tiene que ofrecer.</a:t>
            </a:r>
          </a:p>
          <a:p>
            <a:pPr marL="85725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Numero de alternativas comparables en cada lado</a:t>
            </a:r>
          </a:p>
          <a:p>
            <a:pPr marL="857250" lvl="1" indent="-342900">
              <a:buFont typeface="+mj-lt"/>
              <a:buAutoNum type="arabicPeriod"/>
            </a:pPr>
            <a:r>
              <a:rPr lang="es-MX" sz="1600" dirty="0" smtClean="0">
                <a:latin typeface="Arial" pitchFamily="34" charset="0"/>
                <a:cs typeface="Arial" pitchFamily="34" charset="0"/>
              </a:rPr>
              <a:t>Evaluar el horizonte de tiempo que tiene cada lado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Consultas</a:t>
            </a:r>
            <a:endParaRPr lang="es-ES_tradnl" sz="30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Adquisición vs </a:t>
            </a:r>
            <a:r>
              <a:rPr lang="es-MX" dirty="0" err="1" smtClean="0">
                <a:latin typeface="Arial" pitchFamily="34" charset="0"/>
                <a:cs typeface="Arial" pitchFamily="34" charset="0"/>
              </a:rPr>
              <a:t>Greenfield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5429264"/>
            <a:ext cx="8215370" cy="1214445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La decisión final depende del contexto de la firma y el ambiente de negocios, es decir, costos, competencia, clientes, países y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timing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571473" y="1357298"/>
          <a:ext cx="8143930" cy="3114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429023"/>
                <a:gridCol w="2428892"/>
                <a:gridCol w="22860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Criterio</a:t>
                      </a:r>
                      <a:r>
                        <a:rPr lang="es-MX" sz="1400" baseline="0" dirty="0" smtClean="0"/>
                        <a:t> de decisión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Adquisición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err="1" smtClean="0"/>
                        <a:t>Greenfield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Tiempo</a:t>
                      </a:r>
                      <a:r>
                        <a:rPr lang="es-MX" sz="1400" baseline="0" dirty="0" smtClean="0"/>
                        <a:t> para establecerse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Rápido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Lento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Costo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Altos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Bajos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Aprendizaje</a:t>
                      </a:r>
                      <a:r>
                        <a:rPr lang="es-MX" sz="1400" baseline="0" dirty="0" smtClean="0"/>
                        <a:t> respecto a </a:t>
                      </a:r>
                      <a:r>
                        <a:rPr lang="es-MX" sz="1400" baseline="0" dirty="0" err="1" smtClean="0"/>
                        <a:t>mktg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Rápido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Lento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Ganancia en Tecnología y </a:t>
                      </a:r>
                      <a:r>
                        <a:rPr lang="es-MX" sz="1400" dirty="0" err="1" smtClean="0"/>
                        <a:t>management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Si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No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Adaptación de la organización, cultura, valores y sistema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Potenciales conflictos y problemas</a:t>
                      </a:r>
                      <a:r>
                        <a:rPr lang="es-MX" sz="1400" baseline="0" dirty="0" smtClean="0"/>
                        <a:t> de integración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Consistencia,</a:t>
                      </a:r>
                      <a:r>
                        <a:rPr lang="es-MX" sz="1400" baseline="0" dirty="0" smtClean="0"/>
                        <a:t> sin problemas de integración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Anticiparse</a:t>
                      </a:r>
                      <a:r>
                        <a:rPr lang="es-MX" sz="1400" baseline="0" dirty="0" smtClean="0"/>
                        <a:t> a la competencia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Si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No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Resultados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Más</a:t>
                      </a:r>
                      <a:r>
                        <a:rPr lang="es-MX" sz="1400" baseline="0" dirty="0" smtClean="0"/>
                        <a:t> lentos de lo esperado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???</a:t>
                      </a:r>
                      <a:endParaRPr lang="es-CL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¿Por qué prefieren las adquisiciones?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428736"/>
            <a:ext cx="8358246" cy="5214973"/>
          </a:xfrm>
        </p:spPr>
        <p:txBody>
          <a:bodyPr/>
          <a:lstStyle/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Rápidas: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más rápidas en su ejecución.</a:t>
            </a: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Menor riesgo: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Se adquieren ciertas firmas por tener capital estratégico valorado (Lealtad a la marca, relación con los clientes, patentes, sistema de distribución).</a:t>
            </a:r>
          </a:p>
          <a:p>
            <a:r>
              <a:rPr lang="es-MX" sz="2000" b="1" dirty="0" smtClean="0">
                <a:latin typeface="Arial" pitchFamily="34" charset="0"/>
                <a:cs typeface="Arial" pitchFamily="34" charset="0"/>
              </a:rPr>
              <a:t>Eficiencia: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la creencia de que ellos pueden incrementar la eficiencia transfiriendo capital, tecnología y habilidades de administración.</a:t>
            </a:r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Tendencias en FDI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142984"/>
            <a:ext cx="8215370" cy="5500725"/>
          </a:xfrm>
        </p:spPr>
        <p:txBody>
          <a:bodyPr/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El índice FDI ha crecido más que el PIB mundial y el comercio mundial.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Históricamente habían sido dirigidas a países desarrollados (USA)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En la última década: (China) Asia, Europa del este y América Latina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Crecimiento económico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Desregulación 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Programas de privatización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Remoción de restricciones al FDI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Caída FDI entre 2001 – 2004 (50%)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Caída general de crecimiento de la economía mundial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Incerteza geopolítica después del 11 de septiembre del 2001.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Explosión de la burbuja de los mercados de capitales en USA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Cambio a los servicios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Cambio de las economías desarrolladas de producción a servicios (financieros, electricidad, agua, telecomunicaciones y consultoría)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Muchos servicios no pueden ser comercializados internacionalmente (restricción regulatoria, problemas en control y calidad)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Liberalización de los gobiernos en materias relacionadas con FDI en servicios.</a:t>
            </a:r>
          </a:p>
          <a:p>
            <a:pPr lvl="1"/>
            <a:r>
              <a:rPr lang="es-MX" sz="1400" dirty="0" smtClean="0">
                <a:latin typeface="Arial" pitchFamily="34" charset="0"/>
                <a:cs typeface="Arial" pitchFamily="34" charset="0"/>
              </a:rPr>
              <a:t>Internet permitió a algunas empresas de servicios relocalizar algunas de sus actividades de creación de valor en diferentes naciones y tomar ventajas de los costos de los factores productivos</a:t>
            </a:r>
          </a:p>
          <a:p>
            <a:pPr lvl="1"/>
            <a:endParaRPr lang="es-MX" sz="1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Fuente y destino del FDI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142984"/>
            <a:ext cx="8215370" cy="5500725"/>
          </a:xfrm>
        </p:spPr>
        <p:txBody>
          <a:bodyPr/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Los principales países fuentes de FDI: 60% flujo, 63% stock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USA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UK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Francia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Alemania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Holanda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Japón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El principal destino del FDI: USA, porque: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Riqueza del mercado doméstico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Dinámica y estabilidad económica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Ambiente político favorable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País abierto al FDI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En el 2004, comienza un incremento en los países en vías de desarrollo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América Latina: México y Brasil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África: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Inestabilidad política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Conflictos armados</a:t>
            </a:r>
          </a:p>
          <a:p>
            <a:pPr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Constantes cambios en política económica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Horizontal FDI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142984"/>
            <a:ext cx="8215370" cy="5500725"/>
          </a:xfrm>
        </p:spPr>
        <p:txBody>
          <a:bodyPr/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Invertir en la misma industria en mercado extranjero.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FDI es mas riesgoso y caro comparado con exportaciones y licencias,</a:t>
            </a:r>
          </a:p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Entonces … ¿Por qué preferir FDI?.</a:t>
            </a:r>
          </a:p>
          <a:p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Costos de transportes: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pueden ser muy altos en algunos casos, volviendo algunos productos en no rentables.</a:t>
            </a: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Imperfecciones de mercado:</a:t>
            </a:r>
          </a:p>
          <a:p>
            <a:pPr marL="800100" lvl="1" indent="-342900"/>
            <a:r>
              <a:rPr lang="es-MX" sz="1400" dirty="0" smtClean="0">
                <a:latin typeface="Arial" pitchFamily="34" charset="0"/>
                <a:cs typeface="Arial" pitchFamily="34" charset="0"/>
              </a:rPr>
              <a:t>Impedimentos para el libre flujo de productos entre naciones.</a:t>
            </a:r>
          </a:p>
          <a:p>
            <a:pPr marL="800100" lvl="1" indent="-342900"/>
            <a:r>
              <a:rPr lang="es-MX" sz="1400" dirty="0" smtClean="0">
                <a:latin typeface="Arial" pitchFamily="34" charset="0"/>
                <a:cs typeface="Arial" pitchFamily="34" charset="0"/>
              </a:rPr>
              <a:t>Impedimentos para la venta de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Know-how</a:t>
            </a:r>
            <a:endParaRPr lang="es-MX" sz="1400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/>
            <a:r>
              <a:rPr lang="es-MX" sz="1400" dirty="0" smtClean="0">
                <a:latin typeface="Arial" pitchFamily="34" charset="0"/>
                <a:cs typeface="Arial" pitchFamily="34" charset="0"/>
              </a:rPr>
              <a:t>Impedimentos para exportar. Tarifas, subsidios, cuotas, etc.</a:t>
            </a: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Competencia: de multipuntos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, cuando dos o más empresas compiten en diferentes mercados regionales, naciones o industrias.</a:t>
            </a: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Comportamiento estratégico: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las firmas imitan rápidamente lo que las otra hacen en un oligopolio. </a:t>
            </a: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Ventajas de ubicación: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combinación de activos ubicados estratégicamente y valorados por la empresa. Las firmas pueden beneficiarse de las externalidades al ubicarse cerca de sus recursos (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ej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Silicon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Valley)</a:t>
            </a:r>
          </a:p>
          <a:p>
            <a:endParaRPr lang="es-MX" sz="1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Vertical FDI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1800" dirty="0" smtClean="0">
                <a:latin typeface="Arial" pitchFamily="34" charset="0"/>
                <a:cs typeface="Arial" pitchFamily="34" charset="0"/>
              </a:rPr>
              <a:t>Invertir en una industria diferente pero la cual está relacionada con la cadena de valor de la firma.</a:t>
            </a: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FDI hacia atrás: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invertir en una industria que provee recursos, procesos productivos, o que se encuentre hacia atrás en la cadena de valor.</a:t>
            </a:r>
            <a:endParaRPr lang="es-MX" sz="1800" b="1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1800" b="1" dirty="0" smtClean="0">
                <a:latin typeface="Arial" pitchFamily="34" charset="0"/>
                <a:cs typeface="Arial" pitchFamily="34" charset="0"/>
              </a:rPr>
              <a:t>FDI hacia adelante: 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invertir en una industria que utiliza la salida de la producción de una firma doméstica.</a:t>
            </a:r>
            <a:endParaRPr lang="es-MX" sz="1800" b="1" dirty="0" smtClean="0">
              <a:latin typeface="Arial" pitchFamily="34" charset="0"/>
              <a:cs typeface="Arial" pitchFamily="34" charset="0"/>
            </a:endParaRPr>
          </a:p>
          <a:p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Comportamiento estratégico: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 ganar control sobre las fuentes de materias primas.</a:t>
            </a: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latin typeface="Arial" pitchFamily="34" charset="0"/>
                <a:cs typeface="Arial" pitchFamily="34" charset="0"/>
              </a:rPr>
              <a:t>Imperfecciones de mercado:</a:t>
            </a:r>
            <a:endParaRPr lang="es-MX" sz="1800" dirty="0" smtClean="0">
              <a:latin typeface="Arial" pitchFamily="34" charset="0"/>
              <a:cs typeface="Arial" pitchFamily="34" charset="0"/>
            </a:endParaRPr>
          </a:p>
          <a:p>
            <a:pPr marL="800100"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Cuando una firma tiene la habilidad y el conocimiento para extraer materias primas y no hay productores eficientes en esa país que pueden abastecer de dichas materias primas a la firma.</a:t>
            </a:r>
          </a:p>
          <a:p>
            <a:pPr marL="800100" lvl="1"/>
            <a:r>
              <a:rPr lang="es-MX" sz="1600" dirty="0" smtClean="0">
                <a:latin typeface="Arial" pitchFamily="34" charset="0"/>
                <a:cs typeface="Arial" pitchFamily="34" charset="0"/>
              </a:rPr>
              <a:t>Invertir en activos especializados, cuyo valor depende de inputs entregados por un abastecedor extranjero.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latin typeface="Arial" pitchFamily="34" charset="0"/>
                <a:cs typeface="Arial" pitchFamily="34" charset="0"/>
              </a:rPr>
              <a:t>Teorías FDI</a:t>
            </a:r>
            <a:endParaRPr lang="es-C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Rivalidad estratégica (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Knickerbocker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): en oligopolios, seguir a los competidores.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latin typeface="Arial" pitchFamily="34" charset="0"/>
                <a:cs typeface="Arial" pitchFamily="34" charset="0"/>
              </a:rPr>
              <a:t>Ciclo de comercio internacional (Vernon).</a:t>
            </a:r>
          </a:p>
          <a:p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Dunning’s</a:t>
            </a:r>
            <a:r>
              <a:rPr lang="es-MX" sz="2000" dirty="0" smtClean="0">
                <a:latin typeface="Arial" pitchFamily="34" charset="0"/>
                <a:cs typeface="Arial" pitchFamily="34" charset="0"/>
              </a:rPr>
              <a:t> OLI </a:t>
            </a:r>
            <a:r>
              <a:rPr lang="es-MX" sz="2000" dirty="0" err="1" smtClean="0">
                <a:latin typeface="Arial" pitchFamily="34" charset="0"/>
                <a:cs typeface="Arial" pitchFamily="34" charset="0"/>
              </a:rPr>
              <a:t>framework</a:t>
            </a:r>
            <a:endParaRPr lang="es-MX" sz="2000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O: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Ownership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: propietaria de activos específicos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L: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Location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: ventajas específicas, recursos de mercado, conocimientos, etc.</a:t>
            </a:r>
          </a:p>
          <a:p>
            <a:pPr lvl="1"/>
            <a:r>
              <a:rPr lang="es-MX" sz="1800" dirty="0" smtClean="0">
                <a:latin typeface="Arial" pitchFamily="34" charset="0"/>
                <a:cs typeface="Arial" pitchFamily="34" charset="0"/>
              </a:rPr>
              <a:t>I: </a:t>
            </a:r>
            <a:r>
              <a:rPr lang="es-MX" sz="1800" dirty="0" err="1" smtClean="0">
                <a:latin typeface="Arial" pitchFamily="34" charset="0"/>
                <a:cs typeface="Arial" pitchFamily="34" charset="0"/>
              </a:rPr>
              <a:t>Internationalización</a:t>
            </a:r>
            <a:r>
              <a:rPr lang="es-MX" sz="1800" dirty="0" smtClean="0">
                <a:latin typeface="Arial" pitchFamily="34" charset="0"/>
                <a:cs typeface="Arial" pitchFamily="34" charset="0"/>
              </a:rPr>
              <a:t>: bajos costos de transacción.</a:t>
            </a:r>
          </a:p>
          <a:p>
            <a:endParaRPr lang="es-MX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para trabajos sobre un país">
  <a:themeElements>
    <a:clrScheme name="ms_edcntryrpt_tp01018371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ms_edcntryrpt_tp01018371">
      <a:majorFont>
        <a:latin typeface="Century Schoolbook"/>
        <a:ea typeface=""/>
        <a:cs typeface="Times New Roman"/>
      </a:majorFont>
      <a:minorFont>
        <a:latin typeface="Century Schoolbook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ms_edcntryrpt_tp01018371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_edcntryrpt_tp01018371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s_edcntryrpt_tp01018371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Presentación para trabajos sobre un país</Template>
  <TotalTime>12625</TotalTime>
  <Words>1693</Words>
  <Application>Microsoft Office PowerPoint</Application>
  <PresentationFormat>Presentación en pantalla (4:3)</PresentationFormat>
  <Paragraphs>234</Paragraphs>
  <Slides>22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Presentación para trabajos sobre un país</vt:lpstr>
      <vt:lpstr>Clase N°4 Inversión Directa Extranjera  Capítulo 7</vt:lpstr>
      <vt:lpstr>¿Qué es Inversión Directa Extranjera?</vt:lpstr>
      <vt:lpstr>Adquisición vs Greenfield</vt:lpstr>
      <vt:lpstr>¿Por qué prefieren las adquisiciones?</vt:lpstr>
      <vt:lpstr>Tendencias en FDI</vt:lpstr>
      <vt:lpstr>Fuente y destino del FDI</vt:lpstr>
      <vt:lpstr>Horizontal FDI</vt:lpstr>
      <vt:lpstr>Vertical FDI</vt:lpstr>
      <vt:lpstr>Teorías FDI</vt:lpstr>
      <vt:lpstr>Implicaciones para Mangers</vt:lpstr>
      <vt:lpstr>Política Económica de FDI  Capítulo 8</vt:lpstr>
      <vt:lpstr>Visión Política sobre la FDI</vt:lpstr>
      <vt:lpstr>Visión Radical (Mercado regulado)</vt:lpstr>
      <vt:lpstr>Visión de libre mercado</vt:lpstr>
      <vt:lpstr>Visión Nacionalista Pragmática</vt:lpstr>
      <vt:lpstr>Beneficios del FDI en los países receptores</vt:lpstr>
      <vt:lpstr>Costos del FDI en los países receptores</vt:lpstr>
      <vt:lpstr>Beneficios y costos del FDI en los países de origen</vt:lpstr>
      <vt:lpstr>Políticas del FDI en los países receptores</vt:lpstr>
      <vt:lpstr>Políticas del FDI en los países de origen</vt:lpstr>
      <vt:lpstr>Implicaciones para Managers</vt:lpstr>
      <vt:lpstr>Consultas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para Ingeniería U. de Chile</dc:title>
  <dc:subject/>
  <dc:creator>jzunigac</dc:creator>
  <cp:keywords/>
  <dc:description/>
  <cp:lastModifiedBy>jzunigac</cp:lastModifiedBy>
  <cp:revision>48</cp:revision>
  <dcterms:created xsi:type="dcterms:W3CDTF">2009-06-21T14:30:49Z</dcterms:created>
  <dcterms:modified xsi:type="dcterms:W3CDTF">2010-09-09T03:27:22Z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TC010183713082</vt:lpwstr>
  </property>
</Properties>
</file>