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2"/>
  </p:notesMasterIdLst>
  <p:sldIdLst>
    <p:sldId id="256" r:id="rId2"/>
    <p:sldId id="257" r:id="rId3"/>
    <p:sldId id="311" r:id="rId4"/>
    <p:sldId id="328" r:id="rId5"/>
    <p:sldId id="329" r:id="rId6"/>
    <p:sldId id="330" r:id="rId7"/>
    <p:sldId id="342" r:id="rId8"/>
    <p:sldId id="331" r:id="rId9"/>
    <p:sldId id="332" r:id="rId10"/>
    <p:sldId id="333" r:id="rId11"/>
    <p:sldId id="334" r:id="rId12"/>
    <p:sldId id="335" r:id="rId13"/>
    <p:sldId id="336" r:id="rId14"/>
    <p:sldId id="302" r:id="rId15"/>
    <p:sldId id="337" r:id="rId16"/>
    <p:sldId id="338" r:id="rId17"/>
    <p:sldId id="339" r:id="rId18"/>
    <p:sldId id="340" r:id="rId19"/>
    <p:sldId id="341" r:id="rId20"/>
    <p:sldId id="297" r:id="rId21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500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DC1C2-E552-40E7-8882-878721B753BB}" type="slidenum">
              <a:rPr lang="en-US"/>
              <a:pPr/>
              <a:t>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Inserta un mapa de tu pa</a:t>
            </a:r>
            <a:r>
              <a:rPr lang="en-US">
                <a:latin typeface="Times New Roman"/>
              </a:rPr>
              <a:t>í</a:t>
            </a:r>
            <a:r>
              <a:rPr lang="en-US"/>
              <a:t>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pPr>
              <a:buFontTx/>
              <a:buChar char="-"/>
            </a:pPr>
            <a:r>
              <a:rPr lang="en-US"/>
              <a:t>In Chile we operate in Santiago, and parts of the fifth and sixth regions.</a:t>
            </a:r>
          </a:p>
          <a:p>
            <a:pPr>
              <a:buFontTx/>
              <a:buChar char="-"/>
            </a:pPr>
            <a:r>
              <a:rPr lang="en-US"/>
              <a:t>Attending to 7 million consumers.</a:t>
            </a:r>
          </a:p>
          <a:p>
            <a:pPr>
              <a:buFontTx/>
              <a:buChar char="-"/>
            </a:pPr>
            <a:r>
              <a:rPr lang="en-US"/>
              <a:t> In year 2003 Sales volume reach almost 125 million unit cases, where soft drinks represents 85% of the volume.</a:t>
            </a:r>
          </a:p>
          <a:p>
            <a:pPr>
              <a:buFontTx/>
              <a:buChar char="-"/>
            </a:pPr>
            <a:r>
              <a:rPr lang="en-US"/>
              <a:t> Chile is the third largest consumer of soft drinks in the world, reaching 364 bottles of 8oz per person per year. (after United States and Mexico)</a:t>
            </a:r>
          </a:p>
          <a:p>
            <a:pPr>
              <a:buFontTx/>
              <a:buChar char="-"/>
            </a:pPr>
            <a:r>
              <a:rPr lang="en-US"/>
              <a:t> The volume share during year 2003 was of 68%.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google.cl/imgres?imgurl=http://www.merinews.com/upload/thumbimage/1220417999088_wto2_t.gif&amp;imgrefurl=http://www.merinews.com/catFull.jsp?articleID=140555&amp;usg=__viwflva_VAvRR783AQlPhFsOVLQ=&amp;h=324&amp;w=494&amp;sz=94&amp;hl=es&amp;start=3&amp;sig2=oBK3FfM6jPIZEdTMRCwuYw&amp;um=1&amp;tbnid=NfZ4hb7gZxCVgM:&amp;tbnh=85&amp;tbnw=130&amp;prev=/images?q=wto&amp;hl=es&amp;rlz=1T4ADSA_esCL337CL338&amp;um=1&amp;ei=UVeDSqSIFdPJ-Qbf3L2fAg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google.cl/imgres?imgurl=http://www.eumed.net/cursecon/17/tema17.gif&amp;imgrefurl=http://www.eumed.net/cursecon/17/index.htm&amp;usg=__f4lW4WZk0kXU_bBF9Z6ureHR40E=&amp;h=469&amp;w=610&amp;sz=10&amp;hl=es&amp;start=10&amp;sig2=4XAu-uhePsOO67rkMgcQVw&amp;um=1&amp;tbnid=c2yFhVQbQ3DggM:&amp;tbnh=105&amp;tbnw=136&amp;prev=/images?q=integraci%C3%B3n+regional&amp;hl=es&amp;rlz=1T4ADSA_esCL337CL338&amp;um=1&amp;ei=TFiDSuakIIiy-AaXm4GIAg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hyperlink" Target="http://images.google.cl/imgres?imgurl=http://opinachile.files.wordpress.com/2008/07/solomapa1.jpg&amp;imgrefurl=http://opinachile.wordpress.com/2008/07/03/la-integracion-latinoamericana-corredor-bioceanico/&amp;usg=__uwGrCiGIX_LPRl09abyXI8YMemg=&amp;h=475&amp;w=431&amp;sz=22&amp;hl=es&amp;start=4&amp;sig2=BrxNnS0LweE37o6kfIr-iw&amp;um=1&amp;tbnid=w01LkPiL_cuMnM:&amp;tbnh=129&amp;tbnw=117&amp;prev=/images?q=integraci%C3%B3n+regional&amp;hl=es&amp;rlz=1T4ADSA_esCL337CL338&amp;um=1&amp;ei=TFiDSuakIIiy-AaXm4GIA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hyperlink" Target="http://images.google.cl/imgres?imgurl=http://bajan.files.wordpress.com/2009/07/caricom.jpg&amp;imgrefurl=http://bajan.wordpress.com/2009/07/06/free-movement-of-persons-in-caricom-csme/&amp;usg=__0NGTLAFNTjx9dROz5FqP_F9hj8c=&amp;h=250&amp;w=222&amp;sz=45&amp;hl=es&amp;start=3&amp;sig2=kE0QhUhF9B1bhF1rXW5Z3g&amp;um=1&amp;tbnid=QnAJEb_jWjyvvM:&amp;tbnh=111&amp;tbnw=99&amp;prev=/images?q=caricom&amp;hl=es&amp;rlz=1T4ADSA_esCL337CL338&amp;um=1&amp;ei=q1mDSpXUKpDu-AbE4PCfAg" TargetMode="External"/><Relationship Id="rId3" Type="http://schemas.openxmlformats.org/officeDocument/2006/relationships/image" Target="../media/image18.jpeg"/><Relationship Id="rId7" Type="http://schemas.openxmlformats.org/officeDocument/2006/relationships/hyperlink" Target="http://images.google.cl/imgres?imgurl=http://www.privacy.gov.au/news/privacymatters/200711%5C800px-APEC_Logo_2003.jpg&amp;imgrefurl=http://www.privacy.gov.au/news/privacymatters/200711_print.html&amp;usg=__9zBgLRALehgqcLTUH-KK6hM15os=&amp;h=442&amp;w=800&amp;sz=56&amp;hl=es&amp;start=8&amp;sig2=HyAZUlvIy0Yjfjq9JzXqhw&amp;um=1&amp;tbnid=cfJubV2mhQnGMM:&amp;tbnh=79&amp;tbnw=143&amp;prev=/images?q=APEC&amp;hl=es&amp;rlz=1T4ADSA_esCL337CL338&amp;um=1&amp;ei=91iDSrz4Dszj-Qadmej_AQ" TargetMode="External"/><Relationship Id="rId12" Type="http://schemas.openxmlformats.org/officeDocument/2006/relationships/image" Target="../media/image23.jpeg"/><Relationship Id="rId2" Type="http://schemas.openxmlformats.org/officeDocument/2006/relationships/hyperlink" Target="http://images.google.cl/imgres?imgurl=http://www.rejuca.org/galeria-organizaciones.html/union%20europea.jpg&amp;imgrefurl=http://www.rejuca.org/rejuca-informacion-boletin-informativo-4.html&amp;usg=__2VLHBkxUNgQB0_C9L2Ls5tpwo-Y=&amp;h=674&amp;w=992&amp;sz=35&amp;hl=es&amp;start=15&amp;sig2=y6mIZnnFbgRCKRcag1_QDw&amp;um=1&amp;tbnid=XP1jLmS7tb_v1M:&amp;tbnh=101&amp;tbnw=149&amp;prev=/images?q=integraci%C3%B3n+regional,+uni%C3%B3n+europea&amp;hl=es&amp;rlz=1T4ADSA_esCL337CL338&amp;um=1&amp;ei=gViDSorwB9ea-AbDv7H5AQ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gif"/><Relationship Id="rId11" Type="http://schemas.openxmlformats.org/officeDocument/2006/relationships/hyperlink" Target="http://images.google.cl/imgres?imgurl=http://www.atravesdevenezuela.com/ATV/sites/default/files/2009/08/mercosur.jpg&amp;imgrefurl=http://www.atravesdevenezuela.com/ATV/noticias/ingreso-venezuela-al-mercosur-fuera-de-agenda-congreso-paraguayo-freemediave&amp;usg=__n605Eu-w9wwo2FCBo5k1PRdxiEU=&amp;h=203&amp;w=218&amp;sz=10&amp;hl=es&amp;start=11&amp;sig2=KKrIGAqb-8mp4KN0ykyvSA&amp;um=1&amp;tbnid=WpTK2JPdQipAuM:&amp;tbnh=100&amp;tbnw=107&amp;prev=/images?q=mercosur&amp;hl=es&amp;rlz=1T4ADSA_esCL337CL338&amp;um=1&amp;ei=dlmDSrjYEof2-AallKiuAg" TargetMode="External"/><Relationship Id="rId5" Type="http://schemas.openxmlformats.org/officeDocument/2006/relationships/image" Target="../media/image19.jpeg"/><Relationship Id="rId10" Type="http://schemas.openxmlformats.org/officeDocument/2006/relationships/image" Target="../media/image22.jpeg"/><Relationship Id="rId4" Type="http://schemas.openxmlformats.org/officeDocument/2006/relationships/hyperlink" Target="http://images.google.cl/imgres?imgurl=http://z.about.com/d/usliberals/1/0/R/3/NAFTAlogo.png&amp;imgrefurl=http://usliberals.about.com/b/2007/11/20/2008-democratic-candidates-on-free-trade-agreements.htm&amp;usg=__WhhIVnXq0nWo38llnqv6sp_LVSc=&amp;h=450&amp;w=550&amp;sz=80&amp;hl=es&amp;start=3&amp;sig2=mJsACdb90chTiirhYRo5kw&amp;um=1&amp;tbnid=nJFrZtfFXLl9iM:&amp;tbnh=109&amp;tbnw=133&amp;prev=/images?q=NAFTA&amp;hl=es&amp;rlz=1T4ADSA_esCL337CL338&amp;um=1&amp;ei=qFiDSqSVEJPT-Qb6wczBAg" TargetMode="External"/><Relationship Id="rId9" Type="http://schemas.openxmlformats.org/officeDocument/2006/relationships/hyperlink" Target="http://images.google.cl/imgres?imgurl=http://www.ofertasynegocios.com/wp-content/uploads/2008/04/comunidadandina.jpg&amp;imgrefurl=http://www.deperu.com/abc/articulo.php?con=143&amp;usg=__7rLfOcuizsivyCz6ctiZVuh0rao=&amp;h=160&amp;w=200&amp;sz=37&amp;hl=es&amp;start=13&amp;sig2=-F8mt-5XrJsLHr3hKSqMmA&amp;um=1&amp;tbnid=rROCeADQo1aN7M:&amp;tbnh=83&amp;tbnw=104&amp;prev=/images?q=pacto+andino&amp;hl=es&amp;rlz=1T4ADSA_esCL337CL338&amp;um=1&amp;ei=U1mDSsiUBYfx-Qb-27z5AQ" TargetMode="External"/><Relationship Id="rId1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l/imgres?imgurl=http://www.revistarealidad.cl/2003/n79/economia/mercado.jpg&amp;imgrefurl=http://www.revistarealidad.cl/2003/n79/economia.htm&amp;usg=__NuW_TQdXa8GlsrASDk4aqSN1iCs=&amp;h=407&amp;w=400&amp;sz=42&amp;hl=es&amp;start=1&amp;sig2=fse12AUunrvjDGDE10x1Wg&amp;um=1&amp;tbnid=zis6HY3ykl7qmM:&amp;tbnh=125&amp;tbnw=123&amp;prev=/images?q=libre+mercado&amp;hl=es&amp;rlz=1T4ADSA_esCL337CL338&amp;um=1&amp;ei=kFODSuXgNYPe-Qanm4HaAQ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images.google.cl/imgres?imgurl=http://www.vocero.com/img/noticias/3042.jpg&amp;imgrefurl=http://www.vocero.com/noticia-3042-agricultura_adelanta_el_subsidio_salarial.html&amp;usg=__LAbRyKxtTE-h3gyRiQFq_QvvOhI=&amp;h=216&amp;w=249&amp;sz=28&amp;hl=es&amp;start=20&amp;sig2=ubayaYm-pdNKXqTYBXaRHA&amp;um=1&amp;tbnid=FvUnqRdW0Pb3_M:&amp;tbnh=96&amp;tbnw=111&amp;prev=/images?q=subsidio+a+la+agricultura&amp;ndsp=18&amp;hl=es&amp;rlz=1T4ADSA_esCL337CL338&amp;sa=N&amp;start=18&amp;um=1&amp;ei=rlSDSqPfFIj2-Aau4cSfAg" TargetMode="External"/><Relationship Id="rId7" Type="http://schemas.openxmlformats.org/officeDocument/2006/relationships/hyperlink" Target="http://images.google.cl/imgres?imgurl=http://www.pymex.pe/images/stories/a/ab/pymex_090422_leche_argentina_exportacion.jpg&amp;imgrefurl=http://www.pymex.pe/internacionales/744-exportacion-de-lacteos-argentinos-crece-10-por-ciento-en-el-primer-trimestre-.html&amp;usg=__JRtlAzGDowXfN_8ZStjbrRVTgyk=&amp;h=230&amp;w=290&amp;sz=82&amp;hl=es&amp;start=23&amp;sig2=hwzl6bDMdhkaz7TOWqFSSg&amp;um=1&amp;tbnid=q8VEgxJKxeg55M:&amp;tbnh=91&amp;tbnw=115&amp;prev=/images?q=subsidio+a+la+agricultura,+exportaciones&amp;ndsp=18&amp;hl=es&amp;rlz=1T4ADSA_esCL337CL338&amp;sa=N&amp;start=18&amp;um=1&amp;ei=IVWDSoL7IcWA-Qa3pojuAQ" TargetMode="Externa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hyperlink" Target="http://images.google.cl/imgres?imgurl=http://countrygateway.enbolivia.com/nuevo/documentos/test.jpg&amp;imgrefurl=http://countrygateway.enbolivia.com/nuevo/index.php?mc=2&amp;d=Noticias&amp;i=Espa%C3%83%C2%B1ol&amp;cat=12&amp;subcat=&amp;cod=61&amp;usg=__DzimBGKiImmqf9KuqI7-gdBCkIU=&amp;h=362&amp;w=362&amp;sz=148&amp;hl=es&amp;start=23&amp;sig2=tNLrILA-prSbkWXd15hHHA&amp;um=1&amp;tbnid=gypgtfshwDfZiM:&amp;tbnh=121&amp;tbnw=121&amp;prev=/images?q=subsidio+a+la+agricultura&amp;ndsp=18&amp;hl=es&amp;rlz=1T4ADSA_esCL337CL338&amp;sa=N&amp;start=18&amp;um=1&amp;ei=rlSDSqPfFIj2-Aau4cSfAg" TargetMode="Externa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google.cl/imgres?imgurl=http://www.larepublica.com.uy/publicaciones/101/20080628/images/317593_0.gif&amp;imgrefurl=http://www.larepublica.com.uy/economia/317593-uruguay-exportara-20-mil-autos-blindados-sin-impuestos-a-brasil&amp;usg=__8sFm1sb1-CtoOS0oDPZyMfMmPYU=&amp;h=263&amp;w=276&amp;sz=34&amp;hl=es&amp;start=16&amp;sig2=6_anbcCThHoS1JOEQpUMNw&amp;um=1&amp;tbnid=KQEO-l2n07io5M:&amp;tbnh=109&amp;tbnw=114&amp;prev=/images?q=cuotas+de+importaci%C3%B3n&amp;hl=es&amp;rlz=1T4ADSA_esCL337CL338&amp;um=1&amp;ei=RlWDSpjiA47X-Qb3zKG-Ag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google.cl/imgres?imgurl=http://www.cid.harvard.edu/cidtrade/images/issuesImages/antidumping.gif&amp;imgrefurl=http://www.cid.harvard.edu/cidtrade/issues/antidumping.html&amp;usg=__bM8TCm7TrvgQ0zUInI57OPml3-o=&amp;h=83&amp;w=86&amp;sz=5&amp;hl=es&amp;start=4&amp;sig2=nLyWxjYPdMcEaD32gxvDew&amp;um=1&amp;tbnid=Asdd6AeGJZl8MM:&amp;tbnh=74&amp;tbnw=77&amp;prev=/images?q=antidumping&amp;ndsp=18&amp;hl=es&amp;rlz=1T4ADSA_esCL337CL338&amp;sa=N&amp;um=1&amp;ei=vFaDSsmoJc-F-AbQ-pSuAg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hyperlink" Target="http://images.google.cl/imgres?imgurl=http://energyconsulting.files.wordpress.com/2009/03/aduana1.jpg&amp;imgrefurl=http://energyconsulting.wordpress.com/2009/03/12/la-ue-hace-oficial-los-aranceles-a-las-importaciones-de-biodiesel-desde-estados-unidos/&amp;usg=__BPZQPx6ZvmSZKG_p3-VeR3Qz55w=&amp;h=278&amp;w=599&amp;sz=11&amp;hl=es&amp;start=14&amp;sig2=VhC-eNsZFxQVKTDQ05HCeQ&amp;um=1&amp;tbnid=BMRZjelWx0lyVM:&amp;tbnh=63&amp;tbnw=135&amp;prev=/images?q=antidumping&amp;ndsp=18&amp;hl=es&amp;rlz=1T4ADSA_esCL337CL338&amp;sa=N&amp;um=1&amp;ei=vFaDSsmoJc-F-AbQ-pSuA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N°3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The Political Economy of International Trade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6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Argumentos para la intervención del Gobierno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85860"/>
            <a:ext cx="785818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Argumentos políticos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Protección de la industria doméstica y trabajos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Seguridad nacional (industrias relacionadas con la defensa)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Venganza (herramienta para abrir mercados, presiones)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Protección de los consumidores domésticos (comidas, productos médicos, armas)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Apoyo a los objetivos de la política exterior (sanciones al comercio, Irak, Cuba).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Protección de los Derechos Humanos (China)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Argumentos económicos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Política estratégica de comercio (ayuda a la industria doméstica en desmedro de las empresas extranjeras)</a:t>
            </a:r>
          </a:p>
          <a:p>
            <a:pPr marL="1257300" lvl="2" indent="-342900"/>
            <a:r>
              <a:rPr lang="es-MX" sz="1400" dirty="0" smtClean="0">
                <a:latin typeface="Arial" pitchFamily="34" charset="0"/>
                <a:cs typeface="Arial" pitchFamily="34" charset="0"/>
              </a:rPr>
              <a:t>UE: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Common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Agricultural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Policy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(CAP)</a:t>
            </a:r>
          </a:p>
          <a:p>
            <a:pPr marL="1257300" lvl="2" indent="-342900"/>
            <a:r>
              <a:rPr lang="es-MX" sz="1400" dirty="0" smtClean="0">
                <a:latin typeface="Arial" pitchFamily="34" charset="0"/>
                <a:cs typeface="Arial" pitchFamily="34" charset="0"/>
              </a:rPr>
              <a:t>USA: FMA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Protección a la industria naciente: los gobiernos deberían temporalmente ayudar a las nuevas industrias, hasta que ellas hayan crecido lo suficiente para afrontar la competencia internacional.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Desarrollo del sistema de comercio mundial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428736"/>
            <a:ext cx="7858180" cy="5214973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Desde Smith a la gran depresión (1846-1929), oficialmente comienza en Gran Bretaña, basado en </a:t>
            </a:r>
            <a:r>
              <a:rPr lang="es-MX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libre comercio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Acta de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Smoot-Hawley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(1930), después de la gran depresión se regresa a la </a:t>
            </a:r>
            <a:r>
              <a:rPr lang="es-MX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protección de la industria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doméstica.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General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Agreement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tariffs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trade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(GATT) 1947-1979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Liberación del comercio mundial (eliminación tarifas, cuotas, subsidios,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etc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Promover crecimiento económico y desarrollo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8 rondas de negociaciones para reducir tarifas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Tendencia proteccionista (1980-1993)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Sucesos económicos de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Japon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presionan el sistema económico mundial.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El sistema de comercio mundial se ve presionado por el déficit de comercio en la economía mas grande del mundo (USA)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Muchos países encuentran vías para evitar regulaciones del GATT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La ronda de Uruguay y WTO (1995)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Diseñar e implementar acuerdos internacionales de comercio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Resolver disputas a través de paneles de arbitraje.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El futuro de la WTO (OMC)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85860"/>
            <a:ext cx="7858180" cy="521497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Implementar políticas antidumping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Reducir los altos niveles de proteccionismo en la agricultura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Tarifas y subsidios. Ej. Agricultura en EU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Carencia de una fuerte protección de los derechos de propiedad intelectual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Licencias automáticas.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Ej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industria farmacéutica en India y Tailandia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Altos niveles de tarifas en bienes no agrícolas y servicios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Acuerdos sobre inversiones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Tratamiento igualitario de inversionistas domésticos y extranjeros 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42" name="Picture 2" descr="http://tbn0.google.com/images?q=tbn:NfZ4hb7gZxCVgM:http://www.merinews.com/upload/thumbimage/1220417999088_wto2_t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101637"/>
            <a:ext cx="1738316" cy="1136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Mangers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428736"/>
            <a:ext cx="7858180" cy="5214973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Impacto de las políticas gubernamentales sobre los negocios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Protección o no protección de industrias firmas y trabajo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Impacto de las barreras al comercio sobre la estrategia de una firma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Selección de localización para producción (Mitsubishi en Australia)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Selección de fuentes de abastecimiento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Decisión de mercados de exportación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En el 2003, OECD, gastó mas de 300 billones subsidiando la agricultura.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Integración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Económica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Regional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9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625746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Integración económica regional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428736"/>
            <a:ext cx="7858180" cy="5214973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Acuerdo entre países geográficamente próximos para reducir tarifas y barreras no tarifarias para permitir el libre comercio de: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Bienes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Servicios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Libre movilidad de Factores de producción (Capital, trabajo)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1948-1994, 194 notificaciones al GATT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1995, 130 acuerdos adicionales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Unión Europea, es la más exitosa integración económica.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7170" name="Picture 2" descr="http://tbn1.google.com/images?q=tbn:c2yFhVQbQ3DggM:http://www.eumed.net/cursecon/17/tema17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142852"/>
            <a:ext cx="1295400" cy="1000125"/>
          </a:xfrm>
          <a:prstGeom prst="rect">
            <a:avLst/>
          </a:prstGeom>
          <a:noFill/>
        </p:spPr>
      </p:pic>
      <p:pic>
        <p:nvPicPr>
          <p:cNvPr id="7172" name="Picture 4" descr="http://tbn3.google.com/images?q=tbn:w01LkPiL_cuMnM:http://opinachile.files.wordpress.com/2008/07/solomapa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3914412"/>
            <a:ext cx="1257301" cy="13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Niveles de integración económica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14422"/>
            <a:ext cx="7858180" cy="5429287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Área de libre comercio (LC)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Remoción de todas las barreras al comercio de bienes y servicios entre los miembros (NAFTA)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Unión Aduanera (UA)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LC + adopción de política aduanera común con otros países (Pacto Andino y UE en sus comienzos)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Mercado Común (MC)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UA + eliminación de las restricciones al movimiento de los factores de producción (Capital y trabajo) dentro del mercado común.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Unión Económica (UE)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MC + políticas económicas comunes, política fiscal y monetaria (moneda común, tasa de interés, inflación y tasas de impuestos).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Unión Europea</a:t>
            </a:r>
          </a:p>
          <a:p>
            <a:r>
              <a:rPr lang="es-MX" sz="2200" dirty="0" smtClean="0">
                <a:latin typeface="Arial" pitchFamily="34" charset="0"/>
                <a:cs typeface="Arial" pitchFamily="34" charset="0"/>
              </a:rPr>
              <a:t>Unión Política (UP)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UE + integración política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Alemania oriental y occidental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Flecha abajo"/>
          <p:cNvSpPr/>
          <p:nvPr/>
        </p:nvSpPr>
        <p:spPr bwMode="auto">
          <a:xfrm>
            <a:off x="0" y="1500174"/>
            <a:ext cx="857224" cy="500066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Razones para la Integración regional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428736"/>
            <a:ext cx="8143932" cy="5214973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Económica: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Libre comercio e inversión (FDI) como un juego de suma positiva, en el cual todos los participantes del comercio ganan.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Desarrollo de los países miembros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Política: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Economías vinculadas crean interdependencias que reducen los conflictos políticos/militares.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La integración permite mayor visibilidad en el contexto mundial</a:t>
            </a:r>
          </a:p>
          <a:p>
            <a:r>
              <a:rPr lang="es-MX" u="sng" dirty="0" smtClean="0">
                <a:latin typeface="Arial" pitchFamily="34" charset="0"/>
                <a:cs typeface="Arial" pitchFamily="34" charset="0"/>
              </a:rPr>
              <a:t>Sin embargo …. Existen impedimentos a la integración: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Existen ciertos grupos que podrían perder (no competitivos, ineficientes)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Amenaza a la soberanía nacional.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Cuando la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creación de comercio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es menor que la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desviación de comercio.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los negocios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14422"/>
            <a:ext cx="8143932" cy="542928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Oportunidades: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Redistribución de las plantas de producción (movimiento a zonas de mas bajo costo)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Menos proteccionismo entre bloques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Menores costos para hacer negocios (precios de transferencia)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Mayor crecimiento económico.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Amenazas: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Diferencias políticas económicas y culturales dentro del bloque pueden reducir el potencial económico de la integración.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Incrementar la competencia dentro del bloque (bueno para los consumidores)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Fusiones y adquisiciones, incrementan la concentración y poder de mercado (alta eficiencia pero reduce la competencia)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Rivalidad entre bloques de comercio puede incrementar la barrera entre ellos.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Ejemplos de bloques regionales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14422"/>
            <a:ext cx="8143932" cy="542928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Unión Europea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Comisión Europea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Consejo de la Unión Europea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Parlamento Europeo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Corte de Justicia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NAFTA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ASEAN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APEC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Comunidad Andina (Pacto Andino)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Mercosur</a:t>
            </a:r>
          </a:p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Caricom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Libre comercio de las Américas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Bloques de comercio regional en África (9 bloques)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6" name="Picture 2" descr="http://tbn3.google.com/images?q=tbn:XP1jLmS7tb_v1M:http://www.rejuca.org/galeria-organizaciones.html/union%2520europe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071546"/>
            <a:ext cx="1419225" cy="962025"/>
          </a:xfrm>
          <a:prstGeom prst="rect">
            <a:avLst/>
          </a:prstGeom>
          <a:noFill/>
        </p:spPr>
      </p:pic>
      <p:pic>
        <p:nvPicPr>
          <p:cNvPr id="1028" name="Picture 4" descr="http://tbn3.google.com/images?q=tbn:nJFrZtfFXLl9iM:http://z.about.com/d/usliberals/1/0/R/3/NAFTA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1714488"/>
            <a:ext cx="1266825" cy="1038225"/>
          </a:xfrm>
          <a:prstGeom prst="rect">
            <a:avLst/>
          </a:prstGeom>
          <a:noFill/>
        </p:spPr>
      </p:pic>
      <p:pic>
        <p:nvPicPr>
          <p:cNvPr id="1030" name="Picture 6" descr="http://frogandprincess.files.wordpress.com/2009/02/asean-map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2214554"/>
            <a:ext cx="3286148" cy="1848459"/>
          </a:xfrm>
          <a:prstGeom prst="rect">
            <a:avLst/>
          </a:prstGeom>
          <a:noFill/>
        </p:spPr>
      </p:pic>
      <p:pic>
        <p:nvPicPr>
          <p:cNvPr id="1032" name="Picture 8" descr="http://tbn2.google.com/images?q=tbn:cfJubV2mhQnGMM:http://www.privacy.gov.au/news/privacymatters/200711%255C800px-APEC_Logo_2003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3571876"/>
            <a:ext cx="1362075" cy="752476"/>
          </a:xfrm>
          <a:prstGeom prst="rect">
            <a:avLst/>
          </a:prstGeom>
          <a:noFill/>
        </p:spPr>
      </p:pic>
      <p:pic>
        <p:nvPicPr>
          <p:cNvPr id="1034" name="Picture 10" descr="http://tbn2.google.com/images?q=tbn:rROCeADQo1aN7M:http://www.ofertasynegocios.com/wp-content/uploads/2008/04/comunidadandina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9388" y="4286256"/>
            <a:ext cx="990600" cy="790576"/>
          </a:xfrm>
          <a:prstGeom prst="rect">
            <a:avLst/>
          </a:prstGeom>
          <a:noFill/>
        </p:spPr>
      </p:pic>
      <p:pic>
        <p:nvPicPr>
          <p:cNvPr id="1036" name="Picture 12" descr="http://tbn2.google.com/images?q=tbn:WpTK2JPdQipAuM:http://www.atravesdevenezuela.com/ATV/sites/default/files/2009/08/mercosur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15272" y="4500570"/>
            <a:ext cx="1019175" cy="952500"/>
          </a:xfrm>
          <a:prstGeom prst="rect">
            <a:avLst/>
          </a:prstGeom>
          <a:noFill/>
        </p:spPr>
      </p:pic>
      <p:pic>
        <p:nvPicPr>
          <p:cNvPr id="1038" name="Picture 14" descr="http://tbn1.google.com/images?q=tbn:QnAJEb_jWjyvvM:http://bajan.files.wordpress.com/2009/07/caricom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24" y="5429264"/>
            <a:ext cx="942975" cy="1057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705725" cy="560369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Agenda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304925"/>
            <a:ext cx="8929718" cy="489585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6: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Economía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Política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Comercio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Internacional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9: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Integración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Económica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Regional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16013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Picture 1" descr="C:\Documents and Settings\jzunigac\Configuración local\Archivos temporales de Internet\Content.IE5\NFGTH2Z9\MPj043850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235" y="3383857"/>
            <a:ext cx="3579797" cy="3474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Rol de los gobiernos en el comercio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Libre mercado: los gobiernos no ponen restricción para la gente pueda vender o comprar en otro país.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Ganancias económicas estáticas: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Consumo doméstico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Eficiente utilización de los recursos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Ganancias económicas dinámicas: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Estímulo al crecimiento económico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Creación de riqueza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Libre comercio: según Smith, Ricardo y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Heckscher-Ohlin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Uso eficiente de los recursos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Creación de riqueza y crecimiento doméstico.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Altos niveles de consumo doméstico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Los gobiernos manejan el comercio: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Restringiendo Importaciones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Promoviendo exportaciones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Incentivando atracción de Inversión Directa Extranjera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8434" name="Picture 2" descr="http://tbn2.google.com/images?q=tbn:zis6HY3ykl7qmM:http://www.revistarealidad.cl/2003/n79/economia/mercad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4825244"/>
            <a:ext cx="2000232" cy="2032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Instrumentos de política de comercio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142984"/>
            <a:ext cx="8072494" cy="5500725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Tarifas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Subsidios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Cuotas de Importación y restricción voluntaria de importaciones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Requerimientos de contenido local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Políticas Administrativas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Políticas Antidumping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7410" name="Picture 2" descr="http://www.servindi.org/img/TL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4322" y="4071942"/>
            <a:ext cx="3439678" cy="2628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Tarifas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14282" y="1428737"/>
            <a:ext cx="752954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Impuesto a las importaciones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Tarifas específicas: cargo fijo ($) por cada unidad importada.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Tarifa Ad-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valorem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: proporción fija (%) del valor importado.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Potenciales ganadores: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Gobierno: recaudación de aduanas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Productores domésticos: ganancias de corto plazo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Empleados de las industrias protegidas: retención de trabajos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Potenciales perdedores: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Consumidores: pagan precios más altos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Compradores de negocios domésticos: altos costos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Productores domésticos protegidos: ineficientes, perdida de competitividad global.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Tarifas a las exportaciones: menos comunes (China)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6386" name="Picture 2" descr="http://www.celularis.com/wp-content/uploads/2008/12/precio-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428868"/>
            <a:ext cx="242886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Subsidios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Gobierno paga a los productores domésticos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Garantías en dinero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Prestamos de bajo interés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Intervención del gobierno en firmas domésticas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Baratos factores de producción: tierra.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Subsidios reducen los costos de productores domésticos, ayudando a firmas locales.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Va en contra de competidores baratos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Gana mercado de exportación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Incrementa empleo doméstico</a:t>
            </a:r>
          </a:p>
          <a:p>
            <a:pPr lvl="1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mover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advantage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en industrias emergentes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Gobiernos pagan subsidios por la recaudación de impuestos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Tarifas + Subsidios = doble )(/&amp;%$$# a los consumidores!!!!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5362" name="Picture 2" descr="http://www.larepublica.com.uy/publicaciones/101/20090611/images/368191_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14290"/>
            <a:ext cx="1613821" cy="1352536"/>
          </a:xfrm>
          <a:prstGeom prst="rect">
            <a:avLst/>
          </a:prstGeom>
          <a:noFill/>
        </p:spPr>
      </p:pic>
      <p:pic>
        <p:nvPicPr>
          <p:cNvPr id="15364" name="Picture 4" descr="http://tbn3.google.com/images?q=tbn:FvUnqRdW0Pb3_M:http://www.vocero.com/img/noticias/304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6725" y="2857496"/>
            <a:ext cx="1057275" cy="914401"/>
          </a:xfrm>
          <a:prstGeom prst="rect">
            <a:avLst/>
          </a:prstGeom>
          <a:noFill/>
        </p:spPr>
      </p:pic>
      <p:pic>
        <p:nvPicPr>
          <p:cNvPr id="15366" name="Picture 6" descr="http://tbn0.google.com/images?q=tbn:gypgtfshwDfZiM:http://countrygateway.enbolivia.com/nuevo/documentos/test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34" y="1643050"/>
            <a:ext cx="1152525" cy="1152526"/>
          </a:xfrm>
          <a:prstGeom prst="rect">
            <a:avLst/>
          </a:prstGeom>
          <a:noFill/>
        </p:spPr>
      </p:pic>
      <p:pic>
        <p:nvPicPr>
          <p:cNvPr id="15368" name="Picture 8" descr="http://tbn0.google.com/images?q=tbn:q8VEgxJKxeg55M:http://www.pymex.pe/images/stories/a/ab/pymex_090422_leche_argentina_exportacion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86710" y="3857628"/>
            <a:ext cx="1095375" cy="86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://www.nicholsoncartoons.com.au/cartoons/new/2002-11-16%20Free%20trade%20agriculture%20subsidies%20WTO%20protest%201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756" y="285728"/>
            <a:ext cx="6977796" cy="6348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Cuotas, restricciones y requerimientos 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Cuotas de importación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Cantidad específica de un país que puede ser importada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Restricción voluntaria a las exportaciones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Cuota o restricción impuesta voluntariamente a las exportaciones por un gobierno, industria o firma para otro país.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Ej. Exportación de autos japoneses a USA.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Requerimientos de contenido Local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Porcentaje específico del valor del producto que debe ser manufacturado domésticamente con materiales y trabajo.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Usado por países en vías de desarrollo para mejorar sus capacidades domésticas, tecnología y habilidades, vía transferencia tecnológica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338" name="Picture 2" descr="http://tbn2.google.com/images?q=tbn:KQEO-l2n07io5M:http://www.larepublica.com.uy/publicaciones/101/20080628/images/317593_0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143248"/>
            <a:ext cx="1085850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Políticas administrativas y antidumping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Políticas administrativas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Reglas burocráticas diseñadas para dificultar que las importaciones entren a un país.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Políticas antidumping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Dumping: bienes vendidos en el mercado extranjero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Bajo su costo de producción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Bajo “un valor justo de mercado”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Política que busca castigar a los productores extranjeros en pro de los productores domésticos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Método también ocupado para controlar el exceso de producción en mercados extranjeros.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Como último objetivo es proteger a los productores domésticos de una injusta competencia externa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3314" name="Picture 2" descr="http://tbn1.google.com/images?q=tbn:Asdd6AeGJZl8MM:http://www.cid.harvard.edu/cidtrade/images/issuesImages/antidumping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5448746"/>
            <a:ext cx="1233491" cy="1185435"/>
          </a:xfrm>
          <a:prstGeom prst="rect">
            <a:avLst/>
          </a:prstGeom>
          <a:noFill/>
        </p:spPr>
      </p:pic>
      <p:pic>
        <p:nvPicPr>
          <p:cNvPr id="13316" name="Picture 4" descr="http://tbn1.google.com/images?q=tbn:BMRZjelWx0lyVM:http://energyconsulting.files.wordpress.com/2009/03/aduana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5715016"/>
            <a:ext cx="1898200" cy="885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10907</TotalTime>
  <Words>1424</Words>
  <Application>Microsoft Office PowerPoint</Application>
  <PresentationFormat>Presentación en pantalla (4:3)</PresentationFormat>
  <Paragraphs>196</Paragraphs>
  <Slides>20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Presentación para trabajos sobre un país</vt:lpstr>
      <vt:lpstr>Clase N°3 The Political Economy of International Trade  Capítulo 6</vt:lpstr>
      <vt:lpstr>Agenda</vt:lpstr>
      <vt:lpstr>Rol de los gobiernos en el comercio</vt:lpstr>
      <vt:lpstr>Instrumentos de política de comercio</vt:lpstr>
      <vt:lpstr>Tarifas</vt:lpstr>
      <vt:lpstr>Subsidios</vt:lpstr>
      <vt:lpstr>Diapositiva 7</vt:lpstr>
      <vt:lpstr>Cuotas, restricciones y requerimientos </vt:lpstr>
      <vt:lpstr>Políticas administrativas y antidumping</vt:lpstr>
      <vt:lpstr>Argumentos para la intervención del Gobierno</vt:lpstr>
      <vt:lpstr>Desarrollo del sistema de comercio mundial</vt:lpstr>
      <vt:lpstr>El futuro de la WTO (OMC)</vt:lpstr>
      <vt:lpstr>Implicaciones para Mangers</vt:lpstr>
      <vt:lpstr>Integración Económica Regional  Capítulo 9</vt:lpstr>
      <vt:lpstr>Integración económica regional</vt:lpstr>
      <vt:lpstr>Niveles de integración económica</vt:lpstr>
      <vt:lpstr>Razones para la Integración regional</vt:lpstr>
      <vt:lpstr>Implicaciones para los negocios</vt:lpstr>
      <vt:lpstr>Ejemplos de bloques regionales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40</cp:revision>
  <dcterms:created xsi:type="dcterms:W3CDTF">2009-06-21T14:30:49Z</dcterms:created>
  <dcterms:modified xsi:type="dcterms:W3CDTF">2010-09-02T02:48:50Z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