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sldIdLst>
    <p:sldId id="256" r:id="rId2"/>
    <p:sldId id="311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17" r:id="rId13"/>
    <p:sldId id="336" r:id="rId14"/>
    <p:sldId id="337" r:id="rId15"/>
    <p:sldId id="338" r:id="rId16"/>
    <p:sldId id="339" r:id="rId17"/>
    <p:sldId id="325" r:id="rId18"/>
    <p:sldId id="326" r:id="rId19"/>
    <p:sldId id="340" r:id="rId20"/>
    <p:sldId id="341" r:id="rId21"/>
    <p:sldId id="342" r:id="rId22"/>
    <p:sldId id="343" r:id="rId23"/>
    <p:sldId id="297" r:id="rId24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N°8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Organización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13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worldwide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Product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division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071802" y="1214422"/>
            <a:ext cx="1785950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err="1" smtClean="0"/>
              <a:t>Headquarters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236945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Worldwide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err="1" smtClean="0"/>
              <a:t>Product</a:t>
            </a:r>
            <a:r>
              <a:rPr lang="es-MX" sz="1600" dirty="0" smtClean="0"/>
              <a:t> B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571472" y="2214554"/>
            <a:ext cx="1512230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Worldwide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err="1" smtClean="0"/>
              <a:t>Product</a:t>
            </a:r>
            <a:r>
              <a:rPr lang="es-MX" sz="1600" dirty="0" smtClean="0"/>
              <a:t> 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4083966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Worldwide</a:t>
            </a:r>
            <a:endParaRPr kumimoji="0" lang="es-MX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err="1" smtClean="0"/>
              <a:t>Product</a:t>
            </a:r>
            <a:r>
              <a:rPr lang="es-MX" sz="1600" dirty="0" smtClean="0"/>
              <a:t> C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692945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s-MX" sz="1600" dirty="0" err="1" smtClean="0"/>
              <a:t>wide</a:t>
            </a:r>
            <a:endParaRPr lang="es-MX" sz="16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Product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2"/>
            <a:endCxn id="10" idx="0"/>
          </p:cNvCxnSpPr>
          <p:nvPr/>
        </p:nvCxnSpPr>
        <p:spPr bwMode="auto">
          <a:xfrm rot="16200000" flipH="1">
            <a:off x="4220826" y="1601315"/>
            <a:ext cx="357190" cy="8692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2"/>
            <a:endCxn id="11" idx="0"/>
          </p:cNvCxnSpPr>
          <p:nvPr/>
        </p:nvCxnSpPr>
        <p:spPr bwMode="auto">
          <a:xfrm rot="16200000" flipH="1">
            <a:off x="5643570" y="178571"/>
            <a:ext cx="357190" cy="37147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2"/>
            <a:endCxn id="8" idx="0"/>
          </p:cNvCxnSpPr>
          <p:nvPr/>
        </p:nvCxnSpPr>
        <p:spPr bwMode="auto">
          <a:xfrm rot="5400000">
            <a:off x="3363570" y="1613347"/>
            <a:ext cx="357190" cy="8452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2"/>
            <a:endCxn id="9" idx="0"/>
          </p:cNvCxnSpPr>
          <p:nvPr/>
        </p:nvCxnSpPr>
        <p:spPr bwMode="auto">
          <a:xfrm rot="5400000">
            <a:off x="2467587" y="717364"/>
            <a:ext cx="357190" cy="263719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33 CuadroTexto"/>
          <p:cNvSpPr txBox="1"/>
          <p:nvPr/>
        </p:nvSpPr>
        <p:spPr>
          <a:xfrm>
            <a:off x="2786050" y="3429000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Producto </a:t>
            </a:r>
            <a:r>
              <a:rPr lang="es-MX" sz="2000" dirty="0" smtClean="0">
                <a:sym typeface="Wingdings" pitchFamily="2" charset="2"/>
              </a:rPr>
              <a:t> Área  Función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85720" y="5320271"/>
            <a:ext cx="7000924" cy="132343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- Usado por firmas diversificadas</a:t>
            </a:r>
          </a:p>
          <a:p>
            <a:pPr algn="l"/>
            <a:r>
              <a:rPr lang="es-MX" sz="2000" dirty="0" smtClean="0"/>
              <a:t>- Buena coordinación de creación de valor de producto dadas las actividades alrededor del mundo.</a:t>
            </a:r>
          </a:p>
          <a:p>
            <a:pPr algn="l"/>
            <a:r>
              <a:rPr lang="es-MX" sz="2000" dirty="0" smtClean="0"/>
              <a:t>- Puede carecer de sensibilidad local</a:t>
            </a:r>
            <a:endParaRPr lang="es-CL" sz="2000" dirty="0"/>
          </a:p>
        </p:txBody>
      </p:sp>
      <p:sp>
        <p:nvSpPr>
          <p:cNvPr id="48" name="47 Rectángulo redondeado"/>
          <p:cNvSpPr/>
          <p:nvPr/>
        </p:nvSpPr>
        <p:spPr bwMode="auto">
          <a:xfrm>
            <a:off x="6500826" y="3500438"/>
            <a:ext cx="1071570" cy="7858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Nacional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48 Rectángulo redondeado"/>
          <p:cNvSpPr/>
          <p:nvPr/>
        </p:nvSpPr>
        <p:spPr bwMode="auto">
          <a:xfrm>
            <a:off x="7786710" y="3500438"/>
            <a:ext cx="1071570" cy="7858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 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Internacional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50 Conector angular"/>
          <p:cNvCxnSpPr>
            <a:stCxn id="11" idx="2"/>
            <a:endCxn id="48" idx="0"/>
          </p:cNvCxnSpPr>
          <p:nvPr/>
        </p:nvCxnSpPr>
        <p:spPr bwMode="auto">
          <a:xfrm rot="5400000">
            <a:off x="7215206" y="3036091"/>
            <a:ext cx="285752" cy="6429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51 Conector angular"/>
          <p:cNvCxnSpPr>
            <a:stCxn id="11" idx="2"/>
            <a:endCxn id="49" idx="0"/>
          </p:cNvCxnSpPr>
          <p:nvPr/>
        </p:nvCxnSpPr>
        <p:spPr bwMode="auto">
          <a:xfrm rot="16200000" flipH="1">
            <a:off x="7858148" y="3036091"/>
            <a:ext cx="285752" cy="6429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58 CuadroTexto"/>
          <p:cNvSpPr txBox="1"/>
          <p:nvPr/>
        </p:nvSpPr>
        <p:spPr>
          <a:xfrm>
            <a:off x="6620761" y="4714884"/>
            <a:ext cx="2166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Funcionales</a:t>
            </a:r>
            <a:endParaRPr lang="es-CL" sz="1600" dirty="0"/>
          </a:p>
        </p:txBody>
      </p:sp>
      <p:sp>
        <p:nvSpPr>
          <p:cNvPr id="60" name="59 Abrir llave"/>
          <p:cNvSpPr/>
          <p:nvPr/>
        </p:nvSpPr>
        <p:spPr bwMode="auto">
          <a:xfrm rot="16200000">
            <a:off x="7460477" y="3232373"/>
            <a:ext cx="357190" cy="2581292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Matriz Global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714348" y="1357298"/>
            <a:ext cx="1785950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err="1" smtClean="0"/>
              <a:t>Headquarters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571472" y="3071810"/>
            <a:ext cx="1285884" cy="57150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s-MX" sz="1600" dirty="0" smtClean="0"/>
              <a:t>División de </a:t>
            </a:r>
          </a:p>
          <a:p>
            <a:r>
              <a:rPr lang="es-MX" sz="1600" dirty="0" smtClean="0"/>
              <a:t>Producto B</a:t>
            </a:r>
            <a:endParaRPr lang="es-CL" sz="1600" dirty="0" smtClean="0"/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571472" y="2214554"/>
            <a:ext cx="1296197" cy="57150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División de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Producto 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571472" y="3929066"/>
            <a:ext cx="1285884" cy="57150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s-MX" sz="1600" dirty="0" smtClean="0"/>
              <a:t>División de </a:t>
            </a:r>
          </a:p>
          <a:p>
            <a:r>
              <a:rPr lang="es-MX" sz="1600" dirty="0" smtClean="0"/>
              <a:t>Producto C</a:t>
            </a:r>
            <a:endParaRPr lang="es-CL" sz="1600" dirty="0" smtClean="0"/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2786050" y="1857364"/>
            <a:ext cx="857256" cy="35719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rea 1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1"/>
            <a:endCxn id="10" idx="1"/>
          </p:cNvCxnSpPr>
          <p:nvPr/>
        </p:nvCxnSpPr>
        <p:spPr bwMode="auto">
          <a:xfrm rot="10800000" flipV="1">
            <a:off x="571472" y="1678768"/>
            <a:ext cx="142876" cy="2536049"/>
          </a:xfrm>
          <a:prstGeom prst="bentConnector3">
            <a:avLst>
              <a:gd name="adj1" fmla="val 25999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3"/>
            <a:endCxn id="11" idx="0"/>
          </p:cNvCxnSpPr>
          <p:nvPr/>
        </p:nvCxnSpPr>
        <p:spPr bwMode="auto">
          <a:xfrm>
            <a:off x="2500298" y="1678769"/>
            <a:ext cx="714380" cy="178595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1"/>
            <a:endCxn id="8" idx="1"/>
          </p:cNvCxnSpPr>
          <p:nvPr/>
        </p:nvCxnSpPr>
        <p:spPr bwMode="auto">
          <a:xfrm rot="10800000" flipV="1">
            <a:off x="571472" y="1678768"/>
            <a:ext cx="142876" cy="1678793"/>
          </a:xfrm>
          <a:prstGeom prst="bentConnector3">
            <a:avLst>
              <a:gd name="adj1" fmla="val 25999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1"/>
            <a:endCxn id="9" idx="1"/>
          </p:cNvCxnSpPr>
          <p:nvPr/>
        </p:nvCxnSpPr>
        <p:spPr bwMode="auto">
          <a:xfrm rot="10800000" flipV="1">
            <a:off x="571472" y="1678768"/>
            <a:ext cx="142876" cy="821537"/>
          </a:xfrm>
          <a:prstGeom prst="bentConnector3">
            <a:avLst>
              <a:gd name="adj1" fmla="val 25999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33 CuadroTexto"/>
          <p:cNvSpPr txBox="1"/>
          <p:nvPr/>
        </p:nvSpPr>
        <p:spPr>
          <a:xfrm>
            <a:off x="5929322" y="4078436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Producto /</a:t>
            </a:r>
            <a:r>
              <a:rPr lang="es-MX" sz="2000" dirty="0" smtClean="0">
                <a:sym typeface="Wingdings" pitchFamily="2" charset="2"/>
              </a:rPr>
              <a:t>Área  Función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85720" y="5072074"/>
            <a:ext cx="7000924" cy="132343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- Busca Satisfacer las necesidades de la estrategia internacional.</a:t>
            </a:r>
          </a:p>
          <a:p>
            <a:pPr algn="l"/>
            <a:r>
              <a:rPr lang="es-MX" sz="2000" dirty="0" smtClean="0"/>
              <a:t>- Conflicto y poder entre divisiones de producto y área.</a:t>
            </a:r>
          </a:p>
          <a:p>
            <a:pPr algn="l">
              <a:buFontTx/>
              <a:buChar char="-"/>
            </a:pPr>
            <a:r>
              <a:rPr lang="es-MX" sz="2000" dirty="0" smtClean="0"/>
              <a:t> Coordinación es compleja y dificultosa</a:t>
            </a:r>
          </a:p>
          <a:p>
            <a:pPr algn="l">
              <a:buFontTx/>
              <a:buChar char="-"/>
            </a:pPr>
            <a:r>
              <a:rPr lang="es-MX" sz="2000" dirty="0" smtClean="0"/>
              <a:t> La estructura es basada en proyecto y tareas: flexible e informal.</a:t>
            </a:r>
            <a:endParaRPr lang="es-CL" sz="2000" dirty="0"/>
          </a:p>
        </p:txBody>
      </p:sp>
      <p:sp>
        <p:nvSpPr>
          <p:cNvPr id="62" name="61 Rectángulo redondeado"/>
          <p:cNvSpPr/>
          <p:nvPr/>
        </p:nvSpPr>
        <p:spPr bwMode="auto">
          <a:xfrm>
            <a:off x="3857620" y="1857364"/>
            <a:ext cx="857256" cy="35719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rea 2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62 Rectángulo redondeado"/>
          <p:cNvSpPr/>
          <p:nvPr/>
        </p:nvSpPr>
        <p:spPr bwMode="auto">
          <a:xfrm>
            <a:off x="4929190" y="1857364"/>
            <a:ext cx="857256" cy="35719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</a:t>
            </a: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rea 3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" name="15 Conector angular"/>
          <p:cNvCxnSpPr>
            <a:stCxn id="6" idx="3"/>
            <a:endCxn id="62" idx="0"/>
          </p:cNvCxnSpPr>
          <p:nvPr/>
        </p:nvCxnSpPr>
        <p:spPr bwMode="auto">
          <a:xfrm>
            <a:off x="2500298" y="1678769"/>
            <a:ext cx="1785950" cy="178595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15 Conector angular"/>
          <p:cNvCxnSpPr>
            <a:stCxn id="6" idx="3"/>
            <a:endCxn id="63" idx="0"/>
          </p:cNvCxnSpPr>
          <p:nvPr/>
        </p:nvCxnSpPr>
        <p:spPr bwMode="auto">
          <a:xfrm>
            <a:off x="2500298" y="1678769"/>
            <a:ext cx="2857520" cy="178595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71 Conector recto"/>
          <p:cNvCxnSpPr/>
          <p:nvPr/>
        </p:nvCxnSpPr>
        <p:spPr bwMode="auto">
          <a:xfrm>
            <a:off x="1928794" y="2500306"/>
            <a:ext cx="392909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4" name="73 Conector recto"/>
          <p:cNvCxnSpPr/>
          <p:nvPr/>
        </p:nvCxnSpPr>
        <p:spPr bwMode="auto">
          <a:xfrm>
            <a:off x="1928794" y="3369594"/>
            <a:ext cx="392909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74 Conector recto"/>
          <p:cNvCxnSpPr/>
          <p:nvPr/>
        </p:nvCxnSpPr>
        <p:spPr bwMode="auto">
          <a:xfrm>
            <a:off x="1928794" y="4214064"/>
            <a:ext cx="392909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77 Conector recto"/>
          <p:cNvCxnSpPr>
            <a:stCxn id="11" idx="2"/>
          </p:cNvCxnSpPr>
          <p:nvPr/>
        </p:nvCxnSpPr>
        <p:spPr bwMode="auto">
          <a:xfrm rot="5400000">
            <a:off x="2035951" y="3393281"/>
            <a:ext cx="23574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79 Conector recto"/>
          <p:cNvCxnSpPr/>
          <p:nvPr/>
        </p:nvCxnSpPr>
        <p:spPr bwMode="auto">
          <a:xfrm rot="5400000">
            <a:off x="3107521" y="3393281"/>
            <a:ext cx="23574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80 Conector recto"/>
          <p:cNvCxnSpPr/>
          <p:nvPr/>
        </p:nvCxnSpPr>
        <p:spPr bwMode="auto">
          <a:xfrm rot="5400000">
            <a:off x="4179091" y="3393281"/>
            <a:ext cx="2357454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2" name="81 Llamada con línea 1"/>
          <p:cNvSpPr/>
          <p:nvPr/>
        </p:nvSpPr>
        <p:spPr bwMode="auto">
          <a:xfrm>
            <a:off x="6072198" y="2857496"/>
            <a:ext cx="1857388" cy="428628"/>
          </a:xfrm>
          <a:prstGeom prst="borderCallout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Manager Producto B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Área 3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Organizacional en el cuadro</a:t>
            </a:r>
            <a:br>
              <a:rPr lang="es-MX" dirty="0" smtClean="0">
                <a:latin typeface="Arial" pitchFamily="34" charset="0"/>
                <a:cs typeface="Arial" pitchFamily="34" charset="0"/>
              </a:rPr>
            </a:br>
            <a:r>
              <a:rPr lang="es-MX" dirty="0" smtClean="0">
                <a:latin typeface="Arial" pitchFamily="34" charset="0"/>
                <a:cs typeface="Arial" pitchFamily="34" charset="0"/>
              </a:rPr>
              <a:t>Integración - Sensibilidad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2221048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(CH)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Integrated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Network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(IN)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Decentralized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(DF)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378619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Coordinated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Coordinated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Internacional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Conocimiento de los HQ sobre una base global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Transferencia tecnológica desde HQ a subsidiarias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Activos claves, responsabilidad y decisiones son centralizadas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Control centralizado en HQ, con planeamiento formal y sistema de presupuesto, estrecha relación HQ-Subsidiaria.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Visión de negocios internacionales: transferencia de aprendizaje desde HQ a subsidiarias con operaciones extranjeras como apéndice de operaciones domésticas.</a:t>
            </a: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Decentralized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multidoméstica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Inversión directa extranjera, en cada país.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Pobre comunicación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Toma de decisiones descentralizada, alta autonomía local.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Activo claves, responsabilidades y decisiones son localmente tomadas.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Control, descentralizado en subsidiarias, control financiero simple por HQ. Débil relación HQ-subsidiarias.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Visión de negocios internacionales, sensibilidad, operaciones extranjeras como portfolio de negocios individuales.</a:t>
            </a:r>
            <a:endParaRPr lang="es-MX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Centralised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global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Basado en estrategia de exportación (bajas barreras al comercio)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Buena comunicación, toma de decisiones centralizadas.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Activos claves, responsabilidades y toma de decisiones son centralizadas.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Control, fuerte control en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Mktg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y coordinación con HQ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Visión de negocios internacionales: eficiencia global, economías de escala en plantas de producción.</a:t>
            </a: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Integrated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network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Estrategia transnacional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Roles y responsabilidades diferenciados en las subsidiarias.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Tomas de decisiones dispersas entre HQ y subsidiarias, ambas centralizadas y descentralizadas.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Activos claves, responsabilidades y toma de decisiones son distribuidas, resultando en un alto nivel de interdependencia y cooperación.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Complejo control y mecanismos de control, incluyendo formal e informal, estructura, procesos y cultura.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Visión de negocios internacionales: eficiencia mas sensibilidad más transferencia de aprendizaje en toda la red..</a:t>
            </a: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Roles HQ - Subsidiaria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14414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MNC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Subsidiaria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MNC HQ</a:t>
            </a:r>
          </a:p>
        </p:txBody>
      </p:sp>
      <p:sp>
        <p:nvSpPr>
          <p:cNvPr id="23" name="22 Elipse"/>
          <p:cNvSpPr/>
          <p:nvPr/>
        </p:nvSpPr>
        <p:spPr bwMode="auto">
          <a:xfrm>
            <a:off x="2643174" y="2071678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DF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(M)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6286512" y="3929066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CH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(G)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4929190" y="2643182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CF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(I)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>
            <a:off x="6357950" y="2071678"/>
            <a:ext cx="785818" cy="785818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(T)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Relaciones HQ - Subsidiaria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285852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Débil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14414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Fuerte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Relación entre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Subsidiarias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Relación entre HQ y subsidiarias</a:t>
            </a:r>
          </a:p>
        </p:txBody>
      </p:sp>
      <p:sp>
        <p:nvSpPr>
          <p:cNvPr id="18" name="17 Elipse"/>
          <p:cNvSpPr/>
          <p:nvPr/>
        </p:nvSpPr>
        <p:spPr bwMode="auto">
          <a:xfrm>
            <a:off x="2643174" y="4143380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DF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(M)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6357950" y="3786190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CH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(G)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4929190" y="4143380"/>
            <a:ext cx="857256" cy="8572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CF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(I)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Elipse"/>
          <p:cNvSpPr/>
          <p:nvPr/>
        </p:nvSpPr>
        <p:spPr bwMode="auto">
          <a:xfrm>
            <a:off x="6286512" y="2000240"/>
            <a:ext cx="785818" cy="785818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(T)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Ajuste: </a:t>
            </a:r>
            <a:br>
              <a:rPr lang="es-MX" dirty="0" smtClean="0">
                <a:latin typeface="Arial" pitchFamily="34" charset="0"/>
                <a:cs typeface="Arial" pitchFamily="34" charset="0"/>
              </a:rPr>
            </a:br>
            <a:r>
              <a:rPr lang="es-MX" dirty="0" smtClean="0">
                <a:latin typeface="Arial" pitchFamily="34" charset="0"/>
                <a:cs typeface="Arial" pitchFamily="34" charset="0"/>
              </a:rPr>
              <a:t>Ambiente – Estrategia - Organización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Elipse"/>
          <p:cNvSpPr/>
          <p:nvPr/>
        </p:nvSpPr>
        <p:spPr bwMode="auto">
          <a:xfrm>
            <a:off x="285720" y="3071810"/>
            <a:ext cx="2286016" cy="128588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Ambiente</a:t>
            </a:r>
            <a:endParaRPr kumimoji="0" lang="es-C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Elipse"/>
          <p:cNvSpPr/>
          <p:nvPr/>
        </p:nvSpPr>
        <p:spPr bwMode="auto">
          <a:xfrm>
            <a:off x="3357554" y="1428736"/>
            <a:ext cx="2286016" cy="128588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Estrategia</a:t>
            </a:r>
            <a:endParaRPr kumimoji="0" lang="es-C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Elipse"/>
          <p:cNvSpPr/>
          <p:nvPr/>
        </p:nvSpPr>
        <p:spPr bwMode="auto">
          <a:xfrm>
            <a:off x="3357554" y="4643446"/>
            <a:ext cx="2286016" cy="128588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Organización</a:t>
            </a:r>
            <a:endParaRPr kumimoji="0" lang="es-C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Elipse"/>
          <p:cNvSpPr/>
          <p:nvPr/>
        </p:nvSpPr>
        <p:spPr bwMode="auto">
          <a:xfrm>
            <a:off x="6286512" y="3071810"/>
            <a:ext cx="2286016" cy="128588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Performance</a:t>
            </a:r>
            <a:endParaRPr kumimoji="0" lang="es-CL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11 Conector recto de flecha"/>
          <p:cNvCxnSpPr>
            <a:stCxn id="8" idx="6"/>
            <a:endCxn id="10" idx="0"/>
          </p:cNvCxnSpPr>
          <p:nvPr/>
        </p:nvCxnSpPr>
        <p:spPr bwMode="auto">
          <a:xfrm>
            <a:off x="5643570" y="2071678"/>
            <a:ext cx="1785950" cy="10001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12 Conector recto de flecha"/>
          <p:cNvCxnSpPr>
            <a:stCxn id="9" idx="6"/>
            <a:endCxn id="10" idx="4"/>
          </p:cNvCxnSpPr>
          <p:nvPr/>
        </p:nvCxnSpPr>
        <p:spPr bwMode="auto">
          <a:xfrm flipV="1">
            <a:off x="5643570" y="4357694"/>
            <a:ext cx="1785950" cy="9286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recto de flecha"/>
          <p:cNvCxnSpPr>
            <a:stCxn id="6" idx="0"/>
            <a:endCxn id="8" idx="2"/>
          </p:cNvCxnSpPr>
          <p:nvPr/>
        </p:nvCxnSpPr>
        <p:spPr bwMode="auto">
          <a:xfrm rot="5400000" flipH="1" flipV="1">
            <a:off x="1893075" y="1607331"/>
            <a:ext cx="1000132" cy="19288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recto de flecha"/>
          <p:cNvCxnSpPr>
            <a:stCxn id="6" idx="4"/>
            <a:endCxn id="9" idx="2"/>
          </p:cNvCxnSpPr>
          <p:nvPr/>
        </p:nvCxnSpPr>
        <p:spPr bwMode="auto">
          <a:xfrm rot="16200000" flipH="1">
            <a:off x="1928794" y="3857628"/>
            <a:ext cx="928694" cy="19288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recto de flecha"/>
          <p:cNvCxnSpPr>
            <a:stCxn id="6" idx="6"/>
            <a:endCxn id="10" idx="2"/>
          </p:cNvCxnSpPr>
          <p:nvPr/>
        </p:nvCxnSpPr>
        <p:spPr bwMode="auto">
          <a:xfrm>
            <a:off x="2571736" y="3714752"/>
            <a:ext cx="371477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24 Conector recto de flecha"/>
          <p:cNvCxnSpPr/>
          <p:nvPr/>
        </p:nvCxnSpPr>
        <p:spPr bwMode="auto">
          <a:xfrm rot="5400000" flipH="1" flipV="1">
            <a:off x="3750463" y="3679033"/>
            <a:ext cx="192882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28 Conector recto de flecha"/>
          <p:cNvCxnSpPr/>
          <p:nvPr/>
        </p:nvCxnSpPr>
        <p:spPr bwMode="auto">
          <a:xfrm rot="5400000">
            <a:off x="3535355" y="3679033"/>
            <a:ext cx="1786744" cy="7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Arquitectura Organizacional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"/>
          <p:cNvSpPr/>
          <p:nvPr/>
        </p:nvSpPr>
        <p:spPr bwMode="auto">
          <a:xfrm>
            <a:off x="3428992" y="3143248"/>
            <a:ext cx="2143140" cy="10001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Gente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6215074" y="3143248"/>
            <a:ext cx="2143140" cy="10001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Procesos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642910" y="3143248"/>
            <a:ext cx="2143140" cy="100013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Sistema de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control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Incentivos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3428992" y="4929198"/>
            <a:ext cx="2143140" cy="92869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Cultura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"/>
          <p:cNvSpPr/>
          <p:nvPr/>
        </p:nvSpPr>
        <p:spPr bwMode="auto">
          <a:xfrm>
            <a:off x="3428992" y="1428736"/>
            <a:ext cx="2143140" cy="92869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smtClean="0"/>
              <a:t>Estructura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Flecha izquierda y arriba"/>
          <p:cNvSpPr/>
          <p:nvPr/>
        </p:nvSpPr>
        <p:spPr bwMode="auto">
          <a:xfrm rot="16200000">
            <a:off x="6143636" y="1571612"/>
            <a:ext cx="1214446" cy="1357322"/>
          </a:xfrm>
          <a:prstGeom prst="lef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Flecha izquierda y arriba"/>
          <p:cNvSpPr/>
          <p:nvPr/>
        </p:nvSpPr>
        <p:spPr bwMode="auto">
          <a:xfrm>
            <a:off x="6143636" y="4357694"/>
            <a:ext cx="1214446" cy="1357322"/>
          </a:xfrm>
          <a:prstGeom prst="lef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21 Flecha izquierda y arriba"/>
          <p:cNvSpPr/>
          <p:nvPr/>
        </p:nvSpPr>
        <p:spPr bwMode="auto">
          <a:xfrm rot="10800000">
            <a:off x="1643042" y="1571613"/>
            <a:ext cx="1214446" cy="1357322"/>
          </a:xfrm>
          <a:prstGeom prst="lef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Flecha izquierda y arriba"/>
          <p:cNvSpPr/>
          <p:nvPr/>
        </p:nvSpPr>
        <p:spPr bwMode="auto">
          <a:xfrm rot="5400000">
            <a:off x="1643043" y="4357694"/>
            <a:ext cx="1214446" cy="1357322"/>
          </a:xfrm>
          <a:prstGeom prst="left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Elipse"/>
          <p:cNvSpPr/>
          <p:nvPr/>
        </p:nvSpPr>
        <p:spPr bwMode="auto">
          <a:xfrm>
            <a:off x="3214678" y="1285860"/>
            <a:ext cx="2571768" cy="1214446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Elipse"/>
          <p:cNvSpPr/>
          <p:nvPr/>
        </p:nvSpPr>
        <p:spPr bwMode="auto">
          <a:xfrm>
            <a:off x="3367078" y="3071810"/>
            <a:ext cx="5134012" cy="1214446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25 Elipse"/>
          <p:cNvSpPr/>
          <p:nvPr/>
        </p:nvSpPr>
        <p:spPr bwMode="auto">
          <a:xfrm rot="1601944">
            <a:off x="81571" y="3554293"/>
            <a:ext cx="5948738" cy="1798805"/>
          </a:xfrm>
          <a:prstGeom prst="ellipse">
            <a:avLst/>
          </a:prstGeom>
          <a:solidFill>
            <a:schemeClr val="accent1">
              <a:alpha val="0"/>
            </a:schemeClr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Ajuste: Estrategia - Estructura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7 Conector recto"/>
          <p:cNvCxnSpPr>
            <a:stCxn id="5" idx="0"/>
            <a:endCxn id="5" idx="2"/>
          </p:cNvCxnSpPr>
          <p:nvPr/>
        </p:nvCxnSpPr>
        <p:spPr bwMode="auto">
          <a:xfrm rot="16200000" flipH="1">
            <a:off x="3107521" y="3500438"/>
            <a:ext cx="342902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9 Conector recto"/>
          <p:cNvCxnSpPr>
            <a:stCxn id="5" idx="1"/>
            <a:endCxn id="5" idx="3"/>
          </p:cNvCxnSpPr>
          <p:nvPr/>
        </p:nvCxnSpPr>
        <p:spPr bwMode="auto">
          <a:xfrm rot="10800000" flipH="1">
            <a:off x="2143108" y="3500438"/>
            <a:ext cx="53578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Integración Global (IG)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Presión por Sensibilidad Local (SL)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500298" y="1962685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Global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Hub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(CH)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1962685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Transnacional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Integrated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Network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(IN)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143504" y="3714752"/>
            <a:ext cx="20717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err="1" smtClean="0">
                <a:latin typeface="Arial" pitchFamily="34" charset="0"/>
                <a:cs typeface="Arial" pitchFamily="34" charset="0"/>
              </a:rPr>
              <a:t>Multidoméstico</a:t>
            </a:r>
            <a:endParaRPr lang="es-MX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Decentralized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(DF)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500298" y="3714752"/>
            <a:ext cx="19288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Internacional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Coordinated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Federation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(CF)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Tipos de MNC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14 Triángulo isósceles"/>
          <p:cNvSpPr/>
          <p:nvPr/>
        </p:nvSpPr>
        <p:spPr bwMode="auto">
          <a:xfrm>
            <a:off x="2357422" y="2000240"/>
            <a:ext cx="4143404" cy="342902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71736" y="1505538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Global</a:t>
            </a:r>
          </a:p>
          <a:p>
            <a:pPr algn="l"/>
            <a:r>
              <a:rPr lang="es-MX" sz="1800" dirty="0" smtClean="0"/>
              <a:t>Ventaja Competitiva: eficiencia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Centralised</a:t>
            </a:r>
            <a:r>
              <a:rPr lang="es-MX" sz="1800" dirty="0" smtClean="0"/>
              <a:t> </a:t>
            </a:r>
            <a:r>
              <a:rPr lang="es-MX" sz="1800" dirty="0" err="1" smtClean="0"/>
              <a:t>Hub</a:t>
            </a:r>
            <a:endParaRPr lang="es-CL" sz="18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357818" y="4714884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</a:t>
            </a:r>
            <a:r>
              <a:rPr lang="es-MX" sz="1800" dirty="0" err="1" smtClean="0"/>
              <a:t>multidoméstica</a:t>
            </a:r>
            <a:endParaRPr lang="es-MX" sz="1800" dirty="0" smtClean="0"/>
          </a:p>
          <a:p>
            <a:pPr algn="l"/>
            <a:r>
              <a:rPr lang="es-MX" sz="1800" dirty="0" smtClean="0"/>
              <a:t>Ventaja Competitiva: sensibilidad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Decentralised</a:t>
            </a:r>
            <a:r>
              <a:rPr lang="es-MX" sz="1800" dirty="0" smtClean="0"/>
              <a:t> </a:t>
            </a:r>
            <a:r>
              <a:rPr lang="es-MX" sz="1800" dirty="0" err="1" smtClean="0"/>
              <a:t>federation</a:t>
            </a:r>
            <a:endParaRPr lang="es-CL" sz="18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71406" y="4648810"/>
            <a:ext cx="3714776" cy="92333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1800" dirty="0" smtClean="0"/>
              <a:t>Estrategia de la firma: Internacional</a:t>
            </a:r>
          </a:p>
          <a:p>
            <a:pPr algn="l"/>
            <a:r>
              <a:rPr lang="es-MX" sz="1800" dirty="0" smtClean="0"/>
              <a:t>Ventaja Competitiva: aprendizaje</a:t>
            </a:r>
          </a:p>
          <a:p>
            <a:pPr algn="l"/>
            <a:r>
              <a:rPr lang="es-MX" sz="1800" dirty="0" smtClean="0"/>
              <a:t>Estructura: </a:t>
            </a:r>
            <a:r>
              <a:rPr lang="es-MX" sz="1800" dirty="0" err="1" smtClean="0"/>
              <a:t>Coordinated</a:t>
            </a:r>
            <a:r>
              <a:rPr lang="es-MX" sz="1800" dirty="0" smtClean="0"/>
              <a:t> </a:t>
            </a:r>
            <a:r>
              <a:rPr lang="es-MX" sz="1800" dirty="0" err="1" smtClean="0"/>
              <a:t>federation</a:t>
            </a:r>
            <a:endParaRPr lang="es-C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25425"/>
            <a:ext cx="7929586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Estrategia Transnacional 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15" name="14 Triángulo isósceles"/>
          <p:cNvSpPr/>
          <p:nvPr/>
        </p:nvSpPr>
        <p:spPr bwMode="auto">
          <a:xfrm>
            <a:off x="2357422" y="2000240"/>
            <a:ext cx="4143404" cy="3429024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71736" y="1824327"/>
            <a:ext cx="371477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Eficiencia – Bajo costo</a:t>
            </a:r>
            <a:endParaRPr lang="es-CL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857752" y="5039037"/>
            <a:ext cx="407196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Sensibilidad – Diferenciación </a:t>
            </a:r>
            <a:endParaRPr lang="es-CL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42844" y="5039037"/>
            <a:ext cx="3714776" cy="461665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Aprendizaje – Innovación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Arquitectura Organizacional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85860"/>
            <a:ext cx="8215370" cy="5214973"/>
          </a:xfrm>
        </p:spPr>
        <p:txBody>
          <a:bodyPr/>
          <a:lstStyle/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Estructura Organizacional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División formal de las organizaciones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Responsabilidad de toma de decisiones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Mecanismos de integración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control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Medición de la performance para establecer la performance de los manager en las subunidades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Incentivos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Mecanismo para premiar el apropiado comportamiento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Procesos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Manera en la cual las decisiones son tomadas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Organización Cultural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cs typeface="Arial" pitchFamily="34" charset="0"/>
              </a:rPr>
              <a:t>Sistema de valores y normas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Gente</a:t>
            </a:r>
          </a:p>
          <a:p>
            <a:pPr marL="857250" lvl="1" indent="-457200"/>
            <a:r>
              <a:rPr lang="es-MX" sz="1800" dirty="0" smtClean="0">
                <a:latin typeface="Arial" pitchFamily="34" charset="0"/>
                <a:ea typeface="+mn-ea"/>
                <a:cs typeface="Arial" pitchFamily="34" charset="0"/>
              </a:rPr>
              <a:t>No solo empleados, también reclutamiento, compensación y retención</a:t>
            </a: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Organizacional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214422"/>
            <a:ext cx="8215370" cy="5072097"/>
          </a:xfrm>
        </p:spPr>
        <p:txBody>
          <a:bodyPr/>
          <a:lstStyle/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Diferenciación Horizontal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Diferenciación formal de la firma en subunidades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Funciones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Productos negocios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Áreas geográficas / Países</a:t>
            </a:r>
          </a:p>
          <a:p>
            <a:pPr marL="457200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Diferenciación Vertical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Localización y jerarquía de la autoridad en la toma de decisiones y responsabilidad de la firma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Centralización vs Descentralización</a:t>
            </a:r>
          </a:p>
          <a:p>
            <a:pPr marL="457200" indent="-457200"/>
            <a:r>
              <a:rPr lang="es-MX" dirty="0" smtClean="0">
                <a:latin typeface="Arial" pitchFamily="34" charset="0"/>
                <a:cs typeface="Arial" pitchFamily="34" charset="0"/>
              </a:rPr>
              <a:t>Mecanismo de Integración</a:t>
            </a:r>
          </a:p>
          <a:p>
            <a:pPr marL="857250" lvl="1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Como los diversos negocios, funciones y unidades geográficas son coordinadas. Complejidades: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Diferentes nacionalidades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Distancia geográfica</a:t>
            </a:r>
          </a:p>
          <a:p>
            <a:pPr marL="1257300" lvl="2" indent="-457200"/>
            <a:r>
              <a:rPr lang="es-MX" dirty="0" smtClean="0">
                <a:latin typeface="Arial" pitchFamily="34" charset="0"/>
                <a:ea typeface="+mn-ea"/>
                <a:cs typeface="Arial" pitchFamily="34" charset="0"/>
              </a:rPr>
              <a:t>Diferentes horas</a:t>
            </a:r>
          </a:p>
          <a:p>
            <a:pPr marL="857250" lvl="1" indent="-457200"/>
            <a:endParaRPr lang="es-MX" sz="160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457200" indent="-457200">
              <a:buNone/>
            </a:pP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Diferenciación Vertical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04925"/>
            <a:ext cx="4071966" cy="489585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Centralización: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Decisiones son tomadas por HQ 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Objetivos puestos por HQ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Ventajas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Manager de niveles TOP pueden planear organización de cambios globales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Facilita la coordinación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Evita duplicación de actividades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4 Marcador de texto"/>
          <p:cNvSpPr txBox="1">
            <a:spLocks/>
          </p:cNvSpPr>
          <p:nvPr/>
        </p:nvSpPr>
        <p:spPr bwMode="auto">
          <a:xfrm>
            <a:off x="4714876" y="1307200"/>
            <a:ext cx="4071966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lang="es-MX" kern="0" dirty="0" err="1" smtClean="0">
                <a:latin typeface="Arial" pitchFamily="34" charset="0"/>
                <a:cs typeface="Arial" pitchFamily="34" charset="0"/>
              </a:rPr>
              <a:t>Desc</a:t>
            </a:r>
            <a:r>
              <a:rPr kumimoji="0" lang="es-MX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entralización</a:t>
            </a: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Decisiones son tomadas por Subsidiarias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Objetivos puestos por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la subsidiaria</a:t>
            </a: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Ventajas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Permite flexibilidad, incrementando control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local</a:t>
            </a: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Mejora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la motivación</a:t>
            </a: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Char char="•"/>
              <a:tabLst/>
              <a:defRPr/>
            </a:pPr>
            <a:r>
              <a:rPr kumimoji="0" lang="es-MX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Sobrecarga a la</a:t>
            </a:r>
            <a:r>
              <a:rPr kumimoji="0" lang="es-MX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administración local</a:t>
            </a:r>
            <a:endParaRPr kumimoji="0" lang="es-MX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Funcional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786182" y="1785926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CEO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2083702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Compras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97752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Producción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3798214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Mktg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5584164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Finanzas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2"/>
            <a:endCxn id="10" idx="0"/>
          </p:cNvCxnSpPr>
          <p:nvPr/>
        </p:nvCxnSpPr>
        <p:spPr bwMode="auto">
          <a:xfrm rot="16200000" flipH="1">
            <a:off x="4363702" y="2601447"/>
            <a:ext cx="357190" cy="1203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2"/>
            <a:endCxn id="11" idx="0"/>
          </p:cNvCxnSpPr>
          <p:nvPr/>
        </p:nvCxnSpPr>
        <p:spPr bwMode="auto">
          <a:xfrm rot="16200000" flipH="1">
            <a:off x="5256677" y="1708472"/>
            <a:ext cx="357190" cy="179798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2"/>
            <a:endCxn id="8" idx="0"/>
          </p:cNvCxnSpPr>
          <p:nvPr/>
        </p:nvCxnSpPr>
        <p:spPr bwMode="auto">
          <a:xfrm rot="5400000">
            <a:off x="3506446" y="1756223"/>
            <a:ext cx="357190" cy="17024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2"/>
            <a:endCxn id="9" idx="0"/>
          </p:cNvCxnSpPr>
          <p:nvPr/>
        </p:nvCxnSpPr>
        <p:spPr bwMode="auto">
          <a:xfrm rot="5400000">
            <a:off x="2613471" y="863248"/>
            <a:ext cx="357190" cy="348843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24 CuadroTexto"/>
          <p:cNvSpPr txBox="1"/>
          <p:nvPr/>
        </p:nvSpPr>
        <p:spPr>
          <a:xfrm>
            <a:off x="285720" y="371475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Plantas productivas</a:t>
            </a:r>
            <a:endParaRPr lang="es-CL" sz="16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071670" y="371475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de compra</a:t>
            </a:r>
            <a:endParaRPr lang="es-CL" sz="1600" dirty="0"/>
          </a:p>
        </p:txBody>
      </p:sp>
      <p:sp>
        <p:nvSpPr>
          <p:cNvPr id="27" name="26 Rectángulo redondeado"/>
          <p:cNvSpPr/>
          <p:nvPr/>
        </p:nvSpPr>
        <p:spPr bwMode="auto">
          <a:xfrm>
            <a:off x="7358082" y="2786058"/>
            <a:ext cx="1500198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Comercial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27 Conector angular"/>
          <p:cNvCxnSpPr>
            <a:stCxn id="6" idx="2"/>
            <a:endCxn id="27" idx="0"/>
          </p:cNvCxnSpPr>
          <p:nvPr/>
        </p:nvCxnSpPr>
        <p:spPr bwMode="auto">
          <a:xfrm rot="16200000" flipH="1">
            <a:off x="6143636" y="821513"/>
            <a:ext cx="357190" cy="35719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30 CuadroTexto"/>
          <p:cNvSpPr txBox="1"/>
          <p:nvPr/>
        </p:nvSpPr>
        <p:spPr>
          <a:xfrm>
            <a:off x="3786182" y="371475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División por Marcas</a:t>
            </a:r>
            <a:endParaRPr lang="es-CL" sz="16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5643570" y="3714752"/>
            <a:ext cx="142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de administración finanzas y contabilidad</a:t>
            </a:r>
            <a:endParaRPr lang="es-CL" sz="16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7429520" y="3691957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de Venta</a:t>
            </a:r>
            <a:endParaRPr lang="es-CL" sz="16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500034" y="5072074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Funciones </a:t>
            </a:r>
            <a:r>
              <a:rPr lang="es-MX" sz="2000" dirty="0" smtClean="0">
                <a:sym typeface="Wingdings" pitchFamily="2" charset="2"/>
              </a:rPr>
              <a:t> Producto  Área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4857752" y="5435758"/>
            <a:ext cx="3786214" cy="101566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La estructura funcional es usada en firmas en etapas tempranas, cuando opera en un solo país.</a:t>
            </a:r>
            <a:endParaRPr lang="es-C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886730" cy="863600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Modelo de etapas: estructura en MNC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Rectángulo"/>
          <p:cNvSpPr/>
          <p:nvPr/>
        </p:nvSpPr>
        <p:spPr bwMode="auto">
          <a:xfrm>
            <a:off x="2143108" y="1785926"/>
            <a:ext cx="5357850" cy="342902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071670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357290" y="47863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Bajo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357290" y="184522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6500826" y="521495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Alto</a:t>
            </a:r>
            <a:endParaRPr lang="es-CL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42844" y="3071810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Diversidad de productos en el extranjero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86050" y="5500702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Ventas en el extranjero como porcentaje de ventas totales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071670" y="1785926"/>
            <a:ext cx="19288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Worlwide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Product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division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14942" y="2214554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Matriz Global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214942" y="4078436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División por área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428860" y="4078436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División 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Internacional</a:t>
            </a:r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Forma libre"/>
          <p:cNvSpPr/>
          <p:nvPr/>
        </p:nvSpPr>
        <p:spPr bwMode="auto">
          <a:xfrm>
            <a:off x="2143108" y="3000372"/>
            <a:ext cx="3357586" cy="2214578"/>
          </a:xfrm>
          <a:custGeom>
            <a:avLst/>
            <a:gdLst>
              <a:gd name="connsiteX0" fmla="*/ 0 w 3128211"/>
              <a:gd name="connsiteY0" fmla="*/ 0 h 1973179"/>
              <a:gd name="connsiteX1" fmla="*/ 3128211 w 3128211"/>
              <a:gd name="connsiteY1" fmla="*/ 197317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00990 h 197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8211" h="1973179">
                <a:moveTo>
                  <a:pt x="0" y="0"/>
                </a:moveTo>
                <a:lnTo>
                  <a:pt x="3128211" y="1973179"/>
                </a:lnTo>
                <a:lnTo>
                  <a:pt x="3128211" y="1973179"/>
                </a:lnTo>
                <a:lnTo>
                  <a:pt x="3128211" y="1973179"/>
                </a:lnTo>
                <a:lnTo>
                  <a:pt x="3128211" y="19009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Forma libre"/>
          <p:cNvSpPr/>
          <p:nvPr/>
        </p:nvSpPr>
        <p:spPr bwMode="auto">
          <a:xfrm>
            <a:off x="4143372" y="1785926"/>
            <a:ext cx="3357586" cy="2214578"/>
          </a:xfrm>
          <a:custGeom>
            <a:avLst/>
            <a:gdLst>
              <a:gd name="connsiteX0" fmla="*/ 0 w 3128211"/>
              <a:gd name="connsiteY0" fmla="*/ 0 h 1973179"/>
              <a:gd name="connsiteX1" fmla="*/ 3128211 w 3128211"/>
              <a:gd name="connsiteY1" fmla="*/ 197317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00990 h 1973179"/>
              <a:gd name="connsiteX0" fmla="*/ 0 w 3128211"/>
              <a:gd name="connsiteY0" fmla="*/ 0 h 1973179"/>
              <a:gd name="connsiteX1" fmla="*/ 998365 w 3128211"/>
              <a:gd name="connsiteY1" fmla="*/ 127301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73179 h 1973179"/>
              <a:gd name="connsiteX5" fmla="*/ 3128211 w 3128211"/>
              <a:gd name="connsiteY5" fmla="*/ 1900990 h 1973179"/>
              <a:gd name="connsiteX0" fmla="*/ 0 w 3128211"/>
              <a:gd name="connsiteY0" fmla="*/ 0 h 1973179"/>
              <a:gd name="connsiteX1" fmla="*/ 998365 w 3128211"/>
              <a:gd name="connsiteY1" fmla="*/ 127301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73179 h 1973179"/>
              <a:gd name="connsiteX5" fmla="*/ 3128211 w 3128211"/>
              <a:gd name="connsiteY5" fmla="*/ 1900990 h 1973179"/>
              <a:gd name="connsiteX0" fmla="*/ 0 w 3128211"/>
              <a:gd name="connsiteY0" fmla="*/ 0 h 1973179"/>
              <a:gd name="connsiteX1" fmla="*/ 998365 w 3128211"/>
              <a:gd name="connsiteY1" fmla="*/ 1273019 h 1973179"/>
              <a:gd name="connsiteX2" fmla="*/ 3128211 w 3128211"/>
              <a:gd name="connsiteY2" fmla="*/ 1973179 h 1973179"/>
              <a:gd name="connsiteX3" fmla="*/ 3128211 w 3128211"/>
              <a:gd name="connsiteY3" fmla="*/ 1973179 h 1973179"/>
              <a:gd name="connsiteX4" fmla="*/ 3128211 w 3128211"/>
              <a:gd name="connsiteY4" fmla="*/ 1973179 h 1973179"/>
              <a:gd name="connsiteX5" fmla="*/ 3128211 w 3128211"/>
              <a:gd name="connsiteY5" fmla="*/ 1900990 h 197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28211" h="1973179">
                <a:moveTo>
                  <a:pt x="0" y="0"/>
                </a:moveTo>
                <a:cubicBezTo>
                  <a:pt x="332788" y="424340"/>
                  <a:pt x="466603" y="906305"/>
                  <a:pt x="998365" y="1273019"/>
                </a:cubicBezTo>
                <a:cubicBezTo>
                  <a:pt x="1677478" y="1796518"/>
                  <a:pt x="2418262" y="1739792"/>
                  <a:pt x="3128211" y="1973179"/>
                </a:cubicBezTo>
                <a:lnTo>
                  <a:pt x="3128211" y="1973179"/>
                </a:lnTo>
                <a:lnTo>
                  <a:pt x="3128211" y="1973179"/>
                </a:lnTo>
                <a:lnTo>
                  <a:pt x="3128211" y="19009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36 Conector curvado"/>
          <p:cNvCxnSpPr>
            <a:stCxn id="21" idx="1"/>
          </p:cNvCxnSpPr>
          <p:nvPr/>
        </p:nvCxnSpPr>
        <p:spPr bwMode="auto">
          <a:xfrm rot="10800000" flipH="1">
            <a:off x="2428860" y="2571745"/>
            <a:ext cx="2643206" cy="1860635"/>
          </a:xfrm>
          <a:prstGeom prst="curvedConnector3">
            <a:avLst>
              <a:gd name="adj1" fmla="val -911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38" name="37 Conector curvado"/>
          <p:cNvCxnSpPr>
            <a:stCxn id="21" idx="2"/>
          </p:cNvCxnSpPr>
          <p:nvPr/>
        </p:nvCxnSpPr>
        <p:spPr bwMode="auto">
          <a:xfrm rot="5400000" flipH="1" flipV="1">
            <a:off x="3375414" y="2803916"/>
            <a:ext cx="2000264" cy="1964547"/>
          </a:xfrm>
          <a:prstGeom prst="curvedConnector3">
            <a:avLst>
              <a:gd name="adj1" fmla="val -4812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ash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División Internacional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071802" y="1214422"/>
            <a:ext cx="1785950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err="1" smtClean="0"/>
              <a:t>Headquarters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236945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División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Doméstica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GG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División 2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571472" y="2214554"/>
            <a:ext cx="1512230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División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Doméstica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GG División 1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4083966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División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Doméstica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GG División 3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692945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División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Internacional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GG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2"/>
            <a:endCxn id="10" idx="0"/>
          </p:cNvCxnSpPr>
          <p:nvPr/>
        </p:nvCxnSpPr>
        <p:spPr bwMode="auto">
          <a:xfrm rot="16200000" flipH="1">
            <a:off x="4220826" y="1601315"/>
            <a:ext cx="357190" cy="8692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2"/>
            <a:endCxn id="11" idx="0"/>
          </p:cNvCxnSpPr>
          <p:nvPr/>
        </p:nvCxnSpPr>
        <p:spPr bwMode="auto">
          <a:xfrm rot="16200000" flipH="1">
            <a:off x="5643570" y="178571"/>
            <a:ext cx="357190" cy="371477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2"/>
            <a:endCxn id="8" idx="0"/>
          </p:cNvCxnSpPr>
          <p:nvPr/>
        </p:nvCxnSpPr>
        <p:spPr bwMode="auto">
          <a:xfrm rot="5400000">
            <a:off x="3363570" y="1613347"/>
            <a:ext cx="357190" cy="84522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2"/>
            <a:endCxn id="9" idx="0"/>
          </p:cNvCxnSpPr>
          <p:nvPr/>
        </p:nvCxnSpPr>
        <p:spPr bwMode="auto">
          <a:xfrm rot="5400000">
            <a:off x="2467587" y="717364"/>
            <a:ext cx="357190" cy="263719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30 CuadroTexto"/>
          <p:cNvSpPr txBox="1"/>
          <p:nvPr/>
        </p:nvSpPr>
        <p:spPr>
          <a:xfrm>
            <a:off x="1857356" y="3786190"/>
            <a:ext cx="2571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Funcionales</a:t>
            </a:r>
            <a:endParaRPr lang="es-CL" sz="1600" dirty="0"/>
          </a:p>
        </p:txBody>
      </p:sp>
      <p:sp>
        <p:nvSpPr>
          <p:cNvPr id="34" name="33 CuadroTexto"/>
          <p:cNvSpPr txBox="1"/>
          <p:nvPr/>
        </p:nvSpPr>
        <p:spPr>
          <a:xfrm>
            <a:off x="5643570" y="578645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Área </a:t>
            </a:r>
            <a:r>
              <a:rPr lang="es-MX" sz="2000" dirty="0" smtClean="0">
                <a:sym typeface="Wingdings" pitchFamily="2" charset="2"/>
              </a:rPr>
              <a:t> Producto  Función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285720" y="4429132"/>
            <a:ext cx="5143536" cy="224676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- Ampliamente usado por pequeñas firmas / Subsidiarias</a:t>
            </a:r>
          </a:p>
          <a:p>
            <a:pPr algn="l"/>
            <a:r>
              <a:rPr lang="es-MX" sz="2000" dirty="0" smtClean="0"/>
              <a:t>- Tiene problemas de coordinación entre domésticas y extranjeras divisiones</a:t>
            </a:r>
          </a:p>
          <a:p>
            <a:pPr algn="l"/>
            <a:r>
              <a:rPr lang="es-MX" sz="2000" dirty="0" smtClean="0"/>
              <a:t>- Carencia de coordinación para productos</a:t>
            </a:r>
          </a:p>
          <a:p>
            <a:pPr algn="l"/>
            <a:r>
              <a:rPr lang="es-MX" sz="2000" dirty="0" smtClean="0"/>
              <a:t>- Una firma que crece internacionalmente, debe usar estructuras más complejas.</a:t>
            </a:r>
            <a:endParaRPr lang="es-CL" sz="2000" dirty="0"/>
          </a:p>
        </p:txBody>
      </p:sp>
      <p:sp>
        <p:nvSpPr>
          <p:cNvPr id="48" name="47 Rectángulo redondeado"/>
          <p:cNvSpPr/>
          <p:nvPr/>
        </p:nvSpPr>
        <p:spPr bwMode="auto">
          <a:xfrm>
            <a:off x="6500826" y="3500438"/>
            <a:ext cx="1071570" cy="7858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País 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Agente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Manager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48 Rectángulo redondeado"/>
          <p:cNvSpPr/>
          <p:nvPr/>
        </p:nvSpPr>
        <p:spPr bwMode="auto">
          <a:xfrm>
            <a:off x="7786710" y="3500438"/>
            <a:ext cx="1071570" cy="78581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País 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Agente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Manager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50 Conector angular"/>
          <p:cNvCxnSpPr>
            <a:stCxn id="11" idx="2"/>
            <a:endCxn id="48" idx="0"/>
          </p:cNvCxnSpPr>
          <p:nvPr/>
        </p:nvCxnSpPr>
        <p:spPr bwMode="auto">
          <a:xfrm rot="5400000">
            <a:off x="7215206" y="3036091"/>
            <a:ext cx="285752" cy="6429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51 Conector angular"/>
          <p:cNvCxnSpPr>
            <a:stCxn id="11" idx="2"/>
            <a:endCxn id="49" idx="0"/>
          </p:cNvCxnSpPr>
          <p:nvPr/>
        </p:nvCxnSpPr>
        <p:spPr bwMode="auto">
          <a:xfrm rot="16200000" flipH="1">
            <a:off x="7858148" y="3036091"/>
            <a:ext cx="285752" cy="64294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55 Conector recto"/>
          <p:cNvCxnSpPr/>
          <p:nvPr/>
        </p:nvCxnSpPr>
        <p:spPr bwMode="auto">
          <a:xfrm rot="5400000">
            <a:off x="4464843" y="2750339"/>
            <a:ext cx="321471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57 Abrir llave"/>
          <p:cNvSpPr/>
          <p:nvPr/>
        </p:nvSpPr>
        <p:spPr bwMode="auto">
          <a:xfrm rot="16200000">
            <a:off x="2928926" y="1000109"/>
            <a:ext cx="357190" cy="5072098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58 CuadroTexto"/>
          <p:cNvSpPr txBox="1"/>
          <p:nvPr/>
        </p:nvSpPr>
        <p:spPr>
          <a:xfrm>
            <a:off x="6620761" y="4714884"/>
            <a:ext cx="2166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Funcionales</a:t>
            </a:r>
            <a:endParaRPr lang="es-CL" sz="1600" dirty="0"/>
          </a:p>
        </p:txBody>
      </p:sp>
      <p:sp>
        <p:nvSpPr>
          <p:cNvPr id="60" name="59 Abrir llave"/>
          <p:cNvSpPr/>
          <p:nvPr/>
        </p:nvSpPr>
        <p:spPr bwMode="auto">
          <a:xfrm rot="16200000">
            <a:off x="7460477" y="3232373"/>
            <a:ext cx="357190" cy="2581292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División Por Área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6" name="5 Rectángulo redondeado"/>
          <p:cNvSpPr/>
          <p:nvPr/>
        </p:nvSpPr>
        <p:spPr bwMode="auto">
          <a:xfrm>
            <a:off x="3571868" y="1214422"/>
            <a:ext cx="1785950" cy="64294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dirty="0" err="1" smtClean="0"/>
              <a:t>Headquarters</a:t>
            </a:r>
            <a:endParaRPr kumimoji="0" lang="es-C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 Rectángulo redondeado"/>
          <p:cNvSpPr/>
          <p:nvPr/>
        </p:nvSpPr>
        <p:spPr bwMode="auto">
          <a:xfrm>
            <a:off x="201226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UE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 bwMode="auto">
          <a:xfrm>
            <a:off x="214282" y="2214554"/>
            <a:ext cx="1512230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Norteamérica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3726776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Latinoamérica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0 Rectángulo redondeado"/>
          <p:cNvSpPr/>
          <p:nvPr/>
        </p:nvSpPr>
        <p:spPr bwMode="auto">
          <a:xfrm>
            <a:off x="5500694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Africa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14 Conector angular"/>
          <p:cNvCxnSpPr>
            <a:stCxn id="6" idx="2"/>
            <a:endCxn id="10" idx="0"/>
          </p:cNvCxnSpPr>
          <p:nvPr/>
        </p:nvCxnSpPr>
        <p:spPr bwMode="auto">
          <a:xfrm rot="16200000" flipH="1">
            <a:off x="4292264" y="2029943"/>
            <a:ext cx="357190" cy="1203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15 Conector angular"/>
          <p:cNvCxnSpPr>
            <a:stCxn id="6" idx="2"/>
            <a:endCxn id="11" idx="0"/>
          </p:cNvCxnSpPr>
          <p:nvPr/>
        </p:nvCxnSpPr>
        <p:spPr bwMode="auto">
          <a:xfrm rot="16200000" flipH="1">
            <a:off x="5179223" y="1142984"/>
            <a:ext cx="357190" cy="17859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18 Conector angular"/>
          <p:cNvCxnSpPr>
            <a:stCxn id="6" idx="2"/>
            <a:endCxn id="8" idx="0"/>
          </p:cNvCxnSpPr>
          <p:nvPr/>
        </p:nvCxnSpPr>
        <p:spPr bwMode="auto">
          <a:xfrm rot="5400000">
            <a:off x="3435008" y="1184719"/>
            <a:ext cx="357190" cy="17024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21 Conector angular"/>
          <p:cNvCxnSpPr>
            <a:stCxn id="6" idx="2"/>
            <a:endCxn id="9" idx="0"/>
          </p:cNvCxnSpPr>
          <p:nvPr/>
        </p:nvCxnSpPr>
        <p:spPr bwMode="auto">
          <a:xfrm rot="5400000">
            <a:off x="2539025" y="288736"/>
            <a:ext cx="357190" cy="3494446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33 CuadroTexto"/>
          <p:cNvSpPr txBox="1"/>
          <p:nvPr/>
        </p:nvSpPr>
        <p:spPr>
          <a:xfrm>
            <a:off x="3071802" y="3429000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Jerarquía Estructural:</a:t>
            </a:r>
          </a:p>
          <a:p>
            <a:pPr algn="l"/>
            <a:r>
              <a:rPr lang="es-MX" sz="2000" dirty="0" smtClean="0"/>
              <a:t>Área </a:t>
            </a:r>
            <a:r>
              <a:rPr lang="es-MX" sz="2000" dirty="0" smtClean="0">
                <a:sym typeface="Wingdings" pitchFamily="2" charset="2"/>
              </a:rPr>
              <a:t> Producto  Función</a:t>
            </a:r>
            <a:endParaRPr lang="es-CL" sz="20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642910" y="4786322"/>
            <a:ext cx="6500858" cy="163121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s-MX" sz="2000" dirty="0" smtClean="0"/>
              <a:t>- Usado por firmas con baja diversificación de productos.</a:t>
            </a:r>
          </a:p>
          <a:p>
            <a:pPr algn="l"/>
            <a:r>
              <a:rPr lang="es-MX" sz="2000" dirty="0" smtClean="0"/>
              <a:t>- Las áreas pueden ser altamente autónomas.</a:t>
            </a:r>
          </a:p>
          <a:p>
            <a:pPr algn="l"/>
            <a:r>
              <a:rPr lang="es-MX" sz="2000" dirty="0" smtClean="0"/>
              <a:t>- Facilita la sensibilidad local.</a:t>
            </a:r>
          </a:p>
          <a:p>
            <a:pPr algn="l"/>
            <a:r>
              <a:rPr lang="es-MX" sz="2000" dirty="0" smtClean="0"/>
              <a:t>- Carece de integración de los productos entre las distintas áreas y regiones.</a:t>
            </a:r>
            <a:endParaRPr lang="es-CL" sz="2000" dirty="0"/>
          </a:p>
        </p:txBody>
      </p:sp>
      <p:sp>
        <p:nvSpPr>
          <p:cNvPr id="48" name="47 Rectángulo redondeado"/>
          <p:cNvSpPr/>
          <p:nvPr/>
        </p:nvSpPr>
        <p:spPr bwMode="auto">
          <a:xfrm>
            <a:off x="6848492" y="3500438"/>
            <a:ext cx="1071570" cy="28575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Producto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48 Rectángulo redondeado"/>
          <p:cNvSpPr/>
          <p:nvPr/>
        </p:nvSpPr>
        <p:spPr bwMode="auto">
          <a:xfrm>
            <a:off x="7991500" y="3500438"/>
            <a:ext cx="1071570" cy="28575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Producto B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50 Conector angular"/>
          <p:cNvCxnSpPr>
            <a:stCxn id="24" idx="2"/>
            <a:endCxn id="48" idx="0"/>
          </p:cNvCxnSpPr>
          <p:nvPr/>
        </p:nvCxnSpPr>
        <p:spPr bwMode="auto">
          <a:xfrm rot="5400000">
            <a:off x="7531915" y="3067048"/>
            <a:ext cx="285752" cy="58102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51 Conector angular"/>
          <p:cNvCxnSpPr>
            <a:stCxn id="24" idx="2"/>
            <a:endCxn id="49" idx="0"/>
          </p:cNvCxnSpPr>
          <p:nvPr/>
        </p:nvCxnSpPr>
        <p:spPr bwMode="auto">
          <a:xfrm rot="16200000" flipH="1">
            <a:off x="8103419" y="3076572"/>
            <a:ext cx="285752" cy="56198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9" name="58 CuadroTexto"/>
          <p:cNvSpPr txBox="1"/>
          <p:nvPr/>
        </p:nvSpPr>
        <p:spPr>
          <a:xfrm>
            <a:off x="6977951" y="4233454"/>
            <a:ext cx="21660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Unidades Funcionales</a:t>
            </a:r>
            <a:endParaRPr lang="es-CL" sz="1600" dirty="0"/>
          </a:p>
        </p:txBody>
      </p:sp>
      <p:sp>
        <p:nvSpPr>
          <p:cNvPr id="60" name="59 Abrir llave"/>
          <p:cNvSpPr/>
          <p:nvPr/>
        </p:nvSpPr>
        <p:spPr bwMode="auto">
          <a:xfrm rot="16200000">
            <a:off x="7748292" y="2895914"/>
            <a:ext cx="362556" cy="2285984"/>
          </a:xfrm>
          <a:prstGeom prst="leftBr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Rectángulo redondeado"/>
          <p:cNvSpPr/>
          <p:nvPr/>
        </p:nvSpPr>
        <p:spPr bwMode="auto">
          <a:xfrm>
            <a:off x="7215206" y="2214554"/>
            <a:ext cx="1500198" cy="100013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600" dirty="0" smtClean="0"/>
              <a:t>Área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Asia</a:t>
            </a:r>
            <a:r>
              <a:rPr kumimoji="0" lang="es-MX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/Oceanía</a:t>
            </a: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24 Conector angular"/>
          <p:cNvCxnSpPr>
            <a:stCxn id="6" idx="2"/>
            <a:endCxn id="24" idx="0"/>
          </p:cNvCxnSpPr>
          <p:nvPr/>
        </p:nvCxnSpPr>
        <p:spPr bwMode="auto">
          <a:xfrm rot="16200000" flipH="1">
            <a:off x="6036479" y="285728"/>
            <a:ext cx="357190" cy="350046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21408</TotalTime>
  <Words>1064</Words>
  <Application>Microsoft Office PowerPoint</Application>
  <PresentationFormat>Presentación en pantalla (4:3)</PresentationFormat>
  <Paragraphs>294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Presentación para trabajos sobre un país</vt:lpstr>
      <vt:lpstr>Clase N°8 Organización de Negocios Internacionales  Capítulo 13</vt:lpstr>
      <vt:lpstr>Arquitectura Organizacional</vt:lpstr>
      <vt:lpstr>Arquitectura Organizacional</vt:lpstr>
      <vt:lpstr>Estructura Organizacional</vt:lpstr>
      <vt:lpstr>Diferenciación Vertical</vt:lpstr>
      <vt:lpstr>Estructura Funcional</vt:lpstr>
      <vt:lpstr>Modelo de etapas: estructura en MNC</vt:lpstr>
      <vt:lpstr>Estructura División Internacional</vt:lpstr>
      <vt:lpstr>Estructura División Por Área</vt:lpstr>
      <vt:lpstr>Estructura worldwide Product division</vt:lpstr>
      <vt:lpstr>Estructura Matriz Global</vt:lpstr>
      <vt:lpstr>Estructura Organizacional en el cuadro Integración - Sensibilidad</vt:lpstr>
      <vt:lpstr>Coordinated Federation</vt:lpstr>
      <vt:lpstr>Decentralized Federation</vt:lpstr>
      <vt:lpstr>Centralised Hub</vt:lpstr>
      <vt:lpstr>Integrated network</vt:lpstr>
      <vt:lpstr>Roles HQ - Subsidiaria</vt:lpstr>
      <vt:lpstr>Relaciones HQ - Subsidiaria</vt:lpstr>
      <vt:lpstr>Ajuste:  Ambiente – Estrategia - Organización</vt:lpstr>
      <vt:lpstr>Ajuste: Estrategia - Estructura</vt:lpstr>
      <vt:lpstr>Tipos de MNC</vt:lpstr>
      <vt:lpstr>Estrategia Transnacional 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73</cp:revision>
  <dcterms:created xsi:type="dcterms:W3CDTF">2009-06-21T14:30:49Z</dcterms:created>
  <dcterms:modified xsi:type="dcterms:W3CDTF">2010-11-04T01:36:59Z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