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20"/>
  </p:notesMasterIdLst>
  <p:sldIdLst>
    <p:sldId id="256" r:id="rId2"/>
    <p:sldId id="312" r:id="rId3"/>
    <p:sldId id="311" r:id="rId4"/>
    <p:sldId id="313" r:id="rId5"/>
    <p:sldId id="314" r:id="rId6"/>
    <p:sldId id="315" r:id="rId7"/>
    <p:sldId id="316" r:id="rId8"/>
    <p:sldId id="317" r:id="rId9"/>
    <p:sldId id="318" r:id="rId10"/>
    <p:sldId id="319" r:id="rId11"/>
    <p:sldId id="320" r:id="rId12"/>
    <p:sldId id="321" r:id="rId13"/>
    <p:sldId id="322" r:id="rId14"/>
    <p:sldId id="323" r:id="rId15"/>
    <p:sldId id="324" r:id="rId16"/>
    <p:sldId id="325" r:id="rId17"/>
    <p:sldId id="326" r:id="rId18"/>
    <p:sldId id="297" r:id="rId19"/>
  </p:sldIdLst>
  <p:sldSz cx="9144000" cy="6858000" type="screen4x3"/>
  <p:notesSz cx="6946900" cy="92837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A35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0" autoAdjust="0"/>
    <p:restoredTop sz="58264" autoAdjust="0"/>
  </p:normalViewPr>
  <p:slideViewPr>
    <p:cSldViewPr>
      <p:cViewPr varScale="1">
        <p:scale>
          <a:sx n="79" d="100"/>
          <a:sy n="79" d="100"/>
        </p:scale>
        <p:origin x="-8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algn="l" defTabSz="925513">
              <a:defRPr sz="1200"/>
            </a:lvl1pPr>
          </a:lstStyle>
          <a:p>
            <a:endParaRPr lang="en-US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7000" y="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algn="r" defTabSz="925513">
              <a:defRPr sz="1200"/>
            </a:lvl1pPr>
          </a:lstStyle>
          <a:p>
            <a:endParaRPr lang="en-US"/>
          </a:p>
        </p:txBody>
      </p:sp>
      <p:sp>
        <p:nvSpPr>
          <p:cNvPr id="809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09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5513" y="4410075"/>
            <a:ext cx="50958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809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algn="l" defTabSz="925513">
              <a:defRPr sz="1200"/>
            </a:lvl1pPr>
          </a:lstStyle>
          <a:p>
            <a:endParaRPr lang="en-US"/>
          </a:p>
        </p:txBody>
      </p:sp>
      <p:sp>
        <p:nvSpPr>
          <p:cNvPr id="809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7000" y="882015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/>
            </a:lvl1pPr>
          </a:lstStyle>
          <a:p>
            <a:fld id="{19A4BCA8-549A-4980-99B4-5715BFD69D40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C03912-CA74-4AE4-B47E-A6F6D11DF738}" type="slidenum">
              <a:rPr lang="es-ES_tradnl"/>
              <a:pPr/>
              <a:t>2</a:t>
            </a:fld>
            <a:endParaRPr lang="es-ES_tradnl"/>
          </a:p>
        </p:txBody>
      </p:sp>
      <p:sp>
        <p:nvSpPr>
          <p:cNvPr id="70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44C8A2-EAA9-49FD-BCF7-E360EEEA1573}" type="slidenum">
              <a:rPr lang="es-ES_tradnl"/>
              <a:pPr/>
              <a:t>18</a:t>
            </a:fld>
            <a:endParaRPr lang="es-ES_tradnl"/>
          </a:p>
        </p:txBody>
      </p:sp>
      <p:sp>
        <p:nvSpPr>
          <p:cNvPr id="548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6913"/>
            <a:ext cx="4637087" cy="3479800"/>
          </a:xfrm>
          <a:ln/>
        </p:spPr>
      </p:sp>
      <p:sp>
        <p:nvSpPr>
          <p:cNvPr id="548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9103" y="4395253"/>
            <a:ext cx="6178238" cy="4559650"/>
          </a:xfrm>
          <a:ln>
            <a:solidFill>
              <a:schemeClr val="tx1"/>
            </a:solidFill>
          </a:ln>
        </p:spPr>
        <p:txBody>
          <a:bodyPr lIns="87907" tIns="43954" rIns="87907" bIns="43954"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19475" y="1828800"/>
            <a:ext cx="5343525" cy="23622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6350" y="4184650"/>
            <a:ext cx="4946650" cy="1368425"/>
          </a:xfrm>
        </p:spPr>
        <p:txBody>
          <a:bodyPr/>
          <a:lstStyle>
            <a:lvl1pPr marL="0" indent="0">
              <a:buFontTx/>
              <a:buNone/>
              <a:defRPr sz="1800"/>
            </a:lvl1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6249" name="Rectangle 169"/>
          <p:cNvSpPr>
            <a:spLocks noGrp="1" noChangeArrowheads="1"/>
          </p:cNvSpPr>
          <p:nvPr>
            <p:ph type="dt" sz="half" idx="2"/>
          </p:nvPr>
        </p:nvSpPr>
        <p:spPr>
          <a:xfrm>
            <a:off x="1225550" y="62007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6250" name="Rectangle 170"/>
          <p:cNvSpPr>
            <a:spLocks noGrp="1" noChangeArrowheads="1"/>
          </p:cNvSpPr>
          <p:nvPr>
            <p:ph type="ftr" sz="quarter" idx="3"/>
          </p:nvPr>
        </p:nvSpPr>
        <p:spPr>
          <a:xfrm>
            <a:off x="3303588" y="6200775"/>
            <a:ext cx="3636962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6251" name="Rectangle 17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92950" y="62007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B273E98-D02F-4593-A07D-754B88DB5A66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5C50AD-E4CF-478D-B683-A345BCBC81E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23075" y="225425"/>
            <a:ext cx="1925638" cy="597535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042988" y="225425"/>
            <a:ext cx="5627687" cy="59753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7C5B20-67A8-4493-B736-7DBEE91A54A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863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304925"/>
            <a:ext cx="3776662" cy="48958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imágenes prediseñadas"/>
          <p:cNvSpPr>
            <a:spLocks noGrp="1"/>
          </p:cNvSpPr>
          <p:nvPr>
            <p:ph type="clipArt" sz="half" idx="2"/>
          </p:nvPr>
        </p:nvSpPr>
        <p:spPr>
          <a:xfrm>
            <a:off x="4972050" y="1304925"/>
            <a:ext cx="3776663" cy="4895850"/>
          </a:xfrm>
        </p:spPr>
        <p:txBody>
          <a:bodyPr/>
          <a:lstStyle/>
          <a:p>
            <a:r>
              <a:rPr lang="es-ES" smtClean="0"/>
              <a:t>Haga clic en el icono para agregar una imagen prediseñada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042988" y="6308725"/>
            <a:ext cx="1838325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54350" y="6308725"/>
            <a:ext cx="3636963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843713" y="6308725"/>
            <a:ext cx="1905000" cy="349250"/>
          </a:xfrm>
        </p:spPr>
        <p:txBody>
          <a:bodyPr/>
          <a:lstStyle>
            <a:lvl1pPr>
              <a:defRPr/>
            </a:lvl1pPr>
          </a:lstStyle>
          <a:p>
            <a:fld id="{E05F267B-B398-4EE4-87AB-4D5472ACA4C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ítulo y texto encima de l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863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304925"/>
            <a:ext cx="7705725" cy="2371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42988" y="3829050"/>
            <a:ext cx="7705725" cy="2371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042988" y="6308725"/>
            <a:ext cx="1838325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54350" y="6308725"/>
            <a:ext cx="3636963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843713" y="6308725"/>
            <a:ext cx="1905000" cy="349250"/>
          </a:xfrm>
        </p:spPr>
        <p:txBody>
          <a:bodyPr/>
          <a:lstStyle>
            <a:lvl1pPr>
              <a:defRPr/>
            </a:lvl1pPr>
          </a:lstStyle>
          <a:p>
            <a:fld id="{3067D462-7960-4DA0-854A-9ACA01403D9E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8281A8-134A-44EB-B21D-27FD67AB506D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5CAD6A-0167-4E19-8112-20D436F2994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42988" y="1304925"/>
            <a:ext cx="3776662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972050" y="1304925"/>
            <a:ext cx="3776663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87D31E-117D-42C8-ABE2-836766BB2D35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0B1C36-AB00-43CE-AC69-7E77FC4D0F5C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76632-DF10-4BD4-8997-5191154EFDC9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68A9AD-AC6C-462D-BC2F-14E7B1F2B014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4CD10E-5044-43F2-9A6F-D48BF0036C46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273E81-4CAF-4DBA-BAB7-F206EC6C96BF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2988" y="225425"/>
            <a:ext cx="770572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cambiar el estilo de título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2988" y="1304925"/>
            <a:ext cx="7705725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42988" y="6308725"/>
            <a:ext cx="1838325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54350" y="6308725"/>
            <a:ext cx="3636963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43713" y="6308725"/>
            <a:ext cx="190500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fld id="{AC4C45D0-EA89-43B4-87BC-9BB80F814F6F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419475" y="1142984"/>
            <a:ext cx="5010177" cy="2362200"/>
          </a:xfrm>
        </p:spPr>
        <p:txBody>
          <a:bodyPr/>
          <a:lstStyle/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Clase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N°6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err="1" smtClean="0">
                <a:latin typeface="Arial" pitchFamily="34" charset="0"/>
                <a:cs typeface="Arial" pitchFamily="34" charset="0"/>
              </a:rPr>
              <a:t>Entrada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a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mercados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extranjeros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err="1" smtClean="0">
                <a:latin typeface="Arial" pitchFamily="34" charset="0"/>
                <a:cs typeface="Arial" pitchFamily="34" charset="0"/>
              </a:rPr>
              <a:t>Capítulo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14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357554" y="5929330"/>
            <a:ext cx="4946650" cy="500066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IN5827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Manejo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Negocios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Internacionales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 bwMode="auto">
          <a:xfrm>
            <a:off x="3983068" y="6419872"/>
            <a:ext cx="4946650" cy="36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Jaime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14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Zúñiga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Castro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Exportaciones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227208"/>
            <a:ext cx="8215370" cy="5214973"/>
          </a:xfrm>
        </p:spPr>
        <p:txBody>
          <a:bodyPr/>
          <a:lstStyle/>
          <a:p>
            <a:pPr marL="457200" indent="-457200"/>
            <a:r>
              <a:rPr lang="es-MX" sz="2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Vender bienes producidos domésticamente en mercados extranjeros</a:t>
            </a:r>
          </a:p>
          <a:p>
            <a:pPr marL="457200" indent="-457200"/>
            <a:r>
              <a:rPr lang="es-MX" sz="2200" dirty="0" smtClean="0">
                <a:latin typeface="Arial" pitchFamily="34" charset="0"/>
                <a:cs typeface="Arial" pitchFamily="34" charset="0"/>
              </a:rPr>
              <a:t>Ventajas y desventajas</a:t>
            </a:r>
          </a:p>
          <a:p>
            <a:pPr marL="857250" lvl="1" indent="-457200">
              <a:buFont typeface="Wingdings" pitchFamily="2" charset="2"/>
              <a:buChar char="ü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Evitar costos substanciales</a:t>
            </a:r>
          </a:p>
          <a:p>
            <a:pPr marL="857250" lvl="1" indent="-457200">
              <a:buFont typeface="Wingdings" pitchFamily="2" charset="2"/>
              <a:buChar char="ü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Puede ayudar a alcanzar curva de la experiencia y economías de ubicación</a:t>
            </a:r>
          </a:p>
          <a:p>
            <a:pPr marL="857250" lvl="1" indent="-457200">
              <a:buFont typeface="Arial" pitchFamily="34" charset="0"/>
              <a:buChar char="×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No apropiado si es posible encontrar afuera locaciones a bajo costo</a:t>
            </a:r>
          </a:p>
          <a:p>
            <a:pPr marL="857250" lvl="1" indent="-457200">
              <a:buFont typeface="Arial" pitchFamily="34" charset="0"/>
              <a:buChar char="×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Alto costo en transporte</a:t>
            </a:r>
          </a:p>
          <a:p>
            <a:pPr marL="857250" lvl="1" indent="-457200">
              <a:buFont typeface="Arial" pitchFamily="34" charset="0"/>
              <a:buChar char="×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Barreras tarifarias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Alternativas a la exportación: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Venta directa a clientes</a:t>
            </a:r>
          </a:p>
          <a:p>
            <a:pPr marL="1257300" lvl="2" indent="-457200">
              <a:buFont typeface="Arial" pitchFamily="34" charset="0"/>
              <a:buChar char="•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Ordenes por teléfono, fax, email, internet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Indirecto vía agentes y distribuidores</a:t>
            </a:r>
          </a:p>
          <a:p>
            <a:pPr marL="1257300" lvl="2" indent="-457200">
              <a:buFont typeface="Arial" pitchFamily="34" charset="0"/>
              <a:buChar char="•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Doméstico o extranjero</a:t>
            </a:r>
          </a:p>
          <a:p>
            <a:pPr marL="857250" lvl="1" indent="-457200"/>
            <a:endParaRPr lang="es-MX" sz="1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>
                <a:latin typeface="Arial" pitchFamily="34" charset="0"/>
                <a:cs typeface="Arial" pitchFamily="34" charset="0"/>
              </a:rPr>
              <a:t>Turnkey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Project (Proyecto vendido)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227208"/>
            <a:ext cx="8215370" cy="5214973"/>
          </a:xfrm>
        </p:spPr>
        <p:txBody>
          <a:bodyPr/>
          <a:lstStyle/>
          <a:p>
            <a:pPr marL="457200" indent="-457200"/>
            <a:r>
              <a:rPr lang="es-MX" sz="2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Exportar </a:t>
            </a:r>
            <a:r>
              <a:rPr lang="es-MX" sz="22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know-how</a:t>
            </a:r>
            <a:r>
              <a:rPr lang="es-MX" sz="2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integrado a plantas de proceso (ej. Diseño, construcción, químicas, </a:t>
            </a:r>
            <a:r>
              <a:rPr lang="es-MX" sz="22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farmaceuticas</a:t>
            </a:r>
            <a:r>
              <a:rPr lang="es-MX" sz="2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plantas de acero, refinerías)</a:t>
            </a:r>
          </a:p>
          <a:p>
            <a:pPr marL="457200" indent="-457200"/>
            <a:r>
              <a:rPr lang="es-MX" sz="2200" dirty="0" smtClean="0">
                <a:latin typeface="Arial" pitchFamily="34" charset="0"/>
                <a:cs typeface="Arial" pitchFamily="34" charset="0"/>
              </a:rPr>
              <a:t>Ventajas y desventajas</a:t>
            </a:r>
          </a:p>
          <a:p>
            <a:pPr marL="857250" lvl="1" indent="-457200">
              <a:buFont typeface="Wingdings" pitchFamily="2" charset="2"/>
              <a:buChar char="ü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Vía para ganar grandes retornos económicos</a:t>
            </a:r>
          </a:p>
          <a:p>
            <a:pPr marL="857250" lvl="1" indent="-457200">
              <a:buFont typeface="Wingdings" pitchFamily="2" charset="2"/>
              <a:buChar char="ü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Menor riesgo que la convencional FDI</a:t>
            </a:r>
          </a:p>
          <a:p>
            <a:pPr marL="857250" lvl="1" indent="-457200">
              <a:buFont typeface="Arial" pitchFamily="34" charset="0"/>
              <a:buChar char="×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El país extranjero no tiene interés de largo plazo</a:t>
            </a:r>
          </a:p>
          <a:p>
            <a:pPr marL="857250" lvl="1" indent="-457200">
              <a:buFont typeface="Arial" pitchFamily="34" charset="0"/>
              <a:buChar char="×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Riesgo de crear un futuro competidor</a:t>
            </a:r>
          </a:p>
          <a:p>
            <a:pPr marL="857250" lvl="1" indent="-457200">
              <a:buFont typeface="Arial" pitchFamily="34" charset="0"/>
              <a:buChar char="×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Vender ventajas competitivas (tecnología y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know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how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Alternativas: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Porcentaje de fuentes de ingreso desde el país doméstico, extranjero o tercer país.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Construir-operar-propietario/arrendar/transferir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Relaciones público-privadas</a:t>
            </a:r>
          </a:p>
          <a:p>
            <a:pPr marL="857250" lvl="1" indent="-457200"/>
            <a:endParaRPr lang="es-MX" sz="1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Licencias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227208"/>
            <a:ext cx="8215370" cy="5214973"/>
          </a:xfrm>
        </p:spPr>
        <p:txBody>
          <a:bodyPr/>
          <a:lstStyle/>
          <a:p>
            <a:pPr marL="457200" indent="-457200"/>
            <a:r>
              <a:rPr lang="es-MX" sz="2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Garantía de derecho de licencia para usar una propiedad intangible sobre un período específico previo pago de la licencia.</a:t>
            </a:r>
          </a:p>
          <a:p>
            <a:pPr marL="457200" indent="-457200"/>
            <a:r>
              <a:rPr lang="es-MX" sz="2200" dirty="0" smtClean="0">
                <a:latin typeface="Arial" pitchFamily="34" charset="0"/>
                <a:cs typeface="Arial" pitchFamily="34" charset="0"/>
              </a:rPr>
              <a:t>Ventajas y desventajas</a:t>
            </a:r>
          </a:p>
          <a:p>
            <a:pPr marL="857250" lvl="1" indent="-457200">
              <a:buFont typeface="Wingdings" pitchFamily="2" charset="2"/>
              <a:buChar char="ü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No incurre en costos y riesgos de desarrollo</a:t>
            </a:r>
          </a:p>
          <a:p>
            <a:pPr marL="857250" lvl="1" indent="-457200">
              <a:buFont typeface="Wingdings" pitchFamily="2" charset="2"/>
              <a:buChar char="ü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Usado por compañías que no tienen recursos financieros o prohibición de mercados por determinadas barreras.</a:t>
            </a:r>
          </a:p>
          <a:p>
            <a:pPr marL="857250" lvl="1" indent="-457200">
              <a:buFont typeface="Wingdings" pitchFamily="2" charset="2"/>
              <a:buChar char="ü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Usado por firmar con propiedades intangibles (marcas)</a:t>
            </a:r>
          </a:p>
          <a:p>
            <a:pPr marL="857250" lvl="1" indent="-457200">
              <a:buFont typeface="Arial" pitchFamily="34" charset="0"/>
              <a:buChar char="×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No se tiene un control estricto </a:t>
            </a:r>
          </a:p>
          <a:p>
            <a:pPr marL="857250" lvl="1" indent="-457200">
              <a:buFont typeface="Arial" pitchFamily="34" charset="0"/>
              <a:buChar char="×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Puede requerir movimientos estratégicos coordinados</a:t>
            </a:r>
          </a:p>
          <a:p>
            <a:pPr marL="857250" lvl="1" indent="-457200">
              <a:buFont typeface="Arial" pitchFamily="34" charset="0"/>
              <a:buChar char="×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Se debe transferir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know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how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tecnológico (ventaja competitiva)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Ejemplos: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Formulas químicas, drogas o bebidas. (Coca Cola)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Nombres de marca, registro de software, música, etc.</a:t>
            </a:r>
          </a:p>
          <a:p>
            <a:pPr marL="857250" lvl="1" indent="-457200"/>
            <a:endParaRPr lang="es-MX" sz="1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Franquicias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227208"/>
            <a:ext cx="8215370" cy="5214973"/>
          </a:xfrm>
        </p:spPr>
        <p:txBody>
          <a:bodyPr/>
          <a:lstStyle/>
          <a:p>
            <a:pPr marL="457200" indent="-457200"/>
            <a:r>
              <a:rPr lang="es-MX" sz="2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Licencia de tecnologías más sistemas de negocios (administración)</a:t>
            </a:r>
          </a:p>
          <a:p>
            <a:pPr marL="457200" indent="-457200"/>
            <a:r>
              <a:rPr lang="es-MX" sz="2200" dirty="0" smtClean="0">
                <a:latin typeface="Arial" pitchFamily="34" charset="0"/>
                <a:cs typeface="Arial" pitchFamily="34" charset="0"/>
              </a:rPr>
              <a:t>Ventajas y desventajas</a:t>
            </a:r>
          </a:p>
          <a:p>
            <a:pPr marL="857250" lvl="1" indent="-457200">
              <a:buFont typeface="Wingdings" pitchFamily="2" charset="2"/>
              <a:buChar char="ü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Igual que para licencias</a:t>
            </a:r>
          </a:p>
          <a:p>
            <a:pPr marL="857250" lvl="1" indent="-457200">
              <a:buFont typeface="Wingdings" pitchFamily="2" charset="2"/>
              <a:buChar char="ü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Se tiene un mayor control, se debe seguir estrictas reglas de operación del negocio como condición del franquiciador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Ejemplos: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s-MX" dirty="0" err="1" smtClean="0">
                <a:latin typeface="Arial" pitchFamily="34" charset="0"/>
                <a:cs typeface="Arial" pitchFamily="34" charset="0"/>
              </a:rPr>
              <a:t>Boost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Juice</a:t>
            </a: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marL="857250" lvl="1" indent="-457200">
              <a:buFont typeface="Arial" pitchFamily="34" charset="0"/>
              <a:buChar char="•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McDonald’s</a:t>
            </a:r>
          </a:p>
          <a:p>
            <a:pPr marL="857250" lvl="1" indent="-457200"/>
            <a:endParaRPr lang="es-MX" sz="1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Licencias/Franquicias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227208"/>
            <a:ext cx="8215370" cy="5214973"/>
          </a:xfrm>
        </p:spPr>
        <p:txBody>
          <a:bodyPr/>
          <a:lstStyle/>
          <a:p>
            <a:pPr marL="457200" indent="-457200"/>
            <a:r>
              <a:rPr lang="es-MX" sz="2200" dirty="0" smtClean="0">
                <a:latin typeface="Arial" pitchFamily="34" charset="0"/>
                <a:cs typeface="Arial" pitchFamily="34" charset="0"/>
              </a:rPr>
              <a:t>Alternativas de pago: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Pago fijo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Pago variable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Combinación fijo + variable</a:t>
            </a:r>
          </a:p>
          <a:p>
            <a:pPr marL="457200" indent="-457200"/>
            <a:r>
              <a:rPr lang="es-MX" sz="2200" dirty="0" smtClean="0">
                <a:latin typeface="Arial" pitchFamily="34" charset="0"/>
                <a:cs typeface="Arial" pitchFamily="34" charset="0"/>
              </a:rPr>
              <a:t>Usado bajo las siguientes situaciones:</a:t>
            </a:r>
          </a:p>
          <a:p>
            <a:pPr marL="857250" lvl="1" indent="-457200">
              <a:buFont typeface="Wingdings" pitchFamily="2" charset="2"/>
              <a:buChar char="ü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Propietario de tecnología</a:t>
            </a:r>
          </a:p>
          <a:p>
            <a:pPr marL="857250" lvl="1" indent="-457200">
              <a:buFont typeface="Wingdings" pitchFamily="2" charset="2"/>
              <a:buChar char="ü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Propietario de la licencia puede obtener retornos con pequeño costo y esfuerzo adicional </a:t>
            </a:r>
          </a:p>
          <a:p>
            <a:pPr marL="857250" lvl="1" indent="-457200">
              <a:buFont typeface="Wingdings" pitchFamily="2" charset="2"/>
              <a:buChar char="ü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Valor presente de los retornos futuros deberían exceder las ganancias a través de exportación o FDI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Para protegerse en contra de la obsolescencia tecnológica, los acuerdos incluyen compartir mejoras entre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licensor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y licenciado</a:t>
            </a:r>
          </a:p>
          <a:p>
            <a:pPr marL="857250" lvl="1" indent="-457200"/>
            <a:endParaRPr lang="es-MX" sz="1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>
                <a:latin typeface="Arial" pitchFamily="34" charset="0"/>
                <a:cs typeface="Arial" pitchFamily="34" charset="0"/>
              </a:rPr>
              <a:t>Wholly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owned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subsidiaries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227208"/>
            <a:ext cx="8215370" cy="5214973"/>
          </a:xfrm>
        </p:spPr>
        <p:txBody>
          <a:bodyPr/>
          <a:lstStyle/>
          <a:p>
            <a:pPr marL="457200" indent="-457200"/>
            <a:r>
              <a:rPr lang="es-MX" sz="2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Firmas propietarias del 100% de la compañía en países extranjeros</a:t>
            </a:r>
          </a:p>
          <a:p>
            <a:pPr marL="857250" lvl="1" indent="-457200"/>
            <a:r>
              <a:rPr lang="es-MX" sz="18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Adquisión</a:t>
            </a:r>
            <a:r>
              <a:rPr lang="es-MX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v/s </a:t>
            </a:r>
            <a:r>
              <a:rPr lang="es-MX" sz="18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Greenfield</a:t>
            </a:r>
            <a:endParaRPr lang="es-MX" sz="18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/>
            <a:r>
              <a:rPr lang="es-MX" sz="2200" dirty="0" smtClean="0">
                <a:latin typeface="Arial" pitchFamily="34" charset="0"/>
                <a:cs typeface="Arial" pitchFamily="34" charset="0"/>
              </a:rPr>
              <a:t>Ventajas y desventajas</a:t>
            </a:r>
          </a:p>
          <a:p>
            <a:pPr marL="857250" lvl="1" indent="-457200">
              <a:buFont typeface="Wingdings" pitchFamily="2" charset="2"/>
              <a:buChar char="ü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Reduce riesgo de pérdida de control</a:t>
            </a:r>
          </a:p>
          <a:p>
            <a:pPr marL="857250" lvl="1" indent="-457200">
              <a:buFont typeface="Wingdings" pitchFamily="2" charset="2"/>
              <a:buChar char="ü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Alto control y coordinación</a:t>
            </a:r>
          </a:p>
          <a:p>
            <a:pPr marL="857250" lvl="1" indent="-457200">
              <a:buFont typeface="Wingdings" pitchFamily="2" charset="2"/>
              <a:buChar char="ü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Ganancias en economías de ubicación y curva de experiencia</a:t>
            </a:r>
          </a:p>
          <a:p>
            <a:pPr marL="857250" lvl="1" indent="-457200">
              <a:buFont typeface="Wingdings" pitchFamily="2" charset="2"/>
              <a:buChar char="ü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100% rentabilidad</a:t>
            </a:r>
          </a:p>
          <a:p>
            <a:pPr marL="857250" lvl="1" indent="-457200">
              <a:buFont typeface="Arial" pitchFamily="34" charset="0"/>
              <a:buChar char="×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Alta inversión</a:t>
            </a:r>
          </a:p>
          <a:p>
            <a:pPr marL="857250" lvl="1" indent="-457200">
              <a:buFont typeface="Arial" pitchFamily="34" charset="0"/>
              <a:buChar char="×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Alto riesgo.</a:t>
            </a:r>
          </a:p>
          <a:p>
            <a:pPr marL="857250" lvl="1" indent="-457200">
              <a:buFont typeface="Arial" pitchFamily="34" charset="0"/>
              <a:buChar char="×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Posible sólo para grandes firmas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Ejemplo: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Sony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Toyota</a:t>
            </a:r>
          </a:p>
          <a:p>
            <a:pPr marL="857250" lvl="1" indent="-457200"/>
            <a:endParaRPr lang="es-MX" sz="1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Cuadro de decisión para modo de entrada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6" name="5 CuadroTexto"/>
          <p:cNvSpPr txBox="1"/>
          <p:nvPr/>
        </p:nvSpPr>
        <p:spPr>
          <a:xfrm>
            <a:off x="928662" y="1454494"/>
            <a:ext cx="2786082" cy="52322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dirty="0" smtClean="0">
                <a:latin typeface="Arial" pitchFamily="34" charset="0"/>
                <a:cs typeface="Arial" pitchFamily="34" charset="0"/>
              </a:rPr>
              <a:t>¿Cuan altos son los costos de transportes y tarifas?</a:t>
            </a:r>
            <a:endParaRPr lang="es-C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928662" y="2905780"/>
            <a:ext cx="2786082" cy="52322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dirty="0" smtClean="0">
                <a:latin typeface="Arial" pitchFamily="34" charset="0"/>
                <a:cs typeface="Arial" pitchFamily="34" charset="0"/>
              </a:rPr>
              <a:t>¿El </a:t>
            </a:r>
            <a:r>
              <a:rPr lang="es-MX" sz="1400" dirty="0" err="1" smtClean="0">
                <a:latin typeface="Arial" pitchFamily="34" charset="0"/>
                <a:cs typeface="Arial" pitchFamily="34" charset="0"/>
              </a:rPr>
              <a:t>Know-how</a:t>
            </a:r>
            <a:r>
              <a:rPr lang="es-MX" sz="1400" dirty="0" smtClean="0">
                <a:latin typeface="Arial" pitchFamily="34" charset="0"/>
                <a:cs typeface="Arial" pitchFamily="34" charset="0"/>
              </a:rPr>
              <a:t> puede ser traspasado en base a licencias?</a:t>
            </a:r>
            <a:endParaRPr lang="es-C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928662" y="3737278"/>
            <a:ext cx="2786082" cy="52322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dirty="0" smtClean="0">
                <a:latin typeface="Arial" pitchFamily="34" charset="0"/>
                <a:cs typeface="Arial" pitchFamily="34" charset="0"/>
              </a:rPr>
              <a:t>¿Es requerido un alto control sobre operaciones extranjeras?</a:t>
            </a:r>
            <a:endParaRPr lang="es-C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928662" y="4552086"/>
            <a:ext cx="2786082" cy="738664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dirty="0" smtClean="0">
                <a:latin typeface="Arial" pitchFamily="34" charset="0"/>
                <a:cs typeface="Arial" pitchFamily="34" charset="0"/>
              </a:rPr>
              <a:t>¿Puede ser protegido el </a:t>
            </a:r>
            <a:r>
              <a:rPr lang="es-MX" sz="1400" dirty="0" err="1" smtClean="0">
                <a:latin typeface="Arial" pitchFamily="34" charset="0"/>
                <a:cs typeface="Arial" pitchFamily="34" charset="0"/>
              </a:rPr>
              <a:t>Know-How</a:t>
            </a:r>
            <a:r>
              <a:rPr lang="es-MX" sz="1400" dirty="0" smtClean="0">
                <a:latin typeface="Arial" pitchFamily="34" charset="0"/>
                <a:cs typeface="Arial" pitchFamily="34" charset="0"/>
              </a:rPr>
              <a:t> bajo contrato de licencia o franquicia?</a:t>
            </a:r>
            <a:endParaRPr lang="es-C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1571604" y="2289725"/>
            <a:ext cx="1500198" cy="307777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dirty="0" smtClean="0">
                <a:latin typeface="Arial" pitchFamily="34" charset="0"/>
                <a:cs typeface="Arial" pitchFamily="34" charset="0"/>
              </a:rPr>
              <a:t>Altos</a:t>
            </a:r>
            <a:endParaRPr lang="es-C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4714876" y="1562466"/>
            <a:ext cx="1500198" cy="307777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dirty="0" smtClean="0">
                <a:latin typeface="Arial" pitchFamily="34" charset="0"/>
                <a:cs typeface="Arial" pitchFamily="34" charset="0"/>
              </a:rPr>
              <a:t>Bajos</a:t>
            </a:r>
            <a:endParaRPr lang="es-C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7143768" y="1575345"/>
            <a:ext cx="1500198" cy="307777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b="1" dirty="0" smtClean="0">
                <a:latin typeface="Arial" pitchFamily="34" charset="0"/>
                <a:cs typeface="Arial" pitchFamily="34" charset="0"/>
              </a:rPr>
              <a:t>Exportar</a:t>
            </a:r>
            <a:endParaRPr lang="es-CL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7143768" y="2905780"/>
            <a:ext cx="1500198" cy="52322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b="1" dirty="0" smtClean="0">
                <a:latin typeface="Arial" pitchFamily="34" charset="0"/>
                <a:cs typeface="Arial" pitchFamily="34" charset="0"/>
              </a:rPr>
              <a:t>Horizontal FDI</a:t>
            </a:r>
          </a:p>
          <a:p>
            <a:r>
              <a:rPr lang="es-MX" sz="1400" b="1" dirty="0" smtClean="0">
                <a:latin typeface="Arial" pitchFamily="34" charset="0"/>
                <a:cs typeface="Arial" pitchFamily="34" charset="0"/>
              </a:rPr>
              <a:t>IJV / WOS</a:t>
            </a:r>
            <a:endParaRPr lang="es-CL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4714876" y="3013251"/>
            <a:ext cx="1500198" cy="307777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dirty="0" smtClean="0">
                <a:latin typeface="Arial" pitchFamily="34" charset="0"/>
                <a:cs typeface="Arial" pitchFamily="34" charset="0"/>
              </a:rPr>
              <a:t>No</a:t>
            </a:r>
            <a:endParaRPr lang="es-C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4714876" y="3845250"/>
            <a:ext cx="1500198" cy="307777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dirty="0" smtClean="0">
                <a:latin typeface="Arial" pitchFamily="34" charset="0"/>
                <a:cs typeface="Arial" pitchFamily="34" charset="0"/>
              </a:rPr>
              <a:t>Si</a:t>
            </a:r>
            <a:endParaRPr lang="es-C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4714876" y="4766400"/>
            <a:ext cx="1500198" cy="307777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dirty="0" smtClean="0">
                <a:latin typeface="Arial" pitchFamily="34" charset="0"/>
                <a:cs typeface="Arial" pitchFamily="34" charset="0"/>
              </a:rPr>
              <a:t>No</a:t>
            </a:r>
            <a:endParaRPr lang="es-C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1571604" y="5588752"/>
            <a:ext cx="1500198" cy="307777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dirty="0" smtClean="0">
                <a:latin typeface="Arial" pitchFamily="34" charset="0"/>
                <a:cs typeface="Arial" pitchFamily="34" charset="0"/>
              </a:rPr>
              <a:t>Si</a:t>
            </a:r>
            <a:endParaRPr lang="es-C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7143768" y="3738972"/>
            <a:ext cx="1500198" cy="52322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b="1" dirty="0" smtClean="0">
                <a:latin typeface="Arial" pitchFamily="34" charset="0"/>
                <a:cs typeface="Arial" pitchFamily="34" charset="0"/>
              </a:rPr>
              <a:t>Horizontal FDI</a:t>
            </a:r>
          </a:p>
          <a:p>
            <a:r>
              <a:rPr lang="es-MX" sz="1400" b="1" dirty="0" smtClean="0">
                <a:latin typeface="Arial" pitchFamily="34" charset="0"/>
                <a:cs typeface="Arial" pitchFamily="34" charset="0"/>
              </a:rPr>
              <a:t>IJV / WOS</a:t>
            </a:r>
            <a:endParaRPr lang="es-CL" sz="1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7143768" y="4656388"/>
            <a:ext cx="1500198" cy="52322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b="1" dirty="0" smtClean="0">
                <a:latin typeface="Arial" pitchFamily="34" charset="0"/>
                <a:cs typeface="Arial" pitchFamily="34" charset="0"/>
              </a:rPr>
              <a:t>Horizontal FDI</a:t>
            </a:r>
          </a:p>
          <a:p>
            <a:r>
              <a:rPr lang="es-MX" sz="1400" b="1" dirty="0" smtClean="0">
                <a:latin typeface="Arial" pitchFamily="34" charset="0"/>
                <a:cs typeface="Arial" pitchFamily="34" charset="0"/>
              </a:rPr>
              <a:t>IJV / WOS</a:t>
            </a:r>
            <a:endParaRPr lang="es-CL" sz="1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1571604" y="6193057"/>
            <a:ext cx="1500198" cy="52322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b="1" dirty="0" smtClean="0">
                <a:latin typeface="Arial" pitchFamily="34" charset="0"/>
                <a:cs typeface="Arial" pitchFamily="34" charset="0"/>
              </a:rPr>
              <a:t>Licencia</a:t>
            </a:r>
          </a:p>
          <a:p>
            <a:r>
              <a:rPr lang="es-MX" sz="1400" b="1" dirty="0" smtClean="0">
                <a:latin typeface="Arial" pitchFamily="34" charset="0"/>
                <a:cs typeface="Arial" pitchFamily="34" charset="0"/>
              </a:rPr>
              <a:t>Franquicia</a:t>
            </a:r>
            <a:endParaRPr lang="es-CL" sz="1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2" name="21 Conector recto de flecha"/>
          <p:cNvCxnSpPr>
            <a:stCxn id="6" idx="3"/>
            <a:endCxn id="12" idx="1"/>
          </p:cNvCxnSpPr>
          <p:nvPr/>
        </p:nvCxnSpPr>
        <p:spPr bwMode="auto">
          <a:xfrm>
            <a:off x="3714744" y="1716104"/>
            <a:ext cx="1000132" cy="251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3" name="22 Conector recto de flecha"/>
          <p:cNvCxnSpPr>
            <a:stCxn id="12" idx="3"/>
            <a:endCxn id="13" idx="1"/>
          </p:cNvCxnSpPr>
          <p:nvPr/>
        </p:nvCxnSpPr>
        <p:spPr bwMode="auto">
          <a:xfrm>
            <a:off x="6215074" y="1716355"/>
            <a:ext cx="928694" cy="12879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23 Conector recto de flecha"/>
          <p:cNvCxnSpPr>
            <a:stCxn id="6" idx="2"/>
            <a:endCxn id="11" idx="0"/>
          </p:cNvCxnSpPr>
          <p:nvPr/>
        </p:nvCxnSpPr>
        <p:spPr bwMode="auto">
          <a:xfrm rot="5400000">
            <a:off x="2165698" y="2133719"/>
            <a:ext cx="312011" cy="1588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5" name="24 Conector recto de flecha"/>
          <p:cNvCxnSpPr>
            <a:stCxn id="11" idx="2"/>
            <a:endCxn id="8" idx="0"/>
          </p:cNvCxnSpPr>
          <p:nvPr/>
        </p:nvCxnSpPr>
        <p:spPr bwMode="auto">
          <a:xfrm rot="5400000">
            <a:off x="2167564" y="2751641"/>
            <a:ext cx="308278" cy="1588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25 Conector recto de flecha"/>
          <p:cNvCxnSpPr>
            <a:stCxn id="8" idx="3"/>
            <a:endCxn id="15" idx="1"/>
          </p:cNvCxnSpPr>
          <p:nvPr/>
        </p:nvCxnSpPr>
        <p:spPr bwMode="auto">
          <a:xfrm flipV="1">
            <a:off x="3714744" y="3167140"/>
            <a:ext cx="1000132" cy="250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7" name="26 Conector recto de flecha"/>
          <p:cNvCxnSpPr>
            <a:stCxn id="15" idx="3"/>
            <a:endCxn id="14" idx="1"/>
          </p:cNvCxnSpPr>
          <p:nvPr/>
        </p:nvCxnSpPr>
        <p:spPr bwMode="auto">
          <a:xfrm>
            <a:off x="6215074" y="3167140"/>
            <a:ext cx="928694" cy="250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27 Conector recto de flecha"/>
          <p:cNvCxnSpPr>
            <a:stCxn id="16" idx="3"/>
            <a:endCxn id="19" idx="1"/>
          </p:cNvCxnSpPr>
          <p:nvPr/>
        </p:nvCxnSpPr>
        <p:spPr bwMode="auto">
          <a:xfrm>
            <a:off x="6215074" y="3999139"/>
            <a:ext cx="928694" cy="1443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28 Conector recto de flecha"/>
          <p:cNvCxnSpPr>
            <a:stCxn id="17" idx="3"/>
            <a:endCxn id="20" idx="1"/>
          </p:cNvCxnSpPr>
          <p:nvPr/>
        </p:nvCxnSpPr>
        <p:spPr bwMode="auto">
          <a:xfrm flipV="1">
            <a:off x="6215074" y="4917998"/>
            <a:ext cx="928694" cy="2291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29 Conector recto de flecha"/>
          <p:cNvCxnSpPr>
            <a:stCxn id="9" idx="3"/>
            <a:endCxn id="16" idx="1"/>
          </p:cNvCxnSpPr>
          <p:nvPr/>
        </p:nvCxnSpPr>
        <p:spPr bwMode="auto">
          <a:xfrm>
            <a:off x="3714744" y="3998888"/>
            <a:ext cx="1000132" cy="251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1" name="30 Conector recto de flecha"/>
          <p:cNvCxnSpPr>
            <a:stCxn id="10" idx="3"/>
            <a:endCxn id="17" idx="1"/>
          </p:cNvCxnSpPr>
          <p:nvPr/>
        </p:nvCxnSpPr>
        <p:spPr bwMode="auto">
          <a:xfrm flipV="1">
            <a:off x="3714744" y="4920289"/>
            <a:ext cx="1000132" cy="1129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2" name="31 Conector recto de flecha"/>
          <p:cNvCxnSpPr>
            <a:stCxn id="8" idx="2"/>
            <a:endCxn id="9" idx="0"/>
          </p:cNvCxnSpPr>
          <p:nvPr/>
        </p:nvCxnSpPr>
        <p:spPr bwMode="auto">
          <a:xfrm rot="5400000">
            <a:off x="2167564" y="3583139"/>
            <a:ext cx="308278" cy="1588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3" name="32 Conector recto de flecha"/>
          <p:cNvCxnSpPr>
            <a:stCxn id="9" idx="2"/>
            <a:endCxn id="10" idx="0"/>
          </p:cNvCxnSpPr>
          <p:nvPr/>
        </p:nvCxnSpPr>
        <p:spPr bwMode="auto">
          <a:xfrm rot="5400000">
            <a:off x="2175909" y="4406292"/>
            <a:ext cx="291588" cy="1588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4" name="33 Conector recto de flecha"/>
          <p:cNvCxnSpPr>
            <a:stCxn id="10" idx="2"/>
            <a:endCxn id="18" idx="0"/>
          </p:cNvCxnSpPr>
          <p:nvPr/>
        </p:nvCxnSpPr>
        <p:spPr bwMode="auto">
          <a:xfrm rot="5400000">
            <a:off x="2172702" y="5439751"/>
            <a:ext cx="298002" cy="1588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5" name="34 Conector recto de flecha"/>
          <p:cNvCxnSpPr>
            <a:stCxn id="18" idx="2"/>
            <a:endCxn id="21" idx="0"/>
          </p:cNvCxnSpPr>
          <p:nvPr/>
        </p:nvCxnSpPr>
        <p:spPr bwMode="auto">
          <a:xfrm rot="5400000">
            <a:off x="2173439" y="6044793"/>
            <a:ext cx="296528" cy="1588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Evaluaciones de entrada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graphicFrame>
        <p:nvGraphicFramePr>
          <p:cNvPr id="37" name="36 Tabla"/>
          <p:cNvGraphicFramePr>
            <a:graphicFrameLocks noGrp="1"/>
          </p:cNvGraphicFramePr>
          <p:nvPr/>
        </p:nvGraphicFramePr>
        <p:xfrm>
          <a:off x="71406" y="1142984"/>
          <a:ext cx="6096000" cy="14833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76364"/>
                <a:gridCol w="962036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Criterio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País A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País B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País C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…</a:t>
                      </a:r>
                      <a:endParaRPr lang="es-C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Tamaño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Crecimiento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PPP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8" name="37 Tabla"/>
          <p:cNvGraphicFramePr>
            <a:graphicFrameLocks noGrp="1"/>
          </p:cNvGraphicFramePr>
          <p:nvPr/>
        </p:nvGraphicFramePr>
        <p:xfrm>
          <a:off x="2976594" y="2428868"/>
          <a:ext cx="6096000" cy="14833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76364"/>
                <a:gridCol w="962036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Productos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País A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País B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País C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…</a:t>
                      </a:r>
                      <a:endParaRPr lang="es-C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P1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P2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P3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9" name="38 Tabla"/>
          <p:cNvGraphicFramePr>
            <a:graphicFrameLocks noGrp="1"/>
          </p:cNvGraphicFramePr>
          <p:nvPr/>
        </p:nvGraphicFramePr>
        <p:xfrm>
          <a:off x="119074" y="3857628"/>
          <a:ext cx="6096000" cy="17526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66384"/>
                <a:gridCol w="1071570"/>
                <a:gridCol w="1071570"/>
                <a:gridCol w="1067276"/>
                <a:gridCol w="1219200"/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Funciones</a:t>
                      </a:r>
                    </a:p>
                    <a:p>
                      <a:r>
                        <a:rPr lang="es-MX" dirty="0" smtClean="0"/>
                        <a:t>Actividades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País A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País B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País C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…</a:t>
                      </a:r>
                      <a:endParaRPr lang="es-C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F/A 1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F/A 2</a:t>
                      </a:r>
                      <a:endParaRPr lang="es-CL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F/A 3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0" name="39 Tabla"/>
          <p:cNvGraphicFramePr>
            <a:graphicFrameLocks noGrp="1"/>
          </p:cNvGraphicFramePr>
          <p:nvPr/>
        </p:nvGraphicFramePr>
        <p:xfrm>
          <a:off x="2976594" y="5357826"/>
          <a:ext cx="6096000" cy="14833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24034"/>
                <a:gridCol w="1000132"/>
                <a:gridCol w="1000132"/>
                <a:gridCol w="1143008"/>
                <a:gridCol w="928694"/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Modo entrada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País A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País B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País C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…</a:t>
                      </a:r>
                      <a:endParaRPr lang="es-C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Exportaciones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Licencias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WOS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846" name="Rectangle 6"/>
          <p:cNvSpPr>
            <a:spLocks noChangeArrowheads="1"/>
          </p:cNvSpPr>
          <p:nvPr/>
        </p:nvSpPr>
        <p:spPr bwMode="auto">
          <a:xfrm>
            <a:off x="3429000" y="2544763"/>
            <a:ext cx="184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616" tIns="45809" rIns="91616" bIns="45809">
            <a:spAutoFit/>
          </a:bodyPr>
          <a:lstStyle/>
          <a:p>
            <a:pPr algn="just"/>
            <a:endParaRPr lang="es-CL" sz="1600">
              <a:latin typeface="Century Gothic" pitchFamily="34" charset="0"/>
            </a:endParaRPr>
          </a:p>
        </p:txBody>
      </p:sp>
      <p:sp>
        <p:nvSpPr>
          <p:cNvPr id="547847" name="Rectangle 7"/>
          <p:cNvSpPr>
            <a:spLocks noGrp="1" noChangeArrowheads="1"/>
          </p:cNvSpPr>
          <p:nvPr>
            <p:ph type="title"/>
          </p:nvPr>
        </p:nvSpPr>
        <p:spPr>
          <a:xfrm>
            <a:off x="955650" y="346098"/>
            <a:ext cx="6956449" cy="553998"/>
          </a:xfrm>
          <a:noFill/>
          <a:ln/>
        </p:spPr>
        <p:txBody>
          <a:bodyPr wrap="square">
            <a:spAutoFit/>
          </a:bodyPr>
          <a:lstStyle/>
          <a:p>
            <a:pPr algn="just" defTabSz="273050"/>
            <a:r>
              <a:rPr lang="es-ES_tradnl" sz="3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Consultas</a:t>
            </a:r>
            <a:endParaRPr lang="es-ES_tradnl" sz="3000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7858" name="Line 18"/>
          <p:cNvSpPr>
            <a:spLocks noChangeShapeType="1"/>
          </p:cNvSpPr>
          <p:nvPr/>
        </p:nvSpPr>
        <p:spPr bwMode="auto">
          <a:xfrm>
            <a:off x="928662" y="1000108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47458" name="Picture 2" descr="C:\Documents and Settings\jzunigac\Configuración local\Archivos temporales de Internet\Content.IE5\NLUEU1KI\MCj0078711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1714488"/>
            <a:ext cx="1622425" cy="39338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466" name="Rectangle 2"/>
          <p:cNvSpPr>
            <a:spLocks noChangeArrowheads="1"/>
          </p:cNvSpPr>
          <p:nvPr/>
        </p:nvSpPr>
        <p:spPr bwMode="auto">
          <a:xfrm>
            <a:off x="1116013" y="115888"/>
            <a:ext cx="56165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 defTabSz="273050"/>
            <a:r>
              <a:rPr lang="es-ES_tradnl" sz="3000" b="1" dirty="0" smtClean="0">
                <a:latin typeface="Arial" pitchFamily="34" charset="0"/>
                <a:cs typeface="Arial" pitchFamily="34" charset="0"/>
              </a:rPr>
              <a:t>Programa del curso</a:t>
            </a:r>
            <a:endParaRPr lang="es-ES_tradnl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2467" name="Line 3"/>
          <p:cNvSpPr>
            <a:spLocks noChangeShapeType="1"/>
          </p:cNvSpPr>
          <p:nvPr/>
        </p:nvSpPr>
        <p:spPr bwMode="auto">
          <a:xfrm>
            <a:off x="1089025" y="76517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grpSp>
        <p:nvGrpSpPr>
          <p:cNvPr id="2" name="10 Grupo"/>
          <p:cNvGrpSpPr/>
          <p:nvPr/>
        </p:nvGrpSpPr>
        <p:grpSpPr>
          <a:xfrm>
            <a:off x="142844" y="1071546"/>
            <a:ext cx="8858312" cy="2571768"/>
            <a:chOff x="142844" y="1571612"/>
            <a:chExt cx="8858312" cy="3000396"/>
          </a:xfrm>
        </p:grpSpPr>
        <p:sp>
          <p:nvSpPr>
            <p:cNvPr id="5" name="4 Rectángulo"/>
            <p:cNvSpPr/>
            <p:nvPr/>
          </p:nvSpPr>
          <p:spPr bwMode="auto">
            <a:xfrm>
              <a:off x="142844" y="1714488"/>
              <a:ext cx="3071834" cy="1143008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Ambiente de Negocios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s-MX" sz="2000" b="1" dirty="0" smtClean="0">
                  <a:latin typeface="Arial" pitchFamily="34" charset="0"/>
                  <a:cs typeface="Arial" pitchFamily="34" charset="0"/>
                </a:rPr>
                <a:t>País</a:t>
              </a:r>
              <a:endParaRPr kumimoji="0" lang="es-C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5 Rectángulo"/>
            <p:cNvSpPr/>
            <p:nvPr/>
          </p:nvSpPr>
          <p:spPr bwMode="auto">
            <a:xfrm>
              <a:off x="3071802" y="3429000"/>
              <a:ext cx="3071834" cy="1143008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Administració</a:t>
              </a:r>
              <a:r>
                <a:rPr lang="es-MX" sz="2000" dirty="0" smtClean="0">
                  <a:latin typeface="Arial" pitchFamily="34" charset="0"/>
                  <a:cs typeface="Arial" pitchFamily="34" charset="0"/>
                </a:rPr>
                <a:t>n de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Negocios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s-MX" sz="2000" b="1" dirty="0" smtClean="0">
                  <a:latin typeface="Arial" pitchFamily="34" charset="0"/>
                  <a:cs typeface="Arial" pitchFamily="34" charset="0"/>
                </a:rPr>
                <a:t>Compañía</a:t>
              </a:r>
              <a:endParaRPr kumimoji="0" lang="es-C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6 Rectángulo"/>
            <p:cNvSpPr/>
            <p:nvPr/>
          </p:nvSpPr>
          <p:spPr bwMode="auto">
            <a:xfrm>
              <a:off x="5929322" y="1571612"/>
              <a:ext cx="3071834" cy="171451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Resultados: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s-MX" sz="2000" dirty="0" smtClean="0">
                  <a:latin typeface="Arial" pitchFamily="34" charset="0"/>
                  <a:cs typeface="Arial" pitchFamily="34" charset="0"/>
                </a:rPr>
                <a:t>Ventajas competitivas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sz="20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Sostenible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s-MX" sz="2000" dirty="0" smtClean="0">
                  <a:latin typeface="Arial" pitchFamily="34" charset="0"/>
                  <a:cs typeface="Arial" pitchFamily="34" charset="0"/>
                </a:rPr>
                <a:t>Performance Superior</a:t>
              </a:r>
              <a:endParaRPr kumimoji="0" lang="es-CL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7 Flecha izquierda y derecha"/>
            <p:cNvSpPr/>
            <p:nvPr/>
          </p:nvSpPr>
          <p:spPr bwMode="auto">
            <a:xfrm>
              <a:off x="3214678" y="1785926"/>
              <a:ext cx="2643206" cy="357190"/>
            </a:xfrm>
            <a:prstGeom prst="leftRightArrow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C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8 Flecha izquierda y derecha"/>
            <p:cNvSpPr/>
            <p:nvPr/>
          </p:nvSpPr>
          <p:spPr bwMode="auto">
            <a:xfrm rot="2561181">
              <a:off x="3111160" y="2599162"/>
              <a:ext cx="1695610" cy="357190"/>
            </a:xfrm>
            <a:prstGeom prst="leftRightArrow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C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9 Flecha izquierda y derecha"/>
            <p:cNvSpPr/>
            <p:nvPr/>
          </p:nvSpPr>
          <p:spPr bwMode="auto">
            <a:xfrm rot="7999472">
              <a:off x="4435823" y="2560945"/>
              <a:ext cx="1695610" cy="357190"/>
            </a:xfrm>
            <a:prstGeom prst="leftRightArrow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C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2" name="11 Rectángulo redondeado"/>
          <p:cNvSpPr/>
          <p:nvPr/>
        </p:nvSpPr>
        <p:spPr bwMode="auto">
          <a:xfrm>
            <a:off x="142844" y="2357430"/>
            <a:ext cx="2786082" cy="2357454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Externo: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800" b="1" dirty="0" smtClean="0"/>
              <a:t>Macro</a:t>
            </a:r>
            <a:endParaRPr kumimoji="0" lang="es-MX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800" dirty="0" smtClean="0"/>
              <a:t>- Nacional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 Supranacional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800" dirty="0" smtClean="0"/>
              <a:t>  (Regional-Global)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Micro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es-MX" sz="1800" dirty="0" smtClean="0"/>
              <a:t>Clientes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es-MX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Competidores</a:t>
            </a:r>
            <a:endParaRPr kumimoji="0" lang="es-CL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12 Rectángulo redondeado"/>
          <p:cNvSpPr/>
          <p:nvPr/>
        </p:nvSpPr>
        <p:spPr bwMode="auto">
          <a:xfrm>
            <a:off x="3071802" y="3714752"/>
            <a:ext cx="4286280" cy="928694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Interno: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800" dirty="0" smtClean="0"/>
              <a:t>- Recursos y capacidades de la firma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es-MX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Competidores</a:t>
            </a:r>
            <a:endParaRPr kumimoji="0" lang="es-CL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13 Rectángulo redondeado"/>
          <p:cNvSpPr/>
          <p:nvPr/>
        </p:nvSpPr>
        <p:spPr bwMode="auto">
          <a:xfrm>
            <a:off x="3071802" y="4714884"/>
            <a:ext cx="4286280" cy="1097328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Estrategia</a:t>
            </a:r>
            <a:r>
              <a:rPr kumimoji="0" lang="es-MX" sz="1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Global</a:t>
            </a:r>
            <a:r>
              <a:rPr kumimoji="0" lang="es-MX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800" dirty="0" smtClean="0"/>
              <a:t>- Estrategia de Negocios / Productos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es-MX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Estrategia</a:t>
            </a:r>
            <a:r>
              <a:rPr kumimoji="0" lang="es-MX" sz="18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Función / actividad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es-MX" sz="1800" dirty="0" smtClean="0"/>
              <a:t> Estrategia modo de entrada</a:t>
            </a:r>
            <a:endParaRPr kumimoji="0" lang="es-CL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14 Rectángulo redondeado"/>
          <p:cNvSpPr/>
          <p:nvPr/>
        </p:nvSpPr>
        <p:spPr bwMode="auto">
          <a:xfrm>
            <a:off x="3071802" y="5857892"/>
            <a:ext cx="4286280" cy="85725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Organización Transnacional: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800" dirty="0" smtClean="0"/>
              <a:t>- Estructura y Procesos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es-MX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Aprendizaje</a:t>
            </a:r>
            <a:r>
              <a:rPr kumimoji="0" lang="es-MX" sz="18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en las organizaciones</a:t>
            </a:r>
            <a:endParaRPr kumimoji="0" lang="es-CL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Decisiones Claves antes de la internacionalización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428736"/>
            <a:ext cx="8215370" cy="5214973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¿Por qué una firma debería entrar a mercados extranjeros?</a:t>
            </a:r>
          </a:p>
          <a:p>
            <a:pPr marL="800100" lvl="1" indent="-342900"/>
            <a:r>
              <a:rPr lang="es-MX" sz="1600" dirty="0" smtClean="0">
                <a:latin typeface="Arial" pitchFamily="34" charset="0"/>
                <a:cs typeface="Arial" pitchFamily="34" charset="0"/>
              </a:rPr>
              <a:t>Manejado por los objetivos estratégicos de la firma.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¿Dónde y cuales mercados debería abarcar?</a:t>
            </a:r>
          </a:p>
          <a:p>
            <a:pPr marL="800100" lvl="1" indent="-342900"/>
            <a:r>
              <a:rPr lang="es-MX" sz="1600" dirty="0" smtClean="0">
                <a:latin typeface="Arial" pitchFamily="34" charset="0"/>
                <a:cs typeface="Arial" pitchFamily="34" charset="0"/>
              </a:rPr>
              <a:t>Escoger países y segmentos de mercado.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¿Cuándo debería entrar a los mercados seleccionados?</a:t>
            </a:r>
          </a:p>
          <a:p>
            <a:pPr marL="800100" lvl="1" indent="-342900"/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Timing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 … ahora o más adelante.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¿Cuál debería ser la escala de entrada al mercado extranjero?</a:t>
            </a:r>
          </a:p>
          <a:p>
            <a:pPr marL="800100" lvl="1" indent="-342900"/>
            <a:r>
              <a:rPr lang="es-MX" sz="1600" dirty="0" smtClean="0">
                <a:latin typeface="Arial" pitchFamily="34" charset="0"/>
                <a:cs typeface="Arial" pitchFamily="34" charset="0"/>
              </a:rPr>
              <a:t>Entrar a pequeña o gran escala.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¿Cómo debería entrar la firma a los mercados extranjeros?</a:t>
            </a:r>
          </a:p>
          <a:p>
            <a:pPr marL="800100" lvl="1" indent="-342900"/>
            <a:r>
              <a:rPr lang="es-MX" sz="1600" dirty="0" smtClean="0">
                <a:latin typeface="Arial" pitchFamily="34" charset="0"/>
                <a:cs typeface="Arial" pitchFamily="34" charset="0"/>
              </a:rPr>
              <a:t>Cual es el modo que debe utilizar la firma para entrar al mercado extranjero.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¿Cuáles áreas de negocios deberían ser globalizados?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Producción (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Nike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), comercial (filiales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CyT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), marketing (diseños de autos chinos)</a:t>
            </a:r>
          </a:p>
          <a:p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Todas estas decisiones están interrelacionadas</a:t>
            </a:r>
            <a:endParaRPr lang="es-MX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¿Por qué una firma debería entrar a mercados extranjeros?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428736"/>
            <a:ext cx="8215370" cy="5214973"/>
          </a:xfrm>
        </p:spPr>
        <p:txBody>
          <a:bodyPr/>
          <a:lstStyle/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Factores que influencian la decisión de internacionalización:</a:t>
            </a:r>
          </a:p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Objetivos: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Alcanzar crecimiento en ventas o rentabilidad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Competir más eficientemente en contra de competidores locales y extranjeros (en marcados domésticos o internacionales)</a:t>
            </a:r>
          </a:p>
          <a:p>
            <a:pPr marL="857250" lvl="1" indent="-457200"/>
            <a:endParaRPr lang="es-MX" sz="1800" dirty="0" smtClean="0">
              <a:latin typeface="Arial" pitchFamily="34" charset="0"/>
              <a:cs typeface="Arial" pitchFamily="34" charset="0"/>
            </a:endParaRPr>
          </a:p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Intereses y habilidades de los managers para: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Manejar los recursos y capacidades de la compañía internacionalmente para superar la saturación del mercado local y alcanzar oportunidades globales.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Tomar ventajas que presentan los países extranjeros para reducir costos (trabajo, MO, incentivos gubernamentales, </a:t>
            </a:r>
            <a:r>
              <a:rPr lang="es-MX" sz="1800" dirty="0" err="1" smtClean="0">
                <a:latin typeface="Arial" pitchFamily="34" charset="0"/>
                <a:cs typeface="Arial" pitchFamily="34" charset="0"/>
              </a:rPr>
              <a:t>ect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.)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Mejorar el aprendizaje organizacional vía compromiso transfronterizo.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¿Por qué una firma debería entrar a mercados extranjeros? (Cont.)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428736"/>
            <a:ext cx="8215370" cy="5214973"/>
          </a:xfrm>
        </p:spPr>
        <p:txBody>
          <a:bodyPr/>
          <a:lstStyle/>
          <a:p>
            <a:pPr marL="457200" indent="-457200"/>
            <a:r>
              <a:rPr lang="es-MX" sz="2000" dirty="0" smtClean="0">
                <a:latin typeface="Arial" pitchFamily="34" charset="0"/>
                <a:cs typeface="Arial" pitchFamily="34" charset="0"/>
              </a:rPr>
              <a:t>Entrada a mercados extranjeros es por mercado o por recursos:</a:t>
            </a:r>
          </a:p>
          <a:p>
            <a:pPr marL="457200" indent="-457200"/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Factores básicos de producción:</a:t>
            </a:r>
          </a:p>
          <a:p>
            <a:pPr marL="1257300" lvl="2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Materias primas, trabajo, capital</a:t>
            </a: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Factores avanzados:</a:t>
            </a:r>
          </a:p>
          <a:p>
            <a:pPr marL="1257300" lvl="2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Técnicos / conocimiento / Habilidades</a:t>
            </a:r>
          </a:p>
          <a:p>
            <a:pPr marL="1257300" lvl="2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Partes y componentes</a:t>
            </a:r>
          </a:p>
          <a:p>
            <a:pPr marL="1257300" lvl="2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Productos y servicios terminados – consumidores o industrias</a:t>
            </a:r>
          </a:p>
          <a:p>
            <a:pPr marL="1257300" lvl="2" indent="-457200"/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pPr marL="457200" indent="-457200"/>
            <a:r>
              <a:rPr lang="es-MX" sz="2000" dirty="0" smtClean="0">
                <a:latin typeface="Arial" pitchFamily="34" charset="0"/>
                <a:cs typeface="Arial" pitchFamily="34" charset="0"/>
              </a:rPr>
              <a:t>Entrada a mercados extranjeros es una decisión crítica, especialmente para firmas pequeñas con recursos limitados.</a:t>
            </a:r>
          </a:p>
          <a:p>
            <a:pPr marL="457200" indent="-457200"/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marL="457200" indent="-457200"/>
            <a:r>
              <a:rPr lang="es-MX" sz="2000" dirty="0" smtClean="0">
                <a:latin typeface="Arial" pitchFamily="34" charset="0"/>
                <a:cs typeface="Arial" pitchFamily="34" charset="0"/>
              </a:rPr>
              <a:t>La decisión influencia el alcance de las actividades de la firma, es decir, si la firma permanece como una firma doméstica o se transforma en una firma internacional.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¿Dónde y cuales mercados abarcar?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428736"/>
            <a:ext cx="8215370" cy="5214973"/>
          </a:xfrm>
        </p:spPr>
        <p:txBody>
          <a:bodyPr/>
          <a:lstStyle/>
          <a:p>
            <a:pPr marL="457200" indent="-457200"/>
            <a:r>
              <a:rPr lang="es-MX" sz="2000" dirty="0" smtClean="0">
                <a:latin typeface="Arial" pitchFamily="34" charset="0"/>
                <a:cs typeface="Arial" pitchFamily="34" charset="0"/>
              </a:rPr>
              <a:t>Criterios de atractivo de un país: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Tamaño de la población v/s Tamaño del mercado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Ingresos </a:t>
            </a:r>
            <a:r>
              <a:rPr lang="es-MX" sz="1800" dirty="0" err="1" smtClean="0">
                <a:latin typeface="Arial" pitchFamily="34" charset="0"/>
                <a:cs typeface="Arial" pitchFamily="34" charset="0"/>
              </a:rPr>
              <a:t>percápita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s-MX" sz="1800" dirty="0" err="1" smtClean="0">
                <a:latin typeface="Arial" pitchFamily="34" charset="0"/>
                <a:cs typeface="Arial" pitchFamily="34" charset="0"/>
              </a:rPr>
              <a:t>Porder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 de paridad de compra PPP v/s tipo de cambio</a:t>
            </a:r>
          </a:p>
          <a:p>
            <a:pPr marL="857250" lvl="1" indent="-457200"/>
            <a:r>
              <a:rPr lang="es-MX" sz="1800" dirty="0" err="1" smtClean="0">
                <a:latin typeface="Arial" pitchFamily="34" charset="0"/>
                <a:cs typeface="Arial" pitchFamily="34" charset="0"/>
              </a:rPr>
              <a:t>Indice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 de crecimiento de ingresos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Ambiente competitivo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Ambiente político, legal, económico y regulatorio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Idoneidad de los países para manejo de negocios internacionales (B2B – B2C)</a:t>
            </a:r>
          </a:p>
          <a:p>
            <a:pPr marL="1257300" lvl="2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En completo y por segmentos</a:t>
            </a:r>
          </a:p>
          <a:p>
            <a:pPr marL="1257300" lvl="2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Lenguaje y cultura</a:t>
            </a:r>
          </a:p>
          <a:p>
            <a:pPr marL="457200" indent="-457200"/>
            <a:r>
              <a:rPr lang="es-MX" sz="2000" dirty="0" smtClean="0">
                <a:latin typeface="Arial" pitchFamily="34" charset="0"/>
                <a:cs typeface="Arial" pitchFamily="34" charset="0"/>
              </a:rPr>
              <a:t>Examinar completamente los costos, beneficios y riesgos.</a:t>
            </a:r>
          </a:p>
          <a:p>
            <a:pPr marL="457200" indent="-457200"/>
            <a:r>
              <a:rPr lang="es-MX" sz="2000" dirty="0" smtClean="0">
                <a:latin typeface="Arial" pitchFamily="34" charset="0"/>
                <a:cs typeface="Arial" pitchFamily="34" charset="0"/>
              </a:rPr>
              <a:t>Los criterios pueden ser ponderados diferentemente dependiendo de la importancia de los factores de decisión y del tipo de negocio.</a:t>
            </a:r>
          </a:p>
          <a:p>
            <a:pPr marL="857250" lvl="1" indent="-457200"/>
            <a:endParaRPr lang="es-MX" sz="1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¿Cuándo debería entrar a los mercados seleccionados?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285860"/>
            <a:ext cx="8215370" cy="5214973"/>
          </a:xfrm>
        </p:spPr>
        <p:txBody>
          <a:bodyPr/>
          <a:lstStyle/>
          <a:p>
            <a:pPr marL="457200" indent="-457200"/>
            <a:r>
              <a:rPr lang="es-MX" sz="2200" dirty="0" smtClean="0">
                <a:latin typeface="Arial" pitchFamily="34" charset="0"/>
                <a:cs typeface="Arial" pitchFamily="34" charset="0"/>
              </a:rPr>
              <a:t>FMA, </a:t>
            </a:r>
            <a:r>
              <a:rPr lang="es-MX" sz="2200" dirty="0" err="1" smtClean="0">
                <a:latin typeface="Arial" pitchFamily="34" charset="0"/>
                <a:cs typeface="Arial" pitchFamily="34" charset="0"/>
              </a:rPr>
              <a:t>first</a:t>
            </a:r>
            <a:r>
              <a:rPr lang="es-MX" sz="2200" dirty="0" smtClean="0">
                <a:latin typeface="Arial" pitchFamily="34" charset="0"/>
                <a:cs typeface="Arial" pitchFamily="34" charset="0"/>
              </a:rPr>
              <a:t> mover </a:t>
            </a:r>
            <a:r>
              <a:rPr lang="es-MX" sz="2200" dirty="0" err="1" smtClean="0">
                <a:latin typeface="Arial" pitchFamily="34" charset="0"/>
                <a:cs typeface="Arial" pitchFamily="34" charset="0"/>
              </a:rPr>
              <a:t>advantage</a:t>
            </a:r>
            <a:r>
              <a:rPr lang="es-MX" sz="2200" dirty="0" smtClean="0">
                <a:latin typeface="Arial" pitchFamily="34" charset="0"/>
                <a:cs typeface="Arial" pitchFamily="34" charset="0"/>
              </a:rPr>
              <a:t>: se produce cuando una firma se adelanta a sus competidores a través de los siguientes factores:</a:t>
            </a: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Estableciendo una fuerte imagen de marca</a:t>
            </a: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Capturando demanda:</a:t>
            </a:r>
          </a:p>
          <a:p>
            <a:pPr marL="1257300" lvl="2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Construyendo volumen de ventas</a:t>
            </a:r>
          </a:p>
          <a:p>
            <a:pPr marL="1257300" lvl="2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Moviendo la curva de la experiencia hacia abajo antes que sus competidores</a:t>
            </a:r>
          </a:p>
          <a:p>
            <a:pPr marL="1257300" lvl="2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Ganando ventajas en costos</a:t>
            </a:r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Creando costos de cambio para sus consumidores (Celulares)</a:t>
            </a:r>
          </a:p>
          <a:p>
            <a:pPr marL="1257300" lvl="2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Atando a los clientes con el primer movimiento de productos/servicios</a:t>
            </a: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Transformando estándar y normas de la industria</a:t>
            </a: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Estableciendo favorables relaciones sociales atando a consumidores y gobiernos (importante en altos contextos culturales)</a:t>
            </a:r>
          </a:p>
          <a:p>
            <a:pPr marL="857250" lvl="1" indent="-457200"/>
            <a:endParaRPr lang="es-MX" sz="1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¿Cuál debería ser la escala de entrada?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285860"/>
            <a:ext cx="8215370" cy="5214973"/>
          </a:xfrm>
        </p:spPr>
        <p:txBody>
          <a:bodyPr/>
          <a:lstStyle/>
          <a:p>
            <a:pPr marL="457200" indent="-457200"/>
            <a:r>
              <a:rPr lang="es-MX" sz="2200" dirty="0" smtClean="0">
                <a:latin typeface="Arial" pitchFamily="34" charset="0"/>
                <a:cs typeface="Arial" pitchFamily="34" charset="0"/>
              </a:rPr>
              <a:t>¿Qué niveles de recursos se comprometerán?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Accesibilidad: recursos disponibles interna y externamente.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Alternativa de uso de los recursos (Invertir afuera v/s en el mismo país en el mismo u otro negocio)</a:t>
            </a:r>
          </a:p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Entrada a gran escala:</a:t>
            </a: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Decisión de gran impacto y largo plazo</a:t>
            </a: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Difícil de revertir</a:t>
            </a: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Alto riesgo (compromisos irreversibles)	</a:t>
            </a: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Altos retornos </a:t>
            </a:r>
          </a:p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Entrada a pequeña escala:</a:t>
            </a: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Test de mercado</a:t>
            </a: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Delatar estrategia a rivales</a:t>
            </a: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Pérdida de oportunidades</a:t>
            </a:r>
          </a:p>
          <a:p>
            <a:pPr marL="857250" lvl="1" indent="-457200"/>
            <a:endParaRPr lang="es-MX" sz="1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¿Cómo entrar a mercados extranjeros?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285860"/>
            <a:ext cx="8215370" cy="5214973"/>
          </a:xfrm>
        </p:spPr>
        <p:txBody>
          <a:bodyPr/>
          <a:lstStyle/>
          <a:p>
            <a:pPr marL="457200" indent="-457200"/>
            <a:r>
              <a:rPr lang="es-MX" sz="2200" dirty="0" smtClean="0">
                <a:latin typeface="Arial" pitchFamily="34" charset="0"/>
                <a:cs typeface="Arial" pitchFamily="34" charset="0"/>
              </a:rPr>
              <a:t>6 modos de entrada clasificados en 3 grupos:</a:t>
            </a:r>
          </a:p>
          <a:p>
            <a:pPr marL="457200" indent="-457200"/>
            <a:endParaRPr lang="es-MX" sz="2200" dirty="0" smtClean="0">
              <a:latin typeface="Arial" pitchFamily="34" charset="0"/>
              <a:cs typeface="Arial" pitchFamily="34" charset="0"/>
            </a:endParaRPr>
          </a:p>
          <a:p>
            <a:pPr marL="457200" indent="-457200"/>
            <a:r>
              <a:rPr lang="es-MX" sz="2200" dirty="0" smtClean="0">
                <a:latin typeface="Arial" pitchFamily="34" charset="0"/>
                <a:cs typeface="Arial" pitchFamily="34" charset="0"/>
              </a:rPr>
              <a:t>Modos de mercado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Exportaciones</a:t>
            </a:r>
          </a:p>
          <a:p>
            <a:pPr marL="857250" lvl="1" indent="-457200"/>
            <a:r>
              <a:rPr lang="es-MX" sz="1800" dirty="0" err="1" smtClean="0">
                <a:latin typeface="Arial" pitchFamily="34" charset="0"/>
                <a:cs typeface="Arial" pitchFamily="34" charset="0"/>
              </a:rPr>
              <a:t>Turnkey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1800" dirty="0" err="1" smtClean="0">
                <a:latin typeface="Arial" pitchFamily="34" charset="0"/>
                <a:cs typeface="Arial" pitchFamily="34" charset="0"/>
              </a:rPr>
              <a:t>project</a:t>
            </a:r>
            <a:endParaRPr lang="es-MX" sz="1800" dirty="0" smtClean="0">
              <a:latin typeface="Arial" pitchFamily="34" charset="0"/>
              <a:cs typeface="Arial" pitchFamily="34" charset="0"/>
            </a:endParaRPr>
          </a:p>
          <a:p>
            <a:pPr marL="457200" indent="-457200"/>
            <a:r>
              <a:rPr lang="es-MX" sz="2200" dirty="0" smtClean="0">
                <a:latin typeface="Arial" pitchFamily="34" charset="0"/>
                <a:cs typeface="Arial" pitchFamily="34" charset="0"/>
              </a:rPr>
              <a:t>Modos de contrato a largo plazo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Licencias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Franquicias</a:t>
            </a:r>
          </a:p>
          <a:p>
            <a:pPr marL="457200" indent="-457200"/>
            <a:r>
              <a:rPr lang="es-MX" sz="2200" dirty="0" smtClean="0">
                <a:latin typeface="Arial" pitchFamily="34" charset="0"/>
                <a:cs typeface="Arial" pitchFamily="34" charset="0"/>
              </a:rPr>
              <a:t>Modos de propiedad (FDI)</a:t>
            </a: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International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Joint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Ventures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(IJV)</a:t>
            </a:r>
          </a:p>
          <a:p>
            <a:pPr marL="857250" lvl="1" indent="-457200"/>
            <a:r>
              <a:rPr lang="es-MX" dirty="0" err="1" smtClean="0">
                <a:latin typeface="Arial" pitchFamily="34" charset="0"/>
                <a:cs typeface="Arial" pitchFamily="34" charset="0"/>
              </a:rPr>
              <a:t>Wholly-owned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Subsidiaries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(WOS)</a:t>
            </a:r>
          </a:p>
          <a:p>
            <a:pPr marL="1257300" lvl="2" indent="-457200"/>
            <a:r>
              <a:rPr lang="es-MX" dirty="0" err="1" smtClean="0">
                <a:latin typeface="Arial" pitchFamily="34" charset="0"/>
                <a:cs typeface="Arial" pitchFamily="34" charset="0"/>
              </a:rPr>
              <a:t>Adquisiones</a:t>
            </a: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marL="1257300" lvl="2" indent="-457200"/>
            <a:r>
              <a:rPr lang="es-MX" dirty="0" err="1" smtClean="0">
                <a:latin typeface="Arial" pitchFamily="34" charset="0"/>
                <a:cs typeface="Arial" pitchFamily="34" charset="0"/>
              </a:rPr>
              <a:t>Greenfield</a:t>
            </a: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marL="857250" lvl="1" indent="-457200"/>
            <a:endParaRPr lang="es-MX" sz="1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ción para trabajos sobre un país">
  <a:themeElements>
    <a:clrScheme name="ms_edcntryrpt_tp01018371 2">
      <a:dk1>
        <a:srgbClr val="000000"/>
      </a:dk1>
      <a:lt1>
        <a:srgbClr val="FFFFFF"/>
      </a:lt1>
      <a:dk2>
        <a:srgbClr val="CC6600"/>
      </a:dk2>
      <a:lt2>
        <a:srgbClr val="FFFFFF"/>
      </a:lt2>
      <a:accent1>
        <a:srgbClr val="FFFFCC"/>
      </a:accent1>
      <a:accent2>
        <a:srgbClr val="B5E0E3"/>
      </a:accent2>
      <a:accent3>
        <a:srgbClr val="FFFFFF"/>
      </a:accent3>
      <a:accent4>
        <a:srgbClr val="000000"/>
      </a:accent4>
      <a:accent5>
        <a:srgbClr val="FFFFE2"/>
      </a:accent5>
      <a:accent6>
        <a:srgbClr val="A4CBCE"/>
      </a:accent6>
      <a:hlink>
        <a:srgbClr val="E5D093"/>
      </a:hlink>
      <a:folHlink>
        <a:srgbClr val="CCB374"/>
      </a:folHlink>
    </a:clrScheme>
    <a:fontScheme name="ms_edcntryrpt_tp01018371">
      <a:majorFont>
        <a:latin typeface="Century Schoolbook"/>
        <a:ea typeface=""/>
        <a:cs typeface="Times New Roman"/>
      </a:majorFont>
      <a:minorFont>
        <a:latin typeface="Century Schoolbook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lnDef>
  </a:objectDefaults>
  <a:extraClrSchemeLst>
    <a:extraClrScheme>
      <a:clrScheme name="ms_edcntryrpt_tp01018371 1">
        <a:dk1>
          <a:srgbClr val="000000"/>
        </a:dk1>
        <a:lt1>
          <a:srgbClr val="FFFFCC"/>
        </a:lt1>
        <a:dk2>
          <a:srgbClr val="4D4D4D"/>
        </a:dk2>
        <a:lt2>
          <a:srgbClr val="FFCC00"/>
        </a:lt2>
        <a:accent1>
          <a:srgbClr val="FF9900"/>
        </a:accent1>
        <a:accent2>
          <a:srgbClr val="CC9900"/>
        </a:accent2>
        <a:accent3>
          <a:srgbClr val="B2B2B2"/>
        </a:accent3>
        <a:accent4>
          <a:srgbClr val="DADAAE"/>
        </a:accent4>
        <a:accent5>
          <a:srgbClr val="FFCAAA"/>
        </a:accent5>
        <a:accent6>
          <a:srgbClr val="B98A00"/>
        </a:accent6>
        <a:hlink>
          <a:srgbClr val="898743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edcntryrpt_tp01018371 2">
        <a:dk1>
          <a:srgbClr val="000000"/>
        </a:dk1>
        <a:lt1>
          <a:srgbClr val="FFFFFF"/>
        </a:lt1>
        <a:dk2>
          <a:srgbClr val="CC6600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E5D093"/>
        </a:hlink>
        <a:folHlink>
          <a:srgbClr val="CCB37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8F8F8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FBFBFB"/>
        </a:accent5>
        <a:accent6>
          <a:srgbClr val="878787"/>
        </a:accent6>
        <a:hlink>
          <a:srgbClr val="DDDDD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4">
        <a:dk1>
          <a:srgbClr val="000000"/>
        </a:dk1>
        <a:lt1>
          <a:srgbClr val="FFFFFF"/>
        </a:lt1>
        <a:dk2>
          <a:srgbClr val="000066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FDF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5">
        <a:dk1>
          <a:srgbClr val="000000"/>
        </a:dk1>
        <a:lt1>
          <a:srgbClr val="E9E6D9"/>
        </a:lt1>
        <a:dk2>
          <a:srgbClr val="666633"/>
        </a:dk2>
        <a:lt2>
          <a:srgbClr val="CEC7AA"/>
        </a:lt2>
        <a:accent1>
          <a:srgbClr val="FFFFCC"/>
        </a:accent1>
        <a:accent2>
          <a:srgbClr val="B5E0E3"/>
        </a:accent2>
        <a:accent3>
          <a:srgbClr val="F2F0E9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6AB82"/>
        </a:hlink>
        <a:folHlink>
          <a:srgbClr val="A092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6">
        <a:dk1>
          <a:srgbClr val="1B3753"/>
        </a:dk1>
        <a:lt1>
          <a:srgbClr val="EAEAEA"/>
        </a:lt1>
        <a:dk2>
          <a:srgbClr val="336699"/>
        </a:dk2>
        <a:lt2>
          <a:srgbClr val="FFFFCC"/>
        </a:lt2>
        <a:accent1>
          <a:srgbClr val="BA8E46"/>
        </a:accent1>
        <a:accent2>
          <a:srgbClr val="46C0AF"/>
        </a:accent2>
        <a:accent3>
          <a:srgbClr val="ADB8CA"/>
        </a:accent3>
        <a:accent4>
          <a:srgbClr val="C8C8C8"/>
        </a:accent4>
        <a:accent5>
          <a:srgbClr val="D9C6B0"/>
        </a:accent5>
        <a:accent6>
          <a:srgbClr val="3FAE9E"/>
        </a:accent6>
        <a:hlink>
          <a:srgbClr val="93ACC3"/>
        </a:hlink>
        <a:folHlink>
          <a:srgbClr val="7897B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edcntryrpt_tp01018371 7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FFCC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E7B98A"/>
        </a:accent6>
        <a:hlink>
          <a:srgbClr val="FF9999"/>
        </a:hlink>
        <a:folHlink>
          <a:srgbClr val="E063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8">
        <a:dk1>
          <a:srgbClr val="000000"/>
        </a:dk1>
        <a:lt1>
          <a:srgbClr val="EAEAEA"/>
        </a:lt1>
        <a:dk2>
          <a:srgbClr val="17118B"/>
        </a:dk2>
        <a:lt2>
          <a:srgbClr val="FFFFCC"/>
        </a:lt2>
        <a:accent1>
          <a:srgbClr val="B2B2B2"/>
        </a:accent1>
        <a:accent2>
          <a:srgbClr val="54ABB2"/>
        </a:accent2>
        <a:accent3>
          <a:srgbClr val="ABAAC4"/>
        </a:accent3>
        <a:accent4>
          <a:srgbClr val="C8C8C8"/>
        </a:accent4>
        <a:accent5>
          <a:srgbClr val="D5D5D5"/>
        </a:accent5>
        <a:accent6>
          <a:srgbClr val="4B9BA1"/>
        </a:accent6>
        <a:hlink>
          <a:srgbClr val="4F49A3"/>
        </a:hlink>
        <a:folHlink>
          <a:srgbClr val="2E257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Presentación para trabajos sobre un país</Template>
  <TotalTime>15309</TotalTime>
  <Words>1300</Words>
  <Application>Microsoft Office PowerPoint</Application>
  <PresentationFormat>Presentación en pantalla (4:3)</PresentationFormat>
  <Paragraphs>245</Paragraphs>
  <Slides>18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19" baseType="lpstr">
      <vt:lpstr>Presentación para trabajos sobre un país</vt:lpstr>
      <vt:lpstr>Clase N°6 Entrada a mercados extranjeros  Capítulo 14</vt:lpstr>
      <vt:lpstr>Diapositiva 2</vt:lpstr>
      <vt:lpstr>Decisiones Claves antes de la internacionalización</vt:lpstr>
      <vt:lpstr>¿Por qué una firma debería entrar a mercados extranjeros?</vt:lpstr>
      <vt:lpstr>¿Por qué una firma debería entrar a mercados extranjeros? (Cont.)</vt:lpstr>
      <vt:lpstr>¿Dónde y cuales mercados abarcar?</vt:lpstr>
      <vt:lpstr>¿Cuándo debería entrar a los mercados seleccionados?</vt:lpstr>
      <vt:lpstr>¿Cuál debería ser la escala de entrada?</vt:lpstr>
      <vt:lpstr>¿Cómo entrar a mercados extranjeros?</vt:lpstr>
      <vt:lpstr>Exportaciones</vt:lpstr>
      <vt:lpstr>Turnkey Project (Proyecto vendido)</vt:lpstr>
      <vt:lpstr>Licencias</vt:lpstr>
      <vt:lpstr>Franquicias</vt:lpstr>
      <vt:lpstr>Licencias/Franquicias</vt:lpstr>
      <vt:lpstr>Wholly owned subsidiaries</vt:lpstr>
      <vt:lpstr>Cuadro de decisión para modo de entrada</vt:lpstr>
      <vt:lpstr>Evaluaciones de entrada</vt:lpstr>
      <vt:lpstr>Consultas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para Ingeniería U. de Chile</dc:title>
  <dc:subject/>
  <dc:creator>jzunigac</dc:creator>
  <cp:keywords/>
  <dc:description/>
  <cp:lastModifiedBy>jzunigac</cp:lastModifiedBy>
  <cp:revision>61</cp:revision>
  <dcterms:created xsi:type="dcterms:W3CDTF">2009-06-21T14:30:49Z</dcterms:created>
  <dcterms:modified xsi:type="dcterms:W3CDTF">2010-10-14T01:50:31Z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TC010183713082</vt:lpwstr>
  </property>
</Properties>
</file>