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56" r:id="rId2"/>
    <p:sldId id="257" r:id="rId3"/>
    <p:sldId id="298" r:id="rId4"/>
    <p:sldId id="299" r:id="rId5"/>
    <p:sldId id="300" r:id="rId6"/>
    <p:sldId id="301" r:id="rId7"/>
    <p:sldId id="302" r:id="rId8"/>
    <p:sldId id="303" r:id="rId9"/>
    <p:sldId id="306" r:id="rId10"/>
    <p:sldId id="304" r:id="rId11"/>
    <p:sldId id="305" r:id="rId12"/>
    <p:sldId id="273" r:id="rId13"/>
    <p:sldId id="274" r:id="rId14"/>
    <p:sldId id="307" r:id="rId15"/>
    <p:sldId id="308" r:id="rId16"/>
    <p:sldId id="278" r:id="rId17"/>
    <p:sldId id="309" r:id="rId18"/>
    <p:sldId id="310" r:id="rId19"/>
    <p:sldId id="311" r:id="rId20"/>
    <p:sldId id="312" r:id="rId21"/>
    <p:sldId id="313" r:id="rId22"/>
    <p:sldId id="314" r:id="rId23"/>
    <p:sldId id="297" r:id="rId24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exposedplanet.com/index.php?showimage=247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rodrigoalvarado.com/patrocinadores/banner_cristalchile.gif&amp;imgrefurl=http://www.rodrigoalvarado.com/&amp;usg=__JM5P0K2zSM-fgC0KNjr03U4gc6I=&amp;h=101&amp;w=301&amp;sz=13&amp;hl=es&amp;start=13&amp;sig2=z0Fv51Dx3lsybHj7f4nifQ&amp;um=1&amp;tbnid=kAoOXqRwdfNO1M:&amp;tbnh=39&amp;tbnw=116&amp;prev=/images?q=cristalchile&amp;hl=es&amp;rlz=1T4ADSA_esCL337CL338&amp;um=1&amp;ei=CFxuSrT6FdTklAfZw52qDw" TargetMode="External"/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hyperlink" Target="http://images.google.cl/imgres?imgurl=http://www.mooki.com.mx/wp-content/uploads/2008/10/sony.jpg&amp;imgrefurl=http://www.mooki.com.mx/2008/10/10/tokio-game-show-2008/&amp;usg=__02zbAmDKRHTHD_y6yFPvyh-SMJ0=&amp;h=371&amp;w=320&amp;sz=54&amp;hl=es&amp;start=6&amp;sig2=LlouII9A2Mt4DgyaQFwl0g&amp;um=1&amp;tbnid=KbnKJZE2qJ_bNM:&amp;tbnh=122&amp;tbnw=105&amp;prev=/images?q=sony&amp;hl=es&amp;rlz=1T4ADSA_esCL337CL338&amp;um=1&amp;ei=lltuSoThC47ulAef_8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video-konferenzen.com/catalog/images/LC-32AD5E_.jpg&amp;imgrefurl=http://www.video-konferenzen.com/catalog/index.php?language=es&amp;usg=__nLBBFrpLZm-tiZAIuOivjR1O5g8=&amp;h=450&amp;w=562&amp;sz=45&amp;hl=es&amp;start=43&amp;sig2=TM69XoMWSnVpCbH2O4tM_Q&amp;um=1&amp;tbnid=_406nuu2TF1j-M:&amp;tbnh=106&amp;tbnw=133&amp;prev=/images?q=sharp,+lcd&amp;ndsp=18&amp;hl=es&amp;rlz=1T4ADSA_esCL337CL338&amp;sa=N&amp;start=36&amp;um=1&amp;ei=51tuSuGTOcGwlAfCsq2pDw" TargetMode="External"/><Relationship Id="rId11" Type="http://schemas.openxmlformats.org/officeDocument/2006/relationships/image" Target="../media/image39.jpeg"/><Relationship Id="rId5" Type="http://schemas.openxmlformats.org/officeDocument/2006/relationships/image" Target="../media/image36.jpeg"/><Relationship Id="rId10" Type="http://schemas.openxmlformats.org/officeDocument/2006/relationships/hyperlink" Target="http://images.google.cl/imgres?imgurl=http://www.sabreindia.com/SABRE/SaintGobainGlass_Logo.jpg&amp;imgrefurl=http://www.sabreindia.com/SABRE/customers.htm&amp;usg=__3ujSnP7Q7_aOidJVe2lXdkms3zI=&amp;h=685&amp;w=1829&amp;sz=88&amp;hl=es&amp;start=11&amp;sig2=dhrFxo98SevUtA-bBy0y5w&amp;um=1&amp;tbnid=_PBcUwB_QXTgqM:&amp;tbnh=56&amp;tbnw=150&amp;prev=/images?q=saint+gobain&amp;hl=es&amp;rlz=1T4ADSA_esCL337CL338&amp;sa=X&amp;um=1&amp;ei=D11uSu3PE46TlAfumbmpDw" TargetMode="External"/><Relationship Id="rId4" Type="http://schemas.openxmlformats.org/officeDocument/2006/relationships/hyperlink" Target="http://images.google.cl/imgres?imgurl=http://www.freewebs.com/spcuy/20060822-samsung_lcd_test_2006.jpg&amp;imgrefurl=http://www.freewebs.com/spcuy/computadorasnuevas.htm&amp;usg=__GFMzG0i1_tw4j4k5TEWfIzsYM84=&amp;h=375&amp;w=500&amp;sz=70&amp;hl=es&amp;start=7&amp;sig2=JWWZ7AMNSF9K0EiPrYIVfg&amp;um=1&amp;tbnid=IrwTgZ0FSf7kxM:&amp;tbnh=98&amp;tbnw=130&amp;prev=/images?q=samsung,+lcd&amp;hl=es&amp;rlz=1T4ADSA_esCL337CL338&amp;um=1&amp;ei=ultuSsTsO5DvlAe3_KyqDw" TargetMode="External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eh.stanemte.org/symbols/7or/org/wto-f.gif&amp;imgrefurl=http://eh.stanemte.org/english/7or/org.htm&amp;usg=__-WZrb6iu-vBA0EwrmGkNmZFmev8=&amp;h=360&amp;w=540&amp;sz=10&amp;hl=es&amp;start=9&amp;sig2=rA544DaTPxchJ1yk3OvD0g&amp;um=1&amp;tbnid=SN8WZu_Ud5LH_M:&amp;tbnh=88&amp;tbnw=132&amp;prev=/images?q=world+trade+organization,+logo&amp;hl=es&amp;rlz=1T4ADSA_esCL337CL338&amp;sa=G&amp;um=1&amp;ei=rF9uSoq_HtHVlAfb26ipDw" TargetMode="External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images.google.cl/imgres?imgurl=http://www.pol.una.py/aranduka/admin/img_noticias_uni/onu.gif&amp;imgrefurl=http://www.pol.una.py/aranduka/tinteuniversitario.php&amp;usg=__Wd4ZCZZbXJPszU0uYV6vFW1YM_k=&amp;h=312&amp;w=366&amp;sz=43&amp;hl=es&amp;start=5&amp;sig2=DiiqJdNKgdWz_QDL-g431A&amp;um=1&amp;tbnid=XbzC0XhhHcX7yM:&amp;tbnh=104&amp;tbnw=122&amp;prev=/images?q=onu&amp;hl=es&amp;rlz=1T4ADSA_esCL337CL338&amp;um=1&amp;ei=Dl9uSsb2GMuelAeS0aG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facingthefuture.org/Portals/0/Resources/internationalmonetaryfund.gif&amp;imgrefurl=http://www.facingthefuture.org/GlobalIssuesIntroduction/GlobalIssueResources/PovertyEquityDevelopment/tabid/249/Default.aspx&amp;usg=__u7wRm3JnoEj9EKbUykTptqdm2cg=&amp;h=403&amp;w=408&amp;sz=8&amp;hl=es&amp;start=2&amp;sig2=uEofC5iMQyIvvnV_oWRoNw&amp;um=1&amp;tbnid=XrjiK74UwkPBxM:&amp;tbnh=123&amp;tbnw=125&amp;prev=/images?q=international+monetary+fund&amp;hl=es&amp;rlz=1T4ADSA_esCL337CL338&amp;um=1&amp;ei=YV9uSuWTAYbelAe64MipDw" TargetMode="External"/><Relationship Id="rId11" Type="http://schemas.openxmlformats.org/officeDocument/2006/relationships/image" Target="../media/image45.jpeg"/><Relationship Id="rId5" Type="http://schemas.openxmlformats.org/officeDocument/2006/relationships/image" Target="../media/image42.jpeg"/><Relationship Id="rId10" Type="http://schemas.openxmlformats.org/officeDocument/2006/relationships/hyperlink" Target="http://images.google.cl/imgres?imgurl=http://definicion.de/wp-content/uploads/2008/08/gatt.gif&amp;imgrefurl=http://definicion.de/gatt/&amp;usg=__2b6kGl7JzcJpzhpDgY6YRU1Ph2s=&amp;h=148&amp;w=164&amp;sz=19&amp;hl=es&amp;start=2&amp;sig2=-v435PdjW7Sn2OdQq2a_VA&amp;um=1&amp;tbnid=etsRqDljIWFycM:&amp;tbnh=88&amp;tbnw=98&amp;prev=/images?q=gatt&amp;hl=es&amp;rlz=1T4ADSA_esCL337CL338&amp;um=1&amp;ei=5l9uSoKPKtLYlAeSs8GpDw" TargetMode="External"/><Relationship Id="rId4" Type="http://schemas.openxmlformats.org/officeDocument/2006/relationships/hyperlink" Target="http://images.google.cl/imgres?imgurl=http://blog.taragana.com/n/wp-content/uploads/2009/05/world-bank-logo.jpg&amp;imgrefurl=http://blog.taragana.com/n/400-mn-world-bank-loan-for-indias-small-medium-enterprises-47182/&amp;usg=__3WghftVXojo3u2NC3DJW1kaPUjk=&amp;h=305&amp;w=300&amp;sz=98&amp;hl=es&amp;start=1&amp;sig2=tD1rG6ZpAM5x2Em7_aMrKw&amp;um=1&amp;tbnid=8iWnFvd_OseZiM:&amp;tbnh=116&amp;tbnw=114&amp;prev=/images?q=wold+bank,+logo&amp;hl=es&amp;rlz=1T4ADSA_esCL337CL338&amp;um=1&amp;ei=Ql9uSt_EI4bdlAekz6CpDw" TargetMode="External"/><Relationship Id="rId9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images.google.cl/imgres?imgurl=http://3.bp.blogspot.com/_yxRKKvB2ic4/Sfsxcv_rA1I/AAAAAAAAC3w/HbqiaewxGJg/s400/2168936697_9cf3f69575_o.jpg&amp;imgrefurl=http://cinepeliculasydocumentales.blogspot.com/2009/06/la-globalizacion-es-buena.html&amp;usg=__TVTMOdY9mStFX2gLAV8OSASOpqc=&amp;h=225&amp;w=246&amp;sz=15&amp;hl=es&amp;start=4&amp;sig2=KR8T2QEklks2JSzV11mR_A&amp;um=1&amp;tbnid=06Nr8PbP_sOxXM:&amp;tbnh=101&amp;tbnw=110&amp;prev=/images?q=globalizaci%C3%B3n+es+buena&amp;hl=es&amp;rlz=1T4ADSA_esCL337CL338&amp;um=1&amp;ei=TGBuSoGuJ4jwlAfs2sGpDw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9.jpeg"/><Relationship Id="rId2" Type="http://schemas.openxmlformats.org/officeDocument/2006/relationships/hyperlink" Target="http://images.google.cl/imgres?imgurl=http://www.americainfomarket.org/america/AMERICA/published/DEFAULT/shop/prod_39151/bric2.jpg&amp;imgrefurl=http://www.americainfomarket.org/america/AMERICA/published/DEFAULT/america_recomienda_detalle.jsp?DS77.step=3&amp;DS77.PRDID=39151&amp;usg=__aqpxAyOWbGECjhSkcQcKow7wsjg=&amp;h=993&amp;w=2476&amp;sz=358&amp;hl=es&amp;start=4&amp;sig2=eJYVZ1Mw6yczAgdZ_kx7kg&amp;um=1&amp;tbnid=MoYlHk24Y-k4yM:&amp;tbnh=60&amp;tbnw=150&amp;prev=/images?q=bric&amp;hl=es&amp;rlz=1T4ADSA_esCL337CL338&amp;um=1&amp;ei=0WBuSsW3PMrglAf-wKSp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irph.es/union_europea.jpg&amp;imgrefurl=http://www.irph.es/jornada_laboral_65_horas.php&amp;usg=__omXMejmsN-gjOlM1vToLt2r00fg=&amp;h=331&amp;w=450&amp;sz=22&amp;hl=es&amp;start=1&amp;sig2=9baU6A_QQZKy79weeVetiQ&amp;um=1&amp;tbnid=Dc9uAJhhRcq_ZM:&amp;tbnh=93&amp;tbnw=127&amp;prev=/images?q=union+europea&amp;hl=es&amp;rlz=1T4ADSA_esCL337CL338&amp;um=1&amp;ei=JmFuSvGsHpOZlAeF862pDw" TargetMode="External"/><Relationship Id="rId5" Type="http://schemas.openxmlformats.org/officeDocument/2006/relationships/image" Target="../media/image48.jpeg"/><Relationship Id="rId4" Type="http://schemas.openxmlformats.org/officeDocument/2006/relationships/hyperlink" Target="http://images.google.cl/imgres?imgurl=http://frogandprincess.files.wordpress.com/2009/02/asean-map1.gif&amp;imgrefurl=http://frogandprincess.wordpress.com/2009/02/26/globalization-a-myth/&amp;usg=__uc0OguyIbljGWydtCkghwQyoaiQ=&amp;h=360&amp;w=640&amp;sz=46&amp;hl=es&amp;start=4&amp;sig2=m64tlDeFkh1yNqHIMti8sA&amp;um=1&amp;tbnid=3I4J2y0v2lQjLM:&amp;tbnh=77&amp;tbnw=137&amp;prev=/images?q=asean&amp;hl=es&amp;rlz=1T4ADSA_esCL337CL338&amp;um=1&amp;ei=BGFuSrPzHYa1lAeE9s2pDw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i37.tinypic.com/2cdib8i.gif&amp;imgrefurl=http://www.taringa.net/posts/ebooks-tutoriales/1399597/por-que-los-ricos-son-mas-ricos-en-los-paises-pobres.html&amp;usg=__UorgABZGOdw9Sux_HLW2XEP5ydM=&amp;h=400&amp;w=300&amp;sz=43&amp;hl=es&amp;start=32&amp;sig2=Ciw9qYW-HB3i-5uvySvd8A&amp;um=1&amp;tbnid=AUBYwfQypl4K7M:&amp;tbnh=124&amp;tbnw=93&amp;prev=/images?q=globalizaci%C3%B3n+y+los+paises+pobres&amp;ndsp=18&amp;hl=es&amp;rlz=1T4ADSA_esCL337CL338&amp;sa=N&amp;start=18&amp;um=1&amp;ei=5mJuSqmeM4mllAf8vLCpDw" TargetMode="External"/><Relationship Id="rId3" Type="http://schemas.openxmlformats.org/officeDocument/2006/relationships/image" Target="../media/image50.jpeg"/><Relationship Id="rId7" Type="http://schemas.openxmlformats.org/officeDocument/2006/relationships/image" Target="../media/image52.jpeg"/><Relationship Id="rId2" Type="http://schemas.openxmlformats.org/officeDocument/2006/relationships/hyperlink" Target="http://images.google.cl/imgres?imgurl=http://www.elalmanaque.com/temasdehoy/images/globalizacion.jpg&amp;imgrefurl=http://212.170.236.112/ANavegar9/2008an166_496/2008/03/21/antiglobalizacion/&amp;usg=__pZym8DWuyP1QmqpGYHP594iLqZ8=&amp;h=368&amp;w=460&amp;sz=36&amp;hl=es&amp;start=5&amp;sig2=3zHdtJ1gVPP3mQctIYp-Ow&amp;um=1&amp;tbnid=E2qDsvov4niJjM:&amp;tbnh=102&amp;tbnw=128&amp;prev=/images?q=antiglobalizaci%C3%B3n,+activistas&amp;hl=es&amp;rlz=1T4ADSA_esCL337CL338&amp;um=1&amp;ei=e2FuStyLC5DvlAe3_KyqDw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almediam.org/images/Noticias2/imagenes-de-activistas-de-gree.jpg&amp;imgrefurl=http://www.almediam.org/NOTICIAS%20ALMEDIAM%202008/Noticias_50708.htm&amp;usg=__8v-tV6ON6V4vjyWPVuZWBC4cVPA=&amp;h=288&amp;w=430&amp;sz=47&amp;hl=es&amp;start=67&amp;sig2=NrFY_J_Se-PL6-iCgplnxw&amp;um=1&amp;tbnid=IgltVElMwOPH8M:&amp;tbnh=84&amp;tbnw=126&amp;prev=/images?q=medioambiente,+activistas&amp;ndsp=18&amp;hl=es&amp;rlz=1T4ADSA_esCL337CL338&amp;sa=N&amp;start=54&amp;um=1&amp;ei=hWJuSu3ZN4mllAf8vLCpDw" TargetMode="External"/><Relationship Id="rId5" Type="http://schemas.openxmlformats.org/officeDocument/2006/relationships/image" Target="../media/image51.jpeg"/><Relationship Id="rId4" Type="http://schemas.openxmlformats.org/officeDocument/2006/relationships/hyperlink" Target="http://images.google.cl/imgres?imgurl=http://www.ciudadredonda.org/spip/IMG/jpg/infantil00.jpg&amp;imgrefurl=http://www.ciudadredonda.org/spip/article.php3?id_article=411&amp;usg=__oLSR4ag9GphwreBYglMp64zS2pg=&amp;h=344&amp;w=420&amp;sz=48&amp;hl=es&amp;start=1&amp;sig2=FEqxqIrnOOES4k5FfgUyOw&amp;um=1&amp;tbnid=UbTKY2EcM37ItM:&amp;tbnh=102&amp;tbnw=125&amp;prev=/images?q=trabajo+infantil&amp;hl=es&amp;rlz=1T4ADSA_esCL337CL338&amp;um=1&amp;ei=w2FuStKPKMrDlAfOy6GqDw" TargetMode="External"/><Relationship Id="rId9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images.google.cl/imgres?imgurl=http://www.eomonia.com/Graficos/negocios%20a%20su%20alcance.jpg&amp;imgrefurl=http://my.opera.com/FraGoTe/&amp;usg=__GUBejl8aG1L8THVJoNkjkiJXf_I=&amp;h=168&amp;w=217&amp;sz=24&amp;hl=es&amp;start=3&amp;sig2=odv3kaY8pVUIyWMapLZCbw&amp;um=1&amp;tbnid=xx8fAmPk025plM:&amp;tbnh=83&amp;tbnw=107&amp;prev=/images?q=negocios+internacionales&amp;hl=es&amp;rlz=1T4ADSA_esCL337CL338&amp;um=1&amp;ei=g2NuSsTNIoGzlAfgspmqDw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5.jpeg"/><Relationship Id="rId4" Type="http://schemas.openxmlformats.org/officeDocument/2006/relationships/hyperlink" Target="http://images.google.cl/imgres?imgurl=http://static-p4.fotolia.com/jpg/00/03/48/55/400_F_3485578_fIkiAPwpZ5YZXUaH1C9OHfum2zxlEK.jpg&amp;imgrefurl=http://es.fotolia.com/id/3485578&amp;usg=__uLx3gg4sw_gBt-ihV9eN6kG-apA=&amp;h=283&amp;w=400&amp;sz=38&amp;hl=es&amp;start=2&amp;sig2=jqacF1ab5HGbzHerVn2GbA&amp;um=1&amp;tbnid=5HclNdNDk7KAsM:&amp;tbnh=88&amp;tbnw=124&amp;prev=/images?q=negocios+internacionales&amp;hl=es&amp;rlz=1T4ADSA_esCL337CL338&amp;um=1&amp;ei=g2NuSsTNIoGzlAfgspmqDw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polarinertia.com/nov06/images/cola/cola01.jpg&amp;imgrefurl=http://www.polarinertia.com/nov06/cola01.htm&amp;usg=__e0Tkst4NWCLYoo_VaBp_9xMA2v4=&amp;h=600&amp;w=600&amp;sz=197&amp;hl=es&amp;start=6&amp;um=1&amp;tbnid=k-cJWecEYywflM:&amp;tbnh=135&amp;tbnw=135&amp;prev=/images?q=coke+in+india&amp;hl=es&amp;rlz=1T4ADSA_esCL337&amp;sa=N&amp;um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l/imgres?imgurl=http://www.elmostrador.cl/images/galerias/categoria2/Falabella.jpg&amp;imgrefurl=http://www.elmostrador.cl/index.php?/noticias/articulo/alan-garcia-asegura-que-falabella-invertira-620-millones-de-dolares-en-peru/&amp;usg=__PWQESirEPLt52gx2Mktdt5abkpU=&amp;h=250&amp;w=250&amp;sz=24&amp;hl=es&amp;start=30&amp;sig2=yp1-C6y-MRXimEV8gIT-Aw&amp;um=1&amp;tbnid=vtWi1GMc7SGTPM:&amp;tbnh=111&amp;tbnw=111&amp;prev=/images?q=falabella+peru&amp;ndsp=18&amp;hl=es&amp;rlz=1T4ADSA_esCL337CL338&amp;sa=N&amp;start=18&amp;um=1&amp;ei=wlhuSsXTB9TZlAeb-MSpDw" TargetMode="External"/><Relationship Id="rId13" Type="http://schemas.openxmlformats.org/officeDocument/2006/relationships/image" Target="../media/image19.jpeg"/><Relationship Id="rId18" Type="http://schemas.openxmlformats.org/officeDocument/2006/relationships/image" Target="../media/image22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12" Type="http://schemas.openxmlformats.org/officeDocument/2006/relationships/hyperlink" Target="http://images.google.cl/imgres?imgurl=http://3.bp.blogspot.com/_1AOGJIaKwus/R3JrEUXdkUI/AAAAAAAAABQ/f1fV-Ow0yZk/s320/Wong_Cencosud.jpg&amp;imgrefurl=http://econopolitica.blogspot.com/&amp;usg=__zHXi9f8wIGSfo201xivZZPgAD5s=&amp;h=238&amp;w=210&amp;sz=36&amp;hl=es&amp;start=16&amp;sig2=KcYGJAfsrf2SXiKVvIa8Ng&amp;um=1&amp;tbnid=s3aJUBMj8BLYFM:&amp;tbnh=109&amp;tbnw=96&amp;prev=/images?q=cencosud+america&amp;hl=es&amp;rlz=1T4ADSA_esCL337CL338&amp;um=1&amp;ei=5VluSoebMMvrlAeW38GpDw" TargetMode="External"/><Relationship Id="rId17" Type="http://schemas.openxmlformats.org/officeDocument/2006/relationships/hyperlink" Target="http://images.google.cl/imgres?imgurl=http://www.inboundlogistics.com/cgi-script/csPublisher/library/FedEx%20Branded%20Fleet.jpg&amp;imgrefurl=http://yutubimania.blogspot.com/2009_02_01_archive.html&amp;usg=__OTgTYXXfgZXOLfvEUAo65VYuRQ8=&amp;h=780&amp;w=520&amp;sz=40&amp;hl=es&amp;start=1&amp;sig2=o7O_Fbkjuje85Bsb7IykqQ&amp;um=1&amp;tbnid=ac9JR9h8SVSwoM:&amp;tbnh=142&amp;tbnw=95&amp;prev=/images?q=fedex&amp;hl=es&amp;rlz=1T4ADSA_esCL337CL338&amp;um=1&amp;ei=91duSum3OIbelAe64MipDw" TargetMode="External"/><Relationship Id="rId2" Type="http://schemas.openxmlformats.org/officeDocument/2006/relationships/hyperlink" Target="http://images.google.cl/imgres?imgurl=http://vivirlatino.com/i/2008/07/mcdonalds-kid.jpg&amp;imgrefurl=http://vivirlatino.com/2008/07&amp;usg=__KHKfoz09YPd6A7M5iW8w-n-Tp_E=&amp;h=282&amp;w=400&amp;sz=34&amp;hl=es&amp;start=5&amp;sig2=Ptljs9G5s8OXa8vfocB_jQ&amp;um=1&amp;tbnid=iCs65jNx8thyZM:&amp;tbnh=87&amp;tbnw=124&amp;prev=/images?q=mcdonalds&amp;hl=es&amp;rlz=1T4ADSA_esCL337CL338&amp;um=1&amp;ei=f1duSpz6A4mHlAfpvbipDw" TargetMode="External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l/imgres?imgurl=http://www.deadlysins.info/wordpress/wp-content/uploads/2008/11/walmart.jpg&amp;imgrefurl=http://www.deadlysins.info/wordpress/?tag=wal-mart&amp;usg=__RQceBF6scZ8EVrSqvXRUEZdhccY=&amp;h=480&amp;w=446&amp;sz=53&amp;hl=es&amp;start=82&amp;sig2=1t-2_7n7ZwNg9nMelhVAxQ&amp;um=1&amp;tbnid=CBK_6RJ23d15UM:&amp;tbnh=129&amp;tbnw=120&amp;prev=/images?q=walmart&amp;ndsp=18&amp;hl=es&amp;rlz=1T4ADSA_esCL337CL338&amp;sa=N&amp;start=72&amp;um=1&amp;ei=ilhuSpDKMtLYlAeSs8GpDw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5" Type="http://schemas.openxmlformats.org/officeDocument/2006/relationships/image" Target="../media/image20.jpeg"/><Relationship Id="rId10" Type="http://schemas.openxmlformats.org/officeDocument/2006/relationships/hyperlink" Target="http://images.google.cl/imgres?imgurl=http://perutravelerblog.com/wp-content/uploads/2009/05/pharmacy-lima.jpg&amp;imgrefurl=http://perutravelerblog.com/tips/10-things-know-pharmacies-lima-peru/&amp;usg=__ViqQS1LN2pn9BPkKjittmhShEdY=&amp;h=220&amp;w=280&amp;sz=28&amp;hl=es&amp;start=21&amp;sig2=-FAQd0TpnQsp9sk33Phvfw&amp;um=1&amp;tbnid=YtgcusF4FMCq2M:&amp;tbnh=90&amp;tbnw=114&amp;prev=/images?q=botica+fasa+en+mexico&amp;ndsp=18&amp;hl=es&amp;rlz=1T4ADSA_esCL337CL338&amp;sa=N&amp;start=18&amp;um=1&amp;ei=ulluSr71AsfqlAfN_p2qDw" TargetMode="External"/><Relationship Id="rId4" Type="http://schemas.openxmlformats.org/officeDocument/2006/relationships/hyperlink" Target="http://images.google.cl/imgres?imgurl=http://eldib.files.wordpress.com/2008/11/coke-vs-pepsi.jpg&amp;imgrefurl=http://eldib.wordpress.com/2008/11/04/&amp;usg=__6L3POHCGajBrwKdh7AH_14nkXFI=&amp;h=294&amp;w=392&amp;sz=60&amp;hl=es&amp;start=11&amp;sig2=RpKQGWUCaTDW51xGiuh_LQ&amp;um=1&amp;tbnid=Xxm3qlsqOFOKyM:&amp;tbnh=92&amp;tbnw=123&amp;prev=/images?q=coke&amp;hl=es&amp;rlz=1T4ADSA_esCL337CL338&amp;um=1&amp;ei=qVduSuurIpSvlAejsp2qDw" TargetMode="External"/><Relationship Id="rId9" Type="http://schemas.openxmlformats.org/officeDocument/2006/relationships/image" Target="../media/image17.jpeg"/><Relationship Id="rId14" Type="http://schemas.openxmlformats.org/officeDocument/2006/relationships/hyperlink" Target="http://images.google.cl/imgres?imgurl=https://secure.plimus.com/developers/492926/vino.jpg&amp;imgrefurl=https://www.plimus.com/jsp/buynow.jsp?contractId=2277246%20&amp;usg=__9N-3v7Ygxdhg9O4ExEuDhKaU5nM=&amp;h=278&amp;w=278&amp;sz=18&amp;hl=es&amp;start=1&amp;sig2=RfvezbYNGleAMdXgCB10zg&amp;um=1&amp;tbnid=fIhllOdMesOFkM:&amp;tbnh=114&amp;tbnw=114&amp;prev=/images?q=casillero+del+diablo,+china&amp;ndsp=18&amp;hl=es&amp;rlz=1T4ADSA_esCL337CL338&amp;sa=N&amp;um=1&amp;ei=hFpuSrD3A5WvlAfW45l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Introducción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5" name="Picture 4" descr="Globalisation (8): kid on coke in Tibe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" y="0"/>
            <a:ext cx="914403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Alcances del Curso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6866" name="Picture 2" descr="http://farm1.static.flickr.com/128/359036026_e6e7bc6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286248" cy="3714751"/>
          </a:xfrm>
          <a:prstGeom prst="rect">
            <a:avLst/>
          </a:prstGeom>
          <a:noFill/>
        </p:spPr>
      </p:pic>
      <p:pic>
        <p:nvPicPr>
          <p:cNvPr id="36868" name="Picture 4" descr="http://images.scripting.com/archiveScriptingCom/2006/01/28/6561235245723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857752" cy="3234744"/>
          </a:xfrm>
          <a:prstGeom prst="rect">
            <a:avLst/>
          </a:prstGeom>
          <a:noFill/>
        </p:spPr>
      </p:pic>
      <p:pic>
        <p:nvPicPr>
          <p:cNvPr id="36870" name="Picture 6" descr="Study Globalization in China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214686"/>
            <a:ext cx="4864958" cy="3643314"/>
          </a:xfrm>
          <a:prstGeom prst="rect">
            <a:avLst/>
          </a:prstGeom>
          <a:noFill/>
        </p:spPr>
      </p:pic>
      <p:pic>
        <p:nvPicPr>
          <p:cNvPr id="36872" name="Picture 8" descr="http://lh6.ggpht.com/_1fMTcwWyHPc/SOPcxVdxk8I/AAAAAAAAFqE/ukab_jyHjgs/s512/DSC03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4"/>
            <a:ext cx="4286247" cy="3214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803" y="214290"/>
            <a:ext cx="7705725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 y productos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1314" name="Picture 2" descr="mapa mund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642910" y="1214422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>
                <a:latin typeface="Arial" pitchFamily="34" charset="0"/>
                <a:cs typeface="Arial" pitchFamily="34" charset="0"/>
              </a:rPr>
              <a:t>¿Cuántos países tiene el mundo?, ¿Cuál es la población Mundial?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Estadística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552" y="1124744"/>
            <a:ext cx="8604448" cy="1052505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World: 6,773,654,571 (Jul 27, </a:t>
            </a:r>
            <a:r>
              <a:rPr lang="en-US" sz="2000" b="1" dirty="0" smtClean="0"/>
              <a:t>2009)    </a:t>
            </a:r>
            <a:r>
              <a:rPr lang="en-US" sz="2000" b="1" dirty="0" smtClean="0"/>
              <a:t>6,863,244,754 (Aug 19, 2010)</a:t>
            </a:r>
            <a:r>
              <a:rPr lang="en-US" sz="2000" b="1" dirty="0" smtClean="0"/>
              <a:t> 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242 </a:t>
            </a:r>
            <a:r>
              <a:rPr lang="en-US" sz="2000" b="1" dirty="0" err="1" smtClean="0"/>
              <a:t>países</a:t>
            </a:r>
            <a:r>
              <a:rPr lang="en-US" sz="2000" b="1" dirty="0" smtClean="0"/>
              <a:t> (???)</a:t>
            </a:r>
            <a:endParaRPr lang="es-MX" sz="2000" b="1" dirty="0" smtClean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96355"/>
            <a:ext cx="6444208" cy="49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48060" cy="680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0"/>
            <a:ext cx="1959097" cy="691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0"/>
            <a:ext cx="19636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0"/>
            <a:ext cx="2078047" cy="681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Evolución top 20: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2010-2050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1124744"/>
            <a:ext cx="623323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60488" y="6525344"/>
          <a:ext cx="2723480" cy="190500"/>
        </p:xfrm>
        <a:graphic>
          <a:graphicData uri="http://schemas.openxmlformats.org/drawingml/2006/table">
            <a:tbl>
              <a:tblPr/>
              <a:tblGrid>
                <a:gridCol w="27234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CL" sz="8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Source</a:t>
                      </a:r>
                      <a:r>
                        <a:rPr lang="es-CL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:</a:t>
                      </a:r>
                      <a:r>
                        <a:rPr lang="es-CL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U.S. </a:t>
                      </a:r>
                      <a:r>
                        <a:rPr lang="es-CL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Census</a:t>
                      </a:r>
                      <a:r>
                        <a:rPr lang="es-CL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Bureau, International Data Base</a:t>
                      </a:r>
                      <a:endParaRPr lang="es-CL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Caen las barreras al comercio: ventas internacionales son mas “fáciles”.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Gustos y preferencias convergen hacia una norma global.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Firmas ofrecen productos estandarizados alrededor del mundo creando un mercado mundial.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mismas firmas frecuentemente se enfrentan de un país en otro como competidores … en otros como aliados!!!.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Sin embargo existen diferencias culturales.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valores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negocios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Regulaciones legales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 descr="http://tbn2.google.com/images?q=tbn:KbnKJZE2qJ_bNM:http://www.mooki.com.mx/wp-content/uploads/2008/10/s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75" y="5695950"/>
            <a:ext cx="1000125" cy="1162050"/>
          </a:xfrm>
          <a:prstGeom prst="rect">
            <a:avLst/>
          </a:prstGeom>
          <a:noFill/>
        </p:spPr>
      </p:pic>
      <p:pic>
        <p:nvPicPr>
          <p:cNvPr id="4100" name="Picture 4" descr="http://tbn3.google.com/images?q=tbn:IrwTgZ0FSf7kxM:http://www.freewebs.com/spcuy/20060822-samsung_lcd_test_20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929198"/>
            <a:ext cx="1238250" cy="933450"/>
          </a:xfrm>
          <a:prstGeom prst="rect">
            <a:avLst/>
          </a:prstGeom>
          <a:noFill/>
        </p:spPr>
      </p:pic>
      <p:pic>
        <p:nvPicPr>
          <p:cNvPr id="4102" name="Picture 6" descr="http://tbn2.google.com/images?q=tbn:_406nuu2TF1j-M:http://www.video-konferenzen.com/catalog/images/LC-32AD5E_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77175" y="3929066"/>
            <a:ext cx="1266825" cy="1009650"/>
          </a:xfrm>
          <a:prstGeom prst="rect">
            <a:avLst/>
          </a:prstGeom>
          <a:noFill/>
        </p:spPr>
      </p:pic>
      <p:pic>
        <p:nvPicPr>
          <p:cNvPr id="4104" name="Picture 8" descr="http://tbn2.google.com/images?q=tbn:kAoOXqRwdfNO1M:http://www.rodrigoalvarado.com/patrocinadores/banner_cristalchile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52149" y="6143645"/>
            <a:ext cx="2124751" cy="714356"/>
          </a:xfrm>
          <a:prstGeom prst="rect">
            <a:avLst/>
          </a:prstGeom>
          <a:noFill/>
        </p:spPr>
      </p:pic>
      <p:pic>
        <p:nvPicPr>
          <p:cNvPr id="4106" name="Picture 10" descr="http://tbn0.google.com/images?q=tbn:_PBcUwB_QXTgqM:http://www.sabreindia.com/SABRE/SaintGobainGlass_Log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6966" y="6143644"/>
            <a:ext cx="1913454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philosophyofme.files.wordpress.com/2008/03/made-in-china-copy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6303722" y="4500570"/>
            <a:ext cx="2840278" cy="235743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43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la producción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85720" y="1304924"/>
            <a:ext cx="7529540" cy="5338785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Como las empresas toman ventaja de los costos dado los factores de producción.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Diferencias en costos o calidad en los factores de producción: trabajo, tierra, capital.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Facilidad en el acceso a los mercados locales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Facilidades entregadas por los gobiernos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globalización a creado la necesidad por instituciones que ayuden en el manejo, regulación y normativa del mercado global.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GATT (General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tariffs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1947). Nace después de la 2° Guerra Mundial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WTO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World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Organization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1995):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politicas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del sistema de comercio mundial, facilitando el establecimiento de tratados multinacionales entre miembros de la WTO.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IMF (International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Monetary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fund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1944): mantener el orden en el sistema monetario internacional.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WB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Bank, 1944): promover desarrollo económico.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United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Nations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, 1945): preservar la paz a través de la cooperación internacional y la seguridad colectiva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Empleo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Progreso económico y social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Desarrollo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7106" name="Picture 2" descr="http://tbn2.google.com/images?q=tbn:XbzC0XhhHcX7yM:http://www.pol.una.py/aranduka/admin/img_noticias_uni/onu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43578"/>
            <a:ext cx="1162050" cy="990601"/>
          </a:xfrm>
          <a:prstGeom prst="rect">
            <a:avLst/>
          </a:prstGeom>
          <a:noFill/>
        </p:spPr>
      </p:pic>
      <p:pic>
        <p:nvPicPr>
          <p:cNvPr id="47108" name="Picture 4" descr="http://tbn3.google.com/images?q=tbn:8iWnFvd_OseZiM:http://blog.taragana.com/n/wp-content/uploads/2009/05/world-bank-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95801"/>
            <a:ext cx="1085850" cy="1104901"/>
          </a:xfrm>
          <a:prstGeom prst="rect">
            <a:avLst/>
          </a:prstGeom>
          <a:noFill/>
        </p:spPr>
      </p:pic>
      <p:pic>
        <p:nvPicPr>
          <p:cNvPr id="47110" name="Picture 6" descr="http://tbn2.google.com/images?q=tbn:XrjiK74UwkPBxM:http://www.facingthefuture.org/Portals/0/Resources/internationalmonetaryfund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3231863"/>
            <a:ext cx="1071538" cy="1054393"/>
          </a:xfrm>
          <a:prstGeom prst="rect">
            <a:avLst/>
          </a:prstGeom>
          <a:noFill/>
        </p:spPr>
      </p:pic>
      <p:pic>
        <p:nvPicPr>
          <p:cNvPr id="47112" name="Picture 8" descr="http://tbn2.google.com/images?q=tbn:SN8WZu_Ud5LH_M:http://eh.stanemte.org/symbols/7or/org/wto-f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305047"/>
            <a:ext cx="1071538" cy="838201"/>
          </a:xfrm>
          <a:prstGeom prst="rect">
            <a:avLst/>
          </a:prstGeom>
          <a:noFill/>
        </p:spPr>
      </p:pic>
      <p:pic>
        <p:nvPicPr>
          <p:cNvPr id="47114" name="Picture 10" descr="http://tbn1.google.com/images?q=tbn:etsRqDljIWFycM:http://definicion.de/wp-content/uploads/2008/08/gatt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428736"/>
            <a:ext cx="933450" cy="83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Drivers de la globalización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Creencia de la gente que el comercio global y la inversión extranjera es buena para la economía mundial.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Acciones de las empresas para globalizar sus recursos, producciones y actividades de marketing.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Declinación de barreras al comercio y a la inversión por parte de los gobiernos..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Aceptación de los consumidores de bienes y servicios globales.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Avances en tecnología para comunicaciones y transporte.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Microprocesadores: Ley de Moore: el poder se duplica y los costos caen a la mitad cada 18 meses.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Internet.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Instituciones globales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6082" name="Picture 2" descr="http://tbn3.google.com/images?q=tbn:06Nr8PbP_sOxXM:http://3.bp.blogspot.com/_yxRKKvB2ic4/Sfsxcv_rA1I/AAAAAAAAC3w/HbqiaewxGJg/s400/2168936697_9cf3f69575_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5519" y="4857760"/>
            <a:ext cx="2178481" cy="200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Presentación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Programa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curso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Consultas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1: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Cambios en la economía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4"/>
            <a:ext cx="7529540" cy="53387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crecimiento y comercio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Rápido crecimiento en Asia (China, Japón, Malasia, Taiwán, Corea)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los receptores de la inversión extranjera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China, México, Brasil.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la naturaleza de las empresas multinacionales: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22% Hong Kong, 16% Corea, 8,8% China, 7,6% Brasil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en el orden mundial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Cambios en el mundo comunista (Unión Soviética, Yugoslavia, Checoslovaquia)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América Latina 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China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 mundial en el siglo XXI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Economía se mueve hacia un sistema económico favorable para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 globalización trae riesgos asociados: crisis financiera y recesión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5058" name="Picture 2" descr="http://tbn1.google.com/images?q=tbn:MoYlHk24Y-k4yM:http://www.americainfomarket.org/america/AMERICA/published/DEFAULT/shop/prod_39151/bric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924" y="6000769"/>
            <a:ext cx="2143076" cy="857232"/>
          </a:xfrm>
          <a:prstGeom prst="rect">
            <a:avLst/>
          </a:prstGeom>
          <a:noFill/>
        </p:spPr>
      </p:pic>
      <p:pic>
        <p:nvPicPr>
          <p:cNvPr id="45060" name="Picture 4" descr="http://tbn1.google.com/images?q=tbn:3I4J2y0v2lQjLM:http://frogandprincess.files.wordpress.com/2009/02/asean-map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57892"/>
            <a:ext cx="1779411" cy="1000108"/>
          </a:xfrm>
          <a:prstGeom prst="rect">
            <a:avLst/>
          </a:prstGeom>
          <a:noFill/>
        </p:spPr>
      </p:pic>
      <p:pic>
        <p:nvPicPr>
          <p:cNvPr id="45062" name="Picture 6" descr="http://tbn2.google.com/images?q=tbn:Dc9uAJhhRcq_ZM:http://www.irph.es/union_europe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4000504"/>
            <a:ext cx="1209675" cy="88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Debate actual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Protestas antiglobalización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Trabajo infantil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Bajos sueldos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Cultura imperialista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Globalización, trabajo, ingresos y distribución de los ingresos: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Destrucción de los trabajos de manufactura (intensivo en trabajo)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Agricultura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Importadores / países desarrollados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Exportadores / países en desarrollo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medioambiente: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Las empresas trasladarían sus operaciones desde naciones desarrolladas a aquellas menos desarrolladas con carencia de adecuadas regulaciones.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soberanía nacional: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Cambios en la economía hacia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supranaciones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Unión Europea.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Globalización y los países pobres: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Gap entre países ricos y países pobres.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4034" name="Picture 2" descr="http://tbn3.google.com/images?q=tbn:E2qDsvov4niJjM:http://www.elalmanaque.com/temasdehoy/images/globalizac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1882569" cy="1500174"/>
          </a:xfrm>
          <a:prstGeom prst="rect">
            <a:avLst/>
          </a:prstGeom>
          <a:noFill/>
        </p:spPr>
      </p:pic>
      <p:pic>
        <p:nvPicPr>
          <p:cNvPr id="44036" name="Picture 4" descr="http://tbn2.google.com/images?q=tbn:UbTKY2EcM37ItM:http://www.ciudadredonda.org/spip/IMG/jpg/infantil0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5643" y="1285860"/>
            <a:ext cx="1628357" cy="1328741"/>
          </a:xfrm>
          <a:prstGeom prst="rect">
            <a:avLst/>
          </a:prstGeom>
          <a:noFill/>
        </p:spPr>
      </p:pic>
      <p:pic>
        <p:nvPicPr>
          <p:cNvPr id="44038" name="Picture 6" descr="http://tbn1.google.com/images?q=tbn:IgltVElMwOPH8M:http://www.almediam.org/images/Noticias2/imagenes-de-activistas-de-gre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3214686"/>
            <a:ext cx="1607355" cy="1071570"/>
          </a:xfrm>
          <a:prstGeom prst="rect">
            <a:avLst/>
          </a:prstGeom>
          <a:noFill/>
        </p:spPr>
      </p:pic>
      <p:pic>
        <p:nvPicPr>
          <p:cNvPr id="44040" name="Picture 8" descr="http://tbn0.google.com/images?q=tbn:AUBYwfQypl4K7M:http://i37.tinypic.com/2cdib8i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3" y="4953029"/>
            <a:ext cx="1428728" cy="1904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Manejando el mercado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71472" y="1304924"/>
            <a:ext cx="8001056" cy="533878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Negocios internacionales varían sus prácticas de país en país.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Minimizar los costos y maximizar el valor agregado.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Coordinar y controlar las actividades de producción globalmente dispersas.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firmas deben desarrollar estrategias y políticas para tratar situaciones de intervención.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Diferencias en manejo de negocios internacionales: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Los países son diferentes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Problemas más complejos en negocios internacionales que en domésticos.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Limites impuestos por los gobiernos en los sistemas de inversión y de comercio.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Conversiones de monedas.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3010" name="Picture 2" descr="http://tbn3.google.com/images?q=tbn:xx8fAmPk025plM:http://www.eomonia.com/Graficos/negocios%2520a%2520su%2520alcan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0516" y="0"/>
            <a:ext cx="1473484" cy="1142984"/>
          </a:xfrm>
          <a:prstGeom prst="rect">
            <a:avLst/>
          </a:prstGeom>
          <a:noFill/>
        </p:spPr>
      </p:pic>
      <p:pic>
        <p:nvPicPr>
          <p:cNvPr id="43012" name="Picture 4" descr="http://tbn1.google.com/images?q=tbn:5HclNdNDk7KAsM:http://static-p4.fotolia.com/jpg/00/03/48/55/400_F_3485578_fIkiAPwpZ5YZXUaH1C9OHfum2zxlE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8" y="5286389"/>
            <a:ext cx="2214542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 del curso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11" name="10 Grupo"/>
          <p:cNvGrpSpPr/>
          <p:nvPr/>
        </p:nvGrpSpPr>
        <p:grpSpPr>
          <a:xfrm>
            <a:off x="142844" y="1071546"/>
            <a:ext cx="8858312" cy="2571768"/>
            <a:chOff x="142844" y="1571612"/>
            <a:chExt cx="8858312" cy="3000396"/>
          </a:xfrm>
        </p:grpSpPr>
        <p:sp>
          <p:nvSpPr>
            <p:cNvPr id="5" name="4 Rectángulo"/>
            <p:cNvSpPr/>
            <p:nvPr/>
          </p:nvSpPr>
          <p:spPr bwMode="auto">
            <a:xfrm>
              <a:off x="142844" y="1714488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Ambiente de 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País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3071802" y="3429000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Administració</a:t>
              </a: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n 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Compañía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 bwMode="auto">
            <a:xfrm>
              <a:off x="5929322" y="1571612"/>
              <a:ext cx="3071834" cy="17145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Resultados: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Ventajas competitivas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Sostenible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Performance Superior</a:t>
              </a:r>
              <a:endParaRPr kumimoji="0" lang="es-C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Flecha izquierda y derecha"/>
            <p:cNvSpPr/>
            <p:nvPr/>
          </p:nvSpPr>
          <p:spPr bwMode="auto">
            <a:xfrm>
              <a:off x="3214678" y="1785926"/>
              <a:ext cx="2643206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Flecha izquierda y derecha"/>
            <p:cNvSpPr/>
            <p:nvPr/>
          </p:nvSpPr>
          <p:spPr bwMode="auto">
            <a:xfrm rot="2561181">
              <a:off x="3111160" y="2599162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izquierda y derecha"/>
            <p:cNvSpPr/>
            <p:nvPr/>
          </p:nvSpPr>
          <p:spPr bwMode="auto">
            <a:xfrm rot="7999472">
              <a:off x="4435823" y="2560945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11 Rectángulo redondeado"/>
          <p:cNvSpPr/>
          <p:nvPr/>
        </p:nvSpPr>
        <p:spPr bwMode="auto">
          <a:xfrm>
            <a:off x="142844" y="2357430"/>
            <a:ext cx="2786082" cy="235745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Externo: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/>
              <a:t>Macro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Supranacional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  (Regional-Global)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Micro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Clientes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071802" y="3714752"/>
            <a:ext cx="4286280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Recursos y capacidades de la firma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3071802" y="4714884"/>
            <a:ext cx="4286280" cy="109732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Global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Estrategia de Negocios / Productos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Estrategia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Función / actividad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 Estrategia modo de entrada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3071802" y="5857892"/>
            <a:ext cx="4286280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 Transnacional: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Estructura y Procesos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Aprendizaje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en las organizaciones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Objetivos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CuadroTexto"/>
          <p:cNvSpPr txBox="1"/>
          <p:nvPr/>
        </p:nvSpPr>
        <p:spPr>
          <a:xfrm>
            <a:off x="428596" y="1214422"/>
            <a:ext cx="85725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en el contexto los mayores y más importantes temas relacionados con negocios internacionales, incluyendo contexto socio-culturales y ambiente de negocios en aspectos externos a la firma.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las teorías básicas que ayudan a explicar el comercio internacional y la Inversión directa extranjera; así como también aquellas que se relacionan con nuestro país, el comercio mundial y los patrones de inversión.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Analizar y discutir los efectos del comercio, la liberalización de la inversión y la integración regional económica.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Entender los procesos de internacionalización y globalización, que han condicionado la naturaleza y el contexto de los negocios internacionales.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Reconocer los más importantes aspectos de desarrollo de negocios internacionales, incluyendo los patrones de relación internacional, selección de mercados internacionales, entrada a mercados extranjeros y alternativas de estructuras organizacionales que soportan la internacionalización. 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Desarrollar habilidades en la aplicación de conceptos de negocios internacionales en situaciones de la vida real.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s-ES" sz="1800" dirty="0" smtClean="0">
                <a:latin typeface="Arial" pitchFamily="34" charset="0"/>
                <a:cs typeface="Arial" pitchFamily="34" charset="0"/>
              </a:rPr>
              <a:t>Pensar constructivamente acerca de temas de negocios internacionales en una variedad de productos y servicios industriales en diferentes circunstancias.</a:t>
            </a:r>
            <a:endParaRPr lang="es-CL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jzunigac\Configuración local\Archivos temporales de Internet\Content.IE5\KVLZP1NH\MPj0439533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1124744"/>
            <a:ext cx="9144000" cy="571501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</p:pic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Evaluaciones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28728" y="1357299"/>
          <a:ext cx="5786478" cy="2000265"/>
        </p:xfrm>
        <a:graphic>
          <a:graphicData uri="http://schemas.openxmlformats.org/drawingml/2006/table">
            <a:tbl>
              <a:tblPr/>
              <a:tblGrid>
                <a:gridCol w="4106408"/>
                <a:gridCol w="1680070"/>
              </a:tblGrid>
              <a:tr h="400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Evaluación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Porcentaje</a:t>
                      </a:r>
                      <a:endParaRPr lang="es-CL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Evaluación mitad de semestre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Informe trabajo grupal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20%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Presentación trabajo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15%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Examen final</a:t>
                      </a:r>
                      <a:endParaRPr lang="es-CL" sz="160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50%</a:t>
                      </a:r>
                      <a:endParaRPr lang="es-CL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28596" y="4000504"/>
            <a:ext cx="76438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Trabajo grupal: Informe + Presentación + Participación</a:t>
            </a:r>
          </a:p>
          <a:p>
            <a:pPr algn="l"/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s-MX" sz="2200" dirty="0" smtClean="0">
                <a:latin typeface="Arial" pitchFamily="34" charset="0"/>
                <a:cs typeface="Arial" pitchFamily="34" charset="0"/>
              </a:rPr>
              <a:t>- Grupo de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personas.</a:t>
            </a:r>
          </a:p>
          <a:p>
            <a:pPr algn="l"/>
            <a:r>
              <a:rPr lang="es-MX" sz="2200" dirty="0" smtClean="0">
                <a:latin typeface="Arial" pitchFamily="34" charset="0"/>
                <a:cs typeface="Arial" pitchFamily="34" charset="0"/>
              </a:rPr>
              <a:t>- Recomendación: ojalá formar grupos de personas que no se conozcan.</a:t>
            </a:r>
            <a:endParaRPr lang="es-CL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89" name="Picture 1" descr="C:\Documents and Settings\jzunigac\Configuración local\Archivos temporales de Internet\Content.IE5\1TZYDO1P\MCj0441510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117157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919" y="1484784"/>
            <a:ext cx="9171924" cy="506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Introducción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 Globalización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la Globalización?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90466" name="Picture 2" descr="globalizac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285860"/>
            <a:ext cx="2786082" cy="3387334"/>
          </a:xfrm>
          <a:prstGeom prst="rect">
            <a:avLst/>
          </a:prstGeom>
          <a:noFill/>
        </p:spPr>
      </p:pic>
      <p:pic>
        <p:nvPicPr>
          <p:cNvPr id="190468" name="Picture 4" descr="Paisajes de la globaliz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2428892" cy="2345137"/>
          </a:xfrm>
          <a:prstGeom prst="rect">
            <a:avLst/>
          </a:prstGeom>
          <a:noFill/>
        </p:spPr>
      </p:pic>
      <p:pic>
        <p:nvPicPr>
          <p:cNvPr id="190469" name="Picture 5" descr="Problems of Globaliz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3048000"/>
            <a:ext cx="2886075" cy="3810000"/>
          </a:xfrm>
          <a:prstGeom prst="rect">
            <a:avLst/>
          </a:prstGeom>
          <a:noFill/>
        </p:spPr>
      </p:pic>
      <p:pic>
        <p:nvPicPr>
          <p:cNvPr id="8" name="Picture 2" descr="http://www.itshowcase.co.uk/Assets/ExhibitorsWesupply/ComplexSupplyChain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214422"/>
            <a:ext cx="3929058" cy="2526603"/>
          </a:xfrm>
          <a:prstGeom prst="rect">
            <a:avLst/>
          </a:prstGeom>
          <a:noFill/>
        </p:spPr>
      </p:pic>
      <p:pic>
        <p:nvPicPr>
          <p:cNvPr id="10" name="Picture 8" descr="Coke-Pepsi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43446"/>
            <a:ext cx="1262779" cy="1785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10" descr="Coke-Pepsi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3786190"/>
            <a:ext cx="3071834" cy="21431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0" name="Picture 2" descr="http://tbn1.google.com/images?q=tbn:k-cJWecEYywflM:http://www.polarinertia.com/nov06/images/cola/cola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52" y="4857734"/>
            <a:ext cx="2000264" cy="200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57224" y="1500174"/>
            <a:ext cx="7529540" cy="4429156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es el fenómeno de cambios hacia una integrada e interdependiente economía mundial.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mercados: Tendencia de distintas economías nacionales hacia un solo gran mercado global.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Globalización de los productos: fuentes de bienes y servicios desde diferentes ubicaciones alrededor del mundo.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38914" name="Picture 2" descr="http://tbn2.google.com/images?q=tbn:iCs65jNx8thyZM:http://vivirlatino.com/i/2008/07/mcdonalds-ki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500702"/>
            <a:ext cx="1934538" cy="1357298"/>
          </a:xfrm>
          <a:prstGeom prst="rect">
            <a:avLst/>
          </a:prstGeom>
          <a:noFill/>
        </p:spPr>
      </p:pic>
      <p:pic>
        <p:nvPicPr>
          <p:cNvPr id="38916" name="Picture 4" descr="http://tbn3.google.com/images?q=tbn:Xxm3qlsqOFOKyM:http://eldib.files.wordpress.com/2008/11/coke-vs-peps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5072074"/>
            <a:ext cx="1643074" cy="1228966"/>
          </a:xfrm>
          <a:prstGeom prst="rect">
            <a:avLst/>
          </a:prstGeom>
          <a:noFill/>
        </p:spPr>
      </p:pic>
      <p:pic>
        <p:nvPicPr>
          <p:cNvPr id="38920" name="Picture 8" descr="http://tbn3.google.com/images?q=tbn:CBK_6RJ23d15UM:http://www.deadlysins.info/wordpress/wp-content/uploads/2008/11/walmar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714884"/>
            <a:ext cx="1143000" cy="1228726"/>
          </a:xfrm>
          <a:prstGeom prst="rect">
            <a:avLst/>
          </a:prstGeom>
          <a:noFill/>
        </p:spPr>
      </p:pic>
      <p:pic>
        <p:nvPicPr>
          <p:cNvPr id="38922" name="Picture 10" descr="http://tbn2.google.com/images?q=tbn:vtWi1GMc7SGTPM:http://www.elmostrador.cl/images/galerias/categoria2/Falabella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5572115"/>
            <a:ext cx="1285884" cy="1285885"/>
          </a:xfrm>
          <a:prstGeom prst="rect">
            <a:avLst/>
          </a:prstGeom>
          <a:noFill/>
        </p:spPr>
      </p:pic>
      <p:pic>
        <p:nvPicPr>
          <p:cNvPr id="38924" name="Picture 12" descr="http://tbn0.google.com/images?q=tbn:YtgcusF4FMCq2M:http://perutravelerblog.com/wp-content/uploads/2009/05/pharmacy-lim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43570" y="4857760"/>
            <a:ext cx="1085850" cy="857251"/>
          </a:xfrm>
          <a:prstGeom prst="rect">
            <a:avLst/>
          </a:prstGeom>
          <a:noFill/>
        </p:spPr>
      </p:pic>
      <p:pic>
        <p:nvPicPr>
          <p:cNvPr id="38926" name="Picture 14" descr="http://tbn1.google.com/images?q=tbn:s3aJUBMj8BLYFM:http://3.bp.blogspot.com/_1AOGJIaKwus/R3JrEUXdkUI/AAAAAAAAABQ/f1fV-Ow0yZk/s320/Wong_Cencosud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6512" y="5819775"/>
            <a:ext cx="914400" cy="1038225"/>
          </a:xfrm>
          <a:prstGeom prst="rect">
            <a:avLst/>
          </a:prstGeom>
          <a:noFill/>
        </p:spPr>
      </p:pic>
      <p:pic>
        <p:nvPicPr>
          <p:cNvPr id="38928" name="Picture 16" descr="http://tbn1.google.com/images?q=tbn:fIhllOdMesOFkM:https://secure.plimus.com/developers/492926/vino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4714884"/>
            <a:ext cx="1085850" cy="1085850"/>
          </a:xfrm>
          <a:prstGeom prst="rect">
            <a:avLst/>
          </a:prstGeom>
          <a:noFill/>
        </p:spPr>
      </p:pic>
      <p:pic>
        <p:nvPicPr>
          <p:cNvPr id="38930" name="Picture 18" descr="http://asiapacifico.bcn.cl/noticias/frutas-en-china/frutas-a-china/image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43834" y="5724525"/>
            <a:ext cx="1500166" cy="1133475"/>
          </a:xfrm>
          <a:prstGeom prst="rect">
            <a:avLst/>
          </a:prstGeom>
          <a:noFill/>
        </p:spPr>
      </p:pic>
      <p:pic>
        <p:nvPicPr>
          <p:cNvPr id="38918" name="Picture 6" descr="http://tbn1.google.com/images?q=tbn:ac9JR9h8SVSwoM:http://www.inboundlogistics.com/cgi-script/csPublisher/library/FedEx%2520Branded%2520Fleet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57554" y="5505450"/>
            <a:ext cx="90487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5108</TotalTime>
  <Words>1174</Words>
  <Application>Microsoft Office PowerPoint</Application>
  <PresentationFormat>Presentación en pantalla (4:3)</PresentationFormat>
  <Paragraphs>166</Paragraphs>
  <Slides>23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Presentación para trabajos sobre un país</vt:lpstr>
      <vt:lpstr>Introducción  Capítulo 1 Globalización</vt:lpstr>
      <vt:lpstr>Agenda</vt:lpstr>
      <vt:lpstr>Diapositiva 3</vt:lpstr>
      <vt:lpstr>Diapositiva 4</vt:lpstr>
      <vt:lpstr>Diapositiva 5</vt:lpstr>
      <vt:lpstr>Diapositiva 6</vt:lpstr>
      <vt:lpstr>Introducción  Capítulo 1 Globalización</vt:lpstr>
      <vt:lpstr>¿Qué es la Globalización?</vt:lpstr>
      <vt:lpstr>Globalización</vt:lpstr>
      <vt:lpstr>Alcances del Curso</vt:lpstr>
      <vt:lpstr>Alcances del Curso</vt:lpstr>
      <vt:lpstr>Globalización de los mercados y productos</vt:lpstr>
      <vt:lpstr>Estadística</vt:lpstr>
      <vt:lpstr>Mercado</vt:lpstr>
      <vt:lpstr>Evolución top 20: 2010-2050</vt:lpstr>
      <vt:lpstr>Globalización de los mercados</vt:lpstr>
      <vt:lpstr>Globalización de la producción</vt:lpstr>
      <vt:lpstr>Instituciones Globales</vt:lpstr>
      <vt:lpstr>Drivers de la globalización</vt:lpstr>
      <vt:lpstr>Cambios en la economía Mundial</vt:lpstr>
      <vt:lpstr>Debate actual</vt:lpstr>
      <vt:lpstr>Manejando el mercado mundial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22</cp:revision>
  <dcterms:created xsi:type="dcterms:W3CDTF">2009-06-21T14:30:49Z</dcterms:created>
  <dcterms:modified xsi:type="dcterms:W3CDTF">2010-08-19T01:56:50Z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