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</p:sldMasterIdLst>
  <p:notesMasterIdLst>
    <p:notesMasterId r:id="rId20"/>
  </p:notesMasterIdLst>
  <p:sldIdLst>
    <p:sldId id="256" r:id="rId2"/>
    <p:sldId id="311" r:id="rId3"/>
    <p:sldId id="312" r:id="rId4"/>
    <p:sldId id="313" r:id="rId5"/>
    <p:sldId id="314" r:id="rId6"/>
    <p:sldId id="315" r:id="rId7"/>
    <p:sldId id="316" r:id="rId8"/>
    <p:sldId id="317" r:id="rId9"/>
    <p:sldId id="318" r:id="rId10"/>
    <p:sldId id="319" r:id="rId11"/>
    <p:sldId id="320" r:id="rId12"/>
    <p:sldId id="321" r:id="rId13"/>
    <p:sldId id="322" r:id="rId14"/>
    <p:sldId id="323" r:id="rId15"/>
    <p:sldId id="324" r:id="rId16"/>
    <p:sldId id="325" r:id="rId17"/>
    <p:sldId id="326" r:id="rId18"/>
    <p:sldId id="297" r:id="rId19"/>
  </p:sldIdLst>
  <p:sldSz cx="9144000" cy="6858000" type="screen4x3"/>
  <p:notesSz cx="6946900" cy="92837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1pPr>
    <a:lvl2pPr marL="4572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2pPr>
    <a:lvl3pPr marL="9144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3pPr>
    <a:lvl4pPr marL="13716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4pPr>
    <a:lvl5pPr marL="18288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CA35D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Estilo me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Estilo medio 2 - Énfasi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0" autoAdjust="0"/>
    <p:restoredTop sz="58264" autoAdjust="0"/>
  </p:normalViewPr>
  <p:slideViewPr>
    <p:cSldViewPr>
      <p:cViewPr varScale="1">
        <p:scale>
          <a:sx n="79" d="100"/>
          <a:sy n="79" d="100"/>
        </p:scale>
        <p:origin x="-89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099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38" tIns="46368" rIns="92738" bIns="46368" numCol="1" anchor="t" anchorCtr="0" compatLnSpc="1">
            <a:prstTxWarp prst="textNoShape">
              <a:avLst/>
            </a:prstTxWarp>
          </a:bodyPr>
          <a:lstStyle>
            <a:lvl1pPr algn="l" defTabSz="925513">
              <a:defRPr sz="1200"/>
            </a:lvl1pPr>
          </a:lstStyle>
          <a:p>
            <a:endParaRPr lang="en-US"/>
          </a:p>
        </p:txBody>
      </p:sp>
      <p:sp>
        <p:nvSpPr>
          <p:cNvPr id="808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37000" y="0"/>
            <a:ext cx="30099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38" tIns="46368" rIns="92738" bIns="46368" numCol="1" anchor="t" anchorCtr="0" compatLnSpc="1">
            <a:prstTxWarp prst="textNoShape">
              <a:avLst/>
            </a:prstTxWarp>
          </a:bodyPr>
          <a:lstStyle>
            <a:lvl1pPr algn="r" defTabSz="925513">
              <a:defRPr sz="1200"/>
            </a:lvl1pPr>
          </a:lstStyle>
          <a:p>
            <a:endParaRPr lang="en-US"/>
          </a:p>
        </p:txBody>
      </p:sp>
      <p:sp>
        <p:nvSpPr>
          <p:cNvPr id="809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52525" y="696913"/>
            <a:ext cx="4641850" cy="34813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809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5513" y="4410075"/>
            <a:ext cx="5095875" cy="417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38" tIns="46368" rIns="92738" bIns="4636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Haga clic para modificar el estilo de texto del patrón</a:t>
            </a:r>
          </a:p>
          <a:p>
            <a:pPr lvl="1"/>
            <a:r>
              <a:rPr lang="en-US" smtClean="0"/>
              <a:t>Segundo nivel</a:t>
            </a:r>
          </a:p>
          <a:p>
            <a:pPr lvl="2"/>
            <a:r>
              <a:rPr lang="en-US" smtClean="0"/>
              <a:t>Tercer nivel</a:t>
            </a:r>
          </a:p>
          <a:p>
            <a:pPr lvl="3"/>
            <a:r>
              <a:rPr lang="en-US" smtClean="0"/>
              <a:t>Cuarto nivel</a:t>
            </a:r>
          </a:p>
          <a:p>
            <a:pPr lvl="4"/>
            <a:r>
              <a:rPr lang="en-US" smtClean="0"/>
              <a:t>Quinto nivel</a:t>
            </a:r>
          </a:p>
        </p:txBody>
      </p:sp>
      <p:sp>
        <p:nvSpPr>
          <p:cNvPr id="809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0150"/>
            <a:ext cx="30099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38" tIns="46368" rIns="92738" bIns="46368" numCol="1" anchor="b" anchorCtr="0" compatLnSpc="1">
            <a:prstTxWarp prst="textNoShape">
              <a:avLst/>
            </a:prstTxWarp>
          </a:bodyPr>
          <a:lstStyle>
            <a:lvl1pPr algn="l" defTabSz="925513">
              <a:defRPr sz="1200"/>
            </a:lvl1pPr>
          </a:lstStyle>
          <a:p>
            <a:endParaRPr lang="en-US"/>
          </a:p>
        </p:txBody>
      </p:sp>
      <p:sp>
        <p:nvSpPr>
          <p:cNvPr id="809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37000" y="8820150"/>
            <a:ext cx="30099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38" tIns="46368" rIns="92738" bIns="46368" numCol="1" anchor="b" anchorCtr="0" compatLnSpc="1">
            <a:prstTxWarp prst="textNoShape">
              <a:avLst/>
            </a:prstTxWarp>
          </a:bodyPr>
          <a:lstStyle>
            <a:lvl1pPr algn="r" defTabSz="925513">
              <a:defRPr sz="1200"/>
            </a:lvl1pPr>
          </a:lstStyle>
          <a:p>
            <a:fld id="{19A4BCA8-549A-4980-99B4-5715BFD69D40}" type="slidenum">
              <a:rPr lang="en-US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744C8A2-EAA9-49FD-BCF7-E360EEEA1573}" type="slidenum">
              <a:rPr lang="es-ES_tradnl"/>
              <a:pPr/>
              <a:t>18</a:t>
            </a:fld>
            <a:endParaRPr lang="es-ES_tradnl"/>
          </a:p>
        </p:txBody>
      </p:sp>
      <p:sp>
        <p:nvSpPr>
          <p:cNvPr id="548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7288" y="696913"/>
            <a:ext cx="4637087" cy="3479800"/>
          </a:xfrm>
          <a:ln/>
        </p:spPr>
      </p:sp>
      <p:sp>
        <p:nvSpPr>
          <p:cNvPr id="548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99103" y="4395253"/>
            <a:ext cx="6178238" cy="4559650"/>
          </a:xfrm>
          <a:ln>
            <a:solidFill>
              <a:schemeClr val="tx1"/>
            </a:solidFill>
          </a:ln>
        </p:spPr>
        <p:txBody>
          <a:bodyPr lIns="87907" tIns="43954" rIns="87907" bIns="43954"/>
          <a:lstStyle/>
          <a:p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419475" y="1828800"/>
            <a:ext cx="5343525" cy="23622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816350" y="4184650"/>
            <a:ext cx="4946650" cy="1368425"/>
          </a:xfrm>
        </p:spPr>
        <p:txBody>
          <a:bodyPr/>
          <a:lstStyle>
            <a:lvl1pPr marL="0" indent="0">
              <a:buFontTx/>
              <a:buNone/>
              <a:defRPr sz="1800"/>
            </a:lvl1pPr>
          </a:lstStyle>
          <a:p>
            <a:r>
              <a:rPr lang="es-ES" smtClean="0"/>
              <a:t>Haga clic para modificar el estilo de subtítulo del patrón</a:t>
            </a:r>
            <a:endParaRPr lang="en-US"/>
          </a:p>
        </p:txBody>
      </p:sp>
      <p:sp>
        <p:nvSpPr>
          <p:cNvPr id="46249" name="Rectangle 169"/>
          <p:cNvSpPr>
            <a:spLocks noGrp="1" noChangeArrowheads="1"/>
          </p:cNvSpPr>
          <p:nvPr>
            <p:ph type="dt" sz="half" idx="2"/>
          </p:nvPr>
        </p:nvSpPr>
        <p:spPr>
          <a:xfrm>
            <a:off x="1225550" y="6200775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6250" name="Rectangle 170"/>
          <p:cNvSpPr>
            <a:spLocks noGrp="1" noChangeArrowheads="1"/>
          </p:cNvSpPr>
          <p:nvPr>
            <p:ph type="ftr" sz="quarter" idx="3"/>
          </p:nvPr>
        </p:nvSpPr>
        <p:spPr>
          <a:xfrm>
            <a:off x="3303588" y="6200775"/>
            <a:ext cx="3636962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6251" name="Rectangle 171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092950" y="6200775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DB273E98-D02F-4593-A07D-754B88DB5A66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5C50AD-E4CF-478D-B683-A345BCBC81E3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23075" y="225425"/>
            <a:ext cx="1925638" cy="597535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1042988" y="225425"/>
            <a:ext cx="5627687" cy="597535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7C5B20-67A8-4493-B736-7DBEE91A54AA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ítulo y texto e imágenes prediseñad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42988" y="225425"/>
            <a:ext cx="7705725" cy="8636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1042988" y="1304925"/>
            <a:ext cx="3776662" cy="489585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imágenes prediseñadas"/>
          <p:cNvSpPr>
            <a:spLocks noGrp="1"/>
          </p:cNvSpPr>
          <p:nvPr>
            <p:ph type="clipArt" sz="half" idx="2"/>
          </p:nvPr>
        </p:nvSpPr>
        <p:spPr>
          <a:xfrm>
            <a:off x="4972050" y="1304925"/>
            <a:ext cx="3776663" cy="4895850"/>
          </a:xfrm>
        </p:spPr>
        <p:txBody>
          <a:bodyPr/>
          <a:lstStyle/>
          <a:p>
            <a:r>
              <a:rPr lang="es-ES" smtClean="0"/>
              <a:t>Haga clic en el icono para agregar una imagen prediseñada</a:t>
            </a:r>
            <a:endParaRPr lang="es-CL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1042988" y="6308725"/>
            <a:ext cx="1838325" cy="349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054350" y="6308725"/>
            <a:ext cx="3636963" cy="349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843713" y="6308725"/>
            <a:ext cx="1905000" cy="349250"/>
          </a:xfrm>
        </p:spPr>
        <p:txBody>
          <a:bodyPr/>
          <a:lstStyle>
            <a:lvl1pPr>
              <a:defRPr/>
            </a:lvl1pPr>
          </a:lstStyle>
          <a:p>
            <a:fld id="{E05F267B-B398-4EE4-87AB-4D5472ACA4C2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ítulo y texto encima de l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42988" y="225425"/>
            <a:ext cx="7705725" cy="8636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1042988" y="1304925"/>
            <a:ext cx="7705725" cy="237172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1042988" y="3829050"/>
            <a:ext cx="7705725" cy="237172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1042988" y="6308725"/>
            <a:ext cx="1838325" cy="349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054350" y="6308725"/>
            <a:ext cx="3636963" cy="349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843713" y="6308725"/>
            <a:ext cx="1905000" cy="349250"/>
          </a:xfrm>
        </p:spPr>
        <p:txBody>
          <a:bodyPr/>
          <a:lstStyle>
            <a:lvl1pPr>
              <a:defRPr/>
            </a:lvl1pPr>
          </a:lstStyle>
          <a:p>
            <a:fld id="{3067D462-7960-4DA0-854A-9ACA01403D9E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8281A8-134A-44EB-B21D-27FD67AB506D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5CAD6A-0167-4E19-8112-20D436F29943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1042988" y="1304925"/>
            <a:ext cx="3776662" cy="48958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972050" y="1304925"/>
            <a:ext cx="3776663" cy="48958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87D31E-117D-42C8-ABE2-836766BB2D35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0B1C36-AB00-43CE-AC69-7E77FC4D0F5C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476632-DF10-4BD4-8997-5191154EFDC9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68A9AD-AC6C-462D-BC2F-14E7B1F2B014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4CD10E-5044-43F2-9A6F-D48BF0036C46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273E81-4CAF-4DBA-BAB7-F206EC6C96BF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5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42988" y="225425"/>
            <a:ext cx="7705725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Haga clic para cambiar el estilo de título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42988" y="1304925"/>
            <a:ext cx="7705725" cy="489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Haga clic para modificar el estilo de texto del patrón</a:t>
            </a:r>
          </a:p>
          <a:p>
            <a:pPr lvl="1"/>
            <a:r>
              <a:rPr lang="en-US" smtClean="0"/>
              <a:t>Segundo nivel</a:t>
            </a:r>
          </a:p>
          <a:p>
            <a:pPr lvl="2"/>
            <a:r>
              <a:rPr lang="en-US" smtClean="0"/>
              <a:t>Tercer nivel</a:t>
            </a:r>
          </a:p>
          <a:p>
            <a:pPr lvl="3"/>
            <a:r>
              <a:rPr lang="en-US" smtClean="0"/>
              <a:t>Cuarto nivel</a:t>
            </a:r>
          </a:p>
          <a:p>
            <a:pPr lvl="4"/>
            <a:r>
              <a:rPr lang="en-US" smtClean="0"/>
              <a:t>Quinto nivel</a:t>
            </a:r>
          </a:p>
        </p:txBody>
      </p:sp>
      <p:sp>
        <p:nvSpPr>
          <p:cNvPr id="2253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42988" y="6308725"/>
            <a:ext cx="1838325" cy="34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0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2253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054350" y="6308725"/>
            <a:ext cx="3636963" cy="34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0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2253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43713" y="6308725"/>
            <a:ext cx="1905000" cy="34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+mn-lt"/>
              </a:defRPr>
            </a:lvl1pPr>
          </a:lstStyle>
          <a:p>
            <a:fld id="{AC4C45D0-EA89-43B4-87BC-9BB80F814F6F}" type="slidenum">
              <a:rPr lang="en-US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  <p:sldLayoutId id="2147483662" r:id="rId12"/>
    <p:sldLayoutId id="2147483663" r:id="rId13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entury Schoolbook" pitchFamily="18" charset="0"/>
          <a:cs typeface="Times New Roman" pitchFamily="18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entury Schoolbook" pitchFamily="18" charset="0"/>
          <a:cs typeface="Times New Roman" pitchFamily="18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entury Schoolbook" pitchFamily="18" charset="0"/>
          <a:cs typeface="Times New Roman" pitchFamily="18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entury Schoolbook" pitchFamily="18" charset="0"/>
          <a:cs typeface="Times New Roman" pitchFamily="18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entury Schoolbook" pitchFamily="18" charset="0"/>
          <a:cs typeface="Times New Roman" pitchFamily="18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entury Schoolbook" pitchFamily="18" charset="0"/>
          <a:cs typeface="Times New Roman" pitchFamily="18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entury Schoolbook" pitchFamily="18" charset="0"/>
          <a:cs typeface="Times New Roman" pitchFamily="18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entury Schoolbook" pitchFamily="18" charset="0"/>
          <a:cs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16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16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16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16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16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16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8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419475" y="1142984"/>
            <a:ext cx="5010177" cy="2362200"/>
          </a:xfrm>
        </p:spPr>
        <p:txBody>
          <a:bodyPr/>
          <a:lstStyle/>
          <a:p>
            <a:r>
              <a:rPr lang="en-US" dirty="0" err="1" smtClean="0">
                <a:latin typeface="Arial" pitchFamily="34" charset="0"/>
                <a:cs typeface="Arial" pitchFamily="34" charset="0"/>
              </a:rPr>
              <a:t>Clase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N°7</a:t>
            </a:r>
            <a:br>
              <a:rPr lang="en-US" dirty="0" smtClean="0">
                <a:latin typeface="Arial" pitchFamily="34" charset="0"/>
                <a:cs typeface="Arial" pitchFamily="34" charset="0"/>
              </a:rPr>
            </a:br>
            <a:r>
              <a:rPr lang="en-US" dirty="0" err="1" smtClean="0">
                <a:latin typeface="Arial" pitchFamily="34" charset="0"/>
                <a:cs typeface="Arial" pitchFamily="34" charset="0"/>
              </a:rPr>
              <a:t>Estrategia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de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Negocios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Internacionales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US" dirty="0" smtClean="0">
                <a:latin typeface="Arial" pitchFamily="34" charset="0"/>
                <a:cs typeface="Arial" pitchFamily="34" charset="0"/>
              </a:rPr>
            </a:br>
            <a:r>
              <a:rPr lang="en-US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US" dirty="0" smtClean="0">
                <a:latin typeface="Arial" pitchFamily="34" charset="0"/>
                <a:cs typeface="Arial" pitchFamily="34" charset="0"/>
              </a:rPr>
            </a:br>
            <a:r>
              <a:rPr lang="en-US" dirty="0" err="1" smtClean="0">
                <a:latin typeface="Arial" pitchFamily="34" charset="0"/>
                <a:cs typeface="Arial" pitchFamily="34" charset="0"/>
              </a:rPr>
              <a:t>Capítulo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12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7589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3357554" y="5929330"/>
            <a:ext cx="4946650" cy="500066"/>
          </a:xfrm>
        </p:spPr>
        <p:txBody>
          <a:bodyPr/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IN5827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Manejo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de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Negocios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Internacionales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ctangle 5"/>
          <p:cNvSpPr txBox="1">
            <a:spLocks noChangeArrowheads="1"/>
          </p:cNvSpPr>
          <p:nvPr/>
        </p:nvSpPr>
        <p:spPr bwMode="auto">
          <a:xfrm>
            <a:off x="3983068" y="6419872"/>
            <a:ext cx="4946650" cy="366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Jaime</a:t>
            </a:r>
            <a:r>
              <a:rPr kumimoji="0" lang="en-US" sz="14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</a:t>
            </a:r>
            <a:r>
              <a:rPr kumimoji="0" lang="en-US" sz="1400" b="0" i="0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Zúñiga</a:t>
            </a:r>
            <a:r>
              <a:rPr kumimoji="0" lang="en-US" sz="14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Castro</a:t>
            </a:r>
            <a:endParaRPr kumimoji="0" lang="en-US" sz="1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1.- Participación de mercado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642910" y="1428736"/>
            <a:ext cx="8215370" cy="5214973"/>
          </a:xfrm>
        </p:spPr>
        <p:txBody>
          <a:bodyPr/>
          <a:lstStyle/>
          <a:p>
            <a:pPr marL="457200" indent="-457200"/>
            <a:r>
              <a:rPr lang="es-MX" sz="2800" dirty="0" smtClean="0">
                <a:latin typeface="Arial" pitchFamily="34" charset="0"/>
                <a:cs typeface="Arial" pitchFamily="34" charset="0"/>
              </a:rPr>
              <a:t>Internacional</a:t>
            </a:r>
          </a:p>
          <a:p>
            <a:pPr marL="857250" lvl="1" indent="-457200"/>
            <a:r>
              <a:rPr lang="es-MX" dirty="0" smtClean="0">
                <a:latin typeface="Arial" pitchFamily="34" charset="0"/>
                <a:cs typeface="Arial" pitchFamily="34" charset="0"/>
              </a:rPr>
              <a:t>Participa en cualquier mercado de países, grandes o pequeños.</a:t>
            </a:r>
          </a:p>
          <a:p>
            <a:pPr marL="457200" indent="-457200"/>
            <a:r>
              <a:rPr lang="es-MX" sz="2800" dirty="0" err="1" smtClean="0">
                <a:latin typeface="Arial" pitchFamily="34" charset="0"/>
                <a:cs typeface="Arial" pitchFamily="34" charset="0"/>
              </a:rPr>
              <a:t>Multidoméstica</a:t>
            </a:r>
            <a:endParaRPr lang="es-MX" sz="2800" dirty="0" smtClean="0">
              <a:latin typeface="Arial" pitchFamily="34" charset="0"/>
              <a:cs typeface="Arial" pitchFamily="34" charset="0"/>
            </a:endParaRPr>
          </a:p>
          <a:p>
            <a:pPr marL="857250" lvl="1" indent="-457200"/>
            <a:r>
              <a:rPr lang="es-MX" dirty="0" smtClean="0">
                <a:latin typeface="Arial" pitchFamily="34" charset="0"/>
                <a:cs typeface="Arial" pitchFamily="34" charset="0"/>
              </a:rPr>
              <a:t>Participa en grandes mercados de países, con plantas productivas al mismo tiempo de la entrada o en un futuro.</a:t>
            </a:r>
          </a:p>
          <a:p>
            <a:pPr marL="457200" indent="-457200"/>
            <a:r>
              <a:rPr lang="es-MX" sz="2800" dirty="0" smtClean="0">
                <a:latin typeface="Arial" pitchFamily="34" charset="0"/>
                <a:cs typeface="Arial" pitchFamily="34" charset="0"/>
              </a:rPr>
              <a:t>Global y transnacional</a:t>
            </a:r>
          </a:p>
          <a:p>
            <a:pPr marL="857250" lvl="1" indent="-457200"/>
            <a:r>
              <a:rPr lang="es-MX" dirty="0" smtClean="0">
                <a:latin typeface="Arial" pitchFamily="34" charset="0"/>
                <a:cs typeface="Arial" pitchFamily="34" charset="0"/>
              </a:rPr>
              <a:t>Entrada a mercados estratégicamente importantes debido a clientes, competidores, nuevos productos, incluso si los mercados no son grandes o rentables.</a:t>
            </a: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2.- Competitividad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642910" y="1428736"/>
            <a:ext cx="8215370" cy="5214973"/>
          </a:xfrm>
        </p:spPr>
        <p:txBody>
          <a:bodyPr/>
          <a:lstStyle/>
          <a:p>
            <a:pPr marL="457200" indent="-457200"/>
            <a:r>
              <a:rPr lang="es-MX" sz="2800" dirty="0" smtClean="0">
                <a:latin typeface="Arial" pitchFamily="34" charset="0"/>
                <a:cs typeface="Arial" pitchFamily="34" charset="0"/>
              </a:rPr>
              <a:t>Internacional y </a:t>
            </a:r>
            <a:r>
              <a:rPr lang="es-MX" sz="2800" dirty="0" err="1" smtClean="0">
                <a:latin typeface="Arial" pitchFamily="34" charset="0"/>
                <a:cs typeface="Arial" pitchFamily="34" charset="0"/>
              </a:rPr>
              <a:t>multidoméstico</a:t>
            </a:r>
            <a:endParaRPr lang="es-MX" sz="2800" dirty="0" smtClean="0">
              <a:latin typeface="Arial" pitchFamily="34" charset="0"/>
              <a:cs typeface="Arial" pitchFamily="34" charset="0"/>
            </a:endParaRPr>
          </a:p>
          <a:p>
            <a:pPr marL="857250" lvl="1" indent="-457200"/>
            <a:r>
              <a:rPr lang="es-MX" dirty="0" smtClean="0">
                <a:latin typeface="Arial" pitchFamily="34" charset="0"/>
                <a:cs typeface="Arial" pitchFamily="34" charset="0"/>
              </a:rPr>
              <a:t>Compite localmente en cada país.</a:t>
            </a:r>
          </a:p>
          <a:p>
            <a:pPr marL="457200" indent="-457200"/>
            <a:endParaRPr lang="es-MX" sz="2800" dirty="0" smtClean="0">
              <a:latin typeface="Arial" pitchFamily="34" charset="0"/>
              <a:cs typeface="Arial" pitchFamily="34" charset="0"/>
            </a:endParaRPr>
          </a:p>
          <a:p>
            <a:pPr marL="457200" indent="-457200"/>
            <a:r>
              <a:rPr lang="es-MX" sz="2800" dirty="0" smtClean="0">
                <a:latin typeface="Arial" pitchFamily="34" charset="0"/>
                <a:cs typeface="Arial" pitchFamily="34" charset="0"/>
              </a:rPr>
              <a:t>Global y transnacional</a:t>
            </a:r>
          </a:p>
          <a:p>
            <a:pPr marL="857250" lvl="1" indent="-457200"/>
            <a:r>
              <a:rPr lang="es-MX" dirty="0" smtClean="0">
                <a:latin typeface="Arial" pitchFamily="34" charset="0"/>
                <a:cs typeface="Arial" pitchFamily="34" charset="0"/>
              </a:rPr>
              <a:t>Movimientos competitivos son globalmente coordinados</a:t>
            </a:r>
          </a:p>
          <a:p>
            <a:pPr marL="857250" lvl="1" indent="-457200"/>
            <a:r>
              <a:rPr lang="es-MX" dirty="0" smtClean="0">
                <a:latin typeface="Arial" pitchFamily="34" charset="0"/>
                <a:cs typeface="Arial" pitchFamily="34" charset="0"/>
              </a:rPr>
              <a:t>Competidores son contraatacados en sus mayores mercados.</a:t>
            </a: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3.- Ubicación de actividades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642910" y="1428736"/>
            <a:ext cx="8215370" cy="5214973"/>
          </a:xfrm>
        </p:spPr>
        <p:txBody>
          <a:bodyPr/>
          <a:lstStyle/>
          <a:p>
            <a:pPr marL="457200" indent="-457200"/>
            <a:r>
              <a:rPr lang="es-MX" sz="2800" dirty="0" smtClean="0">
                <a:latin typeface="Arial" pitchFamily="34" charset="0"/>
                <a:cs typeface="Arial" pitchFamily="34" charset="0"/>
              </a:rPr>
              <a:t>Internacional</a:t>
            </a:r>
          </a:p>
          <a:p>
            <a:pPr marL="857250" lvl="1" indent="-457200"/>
            <a:r>
              <a:rPr lang="es-MX" dirty="0" smtClean="0">
                <a:latin typeface="Arial" pitchFamily="34" charset="0"/>
                <a:cs typeface="Arial" pitchFamily="34" charset="0"/>
              </a:rPr>
              <a:t>La mayor cantidad de actividades se encuentran en el mercado del país de origen, otras menores en el extranjero.</a:t>
            </a:r>
          </a:p>
          <a:p>
            <a:pPr marL="457200" indent="-457200"/>
            <a:r>
              <a:rPr lang="es-MX" sz="2800" dirty="0" err="1" smtClean="0">
                <a:latin typeface="Arial" pitchFamily="34" charset="0"/>
                <a:cs typeface="Arial" pitchFamily="34" charset="0"/>
              </a:rPr>
              <a:t>Multidoméstica</a:t>
            </a:r>
            <a:endParaRPr lang="es-MX" sz="2800" dirty="0" smtClean="0">
              <a:latin typeface="Arial" pitchFamily="34" charset="0"/>
              <a:cs typeface="Arial" pitchFamily="34" charset="0"/>
            </a:endParaRPr>
          </a:p>
          <a:p>
            <a:pPr marL="857250" lvl="1" indent="-457200"/>
            <a:r>
              <a:rPr lang="es-MX" dirty="0" smtClean="0">
                <a:latin typeface="Arial" pitchFamily="34" charset="0"/>
                <a:cs typeface="Arial" pitchFamily="34" charset="0"/>
              </a:rPr>
              <a:t>Todas las actividades en cada país en el cual la firma opera.</a:t>
            </a:r>
          </a:p>
          <a:p>
            <a:pPr marL="457200" indent="-457200"/>
            <a:r>
              <a:rPr lang="es-MX" sz="2800" dirty="0" smtClean="0">
                <a:latin typeface="Arial" pitchFamily="34" charset="0"/>
                <a:cs typeface="Arial" pitchFamily="34" charset="0"/>
              </a:rPr>
              <a:t>Global</a:t>
            </a:r>
          </a:p>
          <a:p>
            <a:pPr marL="857250" lvl="1" indent="-457200"/>
            <a:r>
              <a:rPr lang="es-MX" dirty="0" smtClean="0">
                <a:latin typeface="Arial" pitchFamily="34" charset="0"/>
                <a:cs typeface="Arial" pitchFamily="34" charset="0"/>
              </a:rPr>
              <a:t>La mayor cantidad de actividades en una ubicación, pudiendo o no pudiendo ser en el país de origen.</a:t>
            </a:r>
          </a:p>
          <a:p>
            <a:pPr marL="457200" indent="-457200"/>
            <a:r>
              <a:rPr lang="es-MX" sz="2800" dirty="0" smtClean="0">
                <a:latin typeface="Arial" pitchFamily="34" charset="0"/>
                <a:cs typeface="Arial" pitchFamily="34" charset="0"/>
              </a:rPr>
              <a:t>Transnacional </a:t>
            </a:r>
          </a:p>
          <a:p>
            <a:pPr marL="857250" lvl="1" indent="-457200"/>
            <a:r>
              <a:rPr lang="es-MX" dirty="0" smtClean="0">
                <a:latin typeface="Arial" pitchFamily="34" charset="0"/>
                <a:cs typeface="Arial" pitchFamily="34" charset="0"/>
              </a:rPr>
              <a:t>Cadena de valor es finamente dividida y cada actividad es llevada a la ubicación más eficiente en el mundo.</a:t>
            </a: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4.- Enfoque de marketing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642910" y="1428736"/>
            <a:ext cx="8215370" cy="5214973"/>
          </a:xfrm>
        </p:spPr>
        <p:txBody>
          <a:bodyPr/>
          <a:lstStyle/>
          <a:p>
            <a:pPr marL="457200" indent="-457200"/>
            <a:r>
              <a:rPr lang="es-MX" sz="2800" dirty="0" smtClean="0">
                <a:latin typeface="Arial" pitchFamily="34" charset="0"/>
                <a:cs typeface="Arial" pitchFamily="34" charset="0"/>
              </a:rPr>
              <a:t>Internacional</a:t>
            </a:r>
          </a:p>
          <a:p>
            <a:pPr marL="857250" lvl="1" indent="-457200"/>
            <a:r>
              <a:rPr lang="es-MX" dirty="0" smtClean="0">
                <a:latin typeface="Arial" pitchFamily="34" charset="0"/>
                <a:cs typeface="Arial" pitchFamily="34" charset="0"/>
              </a:rPr>
              <a:t>El </a:t>
            </a:r>
            <a:r>
              <a:rPr lang="es-MX" dirty="0" err="1" smtClean="0">
                <a:latin typeface="Arial" pitchFamily="34" charset="0"/>
                <a:cs typeface="Arial" pitchFamily="34" charset="0"/>
              </a:rPr>
              <a:t>mktg</a:t>
            </a:r>
            <a:r>
              <a:rPr lang="es-MX" dirty="0" smtClean="0">
                <a:latin typeface="Arial" pitchFamily="34" charset="0"/>
                <a:cs typeface="Arial" pitchFamily="34" charset="0"/>
              </a:rPr>
              <a:t> es estandarizado y adaptado pero ad hoc más que optimizado.</a:t>
            </a:r>
          </a:p>
          <a:p>
            <a:pPr marL="457200" indent="-457200"/>
            <a:r>
              <a:rPr lang="es-MX" sz="2800" dirty="0" err="1" smtClean="0">
                <a:latin typeface="Arial" pitchFamily="34" charset="0"/>
                <a:cs typeface="Arial" pitchFamily="34" charset="0"/>
              </a:rPr>
              <a:t>Multidoméstica</a:t>
            </a:r>
            <a:endParaRPr lang="es-MX" sz="2800" dirty="0" smtClean="0">
              <a:latin typeface="Arial" pitchFamily="34" charset="0"/>
              <a:cs typeface="Arial" pitchFamily="34" charset="0"/>
            </a:endParaRPr>
          </a:p>
          <a:p>
            <a:pPr marL="857250" lvl="1" indent="-457200"/>
            <a:r>
              <a:rPr lang="es-MX" dirty="0" err="1" smtClean="0">
                <a:latin typeface="Arial" pitchFamily="34" charset="0"/>
                <a:cs typeface="Arial" pitchFamily="34" charset="0"/>
              </a:rPr>
              <a:t>Mktg.</a:t>
            </a:r>
            <a:r>
              <a:rPr lang="es-MX" dirty="0" smtClean="0">
                <a:latin typeface="Arial" pitchFamily="34" charset="0"/>
                <a:cs typeface="Arial" pitchFamily="34" charset="0"/>
              </a:rPr>
              <a:t> Adaptado a cada país.</a:t>
            </a:r>
          </a:p>
          <a:p>
            <a:pPr marL="457200" indent="-457200"/>
            <a:r>
              <a:rPr lang="es-MX" sz="2800" dirty="0" smtClean="0">
                <a:latin typeface="Arial" pitchFamily="34" charset="0"/>
                <a:cs typeface="Arial" pitchFamily="34" charset="0"/>
              </a:rPr>
              <a:t>Global</a:t>
            </a:r>
          </a:p>
          <a:p>
            <a:pPr marL="857250" lvl="1" indent="-457200"/>
            <a:r>
              <a:rPr lang="es-MX" dirty="0" smtClean="0">
                <a:latin typeface="Arial" pitchFamily="34" charset="0"/>
                <a:cs typeface="Arial" pitchFamily="34" charset="0"/>
              </a:rPr>
              <a:t>Mayormente estandarizada, pero puede variar de país en país por producto o elementos del </a:t>
            </a:r>
            <a:r>
              <a:rPr lang="es-MX" dirty="0" err="1" smtClean="0">
                <a:latin typeface="Arial" pitchFamily="34" charset="0"/>
                <a:cs typeface="Arial" pitchFamily="34" charset="0"/>
              </a:rPr>
              <a:t>mktg</a:t>
            </a:r>
            <a:r>
              <a:rPr lang="es-MX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dirty="0" err="1" smtClean="0">
                <a:latin typeface="Arial" pitchFamily="34" charset="0"/>
                <a:cs typeface="Arial" pitchFamily="34" charset="0"/>
              </a:rPr>
              <a:t>mix</a:t>
            </a:r>
            <a:r>
              <a:rPr lang="es-MX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marL="457200" indent="-457200"/>
            <a:r>
              <a:rPr lang="es-MX" sz="2800" dirty="0" smtClean="0">
                <a:latin typeface="Arial" pitchFamily="34" charset="0"/>
                <a:cs typeface="Arial" pitchFamily="34" charset="0"/>
              </a:rPr>
              <a:t>Transnacional </a:t>
            </a:r>
          </a:p>
          <a:p>
            <a:pPr marL="857250" lvl="1" indent="-457200"/>
            <a:r>
              <a:rPr lang="es-MX" dirty="0" smtClean="0">
                <a:latin typeface="Arial" pitchFamily="34" charset="0"/>
                <a:cs typeface="Arial" pitchFamily="34" charset="0"/>
              </a:rPr>
              <a:t>Estandarizado y adaptado para alcanzar el balance óptimo entre eficiencia y efectividad</a:t>
            </a: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5.- Oferta de productos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642910" y="1428736"/>
            <a:ext cx="8215370" cy="5214973"/>
          </a:xfrm>
        </p:spPr>
        <p:txBody>
          <a:bodyPr/>
          <a:lstStyle/>
          <a:p>
            <a:pPr marL="457200" indent="-457200"/>
            <a:r>
              <a:rPr lang="es-MX" sz="2800" dirty="0" smtClean="0">
                <a:latin typeface="Arial" pitchFamily="34" charset="0"/>
                <a:cs typeface="Arial" pitchFamily="34" charset="0"/>
              </a:rPr>
              <a:t>Internacional</a:t>
            </a:r>
          </a:p>
          <a:p>
            <a:pPr marL="857250" lvl="1" indent="-457200"/>
            <a:r>
              <a:rPr lang="es-MX" dirty="0" smtClean="0">
                <a:latin typeface="Arial" pitchFamily="34" charset="0"/>
                <a:cs typeface="Arial" pitchFamily="34" charset="0"/>
              </a:rPr>
              <a:t>Estandarizado como en el país de origen.</a:t>
            </a:r>
          </a:p>
          <a:p>
            <a:pPr marL="457200" indent="-457200"/>
            <a:r>
              <a:rPr lang="es-MX" sz="2800" dirty="0" err="1" smtClean="0">
                <a:latin typeface="Arial" pitchFamily="34" charset="0"/>
                <a:cs typeface="Arial" pitchFamily="34" charset="0"/>
              </a:rPr>
              <a:t>Multidoméstica</a:t>
            </a:r>
            <a:endParaRPr lang="es-MX" sz="2800" dirty="0" smtClean="0">
              <a:latin typeface="Arial" pitchFamily="34" charset="0"/>
              <a:cs typeface="Arial" pitchFamily="34" charset="0"/>
            </a:endParaRPr>
          </a:p>
          <a:p>
            <a:pPr marL="857250" lvl="1" indent="-457200"/>
            <a:r>
              <a:rPr lang="es-MX" dirty="0" err="1" smtClean="0">
                <a:latin typeface="Arial" pitchFamily="34" charset="0"/>
                <a:cs typeface="Arial" pitchFamily="34" charset="0"/>
              </a:rPr>
              <a:t>Adapatado</a:t>
            </a:r>
            <a:r>
              <a:rPr lang="es-MX" dirty="0" smtClean="0">
                <a:latin typeface="Arial" pitchFamily="34" charset="0"/>
                <a:cs typeface="Arial" pitchFamily="34" charset="0"/>
              </a:rPr>
              <a:t> (</a:t>
            </a:r>
            <a:r>
              <a:rPr lang="es-MX" dirty="0" err="1" smtClean="0">
                <a:latin typeface="Arial" pitchFamily="34" charset="0"/>
                <a:cs typeface="Arial" pitchFamily="34" charset="0"/>
              </a:rPr>
              <a:t>customizado</a:t>
            </a:r>
            <a:r>
              <a:rPr lang="es-MX" dirty="0" smtClean="0">
                <a:latin typeface="Arial" pitchFamily="34" charset="0"/>
                <a:cs typeface="Arial" pitchFamily="34" charset="0"/>
              </a:rPr>
              <a:t>) en cada país.</a:t>
            </a:r>
          </a:p>
          <a:p>
            <a:pPr marL="457200" indent="-457200"/>
            <a:r>
              <a:rPr lang="es-MX" sz="2800" dirty="0" smtClean="0">
                <a:latin typeface="Arial" pitchFamily="34" charset="0"/>
                <a:cs typeface="Arial" pitchFamily="34" charset="0"/>
              </a:rPr>
              <a:t>Global</a:t>
            </a:r>
          </a:p>
          <a:p>
            <a:pPr marL="857250" lvl="1" indent="-457200"/>
            <a:r>
              <a:rPr lang="es-MX" dirty="0" smtClean="0">
                <a:latin typeface="Arial" pitchFamily="34" charset="0"/>
                <a:cs typeface="Arial" pitchFamily="34" charset="0"/>
              </a:rPr>
              <a:t>Estandarizado para incorporar las necesidades de todos los mercados</a:t>
            </a:r>
          </a:p>
          <a:p>
            <a:pPr marL="857250" lvl="1" indent="-457200"/>
            <a:r>
              <a:rPr lang="es-MX" dirty="0" smtClean="0">
                <a:latin typeface="Arial" pitchFamily="34" charset="0"/>
                <a:cs typeface="Arial" pitchFamily="34" charset="0"/>
              </a:rPr>
              <a:t>Manejado por eficiencia global.</a:t>
            </a:r>
          </a:p>
          <a:p>
            <a:pPr marL="457200" indent="-457200"/>
            <a:r>
              <a:rPr lang="es-MX" sz="2800" dirty="0" smtClean="0">
                <a:latin typeface="Arial" pitchFamily="34" charset="0"/>
                <a:cs typeface="Arial" pitchFamily="34" charset="0"/>
              </a:rPr>
              <a:t>Transnacional </a:t>
            </a:r>
          </a:p>
          <a:p>
            <a:pPr marL="857250" lvl="1" indent="-457200"/>
            <a:r>
              <a:rPr lang="es-MX" dirty="0" smtClean="0">
                <a:latin typeface="Arial" pitchFamily="34" charset="0"/>
                <a:cs typeface="Arial" pitchFamily="34" charset="0"/>
              </a:rPr>
              <a:t>Productos centrales estandarizados, características adaptadas para ajustar las necesidades de cada mercado/segmento</a:t>
            </a: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42988" y="225425"/>
            <a:ext cx="7886730" cy="863600"/>
          </a:xfrm>
        </p:spPr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Estrategia de </a:t>
            </a:r>
            <a:r>
              <a:rPr lang="es-MX" dirty="0" err="1" smtClean="0">
                <a:latin typeface="Arial" pitchFamily="34" charset="0"/>
                <a:cs typeface="Arial" pitchFamily="34" charset="0"/>
              </a:rPr>
              <a:t>McDonalds</a:t>
            </a:r>
            <a:r>
              <a:rPr lang="es-MX" dirty="0" smtClean="0">
                <a:latin typeface="Arial" pitchFamily="34" charset="0"/>
                <a:cs typeface="Arial" pitchFamily="34" charset="0"/>
              </a:rPr>
              <a:t> por dimensión estratégica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sp>
        <p:nvSpPr>
          <p:cNvPr id="5" name="4 Rectángulo"/>
          <p:cNvSpPr/>
          <p:nvPr/>
        </p:nvSpPr>
        <p:spPr bwMode="auto">
          <a:xfrm>
            <a:off x="2143108" y="1785926"/>
            <a:ext cx="5357850" cy="3429024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L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8" name="7 Conector recto"/>
          <p:cNvCxnSpPr>
            <a:stCxn id="5" idx="0"/>
            <a:endCxn id="5" idx="2"/>
          </p:cNvCxnSpPr>
          <p:nvPr/>
        </p:nvCxnSpPr>
        <p:spPr bwMode="auto">
          <a:xfrm rot="16200000" flipH="1">
            <a:off x="3107521" y="3500438"/>
            <a:ext cx="342902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" name="9 Conector recto"/>
          <p:cNvCxnSpPr>
            <a:stCxn id="5" idx="1"/>
            <a:endCxn id="5" idx="3"/>
          </p:cNvCxnSpPr>
          <p:nvPr/>
        </p:nvCxnSpPr>
        <p:spPr bwMode="auto">
          <a:xfrm rot="10800000" flipH="1">
            <a:off x="2143108" y="3500438"/>
            <a:ext cx="535785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2" name="11 CuadroTexto"/>
          <p:cNvSpPr txBox="1"/>
          <p:nvPr/>
        </p:nvSpPr>
        <p:spPr>
          <a:xfrm>
            <a:off x="2071670" y="5214950"/>
            <a:ext cx="10001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800" dirty="0" smtClean="0">
                <a:latin typeface="Arial" pitchFamily="34" charset="0"/>
                <a:cs typeface="Arial" pitchFamily="34" charset="0"/>
              </a:rPr>
              <a:t>Bajo</a:t>
            </a:r>
            <a:endParaRPr lang="es-CL" sz="1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12 CuadroTexto"/>
          <p:cNvSpPr txBox="1"/>
          <p:nvPr/>
        </p:nvSpPr>
        <p:spPr>
          <a:xfrm>
            <a:off x="1357290" y="4786322"/>
            <a:ext cx="10001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800" dirty="0" smtClean="0">
                <a:latin typeface="Arial" pitchFamily="34" charset="0"/>
                <a:cs typeface="Arial" pitchFamily="34" charset="0"/>
              </a:rPr>
              <a:t>Bajo</a:t>
            </a:r>
            <a:endParaRPr lang="es-CL" sz="1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13 CuadroTexto"/>
          <p:cNvSpPr txBox="1"/>
          <p:nvPr/>
        </p:nvSpPr>
        <p:spPr>
          <a:xfrm>
            <a:off x="1357290" y="1845222"/>
            <a:ext cx="10001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800" dirty="0" smtClean="0">
                <a:latin typeface="Arial" pitchFamily="34" charset="0"/>
                <a:cs typeface="Arial" pitchFamily="34" charset="0"/>
              </a:rPr>
              <a:t>Alto</a:t>
            </a:r>
            <a:endParaRPr lang="es-CL" sz="1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14 CuadroTexto"/>
          <p:cNvSpPr txBox="1"/>
          <p:nvPr/>
        </p:nvSpPr>
        <p:spPr>
          <a:xfrm>
            <a:off x="6500826" y="5214950"/>
            <a:ext cx="10001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800" dirty="0" smtClean="0">
                <a:latin typeface="Arial" pitchFamily="34" charset="0"/>
                <a:cs typeface="Arial" pitchFamily="34" charset="0"/>
              </a:rPr>
              <a:t>Alto</a:t>
            </a:r>
            <a:endParaRPr lang="es-CL" sz="1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15 CuadroTexto"/>
          <p:cNvSpPr txBox="1"/>
          <p:nvPr/>
        </p:nvSpPr>
        <p:spPr>
          <a:xfrm>
            <a:off x="142844" y="3071810"/>
            <a:ext cx="192882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Presión por Integración Global (IG)</a:t>
            </a:r>
            <a:endParaRPr lang="es-CL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16 CuadroTexto"/>
          <p:cNvSpPr txBox="1"/>
          <p:nvPr/>
        </p:nvSpPr>
        <p:spPr>
          <a:xfrm>
            <a:off x="2786050" y="5500702"/>
            <a:ext cx="40005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Presión por Sensibilidad Local (SL)</a:t>
            </a:r>
          </a:p>
        </p:txBody>
      </p:sp>
      <p:sp>
        <p:nvSpPr>
          <p:cNvPr id="18" name="17 CuadroTexto"/>
          <p:cNvSpPr txBox="1"/>
          <p:nvPr/>
        </p:nvSpPr>
        <p:spPr>
          <a:xfrm>
            <a:off x="2500298" y="2221048"/>
            <a:ext cx="192882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Estrategia </a:t>
            </a: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Global</a:t>
            </a:r>
            <a:endParaRPr lang="es-CL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18 CuadroTexto"/>
          <p:cNvSpPr txBox="1"/>
          <p:nvPr/>
        </p:nvSpPr>
        <p:spPr>
          <a:xfrm>
            <a:off x="5214942" y="2214554"/>
            <a:ext cx="192882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Estrategia </a:t>
            </a: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Transnacional</a:t>
            </a:r>
            <a:endParaRPr lang="es-CL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19 CuadroTexto"/>
          <p:cNvSpPr txBox="1"/>
          <p:nvPr/>
        </p:nvSpPr>
        <p:spPr>
          <a:xfrm>
            <a:off x="5214942" y="3786190"/>
            <a:ext cx="192882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Estrategia </a:t>
            </a: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Local</a:t>
            </a:r>
          </a:p>
          <a:p>
            <a:r>
              <a:rPr lang="es-MX" sz="2000" dirty="0" err="1" smtClean="0">
                <a:latin typeface="Arial" pitchFamily="34" charset="0"/>
                <a:cs typeface="Arial" pitchFamily="34" charset="0"/>
              </a:rPr>
              <a:t>Multidoméstica</a:t>
            </a:r>
            <a:endParaRPr lang="es-CL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20 CuadroTexto"/>
          <p:cNvSpPr txBox="1"/>
          <p:nvPr/>
        </p:nvSpPr>
        <p:spPr>
          <a:xfrm>
            <a:off x="2500298" y="4006998"/>
            <a:ext cx="192882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Estrategia </a:t>
            </a: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Internacional</a:t>
            </a:r>
            <a:endParaRPr lang="es-CL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21 Elipse"/>
          <p:cNvSpPr/>
          <p:nvPr/>
        </p:nvSpPr>
        <p:spPr bwMode="auto">
          <a:xfrm>
            <a:off x="3857620" y="4000504"/>
            <a:ext cx="642942" cy="642942"/>
          </a:xfrm>
          <a:prstGeom prst="ellipse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1</a:t>
            </a:r>
            <a:endParaRPr kumimoji="0" lang="es-CL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22 Elipse"/>
          <p:cNvSpPr/>
          <p:nvPr/>
        </p:nvSpPr>
        <p:spPr bwMode="auto">
          <a:xfrm>
            <a:off x="4714876" y="4000504"/>
            <a:ext cx="642942" cy="642942"/>
          </a:xfrm>
          <a:prstGeom prst="ellipse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MX" dirty="0" smtClean="0"/>
              <a:t>2</a:t>
            </a:r>
            <a:endParaRPr kumimoji="0" lang="es-CL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23 Elipse"/>
          <p:cNvSpPr/>
          <p:nvPr/>
        </p:nvSpPr>
        <p:spPr bwMode="auto">
          <a:xfrm>
            <a:off x="4786314" y="2214554"/>
            <a:ext cx="642942" cy="642942"/>
          </a:xfrm>
          <a:prstGeom prst="ellipse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MX" dirty="0" smtClean="0"/>
              <a:t>3</a:t>
            </a:r>
            <a:endParaRPr kumimoji="0" lang="es-CL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24 Elipse"/>
          <p:cNvSpPr/>
          <p:nvPr/>
        </p:nvSpPr>
        <p:spPr bwMode="auto">
          <a:xfrm>
            <a:off x="5500694" y="2214554"/>
            <a:ext cx="642942" cy="642942"/>
          </a:xfrm>
          <a:prstGeom prst="ellipse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MX" dirty="0" smtClean="0"/>
              <a:t>4</a:t>
            </a:r>
            <a:endParaRPr kumimoji="0" lang="es-CL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25 Elipse"/>
          <p:cNvSpPr/>
          <p:nvPr/>
        </p:nvSpPr>
        <p:spPr bwMode="auto">
          <a:xfrm>
            <a:off x="6715140" y="2214554"/>
            <a:ext cx="642942" cy="642942"/>
          </a:xfrm>
          <a:prstGeom prst="ellipse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MX" dirty="0" smtClean="0"/>
              <a:t>5</a:t>
            </a:r>
            <a:endParaRPr kumimoji="0" lang="es-CL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42988" y="225425"/>
            <a:ext cx="7886730" cy="863600"/>
          </a:xfrm>
        </p:spPr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Roles HQ - Subsidiaria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sp>
        <p:nvSpPr>
          <p:cNvPr id="5" name="4 Rectángulo"/>
          <p:cNvSpPr/>
          <p:nvPr/>
        </p:nvSpPr>
        <p:spPr bwMode="auto">
          <a:xfrm>
            <a:off x="2143108" y="1785926"/>
            <a:ext cx="5357850" cy="3429024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L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8" name="7 Conector recto"/>
          <p:cNvCxnSpPr>
            <a:stCxn id="5" idx="0"/>
            <a:endCxn id="5" idx="2"/>
          </p:cNvCxnSpPr>
          <p:nvPr/>
        </p:nvCxnSpPr>
        <p:spPr bwMode="auto">
          <a:xfrm rot="16200000" flipH="1">
            <a:off x="3107521" y="3500438"/>
            <a:ext cx="342902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" name="9 Conector recto"/>
          <p:cNvCxnSpPr>
            <a:stCxn id="5" idx="1"/>
            <a:endCxn id="5" idx="3"/>
          </p:cNvCxnSpPr>
          <p:nvPr/>
        </p:nvCxnSpPr>
        <p:spPr bwMode="auto">
          <a:xfrm rot="10800000" flipH="1">
            <a:off x="2143108" y="3500438"/>
            <a:ext cx="535785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2" name="11 CuadroTexto"/>
          <p:cNvSpPr txBox="1"/>
          <p:nvPr/>
        </p:nvSpPr>
        <p:spPr>
          <a:xfrm>
            <a:off x="2071670" y="5214950"/>
            <a:ext cx="10001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800" dirty="0" smtClean="0">
                <a:latin typeface="Arial" pitchFamily="34" charset="0"/>
                <a:cs typeface="Arial" pitchFamily="34" charset="0"/>
              </a:rPr>
              <a:t>Débil</a:t>
            </a:r>
            <a:endParaRPr lang="es-CL" sz="1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12 CuadroTexto"/>
          <p:cNvSpPr txBox="1"/>
          <p:nvPr/>
        </p:nvSpPr>
        <p:spPr>
          <a:xfrm>
            <a:off x="1285852" y="4786322"/>
            <a:ext cx="10001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800" dirty="0" smtClean="0">
                <a:latin typeface="Arial" pitchFamily="34" charset="0"/>
                <a:cs typeface="Arial" pitchFamily="34" charset="0"/>
              </a:rPr>
              <a:t>Débil</a:t>
            </a:r>
            <a:endParaRPr lang="es-CL" sz="1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13 CuadroTexto"/>
          <p:cNvSpPr txBox="1"/>
          <p:nvPr/>
        </p:nvSpPr>
        <p:spPr>
          <a:xfrm>
            <a:off x="1214414" y="1845222"/>
            <a:ext cx="10001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800" dirty="0" smtClean="0">
                <a:latin typeface="Arial" pitchFamily="34" charset="0"/>
                <a:cs typeface="Arial" pitchFamily="34" charset="0"/>
              </a:rPr>
              <a:t>Fuerte</a:t>
            </a:r>
            <a:endParaRPr lang="es-CL" sz="1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14 CuadroTexto"/>
          <p:cNvSpPr txBox="1"/>
          <p:nvPr/>
        </p:nvSpPr>
        <p:spPr>
          <a:xfrm>
            <a:off x="6500826" y="5214950"/>
            <a:ext cx="10001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800" dirty="0" smtClean="0">
                <a:latin typeface="Arial" pitchFamily="34" charset="0"/>
                <a:cs typeface="Arial" pitchFamily="34" charset="0"/>
              </a:rPr>
              <a:t>Fuerte</a:t>
            </a:r>
            <a:endParaRPr lang="es-CL" sz="1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15 CuadroTexto"/>
          <p:cNvSpPr txBox="1"/>
          <p:nvPr/>
        </p:nvSpPr>
        <p:spPr>
          <a:xfrm>
            <a:off x="142844" y="3071810"/>
            <a:ext cx="192882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MNC </a:t>
            </a: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Subsidiaria</a:t>
            </a:r>
            <a:endParaRPr lang="es-CL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16 CuadroTexto"/>
          <p:cNvSpPr txBox="1"/>
          <p:nvPr/>
        </p:nvSpPr>
        <p:spPr>
          <a:xfrm>
            <a:off x="2786050" y="5500702"/>
            <a:ext cx="40005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MNC HQ</a:t>
            </a:r>
          </a:p>
        </p:txBody>
      </p:sp>
      <p:sp>
        <p:nvSpPr>
          <p:cNvPr id="23" name="22 Elipse"/>
          <p:cNvSpPr/>
          <p:nvPr/>
        </p:nvSpPr>
        <p:spPr bwMode="auto">
          <a:xfrm>
            <a:off x="2643174" y="2071678"/>
            <a:ext cx="642942" cy="642942"/>
          </a:xfrm>
          <a:prstGeom prst="ellipse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MX" dirty="0" smtClean="0"/>
              <a:t>M</a:t>
            </a:r>
            <a:endParaRPr kumimoji="0" lang="es-CL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23 Elipse"/>
          <p:cNvSpPr/>
          <p:nvPr/>
        </p:nvSpPr>
        <p:spPr bwMode="auto">
          <a:xfrm>
            <a:off x="6286512" y="4143380"/>
            <a:ext cx="642942" cy="642942"/>
          </a:xfrm>
          <a:prstGeom prst="ellipse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MX" dirty="0" smtClean="0"/>
              <a:t>G</a:t>
            </a:r>
            <a:endParaRPr kumimoji="0" lang="es-CL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24 Elipse"/>
          <p:cNvSpPr/>
          <p:nvPr/>
        </p:nvSpPr>
        <p:spPr bwMode="auto">
          <a:xfrm>
            <a:off x="4929190" y="2714620"/>
            <a:ext cx="642942" cy="642942"/>
          </a:xfrm>
          <a:prstGeom prst="ellipse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MX" dirty="0" smtClean="0"/>
              <a:t>I</a:t>
            </a:r>
            <a:endParaRPr kumimoji="0" lang="es-CL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25 Elipse"/>
          <p:cNvSpPr/>
          <p:nvPr/>
        </p:nvSpPr>
        <p:spPr bwMode="auto">
          <a:xfrm>
            <a:off x="6357950" y="2071678"/>
            <a:ext cx="642942" cy="642942"/>
          </a:xfrm>
          <a:prstGeom prst="ellipse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MX" dirty="0" smtClean="0"/>
              <a:t>T</a:t>
            </a:r>
            <a:endParaRPr kumimoji="0" lang="es-CL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42988" y="225425"/>
            <a:ext cx="7886730" cy="863600"/>
          </a:xfrm>
        </p:spPr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Relaciones HQ - Subsidiaria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sp>
        <p:nvSpPr>
          <p:cNvPr id="5" name="4 Rectángulo"/>
          <p:cNvSpPr/>
          <p:nvPr/>
        </p:nvSpPr>
        <p:spPr bwMode="auto">
          <a:xfrm>
            <a:off x="2143108" y="1785926"/>
            <a:ext cx="5357850" cy="3429024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L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8" name="7 Conector recto"/>
          <p:cNvCxnSpPr>
            <a:stCxn id="5" idx="0"/>
            <a:endCxn id="5" idx="2"/>
          </p:cNvCxnSpPr>
          <p:nvPr/>
        </p:nvCxnSpPr>
        <p:spPr bwMode="auto">
          <a:xfrm rot="16200000" flipH="1">
            <a:off x="3107521" y="3500438"/>
            <a:ext cx="342902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" name="9 Conector recto"/>
          <p:cNvCxnSpPr>
            <a:stCxn id="5" idx="1"/>
            <a:endCxn id="5" idx="3"/>
          </p:cNvCxnSpPr>
          <p:nvPr/>
        </p:nvCxnSpPr>
        <p:spPr bwMode="auto">
          <a:xfrm rot="10800000" flipH="1">
            <a:off x="2143108" y="3500438"/>
            <a:ext cx="535785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2" name="11 CuadroTexto"/>
          <p:cNvSpPr txBox="1"/>
          <p:nvPr/>
        </p:nvSpPr>
        <p:spPr>
          <a:xfrm>
            <a:off x="2071670" y="5214950"/>
            <a:ext cx="10001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800" dirty="0" smtClean="0">
                <a:latin typeface="Arial" pitchFamily="34" charset="0"/>
                <a:cs typeface="Arial" pitchFamily="34" charset="0"/>
              </a:rPr>
              <a:t>Débil</a:t>
            </a:r>
            <a:endParaRPr lang="es-CL" sz="1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12 CuadroTexto"/>
          <p:cNvSpPr txBox="1"/>
          <p:nvPr/>
        </p:nvSpPr>
        <p:spPr>
          <a:xfrm>
            <a:off x="1285852" y="4786322"/>
            <a:ext cx="10001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800" dirty="0" smtClean="0">
                <a:latin typeface="Arial" pitchFamily="34" charset="0"/>
                <a:cs typeface="Arial" pitchFamily="34" charset="0"/>
              </a:rPr>
              <a:t>Débil</a:t>
            </a:r>
            <a:endParaRPr lang="es-CL" sz="1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13 CuadroTexto"/>
          <p:cNvSpPr txBox="1"/>
          <p:nvPr/>
        </p:nvSpPr>
        <p:spPr>
          <a:xfrm>
            <a:off x="1214414" y="1845222"/>
            <a:ext cx="10001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800" dirty="0" smtClean="0">
                <a:latin typeface="Arial" pitchFamily="34" charset="0"/>
                <a:cs typeface="Arial" pitchFamily="34" charset="0"/>
              </a:rPr>
              <a:t>Fuerte</a:t>
            </a:r>
            <a:endParaRPr lang="es-CL" sz="1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14 CuadroTexto"/>
          <p:cNvSpPr txBox="1"/>
          <p:nvPr/>
        </p:nvSpPr>
        <p:spPr>
          <a:xfrm>
            <a:off x="6500826" y="5214950"/>
            <a:ext cx="10001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800" dirty="0" smtClean="0">
                <a:latin typeface="Arial" pitchFamily="34" charset="0"/>
                <a:cs typeface="Arial" pitchFamily="34" charset="0"/>
              </a:rPr>
              <a:t>Fuerte</a:t>
            </a:r>
            <a:endParaRPr lang="es-CL" sz="1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15 CuadroTexto"/>
          <p:cNvSpPr txBox="1"/>
          <p:nvPr/>
        </p:nvSpPr>
        <p:spPr>
          <a:xfrm>
            <a:off x="142844" y="3071810"/>
            <a:ext cx="192882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Relación entre </a:t>
            </a: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Subsidiarias</a:t>
            </a:r>
            <a:endParaRPr lang="es-CL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16 CuadroTexto"/>
          <p:cNvSpPr txBox="1"/>
          <p:nvPr/>
        </p:nvSpPr>
        <p:spPr>
          <a:xfrm>
            <a:off x="2786050" y="5500702"/>
            <a:ext cx="40005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Relación entre HQ y subsidiarias</a:t>
            </a:r>
          </a:p>
        </p:txBody>
      </p:sp>
      <p:sp>
        <p:nvSpPr>
          <p:cNvPr id="23" name="22 Elipse"/>
          <p:cNvSpPr/>
          <p:nvPr/>
        </p:nvSpPr>
        <p:spPr bwMode="auto">
          <a:xfrm>
            <a:off x="3000364" y="4214818"/>
            <a:ext cx="642942" cy="642942"/>
          </a:xfrm>
          <a:prstGeom prst="ellipse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MX" dirty="0" smtClean="0"/>
              <a:t>M</a:t>
            </a:r>
            <a:endParaRPr kumimoji="0" lang="es-CL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23 Elipse"/>
          <p:cNvSpPr/>
          <p:nvPr/>
        </p:nvSpPr>
        <p:spPr bwMode="auto">
          <a:xfrm>
            <a:off x="6286512" y="4143380"/>
            <a:ext cx="642942" cy="642942"/>
          </a:xfrm>
          <a:prstGeom prst="ellipse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MX" dirty="0" smtClean="0"/>
              <a:t>G</a:t>
            </a:r>
            <a:endParaRPr kumimoji="0" lang="es-CL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24 Elipse"/>
          <p:cNvSpPr/>
          <p:nvPr/>
        </p:nvSpPr>
        <p:spPr bwMode="auto">
          <a:xfrm>
            <a:off x="4929190" y="4143380"/>
            <a:ext cx="642942" cy="642942"/>
          </a:xfrm>
          <a:prstGeom prst="ellipse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MX" dirty="0" smtClean="0"/>
              <a:t>I</a:t>
            </a:r>
            <a:endParaRPr kumimoji="0" lang="es-CL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25 Elipse"/>
          <p:cNvSpPr/>
          <p:nvPr/>
        </p:nvSpPr>
        <p:spPr bwMode="auto">
          <a:xfrm>
            <a:off x="5715008" y="2357430"/>
            <a:ext cx="642942" cy="642942"/>
          </a:xfrm>
          <a:prstGeom prst="ellipse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MX" dirty="0" smtClean="0"/>
              <a:t>T</a:t>
            </a:r>
            <a:endParaRPr kumimoji="0" lang="es-CL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7846" name="Rectangle 6"/>
          <p:cNvSpPr>
            <a:spLocks noChangeArrowheads="1"/>
          </p:cNvSpPr>
          <p:nvPr/>
        </p:nvSpPr>
        <p:spPr bwMode="auto">
          <a:xfrm>
            <a:off x="3429000" y="2544763"/>
            <a:ext cx="1841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1616" tIns="45809" rIns="91616" bIns="45809">
            <a:spAutoFit/>
          </a:bodyPr>
          <a:lstStyle/>
          <a:p>
            <a:pPr algn="just"/>
            <a:endParaRPr lang="es-CL" sz="1600">
              <a:latin typeface="Century Gothic" pitchFamily="34" charset="0"/>
            </a:endParaRPr>
          </a:p>
        </p:txBody>
      </p:sp>
      <p:sp>
        <p:nvSpPr>
          <p:cNvPr id="547847" name="Rectangle 7"/>
          <p:cNvSpPr>
            <a:spLocks noGrp="1" noChangeArrowheads="1"/>
          </p:cNvSpPr>
          <p:nvPr>
            <p:ph type="title"/>
          </p:nvPr>
        </p:nvSpPr>
        <p:spPr>
          <a:xfrm>
            <a:off x="955650" y="346098"/>
            <a:ext cx="6956449" cy="553998"/>
          </a:xfrm>
          <a:noFill/>
          <a:ln/>
        </p:spPr>
        <p:txBody>
          <a:bodyPr wrap="square">
            <a:spAutoFit/>
          </a:bodyPr>
          <a:lstStyle/>
          <a:p>
            <a:pPr algn="just" defTabSz="273050"/>
            <a:r>
              <a:rPr lang="es-ES_tradnl" sz="30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Consultas</a:t>
            </a:r>
            <a:endParaRPr lang="es-ES_tradnl" sz="3000" b="1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47858" name="Line 18"/>
          <p:cNvSpPr>
            <a:spLocks noChangeShapeType="1"/>
          </p:cNvSpPr>
          <p:nvPr/>
        </p:nvSpPr>
        <p:spPr bwMode="auto">
          <a:xfrm>
            <a:off x="928662" y="1000108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pic>
        <p:nvPicPr>
          <p:cNvPr id="147458" name="Picture 2" descr="C:\Documents and Settings\jzunigac\Configuración local\Archivos temporales de Internet\Content.IE5\NLUEU1KI\MCj00787110000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86182" y="1714488"/>
            <a:ext cx="1622425" cy="393382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Caso </a:t>
            </a:r>
            <a:r>
              <a:rPr lang="es-MX" dirty="0" err="1" smtClean="0">
                <a:latin typeface="Arial" pitchFamily="34" charset="0"/>
                <a:cs typeface="Arial" pitchFamily="34" charset="0"/>
              </a:rPr>
              <a:t>Walmart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642910" y="1428736"/>
            <a:ext cx="8215370" cy="5214973"/>
          </a:xfrm>
        </p:spPr>
        <p:txBody>
          <a:bodyPr/>
          <a:lstStyle/>
          <a:p>
            <a:pPr marL="457200" indent="-457200"/>
            <a:r>
              <a:rPr lang="es-MX" dirty="0" smtClean="0">
                <a:latin typeface="Arial" pitchFamily="34" charset="0"/>
                <a:cs typeface="Arial" pitchFamily="34" charset="0"/>
              </a:rPr>
              <a:t>¿Por qué </a:t>
            </a:r>
            <a:r>
              <a:rPr lang="es-MX" dirty="0" err="1" smtClean="0">
                <a:latin typeface="Arial" pitchFamily="34" charset="0"/>
                <a:cs typeface="Arial" pitchFamily="34" charset="0"/>
              </a:rPr>
              <a:t>Walmart</a:t>
            </a:r>
            <a:r>
              <a:rPr lang="es-MX" dirty="0" smtClean="0">
                <a:latin typeface="Arial" pitchFamily="34" charset="0"/>
                <a:cs typeface="Arial" pitchFamily="34" charset="0"/>
              </a:rPr>
              <a:t> se instala en otros países?</a:t>
            </a:r>
          </a:p>
          <a:p>
            <a:pPr marL="457200" indent="-457200"/>
            <a:endParaRPr lang="es-MX" dirty="0" smtClean="0">
              <a:latin typeface="Arial" pitchFamily="34" charset="0"/>
              <a:cs typeface="Arial" pitchFamily="34" charset="0"/>
            </a:endParaRPr>
          </a:p>
          <a:p>
            <a:pPr marL="857250" lvl="1" indent="-457200">
              <a:buFont typeface="+mj-lt"/>
              <a:buAutoNum type="arabicPeriod"/>
            </a:pPr>
            <a:r>
              <a:rPr lang="es-MX" sz="1800" dirty="0" smtClean="0">
                <a:latin typeface="Arial" pitchFamily="34" charset="0"/>
                <a:cs typeface="Arial" pitchFamily="34" charset="0"/>
              </a:rPr>
              <a:t>Por oportunidades de crecimiento fuera de su país.</a:t>
            </a:r>
          </a:p>
          <a:p>
            <a:pPr marL="857250" lvl="1" indent="-457200">
              <a:buFont typeface="+mj-lt"/>
              <a:buAutoNum type="arabicPeriod"/>
            </a:pPr>
            <a:r>
              <a:rPr lang="es-MX" sz="1800" dirty="0" smtClean="0">
                <a:latin typeface="Arial" pitchFamily="34" charset="0"/>
                <a:cs typeface="Arial" pitchFamily="34" charset="0"/>
              </a:rPr>
              <a:t>Ellos piensan que podrían crear valor, transfiriendo su modelo de negocios en mercados extranjeros.</a:t>
            </a:r>
          </a:p>
          <a:p>
            <a:pPr marL="857250" lvl="1" indent="-457200">
              <a:buFont typeface="+mj-lt"/>
              <a:buAutoNum type="arabicPeriod"/>
            </a:pPr>
            <a:r>
              <a:rPr lang="es-MX" sz="1800" dirty="0" smtClean="0">
                <a:latin typeface="Arial" pitchFamily="34" charset="0"/>
                <a:cs typeface="Arial" pitchFamily="34" charset="0"/>
              </a:rPr>
              <a:t>Adelantarse a otros </a:t>
            </a:r>
            <a:r>
              <a:rPr lang="es-MX" sz="1800" dirty="0" err="1" smtClean="0">
                <a:latin typeface="Arial" pitchFamily="34" charset="0"/>
                <a:cs typeface="Arial" pitchFamily="34" charset="0"/>
              </a:rPr>
              <a:t>retails</a:t>
            </a:r>
            <a:r>
              <a:rPr lang="es-MX" sz="1800" dirty="0" smtClean="0">
                <a:latin typeface="Arial" pitchFamily="34" charset="0"/>
                <a:cs typeface="Arial" pitchFamily="34" charset="0"/>
              </a:rPr>
              <a:t>, que también comienzan a expandirse globalmente</a:t>
            </a:r>
          </a:p>
          <a:p>
            <a:pPr marL="457200" indent="-457200"/>
            <a:endParaRPr lang="es-MX" sz="2000" dirty="0" smtClean="0">
              <a:latin typeface="Arial" pitchFamily="34" charset="0"/>
              <a:cs typeface="Arial" pitchFamily="34" charset="0"/>
            </a:endParaRPr>
          </a:p>
          <a:p>
            <a:pPr marL="457200" indent="-457200"/>
            <a:r>
              <a:rPr lang="es-MX" dirty="0" smtClean="0">
                <a:latin typeface="Arial" pitchFamily="34" charset="0"/>
                <a:cs typeface="Arial" pitchFamily="34" charset="0"/>
              </a:rPr>
              <a:t>Consideraciones:</a:t>
            </a:r>
          </a:p>
          <a:p>
            <a:pPr marL="857250" lvl="1" indent="-457200"/>
            <a:r>
              <a:rPr lang="es-MX" sz="1800" dirty="0" smtClean="0">
                <a:latin typeface="Arial" pitchFamily="34" charset="0"/>
                <a:cs typeface="Arial" pitchFamily="34" charset="0"/>
              </a:rPr>
              <a:t>Diferentes gustos y preferencias de clientes</a:t>
            </a:r>
          </a:p>
          <a:p>
            <a:pPr marL="857250" lvl="1" indent="-457200"/>
            <a:r>
              <a:rPr lang="es-MX" sz="1800" dirty="0" smtClean="0">
                <a:latin typeface="Arial" pitchFamily="34" charset="0"/>
                <a:cs typeface="Arial" pitchFamily="34" charset="0"/>
              </a:rPr>
              <a:t>Infraestructura local</a:t>
            </a:r>
          </a:p>
          <a:p>
            <a:pPr marL="857250" lvl="1" indent="-457200"/>
            <a:r>
              <a:rPr lang="es-MX" sz="1800" dirty="0" err="1" smtClean="0">
                <a:latin typeface="Arial" pitchFamily="34" charset="0"/>
                <a:cs typeface="Arial" pitchFamily="34" charset="0"/>
              </a:rPr>
              <a:t>Customización</a:t>
            </a:r>
            <a:r>
              <a:rPr lang="es-MX" sz="1800" dirty="0" smtClean="0">
                <a:latin typeface="Arial" pitchFamily="34" charset="0"/>
                <a:cs typeface="Arial" pitchFamily="34" charset="0"/>
              </a:rPr>
              <a:t> de la oferta con condiciones locales</a:t>
            </a:r>
          </a:p>
          <a:p>
            <a:pPr marL="857250" lvl="1" indent="-457200"/>
            <a:r>
              <a:rPr lang="es-MX" sz="1800" dirty="0" smtClean="0">
                <a:latin typeface="Arial" pitchFamily="34" charset="0"/>
                <a:cs typeface="Arial" pitchFamily="34" charset="0"/>
              </a:rPr>
              <a:t>…</a:t>
            </a:r>
          </a:p>
          <a:p>
            <a:pPr marL="457200" indent="-457200"/>
            <a:endParaRPr lang="es-MX" sz="16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¿Qué es estrategia?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642910" y="1428736"/>
            <a:ext cx="8215370" cy="5214973"/>
          </a:xfrm>
        </p:spPr>
        <p:txBody>
          <a:bodyPr/>
          <a:lstStyle/>
          <a:p>
            <a:pPr marL="457200" indent="-457200"/>
            <a:r>
              <a:rPr lang="es-MX" dirty="0" smtClean="0">
                <a:latin typeface="Arial" pitchFamily="34" charset="0"/>
                <a:cs typeface="Arial" pitchFamily="34" charset="0"/>
              </a:rPr>
              <a:t>La estrategia de una firma puede ser definida como la </a:t>
            </a:r>
            <a:r>
              <a:rPr lang="es-MX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acción</a:t>
            </a:r>
            <a:r>
              <a:rPr lang="es-MX" dirty="0" smtClean="0">
                <a:latin typeface="Arial" pitchFamily="34" charset="0"/>
                <a:cs typeface="Arial" pitchFamily="34" charset="0"/>
              </a:rPr>
              <a:t> que toman los </a:t>
            </a:r>
            <a:r>
              <a:rPr lang="es-MX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manager</a:t>
            </a:r>
            <a:r>
              <a:rPr lang="es-MX" dirty="0" smtClean="0">
                <a:latin typeface="Arial" pitchFamily="34" charset="0"/>
                <a:cs typeface="Arial" pitchFamily="34" charset="0"/>
              </a:rPr>
              <a:t> para alcanzar las metas de la firma, es decir, </a:t>
            </a:r>
            <a:r>
              <a:rPr lang="es-MX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maximizar el valor de la firma</a:t>
            </a:r>
            <a:r>
              <a:rPr lang="es-MX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marL="457200" indent="-457200"/>
            <a:endParaRPr lang="es-MX" sz="1800" dirty="0" smtClean="0">
              <a:latin typeface="Arial" pitchFamily="34" charset="0"/>
              <a:cs typeface="Arial" pitchFamily="34" charset="0"/>
            </a:endParaRPr>
          </a:p>
          <a:p>
            <a:pPr marL="857250" lvl="1" indent="-457200">
              <a:buFont typeface="+mj-lt"/>
              <a:buAutoNum type="arabicPeriod"/>
            </a:pPr>
            <a:r>
              <a:rPr lang="es-MX" sz="1800" dirty="0" smtClean="0">
                <a:latin typeface="Arial" pitchFamily="34" charset="0"/>
                <a:cs typeface="Arial" pitchFamily="34" charset="0"/>
              </a:rPr>
              <a:t>Rentabilidad: ganancia neta dividido en el capital total invertido</a:t>
            </a:r>
          </a:p>
          <a:p>
            <a:pPr marL="1257300" lvl="2" indent="-457200">
              <a:buFont typeface="+mj-lt"/>
              <a:buAutoNum type="arabicPeriod"/>
            </a:pPr>
            <a:r>
              <a:rPr lang="es-MX" sz="16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Reducir costos</a:t>
            </a:r>
          </a:p>
          <a:p>
            <a:pPr marL="1257300" lvl="2" indent="-457200">
              <a:buFont typeface="+mj-lt"/>
              <a:buAutoNum type="arabicPeriod"/>
            </a:pPr>
            <a:r>
              <a:rPr lang="es-MX" sz="16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Agregar valor (aumentar el precio)</a:t>
            </a:r>
          </a:p>
          <a:p>
            <a:pPr marL="857250" lvl="1" indent="-457200">
              <a:buFont typeface="+mj-lt"/>
              <a:buAutoNum type="arabicPeriod"/>
            </a:pPr>
            <a:r>
              <a:rPr lang="es-MX" sz="1800" dirty="0" smtClean="0">
                <a:latin typeface="Arial" pitchFamily="34" charset="0"/>
                <a:cs typeface="Arial" pitchFamily="34" charset="0"/>
              </a:rPr>
              <a:t>Crecimiento de las ganancias: porcentaje de crecimiento en las ganancias netas sobre un período de tiempo.</a:t>
            </a:r>
          </a:p>
          <a:p>
            <a:pPr marL="1257300" lvl="2" indent="-457200">
              <a:buFont typeface="+mj-lt"/>
              <a:buAutoNum type="arabicPeriod"/>
            </a:pPr>
            <a:r>
              <a:rPr lang="es-MX" sz="16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Vender más en los mercados existentes</a:t>
            </a:r>
          </a:p>
          <a:p>
            <a:pPr marL="1257300" lvl="2" indent="-457200">
              <a:buFont typeface="+mj-lt"/>
              <a:buAutoNum type="arabicPeriod"/>
            </a:pPr>
            <a:r>
              <a:rPr lang="es-MX" sz="16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Entrar a nuevos mercados</a:t>
            </a:r>
          </a:p>
          <a:p>
            <a:pPr marL="457200" indent="-457200"/>
            <a:endParaRPr lang="es-MX" sz="1600" dirty="0" smtClean="0">
              <a:latin typeface="Arial" pitchFamily="34" charset="0"/>
              <a:cs typeface="Arial" pitchFamily="34" charset="0"/>
            </a:endParaRPr>
          </a:p>
          <a:p>
            <a:pPr marL="457200" indent="-457200"/>
            <a:r>
              <a:rPr lang="es-MX" sz="1600" dirty="0" smtClean="0">
                <a:latin typeface="Arial" pitchFamily="34" charset="0"/>
                <a:cs typeface="Arial" pitchFamily="34" charset="0"/>
              </a:rPr>
              <a:t>Creación de valor: diferencia entre el valor creado en los productos de la Cía. Y su costo de producción</a:t>
            </a:r>
          </a:p>
          <a:p>
            <a:pPr marL="457200" indent="-457200"/>
            <a:r>
              <a:rPr lang="es-MX" sz="1600" dirty="0" smtClean="0">
                <a:latin typeface="Arial" pitchFamily="34" charset="0"/>
                <a:cs typeface="Arial" pitchFamily="34" charset="0"/>
              </a:rPr>
              <a:t>Las firmas tienen mayor rentabilidad cuando pueden crear mayor valor para sus clientes (pueden cobrar más) y a un bajo costo.</a:t>
            </a: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42988" y="225425"/>
            <a:ext cx="7886730" cy="863600"/>
          </a:xfrm>
        </p:spPr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Ventaja competitiva y posición competitiva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642910" y="1428737"/>
            <a:ext cx="8215370" cy="1285884"/>
          </a:xfrm>
        </p:spPr>
        <p:txBody>
          <a:bodyPr/>
          <a:lstStyle/>
          <a:p>
            <a:pPr marL="457200" indent="-457200"/>
            <a:r>
              <a:rPr lang="es-MX" dirty="0" smtClean="0">
                <a:latin typeface="Arial" pitchFamily="34" charset="0"/>
                <a:cs typeface="Arial" pitchFamily="34" charset="0"/>
              </a:rPr>
              <a:t>Según </a:t>
            </a:r>
            <a:r>
              <a:rPr lang="es-MX" dirty="0" err="1" smtClean="0">
                <a:latin typeface="Arial" pitchFamily="34" charset="0"/>
                <a:cs typeface="Arial" pitchFamily="34" charset="0"/>
              </a:rPr>
              <a:t>Porter</a:t>
            </a:r>
            <a:r>
              <a:rPr lang="es-MX" dirty="0" smtClean="0">
                <a:latin typeface="Arial" pitchFamily="34" charset="0"/>
                <a:cs typeface="Arial" pitchFamily="34" charset="0"/>
              </a:rPr>
              <a:t> tenemos 2 tipos de ventajas competitivas:</a:t>
            </a:r>
          </a:p>
          <a:p>
            <a:pPr marL="857250" lvl="1" indent="-457200"/>
            <a:r>
              <a:rPr lang="es-MX" sz="1800" dirty="0" smtClean="0">
                <a:latin typeface="Arial" pitchFamily="34" charset="0"/>
                <a:cs typeface="Arial" pitchFamily="34" charset="0"/>
              </a:rPr>
              <a:t>Bajo costo</a:t>
            </a:r>
          </a:p>
          <a:p>
            <a:pPr marL="857250" lvl="1" indent="-457200"/>
            <a:r>
              <a:rPr lang="es-MX" sz="1800" dirty="0" smtClean="0">
                <a:latin typeface="Arial" pitchFamily="34" charset="0"/>
                <a:cs typeface="Arial" pitchFamily="34" charset="0"/>
              </a:rPr>
              <a:t>Diferenciación</a:t>
            </a:r>
          </a:p>
          <a:p>
            <a:pPr marL="457200" indent="-457200"/>
            <a:endParaRPr lang="es-MX" sz="22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sp>
        <p:nvSpPr>
          <p:cNvPr id="5" name="4 Rectángulo"/>
          <p:cNvSpPr/>
          <p:nvPr/>
        </p:nvSpPr>
        <p:spPr bwMode="auto">
          <a:xfrm>
            <a:off x="2143108" y="2643182"/>
            <a:ext cx="5357850" cy="3429024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L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8" name="7 Conector recto"/>
          <p:cNvCxnSpPr>
            <a:stCxn id="5" idx="0"/>
            <a:endCxn id="5" idx="2"/>
          </p:cNvCxnSpPr>
          <p:nvPr/>
        </p:nvCxnSpPr>
        <p:spPr bwMode="auto">
          <a:xfrm rot="16200000" flipH="1">
            <a:off x="3107521" y="4357694"/>
            <a:ext cx="342902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" name="9 Conector recto"/>
          <p:cNvCxnSpPr>
            <a:stCxn id="5" idx="1"/>
            <a:endCxn id="5" idx="3"/>
          </p:cNvCxnSpPr>
          <p:nvPr/>
        </p:nvCxnSpPr>
        <p:spPr bwMode="auto">
          <a:xfrm rot="10800000" flipH="1">
            <a:off x="2143108" y="4357694"/>
            <a:ext cx="535785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2" name="11 CuadroTexto"/>
          <p:cNvSpPr txBox="1"/>
          <p:nvPr/>
        </p:nvSpPr>
        <p:spPr>
          <a:xfrm>
            <a:off x="2071670" y="6072206"/>
            <a:ext cx="10001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800" dirty="0" smtClean="0">
                <a:latin typeface="Arial" pitchFamily="34" charset="0"/>
                <a:cs typeface="Arial" pitchFamily="34" charset="0"/>
              </a:rPr>
              <a:t>Bajo</a:t>
            </a:r>
            <a:endParaRPr lang="es-CL" sz="1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12 CuadroTexto"/>
          <p:cNvSpPr txBox="1"/>
          <p:nvPr/>
        </p:nvSpPr>
        <p:spPr>
          <a:xfrm>
            <a:off x="1357290" y="5643578"/>
            <a:ext cx="10001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800" dirty="0" smtClean="0">
                <a:latin typeface="Arial" pitchFamily="34" charset="0"/>
                <a:cs typeface="Arial" pitchFamily="34" charset="0"/>
              </a:rPr>
              <a:t>Bajo</a:t>
            </a:r>
            <a:endParaRPr lang="es-CL" sz="1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13 CuadroTexto"/>
          <p:cNvSpPr txBox="1"/>
          <p:nvPr/>
        </p:nvSpPr>
        <p:spPr>
          <a:xfrm>
            <a:off x="1357290" y="2702478"/>
            <a:ext cx="10001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800" dirty="0" smtClean="0">
                <a:latin typeface="Arial" pitchFamily="34" charset="0"/>
                <a:cs typeface="Arial" pitchFamily="34" charset="0"/>
              </a:rPr>
              <a:t>Alto</a:t>
            </a:r>
            <a:endParaRPr lang="es-CL" sz="1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14 CuadroTexto"/>
          <p:cNvSpPr txBox="1"/>
          <p:nvPr/>
        </p:nvSpPr>
        <p:spPr>
          <a:xfrm>
            <a:off x="6500826" y="6072206"/>
            <a:ext cx="10001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800" dirty="0" smtClean="0">
                <a:latin typeface="Arial" pitchFamily="34" charset="0"/>
                <a:cs typeface="Arial" pitchFamily="34" charset="0"/>
              </a:rPr>
              <a:t>Alto</a:t>
            </a:r>
            <a:endParaRPr lang="es-CL" sz="1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15 CuadroTexto"/>
          <p:cNvSpPr txBox="1"/>
          <p:nvPr/>
        </p:nvSpPr>
        <p:spPr>
          <a:xfrm>
            <a:off x="-32" y="4000504"/>
            <a:ext cx="19288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800" dirty="0" smtClean="0">
                <a:latin typeface="Arial" pitchFamily="34" charset="0"/>
                <a:cs typeface="Arial" pitchFamily="34" charset="0"/>
              </a:rPr>
              <a:t>Diferenciación</a:t>
            </a:r>
          </a:p>
          <a:p>
            <a:r>
              <a:rPr lang="es-MX" sz="1800" dirty="0" smtClean="0">
                <a:latin typeface="Arial" pitchFamily="34" charset="0"/>
                <a:cs typeface="Arial" pitchFamily="34" charset="0"/>
              </a:rPr>
              <a:t>Relativa</a:t>
            </a:r>
            <a:endParaRPr lang="es-CL" sz="1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16 CuadroTexto"/>
          <p:cNvSpPr txBox="1"/>
          <p:nvPr/>
        </p:nvSpPr>
        <p:spPr>
          <a:xfrm>
            <a:off x="2928926" y="6345816"/>
            <a:ext cx="40005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800" dirty="0" smtClean="0">
                <a:latin typeface="Arial" pitchFamily="34" charset="0"/>
                <a:cs typeface="Arial" pitchFamily="34" charset="0"/>
              </a:rPr>
              <a:t>Costos Relativos</a:t>
            </a:r>
          </a:p>
        </p:txBody>
      </p:sp>
      <p:sp>
        <p:nvSpPr>
          <p:cNvPr id="18" name="17 CuadroTexto"/>
          <p:cNvSpPr txBox="1"/>
          <p:nvPr/>
        </p:nvSpPr>
        <p:spPr>
          <a:xfrm>
            <a:off x="2500298" y="4572008"/>
            <a:ext cx="192882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800" dirty="0" err="1" smtClean="0">
                <a:latin typeface="Arial" pitchFamily="34" charset="0"/>
                <a:cs typeface="Arial" pitchFamily="34" charset="0"/>
              </a:rPr>
              <a:t>Porter</a:t>
            </a:r>
            <a:r>
              <a:rPr lang="es-MX" sz="1800" dirty="0" smtClean="0">
                <a:latin typeface="Arial" pitchFamily="34" charset="0"/>
                <a:cs typeface="Arial" pitchFamily="34" charset="0"/>
              </a:rPr>
              <a:t>:</a:t>
            </a:r>
          </a:p>
          <a:p>
            <a:r>
              <a:rPr lang="es-MX" sz="1800" dirty="0" smtClean="0">
                <a:latin typeface="Arial" pitchFamily="34" charset="0"/>
                <a:cs typeface="Arial" pitchFamily="34" charset="0"/>
              </a:rPr>
              <a:t>Estrategia de liderazgo en costos</a:t>
            </a:r>
            <a:endParaRPr lang="es-CL" sz="1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18 CuadroTexto"/>
          <p:cNvSpPr txBox="1"/>
          <p:nvPr/>
        </p:nvSpPr>
        <p:spPr>
          <a:xfrm>
            <a:off x="5286380" y="2928934"/>
            <a:ext cx="192882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800" dirty="0" err="1" smtClean="0">
                <a:latin typeface="Arial" pitchFamily="34" charset="0"/>
                <a:cs typeface="Arial" pitchFamily="34" charset="0"/>
              </a:rPr>
              <a:t>Porter</a:t>
            </a:r>
            <a:r>
              <a:rPr lang="es-MX" sz="1800" dirty="0" smtClean="0">
                <a:latin typeface="Arial" pitchFamily="34" charset="0"/>
                <a:cs typeface="Arial" pitchFamily="34" charset="0"/>
              </a:rPr>
              <a:t>:</a:t>
            </a:r>
          </a:p>
          <a:p>
            <a:r>
              <a:rPr lang="es-MX" sz="1800" dirty="0" smtClean="0">
                <a:latin typeface="Arial" pitchFamily="34" charset="0"/>
                <a:cs typeface="Arial" pitchFamily="34" charset="0"/>
              </a:rPr>
              <a:t>Estrategia de diferenciación</a:t>
            </a:r>
            <a:endParaRPr lang="es-CL" sz="1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19 CuadroTexto"/>
          <p:cNvSpPr txBox="1"/>
          <p:nvPr/>
        </p:nvSpPr>
        <p:spPr>
          <a:xfrm>
            <a:off x="2214546" y="2857496"/>
            <a:ext cx="250033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800" dirty="0" smtClean="0">
                <a:latin typeface="Arial" pitchFamily="34" charset="0"/>
                <a:cs typeface="Arial" pitchFamily="34" charset="0"/>
              </a:rPr>
              <a:t>Las firmas necesitan ambos: bajos costos y diferenciación para competir globalmente</a:t>
            </a:r>
            <a:endParaRPr lang="es-CL" sz="1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20 Flecha derecha"/>
          <p:cNvSpPr/>
          <p:nvPr/>
        </p:nvSpPr>
        <p:spPr bwMode="auto">
          <a:xfrm rot="10800000">
            <a:off x="4643439" y="3143248"/>
            <a:ext cx="714380" cy="714380"/>
          </a:xfrm>
          <a:prstGeom prst="rightArrow">
            <a:avLst/>
          </a:prstGeom>
          <a:solidFill>
            <a:schemeClr val="accent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L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21 Flecha derecha"/>
          <p:cNvSpPr/>
          <p:nvPr/>
        </p:nvSpPr>
        <p:spPr bwMode="auto">
          <a:xfrm rot="16200000">
            <a:off x="3143240" y="3929066"/>
            <a:ext cx="571504" cy="714380"/>
          </a:xfrm>
          <a:prstGeom prst="rightArrow">
            <a:avLst/>
          </a:prstGeom>
          <a:solidFill>
            <a:schemeClr val="accent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L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Documents and Settings\jzunigac\Configuración local\Archivos temporales de Internet\Content.IE5\6BB8OFZK\MCj04414980000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0694" y="4500570"/>
            <a:ext cx="1428760" cy="14287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Expansión Global, rentabilidad y crecimiento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642910" y="1428736"/>
            <a:ext cx="8215370" cy="5214973"/>
          </a:xfrm>
        </p:spPr>
        <p:txBody>
          <a:bodyPr/>
          <a:lstStyle/>
          <a:p>
            <a:pPr marL="457200" indent="-457200"/>
            <a:r>
              <a:rPr lang="es-MX" sz="2000" dirty="0" smtClean="0">
                <a:latin typeface="Arial" pitchFamily="34" charset="0"/>
                <a:cs typeface="Arial" pitchFamily="34" charset="0"/>
              </a:rPr>
              <a:t>Expandiendo el mercado</a:t>
            </a:r>
          </a:p>
          <a:p>
            <a:pPr marL="857250" lvl="1" indent="-457200"/>
            <a:r>
              <a:rPr lang="es-MX" sz="1600" dirty="0" smtClean="0">
                <a:latin typeface="Arial" pitchFamily="34" charset="0"/>
                <a:cs typeface="Arial" pitchFamily="34" charset="0"/>
              </a:rPr>
              <a:t>Apalancando productos y competencia</a:t>
            </a:r>
          </a:p>
          <a:p>
            <a:pPr marL="857250" lvl="1" indent="-457200"/>
            <a:r>
              <a:rPr lang="es-MX" sz="1600" dirty="0" smtClean="0">
                <a:latin typeface="Arial" pitchFamily="34" charset="0"/>
                <a:cs typeface="Arial" pitchFamily="34" charset="0"/>
              </a:rPr>
              <a:t>El éxito dependiente de las </a:t>
            </a:r>
            <a:r>
              <a:rPr lang="es-MX" sz="1600" dirty="0" err="1" smtClean="0">
                <a:latin typeface="Arial" pitchFamily="34" charset="0"/>
                <a:cs typeface="Arial" pitchFamily="34" charset="0"/>
              </a:rPr>
              <a:t>core</a:t>
            </a:r>
            <a:r>
              <a:rPr lang="es-MX" sz="1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1600" dirty="0" err="1" smtClean="0">
                <a:latin typeface="Arial" pitchFamily="34" charset="0"/>
                <a:cs typeface="Arial" pitchFamily="34" charset="0"/>
              </a:rPr>
              <a:t>competence</a:t>
            </a:r>
            <a:r>
              <a:rPr lang="es-MX" sz="1600" dirty="0" smtClean="0">
                <a:latin typeface="Arial" pitchFamily="34" charset="0"/>
                <a:cs typeface="Arial" pitchFamily="34" charset="0"/>
              </a:rPr>
              <a:t> (fuente de ventajas competitivas)</a:t>
            </a:r>
          </a:p>
          <a:p>
            <a:pPr marL="857250" lvl="1" indent="-457200"/>
            <a:r>
              <a:rPr lang="es-MX" sz="1600" dirty="0" smtClean="0">
                <a:latin typeface="Arial" pitchFamily="34" charset="0"/>
                <a:cs typeface="Arial" pitchFamily="34" charset="0"/>
              </a:rPr>
              <a:t>Entendiendo las </a:t>
            </a:r>
            <a:r>
              <a:rPr lang="es-MX" sz="1600" dirty="0" err="1" smtClean="0">
                <a:latin typeface="Arial" pitchFamily="34" charset="0"/>
                <a:cs typeface="Arial" pitchFamily="34" charset="0"/>
              </a:rPr>
              <a:t>core</a:t>
            </a:r>
            <a:r>
              <a:rPr lang="es-MX" sz="1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1600" dirty="0" err="1" smtClean="0">
                <a:latin typeface="Arial" pitchFamily="34" charset="0"/>
                <a:cs typeface="Arial" pitchFamily="34" charset="0"/>
              </a:rPr>
              <a:t>competence</a:t>
            </a:r>
            <a:r>
              <a:rPr lang="es-MX" sz="1600" dirty="0" smtClean="0">
                <a:latin typeface="Arial" pitchFamily="34" charset="0"/>
                <a:cs typeface="Arial" pitchFamily="34" charset="0"/>
              </a:rPr>
              <a:t> como habilidades dentro de la firma que los competidores no pueden fácilmente copiar o imitar.</a:t>
            </a:r>
          </a:p>
          <a:p>
            <a:pPr marL="457200" indent="-457200"/>
            <a:r>
              <a:rPr lang="es-MX" sz="2000" dirty="0" smtClean="0">
                <a:latin typeface="Arial" pitchFamily="34" charset="0"/>
                <a:cs typeface="Arial" pitchFamily="34" charset="0"/>
              </a:rPr>
              <a:t>Economías de ubicación</a:t>
            </a:r>
          </a:p>
          <a:p>
            <a:pPr marL="857250" lvl="1" indent="-457200"/>
            <a:r>
              <a:rPr lang="es-MX" sz="1600" dirty="0" smtClean="0">
                <a:latin typeface="Arial" pitchFamily="34" charset="0"/>
                <a:cs typeface="Arial" pitchFamily="34" charset="0"/>
              </a:rPr>
              <a:t>Encontrar la actividad de creación de valor en la ubicación óptima</a:t>
            </a:r>
          </a:p>
          <a:p>
            <a:pPr marL="857250" lvl="1" indent="-457200"/>
            <a:r>
              <a:rPr lang="es-MX" sz="1600" dirty="0" smtClean="0">
                <a:latin typeface="Arial" pitchFamily="34" charset="0"/>
                <a:cs typeface="Arial" pitchFamily="34" charset="0"/>
              </a:rPr>
              <a:t>Bajar costos por ubicación</a:t>
            </a:r>
          </a:p>
          <a:p>
            <a:pPr marL="857250" lvl="1" indent="-457200"/>
            <a:r>
              <a:rPr lang="es-MX" sz="1600" dirty="0" smtClean="0">
                <a:latin typeface="Arial" pitchFamily="34" charset="0"/>
                <a:cs typeface="Arial" pitchFamily="34" charset="0"/>
              </a:rPr>
              <a:t>Crear red global</a:t>
            </a:r>
          </a:p>
          <a:p>
            <a:pPr marL="857250" lvl="1" indent="-457200"/>
            <a:r>
              <a:rPr lang="es-MX" sz="1600" dirty="0" smtClean="0">
                <a:latin typeface="Arial" pitchFamily="34" charset="0"/>
                <a:cs typeface="Arial" pitchFamily="34" charset="0"/>
              </a:rPr>
              <a:t>Reducir costos de transportes y barreras al comercio.</a:t>
            </a:r>
          </a:p>
          <a:p>
            <a:pPr marL="457200" indent="-457200"/>
            <a:r>
              <a:rPr lang="es-MX" sz="2000" dirty="0" smtClean="0">
                <a:latin typeface="Arial" pitchFamily="34" charset="0"/>
                <a:cs typeface="Arial" pitchFamily="34" charset="0"/>
              </a:rPr>
              <a:t>Efecto experiencia</a:t>
            </a:r>
          </a:p>
          <a:p>
            <a:pPr marL="857250" lvl="1" indent="-457200"/>
            <a:r>
              <a:rPr lang="es-MX" sz="1600" dirty="0" smtClean="0">
                <a:latin typeface="Arial" pitchFamily="34" charset="0"/>
                <a:cs typeface="Arial" pitchFamily="34" charset="0"/>
              </a:rPr>
              <a:t>Efecto de aprendizaje</a:t>
            </a:r>
          </a:p>
          <a:p>
            <a:pPr marL="857250" lvl="1" indent="-457200"/>
            <a:r>
              <a:rPr lang="es-MX" sz="1600" dirty="0" smtClean="0">
                <a:latin typeface="Arial" pitchFamily="34" charset="0"/>
                <a:cs typeface="Arial" pitchFamily="34" charset="0"/>
              </a:rPr>
              <a:t>Economías de escala</a:t>
            </a:r>
          </a:p>
          <a:p>
            <a:pPr marL="857250" lvl="1" indent="-457200"/>
            <a:r>
              <a:rPr lang="es-MX" sz="1600" dirty="0" smtClean="0">
                <a:latin typeface="Arial" pitchFamily="34" charset="0"/>
                <a:cs typeface="Arial" pitchFamily="34" charset="0"/>
              </a:rPr>
              <a:t>Significancia estratégica</a:t>
            </a:r>
          </a:p>
          <a:p>
            <a:pPr marL="457200" indent="-457200"/>
            <a:r>
              <a:rPr lang="es-MX" sz="2000" dirty="0" smtClean="0">
                <a:latin typeface="Arial" pitchFamily="34" charset="0"/>
                <a:cs typeface="Arial" pitchFamily="34" charset="0"/>
              </a:rPr>
              <a:t>Habilidades de la subsidiaria</a:t>
            </a:r>
          </a:p>
          <a:p>
            <a:pPr marL="857250" lvl="1" indent="-457200"/>
            <a:r>
              <a:rPr lang="es-MX" sz="1600" dirty="0" smtClean="0">
                <a:latin typeface="Arial" pitchFamily="34" charset="0"/>
                <a:cs typeface="Arial" pitchFamily="34" charset="0"/>
              </a:rPr>
              <a:t>Habilidades creadas y transferidas a los </a:t>
            </a:r>
            <a:r>
              <a:rPr lang="es-MX" sz="1600" dirty="0" err="1" smtClean="0">
                <a:latin typeface="Arial" pitchFamily="34" charset="0"/>
                <a:cs typeface="Arial" pitchFamily="34" charset="0"/>
              </a:rPr>
              <a:t>headquarters</a:t>
            </a:r>
            <a:endParaRPr lang="es-MX" sz="16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42988" y="225425"/>
            <a:ext cx="7886730" cy="863600"/>
          </a:xfrm>
        </p:spPr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Cuadro integración-sensibilidad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sp>
        <p:nvSpPr>
          <p:cNvPr id="5" name="4 Rectángulo"/>
          <p:cNvSpPr/>
          <p:nvPr/>
        </p:nvSpPr>
        <p:spPr bwMode="auto">
          <a:xfrm>
            <a:off x="2143108" y="1785926"/>
            <a:ext cx="5357850" cy="3429024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L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8" name="7 Conector recto"/>
          <p:cNvCxnSpPr>
            <a:stCxn id="5" idx="0"/>
            <a:endCxn id="5" idx="2"/>
          </p:cNvCxnSpPr>
          <p:nvPr/>
        </p:nvCxnSpPr>
        <p:spPr bwMode="auto">
          <a:xfrm rot="16200000" flipH="1">
            <a:off x="3107521" y="3500438"/>
            <a:ext cx="342902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" name="9 Conector recto"/>
          <p:cNvCxnSpPr>
            <a:stCxn id="5" idx="1"/>
            <a:endCxn id="5" idx="3"/>
          </p:cNvCxnSpPr>
          <p:nvPr/>
        </p:nvCxnSpPr>
        <p:spPr bwMode="auto">
          <a:xfrm rot="10800000" flipH="1">
            <a:off x="2143108" y="3500438"/>
            <a:ext cx="535785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2" name="11 CuadroTexto"/>
          <p:cNvSpPr txBox="1"/>
          <p:nvPr/>
        </p:nvSpPr>
        <p:spPr>
          <a:xfrm>
            <a:off x="2071670" y="5214950"/>
            <a:ext cx="10001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800" dirty="0" smtClean="0">
                <a:latin typeface="Arial" pitchFamily="34" charset="0"/>
                <a:cs typeface="Arial" pitchFamily="34" charset="0"/>
              </a:rPr>
              <a:t>Bajo</a:t>
            </a:r>
            <a:endParaRPr lang="es-CL" sz="1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12 CuadroTexto"/>
          <p:cNvSpPr txBox="1"/>
          <p:nvPr/>
        </p:nvSpPr>
        <p:spPr>
          <a:xfrm>
            <a:off x="1357290" y="4786322"/>
            <a:ext cx="10001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800" dirty="0" smtClean="0">
                <a:latin typeface="Arial" pitchFamily="34" charset="0"/>
                <a:cs typeface="Arial" pitchFamily="34" charset="0"/>
              </a:rPr>
              <a:t>Bajo</a:t>
            </a:r>
            <a:endParaRPr lang="es-CL" sz="1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13 CuadroTexto"/>
          <p:cNvSpPr txBox="1"/>
          <p:nvPr/>
        </p:nvSpPr>
        <p:spPr>
          <a:xfrm>
            <a:off x="1357290" y="1845222"/>
            <a:ext cx="10001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800" dirty="0" smtClean="0">
                <a:latin typeface="Arial" pitchFamily="34" charset="0"/>
                <a:cs typeface="Arial" pitchFamily="34" charset="0"/>
              </a:rPr>
              <a:t>Alto</a:t>
            </a:r>
            <a:endParaRPr lang="es-CL" sz="1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14 CuadroTexto"/>
          <p:cNvSpPr txBox="1"/>
          <p:nvPr/>
        </p:nvSpPr>
        <p:spPr>
          <a:xfrm>
            <a:off x="6500826" y="5214950"/>
            <a:ext cx="10001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800" dirty="0" smtClean="0">
                <a:latin typeface="Arial" pitchFamily="34" charset="0"/>
                <a:cs typeface="Arial" pitchFamily="34" charset="0"/>
              </a:rPr>
              <a:t>Alto</a:t>
            </a:r>
            <a:endParaRPr lang="es-CL" sz="1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15 CuadroTexto"/>
          <p:cNvSpPr txBox="1"/>
          <p:nvPr/>
        </p:nvSpPr>
        <p:spPr>
          <a:xfrm>
            <a:off x="142844" y="3071810"/>
            <a:ext cx="192882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Presión por Integración Global (IG)</a:t>
            </a:r>
            <a:endParaRPr lang="es-CL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16 CuadroTexto"/>
          <p:cNvSpPr txBox="1"/>
          <p:nvPr/>
        </p:nvSpPr>
        <p:spPr>
          <a:xfrm>
            <a:off x="2786050" y="5500702"/>
            <a:ext cx="40005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Presión por Sensibilidad Local (SL)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Presiones por IG - SL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642910" y="1428736"/>
            <a:ext cx="8215370" cy="5214973"/>
          </a:xfrm>
        </p:spPr>
        <p:txBody>
          <a:bodyPr/>
          <a:lstStyle/>
          <a:p>
            <a:pPr marL="457200" indent="-457200"/>
            <a:r>
              <a:rPr lang="es-MX" dirty="0" smtClean="0">
                <a:latin typeface="Arial" pitchFamily="34" charset="0"/>
                <a:cs typeface="Arial" pitchFamily="34" charset="0"/>
              </a:rPr>
              <a:t>Presiones por integración global: presiones que fuerzan a la firma a conducir sus actividades en una base global</a:t>
            </a:r>
          </a:p>
          <a:p>
            <a:pPr marL="857250" lvl="1" indent="-457200"/>
            <a:r>
              <a:rPr lang="es-MX" sz="1800" dirty="0" err="1" smtClean="0">
                <a:latin typeface="Arial" pitchFamily="34" charset="0"/>
                <a:cs typeface="Arial" pitchFamily="34" charset="0"/>
              </a:rPr>
              <a:t>Ej</a:t>
            </a:r>
            <a:r>
              <a:rPr lang="es-MX" sz="1800" dirty="0" smtClean="0">
                <a:latin typeface="Arial" pitchFamily="34" charset="0"/>
                <a:cs typeface="Arial" pitchFamily="34" charset="0"/>
              </a:rPr>
              <a:t>: costos, competencia, tecnología</a:t>
            </a:r>
          </a:p>
          <a:p>
            <a:pPr marL="857250" lvl="1" indent="-457200"/>
            <a:r>
              <a:rPr lang="es-MX" sz="1800" dirty="0" smtClean="0">
                <a:latin typeface="Arial" pitchFamily="34" charset="0"/>
                <a:cs typeface="Arial" pitchFamily="34" charset="0"/>
              </a:rPr>
              <a:t>Utilizado en industrias de </a:t>
            </a:r>
            <a:r>
              <a:rPr lang="es-MX" sz="1800" dirty="0" err="1" smtClean="0">
                <a:latin typeface="Arial" pitchFamily="34" charset="0"/>
                <a:cs typeface="Arial" pitchFamily="34" charset="0"/>
              </a:rPr>
              <a:t>comodities</a:t>
            </a:r>
            <a:endParaRPr lang="es-MX" sz="1800" dirty="0" smtClean="0">
              <a:latin typeface="Arial" pitchFamily="34" charset="0"/>
              <a:cs typeface="Arial" pitchFamily="34" charset="0"/>
            </a:endParaRPr>
          </a:p>
          <a:p>
            <a:pPr marL="857250" lvl="1" indent="-457200"/>
            <a:r>
              <a:rPr lang="es-MX" sz="1800" dirty="0" smtClean="0">
                <a:latin typeface="Arial" pitchFamily="34" charset="0"/>
                <a:cs typeface="Arial" pitchFamily="34" charset="0"/>
              </a:rPr>
              <a:t>Basado en necesidades universales, las cuales aparecen cuando preferencias y gustos son similares en diferentes países.</a:t>
            </a:r>
          </a:p>
          <a:p>
            <a:pPr marL="457200" indent="-457200"/>
            <a:r>
              <a:rPr lang="es-MX" dirty="0" smtClean="0">
                <a:latin typeface="Arial" pitchFamily="34" charset="0"/>
                <a:cs typeface="Arial" pitchFamily="34" charset="0"/>
              </a:rPr>
              <a:t>Presiones por sensibilidad local: presiones que fuerzan a las compañías a conducir sus actividades país a país.</a:t>
            </a:r>
          </a:p>
          <a:p>
            <a:pPr marL="857250" lvl="1" indent="-457200"/>
            <a:r>
              <a:rPr lang="es-MX" sz="1800" dirty="0" smtClean="0">
                <a:latin typeface="Arial" pitchFamily="34" charset="0"/>
                <a:cs typeface="Arial" pitchFamily="34" charset="0"/>
              </a:rPr>
              <a:t>Basado en las diferencias de los consumidores de los diferentes países en gustos y preferencias</a:t>
            </a:r>
          </a:p>
          <a:p>
            <a:pPr marL="857250" lvl="1" indent="-457200"/>
            <a:r>
              <a:rPr lang="es-MX" sz="1800" dirty="0" smtClean="0">
                <a:latin typeface="Arial" pitchFamily="34" charset="0"/>
                <a:cs typeface="Arial" pitchFamily="34" charset="0"/>
              </a:rPr>
              <a:t>Diferencias en infraestructura y prácticas tradicionales.</a:t>
            </a:r>
          </a:p>
          <a:p>
            <a:pPr marL="857250" lvl="1" indent="-457200"/>
            <a:r>
              <a:rPr lang="es-MX" sz="1800" dirty="0" smtClean="0">
                <a:latin typeface="Arial" pitchFamily="34" charset="0"/>
                <a:cs typeface="Arial" pitchFamily="34" charset="0"/>
              </a:rPr>
              <a:t>Diferencias en canales de distribución</a:t>
            </a:r>
          </a:p>
          <a:p>
            <a:pPr marL="857250" lvl="1" indent="-457200"/>
            <a:r>
              <a:rPr lang="es-MX" sz="1800" dirty="0" smtClean="0">
                <a:latin typeface="Arial" pitchFamily="34" charset="0"/>
                <a:cs typeface="Arial" pitchFamily="34" charset="0"/>
              </a:rPr>
              <a:t>Demandas de los gobiernos locales</a:t>
            </a: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42988" y="225425"/>
            <a:ext cx="7886730" cy="863600"/>
          </a:xfrm>
        </p:spPr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Estrategia en el Cuadro </a:t>
            </a:r>
            <a:br>
              <a:rPr lang="es-MX" dirty="0" smtClean="0">
                <a:latin typeface="Arial" pitchFamily="34" charset="0"/>
                <a:cs typeface="Arial" pitchFamily="34" charset="0"/>
              </a:rPr>
            </a:br>
            <a:r>
              <a:rPr lang="es-MX" dirty="0" smtClean="0">
                <a:latin typeface="Arial" pitchFamily="34" charset="0"/>
                <a:cs typeface="Arial" pitchFamily="34" charset="0"/>
              </a:rPr>
              <a:t>Integración - Sensibilidad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sp>
        <p:nvSpPr>
          <p:cNvPr id="5" name="4 Rectángulo"/>
          <p:cNvSpPr/>
          <p:nvPr/>
        </p:nvSpPr>
        <p:spPr bwMode="auto">
          <a:xfrm>
            <a:off x="2143108" y="1785926"/>
            <a:ext cx="5357850" cy="3429024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L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8" name="7 Conector recto"/>
          <p:cNvCxnSpPr>
            <a:stCxn id="5" idx="0"/>
            <a:endCxn id="5" idx="2"/>
          </p:cNvCxnSpPr>
          <p:nvPr/>
        </p:nvCxnSpPr>
        <p:spPr bwMode="auto">
          <a:xfrm rot="16200000" flipH="1">
            <a:off x="3107521" y="3500438"/>
            <a:ext cx="342902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" name="9 Conector recto"/>
          <p:cNvCxnSpPr>
            <a:stCxn id="5" idx="1"/>
            <a:endCxn id="5" idx="3"/>
          </p:cNvCxnSpPr>
          <p:nvPr/>
        </p:nvCxnSpPr>
        <p:spPr bwMode="auto">
          <a:xfrm rot="10800000" flipH="1">
            <a:off x="2143108" y="3500438"/>
            <a:ext cx="535785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2" name="11 CuadroTexto"/>
          <p:cNvSpPr txBox="1"/>
          <p:nvPr/>
        </p:nvSpPr>
        <p:spPr>
          <a:xfrm>
            <a:off x="2071670" y="5214950"/>
            <a:ext cx="10001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800" dirty="0" smtClean="0">
                <a:latin typeface="Arial" pitchFamily="34" charset="0"/>
                <a:cs typeface="Arial" pitchFamily="34" charset="0"/>
              </a:rPr>
              <a:t>Bajo</a:t>
            </a:r>
            <a:endParaRPr lang="es-CL" sz="1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12 CuadroTexto"/>
          <p:cNvSpPr txBox="1"/>
          <p:nvPr/>
        </p:nvSpPr>
        <p:spPr>
          <a:xfrm>
            <a:off x="1357290" y="4786322"/>
            <a:ext cx="10001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800" dirty="0" smtClean="0">
                <a:latin typeface="Arial" pitchFamily="34" charset="0"/>
                <a:cs typeface="Arial" pitchFamily="34" charset="0"/>
              </a:rPr>
              <a:t>Bajo</a:t>
            </a:r>
            <a:endParaRPr lang="es-CL" sz="1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13 CuadroTexto"/>
          <p:cNvSpPr txBox="1"/>
          <p:nvPr/>
        </p:nvSpPr>
        <p:spPr>
          <a:xfrm>
            <a:off x="1357290" y="1845222"/>
            <a:ext cx="10001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800" dirty="0" smtClean="0">
                <a:latin typeface="Arial" pitchFamily="34" charset="0"/>
                <a:cs typeface="Arial" pitchFamily="34" charset="0"/>
              </a:rPr>
              <a:t>Alto</a:t>
            </a:r>
            <a:endParaRPr lang="es-CL" sz="1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14 CuadroTexto"/>
          <p:cNvSpPr txBox="1"/>
          <p:nvPr/>
        </p:nvSpPr>
        <p:spPr>
          <a:xfrm>
            <a:off x="6500826" y="5214950"/>
            <a:ext cx="10001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800" dirty="0" smtClean="0">
                <a:latin typeface="Arial" pitchFamily="34" charset="0"/>
                <a:cs typeface="Arial" pitchFamily="34" charset="0"/>
              </a:rPr>
              <a:t>Alto</a:t>
            </a:r>
            <a:endParaRPr lang="es-CL" sz="1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15 CuadroTexto"/>
          <p:cNvSpPr txBox="1"/>
          <p:nvPr/>
        </p:nvSpPr>
        <p:spPr>
          <a:xfrm>
            <a:off x="142844" y="3071810"/>
            <a:ext cx="192882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Presión por Integración Global (IG)</a:t>
            </a:r>
            <a:endParaRPr lang="es-CL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16 CuadroTexto"/>
          <p:cNvSpPr txBox="1"/>
          <p:nvPr/>
        </p:nvSpPr>
        <p:spPr>
          <a:xfrm>
            <a:off x="2786050" y="5500702"/>
            <a:ext cx="40005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Presión por Sensibilidad Local (SL)</a:t>
            </a:r>
          </a:p>
        </p:txBody>
      </p:sp>
      <p:sp>
        <p:nvSpPr>
          <p:cNvPr id="18" name="17 CuadroTexto"/>
          <p:cNvSpPr txBox="1"/>
          <p:nvPr/>
        </p:nvSpPr>
        <p:spPr>
          <a:xfrm>
            <a:off x="2500298" y="2221048"/>
            <a:ext cx="192882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Estrategia </a:t>
            </a: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Global</a:t>
            </a:r>
            <a:endParaRPr lang="es-CL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18 CuadroTexto"/>
          <p:cNvSpPr txBox="1"/>
          <p:nvPr/>
        </p:nvSpPr>
        <p:spPr>
          <a:xfrm>
            <a:off x="5214942" y="2214554"/>
            <a:ext cx="192882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Estrategia </a:t>
            </a: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Transnacional</a:t>
            </a:r>
            <a:endParaRPr lang="es-CL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19 CuadroTexto"/>
          <p:cNvSpPr txBox="1"/>
          <p:nvPr/>
        </p:nvSpPr>
        <p:spPr>
          <a:xfrm>
            <a:off x="5214942" y="3786190"/>
            <a:ext cx="192882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Estrategia </a:t>
            </a: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Local</a:t>
            </a:r>
          </a:p>
          <a:p>
            <a:r>
              <a:rPr lang="es-MX" sz="2000" dirty="0" err="1" smtClean="0">
                <a:latin typeface="Arial" pitchFamily="34" charset="0"/>
                <a:cs typeface="Arial" pitchFamily="34" charset="0"/>
              </a:rPr>
              <a:t>Multidoméstica</a:t>
            </a:r>
            <a:endParaRPr lang="es-CL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20 CuadroTexto"/>
          <p:cNvSpPr txBox="1"/>
          <p:nvPr/>
        </p:nvSpPr>
        <p:spPr>
          <a:xfrm>
            <a:off x="2500298" y="4006998"/>
            <a:ext cx="192882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Estrategia </a:t>
            </a: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Internacional</a:t>
            </a:r>
            <a:endParaRPr lang="es-CL" sz="2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5 dimensiones de estrategia para firmas compitiendo en mercados mundiales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642910" y="1428736"/>
            <a:ext cx="8215370" cy="5214973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s-MX" sz="2800" dirty="0" smtClean="0">
                <a:latin typeface="Arial" pitchFamily="34" charset="0"/>
                <a:cs typeface="Arial" pitchFamily="34" charset="0"/>
              </a:rPr>
              <a:t>Participación de mercado</a:t>
            </a:r>
          </a:p>
          <a:p>
            <a:pPr marL="457200" indent="-457200">
              <a:buFont typeface="+mj-lt"/>
              <a:buAutoNum type="arabicPeriod"/>
            </a:pPr>
            <a:endParaRPr lang="es-MX" sz="2800" dirty="0" smtClean="0">
              <a:latin typeface="Arial" pitchFamily="34" charset="0"/>
              <a:cs typeface="Arial" pitchFamily="34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es-MX" sz="2800" dirty="0" smtClean="0">
                <a:latin typeface="Arial" pitchFamily="34" charset="0"/>
                <a:cs typeface="Arial" pitchFamily="34" charset="0"/>
              </a:rPr>
              <a:t>Competitividad</a:t>
            </a:r>
          </a:p>
          <a:p>
            <a:pPr marL="457200" indent="-457200">
              <a:buFont typeface="+mj-lt"/>
              <a:buAutoNum type="arabicPeriod"/>
            </a:pPr>
            <a:endParaRPr lang="es-MX" sz="2800" dirty="0" smtClean="0">
              <a:latin typeface="Arial" pitchFamily="34" charset="0"/>
              <a:cs typeface="Arial" pitchFamily="34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es-MX" sz="2800" dirty="0" smtClean="0">
                <a:latin typeface="Arial" pitchFamily="34" charset="0"/>
                <a:cs typeface="Arial" pitchFamily="34" charset="0"/>
              </a:rPr>
              <a:t>Ubicación de actividades</a:t>
            </a:r>
          </a:p>
          <a:p>
            <a:pPr marL="457200" indent="-457200">
              <a:buFont typeface="+mj-lt"/>
              <a:buAutoNum type="arabicPeriod"/>
            </a:pPr>
            <a:endParaRPr lang="es-MX" sz="2800" dirty="0" smtClean="0">
              <a:latin typeface="Arial" pitchFamily="34" charset="0"/>
              <a:cs typeface="Arial" pitchFamily="34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es-MX" sz="2800" dirty="0" smtClean="0">
                <a:latin typeface="Arial" pitchFamily="34" charset="0"/>
                <a:cs typeface="Arial" pitchFamily="34" charset="0"/>
              </a:rPr>
              <a:t>Enfoque de marketing</a:t>
            </a:r>
          </a:p>
          <a:p>
            <a:pPr marL="457200" indent="-457200">
              <a:buFont typeface="+mj-lt"/>
              <a:buAutoNum type="arabicPeriod"/>
            </a:pPr>
            <a:endParaRPr lang="es-MX" sz="2800" dirty="0" smtClean="0">
              <a:latin typeface="Arial" pitchFamily="34" charset="0"/>
              <a:cs typeface="Arial" pitchFamily="34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es-MX" sz="2800" dirty="0" smtClean="0">
                <a:latin typeface="Arial" pitchFamily="34" charset="0"/>
                <a:cs typeface="Arial" pitchFamily="34" charset="0"/>
              </a:rPr>
              <a:t>Oferta de productos</a:t>
            </a: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esentación para trabajos sobre un país">
  <a:themeElements>
    <a:clrScheme name="ms_edcntryrpt_tp01018371 2">
      <a:dk1>
        <a:srgbClr val="000000"/>
      </a:dk1>
      <a:lt1>
        <a:srgbClr val="FFFFFF"/>
      </a:lt1>
      <a:dk2>
        <a:srgbClr val="CC6600"/>
      </a:dk2>
      <a:lt2>
        <a:srgbClr val="FFFFFF"/>
      </a:lt2>
      <a:accent1>
        <a:srgbClr val="FFFFCC"/>
      </a:accent1>
      <a:accent2>
        <a:srgbClr val="B5E0E3"/>
      </a:accent2>
      <a:accent3>
        <a:srgbClr val="FFFFFF"/>
      </a:accent3>
      <a:accent4>
        <a:srgbClr val="000000"/>
      </a:accent4>
      <a:accent5>
        <a:srgbClr val="FFFFE2"/>
      </a:accent5>
      <a:accent6>
        <a:srgbClr val="A4CBCE"/>
      </a:accent6>
      <a:hlink>
        <a:srgbClr val="E5D093"/>
      </a:hlink>
      <a:folHlink>
        <a:srgbClr val="CCB374"/>
      </a:folHlink>
    </a:clrScheme>
    <a:fontScheme name="ms_edcntryrpt_tp01018371">
      <a:majorFont>
        <a:latin typeface="Century Schoolbook"/>
        <a:ea typeface=""/>
        <a:cs typeface="Times New Roman"/>
      </a:majorFont>
      <a:minorFont>
        <a:latin typeface="Century Schoolbook"/>
        <a:ea typeface=""/>
        <a:cs typeface="Times New Roma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cs typeface="Times New Roman" pitchFamily="18" charset="0"/>
          </a:defRPr>
        </a:defPPr>
      </a:lstStyle>
    </a:lnDef>
  </a:objectDefaults>
  <a:extraClrSchemeLst>
    <a:extraClrScheme>
      <a:clrScheme name="ms_edcntryrpt_tp01018371 1">
        <a:dk1>
          <a:srgbClr val="000000"/>
        </a:dk1>
        <a:lt1>
          <a:srgbClr val="FFFFCC"/>
        </a:lt1>
        <a:dk2>
          <a:srgbClr val="4D4D4D"/>
        </a:dk2>
        <a:lt2>
          <a:srgbClr val="FFCC00"/>
        </a:lt2>
        <a:accent1>
          <a:srgbClr val="FF9900"/>
        </a:accent1>
        <a:accent2>
          <a:srgbClr val="CC9900"/>
        </a:accent2>
        <a:accent3>
          <a:srgbClr val="B2B2B2"/>
        </a:accent3>
        <a:accent4>
          <a:srgbClr val="DADAAE"/>
        </a:accent4>
        <a:accent5>
          <a:srgbClr val="FFCAAA"/>
        </a:accent5>
        <a:accent6>
          <a:srgbClr val="B98A00"/>
        </a:accent6>
        <a:hlink>
          <a:srgbClr val="898743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s_edcntryrpt_tp01018371 2">
        <a:dk1>
          <a:srgbClr val="000000"/>
        </a:dk1>
        <a:lt1>
          <a:srgbClr val="FFFFFF"/>
        </a:lt1>
        <a:dk2>
          <a:srgbClr val="CC6600"/>
        </a:dk2>
        <a:lt2>
          <a:srgbClr val="FFFFFF"/>
        </a:lt2>
        <a:accent1>
          <a:srgbClr val="FFFFCC"/>
        </a:accent1>
        <a:accent2>
          <a:srgbClr val="B5E0E3"/>
        </a:accent2>
        <a:accent3>
          <a:srgbClr val="FFFFFF"/>
        </a:accent3>
        <a:accent4>
          <a:srgbClr val="000000"/>
        </a:accent4>
        <a:accent5>
          <a:srgbClr val="FFFFE2"/>
        </a:accent5>
        <a:accent6>
          <a:srgbClr val="A4CBCE"/>
        </a:accent6>
        <a:hlink>
          <a:srgbClr val="E5D093"/>
        </a:hlink>
        <a:folHlink>
          <a:srgbClr val="CCB37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s_edcntryrpt_tp01018371 3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F8F8F8"/>
        </a:accent1>
        <a:accent2>
          <a:srgbClr val="969696"/>
        </a:accent2>
        <a:accent3>
          <a:srgbClr val="FFFFFF"/>
        </a:accent3>
        <a:accent4>
          <a:srgbClr val="000000"/>
        </a:accent4>
        <a:accent5>
          <a:srgbClr val="FBFBFB"/>
        </a:accent5>
        <a:accent6>
          <a:srgbClr val="878787"/>
        </a:accent6>
        <a:hlink>
          <a:srgbClr val="DDDDDD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s_edcntryrpt_tp01018371 4">
        <a:dk1>
          <a:srgbClr val="000000"/>
        </a:dk1>
        <a:lt1>
          <a:srgbClr val="FFFFFF"/>
        </a:lt1>
        <a:dk2>
          <a:srgbClr val="000066"/>
        </a:dk2>
        <a:lt2>
          <a:srgbClr val="FFFFFF"/>
        </a:lt2>
        <a:accent1>
          <a:srgbClr val="FFFFCC"/>
        </a:accent1>
        <a:accent2>
          <a:srgbClr val="B5E0E3"/>
        </a:accent2>
        <a:accent3>
          <a:srgbClr val="FFFFFF"/>
        </a:accent3>
        <a:accent4>
          <a:srgbClr val="000000"/>
        </a:accent4>
        <a:accent5>
          <a:srgbClr val="FFFFE2"/>
        </a:accent5>
        <a:accent6>
          <a:srgbClr val="A4CBCE"/>
        </a:accent6>
        <a:hlink>
          <a:srgbClr val="BFDF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s_edcntryrpt_tp01018371 5">
        <a:dk1>
          <a:srgbClr val="000000"/>
        </a:dk1>
        <a:lt1>
          <a:srgbClr val="E9E6D9"/>
        </a:lt1>
        <a:dk2>
          <a:srgbClr val="666633"/>
        </a:dk2>
        <a:lt2>
          <a:srgbClr val="CEC7AA"/>
        </a:lt2>
        <a:accent1>
          <a:srgbClr val="FFFFCC"/>
        </a:accent1>
        <a:accent2>
          <a:srgbClr val="B5E0E3"/>
        </a:accent2>
        <a:accent3>
          <a:srgbClr val="F2F0E9"/>
        </a:accent3>
        <a:accent4>
          <a:srgbClr val="000000"/>
        </a:accent4>
        <a:accent5>
          <a:srgbClr val="FFFFE2"/>
        </a:accent5>
        <a:accent6>
          <a:srgbClr val="A4CBCE"/>
        </a:accent6>
        <a:hlink>
          <a:srgbClr val="B6AB82"/>
        </a:hlink>
        <a:folHlink>
          <a:srgbClr val="A0925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s_edcntryrpt_tp01018371 6">
        <a:dk1>
          <a:srgbClr val="1B3753"/>
        </a:dk1>
        <a:lt1>
          <a:srgbClr val="EAEAEA"/>
        </a:lt1>
        <a:dk2>
          <a:srgbClr val="336699"/>
        </a:dk2>
        <a:lt2>
          <a:srgbClr val="FFFFCC"/>
        </a:lt2>
        <a:accent1>
          <a:srgbClr val="BA8E46"/>
        </a:accent1>
        <a:accent2>
          <a:srgbClr val="46C0AF"/>
        </a:accent2>
        <a:accent3>
          <a:srgbClr val="ADB8CA"/>
        </a:accent3>
        <a:accent4>
          <a:srgbClr val="C8C8C8"/>
        </a:accent4>
        <a:accent5>
          <a:srgbClr val="D9C6B0"/>
        </a:accent5>
        <a:accent6>
          <a:srgbClr val="3FAE9E"/>
        </a:accent6>
        <a:hlink>
          <a:srgbClr val="93ACC3"/>
        </a:hlink>
        <a:folHlink>
          <a:srgbClr val="7897B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s_edcntryrpt_tp01018371 7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FFFFCC"/>
        </a:accent1>
        <a:accent2>
          <a:srgbClr val="FFCC99"/>
        </a:accent2>
        <a:accent3>
          <a:srgbClr val="FFFFFF"/>
        </a:accent3>
        <a:accent4>
          <a:srgbClr val="000000"/>
        </a:accent4>
        <a:accent5>
          <a:srgbClr val="FFFFE2"/>
        </a:accent5>
        <a:accent6>
          <a:srgbClr val="E7B98A"/>
        </a:accent6>
        <a:hlink>
          <a:srgbClr val="FF9999"/>
        </a:hlink>
        <a:folHlink>
          <a:srgbClr val="E0636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s_edcntryrpt_tp01018371 8">
        <a:dk1>
          <a:srgbClr val="000000"/>
        </a:dk1>
        <a:lt1>
          <a:srgbClr val="EAEAEA"/>
        </a:lt1>
        <a:dk2>
          <a:srgbClr val="17118B"/>
        </a:dk2>
        <a:lt2>
          <a:srgbClr val="FFFFCC"/>
        </a:lt2>
        <a:accent1>
          <a:srgbClr val="B2B2B2"/>
        </a:accent1>
        <a:accent2>
          <a:srgbClr val="54ABB2"/>
        </a:accent2>
        <a:accent3>
          <a:srgbClr val="ABAAC4"/>
        </a:accent3>
        <a:accent4>
          <a:srgbClr val="C8C8C8"/>
        </a:accent4>
        <a:accent5>
          <a:srgbClr val="D5D5D5"/>
        </a:accent5>
        <a:accent6>
          <a:srgbClr val="4B9BA1"/>
        </a:accent6>
        <a:hlink>
          <a:srgbClr val="4F49A3"/>
        </a:hlink>
        <a:folHlink>
          <a:srgbClr val="2E2573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Presentación para trabajos sobre un país</Template>
  <TotalTime>16986</TotalTime>
  <Words>895</Words>
  <Application>Microsoft Office PowerPoint</Application>
  <PresentationFormat>Presentación en pantalla (4:3)</PresentationFormat>
  <Paragraphs>191</Paragraphs>
  <Slides>18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18</vt:i4>
      </vt:variant>
    </vt:vector>
  </HeadingPairs>
  <TitlesOfParts>
    <vt:vector size="19" baseType="lpstr">
      <vt:lpstr>Presentación para trabajos sobre un país</vt:lpstr>
      <vt:lpstr>Clase N°7 Estrategia de Negocios Internacionales  Capítulo 12</vt:lpstr>
      <vt:lpstr>Caso Walmart</vt:lpstr>
      <vt:lpstr>¿Qué es estrategia?</vt:lpstr>
      <vt:lpstr>Ventaja competitiva y posición competitiva</vt:lpstr>
      <vt:lpstr>Expansión Global, rentabilidad y crecimiento</vt:lpstr>
      <vt:lpstr>Cuadro integración-sensibilidad</vt:lpstr>
      <vt:lpstr>Presiones por IG - SL</vt:lpstr>
      <vt:lpstr>Estrategia en el Cuadro  Integración - Sensibilidad</vt:lpstr>
      <vt:lpstr>5 dimensiones de estrategia para firmas compitiendo en mercados mundiales</vt:lpstr>
      <vt:lpstr>1.- Participación de mercado</vt:lpstr>
      <vt:lpstr>2.- Competitividad</vt:lpstr>
      <vt:lpstr>3.- Ubicación de actividades</vt:lpstr>
      <vt:lpstr>4.- Enfoque de marketing</vt:lpstr>
      <vt:lpstr>5.- Oferta de productos</vt:lpstr>
      <vt:lpstr>Estrategia de McDonalds por dimensión estratégica</vt:lpstr>
      <vt:lpstr>Roles HQ - Subsidiaria</vt:lpstr>
      <vt:lpstr>Relaciones HQ - Subsidiaria</vt:lpstr>
      <vt:lpstr>Consultas</vt:lpstr>
    </vt:vector>
  </TitlesOfParts>
  <Manager/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para Ingeniería U. de Chile</dc:title>
  <dc:subject/>
  <dc:creator>jzunigac</dc:creator>
  <cp:keywords/>
  <dc:description/>
  <cp:lastModifiedBy>jzunigac</cp:lastModifiedBy>
  <cp:revision>66</cp:revision>
  <dcterms:created xsi:type="dcterms:W3CDTF">2009-06-21T14:30:49Z</dcterms:created>
  <dcterms:modified xsi:type="dcterms:W3CDTF">2010-10-21T02:59:24Z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TC010183713082</vt:lpwstr>
  </property>
</Properties>
</file>