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3" r:id="rId9"/>
    <p:sldId id="264" r:id="rId10"/>
    <p:sldId id="269" r:id="rId11"/>
    <p:sldId id="268" r:id="rId12"/>
    <p:sldId id="270" r:id="rId13"/>
    <p:sldId id="266" r:id="rId14"/>
    <p:sldId id="267" r:id="rId15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blo\Documents\casen\casen%202009\casen2006%20micro%20empresas%20por%20rubr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blo\Documents\casen\casen%202009\casen2006%20micro%20empresas%20por%20rubr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CL" dirty="0" smtClean="0"/>
              <a:t>Microempresas por rubro</a:t>
            </a:r>
            <a:endParaRPr lang="es-CL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3"/>
              <c:layout>
                <c:manualLayout>
                  <c:x val="0.14690470982793818"/>
                  <c:y val="-2.324738496765839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2.5142169728783904E-2"/>
                  <c:y val="-0.1024343703667422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1.4411818314377369E-2"/>
                  <c:y val="1.166179346387202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s-CL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Hoja6!$B$35:$B$42</c:f>
              <c:strCache>
                <c:ptCount val="8"/>
                <c:pt idx="0">
                  <c:v>Agricultura y pesca</c:v>
                </c:pt>
                <c:pt idx="1">
                  <c:v>Comercio, restaurantes y hoteles</c:v>
                </c:pt>
                <c:pt idx="2">
                  <c:v>Construcción</c:v>
                </c:pt>
                <c:pt idx="3">
                  <c:v>Manufacturas</c:v>
                </c:pt>
                <c:pt idx="4">
                  <c:v>Servicios a las empresas</c:v>
                </c:pt>
                <c:pt idx="5">
                  <c:v>Servicios</c:v>
                </c:pt>
                <c:pt idx="6">
                  <c:v>Transporte</c:v>
                </c:pt>
                <c:pt idx="7">
                  <c:v>Otros</c:v>
                </c:pt>
              </c:strCache>
            </c:strRef>
          </c:cat>
          <c:val>
            <c:numRef>
              <c:f>Hoja6!$C$35:$C$42</c:f>
              <c:numCache>
                <c:formatCode>_-* #,##0_-;\-* #,##0_-;_-* "-"??_-;_-@_-</c:formatCode>
                <c:ptCount val="8"/>
                <c:pt idx="0">
                  <c:v>59314</c:v>
                </c:pt>
                <c:pt idx="1">
                  <c:v>265347</c:v>
                </c:pt>
                <c:pt idx="2">
                  <c:v>30003</c:v>
                </c:pt>
                <c:pt idx="3">
                  <c:v>43322</c:v>
                </c:pt>
                <c:pt idx="4">
                  <c:v>74025</c:v>
                </c:pt>
                <c:pt idx="5">
                  <c:v>51679</c:v>
                </c:pt>
                <c:pt idx="6">
                  <c:v>60952</c:v>
                </c:pt>
                <c:pt idx="7">
                  <c:v>3762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[casen2006 micro empresas por rubro.xlsx]Hoja6!Tabla dinámica8</c:name>
    <c:fmtId val="5"/>
  </c:pivotSource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Empresas por rubro con</a:t>
            </a:r>
            <a:r>
              <a:rPr lang="en-US" sz="1400" baseline="0"/>
              <a:t> informales</a:t>
            </a:r>
            <a:endParaRPr lang="en-US" sz="1400"/>
          </a:p>
        </c:rich>
      </c:tx>
      <c:layout/>
      <c:overlay val="0"/>
    </c:title>
    <c:autoTitleDeleted val="0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s-CL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1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s-CL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2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s-CL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3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s-CL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4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s-CL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  <c:pivotFmt>
        <c:idx val="5"/>
        <c:marker>
          <c:symbol val="none"/>
        </c:marker>
        <c:dLbl>
          <c:idx val="0"/>
          <c:spPr/>
          <c:txPr>
            <a:bodyPr/>
            <a:lstStyle/>
            <a:p>
              <a:pPr>
                <a:defRPr/>
              </a:pPr>
              <a:endParaRPr lang="es-CL"/>
            </a:p>
          </c:txPr>
          <c:showLegendKey val="0"/>
          <c:showVal val="0"/>
          <c:showCatName val="1"/>
          <c:showSerName val="0"/>
          <c:showPercent val="1"/>
          <c:showBubbleSize val="0"/>
        </c:dLbl>
      </c:pivotFmt>
    </c:pivotFmts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Hoja6!$J$3</c:f>
              <c:strCache>
                <c:ptCount val="1"/>
                <c:pt idx="0">
                  <c:v>Total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2.5644003199824003E-2"/>
                  <c:y val="-0.1006129250475478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3.7871730844036811E-3"/>
                  <c:y val="2.94533721351463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1988035151187958E-3"/>
                  <c:y val="2.282752463574346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s-CL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Hoja6!$I$4:$I$12</c:f>
              <c:strCache>
                <c:ptCount val="8"/>
                <c:pt idx="0">
                  <c:v>Agricultura y pesca</c:v>
                </c:pt>
                <c:pt idx="1">
                  <c:v>Comercio, restaurantes y hoteles</c:v>
                </c:pt>
                <c:pt idx="2">
                  <c:v>Construcción</c:v>
                </c:pt>
                <c:pt idx="3">
                  <c:v>Manufacturas</c:v>
                </c:pt>
                <c:pt idx="4">
                  <c:v>Servicios a las empresas</c:v>
                </c:pt>
                <c:pt idx="5">
                  <c:v>Servicios</c:v>
                </c:pt>
                <c:pt idx="6">
                  <c:v>Transportes</c:v>
                </c:pt>
                <c:pt idx="7">
                  <c:v>Otros</c:v>
                </c:pt>
              </c:strCache>
            </c:strRef>
          </c:cat>
          <c:val>
            <c:numRef>
              <c:f>Hoja6!$J$4:$J$12</c:f>
              <c:numCache>
                <c:formatCode>General</c:formatCode>
                <c:ptCount val="8"/>
                <c:pt idx="0">
                  <c:v>165221</c:v>
                </c:pt>
                <c:pt idx="1">
                  <c:v>471731</c:v>
                </c:pt>
                <c:pt idx="2">
                  <c:v>134512</c:v>
                </c:pt>
                <c:pt idx="3">
                  <c:v>150526</c:v>
                </c:pt>
                <c:pt idx="4">
                  <c:v>88823</c:v>
                </c:pt>
                <c:pt idx="5">
                  <c:v>238967</c:v>
                </c:pt>
                <c:pt idx="6">
                  <c:v>113562</c:v>
                </c:pt>
                <c:pt idx="7">
                  <c:v>20602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</c:extLst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0F08D-34BD-584D-B941-28203499FA47}" type="datetimeFigureOut">
              <a:rPr lang="es-ES_tradnl" smtClean="0"/>
              <a:pPr/>
              <a:t>16/08/2010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836E1-6C5B-164E-91FF-C469C66AAD7F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PANORAMA DE EMPRESAS EN CHILE</a:t>
            </a:r>
            <a:endParaRPr lang="es-ES_trad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Microempresas formales por rubro</a:t>
            </a:r>
            <a:endParaRPr lang="es-CL" dirty="0"/>
          </a:p>
        </p:txBody>
      </p:sp>
      <p:graphicFrame>
        <p:nvGraphicFramePr>
          <p:cNvPr id="4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9198733"/>
              </p:ext>
            </p:extLst>
          </p:nvPr>
        </p:nvGraphicFramePr>
        <p:xfrm>
          <a:off x="457201" y="1417638"/>
          <a:ext cx="8229600" cy="5163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8335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Microempresas por rubro según CASEN 2009</a:t>
            </a:r>
            <a:endParaRPr lang="es-CL" dirty="0"/>
          </a:p>
        </p:txBody>
      </p:sp>
      <p:graphicFrame>
        <p:nvGraphicFramePr>
          <p:cNvPr id="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962978"/>
              </p:ext>
            </p:extLst>
          </p:nvPr>
        </p:nvGraphicFramePr>
        <p:xfrm>
          <a:off x="623455" y="1607127"/>
          <a:ext cx="8063345" cy="48213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5983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COMPARACIÓN DE RUBROS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409817"/>
              </p:ext>
            </p:extLst>
          </p:nvPr>
        </p:nvGraphicFramePr>
        <p:xfrm>
          <a:off x="858981" y="1417637"/>
          <a:ext cx="7439891" cy="4991150"/>
        </p:xfrm>
        <a:graphic>
          <a:graphicData uri="http://schemas.openxmlformats.org/drawingml/2006/table">
            <a:tbl>
              <a:tblPr/>
              <a:tblGrid>
                <a:gridCol w="3284136"/>
                <a:gridCol w="1660227"/>
                <a:gridCol w="1416381"/>
                <a:gridCol w="1079147"/>
              </a:tblGrid>
              <a:tr h="54177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COMPARACIÓN DE EMPRESAS CON Y SIN FORMALIDAD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617019">
                <a:tc>
                  <a:txBody>
                    <a:bodyPr/>
                    <a:lstStyle/>
                    <a:p>
                      <a:pPr algn="ctr" fontAlgn="t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RUBRO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FORMALES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FORMALES E INFORMALES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RELACIÓN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8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Agricultura y pesca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59.314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165.221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2,79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9131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Comercio, restaurantes y hoteles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265.347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471.731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1,78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98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Construcción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30.003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134.512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4,48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98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Manufacturas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43.322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150.526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3,47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98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Servicios a las empresas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74.025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</a:t>
                      </a:r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88823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</a:t>
                      </a:r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1,20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2391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Servicios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51.679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238.967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</a:t>
                      </a:r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4,62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0985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60.952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113.562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1,86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021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Otros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</a:t>
                      </a:r>
                      <a:r>
                        <a:rPr lang="es-C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3.762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20.602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5,48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82"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588.404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</a:t>
                      </a:r>
                      <a:r>
                        <a:rPr lang="es-CL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(*)1.383.944 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2,35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985"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Fuentes: CASEN 2009 y SII </a:t>
                      </a:r>
                      <a:r>
                        <a:rPr lang="es-C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2008</a:t>
                      </a:r>
                    </a:p>
                    <a:p>
                      <a:pPr algn="l" fontAlgn="b"/>
                      <a:r>
                        <a:rPr lang="es-C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NOTA: EL número de microempresas en este caso se estima</a:t>
                      </a:r>
                      <a:r>
                        <a:rPr lang="es-CL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como el total de TCP y Empleadores de empresas con hasta 9 trabajadores. DE ahí la diferencia con cuadros anteriores.</a:t>
                      </a:r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117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Datos de empleo según Casen</a:t>
            </a:r>
            <a:endParaRPr lang="es-ES_tradnl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183383"/>
              </p:ext>
            </p:extLst>
          </p:nvPr>
        </p:nvGraphicFramePr>
        <p:xfrm>
          <a:off x="457200" y="1764945"/>
          <a:ext cx="8229600" cy="3076934"/>
        </p:xfrm>
        <a:graphic>
          <a:graphicData uri="http://schemas.openxmlformats.org/drawingml/2006/table">
            <a:tbl>
              <a:tblPr/>
              <a:tblGrid>
                <a:gridCol w="1620744"/>
                <a:gridCol w="1007063"/>
                <a:gridCol w="645151"/>
                <a:gridCol w="1007063"/>
                <a:gridCol w="645151"/>
                <a:gridCol w="1007063"/>
                <a:gridCol w="645151"/>
                <a:gridCol w="1007063"/>
                <a:gridCol w="645151"/>
              </a:tblGrid>
              <a:tr h="519976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TRABAJADORES DE EMPRESAS SEGÚN CASEN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3911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2003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2103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Microempresas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2.228.205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40,2%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2.300.697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41,3%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2.267.676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2.114.674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46,8%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103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Pequeña Empresa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848.622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15,3%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920.840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833.499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16,7%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858.610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19,0%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2103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Mediana empresa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630.920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699.078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608.283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12,2%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554.701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12,3%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03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 empresa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1.066.824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19,3%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1.118.896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20,1%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950.485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19,1%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739.512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16,4%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33911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Sabe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766.950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13,8%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526.383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321.769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246.398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749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9114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5.541.521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5.565.894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4.981.712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4.513.895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Datos de empleo según INE</a:t>
            </a:r>
            <a:endParaRPr lang="es-ES_tradnl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609478"/>
              </p:ext>
            </p:extLst>
          </p:nvPr>
        </p:nvGraphicFramePr>
        <p:xfrm>
          <a:off x="457198" y="1420191"/>
          <a:ext cx="8229603" cy="4384864"/>
        </p:xfrm>
        <a:graphic>
          <a:graphicData uri="http://schemas.openxmlformats.org/drawingml/2006/table">
            <a:tbl>
              <a:tblPr/>
              <a:tblGrid>
                <a:gridCol w="1639770"/>
                <a:gridCol w="932619"/>
                <a:gridCol w="768642"/>
                <a:gridCol w="768642"/>
                <a:gridCol w="686655"/>
                <a:gridCol w="686655"/>
                <a:gridCol w="686655"/>
                <a:gridCol w="686655"/>
                <a:gridCol w="686655"/>
                <a:gridCol w="686655"/>
              </a:tblGrid>
              <a:tr h="380965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EMPLEOS POR CATEGORÍA OCUPACIONAL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242433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Categoría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Trimestre Abril - Junio 2010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Variación 12 meses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242433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Ocupacional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Ambos sexos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Hombres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Mujeres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Ambos sexos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Hombres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Mujeres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</a:tr>
              <a:tr h="242433">
                <a:tc>
                  <a:txBody>
                    <a:bodyPr/>
                    <a:lstStyle/>
                    <a:p>
                      <a:pPr algn="l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89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Empleadores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336,98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246,96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90,02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3,92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        2,41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6,33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7908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Cuenta Propia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1.414,18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898,83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515,35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39,91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27,60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12,31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908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EMP. + TCP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1.751,16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1.145,79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605,37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43,83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25,19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18,64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17908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Asalariados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4.840,24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3.119,83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1.720,41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7,01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        3,50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10,51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0889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Personal de servicio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327,34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10,32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317,02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        0,20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1,49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-0,5%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        1,69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433">
                <a:tc>
                  <a:txBody>
                    <a:bodyPr/>
                    <a:lstStyle/>
                    <a:p>
                      <a:pPr algn="l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Familiar no remunerado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111,96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45,91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66,05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8,26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1,40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6,86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48"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s-CL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6183"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7.030,70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4.321,85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2.708,85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0,80%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58,90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24,58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34,32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Generalidades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Alrededor de 1,5 millones de empresas en Chile.</a:t>
            </a:r>
          </a:p>
          <a:p>
            <a:r>
              <a:rPr lang="es-ES_tradnl" dirty="0" smtClean="0"/>
              <a:t>Presentan gran heterogeneidad, con una gran concentración de empresas en </a:t>
            </a:r>
            <a:r>
              <a:rPr lang="es-ES_tradnl" dirty="0"/>
              <a:t>l</a:t>
            </a:r>
            <a:r>
              <a:rPr lang="es-ES_tradnl" dirty="0" smtClean="0"/>
              <a:t>os niveles de ventas menores.</a:t>
            </a:r>
          </a:p>
          <a:p>
            <a:r>
              <a:rPr lang="es-ES_tradnl" dirty="0" smtClean="0"/>
              <a:t>Existe un fenómeno entre las más pequeñas que no está adecuadamente registrado ni estudiado.</a:t>
            </a:r>
            <a:endParaRPr lang="es-ES_trad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Principales fuentes de información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Servicio de Impuestos Internos: Contiene el registro de empresas con iniciación de actividades en Chile.</a:t>
            </a:r>
          </a:p>
          <a:p>
            <a:pPr lvl="1"/>
            <a:r>
              <a:rPr lang="es-ES_tradnl" dirty="0" smtClean="0"/>
              <a:t>Fortalezas: Es un censo de empresas con variada información económica y tributaria.</a:t>
            </a:r>
          </a:p>
          <a:p>
            <a:pPr lvl="1"/>
            <a:r>
              <a:rPr lang="es-ES_tradnl" dirty="0" smtClean="0"/>
              <a:t>Debilidades: No contiene a las empresas informales. Es un registro protegido por la privacidad de la información. La subdeclaración altera la información económica de las empresas.</a:t>
            </a:r>
            <a:endParaRPr lang="es-ES_trad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Principales fuentes de información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_tradnl" dirty="0" smtClean="0"/>
              <a:t>Encuesta CASEN: Es una encuesta con gran tamaño muestral que arroja información socio-económica sobre las personas y familias de Chile.</a:t>
            </a:r>
          </a:p>
          <a:p>
            <a:pPr lvl="1"/>
            <a:r>
              <a:rPr lang="es-ES_tradnl" dirty="0" smtClean="0"/>
              <a:t>Ventajas: Tiene gran representatividad y variada información de los empleos de las personas y sus ingresos. Permite estimar el número de empresas incluyendo las informales.</a:t>
            </a:r>
          </a:p>
          <a:p>
            <a:pPr lvl="1"/>
            <a:r>
              <a:rPr lang="es-ES_tradnl" dirty="0" smtClean="0"/>
              <a:t>Desventajas: No se refiere a información de empresas sino de personas. No es un censo sino una encuesta. Su período de realización es muy largo (cada 3 años)</a:t>
            </a:r>
            <a:endParaRPr lang="es-ES_trad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Principales fuentes de información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Encuesta Nacional de Empleo: Es una encuesta nacional que contiene información sobre la ocupación de las personas y alguna información socioeconómica de las mismas.</a:t>
            </a:r>
          </a:p>
          <a:p>
            <a:pPr lvl="1"/>
            <a:r>
              <a:rPr lang="es-ES_tradnl" dirty="0" smtClean="0"/>
              <a:t>Ventajas: permite tener información de los empleos en empresas informales. Se realiza todos los meses.</a:t>
            </a:r>
          </a:p>
          <a:p>
            <a:pPr lvl="1"/>
            <a:r>
              <a:rPr lang="es-ES_tradnl" dirty="0" smtClean="0"/>
              <a:t>Desventajas: Es una encuesta, no un censo. El alcance de su información y su representatividad es más reducido que el de la encuesta CASEN.</a:t>
            </a:r>
            <a:endParaRPr lang="es-ES_trad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Principales fuentes de información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Encuestas específicas: Se trata de encuestas que se realizan específicamente para conocer algún aspecto de la realidad de la empresa. Entre ellas podemos destacar la reciente encuesta ELE y EME desarrolladas.</a:t>
            </a:r>
          </a:p>
          <a:p>
            <a:pPr lvl="1"/>
            <a:r>
              <a:rPr lang="es-ES_tradnl" dirty="0" smtClean="0"/>
              <a:t>Ventajas: permiten focalizar el cuestionario en lo que se quiere saber de la realidad de las empresas.</a:t>
            </a:r>
          </a:p>
          <a:p>
            <a:pPr lvl="1"/>
            <a:r>
              <a:rPr lang="es-ES_tradnl" dirty="0" smtClean="0"/>
              <a:t>Desventajas: hay poca disponibilidad de ellas porque son costosas y específicas.</a:t>
            </a:r>
            <a:endParaRPr lang="es-ES_trad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Clasificación de empresas</a:t>
            </a:r>
            <a:endParaRPr lang="es-ES_tradnl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166455"/>
          </a:xfrm>
        </p:spPr>
        <p:txBody>
          <a:bodyPr/>
          <a:lstStyle/>
          <a:p>
            <a:r>
              <a:rPr lang="es-ES_tradnl" dirty="0" smtClean="0"/>
              <a:t>Por ventas anuales</a:t>
            </a:r>
          </a:p>
          <a:p>
            <a:pPr lvl="1"/>
            <a:r>
              <a:rPr lang="es-ES_tradnl" sz="1800" dirty="0" smtClean="0"/>
              <a:t>Microempresas: hasta 2.400 UF</a:t>
            </a:r>
          </a:p>
          <a:p>
            <a:pPr lvl="1"/>
            <a:r>
              <a:rPr lang="es-ES_tradnl" sz="1800" dirty="0" smtClean="0"/>
              <a:t>Pequeñas: 2.401 a 25.000 UF</a:t>
            </a:r>
          </a:p>
          <a:p>
            <a:pPr lvl="1"/>
            <a:r>
              <a:rPr lang="es-ES_tradnl" sz="1800" dirty="0" smtClean="0"/>
              <a:t>Medianas: 25.001 a 100.000 UF</a:t>
            </a:r>
          </a:p>
          <a:p>
            <a:pPr lvl="1"/>
            <a:r>
              <a:rPr lang="es-ES_tradnl" sz="1800" dirty="0" smtClean="0"/>
              <a:t>Grandes: Más de 100.000 UF</a:t>
            </a:r>
            <a:endParaRPr lang="es-ES_tradnl" sz="1800" dirty="0"/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166454"/>
          </a:xfrm>
        </p:spPr>
        <p:txBody>
          <a:bodyPr/>
          <a:lstStyle/>
          <a:p>
            <a:r>
              <a:rPr lang="es-ES_tradnl" dirty="0" smtClean="0"/>
              <a:t>Por trabajadores</a:t>
            </a:r>
          </a:p>
          <a:p>
            <a:pPr lvl="1"/>
            <a:r>
              <a:rPr lang="es-ES_tradnl" sz="1800" dirty="0" smtClean="0"/>
              <a:t>Micro: de 1 a 9</a:t>
            </a:r>
          </a:p>
          <a:p>
            <a:pPr lvl="1"/>
            <a:r>
              <a:rPr lang="es-ES_tradnl" sz="1800" dirty="0" smtClean="0"/>
              <a:t>Pequeña: de 10 a 49</a:t>
            </a:r>
          </a:p>
          <a:p>
            <a:pPr lvl="1"/>
            <a:r>
              <a:rPr lang="es-ES_tradnl" sz="1800" dirty="0" smtClean="0"/>
              <a:t>Mediana: de 50 a 199</a:t>
            </a:r>
          </a:p>
          <a:p>
            <a:pPr lvl="1"/>
            <a:r>
              <a:rPr lang="es-ES_tradnl" sz="1800" dirty="0" smtClean="0"/>
              <a:t>Grande: de 20 y más</a:t>
            </a:r>
            <a:endParaRPr lang="es-ES_tradnl" sz="1800" dirty="0"/>
          </a:p>
        </p:txBody>
      </p:sp>
      <p:sp>
        <p:nvSpPr>
          <p:cNvPr id="6" name="CuadroTexto 5"/>
          <p:cNvSpPr txBox="1"/>
          <p:nvPr/>
        </p:nvSpPr>
        <p:spPr>
          <a:xfrm>
            <a:off x="817942" y="4563032"/>
            <a:ext cx="6844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Estas definiciones han sido ratificadas por el nuevo estatuto PYME</a:t>
            </a:r>
          </a:p>
          <a:p>
            <a:r>
              <a:rPr lang="es-ES_tradnl" dirty="0" smtClean="0"/>
              <a:t>Las definiciones no son consistentes entre sí.</a:t>
            </a:r>
            <a:endParaRPr lang="es-ES_trad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Distribución de empresas por ventas anuales según SII</a:t>
            </a:r>
            <a:endParaRPr lang="es-ES_tradnl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/>
        </p:nvGraphicFramePr>
        <p:xfrm>
          <a:off x="457200" y="1417638"/>
          <a:ext cx="8229600" cy="3753002"/>
        </p:xfrm>
        <a:graphic>
          <a:graphicData uri="http://schemas.openxmlformats.org/drawingml/2006/table">
            <a:tbl>
              <a:tblPr/>
              <a:tblGrid>
                <a:gridCol w="631890"/>
                <a:gridCol w="902699"/>
                <a:gridCol w="722158"/>
                <a:gridCol w="962879"/>
                <a:gridCol w="722158"/>
                <a:gridCol w="917744"/>
                <a:gridCol w="722158"/>
                <a:gridCol w="887653"/>
                <a:gridCol w="827473"/>
                <a:gridCol w="932788"/>
              </a:tblGrid>
              <a:tr h="468936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ES_tradnl" sz="1100" b="0" i="0" u="none" strike="noStrike" dirty="0">
                          <a:latin typeface="Verdana"/>
                        </a:rPr>
                        <a:t>DISTRIBUCIÓN POR TAMAÑO DE EMPRESAS </a:t>
                      </a:r>
                      <a:r>
                        <a:rPr lang="es-ES_tradnl" sz="1100" b="0" i="0" u="none" strike="noStrike" dirty="0" smtClean="0">
                          <a:latin typeface="Verdana"/>
                        </a:rPr>
                        <a:t>FORMALES SEGÚN VENTAS ANUALES</a:t>
                      </a:r>
                      <a:endParaRPr lang="es-ES_tradnl" sz="1100" b="0" i="0" u="none" strike="noStrike" dirty="0">
                        <a:latin typeface="Verdana"/>
                      </a:endParaRP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85438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100" b="0" i="0" u="none" strike="noStrike">
                          <a:latin typeface="Verdana"/>
                        </a:rPr>
                        <a:t>Año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100" b="0" i="0" u="none" strike="noStrike" dirty="0">
                          <a:latin typeface="Verdana"/>
                        </a:rPr>
                        <a:t>MICRO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100" b="0" i="0" u="none" strike="noStrike">
                          <a:latin typeface="Verdana"/>
                        </a:rPr>
                        <a:t>PEQUEÑA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100" b="0" i="0" u="none" strike="noStrike">
                          <a:latin typeface="Verdana"/>
                        </a:rPr>
                        <a:t>MIPE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100" b="0" i="0" u="none" strike="noStrike">
                          <a:latin typeface="Verdana"/>
                        </a:rPr>
                        <a:t>MEDIANA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100" b="0" i="0" u="none" strike="noStrike">
                          <a:latin typeface="Verdana"/>
                        </a:rPr>
                        <a:t>GRANDE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100" b="0" i="0" u="none" strike="noStrike">
                          <a:latin typeface="Verdana"/>
                        </a:rPr>
                        <a:t>TOTAL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1999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545.516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82,69%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94.478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14,32%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639.994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97,01%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13.414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6.288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659.696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2000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555.759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82,49%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 dirty="0">
                          <a:latin typeface="Verdana"/>
                        </a:rPr>
                        <a:t>97.548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14,48%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653.307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96,97%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13.862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6.528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673.697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2001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565.469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82,47%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99.240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14,47%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664.709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96,94%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14.129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6.830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685.668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2002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580.556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82,31%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103.132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14,62%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683.688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96,94%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14.593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7.021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705.302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2003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587.565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82,01%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106.463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14,86%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694.028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96,87%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15.078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7.373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716.479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2004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588.015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81,38%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110.413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15,28%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698.428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96,66%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16.126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8.036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722.590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2005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581.720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80,28%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116.802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16,12%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698.522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96,40%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17.379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8.716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724.617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586.464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79,81%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120.863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16,45%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707.327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96,26%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18.056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9.402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734.785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2007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587.200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78,77%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128.493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17,24%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715.693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96,01%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19.539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10.239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745.471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5438"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2008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588.404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78,26%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132.426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17,61%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720.830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95,88%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20.475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10.520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100" b="0" i="0" u="none" strike="noStrike">
                          <a:latin typeface="Verdana"/>
                        </a:rPr>
                        <a:t>751.825</a:t>
                      </a:r>
                    </a:p>
                  </a:txBody>
                  <a:tcPr marL="11144" marR="11144" marT="11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71319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100" b="0" i="0" u="none" strike="noStrike">
                          <a:latin typeface="Verdana"/>
                        </a:rPr>
                        <a:t>Fuente:</a:t>
                      </a:r>
                    </a:p>
                  </a:txBody>
                  <a:tcPr marL="11144" marR="11144" marT="111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l" fontAlgn="b"/>
                      <a:r>
                        <a:rPr lang="es-ES_tradnl" sz="1100" b="0" i="0" u="none" strike="noStrike" dirty="0">
                          <a:latin typeface="Verdana"/>
                        </a:rPr>
                        <a:t>La situación de la micro y pequeña empresas en Chile, SERCOTEC </a:t>
                      </a:r>
                      <a:r>
                        <a:rPr lang="es-ES_tradnl" sz="1100" b="0" i="0" u="none" strike="noStrike" dirty="0" smtClean="0">
                          <a:latin typeface="Verdana"/>
                        </a:rPr>
                        <a:t>2010 sobre datos SII</a:t>
                      </a:r>
                      <a:endParaRPr lang="es-ES_tradnl" sz="1100" b="0" i="0" u="none" strike="noStrike" dirty="0">
                        <a:latin typeface="Verdana"/>
                      </a:endParaRPr>
                    </a:p>
                  </a:txBody>
                  <a:tcPr marL="11144" marR="11144" marT="111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100" b="0" i="0" u="none" strike="noStrike" dirty="0">
                        <a:latin typeface="Verdana"/>
                      </a:endParaRPr>
                    </a:p>
                  </a:txBody>
                  <a:tcPr marL="11144" marR="11144" marT="111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457200" y="5430484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Problema: No están incluidas las empresas informales</a:t>
            </a:r>
            <a:endParaRPr lang="es-ES_trad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Distribución de empresas por tamaño incluyendo informales</a:t>
            </a:r>
            <a:endParaRPr lang="es-ES_tradnl" dirty="0"/>
          </a:p>
        </p:txBody>
      </p:sp>
      <p:sp>
        <p:nvSpPr>
          <p:cNvPr id="5" name="CuadroTexto 4"/>
          <p:cNvSpPr txBox="1"/>
          <p:nvPr/>
        </p:nvSpPr>
        <p:spPr>
          <a:xfrm>
            <a:off x="457200" y="5122647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Se considera que representan una empresa todos aquellos encuestados que se declaran como patrones o empleadores, o trabajadores por cuenta propia en la encuesta CASEN.</a:t>
            </a:r>
          </a:p>
          <a:p>
            <a:r>
              <a:rPr lang="es-ES_tradnl" dirty="0" smtClean="0"/>
              <a:t>Se consideran Microempresas informales la diferencia entre el total de empresas según CASEN y el total de empresas según SII. </a:t>
            </a:r>
            <a:endParaRPr lang="es-ES_tradnl" dirty="0"/>
          </a:p>
        </p:txBody>
      </p:sp>
      <p:graphicFrame>
        <p:nvGraphicFramePr>
          <p:cNvPr id="10" name="Tabla 9"/>
          <p:cNvGraphicFramePr>
            <a:graphicFrameLocks noGrp="1"/>
          </p:cNvGraphicFramePr>
          <p:nvPr/>
        </p:nvGraphicFramePr>
        <p:xfrm>
          <a:off x="457200" y="1721901"/>
          <a:ext cx="8229600" cy="3311903"/>
        </p:xfrm>
        <a:graphic>
          <a:graphicData uri="http://schemas.openxmlformats.org/drawingml/2006/table">
            <a:tbl>
              <a:tblPr/>
              <a:tblGrid>
                <a:gridCol w="1620744"/>
                <a:gridCol w="1007063"/>
                <a:gridCol w="645151"/>
                <a:gridCol w="1007063"/>
                <a:gridCol w="645151"/>
                <a:gridCol w="1007063"/>
                <a:gridCol w="645151"/>
                <a:gridCol w="1007063"/>
                <a:gridCol w="645151"/>
              </a:tblGrid>
              <a:tr h="387425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ESTIMACIÓN DE EMPRESAS POR CATEGORÍA UTILIZANDO DATOS CASEN y SII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71792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 (*)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2006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2003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5729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Microempresas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1.379.384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89,4%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1.392.028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90,4%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1.315.103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91,1%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1.190.173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91,0%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729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ME informal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790.980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51,3%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805.564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52,3%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727.538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50,4%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634.414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729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ME formal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588.404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38,1%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586.464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38,1%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587.565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40,7%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555.759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29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Pequeña Empresa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132.426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8,6%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120.863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7,8%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106.463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7,4%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97.548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729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Mediana Empresa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20.475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18.056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15.078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13.862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29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Gran Empresa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10.520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9.402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7.373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6.528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57296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270"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1.542.805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1.540.349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1.444.017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1.308.111 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_tradnl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100,0%</a:t>
                      </a:r>
                    </a:p>
                  </a:txBody>
                  <a:tcPr marL="11656" marR="11656" marT="1165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672">
                <a:tc gridSpan="9"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Fuente: Elaborado en base a datos CASEN y SII</a:t>
                      </a: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53672">
                <a:tc gridSpan="9">
                  <a:txBody>
                    <a:bodyPr/>
                    <a:lstStyle/>
                    <a:p>
                      <a:pPr algn="l" fontAlgn="b"/>
                      <a:r>
                        <a:rPr lang="es-ES_tradn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NOTA: Los datos de 2009 son sólo estimación pues se estiman utilizando CASEN 2009 y datos del SII </a:t>
                      </a:r>
                      <a:r>
                        <a:rPr lang="es-ES_tradn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  <a:endParaRPr lang="es-ES_tradn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656" marR="11656" marT="1165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1269</Words>
  <Application>Microsoft Office PowerPoint</Application>
  <PresentationFormat>Presentación en pantalla (4:3)</PresentationFormat>
  <Paragraphs>454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PANORAMA DE EMPRESAS EN CHILE</vt:lpstr>
      <vt:lpstr>Generalidades</vt:lpstr>
      <vt:lpstr>Principales fuentes de información</vt:lpstr>
      <vt:lpstr>Principales fuentes de información</vt:lpstr>
      <vt:lpstr>Principales fuentes de información</vt:lpstr>
      <vt:lpstr>Principales fuentes de información</vt:lpstr>
      <vt:lpstr>Clasificación de empresas</vt:lpstr>
      <vt:lpstr>Distribución de empresas por ventas anuales según SII</vt:lpstr>
      <vt:lpstr>Distribución de empresas por tamaño incluyendo informales</vt:lpstr>
      <vt:lpstr>Microempresas formales por rubro</vt:lpstr>
      <vt:lpstr>Microempresas por rubro según CASEN 2009</vt:lpstr>
      <vt:lpstr>COMPARACIÓN DE RUBROS</vt:lpstr>
      <vt:lpstr>Datos de empleo según Casen</vt:lpstr>
      <vt:lpstr>Datos de empleo según INE</vt:lpstr>
    </vt:vector>
  </TitlesOfParts>
  <Company>casa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DE EMPRESAS EN CHILE</dc:title>
  <dc:creator>Pablo Coloma Correa</dc:creator>
  <cp:lastModifiedBy>Pablo</cp:lastModifiedBy>
  <cp:revision>17</cp:revision>
  <dcterms:created xsi:type="dcterms:W3CDTF">2010-08-15T20:16:25Z</dcterms:created>
  <dcterms:modified xsi:type="dcterms:W3CDTF">2010-08-16T16:54:09Z</dcterms:modified>
</cp:coreProperties>
</file>