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5"/>
  </p:handoutMasterIdLst>
  <p:sldIdLst>
    <p:sldId id="256" r:id="rId2"/>
    <p:sldId id="257" r:id="rId3"/>
    <p:sldId id="280" r:id="rId4"/>
    <p:sldId id="261" r:id="rId5"/>
    <p:sldId id="267" r:id="rId6"/>
    <p:sldId id="259" r:id="rId7"/>
    <p:sldId id="273" r:id="rId8"/>
    <p:sldId id="260" r:id="rId9"/>
    <p:sldId id="262" r:id="rId10"/>
    <p:sldId id="274" r:id="rId11"/>
    <p:sldId id="263" r:id="rId12"/>
    <p:sldId id="268" r:id="rId13"/>
    <p:sldId id="275" r:id="rId14"/>
    <p:sldId id="277" r:id="rId15"/>
    <p:sldId id="278" r:id="rId16"/>
    <p:sldId id="279" r:id="rId17"/>
    <p:sldId id="276" r:id="rId18"/>
    <p:sldId id="281" r:id="rId19"/>
    <p:sldId id="286" r:id="rId20"/>
    <p:sldId id="285" r:id="rId21"/>
    <p:sldId id="282" r:id="rId22"/>
    <p:sldId id="283" r:id="rId23"/>
    <p:sldId id="287" r:id="rId24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blo\Documents\casen\casen%202009\casen2006%20micro%20empresas%20por%20rubro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Pablo\Documents\casen\casen%202009\casen2006%20micro%20empresas%20por%20rubr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blo\Documents\casen\casen%202009\casen2006%20micro%20empresas%20por%20rubr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blo\Documents\consultor\microempresa%20y%20probrez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evolución!$C$44</c:f>
              <c:strCache>
                <c:ptCount val="1"/>
                <c:pt idx="0">
                  <c:v>Indigente</c:v>
                </c:pt>
              </c:strCache>
            </c:strRef>
          </c:tx>
          <c:invertIfNegative val="0"/>
          <c:cat>
            <c:numRef>
              <c:f>evolución!$D$43:$L$43</c:f>
              <c:numCache>
                <c:formatCode>General</c:formatCode>
                <c:ptCount val="9"/>
                <c:pt idx="0">
                  <c:v>1990</c:v>
                </c:pt>
                <c:pt idx="1">
                  <c:v>1992</c:v>
                </c:pt>
                <c:pt idx="2">
                  <c:v>1994</c:v>
                </c:pt>
                <c:pt idx="3">
                  <c:v>1996</c:v>
                </c:pt>
                <c:pt idx="4">
                  <c:v>1998</c:v>
                </c:pt>
                <c:pt idx="5">
                  <c:v>2000</c:v>
                </c:pt>
                <c:pt idx="6">
                  <c:v>2003</c:v>
                </c:pt>
                <c:pt idx="7">
                  <c:v>2006</c:v>
                </c:pt>
                <c:pt idx="8">
                  <c:v>2009</c:v>
                </c:pt>
              </c:numCache>
            </c:numRef>
          </c:cat>
          <c:val>
            <c:numRef>
              <c:f>evolución!$D$44:$L$44</c:f>
              <c:numCache>
                <c:formatCode>General</c:formatCode>
                <c:ptCount val="9"/>
                <c:pt idx="0">
                  <c:v>13</c:v>
                </c:pt>
                <c:pt idx="1">
                  <c:v>9</c:v>
                </c:pt>
                <c:pt idx="2">
                  <c:v>7.6</c:v>
                </c:pt>
                <c:pt idx="3">
                  <c:v>5.7</c:v>
                </c:pt>
                <c:pt idx="4">
                  <c:v>5.6</c:v>
                </c:pt>
                <c:pt idx="5">
                  <c:v>5.6</c:v>
                </c:pt>
                <c:pt idx="6">
                  <c:v>4.7</c:v>
                </c:pt>
                <c:pt idx="7">
                  <c:v>3.2</c:v>
                </c:pt>
                <c:pt idx="8">
                  <c:v>3.7</c:v>
                </c:pt>
              </c:numCache>
            </c:numRef>
          </c:val>
        </c:ser>
        <c:ser>
          <c:idx val="1"/>
          <c:order val="1"/>
          <c:tx>
            <c:strRef>
              <c:f>evolución!$C$45</c:f>
              <c:strCache>
                <c:ptCount val="1"/>
                <c:pt idx="0">
                  <c:v>Pobre No Indigente</c:v>
                </c:pt>
              </c:strCache>
            </c:strRef>
          </c:tx>
          <c:invertIfNegative val="0"/>
          <c:cat>
            <c:numRef>
              <c:f>evolución!$D$43:$L$43</c:f>
              <c:numCache>
                <c:formatCode>General</c:formatCode>
                <c:ptCount val="9"/>
                <c:pt idx="0">
                  <c:v>1990</c:v>
                </c:pt>
                <c:pt idx="1">
                  <c:v>1992</c:v>
                </c:pt>
                <c:pt idx="2">
                  <c:v>1994</c:v>
                </c:pt>
                <c:pt idx="3">
                  <c:v>1996</c:v>
                </c:pt>
                <c:pt idx="4">
                  <c:v>1998</c:v>
                </c:pt>
                <c:pt idx="5">
                  <c:v>2000</c:v>
                </c:pt>
                <c:pt idx="6">
                  <c:v>2003</c:v>
                </c:pt>
                <c:pt idx="7">
                  <c:v>2006</c:v>
                </c:pt>
                <c:pt idx="8">
                  <c:v>2009</c:v>
                </c:pt>
              </c:numCache>
            </c:numRef>
          </c:cat>
          <c:val>
            <c:numRef>
              <c:f>evolución!$D$45:$L$45</c:f>
              <c:numCache>
                <c:formatCode>General</c:formatCode>
                <c:ptCount val="9"/>
                <c:pt idx="0">
                  <c:v>25.6</c:v>
                </c:pt>
                <c:pt idx="1">
                  <c:v>23.8</c:v>
                </c:pt>
                <c:pt idx="2">
                  <c:v>20.100000000000001</c:v>
                </c:pt>
                <c:pt idx="3">
                  <c:v>17.5</c:v>
                </c:pt>
                <c:pt idx="4">
                  <c:v>16</c:v>
                </c:pt>
                <c:pt idx="5">
                  <c:v>14.6</c:v>
                </c:pt>
                <c:pt idx="6">
                  <c:v>14</c:v>
                </c:pt>
                <c:pt idx="7">
                  <c:v>10.5</c:v>
                </c:pt>
                <c:pt idx="8">
                  <c:v>11.4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0296192"/>
        <c:axId val="80306176"/>
      </c:barChart>
      <c:catAx>
        <c:axId val="80296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0306176"/>
        <c:crosses val="autoZero"/>
        <c:auto val="1"/>
        <c:lblAlgn val="ctr"/>
        <c:lblOffset val="100"/>
        <c:noMultiLvlLbl val="0"/>
      </c:catAx>
      <c:valAx>
        <c:axId val="80306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029619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s-C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9037152923179478E-2"/>
          <c:y val="4.3732222405901841E-2"/>
          <c:w val="0.76446073299547912"/>
          <c:h val="0.8575906740652680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evolución!$C$51</c:f>
              <c:strCache>
                <c:ptCount val="1"/>
                <c:pt idx="0">
                  <c:v>Indigente</c:v>
                </c:pt>
              </c:strCache>
            </c:strRef>
          </c:tx>
          <c:invertIfNegative val="0"/>
          <c:cat>
            <c:strRef>
              <c:f>evolución!$D$50:$G$50</c:f>
              <c:strCache>
                <c:ptCount val="4"/>
                <c:pt idx="0">
                  <c:v>CASEN 2006</c:v>
                </c:pt>
                <c:pt idx="1">
                  <c:v>CASEN 2009</c:v>
                </c:pt>
                <c:pt idx="2">
                  <c:v>CASEN 2006</c:v>
                </c:pt>
                <c:pt idx="3">
                  <c:v>SIMULADO</c:v>
                </c:pt>
              </c:strCache>
            </c:strRef>
          </c:cat>
          <c:val>
            <c:numRef>
              <c:f>evolución!$D$51:$G$51</c:f>
              <c:numCache>
                <c:formatCode>General</c:formatCode>
                <c:ptCount val="4"/>
                <c:pt idx="0">
                  <c:v>3.2</c:v>
                </c:pt>
                <c:pt idx="1">
                  <c:v>3.7</c:v>
                </c:pt>
                <c:pt idx="2">
                  <c:v>3.2</c:v>
                </c:pt>
                <c:pt idx="3">
                  <c:v>2.74</c:v>
                </c:pt>
              </c:numCache>
            </c:numRef>
          </c:val>
        </c:ser>
        <c:ser>
          <c:idx val="1"/>
          <c:order val="1"/>
          <c:tx>
            <c:strRef>
              <c:f>evolución!$C$52</c:f>
              <c:strCache>
                <c:ptCount val="1"/>
                <c:pt idx="0">
                  <c:v>Pobre No Indigente</c:v>
                </c:pt>
              </c:strCache>
            </c:strRef>
          </c:tx>
          <c:invertIfNegative val="0"/>
          <c:cat>
            <c:strRef>
              <c:f>evolución!$D$50:$G$50</c:f>
              <c:strCache>
                <c:ptCount val="4"/>
                <c:pt idx="0">
                  <c:v>CASEN 2006</c:v>
                </c:pt>
                <c:pt idx="1">
                  <c:v>CASEN 2009</c:v>
                </c:pt>
                <c:pt idx="2">
                  <c:v>CASEN 2006</c:v>
                </c:pt>
                <c:pt idx="3">
                  <c:v>SIMULADO</c:v>
                </c:pt>
              </c:strCache>
            </c:strRef>
          </c:cat>
          <c:val>
            <c:numRef>
              <c:f>evolución!$D$52:$G$52</c:f>
              <c:numCache>
                <c:formatCode>General</c:formatCode>
                <c:ptCount val="4"/>
                <c:pt idx="0">
                  <c:v>10.5</c:v>
                </c:pt>
                <c:pt idx="1">
                  <c:v>11.4</c:v>
                </c:pt>
                <c:pt idx="2">
                  <c:v>10.5</c:v>
                </c:pt>
                <c:pt idx="3">
                  <c:v>7.62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0614528"/>
        <c:axId val="80616064"/>
      </c:barChart>
      <c:catAx>
        <c:axId val="80614528"/>
        <c:scaling>
          <c:orientation val="minMax"/>
        </c:scaling>
        <c:delete val="0"/>
        <c:axPos val="b"/>
        <c:majorTickMark val="out"/>
        <c:minorTickMark val="none"/>
        <c:tickLblPos val="nextTo"/>
        <c:crossAx val="80616064"/>
        <c:crosses val="autoZero"/>
        <c:auto val="1"/>
        <c:lblAlgn val="ctr"/>
        <c:lblOffset val="100"/>
        <c:noMultiLvlLbl val="0"/>
      </c:catAx>
      <c:valAx>
        <c:axId val="806160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061452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s-CL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CL"/>
              <a:t>Ingreso autónomo percapita promedio</a:t>
            </a:r>
            <a:r>
              <a:rPr lang="es-CL" baseline="0"/>
              <a:t> y máximo</a:t>
            </a:r>
            <a:endParaRPr lang="es-CL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7459087926509187"/>
          <c:y val="0.11691514952444899"/>
          <c:w val="0.67034667541557302"/>
          <c:h val="0.676366474578508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evolución!$E$72</c:f>
              <c:strCache>
                <c:ptCount val="1"/>
                <c:pt idx="0">
                  <c:v>Promedio per capita</c:v>
                </c:pt>
              </c:strCache>
            </c:strRef>
          </c:tx>
          <c:invertIfNegative val="0"/>
          <c:cat>
            <c:numRef>
              <c:f>evolución!$F$71:$O$71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evolución!$F$72:$O$72</c:f>
              <c:numCache>
                <c:formatCode>General</c:formatCode>
                <c:ptCount val="10"/>
                <c:pt idx="0">
                  <c:v>14595</c:v>
                </c:pt>
                <c:pt idx="1">
                  <c:v>48449</c:v>
                </c:pt>
                <c:pt idx="2">
                  <c:v>68864</c:v>
                </c:pt>
                <c:pt idx="3">
                  <c:v>90346</c:v>
                </c:pt>
                <c:pt idx="4">
                  <c:v>113055</c:v>
                </c:pt>
                <c:pt idx="5">
                  <c:v>141873</c:v>
                </c:pt>
                <c:pt idx="6">
                  <c:v>182552</c:v>
                </c:pt>
                <c:pt idx="7">
                  <c:v>243321</c:v>
                </c:pt>
                <c:pt idx="8">
                  <c:v>366772</c:v>
                </c:pt>
                <c:pt idx="9">
                  <c:v>1148792</c:v>
                </c:pt>
              </c:numCache>
            </c:numRef>
          </c:val>
        </c:ser>
        <c:ser>
          <c:idx val="1"/>
          <c:order val="1"/>
          <c:tx>
            <c:strRef>
              <c:f>evolución!$E$73</c:f>
              <c:strCache>
                <c:ptCount val="1"/>
                <c:pt idx="0">
                  <c:v>Corte percapita</c:v>
                </c:pt>
              </c:strCache>
            </c:strRef>
          </c:tx>
          <c:invertIfNegative val="0"/>
          <c:cat>
            <c:numRef>
              <c:f>evolución!$F$71:$O$71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evolución!$F$73:$O$73</c:f>
              <c:numCache>
                <c:formatCode>General</c:formatCode>
                <c:ptCount val="10"/>
                <c:pt idx="0">
                  <c:v>36465</c:v>
                </c:pt>
                <c:pt idx="1">
                  <c:v>58933</c:v>
                </c:pt>
                <c:pt idx="2">
                  <c:v>79998</c:v>
                </c:pt>
                <c:pt idx="3">
                  <c:v>100675</c:v>
                </c:pt>
                <c:pt idx="4">
                  <c:v>125694</c:v>
                </c:pt>
                <c:pt idx="5">
                  <c:v>159763</c:v>
                </c:pt>
                <c:pt idx="6">
                  <c:v>207464</c:v>
                </c:pt>
                <c:pt idx="7">
                  <c:v>286092</c:v>
                </c:pt>
                <c:pt idx="8">
                  <c:v>485473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660352"/>
        <c:axId val="80661888"/>
      </c:barChart>
      <c:catAx>
        <c:axId val="80660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80661888"/>
        <c:crosses val="autoZero"/>
        <c:auto val="1"/>
        <c:lblAlgn val="ctr"/>
        <c:lblOffset val="100"/>
        <c:noMultiLvlLbl val="0"/>
      </c:catAx>
      <c:valAx>
        <c:axId val="8066188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s-CL"/>
          </a:p>
        </c:txPr>
        <c:crossAx val="80660352"/>
        <c:crosses val="autoZero"/>
        <c:crossBetween val="between"/>
      </c:valAx>
      <c:dTable>
        <c:showHorzBorder val="1"/>
        <c:showVertBorder val="1"/>
        <c:showOutline val="1"/>
        <c:showKeys val="0"/>
        <c:txPr>
          <a:bodyPr/>
          <a:lstStyle/>
          <a:p>
            <a:pPr rtl="0">
              <a:defRPr sz="1200"/>
            </a:pPr>
            <a:endParaRPr lang="es-CL"/>
          </a:p>
        </c:txPr>
      </c:dTable>
    </c:plotArea>
    <c:legend>
      <c:legendPos val="r"/>
      <c:layout/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CL"/>
              <a:t>Porcentaje</a:t>
            </a:r>
            <a:r>
              <a:rPr lang="es-CL" baseline="0"/>
              <a:t> de asalariados sector privado sobre ocupados por tipo de empresa</a:t>
            </a:r>
            <a:endParaRPr lang="es-CL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7518367103116378"/>
          <c:y val="0.14652821353628998"/>
          <c:w val="0.52306758530183728"/>
          <c:h val="0.53584827938174395"/>
        </c:manualLayout>
      </c:layout>
      <c:barChart>
        <c:barDir val="col"/>
        <c:grouping val="clustered"/>
        <c:varyColors val="0"/>
        <c:ser>
          <c:idx val="0"/>
          <c:order val="0"/>
          <c:tx>
            <c:v>OCUPADOS QUINTIL 1</c:v>
          </c:tx>
          <c:invertIfNegative val="0"/>
          <c:cat>
            <c:strRef>
              <c:f>Hoja1!$W$122:$W$128</c:f>
              <c:strCache>
                <c:ptCount val="7"/>
                <c:pt idx="0">
                  <c:v>1 trabajador</c:v>
                </c:pt>
                <c:pt idx="1">
                  <c:v>2 a 5 trabajadores</c:v>
                </c:pt>
                <c:pt idx="2">
                  <c:v>6 a 9 trabajadores</c:v>
                </c:pt>
                <c:pt idx="3">
                  <c:v>10 a 49 trabajadores</c:v>
                </c:pt>
                <c:pt idx="4">
                  <c:v>50 a 199 trabajadores</c:v>
                </c:pt>
                <c:pt idx="5">
                  <c:v>200 o más trabajadores</c:v>
                </c:pt>
                <c:pt idx="6">
                  <c:v>No sabe</c:v>
                </c:pt>
              </c:strCache>
            </c:strRef>
          </c:cat>
          <c:val>
            <c:numRef>
              <c:f>Hoja1!$AF$122:$AF$128</c:f>
              <c:numCache>
                <c:formatCode>0.0%</c:formatCode>
                <c:ptCount val="7"/>
                <c:pt idx="0">
                  <c:v>3.5026424362848585E-2</c:v>
                </c:pt>
                <c:pt idx="1">
                  <c:v>0.10934028783927364</c:v>
                </c:pt>
                <c:pt idx="2">
                  <c:v>5.9327179147521079E-2</c:v>
                </c:pt>
                <c:pt idx="3">
                  <c:v>0.12636226904554926</c:v>
                </c:pt>
                <c:pt idx="4">
                  <c:v>8.0648811248637389E-2</c:v>
                </c:pt>
                <c:pt idx="5">
                  <c:v>9.3862372535220978E-2</c:v>
                </c:pt>
                <c:pt idx="6">
                  <c:v>0.12896192959942598</c:v>
                </c:pt>
              </c:numCache>
            </c:numRef>
          </c:val>
        </c:ser>
        <c:ser>
          <c:idx val="1"/>
          <c:order val="1"/>
          <c:tx>
            <c:v>OCUPADOS POBLACIÓN</c:v>
          </c:tx>
          <c:invertIfNegative val="0"/>
          <c:cat>
            <c:strRef>
              <c:f>Hoja1!$W$122:$W$128</c:f>
              <c:strCache>
                <c:ptCount val="7"/>
                <c:pt idx="0">
                  <c:v>1 trabajador</c:v>
                </c:pt>
                <c:pt idx="1">
                  <c:v>2 a 5 trabajadores</c:v>
                </c:pt>
                <c:pt idx="2">
                  <c:v>6 a 9 trabajadores</c:v>
                </c:pt>
                <c:pt idx="3">
                  <c:v>10 a 49 trabajadores</c:v>
                </c:pt>
                <c:pt idx="4">
                  <c:v>50 a 199 trabajadores</c:v>
                </c:pt>
                <c:pt idx="5">
                  <c:v>200 o más trabajadores</c:v>
                </c:pt>
                <c:pt idx="6">
                  <c:v>No sabe</c:v>
                </c:pt>
              </c:strCache>
            </c:strRef>
          </c:cat>
          <c:val>
            <c:numRef>
              <c:f>Hoja1!$AG$122:$AG$128</c:f>
              <c:numCache>
                <c:formatCode>0.0%</c:formatCode>
                <c:ptCount val="7"/>
                <c:pt idx="0">
                  <c:v>1.602665468915293E-2</c:v>
                </c:pt>
                <c:pt idx="1">
                  <c:v>6.2320689492549285E-2</c:v>
                </c:pt>
                <c:pt idx="2">
                  <c:v>4.4751292060231304E-2</c:v>
                </c:pt>
                <c:pt idx="3">
                  <c:v>0.12134841652276122</c:v>
                </c:pt>
                <c:pt idx="4">
                  <c:v>9.2990517684436405E-2</c:v>
                </c:pt>
                <c:pt idx="5">
                  <c:v>0.15810378399130556</c:v>
                </c:pt>
                <c:pt idx="6">
                  <c:v>0.102236125674093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853440"/>
        <c:axId val="33854976"/>
      </c:barChart>
      <c:catAx>
        <c:axId val="33853440"/>
        <c:scaling>
          <c:orientation val="minMax"/>
        </c:scaling>
        <c:delete val="0"/>
        <c:axPos val="b"/>
        <c:majorTickMark val="out"/>
        <c:minorTickMark val="none"/>
        <c:tickLblPos val="nextTo"/>
        <c:crossAx val="33854976"/>
        <c:crosses val="autoZero"/>
        <c:auto val="1"/>
        <c:lblAlgn val="ctr"/>
        <c:lblOffset val="100"/>
        <c:noMultiLvlLbl val="0"/>
      </c:catAx>
      <c:valAx>
        <c:axId val="33854976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crossAx val="338534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0.07692</cdr:x>
      <cdr:y>0.03966</cdr:y>
    </cdr:from>
    <cdr:to>
      <cdr:x>0.39423</cdr:x>
      <cdr:y>1</cdr:y>
    </cdr:to>
    <cdr:sp macro="" textlink="">
      <cdr:nvSpPr>
        <cdr:cNvPr id="2" name="1 Rectángulo"/>
        <cdr:cNvSpPr/>
      </cdr:nvSpPr>
      <cdr:spPr>
        <a:xfrm xmlns:a="http://schemas.openxmlformats.org/drawingml/2006/main">
          <a:off x="576064" y="144016"/>
          <a:ext cx="2376264" cy="3096344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CL"/>
        </a:p>
      </cdr:txBody>
    </cdr:sp>
  </cdr:relSizeAnchor>
  <cdr:relSizeAnchor xmlns:cdr="http://schemas.openxmlformats.org/drawingml/2006/chartDrawing">
    <cdr:from>
      <cdr:x>0.46154</cdr:x>
      <cdr:y>0.03966</cdr:y>
    </cdr:from>
    <cdr:to>
      <cdr:x>0.77885</cdr:x>
      <cdr:y>1</cdr:y>
    </cdr:to>
    <cdr:sp macro="" textlink="">
      <cdr:nvSpPr>
        <cdr:cNvPr id="3" name="1 Rectángulo"/>
        <cdr:cNvSpPr/>
      </cdr:nvSpPr>
      <cdr:spPr>
        <a:xfrm xmlns:a="http://schemas.openxmlformats.org/drawingml/2006/main">
          <a:off x="3456384" y="127869"/>
          <a:ext cx="2376264" cy="3096344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CL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561C7-0709-4BB6-B586-20ECC1753FCB}" type="datetimeFigureOut">
              <a:rPr lang="es-CL" smtClean="0"/>
              <a:t>02-09-2010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6D055-2037-470B-888B-4A764BD6155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6570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EC8F-A27B-4C9B-889F-82A3679244DC}" type="datetimeFigureOut">
              <a:rPr lang="es-CL" smtClean="0"/>
              <a:t>02-09-2010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99C3D-104E-483D-87A7-0088556AEAC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304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EC8F-A27B-4C9B-889F-82A3679244DC}" type="datetimeFigureOut">
              <a:rPr lang="es-CL" smtClean="0"/>
              <a:t>02-09-2010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99C3D-104E-483D-87A7-0088556AEAC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5718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EC8F-A27B-4C9B-889F-82A3679244DC}" type="datetimeFigureOut">
              <a:rPr lang="es-CL" smtClean="0"/>
              <a:t>02-09-2010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99C3D-104E-483D-87A7-0088556AEAC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8444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EC8F-A27B-4C9B-889F-82A3679244DC}" type="datetimeFigureOut">
              <a:rPr lang="es-CL" smtClean="0"/>
              <a:t>02-09-2010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99C3D-104E-483D-87A7-0088556AEAC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577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EC8F-A27B-4C9B-889F-82A3679244DC}" type="datetimeFigureOut">
              <a:rPr lang="es-CL" smtClean="0"/>
              <a:t>02-09-2010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99C3D-104E-483D-87A7-0088556AEAC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9381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EC8F-A27B-4C9B-889F-82A3679244DC}" type="datetimeFigureOut">
              <a:rPr lang="es-CL" smtClean="0"/>
              <a:t>02-09-2010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99C3D-104E-483D-87A7-0088556AEAC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8480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EC8F-A27B-4C9B-889F-82A3679244DC}" type="datetimeFigureOut">
              <a:rPr lang="es-CL" smtClean="0"/>
              <a:t>02-09-2010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99C3D-104E-483D-87A7-0088556AEAC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8202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EC8F-A27B-4C9B-889F-82A3679244DC}" type="datetimeFigureOut">
              <a:rPr lang="es-CL" smtClean="0"/>
              <a:t>02-09-2010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99C3D-104E-483D-87A7-0088556AEAC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4797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EC8F-A27B-4C9B-889F-82A3679244DC}" type="datetimeFigureOut">
              <a:rPr lang="es-CL" smtClean="0"/>
              <a:t>02-09-2010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99C3D-104E-483D-87A7-0088556AEAC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7761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EC8F-A27B-4C9B-889F-82A3679244DC}" type="datetimeFigureOut">
              <a:rPr lang="es-CL" smtClean="0"/>
              <a:t>02-09-2010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99C3D-104E-483D-87A7-0088556AEAC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650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EC8F-A27B-4C9B-889F-82A3679244DC}" type="datetimeFigureOut">
              <a:rPr lang="es-CL" smtClean="0"/>
              <a:t>02-09-2010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99C3D-104E-483D-87A7-0088556AEAC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483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FEC8F-A27B-4C9B-889F-82A3679244DC}" type="datetimeFigureOut">
              <a:rPr lang="es-CL" smtClean="0"/>
              <a:t>02-09-2010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99C3D-104E-483D-87A7-0088556AEAC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9646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Pobreza y </a:t>
            </a:r>
            <a:r>
              <a:rPr lang="es-CL" dirty="0" smtClean="0"/>
              <a:t>microempresa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0470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Simulación pobreza con canasta de menor precio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91264" cy="1324743"/>
          </a:xfrm>
        </p:spPr>
        <p:txBody>
          <a:bodyPr>
            <a:normAutofit/>
          </a:bodyPr>
          <a:lstStyle/>
          <a:p>
            <a:r>
              <a:rPr lang="es-CL" sz="2400" dirty="0" smtClean="0"/>
              <a:t>Suponiendo que la canasta hubiese aumentado su precio entre 2006 – 2009 conforme a la inflación de la economía, la pobreza e indigencia habría </a:t>
            </a:r>
            <a:r>
              <a:rPr lang="es-CL" sz="2400" dirty="0" smtClean="0"/>
              <a:t>bajado a 10,4%</a:t>
            </a:r>
            <a:endParaRPr lang="es-CL" sz="2400" dirty="0"/>
          </a:p>
        </p:txBody>
      </p:sp>
      <p:graphicFrame>
        <p:nvGraphicFramePr>
          <p:cNvPr id="4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6786567"/>
              </p:ext>
            </p:extLst>
          </p:nvPr>
        </p:nvGraphicFramePr>
        <p:xfrm>
          <a:off x="755576" y="2780928"/>
          <a:ext cx="7488832" cy="3224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5 Conector recto de flecha"/>
          <p:cNvCxnSpPr/>
          <p:nvPr/>
        </p:nvCxnSpPr>
        <p:spPr>
          <a:xfrm flipV="1">
            <a:off x="1763688" y="2996952"/>
            <a:ext cx="1440160" cy="43204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4716016" y="3429000"/>
            <a:ext cx="1368152" cy="36004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1331640" y="623731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Situación real</a:t>
            </a:r>
            <a:endParaRPr lang="es-CL" dirty="0"/>
          </a:p>
        </p:txBody>
      </p:sp>
      <p:sp>
        <p:nvSpPr>
          <p:cNvPr id="7" name="6 CuadroTexto"/>
          <p:cNvSpPr txBox="1"/>
          <p:nvPr/>
        </p:nvSpPr>
        <p:spPr>
          <a:xfrm>
            <a:off x="4211960" y="5995346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Situación simulada si al canasta mantiene su precio real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35975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Tasa de desempleo y pobreza</a:t>
            </a:r>
            <a:endParaRPr lang="es-C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68" y="1307847"/>
            <a:ext cx="7720702" cy="464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331640" y="5733256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El desempleo es muy gravitante en la pobreza. Las familias en situación de pobreza presentan tasas de desempleo muy superiores a las del promedio nacional.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19794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Distribución del ingreso del hogar autónomo promedio por </a:t>
            </a:r>
            <a:r>
              <a:rPr lang="es-CL" dirty="0" err="1" smtClean="0"/>
              <a:t>decil</a:t>
            </a:r>
            <a:endParaRPr lang="es-C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18" y="1556793"/>
            <a:ext cx="7847713" cy="4672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76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Desigualdad: porcentaje de ingresos por </a:t>
            </a:r>
            <a:r>
              <a:rPr lang="es-CL" dirty="0" err="1" smtClean="0"/>
              <a:t>Decil</a:t>
            </a:r>
            <a:endParaRPr lang="es-C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17" y="1905000"/>
            <a:ext cx="7946083" cy="4476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115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Ingreso autónomo promedio del hogar por </a:t>
            </a:r>
            <a:r>
              <a:rPr lang="es-CL" dirty="0" err="1" smtClean="0"/>
              <a:t>decil</a:t>
            </a:r>
            <a:endParaRPr lang="es-C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775"/>
            <a:ext cx="8784976" cy="439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800588" y="5898456"/>
            <a:ext cx="7803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Es notoria la caída </a:t>
            </a:r>
            <a:r>
              <a:rPr lang="es-CL" dirty="0" smtClean="0"/>
              <a:t>del ingreso autónomo del hogar en primer </a:t>
            </a:r>
            <a:r>
              <a:rPr lang="es-CL" dirty="0" err="1" smtClean="0"/>
              <a:t>decil</a:t>
            </a:r>
            <a:r>
              <a:rPr lang="es-CL" dirty="0" smtClean="0"/>
              <a:t>, problema probablemente agudizado por la situación de crisis económica y alto desempleo.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7709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Subsidios monetarios promedio por familia por </a:t>
            </a:r>
            <a:r>
              <a:rPr lang="es-CL" dirty="0" err="1" smtClean="0"/>
              <a:t>decil</a:t>
            </a:r>
            <a:endParaRPr lang="es-C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8797119" cy="459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43608" y="6021288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Sin embargo, los subsidios monetarios que reciben las familias más pobres, logran compensar la caída de ingresos.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0100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Ingreso monetario promedio por hogar por </a:t>
            </a:r>
            <a:r>
              <a:rPr lang="es-CL" dirty="0" err="1" smtClean="0"/>
              <a:t>decil</a:t>
            </a:r>
            <a:r>
              <a:rPr lang="es-CL" dirty="0" smtClean="0"/>
              <a:t> (incluye subsidios)</a:t>
            </a:r>
            <a:endParaRPr lang="es-C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85913"/>
            <a:ext cx="8136904" cy="443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043608" y="6237312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Los subsidios logran mantener el ingreso monetario </a:t>
            </a:r>
            <a:r>
              <a:rPr lang="es-CL" dirty="0" smtClean="0"/>
              <a:t>de los hogares más pobres, compensando la caída del ingreso autónomo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25847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92088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Ingresos autónomos per </a:t>
            </a:r>
            <a:r>
              <a:rPr lang="es-CL" dirty="0" err="1" smtClean="0"/>
              <a:t>capita</a:t>
            </a:r>
            <a:r>
              <a:rPr lang="es-CL" dirty="0" smtClean="0"/>
              <a:t> por </a:t>
            </a:r>
            <a:r>
              <a:rPr lang="es-CL" dirty="0" err="1" smtClean="0"/>
              <a:t>decil</a:t>
            </a:r>
            <a:endParaRPr lang="es-CL" dirty="0"/>
          </a:p>
        </p:txBody>
      </p:sp>
      <p:graphicFrame>
        <p:nvGraphicFramePr>
          <p:cNvPr id="4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3105035"/>
              </p:ext>
            </p:extLst>
          </p:nvPr>
        </p:nvGraphicFramePr>
        <p:xfrm>
          <a:off x="5827" y="908720"/>
          <a:ext cx="914400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179512" y="5670491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El «corte </a:t>
            </a:r>
            <a:r>
              <a:rPr lang="es-CL" dirty="0" err="1" smtClean="0"/>
              <a:t>percapita</a:t>
            </a:r>
            <a:r>
              <a:rPr lang="es-CL" dirty="0" smtClean="0"/>
              <a:t>» es el valor del ingreso </a:t>
            </a:r>
            <a:r>
              <a:rPr lang="es-CL" dirty="0" err="1" smtClean="0"/>
              <a:t>percapita</a:t>
            </a:r>
            <a:r>
              <a:rPr lang="es-CL" dirty="0" smtClean="0"/>
              <a:t> límite entre dos </a:t>
            </a:r>
            <a:r>
              <a:rPr lang="es-CL" dirty="0" err="1" smtClean="0"/>
              <a:t>deciles</a:t>
            </a:r>
            <a:r>
              <a:rPr lang="es-CL" dirty="0" smtClean="0"/>
              <a:t>, es decir, una familia con ingreso </a:t>
            </a:r>
            <a:r>
              <a:rPr lang="es-CL" dirty="0" err="1" smtClean="0"/>
              <a:t>percapita</a:t>
            </a:r>
            <a:r>
              <a:rPr lang="es-CL" dirty="0" smtClean="0"/>
              <a:t> de $485.473, es la familia con mayor ingreso </a:t>
            </a:r>
            <a:r>
              <a:rPr lang="es-CL" dirty="0" err="1" smtClean="0"/>
              <a:t>percapita</a:t>
            </a:r>
            <a:r>
              <a:rPr lang="es-CL" dirty="0" smtClean="0"/>
              <a:t> del </a:t>
            </a:r>
            <a:r>
              <a:rPr lang="es-CL" dirty="0" err="1" smtClean="0"/>
              <a:t>decil</a:t>
            </a:r>
            <a:r>
              <a:rPr lang="es-CL" dirty="0" smtClean="0"/>
              <a:t> nueve (está en el límite con el </a:t>
            </a:r>
            <a:r>
              <a:rPr lang="es-CL" dirty="0" err="1" smtClean="0"/>
              <a:t>decil</a:t>
            </a:r>
            <a:r>
              <a:rPr lang="es-CL" dirty="0" smtClean="0"/>
              <a:t> 10).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16033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Microempresarios y pobreza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4891"/>
              </p:ext>
            </p:extLst>
          </p:nvPr>
        </p:nvGraphicFramePr>
        <p:xfrm>
          <a:off x="899592" y="2204864"/>
          <a:ext cx="7560841" cy="27363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07195"/>
                <a:gridCol w="1657171"/>
                <a:gridCol w="1139304"/>
                <a:gridCol w="1657171"/>
              </a:tblGrid>
              <a:tr h="335743">
                <a:tc gridSpan="4">
                  <a:txBody>
                    <a:bodyPr/>
                    <a:lstStyle/>
                    <a:p>
                      <a:pPr algn="l" fontAlgn="b"/>
                      <a:r>
                        <a:rPr lang="es-CL" sz="2000" u="none" strike="noStrike" dirty="0">
                          <a:effectLst/>
                        </a:rPr>
                        <a:t>Situación de pobreza de TCP y empleadores de 1 a 9 </a:t>
                      </a:r>
                      <a:r>
                        <a:rPr lang="es-CL" sz="2000" u="none" strike="noStrike" dirty="0" err="1">
                          <a:effectLst/>
                        </a:rPr>
                        <a:t>trab</a:t>
                      </a:r>
                      <a:endParaRPr lang="es-CL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52530"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5743"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u="none" strike="noStrike">
                          <a:effectLst/>
                        </a:rPr>
                        <a:t> </a:t>
                      </a:r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>
                          <a:effectLst/>
                        </a:rPr>
                        <a:t>N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>
                          <a:effectLst/>
                        </a:rPr>
                        <a:t>%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>
                          <a:effectLst/>
                        </a:rPr>
                        <a:t>% </a:t>
                      </a:r>
                      <a:r>
                        <a:rPr lang="es-CL" sz="1800" u="none" strike="noStrike" dirty="0" err="1">
                          <a:effectLst/>
                        </a:rPr>
                        <a:t>acum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5743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Indigente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u="none" strike="noStrike" dirty="0">
                          <a:effectLst/>
                        </a:rPr>
                        <a:t>23.869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u="none" strike="noStrike">
                          <a:effectLst/>
                        </a:rPr>
                        <a:t>1,72%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u="none" strike="noStrike">
                          <a:effectLst/>
                        </a:rPr>
                        <a:t>1,72%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5743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Pobre no indigente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u="none" strike="noStrike" dirty="0">
                          <a:effectLst/>
                        </a:rPr>
                        <a:t>70.744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u="none" strike="noStrike">
                          <a:effectLst/>
                        </a:rPr>
                        <a:t>5,11%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u="none" strike="noStrike">
                          <a:effectLst/>
                        </a:rPr>
                        <a:t>6,83%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2530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No pobre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u="none" strike="noStrike" dirty="0">
                          <a:effectLst/>
                        </a:rPr>
                        <a:t>1.290.489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u="none" strike="noStrike" dirty="0">
                          <a:effectLst/>
                        </a:rPr>
                        <a:t>93,17%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u="none" strike="noStrike">
                          <a:effectLst/>
                        </a:rPr>
                        <a:t>100,00%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2530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Total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u="none" strike="noStrike">
                          <a:effectLst/>
                        </a:rPr>
                        <a:t>1.385.102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u="none" strike="noStrike" dirty="0">
                          <a:effectLst/>
                        </a:rPr>
                        <a:t>100,00%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 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5743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 dirty="0">
                          <a:effectLst/>
                        </a:rPr>
                        <a:t>Fuente: CASEN 2009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899592" y="5373216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Los microempresarios, entendidos como los TCP y los empleadores de empresas con hasta 9 trabajadores, tienen tasas de pobreza muy inferiores a las de la población nacional.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8795767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Microempresa y </a:t>
            </a:r>
            <a:r>
              <a:rPr lang="es-CL" dirty="0" err="1" smtClean="0"/>
              <a:t>dist</a:t>
            </a:r>
            <a:r>
              <a:rPr lang="es-CL" dirty="0" smtClean="0"/>
              <a:t>. </a:t>
            </a:r>
            <a:r>
              <a:rPr lang="es-CL" dirty="0"/>
              <a:t>d</a:t>
            </a:r>
            <a:r>
              <a:rPr lang="es-CL" dirty="0" smtClean="0"/>
              <a:t>el ingreso</a:t>
            </a:r>
            <a:endParaRPr lang="es-CL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65536"/>
              </p:ext>
            </p:extLst>
          </p:nvPr>
        </p:nvGraphicFramePr>
        <p:xfrm>
          <a:off x="1691680" y="1268760"/>
          <a:ext cx="5463231" cy="4248474"/>
        </p:xfrm>
        <a:graphic>
          <a:graphicData uri="http://schemas.openxmlformats.org/drawingml/2006/table">
            <a:tbl>
              <a:tblPr/>
              <a:tblGrid>
                <a:gridCol w="1009870"/>
                <a:gridCol w="1241643"/>
                <a:gridCol w="1009870"/>
                <a:gridCol w="1191978"/>
                <a:gridCol w="1009870"/>
              </a:tblGrid>
              <a:tr h="337947">
                <a:tc gridSpan="5"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Distribución de TCP y empleadores con hasta 10 </a:t>
                      </a:r>
                      <a:r>
                        <a:rPr lang="es-CL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</a:t>
                      </a:r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37947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Decil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 acum.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acum.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854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63.320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63.320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1854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74.213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137.533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854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80.608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218.141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854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84.853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302.994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854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127.399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430.393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854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141.640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572.033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854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159.139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731.172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854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viii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187.158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918.330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854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231.972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1.150.302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947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234.800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1.385.102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947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1.385.102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899592" y="5805264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Los microempresarios medidos según criterio CASEN, se encuentran presentes en todos los </a:t>
            </a:r>
            <a:r>
              <a:rPr lang="es-CL" dirty="0" err="1" smtClean="0"/>
              <a:t>deciles</a:t>
            </a:r>
            <a:r>
              <a:rPr lang="es-CL" dirty="0" smtClean="0"/>
              <a:t> de ingresos.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4170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Definiciones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Pobreza:</a:t>
            </a:r>
          </a:p>
          <a:p>
            <a:pPr lvl="1"/>
            <a:r>
              <a:rPr lang="es-CL" dirty="0" smtClean="0"/>
              <a:t>En Chile se </a:t>
            </a:r>
            <a:r>
              <a:rPr lang="es-CL" dirty="0" smtClean="0"/>
              <a:t>define una línea de corte de ingresos que corresponde al valor de una canasta básica de alimentos.</a:t>
            </a:r>
          </a:p>
          <a:p>
            <a:pPr lvl="1"/>
            <a:r>
              <a:rPr lang="es-CL" dirty="0" smtClean="0"/>
              <a:t>Todas las personas que tenga un </a:t>
            </a:r>
            <a:r>
              <a:rPr lang="es-CL" dirty="0" smtClean="0"/>
              <a:t>ingreso per-</a:t>
            </a:r>
            <a:r>
              <a:rPr lang="es-CL" dirty="0" err="1" smtClean="0"/>
              <a:t>capita</a:t>
            </a:r>
            <a:r>
              <a:rPr lang="es-CL" dirty="0" smtClean="0"/>
              <a:t> </a:t>
            </a:r>
            <a:r>
              <a:rPr lang="es-CL" dirty="0" smtClean="0"/>
              <a:t>inferior a ese valor, son indigentes o extremadamente pobres.</a:t>
            </a:r>
          </a:p>
          <a:p>
            <a:pPr lvl="1"/>
            <a:r>
              <a:rPr lang="es-CL" dirty="0" smtClean="0"/>
              <a:t>Las personas que tienen un ingreso </a:t>
            </a:r>
            <a:r>
              <a:rPr lang="es-CL" dirty="0" smtClean="0"/>
              <a:t>per-</a:t>
            </a:r>
            <a:r>
              <a:rPr lang="es-CL" dirty="0" err="1" smtClean="0"/>
              <a:t>capita</a:t>
            </a:r>
            <a:r>
              <a:rPr lang="es-CL" dirty="0" smtClean="0"/>
              <a:t> </a:t>
            </a:r>
            <a:r>
              <a:rPr lang="es-CL" dirty="0" smtClean="0"/>
              <a:t>superior a ese valor, pero inferior a dos veces el mismo, son pobres no indigentes.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19565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Pobreza y trabajadores asalariados de empresas</a:t>
            </a:r>
            <a:endParaRPr lang="es-CL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0757514"/>
              </p:ext>
            </p:extLst>
          </p:nvPr>
        </p:nvGraphicFramePr>
        <p:xfrm>
          <a:off x="395536" y="1700808"/>
          <a:ext cx="8280920" cy="2945913"/>
        </p:xfrm>
        <a:graphic>
          <a:graphicData uri="http://schemas.openxmlformats.org/drawingml/2006/table">
            <a:tbl>
              <a:tblPr/>
              <a:tblGrid>
                <a:gridCol w="1965710"/>
                <a:gridCol w="765112"/>
                <a:gridCol w="765112"/>
                <a:gridCol w="765112"/>
                <a:gridCol w="765112"/>
                <a:gridCol w="765112"/>
                <a:gridCol w="765112"/>
                <a:gridCol w="765112"/>
                <a:gridCol w="959426"/>
              </a:tblGrid>
              <a:tr h="359600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Distribución de trabajadores en pobreza según tipo de empresa en la que trabajan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5960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NUMERO DE TRABAJADORES DE LA EMPRESA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0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A 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A 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A 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 A 199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 O MAS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SABE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42477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indigentes (1)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2477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pobre no indigente (2)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477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Pobres (1) + (2)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14,8%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12,5%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477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pobre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87,5%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93,4%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95,2%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9600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95536" y="537321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A diferencia de los microempresarios, las </a:t>
            </a:r>
            <a:r>
              <a:rPr lang="es-CL" dirty="0" smtClean="0"/>
              <a:t>tasas de pobreza entre asalariados de microempresas se acercan a las tasas nacionales.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03272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Ocupados y pobreza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09568"/>
              </p:ext>
            </p:extLst>
          </p:nvPr>
        </p:nvGraphicFramePr>
        <p:xfrm>
          <a:off x="467542" y="2060848"/>
          <a:ext cx="8352931" cy="31683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4327"/>
                <a:gridCol w="759358"/>
                <a:gridCol w="683422"/>
                <a:gridCol w="782369"/>
                <a:gridCol w="828390"/>
                <a:gridCol w="920433"/>
                <a:gridCol w="782368"/>
                <a:gridCol w="920433"/>
                <a:gridCol w="701831"/>
              </a:tblGrid>
              <a:tr h="379568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>
                          <a:effectLst/>
                        </a:rPr>
                        <a:t>Ocupados en situación de pobreza según categoría ocupacional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09865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Categoría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>
                          <a:effectLst/>
                        </a:rPr>
                        <a:t>De 1 a 9 </a:t>
                      </a:r>
                      <a:r>
                        <a:rPr lang="pt-BR" sz="1600" u="none" strike="noStrike" dirty="0" err="1">
                          <a:effectLst/>
                        </a:rPr>
                        <a:t>trab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>
                          <a:effectLst/>
                        </a:rPr>
                        <a:t>&gt;9 </a:t>
                      </a:r>
                      <a:r>
                        <a:rPr lang="es-CL" sz="1600" u="none" strike="noStrike" dirty="0" err="1">
                          <a:effectLst/>
                        </a:rPr>
                        <a:t>trab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>
                          <a:effectLst/>
                        </a:rPr>
                        <a:t>no sabe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>
                          <a:effectLst/>
                        </a:rPr>
                        <a:t>Total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09865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ocupacional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N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N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>
                          <a:effectLst/>
                        </a:rPr>
                        <a:t>%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N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>
                          <a:effectLst/>
                        </a:rPr>
                        <a:t>N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>
                          <a:effectLst/>
                        </a:rPr>
                        <a:t>%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9865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TCP + Empleador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94.400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18,8%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2.308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0,5%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7.940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1,6%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104.648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20,9%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9865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Asalariado privado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94.282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18,8%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151.962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30,3%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65.243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13,0%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311.487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62,1%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9865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Empleado público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0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0,0%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 smtClean="0">
                          <a:effectLst/>
                        </a:rPr>
                        <a:t>27.383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5,5%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 smtClean="0">
                          <a:effectLst/>
                        </a:rPr>
                        <a:t>10.965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2,2%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38.348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7,6%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9865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Servicio doméstico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38.022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7,6%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0,0%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2.442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0,5%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40.464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8,1%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9865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Fam. No </a:t>
                      </a:r>
                      <a:r>
                        <a:rPr lang="es-CL" sz="1800" u="none" strike="noStrike" dirty="0" err="1" smtClean="0">
                          <a:effectLst/>
                        </a:rPr>
                        <a:t>remun</a:t>
                      </a:r>
                      <a:r>
                        <a:rPr lang="es-CL" sz="1800" u="none" strike="noStrike" dirty="0" smtClean="0">
                          <a:effectLst/>
                        </a:rPr>
                        <a:t>.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 smtClean="0">
                          <a:effectLst/>
                        </a:rPr>
                        <a:t>2.965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0,6%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166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0,0%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1521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0,3%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4.652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0,9%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9865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FF.AA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0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0,0%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551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0,1%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1.437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0,3%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1.988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0,4%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9865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 </a:t>
                      </a:r>
                      <a:r>
                        <a:rPr lang="es-CL" sz="1800" u="none" strike="noStrike" dirty="0" smtClean="0">
                          <a:effectLst/>
                        </a:rPr>
                        <a:t>TOTAL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229.669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45,8%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182.370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36,4%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89.548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17,9%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501.587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100,0%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539552" y="573325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Entre los ocupados que son pobres, un 62,1% son </a:t>
            </a:r>
            <a:r>
              <a:rPr lang="es-CL" dirty="0" smtClean="0"/>
              <a:t>asalariados de empresas privadas, un 18,8% son microempresarios según criterio CASEN, 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8386863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es-CL" dirty="0" smtClean="0"/>
              <a:t>Ocupados del primer quintil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413210"/>
              </p:ext>
            </p:extLst>
          </p:nvPr>
        </p:nvGraphicFramePr>
        <p:xfrm>
          <a:off x="323528" y="1014256"/>
          <a:ext cx="8352927" cy="4574984"/>
        </p:xfrm>
        <a:graphic>
          <a:graphicData uri="http://schemas.openxmlformats.org/drawingml/2006/table">
            <a:tbl>
              <a:tblPr/>
              <a:tblGrid>
                <a:gridCol w="3120506"/>
                <a:gridCol w="663571"/>
                <a:gridCol w="663571"/>
                <a:gridCol w="663571"/>
                <a:gridCol w="663571"/>
                <a:gridCol w="663571"/>
                <a:gridCol w="663571"/>
                <a:gridCol w="663571"/>
                <a:gridCol w="587424"/>
              </a:tblGrid>
              <a:tr h="328424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C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OCUPADOS </a:t>
                      </a:r>
                      <a:r>
                        <a:rPr lang="es-C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 PRIMER QUINTIL DE INGRESOS POR CATEGORÍA OCUPACIONAL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2842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CATEGORIA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C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NÚMERO DE TRABAJADORES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762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A 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A 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A 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 A 199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 O MAS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SABE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12785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patrón o empleador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2785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trabajador por cuenta propia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785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empleado u obrero del sector público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785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empleado u obrero de empresas públicas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785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empleado u obrero del sector privado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63,4%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785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servicio doméstico puertas adentro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785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servicio doméstico puertas afuera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785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familiar no remunerado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424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ff.aa. y del orden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85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0389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251520" y="5661248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Entre los ocupados del primer quintil de ingresos (el 20% de menores ingresos autónomos </a:t>
            </a:r>
            <a:r>
              <a:rPr lang="es-CL" dirty="0" err="1" smtClean="0"/>
              <a:t>percapita</a:t>
            </a:r>
            <a:r>
              <a:rPr lang="es-CL" dirty="0" smtClean="0"/>
              <a:t> de la población),  un 63% son trabajadores asalariados y alrededor de un 20% son microempresarios según </a:t>
            </a:r>
            <a:r>
              <a:rPr lang="es-CL" dirty="0"/>
              <a:t>c</a:t>
            </a:r>
            <a:r>
              <a:rPr lang="es-CL" dirty="0" smtClean="0"/>
              <a:t>riterio CASEN.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8164402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CL" sz="3200" dirty="0" smtClean="0"/>
              <a:t>Presencia de los asalariados sector privado entre los ocupados de la población y del quintil 1.</a:t>
            </a:r>
            <a:endParaRPr lang="es-CL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4730754"/>
              </p:ext>
            </p:extLst>
          </p:nvPr>
        </p:nvGraphicFramePr>
        <p:xfrm>
          <a:off x="467544" y="1700809"/>
          <a:ext cx="8229600" cy="3960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899592" y="5661248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Los asalariados de microempresas tienen mayor proporción entre los ocupados del quintil 1 que entre los ocupados de la población.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716696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Definiciones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Ingreso autónomo: el que proviene principalmente del propio trabajo, de rentas de la propiedad o de jubilaciones. Excluye los subsidios del estado.</a:t>
            </a:r>
          </a:p>
          <a:p>
            <a:r>
              <a:rPr lang="es-CL" dirty="0" smtClean="0"/>
              <a:t>Ingreso monetario: es el ingreso autónomo más los subsidios del estado.</a:t>
            </a:r>
          </a:p>
          <a:p>
            <a:r>
              <a:rPr lang="es-CL" dirty="0" smtClean="0"/>
              <a:t>Ingreso total: se agrega al anterior una imputación por los que pagaría de arriendo por la casa propia.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2880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Definiciones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CL" dirty="0" smtClean="0"/>
              <a:t>En Chile la pobreza se mide mediante la encuesta de Caracterización Socio Económica Nacional (CASEN).</a:t>
            </a:r>
          </a:p>
          <a:p>
            <a:r>
              <a:rPr lang="es-CL" dirty="0" smtClean="0"/>
              <a:t>Esta encuesta se aplica a más de 70 mil familias y pregunta por todos sus ingresos y otras características del hogar (miembros del hogar, trabajo, temas de educación, salud, etc.).</a:t>
            </a:r>
          </a:p>
          <a:p>
            <a:r>
              <a:rPr lang="es-CL" dirty="0" smtClean="0"/>
              <a:t>Se aplicó cada dos años desde 1990 a 2000 y luego cada tres años.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2224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Definiciones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dirty="0" err="1" smtClean="0"/>
              <a:t>Decil</a:t>
            </a:r>
            <a:r>
              <a:rPr lang="es-CL" dirty="0" smtClean="0"/>
              <a:t> de ingreso autónomo:</a:t>
            </a:r>
          </a:p>
          <a:p>
            <a:pPr lvl="1"/>
            <a:r>
              <a:rPr lang="es-CL" dirty="0" smtClean="0"/>
              <a:t>Se ordenan las familias de menor a mayor ingreso autónomo per </a:t>
            </a:r>
            <a:r>
              <a:rPr lang="es-CL" dirty="0" err="1" smtClean="0"/>
              <a:t>capita</a:t>
            </a:r>
            <a:r>
              <a:rPr lang="es-CL" dirty="0" smtClean="0"/>
              <a:t>.</a:t>
            </a:r>
          </a:p>
          <a:p>
            <a:pPr lvl="1"/>
            <a:r>
              <a:rPr lang="es-CL" dirty="0" smtClean="0"/>
              <a:t>Se dividen en 10 conjuntos con igual número de familias. El </a:t>
            </a:r>
            <a:r>
              <a:rPr lang="es-CL" dirty="0" err="1" smtClean="0"/>
              <a:t>decil</a:t>
            </a:r>
            <a:r>
              <a:rPr lang="es-CL" dirty="0" smtClean="0"/>
              <a:t> 1 son el 10% de familias con menor ingreso per </a:t>
            </a:r>
            <a:r>
              <a:rPr lang="es-CL" dirty="0" err="1" smtClean="0"/>
              <a:t>capita</a:t>
            </a:r>
            <a:r>
              <a:rPr lang="es-CL" dirty="0" smtClean="0"/>
              <a:t>. El </a:t>
            </a:r>
            <a:r>
              <a:rPr lang="es-CL" dirty="0" err="1" smtClean="0"/>
              <a:t>decil</a:t>
            </a:r>
            <a:r>
              <a:rPr lang="es-CL" dirty="0" smtClean="0"/>
              <a:t> 10 son el 10% de familias con mayor ingreso per </a:t>
            </a:r>
            <a:r>
              <a:rPr lang="es-CL" dirty="0" err="1" smtClean="0"/>
              <a:t>capita</a:t>
            </a:r>
            <a:r>
              <a:rPr lang="es-CL" dirty="0" smtClean="0"/>
              <a:t>.</a:t>
            </a:r>
          </a:p>
          <a:p>
            <a:r>
              <a:rPr lang="es-CL" dirty="0" smtClean="0"/>
              <a:t>Nota: para medir la pobreza se considera el ingreso total per </a:t>
            </a:r>
            <a:r>
              <a:rPr lang="es-CL" dirty="0" err="1" smtClean="0"/>
              <a:t>capita</a:t>
            </a:r>
            <a:r>
              <a:rPr lang="es-CL" dirty="0" smtClean="0"/>
              <a:t> de las personas. </a:t>
            </a:r>
            <a:r>
              <a:rPr lang="es-CL" dirty="0" smtClean="0"/>
              <a:t>Para analizar la distribución del ingreso por </a:t>
            </a:r>
            <a:r>
              <a:rPr lang="es-CL" dirty="0" err="1" smtClean="0"/>
              <a:t>deciles</a:t>
            </a:r>
            <a:r>
              <a:rPr lang="es-CL" dirty="0" smtClean="0"/>
              <a:t> o quintiles, </a:t>
            </a:r>
            <a:r>
              <a:rPr lang="es-CL" dirty="0" smtClean="0"/>
              <a:t>sólo se considera el ingreso </a:t>
            </a:r>
            <a:r>
              <a:rPr lang="es-CL" dirty="0" smtClean="0"/>
              <a:t>autónomo, es decir, se excluyen los subsidios.</a:t>
            </a:r>
            <a:endParaRPr lang="es-CL" dirty="0" smtClean="0"/>
          </a:p>
          <a:p>
            <a:pPr marL="457200" lvl="1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674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Pobreza en Chile según CASEN 2009</a:t>
            </a:r>
            <a:endParaRPr lang="es-C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61618"/>
            <a:ext cx="7344816" cy="4427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39552" y="527893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b="1" dirty="0"/>
              <a:t>Indigentes: 634.328</a:t>
            </a:r>
          </a:p>
          <a:p>
            <a:r>
              <a:rPr lang="es-CL" b="1" dirty="0"/>
              <a:t>Pobres: 2.564.032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92395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Evolución de la pobreza</a:t>
            </a:r>
            <a:endParaRPr lang="es-CL" dirty="0"/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0736184"/>
              </p:ext>
            </p:extLst>
          </p:nvPr>
        </p:nvGraphicFramePr>
        <p:xfrm>
          <a:off x="611560" y="1484784"/>
          <a:ext cx="792088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034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Pobreza en Chile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La pobreza disminuye considerablemente desde el año 1990 hasta el año 2006</a:t>
            </a:r>
          </a:p>
          <a:p>
            <a:r>
              <a:rPr lang="es-CL" dirty="0" smtClean="0"/>
              <a:t>Entre el año 2006 al 2009, la pobreza aumenta.</a:t>
            </a:r>
          </a:p>
          <a:p>
            <a:r>
              <a:rPr lang="es-CL" dirty="0" smtClean="0"/>
              <a:t>¿Qué pasó?</a:t>
            </a:r>
          </a:p>
          <a:p>
            <a:pPr lvl="1"/>
            <a:r>
              <a:rPr lang="es-CL" dirty="0" smtClean="0"/>
              <a:t>Crisis económica internacional afecta el empleo</a:t>
            </a:r>
          </a:p>
          <a:p>
            <a:pPr lvl="1"/>
            <a:r>
              <a:rPr lang="es-CL" dirty="0" smtClean="0"/>
              <a:t>Se produce un importante aumento en los bienes de consumo básico, es decir, en la canasta básica.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764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Evolución de la canasta básica</a:t>
            </a:r>
            <a:endParaRPr lang="es-CL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251405"/>
              </p:ext>
            </p:extLst>
          </p:nvPr>
        </p:nvGraphicFramePr>
        <p:xfrm>
          <a:off x="611560" y="1268760"/>
          <a:ext cx="7992889" cy="44644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2591"/>
                <a:gridCol w="1153003"/>
                <a:gridCol w="705255"/>
                <a:gridCol w="705255"/>
                <a:gridCol w="705255"/>
                <a:gridCol w="705255"/>
                <a:gridCol w="705255"/>
                <a:gridCol w="705255"/>
                <a:gridCol w="705255"/>
                <a:gridCol w="705255"/>
                <a:gridCol w="705255"/>
              </a:tblGrid>
              <a:tr h="290847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CL" sz="1100" u="none" strike="noStrike" dirty="0">
                          <a:effectLst/>
                        </a:rPr>
                        <a:t>($ de noviembre de cada año)</a:t>
                      </a:r>
                      <a:endParaRPr lang="es-C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538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 dirty="0">
                          <a:effectLst/>
                        </a:rPr>
                        <a:t>Línea de pobreza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 dirty="0">
                          <a:effectLst/>
                        </a:rPr>
                        <a:t>1990</a:t>
                      </a:r>
                      <a:endParaRPr lang="es-C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>
                          <a:effectLst/>
                        </a:rPr>
                        <a:t>1992</a:t>
                      </a:r>
                      <a:endParaRPr lang="es-CL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 dirty="0">
                          <a:effectLst/>
                        </a:rPr>
                        <a:t>1994</a:t>
                      </a:r>
                      <a:endParaRPr lang="es-C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 dirty="0">
                          <a:effectLst/>
                        </a:rPr>
                        <a:t>1996</a:t>
                      </a:r>
                      <a:endParaRPr lang="es-C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 dirty="0">
                          <a:effectLst/>
                        </a:rPr>
                        <a:t>1998</a:t>
                      </a:r>
                      <a:endParaRPr lang="es-C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 dirty="0">
                          <a:effectLst/>
                        </a:rPr>
                        <a:t>2000</a:t>
                      </a:r>
                      <a:endParaRPr lang="es-C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>
                          <a:effectLst/>
                        </a:rPr>
                        <a:t>2003</a:t>
                      </a:r>
                      <a:endParaRPr lang="es-CL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 dirty="0">
                          <a:effectLst/>
                        </a:rPr>
                        <a:t>2006</a:t>
                      </a:r>
                      <a:endParaRPr lang="es-C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 dirty="0">
                          <a:effectLst/>
                        </a:rPr>
                        <a:t>2009</a:t>
                      </a:r>
                      <a:endParaRPr lang="es-C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0847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 dirty="0">
                          <a:effectLst/>
                        </a:rPr>
                        <a:t>Zona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 dirty="0">
                          <a:effectLst/>
                        </a:rPr>
                        <a:t>urbana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18.594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25.750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30.100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34.272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37.889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40.562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43.712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47.099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64.134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5389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>
                          <a:effectLst/>
                        </a:rPr>
                        <a:t>Zona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 dirty="0">
                          <a:effectLst/>
                        </a:rPr>
                        <a:t>rural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12.538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17.362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20.295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23.108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25.546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27.328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29.473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31.756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43.242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538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 dirty="0">
                          <a:effectLst/>
                        </a:rPr>
                        <a:t>Línea de indigencia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0847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>
                          <a:effectLst/>
                        </a:rPr>
                        <a:t>Zona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 dirty="0">
                          <a:effectLst/>
                        </a:rPr>
                        <a:t>urbana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9.297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12.875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15.050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17.136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18.944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20.281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21.856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23.549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32.067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5389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>
                          <a:effectLst/>
                        </a:rPr>
                        <a:t>Zona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 dirty="0">
                          <a:effectLst/>
                        </a:rPr>
                        <a:t>rural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7.164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9.921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11.597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13.204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14.598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15.616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16.842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18.146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24.710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6304"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084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CL" sz="1100" u="none" strike="noStrike" dirty="0">
                          <a:effectLst/>
                        </a:rPr>
                        <a:t>($ de noviembre de 2009)</a:t>
                      </a:r>
                      <a:endParaRPr lang="es-C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538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 dirty="0">
                          <a:effectLst/>
                        </a:rPr>
                        <a:t>Línea de pobreza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 dirty="0">
                          <a:effectLst/>
                        </a:rPr>
                        <a:t>1990</a:t>
                      </a:r>
                      <a:endParaRPr lang="es-C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 dirty="0">
                          <a:effectLst/>
                        </a:rPr>
                        <a:t>1992</a:t>
                      </a:r>
                      <a:endParaRPr lang="es-C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 dirty="0">
                          <a:effectLst/>
                        </a:rPr>
                        <a:t>1994</a:t>
                      </a:r>
                      <a:endParaRPr lang="es-C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>
                          <a:effectLst/>
                        </a:rPr>
                        <a:t>1996</a:t>
                      </a:r>
                      <a:endParaRPr lang="es-CL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>
                          <a:effectLst/>
                        </a:rPr>
                        <a:t>1998</a:t>
                      </a:r>
                      <a:endParaRPr lang="es-CL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 dirty="0">
                          <a:effectLst/>
                        </a:rPr>
                        <a:t>2000</a:t>
                      </a:r>
                      <a:endParaRPr lang="es-C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 dirty="0">
                          <a:effectLst/>
                        </a:rPr>
                        <a:t>2003</a:t>
                      </a:r>
                      <a:endParaRPr lang="es-C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 dirty="0">
                          <a:effectLst/>
                        </a:rPr>
                        <a:t>2006</a:t>
                      </a:r>
                      <a:endParaRPr lang="es-C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200" u="none" strike="noStrike" dirty="0">
                          <a:effectLst/>
                        </a:rPr>
                        <a:t>2009</a:t>
                      </a:r>
                      <a:endParaRPr lang="es-C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0847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>
                          <a:effectLst/>
                        </a:rPr>
                        <a:t>Zona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>
                          <a:effectLst/>
                        </a:rPr>
                        <a:t>urbana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55.533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57.253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54.849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54.174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54.038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53.883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54.201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1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53.850</a:t>
                      </a:r>
                      <a:endParaRPr lang="es-CL" sz="14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1" u="none" strike="noStrike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64.134</a:t>
                      </a:r>
                      <a:endParaRPr lang="es-CL" sz="14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5389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>
                          <a:effectLst/>
                        </a:rPr>
                        <a:t>Zona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 dirty="0">
                          <a:effectLst/>
                        </a:rPr>
                        <a:t>rural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37.446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38.603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36.982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36.527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36.434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36.303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36.545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1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36.308</a:t>
                      </a:r>
                      <a:endParaRPr lang="es-CL" sz="14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1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43.242</a:t>
                      </a:r>
                      <a:endParaRPr lang="es-CL" sz="14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538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 dirty="0">
                          <a:effectLst/>
                        </a:rPr>
                        <a:t>Línea de indigencia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0847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>
                          <a:effectLst/>
                        </a:rPr>
                        <a:t>Zona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 dirty="0">
                          <a:effectLst/>
                        </a:rPr>
                        <a:t>urbana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27.767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28.627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27.425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27.087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27.018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26.941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27.100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1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26.925</a:t>
                      </a:r>
                      <a:endParaRPr lang="es-CL" sz="14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1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32.067</a:t>
                      </a:r>
                      <a:endParaRPr lang="es-CL" sz="14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5389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>
                          <a:effectLst/>
                        </a:rPr>
                        <a:t>Zona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 dirty="0">
                          <a:effectLst/>
                        </a:rPr>
                        <a:t>rural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21.396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22.059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21.132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20.872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20.820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>
                          <a:effectLst/>
                        </a:rPr>
                        <a:t>20.744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u="none" strike="noStrike" dirty="0">
                          <a:effectLst/>
                        </a:rPr>
                        <a:t>20.883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1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20.747</a:t>
                      </a:r>
                      <a:endParaRPr lang="es-CL" sz="14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1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24.710</a:t>
                      </a:r>
                      <a:endParaRPr lang="es-CL" sz="14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2" name="11 Elipse"/>
          <p:cNvSpPr/>
          <p:nvPr/>
        </p:nvSpPr>
        <p:spPr>
          <a:xfrm>
            <a:off x="7236296" y="3933056"/>
            <a:ext cx="1512168" cy="22322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2 CuadroTexto"/>
          <p:cNvSpPr txBox="1"/>
          <p:nvPr/>
        </p:nvSpPr>
        <p:spPr>
          <a:xfrm>
            <a:off x="1428265" y="5986154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La canasta básica aumenta considerablemente su valor entre 2006 y 2009, por sobre la inflación de los precios de la economía</a:t>
            </a:r>
            <a:endParaRPr lang="es-CL" dirty="0"/>
          </a:p>
        </p:txBody>
      </p:sp>
      <p:cxnSp>
        <p:nvCxnSpPr>
          <p:cNvPr id="6" name="5 Conector recto de flecha"/>
          <p:cNvCxnSpPr/>
          <p:nvPr/>
        </p:nvCxnSpPr>
        <p:spPr>
          <a:xfrm flipV="1">
            <a:off x="6948264" y="5949280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93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</TotalTime>
  <Words>1630</Words>
  <Application>Microsoft Office PowerPoint</Application>
  <PresentationFormat>Presentación en pantalla (4:3)</PresentationFormat>
  <Paragraphs>500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Tema de Office</vt:lpstr>
      <vt:lpstr>Pobreza y microempresa</vt:lpstr>
      <vt:lpstr>Definiciones</vt:lpstr>
      <vt:lpstr>Definiciones</vt:lpstr>
      <vt:lpstr>Definiciones</vt:lpstr>
      <vt:lpstr>Definiciones</vt:lpstr>
      <vt:lpstr>Pobreza en Chile según CASEN 2009</vt:lpstr>
      <vt:lpstr>Evolución de la pobreza</vt:lpstr>
      <vt:lpstr>Pobreza en Chile</vt:lpstr>
      <vt:lpstr>Evolución de la canasta básica</vt:lpstr>
      <vt:lpstr>Simulación pobreza con canasta de menor precio</vt:lpstr>
      <vt:lpstr>Tasa de desempleo y pobreza</vt:lpstr>
      <vt:lpstr>Distribución del ingreso del hogar autónomo promedio por decil</vt:lpstr>
      <vt:lpstr>Desigualdad: porcentaje de ingresos por Decil</vt:lpstr>
      <vt:lpstr>Ingreso autónomo promedio del hogar por decil</vt:lpstr>
      <vt:lpstr>Subsidios monetarios promedio por familia por decil</vt:lpstr>
      <vt:lpstr>Ingreso monetario promedio por hogar por decil (incluye subsidios)</vt:lpstr>
      <vt:lpstr>Ingresos autónomos per capita por decil</vt:lpstr>
      <vt:lpstr>Microempresarios y pobreza</vt:lpstr>
      <vt:lpstr>Microempresa y dist. del ingreso</vt:lpstr>
      <vt:lpstr>Pobreza y trabajadores asalariados de empresas</vt:lpstr>
      <vt:lpstr>Ocupados y pobreza</vt:lpstr>
      <vt:lpstr>Ocupados del primer quintil</vt:lpstr>
      <vt:lpstr>Presencia de los asalariados sector privado entre los ocupados de la población y del quintil 1.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Pobreza y desigualdad</dc:title>
  <dc:creator>Pablo</dc:creator>
  <cp:lastModifiedBy>Pablo</cp:lastModifiedBy>
  <cp:revision>27</cp:revision>
  <cp:lastPrinted>2010-08-17T04:22:37Z</cp:lastPrinted>
  <dcterms:created xsi:type="dcterms:W3CDTF">2010-08-16T19:09:59Z</dcterms:created>
  <dcterms:modified xsi:type="dcterms:W3CDTF">2010-09-02T17:15:27Z</dcterms:modified>
</cp:coreProperties>
</file>