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588" autoAdjust="0"/>
    <p:restoredTop sz="94574" autoAdjust="0"/>
  </p:normalViewPr>
  <p:slideViewPr>
    <p:cSldViewPr>
      <p:cViewPr varScale="1">
        <p:scale>
          <a:sx n="74" d="100"/>
          <a:sy n="74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C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64E67F8-018C-44B1-A1CB-93E1E1B3848E}" type="datetimeFigureOut">
              <a:rPr lang="es-CL" smtClean="0"/>
              <a:pPr/>
              <a:t>03-11-2010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C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C29320-6915-4063-BF20-FED6712B287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iapositiva_de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1600" y="1643051"/>
            <a:ext cx="8458200" cy="1714512"/>
          </a:xfrm>
        </p:spPr>
        <p:txBody>
          <a:bodyPr/>
          <a:lstStyle/>
          <a:p>
            <a:r>
              <a:rPr lang="es-CL" dirty="0" smtClean="0"/>
              <a:t>Regionalismo en Asia Pacífico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507288" cy="2697414"/>
          </a:xfrm>
        </p:spPr>
        <p:txBody>
          <a:bodyPr>
            <a:normAutofit/>
          </a:bodyPr>
          <a:lstStyle/>
          <a:p>
            <a:endParaRPr lang="es-CL" sz="3200" dirty="0" smtClean="0"/>
          </a:p>
          <a:p>
            <a:endParaRPr lang="es-CL" sz="3200" dirty="0" smtClean="0"/>
          </a:p>
          <a:p>
            <a:endParaRPr lang="es-CL" sz="3200" dirty="0" smtClean="0"/>
          </a:p>
          <a:p>
            <a:pPr algn="r"/>
            <a:r>
              <a:rPr lang="es-CL" sz="2800" dirty="0" smtClean="0"/>
              <a:t>Prof. Luis Cortés</a:t>
            </a:r>
            <a:endParaRPr lang="es-C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pPr algn="ctr"/>
            <a:r>
              <a:rPr lang="es-CL" dirty="0" smtClean="0"/>
              <a:t>Chile y el regionalismo asiático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Más de la mitad del comercio en Asia Pacífico</a:t>
            </a:r>
          </a:p>
          <a:p>
            <a:r>
              <a:rPr lang="es-CL" dirty="0" smtClean="0"/>
              <a:t>APEC, P 4 </a:t>
            </a:r>
          </a:p>
          <a:p>
            <a:r>
              <a:rPr lang="es-CL" dirty="0" smtClean="0"/>
              <a:t>Acuerdos bilaterales con Australia, Canadá, EEUU, México, Perú, China, Corea, Japón y Malasia</a:t>
            </a:r>
          </a:p>
          <a:p>
            <a:r>
              <a:rPr lang="es-CL" dirty="0" smtClean="0"/>
              <a:t>ASEAN, asignatura pendiente</a:t>
            </a:r>
          </a:p>
          <a:p>
            <a:r>
              <a:rPr lang="es-CL" dirty="0" smtClean="0"/>
              <a:t>Bilateralismo, dificultad de integración a esquemas regionales</a:t>
            </a:r>
          </a:p>
          <a:p>
            <a:r>
              <a:rPr lang="es-CL" dirty="0" smtClean="0"/>
              <a:t>Flexibilidad de APEC</a:t>
            </a:r>
          </a:p>
          <a:p>
            <a:r>
              <a:rPr lang="es-CL" dirty="0" smtClean="0"/>
              <a:t>Negociación del TPP</a:t>
            </a:r>
          </a:p>
          <a:p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Chile y APEC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mtClean="0"/>
              <a:t>Incorporación en 1993 - 1994</a:t>
            </a:r>
            <a:endParaRPr lang="es-CL" dirty="0" smtClean="0"/>
          </a:p>
          <a:p>
            <a:r>
              <a:rPr lang="es-CL" dirty="0" smtClean="0"/>
              <a:t>Ventana al Asia Pacífico</a:t>
            </a:r>
          </a:p>
          <a:p>
            <a:r>
              <a:rPr lang="es-CL" dirty="0" smtClean="0"/>
              <a:t>Plataforma para estrechar vínculos con principales economías</a:t>
            </a:r>
          </a:p>
          <a:p>
            <a:r>
              <a:rPr lang="es-CL" dirty="0" smtClean="0"/>
              <a:t>Crecimiento del comercio</a:t>
            </a:r>
          </a:p>
          <a:p>
            <a:r>
              <a:rPr lang="es-CL" dirty="0" smtClean="0"/>
              <a:t>Incorporación a redes de proyección internacional</a:t>
            </a:r>
          </a:p>
          <a:p>
            <a:pPr>
              <a:buNone/>
            </a:pP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066800"/>
          </a:xfrm>
        </p:spPr>
        <p:txBody>
          <a:bodyPr/>
          <a:lstStyle/>
          <a:p>
            <a:pPr algn="ctr"/>
            <a:r>
              <a:rPr lang="es-CL" dirty="0" smtClean="0"/>
              <a:t>Comercio de Chile con Asia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</p:spPr>
        <p:txBody>
          <a:bodyPr/>
          <a:lstStyle/>
          <a:p>
            <a:r>
              <a:rPr lang="es-CL" dirty="0" smtClean="0"/>
              <a:t>Crecimiento espectacular 2002-2008</a:t>
            </a:r>
          </a:p>
          <a:p>
            <a:pPr lvl="1"/>
            <a:r>
              <a:rPr lang="es-CL" dirty="0" smtClean="0"/>
              <a:t>China, 800%</a:t>
            </a:r>
          </a:p>
          <a:p>
            <a:pPr lvl="1"/>
            <a:r>
              <a:rPr lang="es-CL" dirty="0" smtClean="0"/>
              <a:t>Japón, 375 %</a:t>
            </a:r>
          </a:p>
          <a:p>
            <a:pPr lvl="1"/>
            <a:r>
              <a:rPr lang="es-CL" dirty="0" smtClean="0"/>
              <a:t>Corea, 540 %</a:t>
            </a:r>
          </a:p>
          <a:p>
            <a:r>
              <a:rPr lang="es-CL" dirty="0" smtClean="0"/>
              <a:t>China primer destino por necesidad de materias primas y precio del cobre</a:t>
            </a:r>
          </a:p>
          <a:p>
            <a:r>
              <a:rPr lang="es-CL" dirty="0" smtClean="0"/>
              <a:t>Chile es proveedor confiable de materias primas e importa productos industriales</a:t>
            </a:r>
          </a:p>
          <a:p>
            <a:r>
              <a:rPr lang="es-CL" dirty="0" smtClean="0"/>
              <a:t>80% de X de Chile a Asia son productos mineros</a:t>
            </a:r>
          </a:p>
          <a:p>
            <a:r>
              <a:rPr lang="es-CL" dirty="0" smtClean="0"/>
              <a:t>Desplazamiento del eje de desarrollo industrial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765175"/>
            <a:ext cx="8686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CL" dirty="0" smtClean="0"/>
              <a:t>Concentración de exportaciones a China</a:t>
            </a:r>
            <a:endParaRPr lang="es-CL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683568" y="1602000"/>
          <a:ext cx="7884000" cy="5256000"/>
        </p:xfrm>
        <a:graphic>
          <a:graphicData uri="http://schemas.openxmlformats.org/presentationml/2006/ole">
            <p:oleObj spid="_x0000_s17409" name="Gráfico" r:id="rId3" imgW="2743247" imgH="1828854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pPr algn="ctr"/>
            <a:r>
              <a:rPr lang="es-CL" dirty="0" smtClean="0"/>
              <a:t>Relación económica compleja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 fontScale="92500" lnSpcReduction="10000"/>
          </a:bodyPr>
          <a:lstStyle/>
          <a:p>
            <a:r>
              <a:rPr lang="es-CL" dirty="0" smtClean="0"/>
              <a:t>Sectores más beneficiados:</a:t>
            </a:r>
          </a:p>
          <a:p>
            <a:pPr lvl="1"/>
            <a:r>
              <a:rPr lang="es-CL" dirty="0" smtClean="0"/>
              <a:t>Importadores chilenos de productos industriales</a:t>
            </a:r>
          </a:p>
          <a:p>
            <a:pPr lvl="1"/>
            <a:r>
              <a:rPr lang="es-CL" dirty="0" smtClean="0"/>
              <a:t>Exportadores de recursos naturales</a:t>
            </a:r>
          </a:p>
          <a:p>
            <a:r>
              <a:rPr lang="es-CL" dirty="0" smtClean="0"/>
              <a:t>Sólo Japón es destino importante de XNT en Asia, China es destino N° 18</a:t>
            </a:r>
          </a:p>
          <a:p>
            <a:r>
              <a:rPr lang="es-CL" dirty="0" smtClean="0"/>
              <a:t>Factores que influyen</a:t>
            </a:r>
          </a:p>
          <a:p>
            <a:pPr lvl="1"/>
            <a:r>
              <a:rPr lang="es-CL" dirty="0" smtClean="0"/>
              <a:t>Costo de fletes</a:t>
            </a:r>
          </a:p>
          <a:p>
            <a:pPr lvl="1"/>
            <a:r>
              <a:rPr lang="es-CL" dirty="0" smtClean="0"/>
              <a:t>Desconocimiento de Chile en Asia</a:t>
            </a:r>
          </a:p>
          <a:p>
            <a:pPr lvl="1"/>
            <a:r>
              <a:rPr lang="es-CL" dirty="0" smtClean="0"/>
              <a:t>Códigos de negocios distintos  </a:t>
            </a:r>
          </a:p>
          <a:p>
            <a:r>
              <a:rPr lang="es-CL" dirty="0" smtClean="0"/>
              <a:t>Inversiones</a:t>
            </a:r>
          </a:p>
          <a:p>
            <a:pPr lvl="1"/>
            <a:r>
              <a:rPr lang="es-CL" dirty="0" smtClean="0"/>
              <a:t>Sólo Japón IED relevante en Chile</a:t>
            </a:r>
          </a:p>
          <a:p>
            <a:pPr lvl="1"/>
            <a:r>
              <a:rPr lang="es-CL" dirty="0" smtClean="0"/>
              <a:t>Inversionistas chilenos aún no se interesan en Asia. China: 0,25% de inversiones registradas</a:t>
            </a:r>
          </a:p>
          <a:p>
            <a:pPr lvl="1"/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066800"/>
          </a:xfrm>
        </p:spPr>
        <p:txBody>
          <a:bodyPr/>
          <a:lstStyle/>
          <a:p>
            <a:pPr algn="ctr"/>
            <a:r>
              <a:rPr lang="es-CL" dirty="0" smtClean="0"/>
              <a:t>Acuerdos comerciales</a:t>
            </a:r>
            <a:endParaRPr lang="es-C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71600" y="1772816"/>
          <a:ext cx="7668000" cy="4716002"/>
        </p:xfrm>
        <a:graphic>
          <a:graphicData uri="http://schemas.openxmlformats.org/drawingml/2006/table">
            <a:tbl>
              <a:tblPr/>
              <a:tblGrid>
                <a:gridCol w="2321984"/>
                <a:gridCol w="1898689"/>
                <a:gridCol w="1831736"/>
                <a:gridCol w="1615591"/>
              </a:tblGrid>
              <a:tr h="650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>
                          <a:latin typeface="Arial"/>
                          <a:ea typeface="Times New Roman"/>
                          <a:cs typeface="Times New Roman"/>
                        </a:rPr>
                        <a:t>TLC Países APEC y fecha entrada en vigencia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Ingreso libre de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arancel 2010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Arancel efectivo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Productos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latin typeface="Arial"/>
                          <a:ea typeface="Times New Roman"/>
                          <a:cs typeface="Times New Roman"/>
                        </a:rPr>
                        <a:t>Perú (2009)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6.639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95,8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0,30%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latin typeface="Arial"/>
                          <a:ea typeface="Times New Roman"/>
                          <a:cs typeface="Times New Roman"/>
                        </a:rPr>
                        <a:t>México (1999)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7.762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98,2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0,03%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latin typeface="Arial"/>
                          <a:ea typeface="Times New Roman"/>
                          <a:cs typeface="Times New Roman"/>
                        </a:rPr>
                        <a:t>Canadá (1997)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7.693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97,4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0,00%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latin typeface="Arial"/>
                          <a:ea typeface="Times New Roman"/>
                          <a:cs typeface="Times New Roman"/>
                        </a:rPr>
                        <a:t>Estados Unidos (2004)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9.920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97,4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0,10%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latin typeface="Arial"/>
                          <a:ea typeface="Times New Roman"/>
                          <a:cs typeface="Times New Roman"/>
                        </a:rPr>
                        <a:t>Rep. Popular China (2006)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5.725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75,8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0,20%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latin typeface="Arial"/>
                          <a:ea typeface="Times New Roman"/>
                          <a:cs typeface="Times New Roman"/>
                        </a:rPr>
                        <a:t>Japón (2007)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7.414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80,0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0,60%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latin typeface="Arial"/>
                          <a:ea typeface="Times New Roman"/>
                          <a:cs typeface="Times New Roman"/>
                        </a:rPr>
                        <a:t>Corea del Sur (2004)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7.172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90,8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1,20%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latin typeface="Arial"/>
                          <a:ea typeface="Times New Roman"/>
                          <a:cs typeface="Times New Roman"/>
                        </a:rPr>
                        <a:t>Australia (2009)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5.449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90,8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latin typeface="Arial"/>
                          <a:ea typeface="Times New Roman"/>
                          <a:cs typeface="Times New Roman"/>
                        </a:rPr>
                        <a:t> Nueva Zelandia (P4 2006)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6.547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88,1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latin typeface="Arial"/>
                          <a:ea typeface="Times New Roman"/>
                          <a:cs typeface="Times New Roman"/>
                        </a:rPr>
                        <a:t> Singapur (P4 2006)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7.902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7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400" dirty="0">
                          <a:latin typeface="Arial"/>
                          <a:ea typeface="Times New Roman"/>
                          <a:cs typeface="Times New Roman"/>
                        </a:rPr>
                        <a:t> Brunei (P4 2006)</a:t>
                      </a:r>
                      <a:endParaRPr lang="es-C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>
                          <a:latin typeface="Arial"/>
                          <a:ea typeface="Times New Roman"/>
                          <a:cs typeface="Times New Roman"/>
                        </a:rPr>
                        <a:t>7.723</a:t>
                      </a:r>
                      <a:endParaRPr lang="es-C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600" b="1" dirty="0">
                          <a:latin typeface="Arial"/>
                          <a:ea typeface="Times New Roman"/>
                          <a:cs typeface="Times New Roman"/>
                        </a:rPr>
                        <a:t>73,7</a:t>
                      </a:r>
                      <a:endParaRPr lang="es-C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/>
          <a:lstStyle/>
          <a:p>
            <a:pPr algn="ctr"/>
            <a:r>
              <a:rPr lang="es-CL" dirty="0" smtClean="0"/>
              <a:t>Opciones estratégicas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25112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s-CL" dirty="0" smtClean="0"/>
              <a:t>Visión de relación con Asia: apuesta al futuro</a:t>
            </a:r>
          </a:p>
          <a:p>
            <a:r>
              <a:rPr lang="es-CL" dirty="0" smtClean="0"/>
              <a:t>Desarrollar lazos empresariales</a:t>
            </a:r>
          </a:p>
          <a:p>
            <a:r>
              <a:rPr lang="es-CL" dirty="0" smtClean="0"/>
              <a:t>Mayor presencia de bienes y servicios, fiscalizar aplicación de </a:t>
            </a:r>
            <a:r>
              <a:rPr lang="es-CL" dirty="0" err="1" smtClean="0"/>
              <a:t>TLCs</a:t>
            </a:r>
            <a:r>
              <a:rPr lang="es-CL" dirty="0" smtClean="0"/>
              <a:t> </a:t>
            </a:r>
          </a:p>
          <a:p>
            <a:r>
              <a:rPr lang="es-CL" dirty="0" smtClean="0"/>
              <a:t>Aprovechar apoyos públicos</a:t>
            </a:r>
          </a:p>
          <a:p>
            <a:r>
              <a:rPr lang="es-CL" dirty="0" smtClean="0"/>
              <a:t>Reactivar trabajo de imagen país, a partir de impulso de Expo </a:t>
            </a:r>
            <a:r>
              <a:rPr lang="es-CL" dirty="0" err="1" smtClean="0"/>
              <a:t>Shanghai</a:t>
            </a:r>
            <a:endParaRPr lang="es-CL" dirty="0" smtClean="0"/>
          </a:p>
          <a:p>
            <a:r>
              <a:rPr lang="es-CL" dirty="0" smtClean="0"/>
              <a:t>Prudencia en negociación TPP</a:t>
            </a:r>
          </a:p>
          <a:p>
            <a:r>
              <a:rPr lang="es-CL" dirty="0" smtClean="0"/>
              <a:t>Mayor presencia pública y privada en APEC</a:t>
            </a:r>
          </a:p>
          <a:p>
            <a:r>
              <a:rPr lang="es-CL" dirty="0" smtClean="0"/>
              <a:t>Acercamiento a iniciativas regionales en Asia 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Presentación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Asia en el contexto global</a:t>
            </a:r>
          </a:p>
          <a:p>
            <a:r>
              <a:rPr lang="es-CL" dirty="0" smtClean="0"/>
              <a:t>Acuerdos Regionales en Asia Pacífico</a:t>
            </a:r>
          </a:p>
          <a:p>
            <a:r>
              <a:rPr lang="es-CL" dirty="0" smtClean="0"/>
              <a:t>APEC</a:t>
            </a:r>
          </a:p>
          <a:p>
            <a:r>
              <a:rPr lang="es-CL" dirty="0" smtClean="0"/>
              <a:t>¿FTAAP o TPP?</a:t>
            </a:r>
          </a:p>
          <a:p>
            <a:r>
              <a:rPr lang="es-CL" dirty="0" smtClean="0"/>
              <a:t>Chile y el regionalismo asiático</a:t>
            </a:r>
          </a:p>
          <a:p>
            <a:r>
              <a:rPr lang="es-CL" dirty="0" smtClean="0"/>
              <a:t>Comercio e inversión de Chile en Asia</a:t>
            </a:r>
          </a:p>
          <a:p>
            <a:r>
              <a:rPr lang="es-CL" dirty="0" smtClean="0"/>
              <a:t>Acuerdos comerciales de Chile en la región</a:t>
            </a:r>
          </a:p>
          <a:p>
            <a:r>
              <a:rPr lang="es-CL" dirty="0" smtClean="0"/>
              <a:t>Opciones estratégicas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9848"/>
          </a:xfrm>
        </p:spPr>
        <p:txBody>
          <a:bodyPr>
            <a:normAutofit fontScale="90000"/>
          </a:bodyPr>
          <a:lstStyle/>
          <a:p>
            <a:pPr lvl="0" algn="ctr"/>
            <a:r>
              <a:rPr lang="es-ES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es-ES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es-ES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es-ES" b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es-ES" b="1" dirty="0" smtClean="0">
                <a:ea typeface="Calibri" pitchFamily="34" charset="0"/>
                <a:cs typeface="Times New Roman" pitchFamily="18" charset="0"/>
              </a:rPr>
              <a:t>Asia Oriental en el comercio mundial e intrarregional</a:t>
            </a:r>
            <a:r>
              <a:rPr lang="es-C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C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CL" b="1" dirty="0" smtClean="0"/>
              <a:t/>
            </a:r>
            <a:br>
              <a:rPr lang="es-CL" b="1" dirty="0" smtClean="0"/>
            </a:br>
            <a:endParaRPr lang="es-CL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2204864"/>
            <a:ext cx="8616461" cy="393954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s-E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s-E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Exportaciones mundiales </a:t>
            </a:r>
            <a:r>
              <a:rPr kumimoji="0" lang="es-E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</a:t>
            </a:r>
            <a:r>
              <a:rPr kumimoji="0" lang="es-E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Comercio intrarregional </a:t>
            </a:r>
            <a:endParaRPr kumimoji="0" lang="es-CL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lang="es-ES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	   </a:t>
            </a:r>
            <a:r>
              <a:rPr kumimoji="0" lang="es-E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1980</a:t>
            </a:r>
            <a:r>
              <a:rPr kumimoji="0" lang="es-E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es-E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2000</a:t>
            </a:r>
            <a:r>
              <a:rPr kumimoji="0" lang="es-E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es-E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2007</a:t>
            </a:r>
            <a:r>
              <a:rPr kumimoji="0" lang="es-E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</a:t>
            </a:r>
            <a:r>
              <a:rPr kumimoji="0" lang="es-E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1980	  2000	  2007	</a:t>
            </a:r>
            <a:endParaRPr kumimoji="0" lang="es-CL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ASEAN	</a:t>
            </a:r>
            <a:r>
              <a:rPr kumimoji="0" lang="es-E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3,9	</a:t>
            </a:r>
            <a:r>
              <a:rPr kumimoji="0" lang="es-E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6,7</a:t>
            </a:r>
            <a:r>
              <a:rPr kumimoji="0" lang="es-E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6,2	  17,9	   24,7	   27,0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ASEAN + 3	</a:t>
            </a:r>
            <a:r>
              <a:rPr kumimoji="0" lang="es-E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14,0	</a:t>
            </a:r>
            <a:r>
              <a:rPr kumimoji="0" lang="es-E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25,9</a:t>
            </a:r>
            <a:r>
              <a:rPr kumimoji="0" lang="es-E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26,7	  36,8	   52,1	   53,5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ASEAN + 6	</a:t>
            </a:r>
            <a:r>
              <a:rPr kumimoji="0" lang="es-E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14,9	</a:t>
            </a:r>
            <a:r>
              <a:rPr kumimoji="0" lang="es-E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22,6</a:t>
            </a:r>
            <a:r>
              <a:rPr kumimoji="0" lang="es-E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25,2	  34,6	   40,5	   42,4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Fuente: 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Kawai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y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Wignaraja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con datos de FMI (2008) y CEIC (2008).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es-CL" sz="3200" b="1" dirty="0" smtClean="0"/>
              <a:t>13 Acuerdos regionales en Asia Pacífico</a:t>
            </a:r>
            <a:endParaRPr lang="es-CL" sz="3200" b="1" dirty="0"/>
          </a:p>
        </p:txBody>
      </p:sp>
      <p:pic>
        <p:nvPicPr>
          <p:cNvPr id="16386" name="Picture 2" descr="ACUERDOS%20REGIONALES%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6674126" cy="51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pPr algn="ctr"/>
            <a:r>
              <a:rPr lang="es-CL" dirty="0" smtClean="0"/>
              <a:t>Rol de ASEAN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es-CL" dirty="0" smtClean="0"/>
              <a:t>Asociación de Naciones del Sudeste Asiático</a:t>
            </a:r>
          </a:p>
          <a:p>
            <a:r>
              <a:rPr lang="es-CL" dirty="0" smtClean="0"/>
              <a:t>Creada en 1967, hoy 10 socios</a:t>
            </a:r>
          </a:p>
          <a:p>
            <a:r>
              <a:rPr lang="es-ES" dirty="0" smtClean="0">
                <a:ea typeface="Calibri"/>
                <a:cs typeface="Times New Roman"/>
              </a:rPr>
              <a:t>“</a:t>
            </a:r>
            <a:r>
              <a:rPr lang="es-ES" dirty="0" err="1" smtClean="0">
                <a:ea typeface="Calibri"/>
                <a:cs typeface="Times New Roman"/>
              </a:rPr>
              <a:t>The</a:t>
            </a:r>
            <a:r>
              <a:rPr lang="es-ES" dirty="0" smtClean="0">
                <a:ea typeface="Calibri"/>
                <a:cs typeface="Times New Roman"/>
              </a:rPr>
              <a:t> ASEAN </a:t>
            </a:r>
            <a:r>
              <a:rPr lang="es-ES" dirty="0" err="1" smtClean="0">
                <a:ea typeface="Calibri"/>
                <a:cs typeface="Times New Roman"/>
              </a:rPr>
              <a:t>Way</a:t>
            </a:r>
            <a:r>
              <a:rPr lang="es-ES" dirty="0" smtClean="0">
                <a:ea typeface="Calibri"/>
                <a:cs typeface="Times New Roman"/>
              </a:rPr>
              <a:t>”</a:t>
            </a:r>
            <a:endParaRPr lang="es-CL" dirty="0" smtClean="0"/>
          </a:p>
          <a:p>
            <a:r>
              <a:rPr lang="es-ES" dirty="0" smtClean="0">
                <a:ea typeface="Calibri"/>
                <a:cs typeface="Times New Roman"/>
              </a:rPr>
              <a:t>No intervención, solución pacífica de conflictos, informalidad, institucionalización mínima, consultas y consensos</a:t>
            </a:r>
            <a:endParaRPr lang="es-CL" dirty="0" smtClean="0"/>
          </a:p>
          <a:p>
            <a:r>
              <a:rPr lang="es-CL" dirty="0" smtClean="0"/>
              <a:t>Nuevo énfasis económico</a:t>
            </a:r>
          </a:p>
          <a:p>
            <a:r>
              <a:rPr lang="es-CL" dirty="0" smtClean="0"/>
              <a:t>Pivote para acuerdos regionales</a:t>
            </a:r>
          </a:p>
          <a:p>
            <a:r>
              <a:rPr lang="es-CL" dirty="0" smtClean="0"/>
              <a:t>ASEAN + 3</a:t>
            </a:r>
          </a:p>
          <a:p>
            <a:r>
              <a:rPr lang="es-CL" dirty="0" smtClean="0"/>
              <a:t>ASEAN + 6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CL" dirty="0" smtClean="0"/>
              <a:t>Acuerdos comerciales de Asia Oriental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Factores que influyen</a:t>
            </a:r>
          </a:p>
          <a:p>
            <a:pPr lvl="1"/>
            <a:r>
              <a:rPr lang="es-CL" dirty="0" smtClean="0"/>
              <a:t>Secuelas de crisis asiática 1997-1998</a:t>
            </a:r>
          </a:p>
          <a:p>
            <a:pPr lvl="1"/>
            <a:r>
              <a:rPr lang="es-CL" dirty="0" smtClean="0"/>
              <a:t>Estancamiento de Ronda de Doha</a:t>
            </a:r>
          </a:p>
          <a:p>
            <a:pPr lvl="1"/>
            <a:r>
              <a:rPr lang="es-CL" dirty="0" smtClean="0"/>
              <a:t>Ganar mercados frente a competidores</a:t>
            </a:r>
          </a:p>
          <a:p>
            <a:pPr lvl="1"/>
            <a:r>
              <a:rPr lang="es-CL" dirty="0" smtClean="0"/>
              <a:t>Asegurar provisión de productos estratégicos</a:t>
            </a:r>
          </a:p>
          <a:p>
            <a:r>
              <a:rPr lang="es-CL" dirty="0" smtClean="0"/>
              <a:t>3 acuerdos regionales y bilaterales en 2000, </a:t>
            </a:r>
          </a:p>
          <a:p>
            <a:r>
              <a:rPr lang="es-CL" dirty="0" smtClean="0"/>
              <a:t>46 acuerdos en 2009 (transpacíficos, 9 con AL)</a:t>
            </a:r>
          </a:p>
          <a:p>
            <a:r>
              <a:rPr lang="es-CL" dirty="0" smtClean="0"/>
              <a:t>Acuerdos comprehensivos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algn="ctr"/>
            <a:r>
              <a:rPr lang="es-CL" dirty="0" smtClean="0"/>
              <a:t>APEC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Foro de Cooperación Económica Asia Pacífico</a:t>
            </a:r>
          </a:p>
          <a:p>
            <a:r>
              <a:rPr lang="es-CL" dirty="0" smtClean="0"/>
              <a:t>Creado en 1989, hoy 21 economías desarrolladas y en desarrollo de Cuenca del Pacífico</a:t>
            </a:r>
          </a:p>
          <a:p>
            <a:r>
              <a:rPr lang="es-CL" dirty="0" smtClean="0"/>
              <a:t>55% del PIB mundial y 43% del comercio</a:t>
            </a:r>
          </a:p>
          <a:p>
            <a:r>
              <a:rPr lang="es-CL" dirty="0" smtClean="0"/>
              <a:t>1989-1997: creación y desarrollo dinámico</a:t>
            </a:r>
          </a:p>
          <a:p>
            <a:r>
              <a:rPr lang="es-CL" dirty="0" smtClean="0"/>
              <a:t>1998-2009: institucionalización, redes, pérdida relativa de dinamismo</a:t>
            </a:r>
          </a:p>
          <a:p>
            <a:r>
              <a:rPr lang="es-CL" dirty="0" smtClean="0"/>
              <a:t>Metas de </a:t>
            </a:r>
            <a:r>
              <a:rPr lang="es-CL" dirty="0" err="1" smtClean="0"/>
              <a:t>Bogor</a:t>
            </a:r>
            <a:r>
              <a:rPr lang="es-CL" dirty="0" smtClean="0"/>
              <a:t>: “liberalizar el comercio y la inversión”</a:t>
            </a:r>
          </a:p>
          <a:p>
            <a:r>
              <a:rPr lang="es-CL" dirty="0" smtClean="0"/>
              <a:t>Planes individuales de acción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pPr algn="ctr"/>
            <a:r>
              <a:rPr lang="es-CL" dirty="0" smtClean="0"/>
              <a:t>¿FTAAP o TPP?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325112"/>
          </a:xfrm>
        </p:spPr>
        <p:txBody>
          <a:bodyPr>
            <a:normAutofit fontScale="92500" lnSpcReduction="20000"/>
          </a:bodyPr>
          <a:lstStyle/>
          <a:p>
            <a:r>
              <a:rPr lang="es-CL" dirty="0" smtClean="0"/>
              <a:t>Área de Libre Comercio de Asia Pacífico, FTAAP</a:t>
            </a:r>
          </a:p>
          <a:p>
            <a:r>
              <a:rPr lang="es-CL" dirty="0" smtClean="0"/>
              <a:t>Propuesta en 2004, apoyo de EEUU y ABAC</a:t>
            </a:r>
          </a:p>
          <a:p>
            <a:r>
              <a:rPr lang="es-CL" dirty="0" smtClean="0"/>
              <a:t>Negociación de todos los actores, por consenso</a:t>
            </a:r>
          </a:p>
          <a:p>
            <a:r>
              <a:rPr lang="es-CL" dirty="0" smtClean="0"/>
              <a:t>Escasos avances, integración “</a:t>
            </a:r>
            <a:r>
              <a:rPr lang="es-CL" dirty="0" err="1" smtClean="0"/>
              <a:t>asiacéntrica</a:t>
            </a:r>
            <a:r>
              <a:rPr lang="es-CL" dirty="0" smtClean="0"/>
              <a:t>” </a:t>
            </a:r>
          </a:p>
          <a:p>
            <a:r>
              <a:rPr lang="es-CL" dirty="0" err="1" smtClean="0"/>
              <a:t>Pacific</a:t>
            </a:r>
            <a:r>
              <a:rPr lang="es-CL" dirty="0" smtClean="0"/>
              <a:t> Asia en lugar de Asia </a:t>
            </a:r>
            <a:r>
              <a:rPr lang="es-CL" dirty="0" err="1" smtClean="0"/>
              <a:t>Pacific</a:t>
            </a:r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Acuerdo Transpacífico, TPP</a:t>
            </a:r>
          </a:p>
          <a:p>
            <a:r>
              <a:rPr lang="es-CL" dirty="0" smtClean="0"/>
              <a:t>Inicio de negociación en 2009, a partir de P 4</a:t>
            </a:r>
          </a:p>
          <a:p>
            <a:r>
              <a:rPr lang="es-CL" dirty="0" smtClean="0"/>
              <a:t>EEUU y socios cercanos</a:t>
            </a:r>
          </a:p>
          <a:p>
            <a:r>
              <a:rPr lang="es-CL" dirty="0" smtClean="0"/>
              <a:t>Integración por agregación y </a:t>
            </a:r>
            <a:r>
              <a:rPr lang="es-CL" dirty="0" err="1" smtClean="0"/>
              <a:t>building</a:t>
            </a:r>
            <a:r>
              <a:rPr lang="es-CL" dirty="0" smtClean="0"/>
              <a:t> blocks</a:t>
            </a:r>
          </a:p>
          <a:p>
            <a:r>
              <a:rPr lang="es-CL" dirty="0" smtClean="0"/>
              <a:t>Cuña en integración </a:t>
            </a:r>
            <a:r>
              <a:rPr lang="es-CL" dirty="0" err="1" smtClean="0"/>
              <a:t>asiacéntrica</a:t>
            </a:r>
            <a:r>
              <a:rPr lang="es-CL" dirty="0" smtClean="0"/>
              <a:t>, frenar a China, “mejores” disciplinas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1259632" y="1638000"/>
          <a:ext cx="6965800" cy="5220000"/>
        </p:xfrm>
        <a:graphic>
          <a:graphicData uri="http://schemas.openxmlformats.org/presentationml/2006/ole">
            <p:oleObj spid="_x0000_s44034" name="Diapositiva" r:id="rId3" imgW="1632362" imgH="1223684" progId="PowerPoint.Slide.12">
              <p:embed/>
            </p:oleObj>
          </a:graphicData>
        </a:graphic>
      </p:graphicFrame>
      <p:sp>
        <p:nvSpPr>
          <p:cNvPr id="5" name="4 Título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CL" b="1" dirty="0" smtClean="0"/>
              <a:t>Socios comerciales de Chile</a:t>
            </a:r>
            <a:br>
              <a:rPr lang="es-CL" b="1" dirty="0" smtClean="0"/>
            </a:br>
            <a:r>
              <a:rPr lang="es-CL" sz="3100" b="1" dirty="0" smtClean="0"/>
              <a:t>2003 y 2008</a:t>
            </a:r>
            <a:endParaRPr lang="es-CL" sz="3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Personalizado 2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C00000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691</Words>
  <Application>Microsoft Office PowerPoint</Application>
  <PresentationFormat>Presentación en pantalla (4:3)</PresentationFormat>
  <Paragraphs>158</Paragraphs>
  <Slides>16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Urbano</vt:lpstr>
      <vt:lpstr>Diapositiva</vt:lpstr>
      <vt:lpstr>Gráfico</vt:lpstr>
      <vt:lpstr>Regionalismo en Asia Pacífico</vt:lpstr>
      <vt:lpstr>Presentación</vt:lpstr>
      <vt:lpstr>  Asia Oriental en el comercio mundial e intrarregional  </vt:lpstr>
      <vt:lpstr>13 Acuerdos regionales en Asia Pacífico</vt:lpstr>
      <vt:lpstr>Rol de ASEAN</vt:lpstr>
      <vt:lpstr>Acuerdos comerciales de Asia Oriental</vt:lpstr>
      <vt:lpstr>APEC</vt:lpstr>
      <vt:lpstr>¿FTAAP o TPP?</vt:lpstr>
      <vt:lpstr>Socios comerciales de Chile 2003 y 2008</vt:lpstr>
      <vt:lpstr>Chile y el regionalismo asiático</vt:lpstr>
      <vt:lpstr>Chile y APEC</vt:lpstr>
      <vt:lpstr>Comercio de Chile con Asia</vt:lpstr>
      <vt:lpstr>Concentración de exportaciones a China</vt:lpstr>
      <vt:lpstr>Relación económica compleja</vt:lpstr>
      <vt:lpstr>Acuerdos comerciales</vt:lpstr>
      <vt:lpstr>Opciones estratégicas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Regionalismo en Asia Pacífico</dc:title>
  <dc:creator>ALICIA</dc:creator>
  <cp:lastModifiedBy>cetecom</cp:lastModifiedBy>
  <cp:revision>26</cp:revision>
  <dcterms:created xsi:type="dcterms:W3CDTF">2010-10-04T15:51:57Z</dcterms:created>
  <dcterms:modified xsi:type="dcterms:W3CDTF">2010-11-03T11:53:19Z</dcterms:modified>
</cp:coreProperties>
</file>