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473" r:id="rId2"/>
    <p:sldId id="478" r:id="rId3"/>
    <p:sldId id="474" r:id="rId4"/>
    <p:sldId id="477" r:id="rId5"/>
    <p:sldId id="475" r:id="rId6"/>
    <p:sldId id="501" r:id="rId7"/>
    <p:sldId id="476" r:id="rId8"/>
    <p:sldId id="480" r:id="rId9"/>
    <p:sldId id="485" r:id="rId10"/>
    <p:sldId id="486" r:id="rId11"/>
    <p:sldId id="492" r:id="rId12"/>
    <p:sldId id="493" r:id="rId13"/>
    <p:sldId id="494" r:id="rId14"/>
    <p:sldId id="479" r:id="rId15"/>
    <p:sldId id="495" r:id="rId16"/>
    <p:sldId id="496" r:id="rId17"/>
    <p:sldId id="497" r:id="rId18"/>
    <p:sldId id="498" r:id="rId19"/>
    <p:sldId id="481" r:id="rId20"/>
    <p:sldId id="482" r:id="rId21"/>
    <p:sldId id="483" r:id="rId22"/>
    <p:sldId id="484" r:id="rId23"/>
    <p:sldId id="499" r:id="rId24"/>
    <p:sldId id="487" r:id="rId25"/>
    <p:sldId id="488" r:id="rId26"/>
    <p:sldId id="500" r:id="rId27"/>
    <p:sldId id="489" r:id="rId28"/>
    <p:sldId id="490" r:id="rId29"/>
    <p:sldId id="491" r:id="rId30"/>
    <p:sldId id="502" r:id="rId31"/>
    <p:sldId id="504" r:id="rId32"/>
    <p:sldId id="503" r:id="rId33"/>
  </p:sldIdLst>
  <p:sldSz cx="9144000" cy="6858000" type="screen4x3"/>
  <p:notesSz cx="7302500" cy="95885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97" d="100"/>
          <a:sy n="97" d="100"/>
        </p:scale>
        <p:origin x="-1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254" y="-78"/>
      </p:cViewPr>
      <p:guideLst>
        <p:guide orient="horz" pos="3020"/>
        <p:guide pos="23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endParaRPr lang="es-ES_tradnl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endParaRPr lang="es-ES_tradnl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endParaRPr lang="es-ES_tradnl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DC45AE2E-A632-4CCD-B24F-E60C5E78BE1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endParaRPr lang="es-ES_tradnl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8613" y="0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endParaRPr lang="es-ES_tradnl"/>
          </a:p>
        </p:txBody>
      </p:sp>
      <p:sp>
        <p:nvSpPr>
          <p:cNvPr id="5734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4125" y="719138"/>
            <a:ext cx="4794250" cy="3595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3138" y="4554538"/>
            <a:ext cx="5356225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9075"/>
            <a:ext cx="316388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defTabSz="965200">
              <a:defRPr sz="1300"/>
            </a:lvl1pPr>
          </a:lstStyle>
          <a:p>
            <a:endParaRPr lang="es-ES_tradnl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8613" y="9109075"/>
            <a:ext cx="316388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6515" tIns="48257" rIns="96515" bIns="48257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/>
            </a:lvl1pPr>
          </a:lstStyle>
          <a:p>
            <a:fld id="{C216E08B-EAA5-47F2-A130-27B8FEBA453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4100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4102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4103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04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4112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21B4929-86F5-4754-8679-A34C05E19D1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33F6FD-FCA5-4ED2-AA5F-D2C8874C33F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171450"/>
            <a:ext cx="1951038" cy="59610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171450"/>
            <a:ext cx="5700712" cy="59610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3E9B79-6282-4773-83B3-FDD400E7BDF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EC1614-442B-42D1-AE3D-C6B6B141A6F4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AFAF97A-A6DA-4561-82B3-925B0016B0F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7C2D71-6C58-40B0-A0FF-A48838AB9FD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D17E69-90FC-49FD-A151-192FB2B5F93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BD112B-6D99-45A9-BA40-F391F04F1E5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BA8AED-458D-48B8-9713-2C9994F5233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8D4EA1-7554-4A93-AF18-51A663D660D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C50CA1-F0A0-4C3B-9CFC-2DBC1C53D5B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417513" y="652463"/>
            <a:ext cx="438150" cy="4746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ltGray">
          <a:xfrm>
            <a:off x="800100" y="652463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541338" y="1074738"/>
            <a:ext cx="422275" cy="47466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ltGray">
          <a:xfrm>
            <a:off x="911225" y="1074738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ltGray">
          <a:xfrm>
            <a:off x="127000" y="1001713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762000" y="544513"/>
            <a:ext cx="31750" cy="10525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442913" y="1335088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_tradnl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171450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76400"/>
            <a:ext cx="77724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 rot="-36744">
            <a:off x="4648200" y="6278563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3D92D0-26E4-47AB-AC05-A099F18C20F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543800" cy="1143000"/>
          </a:xfrm>
        </p:spPr>
        <p:txBody>
          <a:bodyPr/>
          <a:lstStyle/>
          <a:p>
            <a:pPr algn="ctr"/>
            <a:r>
              <a:rPr lang="es-ES_tradnl" dirty="0"/>
              <a:t>Gestión de Operaciones</a:t>
            </a:r>
          </a:p>
        </p:txBody>
      </p:sp>
      <p:sp>
        <p:nvSpPr>
          <p:cNvPr id="288771" name="Text Box 3"/>
          <p:cNvSpPr txBox="1">
            <a:spLocks noChangeArrowheads="1"/>
          </p:cNvSpPr>
          <p:nvPr/>
        </p:nvSpPr>
        <p:spPr bwMode="auto">
          <a:xfrm>
            <a:off x="1295400" y="3505200"/>
            <a:ext cx="7467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 dirty="0" smtClean="0">
                <a:solidFill>
                  <a:schemeClr val="tx2"/>
                </a:solidFill>
              </a:rPr>
              <a:t>Distribución </a:t>
            </a:r>
            <a:r>
              <a:rPr lang="es-ES_tradnl" sz="3200" dirty="0">
                <a:solidFill>
                  <a:schemeClr val="tx2"/>
                </a:solidFill>
              </a:rPr>
              <a:t>de Instalaciones</a:t>
            </a:r>
            <a:endParaRPr lang="es-ES_tradnl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D3FD800-0F4B-47A6-9D59-29DF3301594B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302087" name="Text Box 7"/>
          <p:cNvSpPr txBox="1">
            <a:spLocks noChangeArrowheads="1"/>
          </p:cNvSpPr>
          <p:nvPr/>
        </p:nvSpPr>
        <p:spPr bwMode="auto">
          <a:xfrm>
            <a:off x="1779588" y="5562600"/>
            <a:ext cx="19542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000099"/>
                </a:solidFill>
              </a:rPr>
              <a:t>Matriz de Viajes</a:t>
            </a:r>
          </a:p>
        </p:txBody>
      </p:sp>
      <p:sp>
        <p:nvSpPr>
          <p:cNvPr id="302088" name="Text Box 8"/>
          <p:cNvSpPr txBox="1">
            <a:spLocks noChangeArrowheads="1"/>
          </p:cNvSpPr>
          <p:nvPr/>
        </p:nvSpPr>
        <p:spPr bwMode="auto">
          <a:xfrm>
            <a:off x="5791200" y="5562600"/>
            <a:ext cx="1990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000099"/>
                </a:solidFill>
              </a:rPr>
              <a:t>Costos Unitarios</a:t>
            </a:r>
          </a:p>
        </p:txBody>
      </p:sp>
      <p:pic>
        <p:nvPicPr>
          <p:cNvPr id="30209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89150"/>
            <a:ext cx="341630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2091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089150"/>
            <a:ext cx="341630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1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F9F54A-273B-4FFC-BBA1-0D1E39CEAEB2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308230" name="Text Box 6"/>
          <p:cNvSpPr txBox="1">
            <a:spLocks noChangeArrowheads="1"/>
          </p:cNvSpPr>
          <p:nvPr/>
        </p:nvSpPr>
        <p:spPr bwMode="auto">
          <a:xfrm>
            <a:off x="3954463" y="4800600"/>
            <a:ext cx="1684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2"/>
                </a:solidFill>
              </a:rPr>
              <a:t>Diseño Inicial</a:t>
            </a:r>
            <a:endParaRPr lang="es-ES_tradnl">
              <a:solidFill>
                <a:schemeClr val="tx2"/>
              </a:solidFill>
            </a:endParaRPr>
          </a:p>
        </p:txBody>
      </p:sp>
      <p:grpSp>
        <p:nvGrpSpPr>
          <p:cNvPr id="308259" name="Group 35"/>
          <p:cNvGrpSpPr>
            <a:grpSpLocks/>
          </p:cNvGrpSpPr>
          <p:nvPr/>
        </p:nvGrpSpPr>
        <p:grpSpPr bwMode="auto">
          <a:xfrm>
            <a:off x="1676400" y="2362200"/>
            <a:ext cx="6705600" cy="1905000"/>
            <a:chOff x="1056" y="1488"/>
            <a:chExt cx="4224" cy="1200"/>
          </a:xfrm>
        </p:grpSpPr>
        <p:sp>
          <p:nvSpPr>
            <p:cNvPr id="308232" name="Rectangle 8"/>
            <p:cNvSpPr>
              <a:spLocks noChangeArrowheads="1"/>
            </p:cNvSpPr>
            <p:nvPr/>
          </p:nvSpPr>
          <p:spPr bwMode="auto">
            <a:xfrm>
              <a:off x="1056" y="1488"/>
              <a:ext cx="864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000" b="1"/>
                <a:t>Pintura</a:t>
              </a:r>
            </a:p>
            <a:p>
              <a:pPr algn="ctr"/>
              <a:r>
                <a:rPr lang="es-ES_tradnl" sz="1000" b="1"/>
                <a:t>1</a:t>
              </a:r>
            </a:p>
          </p:txBody>
        </p:sp>
        <p:sp>
          <p:nvSpPr>
            <p:cNvPr id="308233" name="Rectangle 9"/>
            <p:cNvSpPr>
              <a:spLocks noChangeArrowheads="1"/>
            </p:cNvSpPr>
            <p:nvPr/>
          </p:nvSpPr>
          <p:spPr bwMode="auto">
            <a:xfrm>
              <a:off x="1920" y="1488"/>
              <a:ext cx="624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000" b="1"/>
                <a:t>Motores</a:t>
              </a:r>
            </a:p>
            <a:p>
              <a:pPr algn="ctr"/>
              <a:r>
                <a:rPr lang="es-ES_tradnl" sz="1000" b="1"/>
                <a:t>pequeños</a:t>
              </a:r>
            </a:p>
            <a:p>
              <a:pPr algn="ctr"/>
              <a:r>
                <a:rPr lang="es-ES_tradnl" sz="1000" b="1"/>
                <a:t>4</a:t>
              </a:r>
            </a:p>
          </p:txBody>
        </p:sp>
        <p:sp>
          <p:nvSpPr>
            <p:cNvPr id="308234" name="Rectangle 10"/>
            <p:cNvSpPr>
              <a:spLocks noChangeArrowheads="1"/>
            </p:cNvSpPr>
            <p:nvPr/>
          </p:nvSpPr>
          <p:spPr bwMode="auto">
            <a:xfrm>
              <a:off x="2544" y="1488"/>
              <a:ext cx="1104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000" b="1"/>
                <a:t>Herrería</a:t>
              </a:r>
            </a:p>
            <a:p>
              <a:pPr algn="ctr"/>
              <a:r>
                <a:rPr lang="es-ES_tradnl" sz="1000" b="1"/>
                <a:t>5</a:t>
              </a:r>
            </a:p>
          </p:txBody>
        </p:sp>
        <p:sp>
          <p:nvSpPr>
            <p:cNvPr id="308235" name="Rectangle 11"/>
            <p:cNvSpPr>
              <a:spLocks noChangeArrowheads="1"/>
            </p:cNvSpPr>
            <p:nvPr/>
          </p:nvSpPr>
          <p:spPr bwMode="auto">
            <a:xfrm>
              <a:off x="3648" y="1488"/>
              <a:ext cx="1104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000" b="1"/>
                <a:t>Ruedas</a:t>
              </a:r>
            </a:p>
            <a:p>
              <a:pPr algn="ctr"/>
              <a:r>
                <a:rPr lang="es-ES_tradnl" sz="1000" b="1"/>
                <a:t>y</a:t>
              </a:r>
            </a:p>
            <a:p>
              <a:pPr algn="ctr"/>
              <a:r>
                <a:rPr lang="es-ES_tradnl" sz="1000" b="1"/>
                <a:t>llantas</a:t>
              </a:r>
            </a:p>
            <a:p>
              <a:pPr algn="ctr"/>
              <a:r>
                <a:rPr lang="es-ES_tradnl" sz="1000" b="1"/>
                <a:t>7</a:t>
              </a:r>
            </a:p>
          </p:txBody>
        </p:sp>
        <p:sp>
          <p:nvSpPr>
            <p:cNvPr id="308236" name="Rectangle 12"/>
            <p:cNvSpPr>
              <a:spLocks noChangeArrowheads="1"/>
            </p:cNvSpPr>
            <p:nvPr/>
          </p:nvSpPr>
          <p:spPr bwMode="auto">
            <a:xfrm>
              <a:off x="4752" y="1488"/>
              <a:ext cx="528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000" b="1"/>
                <a:t>Patio de</a:t>
              </a:r>
            </a:p>
            <a:p>
              <a:pPr algn="ctr"/>
              <a:r>
                <a:rPr lang="es-ES_tradnl" sz="1000" b="1"/>
                <a:t>recepción</a:t>
              </a:r>
              <a:endParaRPr lang="es-ES_tradnl" sz="1000"/>
            </a:p>
          </p:txBody>
        </p:sp>
        <p:sp>
          <p:nvSpPr>
            <p:cNvPr id="308238" name="Rectangle 14"/>
            <p:cNvSpPr>
              <a:spLocks noChangeArrowheads="1"/>
            </p:cNvSpPr>
            <p:nvPr/>
          </p:nvSpPr>
          <p:spPr bwMode="auto">
            <a:xfrm>
              <a:off x="1056" y="2016"/>
              <a:ext cx="4224" cy="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000" b="1"/>
                <a:t>Pasillo</a:t>
              </a:r>
              <a:endParaRPr lang="es-ES_tradnl" b="1"/>
            </a:p>
          </p:txBody>
        </p:sp>
        <p:sp>
          <p:nvSpPr>
            <p:cNvPr id="308239" name="Rectangle 15"/>
            <p:cNvSpPr>
              <a:spLocks noChangeArrowheads="1"/>
            </p:cNvSpPr>
            <p:nvPr/>
          </p:nvSpPr>
          <p:spPr bwMode="auto">
            <a:xfrm>
              <a:off x="1056" y="2160"/>
              <a:ext cx="720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000" b="1"/>
                <a:t>Corte de</a:t>
              </a:r>
            </a:p>
            <a:p>
              <a:pPr algn="ctr"/>
              <a:r>
                <a:rPr lang="es-ES_tradnl" sz="1000" b="1"/>
                <a:t>metal</a:t>
              </a:r>
            </a:p>
            <a:p>
              <a:pPr algn="ctr"/>
              <a:r>
                <a:rPr lang="es-ES_tradnl" sz="1000" b="1"/>
                <a:t>2</a:t>
              </a:r>
            </a:p>
          </p:txBody>
        </p:sp>
        <p:sp>
          <p:nvSpPr>
            <p:cNvPr id="308240" name="Rectangle 16"/>
            <p:cNvSpPr>
              <a:spLocks noChangeArrowheads="1"/>
            </p:cNvSpPr>
            <p:nvPr/>
          </p:nvSpPr>
          <p:spPr bwMode="auto">
            <a:xfrm>
              <a:off x="1776" y="2160"/>
              <a:ext cx="1344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000" b="1"/>
                <a:t>Soldadura</a:t>
              </a:r>
            </a:p>
            <a:p>
              <a:pPr algn="ctr"/>
              <a:r>
                <a:rPr lang="es-ES_tradnl" sz="1000" b="1"/>
                <a:t>3</a:t>
              </a:r>
            </a:p>
          </p:txBody>
        </p:sp>
        <p:sp>
          <p:nvSpPr>
            <p:cNvPr id="308241" name="Rectangle 17"/>
            <p:cNvSpPr>
              <a:spLocks noChangeArrowheads="1"/>
            </p:cNvSpPr>
            <p:nvPr/>
          </p:nvSpPr>
          <p:spPr bwMode="auto">
            <a:xfrm>
              <a:off x="3120" y="2160"/>
              <a:ext cx="480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000" b="1"/>
                <a:t>Controles</a:t>
              </a:r>
            </a:p>
            <a:p>
              <a:pPr algn="ctr"/>
              <a:r>
                <a:rPr lang="es-ES_tradnl" sz="1000" b="1"/>
                <a:t>6</a:t>
              </a:r>
            </a:p>
          </p:txBody>
        </p:sp>
        <p:sp>
          <p:nvSpPr>
            <p:cNvPr id="308242" name="Rectangle 18"/>
            <p:cNvSpPr>
              <a:spLocks noChangeArrowheads="1"/>
            </p:cNvSpPr>
            <p:nvPr/>
          </p:nvSpPr>
          <p:spPr bwMode="auto">
            <a:xfrm>
              <a:off x="3600" y="2160"/>
              <a:ext cx="1152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000" b="1"/>
                <a:t>Ensamble</a:t>
              </a:r>
            </a:p>
            <a:p>
              <a:pPr algn="ctr"/>
              <a:r>
                <a:rPr lang="es-ES_tradnl" sz="1000" b="1"/>
                <a:t>final</a:t>
              </a:r>
            </a:p>
            <a:p>
              <a:pPr algn="ctr"/>
              <a:r>
                <a:rPr lang="es-ES_tradnl" sz="1000" b="1"/>
                <a:t>8</a:t>
              </a:r>
            </a:p>
          </p:txBody>
        </p:sp>
        <p:sp>
          <p:nvSpPr>
            <p:cNvPr id="308243" name="Rectangle 19"/>
            <p:cNvSpPr>
              <a:spLocks noChangeArrowheads="1"/>
            </p:cNvSpPr>
            <p:nvPr/>
          </p:nvSpPr>
          <p:spPr bwMode="auto">
            <a:xfrm>
              <a:off x="4752" y="2160"/>
              <a:ext cx="528" cy="5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000" b="1"/>
                <a:t>Patio de</a:t>
              </a:r>
            </a:p>
            <a:p>
              <a:pPr algn="ctr"/>
              <a:r>
                <a:rPr lang="es-ES_tradnl" sz="1000" b="1"/>
                <a:t>embarques</a:t>
              </a:r>
              <a:endParaRPr lang="es-ES_tradnl" sz="100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12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F8C25E-5516-4B15-8F32-9D9D1F4F360B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3092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309256" name="Text Box 1032"/>
          <p:cNvSpPr txBox="1">
            <a:spLocks noChangeArrowheads="1"/>
          </p:cNvSpPr>
          <p:nvPr/>
        </p:nvSpPr>
        <p:spPr bwMode="auto">
          <a:xfrm>
            <a:off x="1143000" y="5267325"/>
            <a:ext cx="34305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2000">
                <a:solidFill>
                  <a:srgbClr val="000099"/>
                </a:solidFill>
              </a:rPr>
              <a:t>Distancias Interdependientes</a:t>
            </a:r>
          </a:p>
          <a:p>
            <a:pPr algn="ctr"/>
            <a:r>
              <a:rPr lang="es-ES_tradnl" sz="2000">
                <a:solidFill>
                  <a:srgbClr val="000099"/>
                </a:solidFill>
              </a:rPr>
              <a:t>Iniciales</a:t>
            </a:r>
          </a:p>
        </p:txBody>
      </p:sp>
      <p:sp>
        <p:nvSpPr>
          <p:cNvPr id="309257" name="Text Box 1033"/>
          <p:cNvSpPr txBox="1">
            <a:spLocks noChangeArrowheads="1"/>
          </p:cNvSpPr>
          <p:nvPr/>
        </p:nvSpPr>
        <p:spPr bwMode="auto">
          <a:xfrm>
            <a:off x="5511800" y="5257800"/>
            <a:ext cx="2563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000099"/>
                </a:solidFill>
              </a:rPr>
              <a:t>Matriz de Costo Total</a:t>
            </a:r>
          </a:p>
        </p:txBody>
      </p:sp>
      <p:sp>
        <p:nvSpPr>
          <p:cNvPr id="309259" name="Oval 1035"/>
          <p:cNvSpPr>
            <a:spLocks noChangeArrowheads="1"/>
          </p:cNvSpPr>
          <p:nvPr/>
        </p:nvSpPr>
        <p:spPr bwMode="auto">
          <a:xfrm>
            <a:off x="6769100" y="2641600"/>
            <a:ext cx="457200" cy="457200"/>
          </a:xfrm>
          <a:prstGeom prst="ellips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9260" name="Oval 1036"/>
          <p:cNvSpPr>
            <a:spLocks noChangeArrowheads="1"/>
          </p:cNvSpPr>
          <p:nvPr/>
        </p:nvSpPr>
        <p:spPr bwMode="auto">
          <a:xfrm>
            <a:off x="7200900" y="3454400"/>
            <a:ext cx="457200" cy="457200"/>
          </a:xfrm>
          <a:prstGeom prst="ellips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309261" name="Picture 1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854200"/>
            <a:ext cx="341630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9263" name="Picture 1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3300" y="1846263"/>
            <a:ext cx="3416300" cy="325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9264" name="Oval 1040"/>
          <p:cNvSpPr>
            <a:spLocks noChangeArrowheads="1"/>
          </p:cNvSpPr>
          <p:nvPr/>
        </p:nvSpPr>
        <p:spPr bwMode="auto">
          <a:xfrm>
            <a:off x="7162800" y="3314700"/>
            <a:ext cx="381000" cy="381000"/>
          </a:xfrm>
          <a:prstGeom prst="ellips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9265" name="Oval 1041"/>
          <p:cNvSpPr>
            <a:spLocks noChangeArrowheads="1"/>
          </p:cNvSpPr>
          <p:nvPr/>
        </p:nvSpPr>
        <p:spPr bwMode="auto">
          <a:xfrm>
            <a:off x="6807200" y="2679700"/>
            <a:ext cx="381000" cy="381000"/>
          </a:xfrm>
          <a:prstGeom prst="ellips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10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9C50791-E77A-45AA-A51C-09ACCDBC73DF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310277" name="Text Box 5"/>
          <p:cNvSpPr txBox="1">
            <a:spLocks noChangeArrowheads="1"/>
          </p:cNvSpPr>
          <p:nvPr/>
        </p:nvSpPr>
        <p:spPr bwMode="auto">
          <a:xfrm>
            <a:off x="4949825" y="2286000"/>
            <a:ext cx="32035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1800">
                <a:solidFill>
                  <a:srgbClr val="000099"/>
                </a:solidFill>
              </a:rPr>
              <a:t>Costos ajustados debido</a:t>
            </a:r>
          </a:p>
          <a:p>
            <a:pPr algn="ctr"/>
            <a:r>
              <a:rPr lang="es-ES_tradnl" sz="1800">
                <a:solidFill>
                  <a:srgbClr val="000099"/>
                </a:solidFill>
              </a:rPr>
              <a:t>al cambio del departamento 4</a:t>
            </a:r>
          </a:p>
          <a:p>
            <a:pPr algn="ctr"/>
            <a:r>
              <a:rPr lang="es-ES_tradnl" sz="1800">
                <a:solidFill>
                  <a:srgbClr val="000099"/>
                </a:solidFill>
              </a:rPr>
              <a:t> y el departamento 5.</a:t>
            </a:r>
            <a:endParaRPr lang="es-ES_tradnl" sz="2000">
              <a:solidFill>
                <a:srgbClr val="000099"/>
              </a:solidFill>
            </a:endParaRPr>
          </a:p>
        </p:txBody>
      </p:sp>
      <p:sp>
        <p:nvSpPr>
          <p:cNvPr id="310278" name="Oval 6"/>
          <p:cNvSpPr>
            <a:spLocks noChangeArrowheads="1"/>
          </p:cNvSpPr>
          <p:nvPr/>
        </p:nvSpPr>
        <p:spPr bwMode="auto">
          <a:xfrm>
            <a:off x="2971800" y="2628900"/>
            <a:ext cx="457200" cy="457200"/>
          </a:xfrm>
          <a:prstGeom prst="ellips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0279" name="Oval 7"/>
          <p:cNvSpPr>
            <a:spLocks noChangeArrowheads="1"/>
          </p:cNvSpPr>
          <p:nvPr/>
        </p:nvSpPr>
        <p:spPr bwMode="auto">
          <a:xfrm>
            <a:off x="3378200" y="3429000"/>
            <a:ext cx="457200" cy="457200"/>
          </a:xfrm>
          <a:prstGeom prst="ellipse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3102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5700" y="1905000"/>
            <a:ext cx="341630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0281" name="Oval 9"/>
          <p:cNvSpPr>
            <a:spLocks noChangeArrowheads="1"/>
          </p:cNvSpPr>
          <p:nvPr/>
        </p:nvSpPr>
        <p:spPr bwMode="auto">
          <a:xfrm>
            <a:off x="3149600" y="2717800"/>
            <a:ext cx="381000" cy="381000"/>
          </a:xfrm>
          <a:prstGeom prst="ellips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0282" name="Oval 10"/>
          <p:cNvSpPr>
            <a:spLocks noChangeArrowheads="1"/>
          </p:cNvSpPr>
          <p:nvPr/>
        </p:nvSpPr>
        <p:spPr bwMode="auto">
          <a:xfrm>
            <a:off x="3492500" y="3365500"/>
            <a:ext cx="381000" cy="381000"/>
          </a:xfrm>
          <a:prstGeom prst="ellipse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4D84A8-53E3-4C2C-80D9-8440F523DEEF}" type="slidenum">
              <a:rPr lang="es-ES_tradnl"/>
              <a:pPr/>
              <a:t>14</a:t>
            </a:fld>
            <a:endParaRPr lang="es-ES_tradnl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2.- Criterios Cualitativos:</a:t>
            </a:r>
          </a:p>
          <a:p>
            <a:pPr lvl="1"/>
            <a:r>
              <a:rPr lang="es-ES_tradnl"/>
              <a:t>Inspección visual.</a:t>
            </a:r>
          </a:p>
          <a:p>
            <a:pPr lvl="1"/>
            <a:r>
              <a:rPr lang="es-ES_tradnl"/>
              <a:t>Cercanía deseada.</a:t>
            </a:r>
          </a:p>
          <a:p>
            <a:pPr lvl="1"/>
            <a:r>
              <a:rPr lang="es-ES_tradnl"/>
              <a:t>Incompatibilidad.</a:t>
            </a:r>
          </a:p>
          <a:p>
            <a:pPr lvl="1"/>
            <a:r>
              <a:rPr lang="es-ES_tradnl"/>
              <a:t>Sistemas computacionales.</a:t>
            </a:r>
          </a:p>
          <a:p>
            <a:pPr lvl="1"/>
            <a:r>
              <a:rPr lang="es-ES_tradnl"/>
              <a:t>Algoritmos heurísticos.</a:t>
            </a:r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r>
              <a:rPr lang="es-ES_tradnl"/>
              <a:t>Ejemplo: Supermercado.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9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D9E3E2-0DA5-4F78-8CE3-D343F942A5B9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3112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311310" name="Text Box 1038"/>
          <p:cNvSpPr txBox="1">
            <a:spLocks noChangeArrowheads="1"/>
          </p:cNvSpPr>
          <p:nvPr/>
        </p:nvSpPr>
        <p:spPr bwMode="auto">
          <a:xfrm>
            <a:off x="5207000" y="5715000"/>
            <a:ext cx="2276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000099"/>
                </a:solidFill>
              </a:rPr>
              <a:t>Información Inicial</a:t>
            </a:r>
          </a:p>
        </p:txBody>
      </p:sp>
      <p:pic>
        <p:nvPicPr>
          <p:cNvPr id="311312" name="Picture 10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9375" y="1852613"/>
            <a:ext cx="2314575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1313" name="Picture 10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2075" y="3441700"/>
            <a:ext cx="2676525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1314" name="Picture 10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1125" y="4845050"/>
            <a:ext cx="207645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1320" name="Picture 104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1601788"/>
            <a:ext cx="4297363" cy="399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361306-9953-4549-BF1D-BB6953B4D52D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312325" name="Text Box 5"/>
          <p:cNvSpPr txBox="1">
            <a:spLocks noChangeArrowheads="1"/>
          </p:cNvSpPr>
          <p:nvPr/>
        </p:nvSpPr>
        <p:spPr bwMode="auto">
          <a:xfrm>
            <a:off x="3505200" y="5562600"/>
            <a:ext cx="287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000099"/>
                </a:solidFill>
              </a:rPr>
              <a:t>Diagrama de Relaciones</a:t>
            </a:r>
          </a:p>
        </p:txBody>
      </p:sp>
      <p:pic>
        <p:nvPicPr>
          <p:cNvPr id="3123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817688"/>
            <a:ext cx="5521325" cy="366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1AAD65-8B16-4EBE-A88D-E9670DA1CDA7}" type="slidenum">
              <a:rPr lang="es-ES_tradnl"/>
              <a:pPr/>
              <a:t>17</a:t>
            </a:fld>
            <a:endParaRPr lang="es-ES_tradnl"/>
          </a:p>
        </p:txBody>
      </p:sp>
      <p:pic>
        <p:nvPicPr>
          <p:cNvPr id="3133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371600"/>
            <a:ext cx="44084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313349" name="Text Box 5"/>
          <p:cNvSpPr txBox="1">
            <a:spLocks noChangeArrowheads="1"/>
          </p:cNvSpPr>
          <p:nvPr/>
        </p:nvSpPr>
        <p:spPr bwMode="auto">
          <a:xfrm>
            <a:off x="3530600" y="5622925"/>
            <a:ext cx="256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000099"/>
                </a:solidFill>
              </a:rPr>
              <a:t>Diagrama de Bloques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B4CACF-D520-4649-B343-7DF65C8E1F9B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3143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314373" name="Text Box 1029"/>
          <p:cNvSpPr txBox="1">
            <a:spLocks noChangeArrowheads="1"/>
          </p:cNvSpPr>
          <p:nvPr/>
        </p:nvSpPr>
        <p:spPr bwMode="auto">
          <a:xfrm>
            <a:off x="3914775" y="5105400"/>
            <a:ext cx="2105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rgbClr val="000099"/>
                </a:solidFill>
              </a:rPr>
              <a:t>Distribución Final</a:t>
            </a:r>
          </a:p>
        </p:txBody>
      </p:sp>
      <p:pic>
        <p:nvPicPr>
          <p:cNvPr id="314374" name="Picture 1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905000"/>
            <a:ext cx="5486400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4715B5-97FA-447A-923C-01A771E5DB2E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  <a:endParaRPr lang="es-ES_tradnl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Balanceo de la Línea:</a:t>
            </a:r>
          </a:p>
          <a:p>
            <a:pPr lvl="1"/>
            <a:r>
              <a:rPr lang="es-ES_tradnl"/>
              <a:t>Notación:</a:t>
            </a:r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r>
              <a:rPr lang="es-ES_tradnl"/>
              <a:t>Indicadores:</a:t>
            </a:r>
          </a:p>
          <a:p>
            <a:pPr lvl="1"/>
            <a:endParaRPr lang="es-ES_tradnl"/>
          </a:p>
          <a:p>
            <a:pPr lvl="1"/>
            <a:endParaRPr lang="es-ES_tradnl"/>
          </a:p>
        </p:txBody>
      </p:sp>
      <p:graphicFrame>
        <p:nvGraphicFramePr>
          <p:cNvPr id="319488" name="Object 1024"/>
          <p:cNvGraphicFramePr>
            <a:graphicFrameLocks noChangeAspect="1"/>
          </p:cNvGraphicFramePr>
          <p:nvPr/>
        </p:nvGraphicFramePr>
        <p:xfrm>
          <a:off x="1219200" y="2743200"/>
          <a:ext cx="7315200" cy="1803400"/>
        </p:xfrm>
        <a:graphic>
          <a:graphicData uri="http://schemas.openxmlformats.org/presentationml/2006/ole">
            <p:oleObj spid="_x0000_s319488" name="Ecuación" r:id="rId3" imgW="4584600" imgH="1130040" progId="Equation.3">
              <p:embed/>
            </p:oleObj>
          </a:graphicData>
        </a:graphic>
      </p:graphicFrame>
      <p:graphicFrame>
        <p:nvGraphicFramePr>
          <p:cNvPr id="319489" name="Object 1025"/>
          <p:cNvGraphicFramePr>
            <a:graphicFrameLocks noChangeAspect="1"/>
          </p:cNvGraphicFramePr>
          <p:nvPr/>
        </p:nvGraphicFramePr>
        <p:xfrm>
          <a:off x="1752600" y="5029200"/>
          <a:ext cx="3429000" cy="627063"/>
        </p:xfrm>
        <a:graphic>
          <a:graphicData uri="http://schemas.openxmlformats.org/presentationml/2006/ole">
            <p:oleObj spid="_x0000_s319489" name="Ecuación" r:id="rId4" imgW="1866600" imgH="34272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7FA850-FC18-43E3-A70B-D2E707972D27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29389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Introducción</a:t>
            </a:r>
          </a:p>
        </p:txBody>
      </p:sp>
      <p:sp>
        <p:nvSpPr>
          <p:cNvPr id="2938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Definición:</a:t>
            </a:r>
          </a:p>
          <a:p>
            <a:pPr lvl="1"/>
            <a:r>
              <a:rPr lang="es-ES_tradnl"/>
              <a:t>La distribución se relaciona con el arreglo de las instalaciones físicas de procesamiento dentro de un tipo de proceso dado.</a:t>
            </a:r>
          </a:p>
          <a:p>
            <a:pPr lvl="1"/>
            <a:endParaRPr lang="es-ES_tradnl"/>
          </a:p>
          <a:p>
            <a:pPr lvl="1"/>
            <a:r>
              <a:rPr lang="es-ES_tradnl"/>
              <a:t>Las decisiones de distribución en servicios y manufactura se estudian dentro de un marco conceptual común.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3158A2-2639-4C56-82FC-7859B6104B43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</p:txBody>
      </p:sp>
      <p:graphicFrame>
        <p:nvGraphicFramePr>
          <p:cNvPr id="320512" name="Object 1024"/>
          <p:cNvGraphicFramePr>
            <a:graphicFrameLocks noChangeAspect="1"/>
          </p:cNvGraphicFramePr>
          <p:nvPr/>
        </p:nvGraphicFramePr>
        <p:xfrm>
          <a:off x="2209800" y="2057400"/>
          <a:ext cx="4114800" cy="3416300"/>
        </p:xfrm>
        <a:graphic>
          <a:graphicData uri="http://schemas.openxmlformats.org/presentationml/2006/ole">
            <p:oleObj spid="_x0000_s320512" name="Ecuación" r:id="rId3" imgW="2171520" imgH="1803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7682CF-8F1B-41EF-A7E2-92695CED822C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1868488"/>
            <a:ext cx="7772400" cy="4456112"/>
          </a:xfrm>
        </p:spPr>
        <p:txBody>
          <a:bodyPr/>
          <a:lstStyle/>
          <a:p>
            <a:pPr lvl="1"/>
            <a:r>
              <a:rPr lang="es-ES_tradnl"/>
              <a:t>Objetivo:</a:t>
            </a:r>
          </a:p>
          <a:p>
            <a:pPr lvl="2"/>
            <a:r>
              <a:rPr lang="es-ES_tradnl"/>
              <a:t>Se busca balancear la línea, es decir, que todos los tiempos de trabajo (t</a:t>
            </a:r>
            <a:r>
              <a:rPr lang="es-ES_tradnl" baseline="-25000"/>
              <a:t>i</a:t>
            </a:r>
            <a:r>
              <a:rPr lang="es-ES_tradnl"/>
              <a:t>) sean similares.</a:t>
            </a:r>
          </a:p>
          <a:p>
            <a:pPr lvl="3"/>
            <a:endParaRPr lang="es-ES_tradnl"/>
          </a:p>
          <a:p>
            <a:pPr lvl="1"/>
            <a:r>
              <a:rPr lang="es-ES_tradnl"/>
              <a:t>Consideraciones:</a:t>
            </a:r>
          </a:p>
          <a:p>
            <a:pPr lvl="2"/>
            <a:r>
              <a:rPr lang="es-ES_tradnl"/>
              <a:t>1.- Variabilidad de los tiempos de operación.</a:t>
            </a:r>
          </a:p>
          <a:p>
            <a:pPr lvl="2"/>
            <a:r>
              <a:rPr lang="es-ES_tradnl"/>
              <a:t>2.- Múltiples productos.</a:t>
            </a:r>
          </a:p>
          <a:p>
            <a:pPr lvl="2"/>
            <a:r>
              <a:rPr lang="es-ES_tradnl"/>
              <a:t>3.- Limitaciones espaciales u otros:</a:t>
            </a:r>
          </a:p>
          <a:p>
            <a:pPr lvl="3"/>
            <a:r>
              <a:rPr lang="es-ES_tradnl"/>
              <a:t>Motivos para juntar tareas por otros motivos: localización, habilidad, etc.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F1BC5F-37BA-4F9A-9A91-6CBFD1EAF933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752600"/>
            <a:ext cx="7772400" cy="4456113"/>
          </a:xfrm>
        </p:spPr>
        <p:txBody>
          <a:bodyPr/>
          <a:lstStyle/>
          <a:p>
            <a:pPr lvl="2"/>
            <a:r>
              <a:rPr lang="es-ES_tradnl"/>
              <a:t>4.- Factores de comportamiento:</a:t>
            </a:r>
          </a:p>
          <a:p>
            <a:pPr lvl="3"/>
            <a:r>
              <a:rPr lang="es-ES_tradnl"/>
              <a:t>Ciclos cortos son aburridos.</a:t>
            </a:r>
          </a:p>
          <a:p>
            <a:pPr lvl="3"/>
            <a:r>
              <a:rPr lang="es-ES_tradnl"/>
              <a:t>Buscar otra forma de organizarse, con mayor variedad.</a:t>
            </a:r>
          </a:p>
          <a:p>
            <a:pPr lvl="3"/>
            <a:r>
              <a:rPr lang="es-ES_tradnl"/>
              <a:t>Generalmente se usan  métodos manuales.</a:t>
            </a:r>
          </a:p>
          <a:p>
            <a:pPr lvl="4"/>
            <a:endParaRPr lang="es-ES_tradnl"/>
          </a:p>
          <a:p>
            <a:pPr lvl="1"/>
            <a:r>
              <a:rPr lang="es-ES_tradnl"/>
              <a:t>Reglas Típicas:</a:t>
            </a:r>
          </a:p>
          <a:p>
            <a:pPr lvl="2"/>
            <a:r>
              <a:rPr lang="es-ES_tradnl"/>
              <a:t>1.- Asignar primero tareas con mayor número de seguidoras.</a:t>
            </a:r>
          </a:p>
          <a:p>
            <a:pPr lvl="2"/>
            <a:r>
              <a:rPr lang="es-ES_tradnl"/>
              <a:t>2.- Armar estaciones de trabajo con tareas compatibles, buscando acercarse al tiempo de ciclo en cada estación.</a:t>
            </a:r>
          </a:p>
          <a:p>
            <a:pPr lvl="2"/>
            <a:r>
              <a:rPr lang="es-ES_tradnl"/>
              <a:t>3.- Ver eficiencia y reordenar si conviene.</a:t>
            </a:r>
          </a:p>
          <a:p>
            <a:pPr lvl="1"/>
            <a:endParaRPr lang="es-ES_tradnl"/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E93629-92E7-4D76-8D98-578A528DBE19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3153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31539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Para proyectos específicos Layout es especial:</a:t>
            </a:r>
          </a:p>
          <a:p>
            <a:pPr lvl="2"/>
            <a:r>
              <a:rPr lang="es-ES_tradnl"/>
              <a:t>Caso: Construcciones.</a:t>
            </a:r>
          </a:p>
          <a:p>
            <a:pPr lvl="3"/>
            <a:endParaRPr lang="es-ES_tradnl"/>
          </a:p>
          <a:p>
            <a:pPr lvl="1"/>
            <a:r>
              <a:rPr lang="es-ES_tradnl"/>
              <a:t>Ejemplo: Balanceo de la línea de ensamblaje del wagon modelo J.</a:t>
            </a:r>
          </a:p>
          <a:p>
            <a:pPr lvl="3"/>
            <a:endParaRPr lang="es-ES_tradnl"/>
          </a:p>
          <a:p>
            <a:pPr lvl="2"/>
            <a:r>
              <a:rPr lang="es-ES_tradnl"/>
              <a:t>Producción diaria de 500 vagones.</a:t>
            </a:r>
          </a:p>
          <a:p>
            <a:pPr lvl="2"/>
            <a:r>
              <a:rPr lang="es-ES_tradnl"/>
              <a:t>Tiempo de producción de 420 minutos.</a:t>
            </a:r>
          </a:p>
          <a:p>
            <a:pPr lvl="2"/>
            <a:r>
              <a:rPr lang="es-ES_tradnl"/>
              <a:t>Tiempo de ciclo:</a:t>
            </a:r>
          </a:p>
        </p:txBody>
      </p:sp>
      <p:graphicFrame>
        <p:nvGraphicFramePr>
          <p:cNvPr id="321536" name="Object 1024"/>
          <p:cNvGraphicFramePr>
            <a:graphicFrameLocks noChangeAspect="1"/>
          </p:cNvGraphicFramePr>
          <p:nvPr/>
        </p:nvGraphicFramePr>
        <p:xfrm>
          <a:off x="2362200" y="5281613"/>
          <a:ext cx="6248400" cy="814387"/>
        </p:xfrm>
        <a:graphic>
          <a:graphicData uri="http://schemas.openxmlformats.org/presentationml/2006/ole">
            <p:oleObj spid="_x0000_s321536" name="Ecuación" r:id="rId3" imgW="32130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8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965353-B3C9-4C3E-B64F-12338BB52132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303109" name="Text Box 5"/>
          <p:cNvSpPr txBox="1">
            <a:spLocks noChangeArrowheads="1"/>
          </p:cNvSpPr>
          <p:nvPr/>
        </p:nvSpPr>
        <p:spPr bwMode="auto">
          <a:xfrm>
            <a:off x="1693863" y="1981200"/>
            <a:ext cx="65357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2"/>
                </a:solidFill>
              </a:rPr>
              <a:t>Pasos y tiempos de ensamblaje para el wagon modelo J:</a:t>
            </a:r>
            <a:endParaRPr lang="es-ES_tradnl">
              <a:solidFill>
                <a:schemeClr val="tx2"/>
              </a:solidFill>
            </a:endParaRPr>
          </a:p>
        </p:txBody>
      </p:sp>
      <p:grpSp>
        <p:nvGrpSpPr>
          <p:cNvPr id="303205" name="Group 101"/>
          <p:cNvGrpSpPr>
            <a:grpSpLocks/>
          </p:cNvGrpSpPr>
          <p:nvPr/>
        </p:nvGrpSpPr>
        <p:grpSpPr bwMode="auto">
          <a:xfrm>
            <a:off x="2133600" y="2527300"/>
            <a:ext cx="6731000" cy="3203575"/>
            <a:chOff x="1344" y="1592"/>
            <a:chExt cx="4240" cy="2018"/>
          </a:xfrm>
        </p:grpSpPr>
        <p:pic>
          <p:nvPicPr>
            <p:cNvPr id="30311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44" y="1613"/>
              <a:ext cx="4176" cy="1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3203" name="Rectangle 99"/>
            <p:cNvSpPr>
              <a:spLocks noChangeArrowheads="1"/>
            </p:cNvSpPr>
            <p:nvPr/>
          </p:nvSpPr>
          <p:spPr bwMode="auto">
            <a:xfrm>
              <a:off x="5000" y="1592"/>
              <a:ext cx="584" cy="20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40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9D98B7-F94B-4225-8DFD-C9F2D299CDC1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grpSp>
        <p:nvGrpSpPr>
          <p:cNvPr id="304187" name="Group 59"/>
          <p:cNvGrpSpPr>
            <a:grpSpLocks/>
          </p:cNvGrpSpPr>
          <p:nvPr/>
        </p:nvGrpSpPr>
        <p:grpSpPr bwMode="auto">
          <a:xfrm>
            <a:off x="2133600" y="1981200"/>
            <a:ext cx="5791200" cy="2971800"/>
            <a:chOff x="1248" y="1680"/>
            <a:chExt cx="3648" cy="1872"/>
          </a:xfrm>
        </p:grpSpPr>
        <p:sp>
          <p:nvSpPr>
            <p:cNvPr id="304138" name="Oval 10"/>
            <p:cNvSpPr>
              <a:spLocks noChangeArrowheads="1"/>
            </p:cNvSpPr>
            <p:nvPr/>
          </p:nvSpPr>
          <p:spPr bwMode="auto">
            <a:xfrm>
              <a:off x="1248" y="2400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A</a:t>
              </a:r>
            </a:p>
          </p:txBody>
        </p:sp>
        <p:sp>
          <p:nvSpPr>
            <p:cNvPr id="304140" name="Oval 12"/>
            <p:cNvSpPr>
              <a:spLocks noChangeArrowheads="1"/>
            </p:cNvSpPr>
            <p:nvPr/>
          </p:nvSpPr>
          <p:spPr bwMode="auto">
            <a:xfrm>
              <a:off x="1920" y="2160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B</a:t>
              </a:r>
            </a:p>
          </p:txBody>
        </p:sp>
        <p:sp>
          <p:nvSpPr>
            <p:cNvPr id="304141" name="Oval 13"/>
            <p:cNvSpPr>
              <a:spLocks noChangeArrowheads="1"/>
            </p:cNvSpPr>
            <p:nvPr/>
          </p:nvSpPr>
          <p:spPr bwMode="auto">
            <a:xfrm>
              <a:off x="1248" y="283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D</a:t>
              </a:r>
            </a:p>
          </p:txBody>
        </p:sp>
        <p:sp>
          <p:nvSpPr>
            <p:cNvPr id="304142" name="Oval 14"/>
            <p:cNvSpPr>
              <a:spLocks noChangeArrowheads="1"/>
            </p:cNvSpPr>
            <p:nvPr/>
          </p:nvSpPr>
          <p:spPr bwMode="auto">
            <a:xfrm>
              <a:off x="1920" y="283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E</a:t>
              </a:r>
            </a:p>
          </p:txBody>
        </p:sp>
        <p:sp>
          <p:nvSpPr>
            <p:cNvPr id="304143" name="Oval 15"/>
            <p:cNvSpPr>
              <a:spLocks noChangeArrowheads="1"/>
            </p:cNvSpPr>
            <p:nvPr/>
          </p:nvSpPr>
          <p:spPr bwMode="auto">
            <a:xfrm>
              <a:off x="2544" y="2160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C</a:t>
              </a:r>
            </a:p>
          </p:txBody>
        </p:sp>
        <p:sp>
          <p:nvSpPr>
            <p:cNvPr id="304144" name="Oval 16"/>
            <p:cNvSpPr>
              <a:spLocks noChangeArrowheads="1"/>
            </p:cNvSpPr>
            <p:nvPr/>
          </p:nvSpPr>
          <p:spPr bwMode="auto">
            <a:xfrm>
              <a:off x="2544" y="283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H</a:t>
              </a:r>
            </a:p>
          </p:txBody>
        </p:sp>
        <p:sp>
          <p:nvSpPr>
            <p:cNvPr id="304145" name="Oval 17"/>
            <p:cNvSpPr>
              <a:spLocks noChangeArrowheads="1"/>
            </p:cNvSpPr>
            <p:nvPr/>
          </p:nvSpPr>
          <p:spPr bwMode="auto">
            <a:xfrm>
              <a:off x="2544" y="331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I</a:t>
              </a:r>
            </a:p>
          </p:txBody>
        </p:sp>
        <p:sp>
          <p:nvSpPr>
            <p:cNvPr id="304146" name="Oval 18"/>
            <p:cNvSpPr>
              <a:spLocks noChangeArrowheads="1"/>
            </p:cNvSpPr>
            <p:nvPr/>
          </p:nvSpPr>
          <p:spPr bwMode="auto">
            <a:xfrm>
              <a:off x="3168" y="1824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F</a:t>
              </a:r>
            </a:p>
          </p:txBody>
        </p:sp>
        <p:sp>
          <p:nvSpPr>
            <p:cNvPr id="304147" name="Oval 19"/>
            <p:cNvSpPr>
              <a:spLocks noChangeArrowheads="1"/>
            </p:cNvSpPr>
            <p:nvPr/>
          </p:nvSpPr>
          <p:spPr bwMode="auto">
            <a:xfrm>
              <a:off x="3168" y="235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G</a:t>
              </a:r>
            </a:p>
          </p:txBody>
        </p:sp>
        <p:sp>
          <p:nvSpPr>
            <p:cNvPr id="304148" name="Oval 20"/>
            <p:cNvSpPr>
              <a:spLocks noChangeArrowheads="1"/>
            </p:cNvSpPr>
            <p:nvPr/>
          </p:nvSpPr>
          <p:spPr bwMode="auto">
            <a:xfrm>
              <a:off x="3888" y="283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J</a:t>
              </a:r>
            </a:p>
          </p:txBody>
        </p:sp>
        <p:sp>
          <p:nvSpPr>
            <p:cNvPr id="304149" name="Oval 21"/>
            <p:cNvSpPr>
              <a:spLocks noChangeArrowheads="1"/>
            </p:cNvSpPr>
            <p:nvPr/>
          </p:nvSpPr>
          <p:spPr bwMode="auto">
            <a:xfrm>
              <a:off x="4560" y="2832"/>
              <a:ext cx="240" cy="240"/>
            </a:xfrm>
            <a:prstGeom prst="ellipse">
              <a:avLst/>
            </a:prstGeom>
            <a:noFill/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K</a:t>
              </a:r>
            </a:p>
          </p:txBody>
        </p:sp>
        <p:sp>
          <p:nvSpPr>
            <p:cNvPr id="304151" name="Line 23"/>
            <p:cNvSpPr>
              <a:spLocks noChangeShapeType="1"/>
            </p:cNvSpPr>
            <p:nvPr/>
          </p:nvSpPr>
          <p:spPr bwMode="auto">
            <a:xfrm flipV="1">
              <a:off x="1488" y="2352"/>
              <a:ext cx="43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52" name="Line 24"/>
            <p:cNvSpPr>
              <a:spLocks noChangeShapeType="1"/>
            </p:cNvSpPr>
            <p:nvPr/>
          </p:nvSpPr>
          <p:spPr bwMode="auto">
            <a:xfrm>
              <a:off x="1488" y="297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53" name="Line 25"/>
            <p:cNvSpPr>
              <a:spLocks noChangeShapeType="1"/>
            </p:cNvSpPr>
            <p:nvPr/>
          </p:nvSpPr>
          <p:spPr bwMode="auto">
            <a:xfrm>
              <a:off x="2160" y="297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54" name="Line 26"/>
            <p:cNvSpPr>
              <a:spLocks noChangeShapeType="1"/>
            </p:cNvSpPr>
            <p:nvPr/>
          </p:nvSpPr>
          <p:spPr bwMode="auto">
            <a:xfrm>
              <a:off x="2784" y="2976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55" name="Line 27"/>
            <p:cNvSpPr>
              <a:spLocks noChangeShapeType="1"/>
            </p:cNvSpPr>
            <p:nvPr/>
          </p:nvSpPr>
          <p:spPr bwMode="auto">
            <a:xfrm>
              <a:off x="4128" y="297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56" name="Line 28"/>
            <p:cNvSpPr>
              <a:spLocks noChangeShapeType="1"/>
            </p:cNvSpPr>
            <p:nvPr/>
          </p:nvSpPr>
          <p:spPr bwMode="auto">
            <a:xfrm>
              <a:off x="2112" y="3024"/>
              <a:ext cx="48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59" name="Line 31"/>
            <p:cNvSpPr>
              <a:spLocks noChangeShapeType="1"/>
            </p:cNvSpPr>
            <p:nvPr/>
          </p:nvSpPr>
          <p:spPr bwMode="auto">
            <a:xfrm flipV="1">
              <a:off x="2784" y="3024"/>
              <a:ext cx="115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61" name="Line 33"/>
            <p:cNvSpPr>
              <a:spLocks noChangeShapeType="1"/>
            </p:cNvSpPr>
            <p:nvPr/>
          </p:nvSpPr>
          <p:spPr bwMode="auto">
            <a:xfrm>
              <a:off x="2160" y="230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62" name="Line 34"/>
            <p:cNvSpPr>
              <a:spLocks noChangeShapeType="1"/>
            </p:cNvSpPr>
            <p:nvPr/>
          </p:nvSpPr>
          <p:spPr bwMode="auto">
            <a:xfrm flipV="1">
              <a:off x="2784" y="2016"/>
              <a:ext cx="43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63" name="Line 35"/>
            <p:cNvSpPr>
              <a:spLocks noChangeShapeType="1"/>
            </p:cNvSpPr>
            <p:nvPr/>
          </p:nvSpPr>
          <p:spPr bwMode="auto">
            <a:xfrm>
              <a:off x="2784" y="2352"/>
              <a:ext cx="38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65" name="Line 37"/>
            <p:cNvSpPr>
              <a:spLocks noChangeShapeType="1"/>
            </p:cNvSpPr>
            <p:nvPr/>
          </p:nvSpPr>
          <p:spPr bwMode="auto">
            <a:xfrm>
              <a:off x="3360" y="2544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66" name="Line 38"/>
            <p:cNvSpPr>
              <a:spLocks noChangeShapeType="1"/>
            </p:cNvSpPr>
            <p:nvPr/>
          </p:nvSpPr>
          <p:spPr bwMode="auto">
            <a:xfrm>
              <a:off x="3408" y="2016"/>
              <a:ext cx="528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4168" name="Text Box 40"/>
            <p:cNvSpPr txBox="1">
              <a:spLocks noChangeArrowheads="1"/>
            </p:cNvSpPr>
            <p:nvPr/>
          </p:nvSpPr>
          <p:spPr bwMode="auto">
            <a:xfrm>
              <a:off x="1248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45 s</a:t>
              </a:r>
            </a:p>
          </p:txBody>
        </p:sp>
        <p:sp>
          <p:nvSpPr>
            <p:cNvPr id="304169" name="Text Box 41"/>
            <p:cNvSpPr txBox="1">
              <a:spLocks noChangeArrowheads="1"/>
            </p:cNvSpPr>
            <p:nvPr/>
          </p:nvSpPr>
          <p:spPr bwMode="auto">
            <a:xfrm>
              <a:off x="1920" y="201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11 s</a:t>
              </a:r>
            </a:p>
          </p:txBody>
        </p:sp>
        <p:sp>
          <p:nvSpPr>
            <p:cNvPr id="304170" name="Text Box 42"/>
            <p:cNvSpPr txBox="1">
              <a:spLocks noChangeArrowheads="1"/>
            </p:cNvSpPr>
            <p:nvPr/>
          </p:nvSpPr>
          <p:spPr bwMode="auto">
            <a:xfrm>
              <a:off x="2544" y="201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9 s</a:t>
              </a:r>
            </a:p>
          </p:txBody>
        </p:sp>
        <p:sp>
          <p:nvSpPr>
            <p:cNvPr id="304171" name="Text Box 43"/>
            <p:cNvSpPr txBox="1">
              <a:spLocks noChangeArrowheads="1"/>
            </p:cNvSpPr>
            <p:nvPr/>
          </p:nvSpPr>
          <p:spPr bwMode="auto">
            <a:xfrm>
              <a:off x="2544" y="268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12 s</a:t>
              </a:r>
            </a:p>
          </p:txBody>
        </p:sp>
        <p:sp>
          <p:nvSpPr>
            <p:cNvPr id="304172" name="Text Box 44"/>
            <p:cNvSpPr txBox="1">
              <a:spLocks noChangeArrowheads="1"/>
            </p:cNvSpPr>
            <p:nvPr/>
          </p:nvSpPr>
          <p:spPr bwMode="auto">
            <a:xfrm>
              <a:off x="2544" y="316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12 s</a:t>
              </a:r>
            </a:p>
          </p:txBody>
        </p:sp>
        <p:sp>
          <p:nvSpPr>
            <p:cNvPr id="304173" name="Text Box 45"/>
            <p:cNvSpPr txBox="1">
              <a:spLocks noChangeArrowheads="1"/>
            </p:cNvSpPr>
            <p:nvPr/>
          </p:nvSpPr>
          <p:spPr bwMode="auto">
            <a:xfrm>
              <a:off x="3168" y="220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12 s</a:t>
              </a:r>
            </a:p>
          </p:txBody>
        </p:sp>
        <p:sp>
          <p:nvSpPr>
            <p:cNvPr id="304174" name="Text Box 46"/>
            <p:cNvSpPr txBox="1">
              <a:spLocks noChangeArrowheads="1"/>
            </p:cNvSpPr>
            <p:nvPr/>
          </p:nvSpPr>
          <p:spPr bwMode="auto">
            <a:xfrm>
              <a:off x="3168" y="1680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12 s</a:t>
              </a:r>
            </a:p>
          </p:txBody>
        </p:sp>
        <p:sp>
          <p:nvSpPr>
            <p:cNvPr id="304175" name="Text Box 47"/>
            <p:cNvSpPr txBox="1">
              <a:spLocks noChangeArrowheads="1"/>
            </p:cNvSpPr>
            <p:nvPr/>
          </p:nvSpPr>
          <p:spPr bwMode="auto">
            <a:xfrm>
              <a:off x="3936" y="268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8 s</a:t>
              </a:r>
            </a:p>
          </p:txBody>
        </p:sp>
        <p:sp>
          <p:nvSpPr>
            <p:cNvPr id="304176" name="Text Box 48"/>
            <p:cNvSpPr txBox="1">
              <a:spLocks noChangeArrowheads="1"/>
            </p:cNvSpPr>
            <p:nvPr/>
          </p:nvSpPr>
          <p:spPr bwMode="auto">
            <a:xfrm>
              <a:off x="4560" y="268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9 s</a:t>
              </a:r>
            </a:p>
          </p:txBody>
        </p:sp>
        <p:sp>
          <p:nvSpPr>
            <p:cNvPr id="304184" name="Text Box 56"/>
            <p:cNvSpPr txBox="1">
              <a:spLocks noChangeArrowheads="1"/>
            </p:cNvSpPr>
            <p:nvPr/>
          </p:nvSpPr>
          <p:spPr bwMode="auto">
            <a:xfrm>
              <a:off x="1248" y="268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50 s</a:t>
              </a:r>
            </a:p>
          </p:txBody>
        </p:sp>
        <p:sp>
          <p:nvSpPr>
            <p:cNvPr id="304185" name="Text Box 57"/>
            <p:cNvSpPr txBox="1">
              <a:spLocks noChangeArrowheads="1"/>
            </p:cNvSpPr>
            <p:nvPr/>
          </p:nvSpPr>
          <p:spPr bwMode="auto">
            <a:xfrm>
              <a:off x="1920" y="268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15 s</a:t>
              </a:r>
            </a:p>
          </p:txBody>
        </p:sp>
      </p:grpSp>
      <p:sp>
        <p:nvSpPr>
          <p:cNvPr id="304188" name="Text Box 60"/>
          <p:cNvSpPr txBox="1">
            <a:spLocks noChangeArrowheads="1"/>
          </p:cNvSpPr>
          <p:nvPr/>
        </p:nvSpPr>
        <p:spPr bwMode="auto">
          <a:xfrm>
            <a:off x="1846263" y="5334000"/>
            <a:ext cx="5926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2"/>
                </a:solidFill>
              </a:rPr>
              <a:t>Gráfica de precedencia para el wagon de modelo J.</a:t>
            </a:r>
            <a:endParaRPr lang="es-ES_tradnl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60A16F-5534-486C-9196-38687BC685FC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316420" name="Text Box 4"/>
          <p:cNvSpPr txBox="1">
            <a:spLocks noChangeArrowheads="1"/>
          </p:cNvSpPr>
          <p:nvPr/>
        </p:nvSpPr>
        <p:spPr bwMode="auto">
          <a:xfrm>
            <a:off x="1600200" y="2286000"/>
            <a:ext cx="3662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2"/>
                </a:solidFill>
              </a:rPr>
              <a:t>Número mínimo de estaciones:</a:t>
            </a:r>
            <a:endParaRPr lang="es-ES_tradnl">
              <a:solidFill>
                <a:schemeClr val="tx2"/>
              </a:solidFill>
            </a:endParaRPr>
          </a:p>
        </p:txBody>
      </p:sp>
      <p:graphicFrame>
        <p:nvGraphicFramePr>
          <p:cNvPr id="322560" name="Object 0"/>
          <p:cNvGraphicFramePr>
            <a:graphicFrameLocks noChangeAspect="1"/>
          </p:cNvGraphicFramePr>
          <p:nvPr/>
        </p:nvGraphicFramePr>
        <p:xfrm>
          <a:off x="2514600" y="3124200"/>
          <a:ext cx="4495800" cy="1462088"/>
        </p:xfrm>
        <a:graphic>
          <a:graphicData uri="http://schemas.openxmlformats.org/presentationml/2006/ole">
            <p:oleObj spid="_x0000_s322560" name="Ecuación" r:id="rId3" imgW="2108160" imgH="685800" progId="Equation.3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110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E8E7A7-9605-4AB2-8A88-F3E9D42CA3AE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305157" name="Text Box 5"/>
          <p:cNvSpPr txBox="1">
            <a:spLocks noChangeArrowheads="1"/>
          </p:cNvSpPr>
          <p:nvPr/>
        </p:nvSpPr>
        <p:spPr bwMode="auto">
          <a:xfrm>
            <a:off x="1879600" y="1981200"/>
            <a:ext cx="6591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2"/>
                </a:solidFill>
              </a:rPr>
              <a:t>Balanceo logrado con la regla del número más grande de</a:t>
            </a:r>
          </a:p>
          <a:p>
            <a:r>
              <a:rPr lang="es-ES_tradnl" sz="2000">
                <a:solidFill>
                  <a:schemeClr val="tx2"/>
                </a:solidFill>
              </a:rPr>
              <a:t>tareas que siguen (C=50.4):</a:t>
            </a:r>
            <a:endParaRPr lang="es-ES_tradnl">
              <a:solidFill>
                <a:schemeClr val="tx2"/>
              </a:solidFill>
            </a:endParaRPr>
          </a:p>
        </p:txBody>
      </p:sp>
      <p:grpSp>
        <p:nvGrpSpPr>
          <p:cNvPr id="305263" name="Group 111"/>
          <p:cNvGrpSpPr>
            <a:grpSpLocks/>
          </p:cNvGrpSpPr>
          <p:nvPr/>
        </p:nvGrpSpPr>
        <p:grpSpPr bwMode="auto">
          <a:xfrm>
            <a:off x="3162300" y="2667000"/>
            <a:ext cx="6438900" cy="2743200"/>
            <a:chOff x="1224" y="1680"/>
            <a:chExt cx="4056" cy="1728"/>
          </a:xfrm>
        </p:grpSpPr>
        <p:sp>
          <p:nvSpPr>
            <p:cNvPr id="305159" name="Rectangle 7"/>
            <p:cNvSpPr>
              <a:spLocks noChangeArrowheads="1"/>
            </p:cNvSpPr>
            <p:nvPr/>
          </p:nvSpPr>
          <p:spPr bwMode="auto">
            <a:xfrm>
              <a:off x="2129" y="1729"/>
              <a:ext cx="32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Tiempo</a:t>
              </a:r>
              <a:endParaRPr lang="es-ES_tradnl"/>
            </a:p>
          </p:txBody>
        </p:sp>
        <p:sp>
          <p:nvSpPr>
            <p:cNvPr id="305160" name="Rectangle 8"/>
            <p:cNvSpPr>
              <a:spLocks noChangeArrowheads="1"/>
            </p:cNvSpPr>
            <p:nvPr/>
          </p:nvSpPr>
          <p:spPr bwMode="auto">
            <a:xfrm>
              <a:off x="2618" y="1729"/>
              <a:ext cx="72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Tiempo restante</a:t>
              </a:r>
              <a:endParaRPr lang="es-ES_tradnl"/>
            </a:p>
          </p:txBody>
        </p:sp>
        <p:sp>
          <p:nvSpPr>
            <p:cNvPr id="305161" name="Rectangle 9"/>
            <p:cNvSpPr>
              <a:spLocks noChangeArrowheads="1"/>
            </p:cNvSpPr>
            <p:nvPr/>
          </p:nvSpPr>
          <p:spPr bwMode="auto">
            <a:xfrm>
              <a:off x="3489" y="1729"/>
              <a:ext cx="29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Tareas</a:t>
              </a:r>
              <a:endParaRPr lang="es-ES_tradnl"/>
            </a:p>
          </p:txBody>
        </p:sp>
        <p:sp>
          <p:nvSpPr>
            <p:cNvPr id="305162" name="Rectangle 10"/>
            <p:cNvSpPr>
              <a:spLocks noChangeArrowheads="1"/>
            </p:cNvSpPr>
            <p:nvPr/>
          </p:nvSpPr>
          <p:spPr bwMode="auto">
            <a:xfrm>
              <a:off x="3926" y="1729"/>
              <a:ext cx="47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Tareas con</a:t>
              </a:r>
              <a:endParaRPr lang="es-ES_tradnl"/>
            </a:p>
          </p:txBody>
        </p:sp>
        <p:sp>
          <p:nvSpPr>
            <p:cNvPr id="305163" name="Rectangle 11"/>
            <p:cNvSpPr>
              <a:spLocks noChangeArrowheads="1"/>
            </p:cNvSpPr>
            <p:nvPr/>
          </p:nvSpPr>
          <p:spPr bwMode="auto">
            <a:xfrm>
              <a:off x="4590" y="1729"/>
              <a:ext cx="53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Tarea con el</a:t>
              </a:r>
              <a:endParaRPr lang="es-ES_tradnl"/>
            </a:p>
          </p:txBody>
        </p:sp>
        <p:sp>
          <p:nvSpPr>
            <p:cNvPr id="305164" name="Rectangle 12"/>
            <p:cNvSpPr>
              <a:spLocks noChangeArrowheads="1"/>
            </p:cNvSpPr>
            <p:nvPr/>
          </p:nvSpPr>
          <p:spPr bwMode="auto">
            <a:xfrm>
              <a:off x="1723" y="1847"/>
              <a:ext cx="25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Tarea</a:t>
              </a:r>
              <a:endParaRPr lang="es-ES_tradnl"/>
            </a:p>
          </p:txBody>
        </p:sp>
        <p:sp>
          <p:nvSpPr>
            <p:cNvPr id="305165" name="Rectangle 13"/>
            <p:cNvSpPr>
              <a:spLocks noChangeArrowheads="1"/>
            </p:cNvSpPr>
            <p:nvPr/>
          </p:nvSpPr>
          <p:spPr bwMode="auto">
            <a:xfrm>
              <a:off x="2055" y="1847"/>
              <a:ext cx="47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de la tarea</a:t>
              </a:r>
              <a:endParaRPr lang="es-ES_tradnl"/>
            </a:p>
          </p:txBody>
        </p:sp>
        <p:sp>
          <p:nvSpPr>
            <p:cNvPr id="305166" name="Rectangle 14"/>
            <p:cNvSpPr>
              <a:spLocks noChangeArrowheads="1"/>
            </p:cNvSpPr>
            <p:nvPr/>
          </p:nvSpPr>
          <p:spPr bwMode="auto">
            <a:xfrm>
              <a:off x="2712" y="1847"/>
              <a:ext cx="53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no asignado</a:t>
              </a:r>
              <a:endParaRPr lang="es-ES_tradnl"/>
            </a:p>
          </p:txBody>
        </p:sp>
        <p:sp>
          <p:nvSpPr>
            <p:cNvPr id="305167" name="Rectangle 15"/>
            <p:cNvSpPr>
              <a:spLocks noChangeArrowheads="1"/>
            </p:cNvSpPr>
            <p:nvPr/>
          </p:nvSpPr>
          <p:spPr bwMode="auto">
            <a:xfrm>
              <a:off x="3428" y="1847"/>
              <a:ext cx="41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restantes</a:t>
              </a:r>
              <a:endParaRPr lang="es-ES_tradnl"/>
            </a:p>
          </p:txBody>
        </p:sp>
        <p:sp>
          <p:nvSpPr>
            <p:cNvPr id="305168" name="Rectangle 16"/>
            <p:cNvSpPr>
              <a:spLocks noChangeArrowheads="1"/>
            </p:cNvSpPr>
            <p:nvPr/>
          </p:nvSpPr>
          <p:spPr bwMode="auto">
            <a:xfrm>
              <a:off x="4077" y="1847"/>
              <a:ext cx="18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más</a:t>
              </a:r>
              <a:endParaRPr lang="es-ES_tradnl"/>
            </a:p>
          </p:txBody>
        </p:sp>
        <p:sp>
          <p:nvSpPr>
            <p:cNvPr id="305169" name="Rectangle 17"/>
            <p:cNvSpPr>
              <a:spLocks noChangeArrowheads="1"/>
            </p:cNvSpPr>
            <p:nvPr/>
          </p:nvSpPr>
          <p:spPr bwMode="auto">
            <a:xfrm>
              <a:off x="4487" y="1847"/>
              <a:ext cx="74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tpo de operación</a:t>
              </a:r>
              <a:endParaRPr lang="es-ES_tradnl"/>
            </a:p>
          </p:txBody>
        </p:sp>
        <p:sp>
          <p:nvSpPr>
            <p:cNvPr id="305170" name="Rectangle 18"/>
            <p:cNvSpPr>
              <a:spLocks noChangeArrowheads="1"/>
            </p:cNvSpPr>
            <p:nvPr/>
          </p:nvSpPr>
          <p:spPr bwMode="auto">
            <a:xfrm>
              <a:off x="2040" y="1965"/>
              <a:ext cx="4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(segundos)</a:t>
              </a:r>
              <a:endParaRPr lang="es-ES_tradnl"/>
            </a:p>
          </p:txBody>
        </p:sp>
        <p:sp>
          <p:nvSpPr>
            <p:cNvPr id="305171" name="Rectangle 19"/>
            <p:cNvSpPr>
              <a:spLocks noChangeArrowheads="1"/>
            </p:cNvSpPr>
            <p:nvPr/>
          </p:nvSpPr>
          <p:spPr bwMode="auto">
            <a:xfrm>
              <a:off x="2729" y="1965"/>
              <a:ext cx="4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(segundos)</a:t>
              </a:r>
              <a:endParaRPr lang="es-ES_tradnl"/>
            </a:p>
          </p:txBody>
        </p:sp>
        <p:sp>
          <p:nvSpPr>
            <p:cNvPr id="305172" name="Rectangle 20"/>
            <p:cNvSpPr>
              <a:spLocks noChangeArrowheads="1"/>
            </p:cNvSpPr>
            <p:nvPr/>
          </p:nvSpPr>
          <p:spPr bwMode="auto">
            <a:xfrm>
              <a:off x="3448" y="1965"/>
              <a:ext cx="37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factibles</a:t>
              </a:r>
              <a:endParaRPr lang="es-ES_tradnl"/>
            </a:p>
          </p:txBody>
        </p:sp>
        <p:sp>
          <p:nvSpPr>
            <p:cNvPr id="305173" name="Rectangle 21"/>
            <p:cNvSpPr>
              <a:spLocks noChangeArrowheads="1"/>
            </p:cNvSpPr>
            <p:nvPr/>
          </p:nvSpPr>
          <p:spPr bwMode="auto">
            <a:xfrm>
              <a:off x="3936" y="1965"/>
              <a:ext cx="45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ayudantes</a:t>
              </a:r>
              <a:endParaRPr lang="es-ES_tradnl"/>
            </a:p>
          </p:txBody>
        </p:sp>
        <p:sp>
          <p:nvSpPr>
            <p:cNvPr id="305174" name="Rectangle 22"/>
            <p:cNvSpPr>
              <a:spLocks noChangeArrowheads="1"/>
            </p:cNvSpPr>
            <p:nvPr/>
          </p:nvSpPr>
          <p:spPr bwMode="auto">
            <a:xfrm>
              <a:off x="4642" y="1965"/>
              <a:ext cx="43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 b="1">
                  <a:solidFill>
                    <a:srgbClr val="000000"/>
                  </a:solidFill>
                </a:rPr>
                <a:t>más largo</a:t>
              </a:r>
              <a:endParaRPr lang="es-ES_tradnl"/>
            </a:p>
          </p:txBody>
        </p:sp>
        <p:sp>
          <p:nvSpPr>
            <p:cNvPr id="305175" name="Rectangle 23"/>
            <p:cNvSpPr>
              <a:spLocks noChangeArrowheads="1"/>
            </p:cNvSpPr>
            <p:nvPr/>
          </p:nvSpPr>
          <p:spPr bwMode="auto">
            <a:xfrm>
              <a:off x="1246" y="2083"/>
              <a:ext cx="39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Estación 1</a:t>
              </a:r>
              <a:endParaRPr lang="es-ES_tradnl"/>
            </a:p>
          </p:txBody>
        </p:sp>
        <p:sp>
          <p:nvSpPr>
            <p:cNvPr id="305176" name="Rectangle 24"/>
            <p:cNvSpPr>
              <a:spLocks noChangeArrowheads="1"/>
            </p:cNvSpPr>
            <p:nvPr/>
          </p:nvSpPr>
          <p:spPr bwMode="auto">
            <a:xfrm>
              <a:off x="1824" y="2083"/>
              <a:ext cx="5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A</a:t>
              </a:r>
              <a:endParaRPr lang="es-ES_tradnl"/>
            </a:p>
          </p:txBody>
        </p:sp>
        <p:sp>
          <p:nvSpPr>
            <p:cNvPr id="305177" name="Rectangle 25"/>
            <p:cNvSpPr>
              <a:spLocks noChangeArrowheads="1"/>
            </p:cNvSpPr>
            <p:nvPr/>
          </p:nvSpPr>
          <p:spPr bwMode="auto">
            <a:xfrm>
              <a:off x="2247" y="2083"/>
              <a:ext cx="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45</a:t>
              </a:r>
              <a:endParaRPr lang="es-ES_tradnl"/>
            </a:p>
          </p:txBody>
        </p:sp>
        <p:sp>
          <p:nvSpPr>
            <p:cNvPr id="305178" name="Rectangle 26"/>
            <p:cNvSpPr>
              <a:spLocks noChangeArrowheads="1"/>
            </p:cNvSpPr>
            <p:nvPr/>
          </p:nvSpPr>
          <p:spPr bwMode="auto">
            <a:xfrm>
              <a:off x="2596" y="2083"/>
              <a:ext cx="44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5,4 inactivo</a:t>
              </a:r>
              <a:endParaRPr lang="es-ES_tradnl"/>
            </a:p>
          </p:txBody>
        </p:sp>
        <p:sp>
          <p:nvSpPr>
            <p:cNvPr id="305179" name="Rectangle 27"/>
            <p:cNvSpPr>
              <a:spLocks noChangeArrowheads="1"/>
            </p:cNvSpPr>
            <p:nvPr/>
          </p:nvSpPr>
          <p:spPr bwMode="auto">
            <a:xfrm>
              <a:off x="3400" y="2083"/>
              <a:ext cx="32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Ninguna</a:t>
              </a:r>
              <a:endParaRPr lang="es-ES_tradnl"/>
            </a:p>
          </p:txBody>
        </p:sp>
        <p:sp>
          <p:nvSpPr>
            <p:cNvPr id="305180" name="Rectangle 28"/>
            <p:cNvSpPr>
              <a:spLocks noChangeArrowheads="1"/>
            </p:cNvSpPr>
            <p:nvPr/>
          </p:nvSpPr>
          <p:spPr bwMode="auto">
            <a:xfrm>
              <a:off x="1246" y="2201"/>
              <a:ext cx="39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Estación 2</a:t>
              </a:r>
              <a:endParaRPr lang="es-ES_tradnl"/>
            </a:p>
          </p:txBody>
        </p:sp>
        <p:sp>
          <p:nvSpPr>
            <p:cNvPr id="305181" name="Rectangle 29"/>
            <p:cNvSpPr>
              <a:spLocks noChangeArrowheads="1"/>
            </p:cNvSpPr>
            <p:nvPr/>
          </p:nvSpPr>
          <p:spPr bwMode="auto">
            <a:xfrm>
              <a:off x="1820" y="2201"/>
              <a:ext cx="6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D</a:t>
              </a:r>
              <a:endParaRPr lang="es-ES_tradnl"/>
            </a:p>
          </p:txBody>
        </p:sp>
        <p:sp>
          <p:nvSpPr>
            <p:cNvPr id="305182" name="Rectangle 30"/>
            <p:cNvSpPr>
              <a:spLocks noChangeArrowheads="1"/>
            </p:cNvSpPr>
            <p:nvPr/>
          </p:nvSpPr>
          <p:spPr bwMode="auto">
            <a:xfrm>
              <a:off x="2247" y="2201"/>
              <a:ext cx="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50</a:t>
              </a:r>
              <a:endParaRPr lang="es-ES_tradnl"/>
            </a:p>
          </p:txBody>
        </p:sp>
        <p:sp>
          <p:nvSpPr>
            <p:cNvPr id="305183" name="Rectangle 31"/>
            <p:cNvSpPr>
              <a:spLocks noChangeArrowheads="1"/>
            </p:cNvSpPr>
            <p:nvPr/>
          </p:nvSpPr>
          <p:spPr bwMode="auto">
            <a:xfrm>
              <a:off x="2596" y="2201"/>
              <a:ext cx="44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0,4 inactivo</a:t>
              </a:r>
              <a:endParaRPr lang="es-ES_tradnl"/>
            </a:p>
          </p:txBody>
        </p:sp>
        <p:sp>
          <p:nvSpPr>
            <p:cNvPr id="305184" name="Rectangle 32"/>
            <p:cNvSpPr>
              <a:spLocks noChangeArrowheads="1"/>
            </p:cNvSpPr>
            <p:nvPr/>
          </p:nvSpPr>
          <p:spPr bwMode="auto">
            <a:xfrm>
              <a:off x="3400" y="2201"/>
              <a:ext cx="32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Ninguna</a:t>
              </a:r>
              <a:endParaRPr lang="es-ES_tradnl"/>
            </a:p>
          </p:txBody>
        </p:sp>
        <p:sp>
          <p:nvSpPr>
            <p:cNvPr id="305185" name="Rectangle 33"/>
            <p:cNvSpPr>
              <a:spLocks noChangeArrowheads="1"/>
            </p:cNvSpPr>
            <p:nvPr/>
          </p:nvSpPr>
          <p:spPr bwMode="auto">
            <a:xfrm>
              <a:off x="1825" y="2319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B</a:t>
              </a:r>
              <a:endParaRPr lang="es-ES_tradnl"/>
            </a:p>
          </p:txBody>
        </p:sp>
        <p:sp>
          <p:nvSpPr>
            <p:cNvPr id="305186" name="Rectangle 34"/>
            <p:cNvSpPr>
              <a:spLocks noChangeArrowheads="1"/>
            </p:cNvSpPr>
            <p:nvPr/>
          </p:nvSpPr>
          <p:spPr bwMode="auto">
            <a:xfrm>
              <a:off x="2247" y="2319"/>
              <a:ext cx="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11</a:t>
              </a:r>
              <a:endParaRPr lang="es-ES_tradnl"/>
            </a:p>
          </p:txBody>
        </p:sp>
        <p:sp>
          <p:nvSpPr>
            <p:cNvPr id="305187" name="Rectangle 35"/>
            <p:cNvSpPr>
              <a:spLocks noChangeArrowheads="1"/>
            </p:cNvSpPr>
            <p:nvPr/>
          </p:nvSpPr>
          <p:spPr bwMode="auto">
            <a:xfrm>
              <a:off x="2596" y="2319"/>
              <a:ext cx="17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39,4</a:t>
              </a:r>
              <a:endParaRPr lang="es-ES_tradnl"/>
            </a:p>
          </p:txBody>
        </p:sp>
        <p:sp>
          <p:nvSpPr>
            <p:cNvPr id="305188" name="Rectangle 36"/>
            <p:cNvSpPr>
              <a:spLocks noChangeArrowheads="1"/>
            </p:cNvSpPr>
            <p:nvPr/>
          </p:nvSpPr>
          <p:spPr bwMode="auto">
            <a:xfrm>
              <a:off x="3400" y="2319"/>
              <a:ext cx="15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C, E</a:t>
              </a:r>
              <a:endParaRPr lang="es-ES_tradnl"/>
            </a:p>
          </p:txBody>
        </p:sp>
        <p:sp>
          <p:nvSpPr>
            <p:cNvPr id="305189" name="Rectangle 37"/>
            <p:cNvSpPr>
              <a:spLocks noChangeArrowheads="1"/>
            </p:cNvSpPr>
            <p:nvPr/>
          </p:nvSpPr>
          <p:spPr bwMode="auto">
            <a:xfrm>
              <a:off x="3906" y="2319"/>
              <a:ext cx="15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C, E</a:t>
              </a:r>
              <a:endParaRPr lang="es-ES_tradnl"/>
            </a:p>
          </p:txBody>
        </p:sp>
        <p:sp>
          <p:nvSpPr>
            <p:cNvPr id="305190" name="Rectangle 38"/>
            <p:cNvSpPr>
              <a:spLocks noChangeArrowheads="1"/>
            </p:cNvSpPr>
            <p:nvPr/>
          </p:nvSpPr>
          <p:spPr bwMode="auto">
            <a:xfrm>
              <a:off x="4461" y="2319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E</a:t>
              </a:r>
              <a:endParaRPr lang="es-ES_tradnl"/>
            </a:p>
          </p:txBody>
        </p:sp>
        <p:sp>
          <p:nvSpPr>
            <p:cNvPr id="305191" name="Rectangle 39"/>
            <p:cNvSpPr>
              <a:spLocks noChangeArrowheads="1"/>
            </p:cNvSpPr>
            <p:nvPr/>
          </p:nvSpPr>
          <p:spPr bwMode="auto">
            <a:xfrm>
              <a:off x="1246" y="2437"/>
              <a:ext cx="39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Estación 3</a:t>
              </a:r>
              <a:endParaRPr lang="es-ES_tradnl"/>
            </a:p>
          </p:txBody>
        </p:sp>
        <p:sp>
          <p:nvSpPr>
            <p:cNvPr id="305192" name="Rectangle 40"/>
            <p:cNvSpPr>
              <a:spLocks noChangeArrowheads="1"/>
            </p:cNvSpPr>
            <p:nvPr/>
          </p:nvSpPr>
          <p:spPr bwMode="auto">
            <a:xfrm>
              <a:off x="1826" y="2437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E</a:t>
              </a:r>
              <a:endParaRPr lang="es-ES_tradnl"/>
            </a:p>
          </p:txBody>
        </p:sp>
        <p:sp>
          <p:nvSpPr>
            <p:cNvPr id="305193" name="Rectangle 41"/>
            <p:cNvSpPr>
              <a:spLocks noChangeArrowheads="1"/>
            </p:cNvSpPr>
            <p:nvPr/>
          </p:nvSpPr>
          <p:spPr bwMode="auto">
            <a:xfrm>
              <a:off x="2247" y="2437"/>
              <a:ext cx="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15</a:t>
              </a:r>
              <a:endParaRPr lang="es-ES_tradnl"/>
            </a:p>
          </p:txBody>
        </p:sp>
        <p:sp>
          <p:nvSpPr>
            <p:cNvPr id="305194" name="Rectangle 42"/>
            <p:cNvSpPr>
              <a:spLocks noChangeArrowheads="1"/>
            </p:cNvSpPr>
            <p:nvPr/>
          </p:nvSpPr>
          <p:spPr bwMode="auto">
            <a:xfrm>
              <a:off x="2596" y="2437"/>
              <a:ext cx="17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24,4</a:t>
              </a:r>
              <a:endParaRPr lang="es-ES_tradnl"/>
            </a:p>
          </p:txBody>
        </p:sp>
        <p:sp>
          <p:nvSpPr>
            <p:cNvPr id="305195" name="Rectangle 43"/>
            <p:cNvSpPr>
              <a:spLocks noChangeArrowheads="1"/>
            </p:cNvSpPr>
            <p:nvPr/>
          </p:nvSpPr>
          <p:spPr bwMode="auto">
            <a:xfrm>
              <a:off x="3400" y="2437"/>
              <a:ext cx="25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C, H, I</a:t>
              </a:r>
              <a:endParaRPr lang="es-ES_tradnl"/>
            </a:p>
          </p:txBody>
        </p:sp>
        <p:sp>
          <p:nvSpPr>
            <p:cNvPr id="305196" name="Rectangle 44"/>
            <p:cNvSpPr>
              <a:spLocks noChangeArrowheads="1"/>
            </p:cNvSpPr>
            <p:nvPr/>
          </p:nvSpPr>
          <p:spPr bwMode="auto">
            <a:xfrm>
              <a:off x="3906" y="2437"/>
              <a:ext cx="15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C, E</a:t>
              </a:r>
              <a:endParaRPr lang="es-ES_tradnl"/>
            </a:p>
          </p:txBody>
        </p:sp>
        <p:sp>
          <p:nvSpPr>
            <p:cNvPr id="305197" name="Rectangle 45"/>
            <p:cNvSpPr>
              <a:spLocks noChangeArrowheads="1"/>
            </p:cNvSpPr>
            <p:nvPr/>
          </p:nvSpPr>
          <p:spPr bwMode="auto">
            <a:xfrm>
              <a:off x="1824" y="2555"/>
              <a:ext cx="5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C</a:t>
              </a:r>
              <a:endParaRPr lang="es-ES_tradnl"/>
            </a:p>
          </p:txBody>
        </p:sp>
        <p:sp>
          <p:nvSpPr>
            <p:cNvPr id="305198" name="Rectangle 46"/>
            <p:cNvSpPr>
              <a:spLocks noChangeArrowheads="1"/>
            </p:cNvSpPr>
            <p:nvPr/>
          </p:nvSpPr>
          <p:spPr bwMode="auto">
            <a:xfrm>
              <a:off x="2270" y="2555"/>
              <a:ext cx="4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9</a:t>
              </a:r>
              <a:endParaRPr lang="es-ES_tradnl"/>
            </a:p>
          </p:txBody>
        </p:sp>
        <p:sp>
          <p:nvSpPr>
            <p:cNvPr id="305199" name="Rectangle 47"/>
            <p:cNvSpPr>
              <a:spLocks noChangeArrowheads="1"/>
            </p:cNvSpPr>
            <p:nvPr/>
          </p:nvSpPr>
          <p:spPr bwMode="auto">
            <a:xfrm>
              <a:off x="2596" y="2555"/>
              <a:ext cx="17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15,4</a:t>
              </a:r>
              <a:endParaRPr lang="es-ES_tradnl"/>
            </a:p>
          </p:txBody>
        </p:sp>
        <p:sp>
          <p:nvSpPr>
            <p:cNvPr id="305200" name="Rectangle 48"/>
            <p:cNvSpPr>
              <a:spLocks noChangeArrowheads="1"/>
            </p:cNvSpPr>
            <p:nvPr/>
          </p:nvSpPr>
          <p:spPr bwMode="auto">
            <a:xfrm>
              <a:off x="3400" y="2555"/>
              <a:ext cx="36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F, G, H, I</a:t>
              </a:r>
              <a:endParaRPr lang="es-ES_tradnl"/>
            </a:p>
          </p:txBody>
        </p:sp>
        <p:sp>
          <p:nvSpPr>
            <p:cNvPr id="305201" name="Rectangle 49"/>
            <p:cNvSpPr>
              <a:spLocks noChangeArrowheads="1"/>
            </p:cNvSpPr>
            <p:nvPr/>
          </p:nvSpPr>
          <p:spPr bwMode="auto">
            <a:xfrm>
              <a:off x="3906" y="2555"/>
              <a:ext cx="36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F, G, H, I</a:t>
              </a:r>
              <a:endParaRPr lang="es-ES_tradnl"/>
            </a:p>
          </p:txBody>
        </p:sp>
        <p:sp>
          <p:nvSpPr>
            <p:cNvPr id="305202" name="Rectangle 50"/>
            <p:cNvSpPr>
              <a:spLocks noChangeArrowheads="1"/>
            </p:cNvSpPr>
            <p:nvPr/>
          </p:nvSpPr>
          <p:spPr bwMode="auto">
            <a:xfrm>
              <a:off x="4461" y="2555"/>
              <a:ext cx="36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F, G, H, I</a:t>
              </a:r>
              <a:endParaRPr lang="es-ES_tradnl"/>
            </a:p>
          </p:txBody>
        </p:sp>
        <p:sp>
          <p:nvSpPr>
            <p:cNvPr id="305203" name="Rectangle 51"/>
            <p:cNvSpPr>
              <a:spLocks noChangeArrowheads="1"/>
            </p:cNvSpPr>
            <p:nvPr/>
          </p:nvSpPr>
          <p:spPr bwMode="auto">
            <a:xfrm>
              <a:off x="1803" y="2673"/>
              <a:ext cx="9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F*</a:t>
              </a:r>
              <a:endParaRPr lang="es-ES_tradnl"/>
            </a:p>
          </p:txBody>
        </p:sp>
        <p:sp>
          <p:nvSpPr>
            <p:cNvPr id="305204" name="Rectangle 52"/>
            <p:cNvSpPr>
              <a:spLocks noChangeArrowheads="1"/>
            </p:cNvSpPr>
            <p:nvPr/>
          </p:nvSpPr>
          <p:spPr bwMode="auto">
            <a:xfrm>
              <a:off x="2247" y="2673"/>
              <a:ext cx="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12</a:t>
              </a:r>
              <a:endParaRPr lang="es-ES_tradnl"/>
            </a:p>
          </p:txBody>
        </p:sp>
        <p:sp>
          <p:nvSpPr>
            <p:cNvPr id="305205" name="Rectangle 53"/>
            <p:cNvSpPr>
              <a:spLocks noChangeArrowheads="1"/>
            </p:cNvSpPr>
            <p:nvPr/>
          </p:nvSpPr>
          <p:spPr bwMode="auto">
            <a:xfrm>
              <a:off x="2596" y="2673"/>
              <a:ext cx="44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3,4 inactivo</a:t>
              </a:r>
              <a:endParaRPr lang="es-ES_tradnl"/>
            </a:p>
          </p:txBody>
        </p:sp>
        <p:sp>
          <p:nvSpPr>
            <p:cNvPr id="305206" name="Rectangle 54"/>
            <p:cNvSpPr>
              <a:spLocks noChangeArrowheads="1"/>
            </p:cNvSpPr>
            <p:nvPr/>
          </p:nvSpPr>
          <p:spPr bwMode="auto">
            <a:xfrm>
              <a:off x="3400" y="2673"/>
              <a:ext cx="32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Ninguna</a:t>
              </a:r>
              <a:endParaRPr lang="es-ES_tradnl"/>
            </a:p>
          </p:txBody>
        </p:sp>
        <p:sp>
          <p:nvSpPr>
            <p:cNvPr id="305207" name="Rectangle 55"/>
            <p:cNvSpPr>
              <a:spLocks noChangeArrowheads="1"/>
            </p:cNvSpPr>
            <p:nvPr/>
          </p:nvSpPr>
          <p:spPr bwMode="auto">
            <a:xfrm>
              <a:off x="1821" y="2791"/>
              <a:ext cx="5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G</a:t>
              </a:r>
              <a:endParaRPr lang="es-ES_tradnl"/>
            </a:p>
          </p:txBody>
        </p:sp>
        <p:sp>
          <p:nvSpPr>
            <p:cNvPr id="305208" name="Rectangle 56"/>
            <p:cNvSpPr>
              <a:spLocks noChangeArrowheads="1"/>
            </p:cNvSpPr>
            <p:nvPr/>
          </p:nvSpPr>
          <p:spPr bwMode="auto">
            <a:xfrm>
              <a:off x="2247" y="2791"/>
              <a:ext cx="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12</a:t>
              </a:r>
              <a:endParaRPr lang="es-ES_tradnl"/>
            </a:p>
          </p:txBody>
        </p:sp>
        <p:sp>
          <p:nvSpPr>
            <p:cNvPr id="305209" name="Rectangle 57"/>
            <p:cNvSpPr>
              <a:spLocks noChangeArrowheads="1"/>
            </p:cNvSpPr>
            <p:nvPr/>
          </p:nvSpPr>
          <p:spPr bwMode="auto">
            <a:xfrm>
              <a:off x="2596" y="2791"/>
              <a:ext cx="17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38,4</a:t>
              </a:r>
              <a:endParaRPr lang="es-ES_tradnl"/>
            </a:p>
          </p:txBody>
        </p:sp>
        <p:sp>
          <p:nvSpPr>
            <p:cNvPr id="305210" name="Rectangle 58"/>
            <p:cNvSpPr>
              <a:spLocks noChangeArrowheads="1"/>
            </p:cNvSpPr>
            <p:nvPr/>
          </p:nvSpPr>
          <p:spPr bwMode="auto">
            <a:xfrm>
              <a:off x="3400" y="2791"/>
              <a:ext cx="14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H, I</a:t>
              </a:r>
              <a:endParaRPr lang="es-ES_tradnl"/>
            </a:p>
          </p:txBody>
        </p:sp>
        <p:sp>
          <p:nvSpPr>
            <p:cNvPr id="305211" name="Rectangle 59"/>
            <p:cNvSpPr>
              <a:spLocks noChangeArrowheads="1"/>
            </p:cNvSpPr>
            <p:nvPr/>
          </p:nvSpPr>
          <p:spPr bwMode="auto">
            <a:xfrm>
              <a:off x="3906" y="2791"/>
              <a:ext cx="14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H, I</a:t>
              </a:r>
              <a:endParaRPr lang="es-ES_tradnl"/>
            </a:p>
          </p:txBody>
        </p:sp>
        <p:sp>
          <p:nvSpPr>
            <p:cNvPr id="305212" name="Rectangle 60"/>
            <p:cNvSpPr>
              <a:spLocks noChangeArrowheads="1"/>
            </p:cNvSpPr>
            <p:nvPr/>
          </p:nvSpPr>
          <p:spPr bwMode="auto">
            <a:xfrm>
              <a:off x="4461" y="2791"/>
              <a:ext cx="14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H, I</a:t>
              </a:r>
              <a:endParaRPr lang="es-ES_tradnl"/>
            </a:p>
          </p:txBody>
        </p:sp>
        <p:sp>
          <p:nvSpPr>
            <p:cNvPr id="305213" name="Rectangle 61"/>
            <p:cNvSpPr>
              <a:spLocks noChangeArrowheads="1"/>
            </p:cNvSpPr>
            <p:nvPr/>
          </p:nvSpPr>
          <p:spPr bwMode="auto">
            <a:xfrm>
              <a:off x="1246" y="2909"/>
              <a:ext cx="39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Estación 4</a:t>
              </a:r>
              <a:endParaRPr lang="es-ES_tradnl"/>
            </a:p>
          </p:txBody>
        </p:sp>
        <p:sp>
          <p:nvSpPr>
            <p:cNvPr id="305214" name="Rectangle 62"/>
            <p:cNvSpPr>
              <a:spLocks noChangeArrowheads="1"/>
            </p:cNvSpPr>
            <p:nvPr/>
          </p:nvSpPr>
          <p:spPr bwMode="auto">
            <a:xfrm>
              <a:off x="1796" y="2909"/>
              <a:ext cx="10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H*</a:t>
              </a:r>
              <a:endParaRPr lang="es-ES_tradnl"/>
            </a:p>
          </p:txBody>
        </p:sp>
        <p:sp>
          <p:nvSpPr>
            <p:cNvPr id="305215" name="Rectangle 63"/>
            <p:cNvSpPr>
              <a:spLocks noChangeArrowheads="1"/>
            </p:cNvSpPr>
            <p:nvPr/>
          </p:nvSpPr>
          <p:spPr bwMode="auto">
            <a:xfrm>
              <a:off x="2247" y="2909"/>
              <a:ext cx="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12</a:t>
              </a:r>
              <a:endParaRPr lang="es-ES_tradnl"/>
            </a:p>
          </p:txBody>
        </p:sp>
        <p:sp>
          <p:nvSpPr>
            <p:cNvPr id="305216" name="Rectangle 64"/>
            <p:cNvSpPr>
              <a:spLocks noChangeArrowheads="1"/>
            </p:cNvSpPr>
            <p:nvPr/>
          </p:nvSpPr>
          <p:spPr bwMode="auto">
            <a:xfrm>
              <a:off x="2596" y="2909"/>
              <a:ext cx="17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26,4</a:t>
              </a:r>
              <a:endParaRPr lang="es-ES_tradnl"/>
            </a:p>
          </p:txBody>
        </p:sp>
        <p:sp>
          <p:nvSpPr>
            <p:cNvPr id="305217" name="Rectangle 65"/>
            <p:cNvSpPr>
              <a:spLocks noChangeArrowheads="1"/>
            </p:cNvSpPr>
            <p:nvPr/>
          </p:nvSpPr>
          <p:spPr bwMode="auto">
            <a:xfrm>
              <a:off x="3400" y="2909"/>
              <a:ext cx="3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I</a:t>
              </a:r>
              <a:endParaRPr lang="es-ES_tradnl"/>
            </a:p>
          </p:txBody>
        </p:sp>
        <p:sp>
          <p:nvSpPr>
            <p:cNvPr id="305218" name="Rectangle 66"/>
            <p:cNvSpPr>
              <a:spLocks noChangeArrowheads="1"/>
            </p:cNvSpPr>
            <p:nvPr/>
          </p:nvSpPr>
          <p:spPr bwMode="auto">
            <a:xfrm>
              <a:off x="1834" y="3027"/>
              <a:ext cx="3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I</a:t>
              </a:r>
              <a:endParaRPr lang="es-ES_tradnl"/>
            </a:p>
          </p:txBody>
        </p:sp>
        <p:sp>
          <p:nvSpPr>
            <p:cNvPr id="305219" name="Rectangle 67"/>
            <p:cNvSpPr>
              <a:spLocks noChangeArrowheads="1"/>
            </p:cNvSpPr>
            <p:nvPr/>
          </p:nvSpPr>
          <p:spPr bwMode="auto">
            <a:xfrm>
              <a:off x="2270" y="3027"/>
              <a:ext cx="4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1</a:t>
              </a:r>
              <a:endParaRPr lang="es-ES_tradnl"/>
            </a:p>
          </p:txBody>
        </p:sp>
        <p:sp>
          <p:nvSpPr>
            <p:cNvPr id="305220" name="Rectangle 68"/>
            <p:cNvSpPr>
              <a:spLocks noChangeArrowheads="1"/>
            </p:cNvSpPr>
            <p:nvPr/>
          </p:nvSpPr>
          <p:spPr bwMode="auto">
            <a:xfrm>
              <a:off x="2596" y="3027"/>
              <a:ext cx="17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14,4</a:t>
              </a:r>
              <a:endParaRPr lang="es-ES_tradnl"/>
            </a:p>
          </p:txBody>
        </p:sp>
        <p:sp>
          <p:nvSpPr>
            <p:cNvPr id="305221" name="Rectangle 69"/>
            <p:cNvSpPr>
              <a:spLocks noChangeArrowheads="1"/>
            </p:cNvSpPr>
            <p:nvPr/>
          </p:nvSpPr>
          <p:spPr bwMode="auto">
            <a:xfrm>
              <a:off x="3400" y="3027"/>
              <a:ext cx="3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J</a:t>
              </a:r>
              <a:endParaRPr lang="es-ES_tradnl"/>
            </a:p>
          </p:txBody>
        </p:sp>
        <p:sp>
          <p:nvSpPr>
            <p:cNvPr id="305222" name="Rectangle 70"/>
            <p:cNvSpPr>
              <a:spLocks noChangeArrowheads="1"/>
            </p:cNvSpPr>
            <p:nvPr/>
          </p:nvSpPr>
          <p:spPr bwMode="auto">
            <a:xfrm>
              <a:off x="1832" y="3145"/>
              <a:ext cx="3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J</a:t>
              </a:r>
              <a:endParaRPr lang="es-ES_tradnl"/>
            </a:p>
          </p:txBody>
        </p:sp>
        <p:sp>
          <p:nvSpPr>
            <p:cNvPr id="305223" name="Rectangle 71"/>
            <p:cNvSpPr>
              <a:spLocks noChangeArrowheads="1"/>
            </p:cNvSpPr>
            <p:nvPr/>
          </p:nvSpPr>
          <p:spPr bwMode="auto">
            <a:xfrm>
              <a:off x="2270" y="3145"/>
              <a:ext cx="4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8</a:t>
              </a:r>
              <a:endParaRPr lang="es-ES_tradnl"/>
            </a:p>
          </p:txBody>
        </p:sp>
        <p:sp>
          <p:nvSpPr>
            <p:cNvPr id="305224" name="Rectangle 72"/>
            <p:cNvSpPr>
              <a:spLocks noChangeArrowheads="1"/>
            </p:cNvSpPr>
            <p:nvPr/>
          </p:nvSpPr>
          <p:spPr bwMode="auto">
            <a:xfrm>
              <a:off x="2596" y="3145"/>
              <a:ext cx="44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6,4 inactivo</a:t>
              </a:r>
              <a:endParaRPr lang="es-ES_tradnl"/>
            </a:p>
          </p:txBody>
        </p:sp>
        <p:sp>
          <p:nvSpPr>
            <p:cNvPr id="305225" name="Rectangle 73"/>
            <p:cNvSpPr>
              <a:spLocks noChangeArrowheads="1"/>
            </p:cNvSpPr>
            <p:nvPr/>
          </p:nvSpPr>
          <p:spPr bwMode="auto">
            <a:xfrm>
              <a:off x="3400" y="3145"/>
              <a:ext cx="32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Ninguna</a:t>
              </a:r>
              <a:endParaRPr lang="es-ES_tradnl"/>
            </a:p>
          </p:txBody>
        </p:sp>
        <p:sp>
          <p:nvSpPr>
            <p:cNvPr id="305226" name="Rectangle 74"/>
            <p:cNvSpPr>
              <a:spLocks noChangeArrowheads="1"/>
            </p:cNvSpPr>
            <p:nvPr/>
          </p:nvSpPr>
          <p:spPr bwMode="auto">
            <a:xfrm>
              <a:off x="1246" y="3263"/>
              <a:ext cx="39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Estación 5</a:t>
              </a:r>
              <a:endParaRPr lang="es-ES_tradnl"/>
            </a:p>
          </p:txBody>
        </p:sp>
        <p:sp>
          <p:nvSpPr>
            <p:cNvPr id="305227" name="Rectangle 75"/>
            <p:cNvSpPr>
              <a:spLocks noChangeArrowheads="1"/>
            </p:cNvSpPr>
            <p:nvPr/>
          </p:nvSpPr>
          <p:spPr bwMode="auto">
            <a:xfrm>
              <a:off x="1825" y="3263"/>
              <a:ext cx="5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K</a:t>
              </a:r>
              <a:endParaRPr lang="es-ES_tradnl"/>
            </a:p>
          </p:txBody>
        </p:sp>
        <p:sp>
          <p:nvSpPr>
            <p:cNvPr id="305228" name="Rectangle 76"/>
            <p:cNvSpPr>
              <a:spLocks noChangeArrowheads="1"/>
            </p:cNvSpPr>
            <p:nvPr/>
          </p:nvSpPr>
          <p:spPr bwMode="auto">
            <a:xfrm>
              <a:off x="2270" y="3263"/>
              <a:ext cx="4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9</a:t>
              </a:r>
              <a:endParaRPr lang="es-ES_tradnl"/>
            </a:p>
          </p:txBody>
        </p:sp>
        <p:sp>
          <p:nvSpPr>
            <p:cNvPr id="305229" name="Rectangle 77"/>
            <p:cNvSpPr>
              <a:spLocks noChangeArrowheads="1"/>
            </p:cNvSpPr>
            <p:nvPr/>
          </p:nvSpPr>
          <p:spPr bwMode="auto">
            <a:xfrm>
              <a:off x="2596" y="3263"/>
              <a:ext cx="4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41,4 inactivo</a:t>
              </a:r>
              <a:endParaRPr lang="es-ES_tradnl"/>
            </a:p>
          </p:txBody>
        </p:sp>
        <p:sp>
          <p:nvSpPr>
            <p:cNvPr id="305230" name="Rectangle 78"/>
            <p:cNvSpPr>
              <a:spLocks noChangeArrowheads="1"/>
            </p:cNvSpPr>
            <p:nvPr/>
          </p:nvSpPr>
          <p:spPr bwMode="auto">
            <a:xfrm>
              <a:off x="3400" y="3263"/>
              <a:ext cx="32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sz="1100">
                  <a:solidFill>
                    <a:srgbClr val="000000"/>
                  </a:solidFill>
                </a:rPr>
                <a:t>Ninguna</a:t>
              </a:r>
              <a:endParaRPr lang="es-ES_tradnl"/>
            </a:p>
          </p:txBody>
        </p:sp>
        <p:sp>
          <p:nvSpPr>
            <p:cNvPr id="305233" name="Line 81"/>
            <p:cNvSpPr>
              <a:spLocks noChangeShapeType="1"/>
            </p:cNvSpPr>
            <p:nvPr/>
          </p:nvSpPr>
          <p:spPr bwMode="auto">
            <a:xfrm>
              <a:off x="1224" y="1728"/>
              <a:ext cx="1" cy="1660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34" name="Rectangle 82"/>
            <p:cNvSpPr>
              <a:spLocks noChangeArrowheads="1"/>
            </p:cNvSpPr>
            <p:nvPr/>
          </p:nvSpPr>
          <p:spPr bwMode="auto">
            <a:xfrm>
              <a:off x="1224" y="1728"/>
              <a:ext cx="9" cy="1660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35" name="Line 83"/>
            <p:cNvSpPr>
              <a:spLocks noChangeShapeType="1"/>
            </p:cNvSpPr>
            <p:nvPr/>
          </p:nvSpPr>
          <p:spPr bwMode="auto">
            <a:xfrm>
              <a:off x="1686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36" name="Rectangle 84"/>
            <p:cNvSpPr>
              <a:spLocks noChangeArrowheads="1"/>
            </p:cNvSpPr>
            <p:nvPr/>
          </p:nvSpPr>
          <p:spPr bwMode="auto">
            <a:xfrm>
              <a:off x="1686" y="1737"/>
              <a:ext cx="9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37" name="Line 85"/>
            <p:cNvSpPr>
              <a:spLocks noChangeShapeType="1"/>
            </p:cNvSpPr>
            <p:nvPr/>
          </p:nvSpPr>
          <p:spPr bwMode="auto">
            <a:xfrm>
              <a:off x="1999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38" name="Rectangle 86"/>
            <p:cNvSpPr>
              <a:spLocks noChangeArrowheads="1"/>
            </p:cNvSpPr>
            <p:nvPr/>
          </p:nvSpPr>
          <p:spPr bwMode="auto">
            <a:xfrm>
              <a:off x="1999" y="1737"/>
              <a:ext cx="8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39" name="Line 87"/>
            <p:cNvSpPr>
              <a:spLocks noChangeShapeType="1"/>
            </p:cNvSpPr>
            <p:nvPr/>
          </p:nvSpPr>
          <p:spPr bwMode="auto">
            <a:xfrm>
              <a:off x="2575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40" name="Rectangle 88"/>
            <p:cNvSpPr>
              <a:spLocks noChangeArrowheads="1"/>
            </p:cNvSpPr>
            <p:nvPr/>
          </p:nvSpPr>
          <p:spPr bwMode="auto">
            <a:xfrm>
              <a:off x="2575" y="1737"/>
              <a:ext cx="8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41" name="Line 89"/>
            <p:cNvSpPr>
              <a:spLocks noChangeShapeType="1"/>
            </p:cNvSpPr>
            <p:nvPr/>
          </p:nvSpPr>
          <p:spPr bwMode="auto">
            <a:xfrm>
              <a:off x="3379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42" name="Rectangle 90"/>
            <p:cNvSpPr>
              <a:spLocks noChangeArrowheads="1"/>
            </p:cNvSpPr>
            <p:nvPr/>
          </p:nvSpPr>
          <p:spPr bwMode="auto">
            <a:xfrm>
              <a:off x="3379" y="1737"/>
              <a:ext cx="8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43" name="Line 91"/>
            <p:cNvSpPr>
              <a:spLocks noChangeShapeType="1"/>
            </p:cNvSpPr>
            <p:nvPr/>
          </p:nvSpPr>
          <p:spPr bwMode="auto">
            <a:xfrm>
              <a:off x="3884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44" name="Rectangle 92"/>
            <p:cNvSpPr>
              <a:spLocks noChangeArrowheads="1"/>
            </p:cNvSpPr>
            <p:nvPr/>
          </p:nvSpPr>
          <p:spPr bwMode="auto">
            <a:xfrm>
              <a:off x="3884" y="1737"/>
              <a:ext cx="9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45" name="Line 93"/>
            <p:cNvSpPr>
              <a:spLocks noChangeShapeType="1"/>
            </p:cNvSpPr>
            <p:nvPr/>
          </p:nvSpPr>
          <p:spPr bwMode="auto">
            <a:xfrm>
              <a:off x="4439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46" name="Rectangle 94"/>
            <p:cNvSpPr>
              <a:spLocks noChangeArrowheads="1"/>
            </p:cNvSpPr>
            <p:nvPr/>
          </p:nvSpPr>
          <p:spPr bwMode="auto">
            <a:xfrm>
              <a:off x="4439" y="1737"/>
              <a:ext cx="9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47" name="Line 95"/>
            <p:cNvSpPr>
              <a:spLocks noChangeShapeType="1"/>
            </p:cNvSpPr>
            <p:nvPr/>
          </p:nvSpPr>
          <p:spPr bwMode="auto">
            <a:xfrm>
              <a:off x="5271" y="1737"/>
              <a:ext cx="1" cy="165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48" name="Rectangle 96"/>
            <p:cNvSpPr>
              <a:spLocks noChangeArrowheads="1"/>
            </p:cNvSpPr>
            <p:nvPr/>
          </p:nvSpPr>
          <p:spPr bwMode="auto">
            <a:xfrm>
              <a:off x="5271" y="1737"/>
              <a:ext cx="9" cy="1651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49" name="Line 97"/>
            <p:cNvSpPr>
              <a:spLocks noChangeShapeType="1"/>
            </p:cNvSpPr>
            <p:nvPr/>
          </p:nvSpPr>
          <p:spPr bwMode="auto">
            <a:xfrm>
              <a:off x="1233" y="1728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50" name="Rectangle 98"/>
            <p:cNvSpPr>
              <a:spLocks noChangeArrowheads="1"/>
            </p:cNvSpPr>
            <p:nvPr/>
          </p:nvSpPr>
          <p:spPr bwMode="auto">
            <a:xfrm>
              <a:off x="1233" y="1728"/>
              <a:ext cx="4047" cy="9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51" name="Line 99"/>
            <p:cNvSpPr>
              <a:spLocks noChangeShapeType="1"/>
            </p:cNvSpPr>
            <p:nvPr/>
          </p:nvSpPr>
          <p:spPr bwMode="auto">
            <a:xfrm>
              <a:off x="1233" y="2082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52" name="Rectangle 100"/>
            <p:cNvSpPr>
              <a:spLocks noChangeArrowheads="1"/>
            </p:cNvSpPr>
            <p:nvPr/>
          </p:nvSpPr>
          <p:spPr bwMode="auto">
            <a:xfrm>
              <a:off x="1233" y="2082"/>
              <a:ext cx="4047" cy="9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53" name="Line 101"/>
            <p:cNvSpPr>
              <a:spLocks noChangeShapeType="1"/>
            </p:cNvSpPr>
            <p:nvPr/>
          </p:nvSpPr>
          <p:spPr bwMode="auto">
            <a:xfrm>
              <a:off x="1233" y="2200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54" name="Rectangle 102"/>
            <p:cNvSpPr>
              <a:spLocks noChangeArrowheads="1"/>
            </p:cNvSpPr>
            <p:nvPr/>
          </p:nvSpPr>
          <p:spPr bwMode="auto">
            <a:xfrm>
              <a:off x="1233" y="2200"/>
              <a:ext cx="4047" cy="9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55" name="Line 103"/>
            <p:cNvSpPr>
              <a:spLocks noChangeShapeType="1"/>
            </p:cNvSpPr>
            <p:nvPr/>
          </p:nvSpPr>
          <p:spPr bwMode="auto">
            <a:xfrm>
              <a:off x="1233" y="2318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56" name="Rectangle 104"/>
            <p:cNvSpPr>
              <a:spLocks noChangeArrowheads="1"/>
            </p:cNvSpPr>
            <p:nvPr/>
          </p:nvSpPr>
          <p:spPr bwMode="auto">
            <a:xfrm>
              <a:off x="1233" y="2318"/>
              <a:ext cx="4047" cy="8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57" name="Line 105"/>
            <p:cNvSpPr>
              <a:spLocks noChangeShapeType="1"/>
            </p:cNvSpPr>
            <p:nvPr/>
          </p:nvSpPr>
          <p:spPr bwMode="auto">
            <a:xfrm>
              <a:off x="1233" y="2790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58" name="Rectangle 106"/>
            <p:cNvSpPr>
              <a:spLocks noChangeArrowheads="1"/>
            </p:cNvSpPr>
            <p:nvPr/>
          </p:nvSpPr>
          <p:spPr bwMode="auto">
            <a:xfrm>
              <a:off x="1233" y="2790"/>
              <a:ext cx="4047" cy="8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59" name="Line 107"/>
            <p:cNvSpPr>
              <a:spLocks noChangeShapeType="1"/>
            </p:cNvSpPr>
            <p:nvPr/>
          </p:nvSpPr>
          <p:spPr bwMode="auto">
            <a:xfrm>
              <a:off x="1233" y="3261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60" name="Rectangle 108"/>
            <p:cNvSpPr>
              <a:spLocks noChangeArrowheads="1"/>
            </p:cNvSpPr>
            <p:nvPr/>
          </p:nvSpPr>
          <p:spPr bwMode="auto">
            <a:xfrm>
              <a:off x="1233" y="3261"/>
              <a:ext cx="4047" cy="9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61" name="Line 109"/>
            <p:cNvSpPr>
              <a:spLocks noChangeShapeType="1"/>
            </p:cNvSpPr>
            <p:nvPr/>
          </p:nvSpPr>
          <p:spPr bwMode="auto">
            <a:xfrm>
              <a:off x="1233" y="3379"/>
              <a:ext cx="4047" cy="1"/>
            </a:xfrm>
            <a:prstGeom prst="line">
              <a:avLst/>
            </a:prstGeom>
            <a:noFill/>
            <a:ln w="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262" name="Rectangle 110"/>
            <p:cNvSpPr>
              <a:spLocks noChangeArrowheads="1"/>
            </p:cNvSpPr>
            <p:nvPr/>
          </p:nvSpPr>
          <p:spPr bwMode="auto">
            <a:xfrm>
              <a:off x="1233" y="3379"/>
              <a:ext cx="4047" cy="9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5158" name="Rectangle 6"/>
            <p:cNvSpPr>
              <a:spLocks noChangeArrowheads="1"/>
            </p:cNvSpPr>
            <p:nvPr/>
          </p:nvSpPr>
          <p:spPr bwMode="auto">
            <a:xfrm>
              <a:off x="3392" y="1680"/>
              <a:ext cx="1888" cy="17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05264" name="Rectangle 112"/>
          <p:cNvSpPr>
            <a:spLocks noChangeArrowheads="1"/>
          </p:cNvSpPr>
          <p:nvPr/>
        </p:nvSpPr>
        <p:spPr bwMode="auto">
          <a:xfrm>
            <a:off x="1978025" y="5554663"/>
            <a:ext cx="5868988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_tradnl" sz="1100">
                <a:solidFill>
                  <a:srgbClr val="000000"/>
                </a:solidFill>
              </a:rPr>
              <a:t>* Denota una tarea seleccionada de manera arbitraria cuando existe un nexo entre los tiempos</a:t>
            </a:r>
          </a:p>
          <a:p>
            <a:r>
              <a:rPr lang="es-ES_tradnl" sz="1100">
                <a:solidFill>
                  <a:srgbClr val="000000"/>
                </a:solidFill>
              </a:rPr>
              <a:t>de operación más largos.</a:t>
            </a:r>
          </a:p>
          <a:p>
            <a:endParaRPr lang="es-ES_tradnl" sz="1100">
              <a:solidFill>
                <a:srgbClr val="000000"/>
              </a:solidFill>
            </a:endParaRPr>
          </a:p>
          <a:p>
            <a:r>
              <a:rPr lang="es-ES_tradnl" sz="1100">
                <a:solidFill>
                  <a:srgbClr val="000000"/>
                </a:solidFill>
              </a:rPr>
              <a:t>   Nota: La holgura en la última tarea de cada estación da el tiempo inactivo.</a:t>
            </a:r>
            <a:endParaRPr lang="es-ES_tradnl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4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ACF3EB-A05E-49E2-B4AF-1D10DA344D14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306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grpSp>
        <p:nvGrpSpPr>
          <p:cNvPr id="306230" name="Group 1078"/>
          <p:cNvGrpSpPr>
            <a:grpSpLocks/>
          </p:cNvGrpSpPr>
          <p:nvPr/>
        </p:nvGrpSpPr>
        <p:grpSpPr bwMode="auto">
          <a:xfrm>
            <a:off x="1828800" y="1889125"/>
            <a:ext cx="6302375" cy="3540125"/>
            <a:chOff x="1152" y="962"/>
            <a:chExt cx="3970" cy="2230"/>
          </a:xfrm>
        </p:grpSpPr>
        <p:sp>
          <p:nvSpPr>
            <p:cNvPr id="306217" name="AutoShape 1065"/>
            <p:cNvSpPr>
              <a:spLocks noChangeArrowheads="1"/>
            </p:cNvSpPr>
            <p:nvPr/>
          </p:nvSpPr>
          <p:spPr bwMode="auto">
            <a:xfrm>
              <a:off x="4560" y="2280"/>
              <a:ext cx="432" cy="456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22" name="AutoShape 1070"/>
            <p:cNvSpPr>
              <a:spLocks noChangeArrowheads="1"/>
            </p:cNvSpPr>
            <p:nvPr/>
          </p:nvSpPr>
          <p:spPr bwMode="auto">
            <a:xfrm>
              <a:off x="3120" y="1776"/>
              <a:ext cx="576" cy="1104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18" name="AutoShape 1066"/>
            <p:cNvSpPr>
              <a:spLocks noChangeArrowheads="1"/>
            </p:cNvSpPr>
            <p:nvPr/>
          </p:nvSpPr>
          <p:spPr bwMode="auto">
            <a:xfrm>
              <a:off x="2544" y="2208"/>
              <a:ext cx="624" cy="960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23" name="AutoShape 1071"/>
            <p:cNvSpPr>
              <a:spLocks noChangeArrowheads="1"/>
            </p:cNvSpPr>
            <p:nvPr/>
          </p:nvSpPr>
          <p:spPr bwMode="auto">
            <a:xfrm>
              <a:off x="3504" y="2256"/>
              <a:ext cx="864" cy="624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19" name="AutoShape 1067"/>
            <p:cNvSpPr>
              <a:spLocks noChangeArrowheads="1"/>
            </p:cNvSpPr>
            <p:nvPr/>
          </p:nvSpPr>
          <p:spPr bwMode="auto">
            <a:xfrm>
              <a:off x="2112" y="1632"/>
              <a:ext cx="960" cy="384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20" name="AutoShape 1068"/>
            <p:cNvSpPr>
              <a:spLocks noChangeArrowheads="1"/>
            </p:cNvSpPr>
            <p:nvPr/>
          </p:nvSpPr>
          <p:spPr bwMode="auto">
            <a:xfrm>
              <a:off x="1872" y="1536"/>
              <a:ext cx="528" cy="1152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21" name="AutoShape 1069"/>
            <p:cNvSpPr>
              <a:spLocks noChangeArrowheads="1"/>
            </p:cNvSpPr>
            <p:nvPr/>
          </p:nvSpPr>
          <p:spPr bwMode="auto">
            <a:xfrm>
              <a:off x="1872" y="1280"/>
              <a:ext cx="1824" cy="448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16" name="AutoShape 1064"/>
            <p:cNvSpPr>
              <a:spLocks noChangeArrowheads="1"/>
            </p:cNvSpPr>
            <p:nvPr/>
          </p:nvSpPr>
          <p:spPr bwMode="auto">
            <a:xfrm>
              <a:off x="1256" y="2280"/>
              <a:ext cx="432" cy="384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15" name="AutoShape 1063"/>
            <p:cNvSpPr>
              <a:spLocks noChangeArrowheads="1"/>
            </p:cNvSpPr>
            <p:nvPr/>
          </p:nvSpPr>
          <p:spPr bwMode="auto">
            <a:xfrm>
              <a:off x="1248" y="1848"/>
              <a:ext cx="432" cy="384"/>
            </a:xfrm>
            <a:prstGeom prst="flowChartAlternateProcess">
              <a:avLst/>
            </a:prstGeom>
            <a:solidFill>
              <a:srgbClr val="C0C0C0"/>
            </a:solidFill>
            <a:ln w="12700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181" name="Oval 1029"/>
            <p:cNvSpPr>
              <a:spLocks noChangeArrowheads="1"/>
            </p:cNvSpPr>
            <p:nvPr/>
          </p:nvSpPr>
          <p:spPr bwMode="auto">
            <a:xfrm>
              <a:off x="1344" y="1968"/>
              <a:ext cx="240" cy="2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A</a:t>
              </a:r>
            </a:p>
          </p:txBody>
        </p:sp>
        <p:sp>
          <p:nvSpPr>
            <p:cNvPr id="306182" name="Oval 1030"/>
            <p:cNvSpPr>
              <a:spLocks noChangeArrowheads="1"/>
            </p:cNvSpPr>
            <p:nvPr/>
          </p:nvSpPr>
          <p:spPr bwMode="auto">
            <a:xfrm>
              <a:off x="2016" y="1728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B</a:t>
              </a:r>
            </a:p>
          </p:txBody>
        </p:sp>
        <p:sp>
          <p:nvSpPr>
            <p:cNvPr id="306183" name="Oval 1031"/>
            <p:cNvSpPr>
              <a:spLocks noChangeArrowheads="1"/>
            </p:cNvSpPr>
            <p:nvPr/>
          </p:nvSpPr>
          <p:spPr bwMode="auto">
            <a:xfrm>
              <a:off x="1344" y="2400"/>
              <a:ext cx="240" cy="24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D</a:t>
              </a:r>
            </a:p>
          </p:txBody>
        </p:sp>
        <p:sp>
          <p:nvSpPr>
            <p:cNvPr id="306184" name="Oval 1032"/>
            <p:cNvSpPr>
              <a:spLocks noChangeArrowheads="1"/>
            </p:cNvSpPr>
            <p:nvPr/>
          </p:nvSpPr>
          <p:spPr bwMode="auto">
            <a:xfrm>
              <a:off x="2016" y="240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E</a:t>
              </a:r>
            </a:p>
          </p:txBody>
        </p:sp>
        <p:sp>
          <p:nvSpPr>
            <p:cNvPr id="306185" name="Oval 1033"/>
            <p:cNvSpPr>
              <a:spLocks noChangeArrowheads="1"/>
            </p:cNvSpPr>
            <p:nvPr/>
          </p:nvSpPr>
          <p:spPr bwMode="auto">
            <a:xfrm>
              <a:off x="2640" y="1728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C</a:t>
              </a:r>
            </a:p>
          </p:txBody>
        </p:sp>
        <p:sp>
          <p:nvSpPr>
            <p:cNvPr id="306186" name="Oval 1034"/>
            <p:cNvSpPr>
              <a:spLocks noChangeArrowheads="1"/>
            </p:cNvSpPr>
            <p:nvPr/>
          </p:nvSpPr>
          <p:spPr bwMode="auto">
            <a:xfrm>
              <a:off x="2640" y="240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H</a:t>
              </a:r>
            </a:p>
          </p:txBody>
        </p:sp>
        <p:sp>
          <p:nvSpPr>
            <p:cNvPr id="306187" name="Oval 1035"/>
            <p:cNvSpPr>
              <a:spLocks noChangeArrowheads="1"/>
            </p:cNvSpPr>
            <p:nvPr/>
          </p:nvSpPr>
          <p:spPr bwMode="auto">
            <a:xfrm>
              <a:off x="2640" y="288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I</a:t>
              </a:r>
            </a:p>
          </p:txBody>
        </p:sp>
        <p:sp>
          <p:nvSpPr>
            <p:cNvPr id="306188" name="Oval 1036"/>
            <p:cNvSpPr>
              <a:spLocks noChangeArrowheads="1"/>
            </p:cNvSpPr>
            <p:nvPr/>
          </p:nvSpPr>
          <p:spPr bwMode="auto">
            <a:xfrm>
              <a:off x="3264" y="1392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F</a:t>
              </a:r>
            </a:p>
          </p:txBody>
        </p:sp>
        <p:sp>
          <p:nvSpPr>
            <p:cNvPr id="306189" name="Oval 1037"/>
            <p:cNvSpPr>
              <a:spLocks noChangeArrowheads="1"/>
            </p:cNvSpPr>
            <p:nvPr/>
          </p:nvSpPr>
          <p:spPr bwMode="auto">
            <a:xfrm>
              <a:off x="3264" y="192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G</a:t>
              </a:r>
            </a:p>
          </p:txBody>
        </p:sp>
        <p:sp>
          <p:nvSpPr>
            <p:cNvPr id="306190" name="Oval 1038"/>
            <p:cNvSpPr>
              <a:spLocks noChangeArrowheads="1"/>
            </p:cNvSpPr>
            <p:nvPr/>
          </p:nvSpPr>
          <p:spPr bwMode="auto">
            <a:xfrm>
              <a:off x="3984" y="240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J</a:t>
              </a:r>
            </a:p>
          </p:txBody>
        </p:sp>
        <p:sp>
          <p:nvSpPr>
            <p:cNvPr id="306191" name="Oval 1039"/>
            <p:cNvSpPr>
              <a:spLocks noChangeArrowheads="1"/>
            </p:cNvSpPr>
            <p:nvPr/>
          </p:nvSpPr>
          <p:spPr bwMode="auto">
            <a:xfrm>
              <a:off x="4656" y="2400"/>
              <a:ext cx="240" cy="240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s-ES_tradnl" sz="1200"/>
                <a:t>K</a:t>
              </a:r>
            </a:p>
          </p:txBody>
        </p:sp>
        <p:sp>
          <p:nvSpPr>
            <p:cNvPr id="306192" name="Line 1040"/>
            <p:cNvSpPr>
              <a:spLocks noChangeShapeType="1"/>
            </p:cNvSpPr>
            <p:nvPr/>
          </p:nvSpPr>
          <p:spPr bwMode="auto">
            <a:xfrm flipV="1">
              <a:off x="1584" y="1920"/>
              <a:ext cx="432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193" name="Line 1041"/>
            <p:cNvSpPr>
              <a:spLocks noChangeShapeType="1"/>
            </p:cNvSpPr>
            <p:nvPr/>
          </p:nvSpPr>
          <p:spPr bwMode="auto">
            <a:xfrm>
              <a:off x="1584" y="254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194" name="Line 1042"/>
            <p:cNvSpPr>
              <a:spLocks noChangeShapeType="1"/>
            </p:cNvSpPr>
            <p:nvPr/>
          </p:nvSpPr>
          <p:spPr bwMode="auto">
            <a:xfrm>
              <a:off x="2256" y="254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195" name="Line 1043"/>
            <p:cNvSpPr>
              <a:spLocks noChangeShapeType="1"/>
            </p:cNvSpPr>
            <p:nvPr/>
          </p:nvSpPr>
          <p:spPr bwMode="auto">
            <a:xfrm>
              <a:off x="2880" y="2544"/>
              <a:ext cx="11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196" name="Line 1044"/>
            <p:cNvSpPr>
              <a:spLocks noChangeShapeType="1"/>
            </p:cNvSpPr>
            <p:nvPr/>
          </p:nvSpPr>
          <p:spPr bwMode="auto">
            <a:xfrm>
              <a:off x="4224" y="254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197" name="Line 1045"/>
            <p:cNvSpPr>
              <a:spLocks noChangeShapeType="1"/>
            </p:cNvSpPr>
            <p:nvPr/>
          </p:nvSpPr>
          <p:spPr bwMode="auto">
            <a:xfrm>
              <a:off x="2208" y="2592"/>
              <a:ext cx="48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198" name="Line 1046"/>
            <p:cNvSpPr>
              <a:spLocks noChangeShapeType="1"/>
            </p:cNvSpPr>
            <p:nvPr/>
          </p:nvSpPr>
          <p:spPr bwMode="auto">
            <a:xfrm flipV="1">
              <a:off x="2880" y="2592"/>
              <a:ext cx="115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199" name="Line 1047"/>
            <p:cNvSpPr>
              <a:spLocks noChangeShapeType="1"/>
            </p:cNvSpPr>
            <p:nvPr/>
          </p:nvSpPr>
          <p:spPr bwMode="auto">
            <a:xfrm>
              <a:off x="2256" y="1872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00" name="Line 1048"/>
            <p:cNvSpPr>
              <a:spLocks noChangeShapeType="1"/>
            </p:cNvSpPr>
            <p:nvPr/>
          </p:nvSpPr>
          <p:spPr bwMode="auto">
            <a:xfrm flipV="1">
              <a:off x="2880" y="1584"/>
              <a:ext cx="43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01" name="Line 1049"/>
            <p:cNvSpPr>
              <a:spLocks noChangeShapeType="1"/>
            </p:cNvSpPr>
            <p:nvPr/>
          </p:nvSpPr>
          <p:spPr bwMode="auto">
            <a:xfrm>
              <a:off x="2880" y="1920"/>
              <a:ext cx="38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02" name="Line 1050"/>
            <p:cNvSpPr>
              <a:spLocks noChangeShapeType="1"/>
            </p:cNvSpPr>
            <p:nvPr/>
          </p:nvSpPr>
          <p:spPr bwMode="auto">
            <a:xfrm>
              <a:off x="3456" y="2112"/>
              <a:ext cx="52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03" name="Line 1051"/>
            <p:cNvSpPr>
              <a:spLocks noChangeShapeType="1"/>
            </p:cNvSpPr>
            <p:nvPr/>
          </p:nvSpPr>
          <p:spPr bwMode="auto">
            <a:xfrm>
              <a:off x="3504" y="1584"/>
              <a:ext cx="528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6204" name="Text Box 1052"/>
            <p:cNvSpPr txBox="1">
              <a:spLocks noChangeArrowheads="1"/>
            </p:cNvSpPr>
            <p:nvPr/>
          </p:nvSpPr>
          <p:spPr bwMode="auto">
            <a:xfrm>
              <a:off x="1344" y="1824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45 s</a:t>
              </a:r>
            </a:p>
          </p:txBody>
        </p:sp>
        <p:sp>
          <p:nvSpPr>
            <p:cNvPr id="306205" name="Text Box 1053"/>
            <p:cNvSpPr txBox="1">
              <a:spLocks noChangeArrowheads="1"/>
            </p:cNvSpPr>
            <p:nvPr/>
          </p:nvSpPr>
          <p:spPr bwMode="auto">
            <a:xfrm>
              <a:off x="2016" y="1584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11 s</a:t>
              </a:r>
            </a:p>
          </p:txBody>
        </p:sp>
        <p:sp>
          <p:nvSpPr>
            <p:cNvPr id="306206" name="Text Box 1054"/>
            <p:cNvSpPr txBox="1">
              <a:spLocks noChangeArrowheads="1"/>
            </p:cNvSpPr>
            <p:nvPr/>
          </p:nvSpPr>
          <p:spPr bwMode="auto">
            <a:xfrm>
              <a:off x="2640" y="1584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9 s</a:t>
              </a:r>
            </a:p>
          </p:txBody>
        </p:sp>
        <p:sp>
          <p:nvSpPr>
            <p:cNvPr id="306207" name="Text Box 1055"/>
            <p:cNvSpPr txBox="1">
              <a:spLocks noChangeArrowheads="1"/>
            </p:cNvSpPr>
            <p:nvPr/>
          </p:nvSpPr>
          <p:spPr bwMode="auto">
            <a:xfrm>
              <a:off x="2640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12 s</a:t>
              </a:r>
            </a:p>
          </p:txBody>
        </p:sp>
        <p:sp>
          <p:nvSpPr>
            <p:cNvPr id="306208" name="Text Box 1056"/>
            <p:cNvSpPr txBox="1">
              <a:spLocks noChangeArrowheads="1"/>
            </p:cNvSpPr>
            <p:nvPr/>
          </p:nvSpPr>
          <p:spPr bwMode="auto">
            <a:xfrm>
              <a:off x="2640" y="273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12 s</a:t>
              </a:r>
            </a:p>
          </p:txBody>
        </p:sp>
        <p:sp>
          <p:nvSpPr>
            <p:cNvPr id="306209" name="Text Box 1057"/>
            <p:cNvSpPr txBox="1">
              <a:spLocks noChangeArrowheads="1"/>
            </p:cNvSpPr>
            <p:nvPr/>
          </p:nvSpPr>
          <p:spPr bwMode="auto">
            <a:xfrm>
              <a:off x="3264" y="177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12 s</a:t>
              </a:r>
            </a:p>
          </p:txBody>
        </p:sp>
        <p:sp>
          <p:nvSpPr>
            <p:cNvPr id="306210" name="Text Box 1058"/>
            <p:cNvSpPr txBox="1">
              <a:spLocks noChangeArrowheads="1"/>
            </p:cNvSpPr>
            <p:nvPr/>
          </p:nvSpPr>
          <p:spPr bwMode="auto">
            <a:xfrm>
              <a:off x="3264" y="1248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12 s</a:t>
              </a:r>
            </a:p>
          </p:txBody>
        </p:sp>
        <p:sp>
          <p:nvSpPr>
            <p:cNvPr id="306211" name="Text Box 1059"/>
            <p:cNvSpPr txBox="1">
              <a:spLocks noChangeArrowheads="1"/>
            </p:cNvSpPr>
            <p:nvPr/>
          </p:nvSpPr>
          <p:spPr bwMode="auto">
            <a:xfrm>
              <a:off x="4032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8 s</a:t>
              </a:r>
            </a:p>
          </p:txBody>
        </p:sp>
        <p:sp>
          <p:nvSpPr>
            <p:cNvPr id="306212" name="Text Box 1060"/>
            <p:cNvSpPr txBox="1">
              <a:spLocks noChangeArrowheads="1"/>
            </p:cNvSpPr>
            <p:nvPr/>
          </p:nvSpPr>
          <p:spPr bwMode="auto">
            <a:xfrm>
              <a:off x="4656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9 s</a:t>
              </a:r>
            </a:p>
          </p:txBody>
        </p:sp>
        <p:sp>
          <p:nvSpPr>
            <p:cNvPr id="306213" name="Text Box 1061"/>
            <p:cNvSpPr txBox="1">
              <a:spLocks noChangeArrowheads="1"/>
            </p:cNvSpPr>
            <p:nvPr/>
          </p:nvSpPr>
          <p:spPr bwMode="auto">
            <a:xfrm>
              <a:off x="1344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50 s</a:t>
              </a:r>
            </a:p>
          </p:txBody>
        </p:sp>
        <p:sp>
          <p:nvSpPr>
            <p:cNvPr id="306214" name="Text Box 1062"/>
            <p:cNvSpPr txBox="1">
              <a:spLocks noChangeArrowheads="1"/>
            </p:cNvSpPr>
            <p:nvPr/>
          </p:nvSpPr>
          <p:spPr bwMode="auto">
            <a:xfrm>
              <a:off x="2016" y="2256"/>
              <a:ext cx="3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s-ES_tradnl" sz="1200"/>
                <a:t>15 s</a:t>
              </a:r>
            </a:p>
          </p:txBody>
        </p:sp>
        <p:sp>
          <p:nvSpPr>
            <p:cNvPr id="306225" name="Text Box 1073"/>
            <p:cNvSpPr txBox="1">
              <a:spLocks noChangeArrowheads="1"/>
            </p:cNvSpPr>
            <p:nvPr/>
          </p:nvSpPr>
          <p:spPr bwMode="auto">
            <a:xfrm>
              <a:off x="1168" y="1528"/>
              <a:ext cx="68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 sz="1400"/>
                <a:t>Estación de</a:t>
              </a:r>
            </a:p>
            <a:p>
              <a:pPr algn="ctr"/>
              <a:r>
                <a:rPr lang="es-ES_tradnl" sz="1400"/>
                <a:t>Trabajo 1</a:t>
              </a:r>
            </a:p>
          </p:txBody>
        </p:sp>
        <p:sp>
          <p:nvSpPr>
            <p:cNvPr id="306226" name="Text Box 1074"/>
            <p:cNvSpPr txBox="1">
              <a:spLocks noChangeArrowheads="1"/>
            </p:cNvSpPr>
            <p:nvPr/>
          </p:nvSpPr>
          <p:spPr bwMode="auto">
            <a:xfrm>
              <a:off x="2486" y="962"/>
              <a:ext cx="68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 sz="1400"/>
                <a:t>Estación de</a:t>
              </a:r>
            </a:p>
            <a:p>
              <a:pPr algn="ctr"/>
              <a:r>
                <a:rPr lang="es-ES_tradnl" sz="1400"/>
                <a:t>Trabajo 3</a:t>
              </a:r>
            </a:p>
          </p:txBody>
        </p:sp>
        <p:sp>
          <p:nvSpPr>
            <p:cNvPr id="306227" name="Text Box 1075"/>
            <p:cNvSpPr txBox="1">
              <a:spLocks noChangeArrowheads="1"/>
            </p:cNvSpPr>
            <p:nvPr/>
          </p:nvSpPr>
          <p:spPr bwMode="auto">
            <a:xfrm>
              <a:off x="1152" y="2658"/>
              <a:ext cx="68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 sz="1400"/>
                <a:t>Estación de</a:t>
              </a:r>
            </a:p>
            <a:p>
              <a:pPr algn="ctr"/>
              <a:r>
                <a:rPr lang="es-ES_tradnl" sz="1400"/>
                <a:t>Trabajo 2</a:t>
              </a:r>
            </a:p>
          </p:txBody>
        </p:sp>
        <p:sp>
          <p:nvSpPr>
            <p:cNvPr id="306228" name="Text Box 1076"/>
            <p:cNvSpPr txBox="1">
              <a:spLocks noChangeArrowheads="1"/>
            </p:cNvSpPr>
            <p:nvPr/>
          </p:nvSpPr>
          <p:spPr bwMode="auto">
            <a:xfrm>
              <a:off x="3168" y="2866"/>
              <a:ext cx="68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 sz="1400"/>
                <a:t>Estación de</a:t>
              </a:r>
            </a:p>
            <a:p>
              <a:pPr algn="ctr"/>
              <a:r>
                <a:rPr lang="es-ES_tradnl" sz="1400"/>
                <a:t>Trabajo 4</a:t>
              </a:r>
            </a:p>
          </p:txBody>
        </p:sp>
        <p:sp>
          <p:nvSpPr>
            <p:cNvPr id="306229" name="Text Box 1077"/>
            <p:cNvSpPr txBox="1">
              <a:spLocks noChangeArrowheads="1"/>
            </p:cNvSpPr>
            <p:nvPr/>
          </p:nvSpPr>
          <p:spPr bwMode="auto">
            <a:xfrm>
              <a:off x="4440" y="1962"/>
              <a:ext cx="68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s-ES_tradnl" sz="1400"/>
                <a:t>Estación de</a:t>
              </a:r>
            </a:p>
            <a:p>
              <a:pPr algn="ctr"/>
              <a:r>
                <a:rPr lang="es-ES_tradnl" sz="1400"/>
                <a:t>Trabajo 5</a:t>
              </a:r>
            </a:p>
          </p:txBody>
        </p:sp>
      </p:grpSp>
      <p:sp>
        <p:nvSpPr>
          <p:cNvPr id="306231" name="Text Box 1079"/>
          <p:cNvSpPr txBox="1">
            <a:spLocks noChangeArrowheads="1"/>
          </p:cNvSpPr>
          <p:nvPr/>
        </p:nvSpPr>
        <p:spPr bwMode="auto">
          <a:xfrm>
            <a:off x="2198688" y="5546725"/>
            <a:ext cx="5573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2"/>
                </a:solidFill>
              </a:rPr>
              <a:t>Gráfica de precedencia para el wagon modelo J.</a:t>
            </a:r>
            <a:endParaRPr lang="es-ES_tradnl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AEE11C-2657-4E46-AB32-CB05F7660FF9}" type="slidenum">
              <a:rPr lang="es-ES_tradnl"/>
              <a:pPr/>
              <a:t>29</a:t>
            </a:fld>
            <a:endParaRPr lang="es-ES_tradnl"/>
          </a:p>
        </p:txBody>
      </p:sp>
      <p:sp>
        <p:nvSpPr>
          <p:cNvPr id="307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/>
              <a:t>Distribución de Procesos en Línea</a:t>
            </a:r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s-ES_tradnl" dirty="0"/>
              <a:t>Eficiencia:</a:t>
            </a:r>
          </a:p>
          <a:p>
            <a:pPr lvl="2">
              <a:buNone/>
            </a:pPr>
            <a:endParaRPr lang="es-ES_tradnl" dirty="0"/>
          </a:p>
          <a:p>
            <a:pPr lvl="2">
              <a:buNone/>
            </a:pPr>
            <a:endParaRPr lang="es-ES_tradnl" dirty="0" smtClean="0"/>
          </a:p>
          <a:p>
            <a:pPr lvl="2">
              <a:buNone/>
            </a:pPr>
            <a:endParaRPr lang="es-ES_tradnl" dirty="0"/>
          </a:p>
          <a:p>
            <a:pPr lvl="2">
              <a:buNone/>
            </a:pPr>
            <a:endParaRPr lang="es-ES_tradnl" dirty="0" smtClean="0"/>
          </a:p>
          <a:p>
            <a:pPr lvl="2">
              <a:buNone/>
            </a:pPr>
            <a:r>
              <a:rPr lang="es-ES_tradnl" dirty="0" smtClean="0"/>
              <a:t>Para mejorar eficiencia</a:t>
            </a:r>
          </a:p>
          <a:p>
            <a:pPr lvl="2"/>
            <a:r>
              <a:rPr lang="es-ES_tradnl" dirty="0" smtClean="0"/>
              <a:t>Dividir tareas</a:t>
            </a:r>
          </a:p>
          <a:p>
            <a:pPr lvl="2"/>
            <a:r>
              <a:rPr lang="es-ES_tradnl" dirty="0" smtClean="0"/>
              <a:t>Operar en paralelo 2 estaciones de trabajo</a:t>
            </a:r>
          </a:p>
          <a:p>
            <a:pPr lvl="2"/>
            <a:r>
              <a:rPr lang="es-ES_tradnl" dirty="0" smtClean="0"/>
              <a:t>Usar operarios más hábiles</a:t>
            </a:r>
          </a:p>
          <a:p>
            <a:pPr lvl="2"/>
            <a:r>
              <a:rPr lang="es-ES_tradnl" dirty="0" smtClean="0"/>
              <a:t>Trabajar sobretiempo</a:t>
            </a:r>
          </a:p>
          <a:p>
            <a:pPr lvl="2"/>
            <a:r>
              <a:rPr lang="es-ES_tradnl" dirty="0" smtClean="0"/>
              <a:t>Rediseñar el producto</a:t>
            </a:r>
          </a:p>
        </p:txBody>
      </p:sp>
      <p:graphicFrame>
        <p:nvGraphicFramePr>
          <p:cNvPr id="323584" name="Object 0"/>
          <p:cNvGraphicFramePr>
            <a:graphicFrameLocks noChangeAspect="1"/>
          </p:cNvGraphicFramePr>
          <p:nvPr/>
        </p:nvGraphicFramePr>
        <p:xfrm>
          <a:off x="2463800" y="2590800"/>
          <a:ext cx="4699000" cy="774700"/>
        </p:xfrm>
        <a:graphic>
          <a:graphicData uri="http://schemas.openxmlformats.org/presentationml/2006/ole">
            <p:oleObj spid="_x0000_s323584" name="Ecuación" r:id="rId3" imgW="253980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DB07CD-034E-41F1-86EA-6EF999D7DAFE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Formatos de Distribución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39888"/>
            <a:ext cx="7772400" cy="4456112"/>
          </a:xfrm>
        </p:spPr>
        <p:txBody>
          <a:bodyPr/>
          <a:lstStyle/>
          <a:p>
            <a:endParaRPr lang="es-ES_tradnl"/>
          </a:p>
          <a:p>
            <a:r>
              <a:rPr lang="es-ES_tradnl"/>
              <a:t>1.- Distribución por Proceso:</a:t>
            </a:r>
          </a:p>
          <a:p>
            <a:pPr lvl="1"/>
            <a:r>
              <a:rPr lang="es-ES_tradnl"/>
              <a:t>Equipos y gente se agrupa por funciones.</a:t>
            </a:r>
          </a:p>
          <a:p>
            <a:pPr lvl="1"/>
            <a:r>
              <a:rPr lang="es-ES_tradnl"/>
              <a:t>Ejemplos:</a:t>
            </a:r>
          </a:p>
          <a:p>
            <a:pPr lvl="2"/>
            <a:r>
              <a:rPr lang="es-ES_tradnl"/>
              <a:t>Textil: telares en una zona, estampado en otra.</a:t>
            </a:r>
          </a:p>
          <a:p>
            <a:pPr lvl="2"/>
            <a:r>
              <a:rPr lang="es-ES_tradnl"/>
              <a:t>Hospital: cirugía, cardiovascular, etc.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EC1614-442B-42D1-AE3D-C6B6B141A6F4}" type="slidenum">
              <a:rPr lang="es-ES_tradnl" smtClean="0"/>
              <a:pPr/>
              <a:t>30</a:t>
            </a:fld>
            <a:endParaRPr lang="es-ES_tradnl"/>
          </a:p>
        </p:txBody>
      </p:sp>
      <p:pic>
        <p:nvPicPr>
          <p:cNvPr id="3246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88640"/>
            <a:ext cx="5575523" cy="6290334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EC1614-442B-42D1-AE3D-C6B6B141A6F4}" type="slidenum">
              <a:rPr lang="es-ES_tradnl" smtClean="0"/>
              <a:pPr/>
              <a:t>31</a:t>
            </a:fld>
            <a:endParaRPr lang="es-ES_tradnl"/>
          </a:p>
        </p:txBody>
      </p:sp>
      <p:pic>
        <p:nvPicPr>
          <p:cNvPr id="325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8964488" cy="604867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  <p:sp>
        <p:nvSpPr>
          <p:cNvPr id="7" name="6 CuadroTexto"/>
          <p:cNvSpPr txBox="1"/>
          <p:nvPr/>
        </p:nvSpPr>
        <p:spPr>
          <a:xfrm>
            <a:off x="827584" y="332656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tx2"/>
                </a:solidFill>
              </a:rPr>
              <a:t>INSTALACIONES DE SERVICIOS</a:t>
            </a:r>
            <a:endParaRPr lang="es-E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Se busca aumentar rentabilidad por m</a:t>
            </a:r>
            <a:r>
              <a:rPr lang="es-ES" baseline="30000" dirty="0" smtClean="0"/>
              <a:t>2</a:t>
            </a:r>
            <a:r>
              <a:rPr lang="es-ES" dirty="0" smtClean="0"/>
              <a:t>. En este caso más espacio y mejor circulación para clientes.</a:t>
            </a:r>
          </a:p>
          <a:p>
            <a:pPr>
              <a:buNone/>
            </a:pPr>
            <a:r>
              <a:rPr lang="es-ES" dirty="0" smtClean="0"/>
              <a:t>Se achica cocina programando comida afuera.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EC1614-442B-42D1-AE3D-C6B6B141A6F4}" type="slidenum">
              <a:rPr lang="es-ES_tradnl" smtClean="0"/>
              <a:pPr/>
              <a:t>32</a:t>
            </a:fld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F7429B-A5DD-424F-8277-21A201E71EDA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2928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Formatos de Distribución</a:t>
            </a:r>
          </a:p>
        </p:txBody>
      </p:sp>
      <p:sp>
        <p:nvSpPr>
          <p:cNvPr id="29286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  <a:p>
            <a:r>
              <a:rPr lang="es-ES_tradnl"/>
              <a:t>2.- Distribución por Producto:</a:t>
            </a:r>
          </a:p>
          <a:p>
            <a:pPr lvl="1"/>
            <a:r>
              <a:rPr lang="es-ES_tradnl"/>
              <a:t>Equipos y gente se ordenan de acuerdo a la secuencia en que se fabrica el producto.</a:t>
            </a:r>
          </a:p>
          <a:p>
            <a:pPr lvl="1"/>
            <a:r>
              <a:rPr lang="es-ES_tradnl"/>
              <a:t>Ejemplos:</a:t>
            </a:r>
          </a:p>
          <a:p>
            <a:pPr lvl="2"/>
            <a:r>
              <a:rPr lang="es-ES_tradnl"/>
              <a:t>Lavado de autos.</a:t>
            </a:r>
          </a:p>
          <a:p>
            <a:pPr lvl="2"/>
            <a:r>
              <a:rPr lang="es-ES_tradnl"/>
              <a:t>Línea de producción de zapatos.</a:t>
            </a:r>
          </a:p>
          <a:p>
            <a:pPr lvl="2"/>
            <a:r>
              <a:rPr lang="es-ES_tradnl"/>
              <a:t>Planta Química.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574FCA-E993-46A8-AE7D-F4A3F933B3EF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Formatos de Distribución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3.- Distribución Celular, por Tecnología de Grupo:</a:t>
            </a:r>
          </a:p>
          <a:p>
            <a:pPr lvl="1"/>
            <a:r>
              <a:rPr lang="es-ES_tradnl"/>
              <a:t>Grupos de máquinas diferentes en células de trabajo.</a:t>
            </a:r>
          </a:p>
          <a:p>
            <a:pPr lvl="1"/>
            <a:r>
              <a:rPr lang="es-ES_tradnl"/>
              <a:t>Formas y procedimientos de procesamiento similares.</a:t>
            </a:r>
          </a:p>
          <a:p>
            <a:pPr lvl="1"/>
            <a:r>
              <a:rPr lang="es-ES_tradnl"/>
              <a:t>Intermedio entre por producto y por proceso.</a:t>
            </a:r>
          </a:p>
          <a:p>
            <a:pPr lvl="1"/>
            <a:r>
              <a:rPr lang="es-ES_tradnl"/>
              <a:t>Trabajo en equipos pequeños, mejores relaciones laborales y menores inventarios.</a:t>
            </a:r>
          </a:p>
          <a:p>
            <a:pPr lvl="1"/>
            <a:r>
              <a:rPr lang="es-ES_tradnl"/>
              <a:t>Ejemplo:</a:t>
            </a:r>
          </a:p>
          <a:p>
            <a:pPr lvl="2"/>
            <a:r>
              <a:rPr lang="es-ES_tradnl"/>
              <a:t>Manufactura electrónica.</a:t>
            </a:r>
          </a:p>
          <a:p>
            <a:pPr lvl="1"/>
            <a:endParaRPr lang="es-ES_tradn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4.- Posición fija</a:t>
            </a:r>
          </a:p>
          <a:p>
            <a:r>
              <a:rPr lang="es-ES" dirty="0" smtClean="0"/>
              <a:t>El producto es demasiado grande para moverlo.</a:t>
            </a:r>
          </a:p>
          <a:p>
            <a:pPr>
              <a:buNone/>
            </a:pPr>
            <a:r>
              <a:rPr lang="es-ES" dirty="0" smtClean="0"/>
              <a:t>	Se trabaja alrededor de el </a:t>
            </a:r>
          </a:p>
          <a:p>
            <a:pPr>
              <a:buNone/>
            </a:pPr>
            <a:r>
              <a:rPr lang="es-ES" dirty="0" smtClean="0"/>
              <a:t>	Ej.: Construcción de:</a:t>
            </a:r>
          </a:p>
          <a:p>
            <a:pPr>
              <a:buNone/>
            </a:pPr>
            <a:r>
              <a:rPr lang="es-ES" dirty="0"/>
              <a:t>	</a:t>
            </a:r>
            <a:r>
              <a:rPr lang="es-ES" dirty="0" smtClean="0"/>
              <a:t>	 Edificio</a:t>
            </a:r>
          </a:p>
          <a:p>
            <a:pPr>
              <a:buNone/>
            </a:pPr>
            <a:r>
              <a:rPr lang="es-ES" dirty="0" smtClean="0"/>
              <a:t>		 Banco</a:t>
            </a:r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EC1614-442B-42D1-AE3D-C6B6B141A6F4}" type="slidenum">
              <a:rPr lang="es-ES_tradnl" smtClean="0"/>
              <a:pPr/>
              <a:t>6</a:t>
            </a:fld>
            <a:endParaRPr lang="es-ES_tradn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7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1CB08DE-8032-4172-9719-E621727B91CF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1.- Criterios Cuantitativos:</a:t>
            </a:r>
          </a:p>
          <a:p>
            <a:pPr lvl="2"/>
            <a:endParaRPr lang="es-ES_tradnl"/>
          </a:p>
          <a:p>
            <a:pPr lvl="1"/>
            <a:r>
              <a:rPr lang="es-ES_tradnl"/>
              <a:t>Parámetros:</a:t>
            </a:r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r>
              <a:rPr lang="es-ES_tradnl"/>
              <a:t>Variables:</a:t>
            </a:r>
          </a:p>
          <a:p>
            <a:pPr lvl="1"/>
            <a:endParaRPr lang="es-ES_tradnl"/>
          </a:p>
          <a:p>
            <a:pPr lvl="1"/>
            <a:endParaRPr lang="es-ES_tradnl"/>
          </a:p>
          <a:p>
            <a:pPr lvl="1"/>
            <a:endParaRPr lang="es-ES_tradnl"/>
          </a:p>
        </p:txBody>
      </p:sp>
      <p:graphicFrame>
        <p:nvGraphicFramePr>
          <p:cNvPr id="317440" name="Object 1024"/>
          <p:cNvGraphicFramePr>
            <a:graphicFrameLocks noChangeAspect="1"/>
          </p:cNvGraphicFramePr>
          <p:nvPr/>
        </p:nvGraphicFramePr>
        <p:xfrm>
          <a:off x="1219200" y="3051175"/>
          <a:ext cx="7696200" cy="1495425"/>
        </p:xfrm>
        <a:graphic>
          <a:graphicData uri="http://schemas.openxmlformats.org/presentationml/2006/ole">
            <p:oleObj spid="_x0000_s317440" name="Ecuación" r:id="rId3" imgW="4572000" imgH="888840" progId="Equation.3">
              <p:embed/>
            </p:oleObj>
          </a:graphicData>
        </a:graphic>
      </p:graphicFrame>
      <p:graphicFrame>
        <p:nvGraphicFramePr>
          <p:cNvPr id="317441" name="Object 1025"/>
          <p:cNvGraphicFramePr>
            <a:graphicFrameLocks noChangeAspect="1"/>
          </p:cNvGraphicFramePr>
          <p:nvPr/>
        </p:nvGraphicFramePr>
        <p:xfrm>
          <a:off x="1260475" y="5270500"/>
          <a:ext cx="4886325" cy="747713"/>
        </p:xfrm>
        <a:graphic>
          <a:graphicData uri="http://schemas.openxmlformats.org/presentationml/2006/ole">
            <p:oleObj spid="_x0000_s317441" name="Ecuación" r:id="rId4" imgW="2641320" imgH="40608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EB204A-26D7-4820-9E39-826194D18D58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295939" name="Rectangle 3"/>
          <p:cNvSpPr>
            <a:spLocks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Función Objetivo:</a:t>
            </a:r>
          </a:p>
          <a:p>
            <a:pPr lvl="1"/>
            <a:endParaRPr lang="es-ES_tradnl"/>
          </a:p>
        </p:txBody>
      </p:sp>
      <p:graphicFrame>
        <p:nvGraphicFramePr>
          <p:cNvPr id="318464" name="Object 2048"/>
          <p:cNvGraphicFramePr>
            <a:graphicFrameLocks noChangeAspect="1"/>
          </p:cNvGraphicFramePr>
          <p:nvPr/>
        </p:nvGraphicFramePr>
        <p:xfrm>
          <a:off x="1981200" y="2582863"/>
          <a:ext cx="3657600" cy="982662"/>
        </p:xfrm>
        <a:graphic>
          <a:graphicData uri="http://schemas.openxmlformats.org/presentationml/2006/ole">
            <p:oleObj spid="_x0000_s318464" name="Ecuación" r:id="rId3" imgW="1600200" imgH="43164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_tradnl" smtClean="0"/>
              <a:t>Distribución de Instalaciones       #</a:t>
            </a:r>
            <a:endParaRPr lang="es-ES_tradnl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81F012-7C88-4494-978C-F99589CF2E7C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Criterios de Distribución</a:t>
            </a:r>
          </a:p>
        </p:txBody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s-ES_tradnl"/>
              <a:t>Ejemplo: Departamentos de una fábrica que produce podadoras de pasto y limpiadoras de nieve:</a:t>
            </a:r>
          </a:p>
          <a:p>
            <a:pPr lvl="1"/>
            <a:endParaRPr lang="es-ES_tradnl"/>
          </a:p>
          <a:p>
            <a:pPr lvl="1"/>
            <a:endParaRPr lang="es-ES_tradnl"/>
          </a:p>
        </p:txBody>
      </p:sp>
      <p:pic>
        <p:nvPicPr>
          <p:cNvPr id="3010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319463"/>
            <a:ext cx="55626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ezclas">
  <a:themeElements>
    <a:clrScheme name="Mezcla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ezcl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Mezcla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programa\Office2K\Templates\Diseños de presentaciones\Mezclas.pot</Template>
  <TotalTime>20628</TotalTime>
  <Words>1093</Words>
  <Application>Microsoft Office PowerPoint</Application>
  <PresentationFormat>Presentación en pantalla (4:3)</PresentationFormat>
  <Paragraphs>366</Paragraphs>
  <Slides>32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7" baseType="lpstr">
      <vt:lpstr>Times New Roman</vt:lpstr>
      <vt:lpstr>Tahoma</vt:lpstr>
      <vt:lpstr>Wingdings</vt:lpstr>
      <vt:lpstr>Mezclas</vt:lpstr>
      <vt:lpstr>Ecuación de MS Editor de ecuaciones 3.0</vt:lpstr>
      <vt:lpstr>Gestión de Operaciones</vt:lpstr>
      <vt:lpstr>Introducción</vt:lpstr>
      <vt:lpstr>Formatos de Distribución</vt:lpstr>
      <vt:lpstr>Formatos de Distribución</vt:lpstr>
      <vt:lpstr>Formatos de Distribución</vt:lpstr>
      <vt:lpstr>Diapositiva 6</vt:lpstr>
      <vt:lpstr>Criterios de Distribución</vt:lpstr>
      <vt:lpstr>Criterios de Distribución</vt:lpstr>
      <vt:lpstr>Criterios de Distribución</vt:lpstr>
      <vt:lpstr>Criterios de Distribución</vt:lpstr>
      <vt:lpstr>Criterios de Distribución</vt:lpstr>
      <vt:lpstr>Criterios de Distribución</vt:lpstr>
      <vt:lpstr>Criterios de Distribución</vt:lpstr>
      <vt:lpstr>Criterios de Distribución</vt:lpstr>
      <vt:lpstr>Criterios de Distribución</vt:lpstr>
      <vt:lpstr>Criterios de Distribución</vt:lpstr>
      <vt:lpstr>Criterios de Distribución</vt:lpstr>
      <vt:lpstr>Criterios de Distribución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Distribución de Procesos en Línea</vt:lpstr>
      <vt:lpstr>Diapositiva 30</vt:lpstr>
      <vt:lpstr>Diapositiva 31</vt:lpstr>
      <vt:lpstr>Diapositiva 32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Comercio Electrónico</dc:title>
  <dc:creator>Dpto. Ingeniería Industrial</dc:creator>
  <cp:lastModifiedBy>Maritza</cp:lastModifiedBy>
  <cp:revision>178</cp:revision>
  <cp:lastPrinted>2001-08-09T18:05:43Z</cp:lastPrinted>
  <dcterms:created xsi:type="dcterms:W3CDTF">2000-10-26T14:21:15Z</dcterms:created>
  <dcterms:modified xsi:type="dcterms:W3CDTF">2010-08-18T22:14:59Z</dcterms:modified>
</cp:coreProperties>
</file>