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28"/>
  </p:notesMasterIdLst>
  <p:handoutMasterIdLst>
    <p:handoutMasterId r:id="rId29"/>
  </p:handoutMasterIdLst>
  <p:sldIdLst>
    <p:sldId id="298" r:id="rId2"/>
    <p:sldId id="299" r:id="rId3"/>
    <p:sldId id="300" r:id="rId4"/>
    <p:sldId id="301" r:id="rId5"/>
    <p:sldId id="326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1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4" r:id="rId26"/>
    <p:sldId id="325" r:id="rId27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C12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8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911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911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36000"/>
            <a:ext cx="2971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911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36000"/>
            <a:ext cx="2971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25577B-AB4C-4352-805E-D1D7902D19C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0"/>
            <a:r>
              <a:rPr lang="es-ES_tradnl" smtClean="0"/>
              <a:t>Segundo nivel</a:t>
            </a:r>
          </a:p>
          <a:p>
            <a:pPr lvl="0"/>
            <a:r>
              <a:rPr lang="es-ES_tradnl" smtClean="0"/>
              <a:t>Tercer nivel</a:t>
            </a:r>
          </a:p>
          <a:p>
            <a:pPr lvl="0"/>
            <a:r>
              <a:rPr lang="es-ES_tradnl" smtClean="0"/>
              <a:t>Cuarto nivel</a:t>
            </a:r>
          </a:p>
          <a:p>
            <a:pPr lvl="0"/>
            <a:r>
              <a:rPr lang="es-ES_tradnl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1D85E3D6-173E-4444-8B26-B76EE4B5627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042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042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604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042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042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6042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42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04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0432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EAE2B9-6FDE-4DF9-96A1-AB40B7DEF28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B6E74-47EE-460B-B943-49C7B7495FA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20AB94-FE04-4399-A8F1-7D62E4EC7B3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8678C2-8928-44A8-B993-4031F9C7FB1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34FC5-3B35-4271-B497-AB84CB5C3E1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F706C7-B037-482E-989D-8EB94D6E03B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BE27A5-F6C7-42BC-B7C9-CD69F70B196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BF5E92-3BBF-42B2-902B-7653F571071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6DB624-4E84-443B-8310-2E18A0B1F25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B8A9CC-1A5F-4010-8FA9-C004D412A3A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368E68-C472-4A70-9585-E137A8B489D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ltGray">
          <a:xfrm>
            <a:off x="912813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>
              <a:solidFill>
                <a:schemeClr val="tx1"/>
              </a:solidFill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5940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4851400" y="6276975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940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B7616B3D-28FB-4BD5-A6CA-212A7BE6DE4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/>
            <a:r>
              <a:rPr lang="es-ES_tradnl"/>
              <a:t>Gestión de Operaciones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828800" y="3505200"/>
            <a:ext cx="617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dirty="0"/>
              <a:t>Capítulo </a:t>
            </a:r>
            <a:r>
              <a:rPr lang="es-ES_tradnl" sz="3200" dirty="0" smtClean="0"/>
              <a:t>: </a:t>
            </a:r>
            <a:r>
              <a:rPr lang="es-ES_tradnl" sz="3200" dirty="0"/>
              <a:t>Diseño de Productos</a:t>
            </a:r>
            <a:endParaRPr lang="es-ES_tradnl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8A975A-E226-4654-94F1-0E02D3795FE3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Es común la utilización de la herramienta de diseño CAD (Computer Aided Design), muy común a nivel mundial.</a:t>
            </a:r>
          </a:p>
          <a:p>
            <a:pPr lvl="1"/>
            <a:r>
              <a:rPr lang="es-ES_tradnl"/>
              <a:t>Ejemplos:</a:t>
            </a:r>
          </a:p>
          <a:p>
            <a:pPr lvl="2"/>
            <a:r>
              <a:rPr lang="es-ES_tradnl"/>
              <a:t>Diseño de casas, plantas, oficinas y fábricas.</a:t>
            </a:r>
          </a:p>
          <a:p>
            <a:pPr lvl="2"/>
            <a:r>
              <a:rPr lang="es-ES_tradnl"/>
              <a:t>Yoghurt: sabor, envase, costo, mercado...</a:t>
            </a:r>
          </a:p>
          <a:p>
            <a:pPr lvl="2"/>
            <a:r>
              <a:rPr lang="es-ES_tradnl"/>
              <a:t>Harina de pescado: diseño de proceso, planta, costos, mercado, capital de riesgo...</a:t>
            </a:r>
          </a:p>
          <a:p>
            <a:pPr lvl="3"/>
            <a:endParaRPr lang="es-ES_trad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07E02C-EFDE-4F82-82C4-56271E0A993B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4.- Construcción del Prototipo:</a:t>
            </a:r>
          </a:p>
          <a:p>
            <a:pPr lvl="1"/>
            <a:r>
              <a:rPr lang="es-ES_tradnl" dirty="0"/>
              <a:t>Esta etapa del proceso consiste en producir un producto para pruebas.</a:t>
            </a:r>
          </a:p>
          <a:p>
            <a:pPr lvl="1"/>
            <a:r>
              <a:rPr lang="es-ES_tradnl" dirty="0"/>
              <a:t>Ejemplos:</a:t>
            </a:r>
          </a:p>
          <a:p>
            <a:pPr lvl="2"/>
            <a:r>
              <a:rPr lang="es-ES_tradnl" dirty="0" err="1"/>
              <a:t>Yoghurt</a:t>
            </a:r>
            <a:r>
              <a:rPr lang="es-ES_tradnl" dirty="0"/>
              <a:t>:	partida de 1.000 unidades.</a:t>
            </a:r>
          </a:p>
          <a:p>
            <a:pPr lvl="2"/>
            <a:r>
              <a:rPr lang="es-ES_tradnl" dirty="0"/>
              <a:t>Auto:		CAD o modelo de prueba.</a:t>
            </a:r>
          </a:p>
          <a:p>
            <a:pPr lvl="2"/>
            <a:r>
              <a:rPr lang="es-ES_tradnl" dirty="0"/>
              <a:t>Harina:	planta piloto.</a:t>
            </a:r>
          </a:p>
          <a:p>
            <a:pPr lvl="2"/>
            <a:r>
              <a:rPr lang="es-ES_tradnl" dirty="0"/>
              <a:t>Mc Donald:	primeros restaurantes.</a:t>
            </a:r>
          </a:p>
          <a:p>
            <a:pPr lvl="2"/>
            <a:r>
              <a:rPr lang="es-ES_tradnl" dirty="0"/>
              <a:t>Banco:	nuevo servicio en sólo una sucursal</a:t>
            </a:r>
            <a:r>
              <a:rPr lang="es-ES_tradnl" dirty="0" smtClean="0"/>
              <a:t>.</a:t>
            </a:r>
          </a:p>
          <a:p>
            <a:pPr lvl="2"/>
            <a:r>
              <a:rPr lang="es-ES_tradnl" dirty="0" err="1" smtClean="0"/>
              <a:t>Facebook</a:t>
            </a:r>
            <a:r>
              <a:rPr lang="es-ES_tradnl" dirty="0" smtClean="0"/>
              <a:t>?</a:t>
            </a:r>
            <a:endParaRPr lang="es-ES_tradnl" dirty="0"/>
          </a:p>
          <a:p>
            <a:pPr lvl="2"/>
            <a:endParaRPr lang="es-ES_trad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6A0408-9A5F-4E24-BF72-F55C6CFFC773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5.- Pruebas:</a:t>
            </a:r>
          </a:p>
          <a:p>
            <a:pPr lvl="1"/>
            <a:r>
              <a:rPr lang="es-ES_tradnl"/>
              <a:t>Buscan verificar el comportamiento de los prototipos, es decir, verifican su desempeño técnico y comercial.</a:t>
            </a:r>
          </a:p>
          <a:p>
            <a:pPr lvl="1"/>
            <a:r>
              <a:rPr lang="es-ES_tradnl"/>
              <a:t>Ejemplos:</a:t>
            </a:r>
          </a:p>
          <a:p>
            <a:pPr lvl="2"/>
            <a:r>
              <a:rPr lang="es-ES_tradnl"/>
              <a:t>Planta piloto:	problemas de escala.</a:t>
            </a:r>
          </a:p>
          <a:p>
            <a:pPr lvl="2"/>
            <a:r>
              <a:rPr lang="es-ES_tradnl"/>
              <a:t>Yoghurt:	test en supermercados.</a:t>
            </a:r>
          </a:p>
          <a:p>
            <a:pPr lvl="2"/>
            <a:r>
              <a:rPr lang="es-ES_tradnl"/>
              <a:t>Auto:		test en pista o laboratorio.</a:t>
            </a:r>
          </a:p>
          <a:p>
            <a:pPr lvl="2"/>
            <a:r>
              <a:rPr lang="es-ES_tradnl"/>
              <a:t>Banco:	encuestas y mediciones.</a:t>
            </a:r>
          </a:p>
          <a:p>
            <a:pPr lvl="2"/>
            <a:r>
              <a:rPr lang="es-ES_tradnl"/>
              <a:t>Cosméticos:	exhibición en tiendas para ver reacción de 		público.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0E48AA-30E2-47EA-928F-AC5EF2E82D17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6.- Diseño Definitivo del Producto:</a:t>
            </a:r>
          </a:p>
          <a:p>
            <a:pPr lvl="1"/>
            <a:r>
              <a:rPr lang="es-ES_tradnl"/>
              <a:t>Se desarrollan dibujos y especificaciones para el producto.</a:t>
            </a:r>
          </a:p>
          <a:p>
            <a:pPr lvl="1"/>
            <a:r>
              <a:rPr lang="es-ES_tradnl"/>
              <a:t>Utilización de CAM (Computer Aided Manufacturing).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54799-A0EB-4470-9878-157234F6CCBC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pic>
        <p:nvPicPr>
          <p:cNvPr id="7577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28800" y="1447800"/>
            <a:ext cx="6064250" cy="4021138"/>
          </a:xfrm>
          <a:noFill/>
          <a:ln/>
        </p:spPr>
      </p:pic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828800" y="5519738"/>
            <a:ext cx="6240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Mortalidad de las Ideas de Nuevos Productos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232898-5A84-48F3-8DBE-30C3A3862EBB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dirty="0"/>
              <a:t>Proceso de Desarrollo de la Tecnología</a:t>
            </a:r>
            <a:endParaRPr lang="es-ES_tradnl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400" dirty="0"/>
              <a:t>Factores para tener en cuenta:</a:t>
            </a:r>
          </a:p>
          <a:p>
            <a:pPr lvl="1"/>
            <a:r>
              <a:rPr lang="es-ES_tradnl" sz="2000" dirty="0"/>
              <a:t>Falla de alineación en la tecnología:</a:t>
            </a:r>
          </a:p>
          <a:p>
            <a:pPr lvl="2"/>
            <a:r>
              <a:rPr lang="es-ES_tradnl" sz="1800" dirty="0"/>
              <a:t>Operaciones no puede fabricar el producto diseñado por el área de Investigación y Desarrollo (I&amp;D).</a:t>
            </a:r>
          </a:p>
          <a:p>
            <a:pPr lvl="1"/>
            <a:r>
              <a:rPr lang="es-ES_tradnl" sz="2000" dirty="0"/>
              <a:t>Infraestructura existente puede no ser la más adecuada para la fabricación del producto.</a:t>
            </a:r>
          </a:p>
          <a:p>
            <a:pPr lvl="1"/>
            <a:r>
              <a:rPr lang="es-ES_tradnl" sz="2000" dirty="0"/>
              <a:t>Se sugiere un enfoque simultáneo entre las áreas de Investigación y Desarrollo, Mercadotecnia y Producción.</a:t>
            </a:r>
          </a:p>
          <a:p>
            <a:pPr lvl="1"/>
            <a:r>
              <a:rPr lang="es-ES_tradnl" sz="2000" dirty="0"/>
              <a:t>Es necesario tener un ambiente de innovación</a:t>
            </a:r>
            <a:r>
              <a:rPr lang="es-ES_tradnl" sz="2000" dirty="0" smtClean="0"/>
              <a:t>.</a:t>
            </a:r>
          </a:p>
          <a:p>
            <a:pPr lvl="1">
              <a:buNone/>
            </a:pPr>
            <a:r>
              <a:rPr lang="es-ES_tradnl" sz="2000" dirty="0" smtClean="0"/>
              <a:t>	</a:t>
            </a:r>
            <a:r>
              <a:rPr lang="es-ES_tradnl" sz="2000" dirty="0" smtClean="0"/>
              <a:t>(Lo tenemos en Chile)</a:t>
            </a:r>
            <a:endParaRPr lang="es-ES_tradnl" sz="2000" dirty="0"/>
          </a:p>
          <a:p>
            <a:pPr lvl="1"/>
            <a:r>
              <a:rPr lang="es-ES_tradnl" sz="2000" dirty="0"/>
              <a:t>Es importante incluir a los proveedores.</a:t>
            </a:r>
          </a:p>
          <a:p>
            <a:pPr lvl="1"/>
            <a:endParaRPr lang="es-ES_tradnl" dirty="0"/>
          </a:p>
          <a:p>
            <a:pPr lvl="1"/>
            <a:endParaRPr lang="es-ES_tradnl" dirty="0"/>
          </a:p>
          <a:p>
            <a:pPr lvl="2"/>
            <a:endParaRPr lang="es-ES_tradnl" dirty="0"/>
          </a:p>
          <a:p>
            <a:pPr lvl="1"/>
            <a:endParaRPr lang="es-ES_trad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68FB29-CAA3-4E35-9416-CF2DD0D64C59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la Tecnología</a:t>
            </a:r>
          </a:p>
        </p:txBody>
      </p:sp>
      <p:pic>
        <p:nvPicPr>
          <p:cNvPr id="7885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844675"/>
            <a:ext cx="8077200" cy="3260725"/>
          </a:xfrm>
          <a:noFill/>
          <a:ln/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2590800" y="5214938"/>
            <a:ext cx="3941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Interacción entre las Etapas</a:t>
            </a:r>
            <a:endParaRPr lang="es-ES_tradnl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C41C27-6552-456F-A715-98F9FDF94241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Integración para el Diseño</a:t>
            </a:r>
            <a:endParaRPr lang="es-ES_tradnl" sz="320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Los subcontratistas (proveedores) fabrican parte del producto, luego su integración en el diseño es importante:</a:t>
            </a:r>
          </a:p>
          <a:p>
            <a:pPr lvl="1"/>
            <a:r>
              <a:rPr lang="es-ES_tradnl"/>
              <a:t>Forma tradicional:</a:t>
            </a:r>
          </a:p>
          <a:p>
            <a:pPr lvl="2"/>
            <a:r>
              <a:rPr lang="es-ES_tradnl"/>
              <a:t>Entregar especificaciones y esperar resultados.</a:t>
            </a:r>
          </a:p>
          <a:p>
            <a:pPr lvl="1"/>
            <a:r>
              <a:rPr lang="es-ES_tradnl"/>
              <a:t>Paradigma integrador:</a:t>
            </a:r>
          </a:p>
          <a:p>
            <a:pPr lvl="2"/>
            <a:r>
              <a:rPr lang="es-ES_tradnl"/>
              <a:t>Trabajar en conjunto con los proveedores para un mejor diseño.</a:t>
            </a:r>
          </a:p>
          <a:p>
            <a:pPr lvl="2"/>
            <a:r>
              <a:rPr lang="es-ES_tradnl"/>
              <a:t>Implementar integración física e informática.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43F321-46E8-49E6-9899-986FE876EC8D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Integración para el Diseño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Otros aspectos importantes son:</a:t>
            </a:r>
          </a:p>
          <a:p>
            <a:pPr lvl="1"/>
            <a:r>
              <a:rPr lang="es-ES_tradnl" dirty="0"/>
              <a:t>La integración de los clientes al proceso</a:t>
            </a:r>
            <a:r>
              <a:rPr lang="es-ES_tradnl" dirty="0" smtClean="0"/>
              <a:t>. Procesos de test con clientes.</a:t>
            </a:r>
            <a:endParaRPr lang="es-ES_tradnl" dirty="0"/>
          </a:p>
          <a:p>
            <a:pPr lvl="1"/>
            <a:r>
              <a:rPr lang="es-ES_tradnl" dirty="0"/>
              <a:t>La integración permanente de operaciones y fabricación con los diseñadores (diseño para la </a:t>
            </a:r>
            <a:r>
              <a:rPr lang="es-ES_tradnl" dirty="0" err="1"/>
              <a:t>manufacturabilidad</a:t>
            </a:r>
            <a:r>
              <a:rPr lang="es-ES_tradnl" dirty="0"/>
              <a:t>).</a:t>
            </a:r>
          </a:p>
          <a:p>
            <a:pPr lvl="1"/>
            <a:r>
              <a:rPr lang="es-ES_tradnl" dirty="0"/>
              <a:t>Construcción temprana de prototipos.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409804-F7AF-4DC4-A101-629FF6A37759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Indicadores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Dentro de las medidas de efectividad y eficiencia que podemos aplicar al proceso se tienen:</a:t>
            </a:r>
          </a:p>
          <a:p>
            <a:pPr lvl="1"/>
            <a:r>
              <a:rPr lang="es-ES_tradnl"/>
              <a:t>Costos de Desarrollo:</a:t>
            </a:r>
          </a:p>
          <a:p>
            <a:pPr lvl="2"/>
            <a:r>
              <a:rPr lang="es-ES_tradnl"/>
              <a:t>Indicadores financieros.</a:t>
            </a:r>
          </a:p>
          <a:p>
            <a:pPr lvl="2"/>
            <a:r>
              <a:rPr lang="es-ES_tradnl"/>
              <a:t>Uso de recursos.</a:t>
            </a:r>
          </a:p>
          <a:p>
            <a:pPr lvl="1"/>
            <a:r>
              <a:rPr lang="es-ES_tradnl"/>
              <a:t>Calidad de Diseño:</a:t>
            </a:r>
          </a:p>
          <a:p>
            <a:pPr lvl="2"/>
            <a:r>
              <a:rPr lang="es-ES_tradnl"/>
              <a:t>Para el cliente final.</a:t>
            </a:r>
          </a:p>
          <a:p>
            <a:pPr lvl="2"/>
            <a:r>
              <a:rPr lang="es-ES_tradnl"/>
              <a:t>Para la manufacturabilidad.</a:t>
            </a:r>
          </a:p>
          <a:p>
            <a:pPr lvl="1"/>
            <a:r>
              <a:rPr lang="es-ES_tradnl"/>
              <a:t>Tiempo de Desarrollo.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603772-6C0B-47CD-9505-06559049FFE1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716088"/>
            <a:ext cx="7772400" cy="4456112"/>
          </a:xfrm>
        </p:spPr>
        <p:txBody>
          <a:bodyPr/>
          <a:lstStyle/>
          <a:p>
            <a:r>
              <a:rPr lang="es-ES_tradnl" dirty="0"/>
              <a:t>El diseño de nuevos productos es vital para la supervivencia de las empresas.</a:t>
            </a:r>
          </a:p>
          <a:p>
            <a:pPr lvl="1"/>
            <a:r>
              <a:rPr lang="es-ES_tradnl" dirty="0"/>
              <a:t>Nuevas líneas de ropa.</a:t>
            </a:r>
          </a:p>
          <a:p>
            <a:pPr lvl="1"/>
            <a:r>
              <a:rPr lang="es-ES_tradnl" dirty="0"/>
              <a:t>Nuevos modelos de autos.</a:t>
            </a:r>
          </a:p>
          <a:p>
            <a:pPr lvl="1"/>
            <a:r>
              <a:rPr lang="es-ES_tradnl" dirty="0"/>
              <a:t>Servicios bancarios en línea.</a:t>
            </a:r>
          </a:p>
          <a:p>
            <a:endParaRPr lang="es-ES_tradnl" dirty="0"/>
          </a:p>
          <a:p>
            <a:r>
              <a:rPr lang="es-ES_tradnl" dirty="0"/>
              <a:t>Incluye tanto a bienes como a servicios</a:t>
            </a:r>
            <a:r>
              <a:rPr lang="es-ES_tradnl" dirty="0" smtClean="0"/>
              <a:t>.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INNOVACION ES HOY EL TEMA.</a:t>
            </a:r>
            <a:endParaRPr lang="es-ES_tradnl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5E50A2-5BAE-465B-B420-BE0FE49BDF42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Interacción entre Diseño de Producto y Proceso</a:t>
            </a:r>
            <a:endParaRPr lang="es-ES_tradnl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Los productos van cambiando durante su ciclo de vida:</a:t>
            </a:r>
          </a:p>
          <a:p>
            <a:pPr lvl="1"/>
            <a:r>
              <a:rPr lang="es-ES_tradnl"/>
              <a:t>Rediseños.</a:t>
            </a:r>
          </a:p>
          <a:p>
            <a:pPr lvl="1"/>
            <a:r>
              <a:rPr lang="es-ES_tradnl"/>
              <a:t>Innovaciones (tecnológicas o de mercado).</a:t>
            </a:r>
          </a:p>
          <a:p>
            <a:pPr lvl="1"/>
            <a:r>
              <a:rPr lang="es-ES_tradnl"/>
              <a:t>Ejemplos:</a:t>
            </a:r>
          </a:p>
          <a:p>
            <a:pPr lvl="2"/>
            <a:r>
              <a:rPr lang="es-ES_tradnl"/>
              <a:t>Autos (Museo Ford en Detroit).</a:t>
            </a:r>
          </a:p>
          <a:p>
            <a:pPr lvl="2"/>
            <a:r>
              <a:rPr lang="es-ES_tradnl"/>
              <a:t>Teléfonos.</a:t>
            </a:r>
          </a:p>
          <a:p>
            <a:pPr lvl="2"/>
            <a:r>
              <a:rPr lang="es-ES_tradnl"/>
              <a:t>Artículos domésticos.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A4303A-7946-48D7-92F4-4EF8C87B22E4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Interacción entre Diseño de Producto y Proceso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Etapas en la innovación de productos y procesos:</a:t>
            </a:r>
          </a:p>
          <a:p>
            <a:pPr lvl="1"/>
            <a:r>
              <a:rPr lang="es-ES_tradnl"/>
              <a:t>Etapa I:</a:t>
            </a:r>
          </a:p>
          <a:p>
            <a:pPr lvl="2"/>
            <a:r>
              <a:rPr lang="es-ES_tradnl"/>
              <a:t>Productos con cambios constantes debido a a incertidumbre en el mercado o cambios tecnológicos.</a:t>
            </a:r>
          </a:p>
          <a:p>
            <a:pPr lvl="2"/>
            <a:r>
              <a:rPr lang="es-ES_tradnl"/>
              <a:t>Bajo nivel de producción.</a:t>
            </a:r>
          </a:p>
          <a:p>
            <a:pPr lvl="2"/>
            <a:r>
              <a:rPr lang="es-ES_tradnl"/>
              <a:t>Productos genéricos que se pueden ir cambiando con facilidad.</a:t>
            </a:r>
          </a:p>
          <a:p>
            <a:pPr lvl="2"/>
            <a:r>
              <a:rPr lang="es-ES_tradnl"/>
              <a:t>Producto y proceso en fluidez.</a:t>
            </a:r>
          </a:p>
          <a:p>
            <a:pPr lvl="2"/>
            <a:r>
              <a:rPr lang="es-ES_tradnl"/>
              <a:t>Altas velocidades de innovación.</a:t>
            </a:r>
          </a:p>
          <a:p>
            <a:pPr lvl="2"/>
            <a:r>
              <a:rPr lang="es-ES_tradnl"/>
              <a:t>Poca coordinación y eficiencia en producción.</a:t>
            </a:r>
          </a:p>
          <a:p>
            <a:pPr lvl="2"/>
            <a:endParaRPr lang="es-ES_tradn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BC08FD-494D-43DB-A6D3-0CD9C99CE1BC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Interacción entre Diseño de Producto y Proceso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Costos altos.</a:t>
            </a:r>
          </a:p>
          <a:p>
            <a:pPr lvl="2"/>
            <a:r>
              <a:rPr lang="es-ES_tradnl"/>
              <a:t>Competencia por productos.</a:t>
            </a:r>
          </a:p>
          <a:p>
            <a:pPr lvl="2"/>
            <a:r>
              <a:rPr lang="es-ES_tradnl"/>
              <a:t>Válida para productos y procesos.</a:t>
            </a:r>
          </a:p>
          <a:p>
            <a:pPr lvl="2"/>
            <a:endParaRPr lang="es-ES_tradnl"/>
          </a:p>
          <a:p>
            <a:pPr lvl="1"/>
            <a:r>
              <a:rPr lang="es-ES_tradnl"/>
              <a:t>Etapa II:</a:t>
            </a:r>
          </a:p>
          <a:p>
            <a:pPr lvl="2"/>
            <a:r>
              <a:rPr lang="es-ES_tradnl"/>
              <a:t>Crece competencia por precios.</a:t>
            </a:r>
          </a:p>
          <a:p>
            <a:pPr lvl="2"/>
            <a:r>
              <a:rPr lang="es-ES_tradnl"/>
              <a:t>Menores costos.</a:t>
            </a:r>
          </a:p>
          <a:p>
            <a:pPr lvl="2"/>
            <a:r>
              <a:rPr lang="es-ES_tradnl"/>
              <a:t>Mayor eficiencia y control de la producción.</a:t>
            </a:r>
          </a:p>
          <a:p>
            <a:pPr lvl="2"/>
            <a:r>
              <a:rPr lang="es-ES_tradnl"/>
              <a:t>Mayor automatización.</a:t>
            </a:r>
          </a:p>
          <a:p>
            <a:pPr lvl="2"/>
            <a:r>
              <a:rPr lang="es-ES_tradnl"/>
              <a:t>Mayor volumen.</a:t>
            </a:r>
          </a:p>
          <a:p>
            <a:pPr lvl="2"/>
            <a:r>
              <a:rPr lang="es-ES_tradnl"/>
              <a:t>Mayor flexibilidad.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8C54AE-E7D9-420B-B931-5A6FDAEECC9A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Interacción entre Diseño de Producto y Proceso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Etapa III:</a:t>
            </a:r>
          </a:p>
          <a:p>
            <a:pPr lvl="2"/>
            <a:r>
              <a:rPr lang="es-ES_tradnl"/>
              <a:t>Madurez.</a:t>
            </a:r>
          </a:p>
          <a:p>
            <a:pPr lvl="2"/>
            <a:r>
              <a:rPr lang="es-ES_tradnl"/>
              <a:t>Estandarización de los productos llegando a convertirse en commodities.</a:t>
            </a:r>
          </a:p>
          <a:p>
            <a:pPr lvl="2"/>
            <a:r>
              <a:rPr lang="es-ES_tradnl"/>
              <a:t>Fuerte competencia de precios.</a:t>
            </a:r>
          </a:p>
          <a:p>
            <a:pPr lvl="2"/>
            <a:r>
              <a:rPr lang="es-ES_tradnl"/>
              <a:t>Fuerte interconexión e integración entre producto y proceso.</a:t>
            </a:r>
          </a:p>
          <a:p>
            <a:pPr lvl="2"/>
            <a:r>
              <a:rPr lang="es-ES_tradnl"/>
              <a:t>Poca flexibilidad producto - proceso (rigidez).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D05DBD-0EC6-499C-8914-234712E46060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Interacción entre Diseño de Producto y Proceso</a:t>
            </a:r>
          </a:p>
        </p:txBody>
      </p:sp>
      <p:pic>
        <p:nvPicPr>
          <p:cNvPr id="8704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1371600"/>
            <a:ext cx="6278563" cy="4456113"/>
          </a:xfrm>
          <a:noFill/>
          <a:ln/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1600200" y="5881688"/>
            <a:ext cx="6780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/>
              <a:t>Modelo Dinámico de la Innovación en el Producto y en el Proceso</a:t>
            </a:r>
            <a:endParaRPr lang="es-ES_tradn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DD8428-7311-4673-9568-D78BDBB7A2C7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Variedad de Productos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De acuerdo a los requerimientos de mercado es necesario tener alto número de productos (opciones para el cliente).</a:t>
            </a:r>
          </a:p>
          <a:p>
            <a:pPr lvl="1"/>
            <a:r>
              <a:rPr lang="es-ES_tradnl" dirty="0"/>
              <a:t>Lleva a más ventas, pero también a mayores costos de producción.</a:t>
            </a:r>
          </a:p>
          <a:p>
            <a:pPr lvl="1"/>
            <a:r>
              <a:rPr lang="es-ES_tradnl" dirty="0"/>
              <a:t>Se debe ver el </a:t>
            </a:r>
            <a:r>
              <a:rPr lang="es-ES_tradnl" dirty="0" err="1"/>
              <a:t>trade</a:t>
            </a:r>
            <a:r>
              <a:rPr lang="es-ES_tradnl" dirty="0"/>
              <a:t>-off entre los costos directos e indirectos de una línea versus su impacto en las ventas globales.</a:t>
            </a:r>
          </a:p>
          <a:p>
            <a:pPr lvl="1"/>
            <a:r>
              <a:rPr lang="es-ES_tradnl" dirty="0"/>
              <a:t>Casos:</a:t>
            </a:r>
          </a:p>
          <a:p>
            <a:pPr lvl="2"/>
            <a:r>
              <a:rPr lang="es-ES_tradnl" dirty="0" err="1" smtClean="0"/>
              <a:t>Soprole</a:t>
            </a:r>
            <a:r>
              <a:rPr lang="es-ES_tradnl" dirty="0" smtClean="0"/>
              <a:t>.</a:t>
            </a:r>
            <a:endParaRPr lang="es-ES_tradnl" dirty="0"/>
          </a:p>
          <a:p>
            <a:pPr lvl="2"/>
            <a:r>
              <a:rPr lang="es-ES_tradnl" dirty="0" err="1"/>
              <a:t>Nike</a:t>
            </a:r>
            <a:r>
              <a:rPr lang="es-ES_tradnl" dirty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E3BFF-0126-4703-B0A6-DC8CAB18D795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Diseño Modular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Permite alta variedad de productos con un pequeño número de productos genéricos.</a:t>
            </a:r>
          </a:p>
          <a:p>
            <a:r>
              <a:rPr lang="es-ES_tradnl"/>
              <a:t>Ejemplos:</a:t>
            </a:r>
          </a:p>
          <a:p>
            <a:pPr lvl="1"/>
            <a:r>
              <a:rPr lang="es-ES_tradnl"/>
              <a:t>Muebles.</a:t>
            </a:r>
          </a:p>
          <a:p>
            <a:pPr lvl="1"/>
            <a:r>
              <a:rPr lang="es-ES_tradnl"/>
              <a:t>Carreras universitarias.</a:t>
            </a:r>
          </a:p>
          <a:p>
            <a:pPr lvl="1"/>
            <a:r>
              <a:rPr lang="es-ES_tradnl"/>
              <a:t>Paquetes turísticos.</a:t>
            </a:r>
          </a:p>
          <a:p>
            <a:pPr lvl="1"/>
            <a:endParaRPr lang="es-ES_tradnl"/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dirty="0" smtClean="0"/>
              <a:t>Diseño de Productos           </a:t>
            </a:r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68EC4E-DA1A-4AA3-927C-C9A4DE7B3D37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7772400" cy="4456113"/>
          </a:xfrm>
        </p:spPr>
        <p:txBody>
          <a:bodyPr/>
          <a:lstStyle/>
          <a:p>
            <a:r>
              <a:rPr lang="es-ES_tradnl"/>
              <a:t>Depende de las interacciones existentes entre el mercado, la tecnología y las operaciones.</a:t>
            </a:r>
          </a:p>
          <a:p>
            <a:pPr lvl="1"/>
            <a:r>
              <a:rPr lang="es-ES_tradnl"/>
              <a:t>Ejemplos de productos que dependen más del mercado:</a:t>
            </a:r>
          </a:p>
          <a:p>
            <a:pPr lvl="2"/>
            <a:r>
              <a:rPr lang="es-ES_tradnl"/>
              <a:t>Ropa.</a:t>
            </a:r>
          </a:p>
          <a:p>
            <a:pPr lvl="2"/>
            <a:r>
              <a:rPr lang="es-ES_tradnl"/>
              <a:t>Películas.</a:t>
            </a:r>
          </a:p>
          <a:p>
            <a:pPr lvl="2"/>
            <a:r>
              <a:rPr lang="es-ES_tradnl"/>
              <a:t>Comida.</a:t>
            </a:r>
          </a:p>
          <a:p>
            <a:pPr lvl="1"/>
            <a:r>
              <a:rPr lang="es-ES_tradnl"/>
              <a:t>Ejemplo de productos que dependen más de la tecnología:</a:t>
            </a:r>
          </a:p>
          <a:p>
            <a:pPr lvl="2"/>
            <a:r>
              <a:rPr lang="es-ES_tradnl"/>
              <a:t>Electrónica (videos).</a:t>
            </a:r>
          </a:p>
          <a:p>
            <a:pPr lvl="2"/>
            <a:r>
              <a:rPr lang="es-ES_tradnl"/>
              <a:t>Computadores.</a:t>
            </a:r>
          </a:p>
          <a:p>
            <a:pPr lvl="2"/>
            <a:r>
              <a:rPr lang="es-ES_tradnl"/>
              <a:t>Redbanc.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6AC480-08BF-4F58-ABA0-7A1559F7FDE6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  <a:endParaRPr lang="es-ES_tradnl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1.- Generación de Ideas:</a:t>
            </a:r>
          </a:p>
          <a:p>
            <a:endParaRPr lang="es-ES_tradnl"/>
          </a:p>
          <a:p>
            <a:pPr lvl="1"/>
            <a:r>
              <a:rPr lang="es-ES_tradnl"/>
              <a:t>Las ideas se pueden generar a partir del mercado (necesidades del consumidor) o a partir de la tecnología.</a:t>
            </a:r>
          </a:p>
          <a:p>
            <a:pPr lvl="1"/>
            <a:r>
              <a:rPr lang="es-ES_tradnl"/>
              <a:t>Se deben plantear muchas ideas para que resulten algunas.</a:t>
            </a:r>
          </a:p>
          <a:p>
            <a:pPr lvl="1"/>
            <a:endParaRPr lang="es-ES_tradnl">
              <a:sym typeface="Symbol" pitchFamily="18" charset="2"/>
            </a:endParaRP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Importancia del Diseño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dirty="0" smtClean="0"/>
              <a:t>Da ventajas si es habilidad central.</a:t>
            </a:r>
          </a:p>
          <a:p>
            <a:pPr lvl="1"/>
            <a:r>
              <a:rPr lang="es-ES" sz="1400" dirty="0" smtClean="0"/>
              <a:t>Acceso amplio a mercados</a:t>
            </a:r>
          </a:p>
          <a:p>
            <a:pPr lvl="1"/>
            <a:r>
              <a:rPr lang="es-ES" sz="1400" dirty="0" smtClean="0"/>
              <a:t>Clientes perciben mayor beneficio</a:t>
            </a:r>
          </a:p>
          <a:p>
            <a:pPr lvl="1"/>
            <a:r>
              <a:rPr lang="es-ES" sz="1400" dirty="0" err="1" smtClean="0"/>
              <a:t>Dificil</a:t>
            </a:r>
            <a:r>
              <a:rPr lang="es-ES" sz="1400" dirty="0" smtClean="0"/>
              <a:t> imitar por la competencia</a:t>
            </a:r>
          </a:p>
          <a:p>
            <a:pPr lvl="1"/>
            <a:endParaRPr lang="es-ES" sz="1400" dirty="0"/>
          </a:p>
          <a:p>
            <a:r>
              <a:rPr lang="es-ES" sz="1800" dirty="0" smtClean="0"/>
              <a:t>Ejemplos</a:t>
            </a:r>
          </a:p>
          <a:p>
            <a:pPr lvl="1"/>
            <a:r>
              <a:rPr lang="es-ES" sz="1400" dirty="0" smtClean="0"/>
              <a:t>Armani</a:t>
            </a:r>
          </a:p>
          <a:p>
            <a:pPr lvl="1"/>
            <a:r>
              <a:rPr lang="es-ES" sz="1400" dirty="0" smtClean="0"/>
              <a:t>Honda en motores</a:t>
            </a:r>
          </a:p>
          <a:p>
            <a:pPr lvl="1"/>
            <a:r>
              <a:rPr lang="es-ES" sz="1400" dirty="0" smtClean="0"/>
              <a:t>Black and </a:t>
            </a:r>
            <a:r>
              <a:rPr lang="es-ES" sz="1400" dirty="0" err="1" smtClean="0"/>
              <a:t>Decker</a:t>
            </a:r>
            <a:r>
              <a:rPr lang="es-ES" sz="1400" dirty="0" smtClean="0"/>
              <a:t> en motores eléctricos 200-600 watt.</a:t>
            </a:r>
          </a:p>
          <a:p>
            <a:pPr lvl="1">
              <a:buNone/>
            </a:pPr>
            <a:r>
              <a:rPr lang="es-ES" sz="1400" dirty="0" smtClean="0"/>
              <a:t>Le abre mercados</a:t>
            </a:r>
          </a:p>
          <a:p>
            <a:pPr lvl="1">
              <a:buNone/>
            </a:pPr>
            <a:endParaRPr lang="es-ES" sz="1400" dirty="0"/>
          </a:p>
          <a:p>
            <a:pPr marL="800100" lvl="1" indent="-342900">
              <a:buAutoNum type="alphaLcParenR"/>
            </a:pPr>
            <a:r>
              <a:rPr lang="es-ES" sz="1400" dirty="0" smtClean="0"/>
              <a:t>Talleres de hogar (sierras, </a:t>
            </a:r>
            <a:r>
              <a:rPr lang="es-ES" sz="1400" dirty="0" err="1" smtClean="0"/>
              <a:t>perforades</a:t>
            </a:r>
            <a:r>
              <a:rPr lang="es-ES" sz="1400" dirty="0" smtClean="0"/>
              <a:t>)</a:t>
            </a:r>
          </a:p>
          <a:p>
            <a:pPr marL="800100" lvl="1" indent="-342900">
              <a:buAutoNum type="alphaLcParenR"/>
            </a:pPr>
            <a:r>
              <a:rPr lang="es-ES" sz="1400" dirty="0" smtClean="0"/>
              <a:t>Artículos de aseo: aspiradoras</a:t>
            </a:r>
          </a:p>
          <a:p>
            <a:pPr marL="800100" lvl="1" indent="-342900">
              <a:buAutoNum type="alphaLcParenR"/>
            </a:pPr>
            <a:r>
              <a:rPr lang="es-ES" sz="1400" dirty="0" smtClean="0"/>
              <a:t>Cocina: </a:t>
            </a:r>
            <a:r>
              <a:rPr lang="es-ES" sz="1400" dirty="0" err="1" smtClean="0"/>
              <a:t>jugueras</a:t>
            </a:r>
            <a:endParaRPr lang="es-ES" sz="1400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8678C2-8928-44A8-B993-4031F9C7FB13}" type="slidenum">
              <a:rPr lang="es-ES_tradnl" smtClean="0"/>
              <a:pPr/>
              <a:t>5</a:t>
            </a:fld>
            <a:endParaRPr lang="es-ES_trad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AC3EA7-DDAA-4A71-97C9-32E5EFBE4C07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Ejemplos:</a:t>
            </a:r>
          </a:p>
        </p:txBody>
      </p:sp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38400"/>
            <a:ext cx="5257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4A429E-DDA7-43E6-8BDB-4FC5FDB2BB04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2.- Selección del Producto:</a:t>
            </a:r>
          </a:p>
          <a:p>
            <a:pPr lvl="1"/>
            <a:r>
              <a:rPr lang="es-ES_tradnl"/>
              <a:t>Las ideas para nuevos productos deben pasar por las siguientes pruebas:</a:t>
            </a:r>
          </a:p>
          <a:p>
            <a:pPr lvl="2"/>
            <a:r>
              <a:rPr lang="es-ES_tradnl"/>
              <a:t>Potencial de mercado.</a:t>
            </a:r>
          </a:p>
          <a:p>
            <a:pPr lvl="2"/>
            <a:r>
              <a:rPr lang="es-ES_tradnl"/>
              <a:t>Compatibilidad con las operaciones, otros productos y estrategias.</a:t>
            </a:r>
          </a:p>
          <a:p>
            <a:pPr lvl="2"/>
            <a:r>
              <a:rPr lang="es-ES_tradnl"/>
              <a:t>Factibilidad técnica, económica y financiera.</a:t>
            </a:r>
          </a:p>
          <a:p>
            <a:pPr lvl="1"/>
            <a:r>
              <a:rPr lang="es-ES_tradnl"/>
              <a:t>Este análisis, preliminar, permite quedarse con las ideas más prometedoras.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3F5D0-14F6-442F-ADD9-35965928B8CD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 dirty="0"/>
              <a:t>Ejemplos:</a:t>
            </a:r>
          </a:p>
          <a:p>
            <a:pPr lvl="2"/>
            <a:r>
              <a:rPr lang="es-ES_tradnl" dirty="0"/>
              <a:t>Harina de alta calidad:</a:t>
            </a:r>
          </a:p>
          <a:p>
            <a:pPr lvl="3"/>
            <a:r>
              <a:rPr lang="es-ES_tradnl" dirty="0"/>
              <a:t>¿Se tiene la capacidad tecnológica?</a:t>
            </a:r>
          </a:p>
          <a:p>
            <a:pPr lvl="3"/>
            <a:r>
              <a:rPr lang="es-ES_tradnl" dirty="0"/>
              <a:t>Costos versus mejor precio.</a:t>
            </a:r>
          </a:p>
          <a:p>
            <a:pPr lvl="2"/>
            <a:r>
              <a:rPr lang="es-ES_tradnl" dirty="0"/>
              <a:t>Bolsa electrónica:</a:t>
            </a:r>
          </a:p>
          <a:p>
            <a:pPr lvl="3"/>
            <a:r>
              <a:rPr lang="es-ES_tradnl" dirty="0"/>
              <a:t>¿Se dispone de la tecnología?</a:t>
            </a:r>
          </a:p>
          <a:p>
            <a:pPr lvl="3"/>
            <a:r>
              <a:rPr lang="es-ES_tradnl" dirty="0"/>
              <a:t>¿Existen suficientes clientes?</a:t>
            </a:r>
          </a:p>
          <a:p>
            <a:pPr lvl="3"/>
            <a:r>
              <a:rPr lang="es-ES_tradnl" dirty="0"/>
              <a:t>¿Se tiene la seguridad adecuada?</a:t>
            </a:r>
          </a:p>
          <a:p>
            <a:pPr lvl="2"/>
            <a:r>
              <a:rPr lang="es-ES_tradnl" dirty="0" err="1"/>
              <a:t>Yoghurt</a:t>
            </a:r>
            <a:r>
              <a:rPr lang="es-ES_tradnl" dirty="0"/>
              <a:t>: </a:t>
            </a:r>
          </a:p>
          <a:p>
            <a:pPr lvl="3"/>
            <a:r>
              <a:rPr lang="es-ES_tradnl" dirty="0"/>
              <a:t>¿Cómo calza con los otros productos?</a:t>
            </a:r>
          </a:p>
          <a:p>
            <a:pPr lvl="3"/>
            <a:r>
              <a:rPr lang="es-ES_tradnl" dirty="0"/>
              <a:t>¿Le gustaría a algún sector del mercado</a:t>
            </a:r>
            <a:r>
              <a:rPr lang="es-ES_tradnl" dirty="0" smtClean="0"/>
              <a:t>?</a:t>
            </a:r>
          </a:p>
          <a:p>
            <a:pPr lvl="2"/>
            <a:r>
              <a:rPr lang="es-ES_tradnl" dirty="0" err="1" smtClean="0"/>
              <a:t>Facebook</a:t>
            </a:r>
            <a:r>
              <a:rPr lang="es-ES_tradnl" dirty="0" smtClean="0"/>
              <a:t> 2?</a:t>
            </a:r>
            <a:endParaRPr lang="es-ES_trad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Diseño de Productos           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F2D4E0-917C-4149-BB2E-F92FFAEED492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Proceso de Desarrollo de Nuevos Productos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3.- Diseño Preliminar del Producto:</a:t>
            </a:r>
          </a:p>
          <a:p>
            <a:pPr lvl="1"/>
            <a:r>
              <a:rPr lang="es-ES_tradnl"/>
              <a:t>En el diseño preliminar se toma en cuenta una gran cantidad de trade-off entre:</a:t>
            </a:r>
          </a:p>
          <a:p>
            <a:pPr lvl="2"/>
            <a:r>
              <a:rPr lang="es-ES_tradnl"/>
              <a:t>Costo.</a:t>
            </a:r>
          </a:p>
          <a:p>
            <a:pPr lvl="2"/>
            <a:r>
              <a:rPr lang="es-ES_tradnl"/>
              <a:t>Calidad.</a:t>
            </a:r>
          </a:p>
          <a:p>
            <a:pPr lvl="2"/>
            <a:r>
              <a:rPr lang="es-ES_tradnl"/>
              <a:t>Desempeño.</a:t>
            </a:r>
          </a:p>
          <a:p>
            <a:pPr lvl="2"/>
            <a:r>
              <a:rPr lang="es-ES_tradnl"/>
              <a:t>Estética.</a:t>
            </a:r>
          </a:p>
          <a:p>
            <a:pPr lvl="2"/>
            <a:r>
              <a:rPr lang="es-ES_tradnl"/>
              <a:t>Facilidad de producir.</a:t>
            </a:r>
          </a:p>
          <a:p>
            <a:pPr lvl="1"/>
            <a:r>
              <a:rPr lang="es-ES_tradnl"/>
              <a:t>Se busca un producto competitivo en un nicho y se obtiene el esqueleto del producto.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47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47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47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presentaciones\47.pot</Template>
  <TotalTime>784</TotalTime>
  <Words>1196</Words>
  <Application>Microsoft Office PowerPoint</Application>
  <PresentationFormat>Carta (216 x 279 mm)</PresentationFormat>
  <Paragraphs>239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47</vt:lpstr>
      <vt:lpstr>Gestión de Operaciones</vt:lpstr>
      <vt:lpstr>Introducción</vt:lpstr>
      <vt:lpstr>Introducción</vt:lpstr>
      <vt:lpstr>Proceso de Desarrollo de Nuevos Productos</vt:lpstr>
      <vt:lpstr>Importancia del Diseño.</vt:lpstr>
      <vt:lpstr>Proceso de Desarrollo de Nuevos Productos</vt:lpstr>
      <vt:lpstr>Proceso de Desarrollo de Nuevos Productos</vt:lpstr>
      <vt:lpstr>Proceso de Desarrollo de Nuevos Productos</vt:lpstr>
      <vt:lpstr>Proceso de Desarrollo de Nuevos Productos</vt:lpstr>
      <vt:lpstr>Proceso de Desarrollo de Nuevos Productos</vt:lpstr>
      <vt:lpstr>Proceso de Desarrollo de Nuevos Productos</vt:lpstr>
      <vt:lpstr>Proceso de Desarrollo de Nuevos Productos</vt:lpstr>
      <vt:lpstr>Proceso de Desarrollo de Nuevos Productos</vt:lpstr>
      <vt:lpstr>Proceso de Desarrollo de Nuevos Productos</vt:lpstr>
      <vt:lpstr>Proceso de Desarrollo de la Tecnología</vt:lpstr>
      <vt:lpstr>Proceso de Desarrollo de la Tecnología</vt:lpstr>
      <vt:lpstr>Integración para el Diseño</vt:lpstr>
      <vt:lpstr>Integración para el Diseño</vt:lpstr>
      <vt:lpstr>Indicadores</vt:lpstr>
      <vt:lpstr>Interacción entre Diseño de Producto y Proceso</vt:lpstr>
      <vt:lpstr>Interacción entre Diseño de Producto y Proceso</vt:lpstr>
      <vt:lpstr>Interacción entre Diseño de Producto y Proceso</vt:lpstr>
      <vt:lpstr>Interacción entre Diseño de Producto y Proceso</vt:lpstr>
      <vt:lpstr>Interacción entre Diseño de Producto y Proceso</vt:lpstr>
      <vt:lpstr>Variedad de Productos</vt:lpstr>
      <vt:lpstr>Diseño Modular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Modelamiento Físico de Interfaces</dc:title>
  <dc:creator>Paula Varas</dc:creator>
  <cp:lastModifiedBy>Maritza</cp:lastModifiedBy>
  <cp:revision>85</cp:revision>
  <cp:lastPrinted>2002-03-22T01:19:43Z</cp:lastPrinted>
  <dcterms:created xsi:type="dcterms:W3CDTF">2000-11-09T04:31:29Z</dcterms:created>
  <dcterms:modified xsi:type="dcterms:W3CDTF">2010-08-24T15:48:49Z</dcterms:modified>
</cp:coreProperties>
</file>