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36"/>
  </p:notesMasterIdLst>
  <p:handoutMasterIdLst>
    <p:handoutMasterId r:id="rId37"/>
  </p:handoutMasterIdLst>
  <p:sldIdLst>
    <p:sldId id="298" r:id="rId2"/>
    <p:sldId id="299" r:id="rId3"/>
    <p:sldId id="300" r:id="rId4"/>
    <p:sldId id="301" r:id="rId5"/>
    <p:sldId id="302" r:id="rId6"/>
    <p:sldId id="303" r:id="rId7"/>
    <p:sldId id="304" r:id="rId8"/>
    <p:sldId id="320" r:id="rId9"/>
    <p:sldId id="305" r:id="rId10"/>
    <p:sldId id="321" r:id="rId11"/>
    <p:sldId id="318" r:id="rId12"/>
    <p:sldId id="319" r:id="rId13"/>
    <p:sldId id="322" r:id="rId14"/>
    <p:sldId id="306" r:id="rId15"/>
    <p:sldId id="323" r:id="rId16"/>
    <p:sldId id="307" r:id="rId17"/>
    <p:sldId id="308" r:id="rId18"/>
    <p:sldId id="309" r:id="rId19"/>
    <p:sldId id="310" r:id="rId20"/>
    <p:sldId id="324" r:id="rId21"/>
    <p:sldId id="325" r:id="rId22"/>
    <p:sldId id="326" r:id="rId23"/>
    <p:sldId id="327" r:id="rId24"/>
    <p:sldId id="311" r:id="rId25"/>
    <p:sldId id="312" r:id="rId26"/>
    <p:sldId id="313" r:id="rId27"/>
    <p:sldId id="314" r:id="rId28"/>
    <p:sldId id="315" r:id="rId29"/>
    <p:sldId id="328" r:id="rId30"/>
    <p:sldId id="329" r:id="rId31"/>
    <p:sldId id="330" r:id="rId32"/>
    <p:sldId id="331" r:id="rId33"/>
    <p:sldId id="332" r:id="rId34"/>
    <p:sldId id="333" r:id="rId35"/>
  </p:sldIdLst>
  <p:sldSz cx="9144000" cy="6858000" type="letter"/>
  <p:notesSz cx="7302500" cy="9588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C12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40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22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20"/>
        <p:guide pos="23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11059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8613" y="0"/>
            <a:ext cx="31638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11059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55100"/>
            <a:ext cx="31638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11059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8613" y="9055100"/>
            <a:ext cx="31638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solidFill>
                  <a:schemeClr val="tx2"/>
                </a:solidFill>
              </a:defRPr>
            </a:lvl1pPr>
          </a:lstStyle>
          <a:p>
            <a:fld id="{D48E25D8-5CB2-4748-A9E9-1F310644EAC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0"/>
            <a:r>
              <a:rPr lang="es-ES_tradnl" smtClean="0"/>
              <a:t>Segundo nivel</a:t>
            </a:r>
          </a:p>
          <a:p>
            <a:pPr lvl="0"/>
            <a:r>
              <a:rPr lang="es-ES_tradnl" smtClean="0"/>
              <a:t>Tercer nivel</a:t>
            </a:r>
          </a:p>
          <a:p>
            <a:pPr lvl="0"/>
            <a:r>
              <a:rPr lang="es-ES_tradnl" smtClean="0"/>
              <a:t>Cuarto nivel</a:t>
            </a:r>
          </a:p>
          <a:p>
            <a:pPr lvl="0"/>
            <a:r>
              <a:rPr lang="es-ES_tradnl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pitchFamily="18" charset="0"/>
              </a:defRPr>
            </a:lvl1pPr>
          </a:lstStyle>
          <a:p>
            <a:fld id="{9D8A90EF-361E-499B-BCEA-7FCD9256869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042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042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604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042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042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6042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42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04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0432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8C57CD-957D-49FF-80FE-0E6EAE7FB40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DC1B42-2352-4341-A628-D38FAD9ACAF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1A866A-C506-4A78-80EE-F4864E1C891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81EC38-1AF9-4504-BA79-3DE18FDB38B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4C9B59-E83F-4FAA-BEAD-E95C82FCABE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CDB34C-EBF1-4CEF-AF54-71177E12065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4B6FBD-BA20-4FA1-BC46-1F9A3D0A67F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3A4F47-2D11-477F-81A8-19CD0983845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0AD5DE-9EF2-4B4A-8F16-452488B552D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0FA577-9F07-453D-99DA-2E5B53D48E4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477DD2-B6AF-4ED1-8816-08A7E052E9E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400"/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5940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5638800" y="6273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940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A61A90-DA8F-4522-87E8-915B9FF1168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/>
            <a:r>
              <a:rPr lang="es-ES_tradnl"/>
              <a:t>Gestión de Operaciones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667000" y="3505200"/>
            <a:ext cx="464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dirty="0">
                <a:solidFill>
                  <a:schemeClr val="tx2"/>
                </a:solidFill>
              </a:rPr>
              <a:t>Capítulo </a:t>
            </a:r>
            <a:r>
              <a:rPr lang="es-ES_tradnl" sz="3200" dirty="0" smtClean="0">
                <a:solidFill>
                  <a:schemeClr val="tx2"/>
                </a:solidFill>
              </a:rPr>
              <a:t>: </a:t>
            </a:r>
            <a:r>
              <a:rPr lang="es-ES_tradnl" sz="3200" dirty="0">
                <a:solidFill>
                  <a:schemeClr val="tx2"/>
                </a:solidFill>
              </a:rPr>
              <a:t>Inventario</a:t>
            </a:r>
            <a:endParaRPr lang="es-ES_tradnl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4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C9765C-AC3B-47D5-AFE7-5272C634F1CB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9728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728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Representación gráfica:</a:t>
            </a:r>
          </a:p>
        </p:txBody>
      </p:sp>
      <p:sp>
        <p:nvSpPr>
          <p:cNvPr id="97286" name="Text Box 2054"/>
          <p:cNvSpPr txBox="1">
            <a:spLocks noChangeArrowheads="1"/>
          </p:cNvSpPr>
          <p:nvPr/>
        </p:nvSpPr>
        <p:spPr bwMode="auto">
          <a:xfrm>
            <a:off x="3260725" y="5443538"/>
            <a:ext cx="372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Niveles de Inventario EOQ</a:t>
            </a:r>
          </a:p>
        </p:txBody>
      </p:sp>
      <p:grpSp>
        <p:nvGrpSpPr>
          <p:cNvPr id="97294" name="Group 2062"/>
          <p:cNvGrpSpPr>
            <a:grpSpLocks/>
          </p:cNvGrpSpPr>
          <p:nvPr/>
        </p:nvGrpSpPr>
        <p:grpSpPr bwMode="auto">
          <a:xfrm>
            <a:off x="2087563" y="2554288"/>
            <a:ext cx="5899150" cy="2703512"/>
            <a:chOff x="1315" y="1609"/>
            <a:chExt cx="3716" cy="1703"/>
          </a:xfrm>
        </p:grpSpPr>
        <p:pic>
          <p:nvPicPr>
            <p:cNvPr id="97284" name="Picture 205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60" y="1609"/>
              <a:ext cx="3671" cy="1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7285" name="Line 2053"/>
            <p:cNvSpPr>
              <a:spLocks noChangeShapeType="1"/>
            </p:cNvSpPr>
            <p:nvPr/>
          </p:nvSpPr>
          <p:spPr bwMode="auto">
            <a:xfrm>
              <a:off x="1632" y="2592"/>
              <a:ext cx="3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7287" name="Text Box 2055"/>
            <p:cNvSpPr txBox="1">
              <a:spLocks noChangeArrowheads="1"/>
            </p:cNvSpPr>
            <p:nvPr/>
          </p:nvSpPr>
          <p:spPr bwMode="auto">
            <a:xfrm>
              <a:off x="3073" y="3139"/>
              <a:ext cx="43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Tiempo</a:t>
              </a:r>
            </a:p>
          </p:txBody>
        </p:sp>
        <p:sp>
          <p:nvSpPr>
            <p:cNvPr id="97288" name="Text Box 2056"/>
            <p:cNvSpPr txBox="1">
              <a:spLocks noChangeArrowheads="1"/>
            </p:cNvSpPr>
            <p:nvPr/>
          </p:nvSpPr>
          <p:spPr bwMode="auto">
            <a:xfrm rot="-5400000">
              <a:off x="1066" y="2305"/>
              <a:ext cx="67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En existencia</a:t>
              </a:r>
            </a:p>
          </p:txBody>
        </p:sp>
        <p:sp>
          <p:nvSpPr>
            <p:cNvPr id="97291" name="Text Box 2059"/>
            <p:cNvSpPr txBox="1">
              <a:spLocks noChangeArrowheads="1"/>
            </p:cNvSpPr>
            <p:nvPr/>
          </p:nvSpPr>
          <p:spPr bwMode="auto">
            <a:xfrm>
              <a:off x="2352" y="1776"/>
              <a:ext cx="496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Intervalo</a:t>
              </a:r>
            </a:p>
            <a:p>
              <a:r>
                <a:rPr lang="es-ES_tradnl"/>
                <a:t>de orden</a:t>
              </a:r>
            </a:p>
          </p:txBody>
        </p:sp>
        <p:sp>
          <p:nvSpPr>
            <p:cNvPr id="97292" name="Text Box 2060"/>
            <p:cNvSpPr txBox="1">
              <a:spLocks noChangeArrowheads="1"/>
            </p:cNvSpPr>
            <p:nvPr/>
          </p:nvSpPr>
          <p:spPr bwMode="auto">
            <a:xfrm>
              <a:off x="3962" y="2272"/>
              <a:ext cx="886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Nivel promedio de</a:t>
              </a:r>
            </a:p>
            <a:p>
              <a:r>
                <a:rPr lang="es-ES_tradnl"/>
                <a:t>inventario = Q/2</a:t>
              </a:r>
            </a:p>
          </p:txBody>
        </p:sp>
        <p:sp>
          <p:nvSpPr>
            <p:cNvPr id="97293" name="Text Box 2061"/>
            <p:cNvSpPr txBox="1">
              <a:spLocks noChangeArrowheads="1"/>
            </p:cNvSpPr>
            <p:nvPr/>
          </p:nvSpPr>
          <p:spPr bwMode="auto">
            <a:xfrm>
              <a:off x="1608" y="2288"/>
              <a:ext cx="615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Tamaño del</a:t>
              </a:r>
            </a:p>
            <a:p>
              <a:r>
                <a:rPr lang="es-ES_tradnl"/>
                <a:t>lote = Q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77D043-4A5F-4FDA-9262-E4107B878E5F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Costo por período: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Costo anual: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Q óptimo (Q*):</a:t>
            </a:r>
          </a:p>
          <a:p>
            <a:pPr lvl="2"/>
            <a:endParaRPr lang="es-ES_tradnl"/>
          </a:p>
        </p:txBody>
      </p:sp>
      <p:graphicFrame>
        <p:nvGraphicFramePr>
          <p:cNvPr id="113664" name="Object 1024"/>
          <p:cNvGraphicFramePr>
            <a:graphicFrameLocks noChangeAspect="1"/>
          </p:cNvGraphicFramePr>
          <p:nvPr/>
        </p:nvGraphicFramePr>
        <p:xfrm>
          <a:off x="2387600" y="2217738"/>
          <a:ext cx="2133600" cy="814387"/>
        </p:xfrm>
        <a:graphic>
          <a:graphicData uri="http://schemas.openxmlformats.org/presentationml/2006/ole">
            <p:oleObj spid="_x0000_s113664" name="Ecuación" r:id="rId3" imgW="1028520" imgH="393480" progId="Equation.3">
              <p:embed/>
            </p:oleObj>
          </a:graphicData>
        </a:graphic>
      </p:graphicFrame>
      <p:graphicFrame>
        <p:nvGraphicFramePr>
          <p:cNvPr id="113665" name="Object 1025"/>
          <p:cNvGraphicFramePr>
            <a:graphicFrameLocks noChangeAspect="1"/>
          </p:cNvGraphicFramePr>
          <p:nvPr/>
        </p:nvGraphicFramePr>
        <p:xfrm>
          <a:off x="2387600" y="3662363"/>
          <a:ext cx="4356100" cy="909637"/>
        </p:xfrm>
        <a:graphic>
          <a:graphicData uri="http://schemas.openxmlformats.org/presentationml/2006/ole">
            <p:oleObj spid="_x0000_s113665" name="Ecuación" r:id="rId4" imgW="2006280" imgH="419040" progId="Equation.3">
              <p:embed/>
            </p:oleObj>
          </a:graphicData>
        </a:graphic>
      </p:graphicFrame>
      <p:graphicFrame>
        <p:nvGraphicFramePr>
          <p:cNvPr id="113666" name="Object 1026"/>
          <p:cNvGraphicFramePr>
            <a:graphicFrameLocks noChangeAspect="1"/>
          </p:cNvGraphicFramePr>
          <p:nvPr/>
        </p:nvGraphicFramePr>
        <p:xfrm>
          <a:off x="2286000" y="5067300"/>
          <a:ext cx="5410200" cy="1019175"/>
        </p:xfrm>
        <a:graphic>
          <a:graphicData uri="http://schemas.openxmlformats.org/presentationml/2006/ole">
            <p:oleObj spid="_x0000_s113666" name="Ecuación" r:id="rId5" imgW="242568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5B39F5-E78F-4032-996C-CFB8EBF69A2F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952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52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Costo anual óptimo:</a:t>
            </a:r>
          </a:p>
          <a:p>
            <a:pPr lvl="2"/>
            <a:endParaRPr lang="es-ES_tradnl"/>
          </a:p>
        </p:txBody>
      </p:sp>
      <p:graphicFrame>
        <p:nvGraphicFramePr>
          <p:cNvPr id="114688" name="Object 1024"/>
          <p:cNvGraphicFramePr>
            <a:graphicFrameLocks noChangeAspect="1"/>
          </p:cNvGraphicFramePr>
          <p:nvPr/>
        </p:nvGraphicFramePr>
        <p:xfrm>
          <a:off x="2374900" y="1998663"/>
          <a:ext cx="6172200" cy="1963737"/>
        </p:xfrm>
        <a:graphic>
          <a:graphicData uri="http://schemas.openxmlformats.org/presentationml/2006/ole">
            <p:oleObj spid="_x0000_s114688" name="Ecuación" r:id="rId3" imgW="3352680" imgH="106668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535EFE-88D7-4988-B75D-0144AE511E0A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6096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3581400" y="5748338"/>
            <a:ext cx="359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Costo Total de Inventario</a:t>
            </a:r>
          </a:p>
        </p:txBody>
      </p:sp>
      <p:grpSp>
        <p:nvGrpSpPr>
          <p:cNvPr id="98321" name="Group 17"/>
          <p:cNvGrpSpPr>
            <a:grpSpLocks/>
          </p:cNvGrpSpPr>
          <p:nvPr/>
        </p:nvGrpSpPr>
        <p:grpSpPr bwMode="auto">
          <a:xfrm>
            <a:off x="1858963" y="2514600"/>
            <a:ext cx="6267450" cy="3170238"/>
            <a:chOff x="1171" y="1584"/>
            <a:chExt cx="3948" cy="1997"/>
          </a:xfrm>
        </p:grpSpPr>
        <p:sp>
          <p:nvSpPr>
            <p:cNvPr id="98310" name="Line 6"/>
            <p:cNvSpPr>
              <a:spLocks noChangeShapeType="1"/>
            </p:cNvSpPr>
            <p:nvPr/>
          </p:nvSpPr>
          <p:spPr bwMode="auto">
            <a:xfrm flipV="1">
              <a:off x="2832" y="2256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311" name="Line 7"/>
            <p:cNvSpPr>
              <a:spLocks noChangeShapeType="1"/>
            </p:cNvSpPr>
            <p:nvPr/>
          </p:nvSpPr>
          <p:spPr bwMode="auto">
            <a:xfrm flipH="1">
              <a:off x="1872" y="225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313" name="Text Box 9"/>
            <p:cNvSpPr txBox="1">
              <a:spLocks noChangeArrowheads="1"/>
            </p:cNvSpPr>
            <p:nvPr/>
          </p:nvSpPr>
          <p:spPr bwMode="auto">
            <a:xfrm>
              <a:off x="2914" y="3408"/>
              <a:ext cx="97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Tamaño del lote (Q)</a:t>
              </a:r>
            </a:p>
          </p:txBody>
        </p:sp>
        <p:sp>
          <p:nvSpPr>
            <p:cNvPr id="98314" name="Text Box 10"/>
            <p:cNvSpPr txBox="1">
              <a:spLocks noChangeArrowheads="1"/>
            </p:cNvSpPr>
            <p:nvPr/>
          </p:nvSpPr>
          <p:spPr bwMode="auto">
            <a:xfrm>
              <a:off x="2688" y="3280"/>
              <a:ext cx="30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EOQ</a:t>
              </a:r>
            </a:p>
          </p:txBody>
        </p:sp>
        <p:sp>
          <p:nvSpPr>
            <p:cNvPr id="98315" name="Text Box 11"/>
            <p:cNvSpPr txBox="1">
              <a:spLocks noChangeArrowheads="1"/>
            </p:cNvSpPr>
            <p:nvPr/>
          </p:nvSpPr>
          <p:spPr bwMode="auto">
            <a:xfrm>
              <a:off x="2620" y="1832"/>
              <a:ext cx="780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/>
                <a:t>Costo total</a:t>
              </a:r>
            </a:p>
            <a:p>
              <a:pPr algn="ctr"/>
              <a:r>
                <a:rPr lang="es-ES_tradnl"/>
                <a:t>(SD/Q + iCQ/2)</a:t>
              </a:r>
            </a:p>
          </p:txBody>
        </p:sp>
        <p:sp>
          <p:nvSpPr>
            <p:cNvPr id="98316" name="Text Box 12"/>
            <p:cNvSpPr txBox="1">
              <a:spLocks noChangeArrowheads="1"/>
            </p:cNvSpPr>
            <p:nvPr/>
          </p:nvSpPr>
          <p:spPr bwMode="auto">
            <a:xfrm>
              <a:off x="4182" y="2096"/>
              <a:ext cx="937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/>
                <a:t>Costo de inventario</a:t>
              </a:r>
            </a:p>
            <a:p>
              <a:pPr algn="ctr"/>
              <a:r>
                <a:rPr lang="es-ES_tradnl"/>
                <a:t>(iCQ/2)</a:t>
              </a:r>
            </a:p>
          </p:txBody>
        </p:sp>
        <p:sp>
          <p:nvSpPr>
            <p:cNvPr id="98317" name="Text Box 13"/>
            <p:cNvSpPr txBox="1">
              <a:spLocks noChangeArrowheads="1"/>
            </p:cNvSpPr>
            <p:nvPr/>
          </p:nvSpPr>
          <p:spPr bwMode="auto">
            <a:xfrm>
              <a:off x="3878" y="2776"/>
              <a:ext cx="1210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S_tradnl"/>
                <a:t>Costo de orden de pedido</a:t>
              </a:r>
            </a:p>
            <a:p>
              <a:pPr algn="ctr"/>
              <a:r>
                <a:rPr lang="es-ES_tradnl"/>
                <a:t>(SD/Q)</a:t>
              </a:r>
            </a:p>
          </p:txBody>
        </p:sp>
        <p:sp>
          <p:nvSpPr>
            <p:cNvPr id="98318" name="Rectangle 14"/>
            <p:cNvSpPr>
              <a:spLocks noChangeArrowheads="1"/>
            </p:cNvSpPr>
            <p:nvPr/>
          </p:nvSpPr>
          <p:spPr bwMode="auto">
            <a:xfrm>
              <a:off x="4224" y="3048"/>
              <a:ext cx="33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319" name="Text Box 15"/>
            <p:cNvSpPr txBox="1">
              <a:spLocks noChangeArrowheads="1"/>
            </p:cNvSpPr>
            <p:nvPr/>
          </p:nvSpPr>
          <p:spPr bwMode="auto">
            <a:xfrm rot="-5394153">
              <a:off x="683" y="2072"/>
              <a:ext cx="1150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/>
                <a:t>Costo anual ($/año)(TC)</a:t>
              </a:r>
            </a:p>
          </p:txBody>
        </p:sp>
        <p:sp>
          <p:nvSpPr>
            <p:cNvPr id="98320" name="Text Box 16"/>
            <p:cNvSpPr txBox="1">
              <a:spLocks noChangeArrowheads="1"/>
            </p:cNvSpPr>
            <p:nvPr/>
          </p:nvSpPr>
          <p:spPr bwMode="auto">
            <a:xfrm>
              <a:off x="1348" y="2064"/>
              <a:ext cx="42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/>
                <a:t>Costo</a:t>
              </a:r>
            </a:p>
            <a:p>
              <a:pPr algn="ctr"/>
              <a:r>
                <a:rPr lang="es-ES_tradnl"/>
                <a:t>mínimo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9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F36998-754D-4335-9FB3-A5FB2F03044C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Con ventas pendientes:</a:t>
            </a:r>
          </a:p>
          <a:p>
            <a:pPr lvl="2"/>
            <a:r>
              <a:rPr lang="es-ES_tradnl"/>
              <a:t>Notación:</a:t>
            </a:r>
          </a:p>
          <a:p>
            <a:pPr lvl="3"/>
            <a:r>
              <a:rPr lang="es-ES_tradnl"/>
              <a:t>P: ventas pendientes.</a:t>
            </a:r>
          </a:p>
          <a:p>
            <a:pPr lvl="3"/>
            <a:r>
              <a:rPr lang="es-ES_tradnl">
                <a:sym typeface="Symbol" pitchFamily="18" charset="2"/>
              </a:rPr>
              <a:t>: costo por venta pendiente.</a:t>
            </a:r>
          </a:p>
          <a:p>
            <a:pPr lvl="3"/>
            <a:r>
              <a:rPr lang="es-ES_tradnl">
                <a:sym typeface="Symbol" pitchFamily="18" charset="2"/>
              </a:rPr>
              <a:t>    : costo por venta pendiente por tiempo en satisfacerlas.</a:t>
            </a:r>
          </a:p>
          <a:p>
            <a:pPr lvl="2"/>
            <a:r>
              <a:rPr lang="es-ES_tradnl"/>
              <a:t>Representación gráfica:</a:t>
            </a:r>
          </a:p>
          <a:p>
            <a:endParaRPr lang="es-ES_tradnl"/>
          </a:p>
        </p:txBody>
      </p:sp>
      <p:grpSp>
        <p:nvGrpSpPr>
          <p:cNvPr id="81943" name="Group 23"/>
          <p:cNvGrpSpPr>
            <a:grpSpLocks/>
          </p:cNvGrpSpPr>
          <p:nvPr/>
        </p:nvGrpSpPr>
        <p:grpSpPr bwMode="auto">
          <a:xfrm>
            <a:off x="2324100" y="4013200"/>
            <a:ext cx="5508625" cy="1981200"/>
            <a:chOff x="1464" y="2528"/>
            <a:chExt cx="3470" cy="1248"/>
          </a:xfrm>
        </p:grpSpPr>
        <p:sp>
          <p:nvSpPr>
            <p:cNvPr id="81925" name="Line 5"/>
            <p:cNvSpPr>
              <a:spLocks noChangeShapeType="1"/>
            </p:cNvSpPr>
            <p:nvPr/>
          </p:nvSpPr>
          <p:spPr bwMode="auto">
            <a:xfrm flipH="1">
              <a:off x="2249" y="2528"/>
              <a:ext cx="5" cy="12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26" name="Line 6"/>
            <p:cNvSpPr>
              <a:spLocks noChangeShapeType="1"/>
            </p:cNvSpPr>
            <p:nvPr/>
          </p:nvSpPr>
          <p:spPr bwMode="auto">
            <a:xfrm>
              <a:off x="2249" y="3448"/>
              <a:ext cx="211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med" len="sm"/>
              <a:tailEnd type="triangle" w="med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27" name="Line 7"/>
            <p:cNvSpPr>
              <a:spLocks noChangeShapeType="1"/>
            </p:cNvSpPr>
            <p:nvPr/>
          </p:nvSpPr>
          <p:spPr bwMode="auto">
            <a:xfrm>
              <a:off x="2254" y="2943"/>
              <a:ext cx="852" cy="8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med" len="sm"/>
              <a:tailEnd type="none" w="med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28" name="Line 8"/>
            <p:cNvSpPr>
              <a:spLocks noChangeShapeType="1"/>
            </p:cNvSpPr>
            <p:nvPr/>
          </p:nvSpPr>
          <p:spPr bwMode="auto">
            <a:xfrm>
              <a:off x="3093" y="2882"/>
              <a:ext cx="0" cy="8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med" len="sm"/>
              <a:tailEnd type="none" w="med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29" name="Line 9"/>
            <p:cNvSpPr>
              <a:spLocks noChangeShapeType="1"/>
            </p:cNvSpPr>
            <p:nvPr/>
          </p:nvSpPr>
          <p:spPr bwMode="auto">
            <a:xfrm>
              <a:off x="3093" y="2888"/>
              <a:ext cx="1116" cy="7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med" len="sm"/>
              <a:tailEnd type="none" w="med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30" name="Rectangle 10"/>
            <p:cNvSpPr>
              <a:spLocks noChangeArrowheads="1"/>
            </p:cNvSpPr>
            <p:nvPr/>
          </p:nvSpPr>
          <p:spPr bwMode="auto">
            <a:xfrm>
              <a:off x="2558" y="3013"/>
              <a:ext cx="12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2700" tIns="12700" rIns="12700" bIns="12700"/>
            <a:lstStyle/>
            <a:p>
              <a:r>
                <a:rPr lang="es-ES" sz="1400">
                  <a:latin typeface="Times New Roman" pitchFamily="18" charset="0"/>
                </a:rPr>
                <a:t>D</a:t>
              </a:r>
              <a:endParaRPr lang="es-ES" sz="1000">
                <a:latin typeface="Times New Roman" pitchFamily="18" charset="0"/>
              </a:endParaRPr>
            </a:p>
          </p:txBody>
        </p:sp>
        <p:sp>
          <p:nvSpPr>
            <p:cNvPr id="81931" name="Rectangle 11"/>
            <p:cNvSpPr>
              <a:spLocks noChangeArrowheads="1"/>
            </p:cNvSpPr>
            <p:nvPr/>
          </p:nvSpPr>
          <p:spPr bwMode="auto">
            <a:xfrm>
              <a:off x="2327" y="3490"/>
              <a:ext cx="205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2700" tIns="12700" rIns="12700" bIns="12700"/>
            <a:lstStyle/>
            <a:p>
              <a:r>
                <a:rPr lang="es-ES" sz="1400">
                  <a:latin typeface="Times New Roman" pitchFamily="18" charset="0"/>
                </a:rPr>
                <a:t>T</a:t>
              </a:r>
              <a:r>
                <a:rPr lang="es-ES" sz="1400" baseline="-25000">
                  <a:latin typeface="Times New Roman" pitchFamily="18" charset="0"/>
                </a:rPr>
                <a:t>1</a:t>
              </a:r>
              <a:endParaRPr lang="es-ES" sz="1000">
                <a:latin typeface="Times New Roman" pitchFamily="18" charset="0"/>
              </a:endParaRPr>
            </a:p>
          </p:txBody>
        </p:sp>
        <p:sp>
          <p:nvSpPr>
            <p:cNvPr id="81932" name="Rectangle 12"/>
            <p:cNvSpPr>
              <a:spLocks noChangeArrowheads="1"/>
            </p:cNvSpPr>
            <p:nvPr/>
          </p:nvSpPr>
          <p:spPr bwMode="auto">
            <a:xfrm>
              <a:off x="2941" y="3456"/>
              <a:ext cx="139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2700" tIns="12700" rIns="12700" bIns="12700"/>
            <a:lstStyle/>
            <a:p>
              <a:r>
                <a:rPr lang="es-ES" sz="1500">
                  <a:latin typeface="Times New Roman" pitchFamily="18" charset="0"/>
                </a:rPr>
                <a:t>T</a:t>
              </a:r>
              <a:r>
                <a:rPr lang="es-ES" sz="1500" baseline="-25000">
                  <a:latin typeface="Times New Roman" pitchFamily="18" charset="0"/>
                </a:rPr>
                <a:t>2</a:t>
              </a:r>
              <a:endParaRPr lang="es-ES" sz="1400">
                <a:latin typeface="Times New Roman" pitchFamily="18" charset="0"/>
              </a:endParaRPr>
            </a:p>
          </p:txBody>
        </p:sp>
        <p:sp>
          <p:nvSpPr>
            <p:cNvPr id="81933" name="Rectangle 13"/>
            <p:cNvSpPr>
              <a:spLocks noChangeArrowheads="1"/>
            </p:cNvSpPr>
            <p:nvPr/>
          </p:nvSpPr>
          <p:spPr bwMode="auto">
            <a:xfrm>
              <a:off x="3139" y="3593"/>
              <a:ext cx="10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2700" tIns="12700" rIns="12700" bIns="12700"/>
            <a:lstStyle/>
            <a:p>
              <a:r>
                <a:rPr lang="es-ES" sz="14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81935" name="Rectangle 15"/>
            <p:cNvSpPr>
              <a:spLocks noChangeArrowheads="1"/>
            </p:cNvSpPr>
            <p:nvPr/>
          </p:nvSpPr>
          <p:spPr bwMode="auto">
            <a:xfrm>
              <a:off x="1924" y="2820"/>
              <a:ext cx="298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2700" tIns="12700" rIns="12700" bIns="12700"/>
            <a:lstStyle/>
            <a:p>
              <a:r>
                <a:rPr lang="es-ES" sz="1400">
                  <a:latin typeface="Times New Roman" pitchFamily="18" charset="0"/>
                </a:rPr>
                <a:t>(Q-P)</a:t>
              </a:r>
              <a:endParaRPr lang="es-ES" sz="1000">
                <a:latin typeface="Times New Roman" pitchFamily="18" charset="0"/>
              </a:endParaRPr>
            </a:p>
          </p:txBody>
        </p:sp>
        <p:sp>
          <p:nvSpPr>
            <p:cNvPr id="81936" name="Text Box 16"/>
            <p:cNvSpPr txBox="1">
              <a:spLocks noChangeArrowheads="1"/>
            </p:cNvSpPr>
            <p:nvPr/>
          </p:nvSpPr>
          <p:spPr bwMode="auto">
            <a:xfrm>
              <a:off x="1464" y="2580"/>
              <a:ext cx="71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b="1"/>
                <a:t>Inventario</a:t>
              </a:r>
            </a:p>
            <a:p>
              <a:r>
                <a:rPr lang="es-ES_tradnl" sz="1400" b="1"/>
                <a:t>Neto</a:t>
              </a:r>
            </a:p>
          </p:txBody>
        </p:sp>
        <p:sp>
          <p:nvSpPr>
            <p:cNvPr id="81938" name="Text Box 18"/>
            <p:cNvSpPr txBox="1">
              <a:spLocks noChangeArrowheads="1"/>
            </p:cNvSpPr>
            <p:nvPr/>
          </p:nvSpPr>
          <p:spPr bwMode="auto">
            <a:xfrm>
              <a:off x="4402" y="3354"/>
              <a:ext cx="5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b="1"/>
                <a:t>Tiempo</a:t>
              </a:r>
            </a:p>
          </p:txBody>
        </p:sp>
      </p:grpSp>
      <p:graphicFrame>
        <p:nvGraphicFramePr>
          <p:cNvPr id="115712" name="Object 0"/>
          <p:cNvGraphicFramePr>
            <a:graphicFrameLocks noChangeAspect="1"/>
          </p:cNvGraphicFramePr>
          <p:nvPr/>
        </p:nvGraphicFramePr>
        <p:xfrm>
          <a:off x="2806700" y="3060700"/>
          <a:ext cx="309563" cy="381000"/>
        </p:xfrm>
        <a:graphic>
          <a:graphicData uri="http://schemas.openxmlformats.org/presentationml/2006/ole">
            <p:oleObj spid="_x0000_s115712" name="Ecuación" r:id="rId3" imgW="16488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2167D2-4CAA-4CA2-903A-1AB09DD872B0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Costo por período: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Costo óptimo:</a:t>
            </a:r>
          </a:p>
          <a:p>
            <a:pPr marL="1562100" lvl="3"/>
            <a:r>
              <a:rPr lang="es-ES_tradnl"/>
              <a:t>Derivar costo anual con respecto a Q y P.</a:t>
            </a:r>
          </a:p>
          <a:p>
            <a:pPr lvl="2"/>
            <a:endParaRPr lang="es-ES_tradnl"/>
          </a:p>
        </p:txBody>
      </p:sp>
      <p:graphicFrame>
        <p:nvGraphicFramePr>
          <p:cNvPr id="116736" name="Object 0"/>
          <p:cNvGraphicFramePr>
            <a:graphicFrameLocks noChangeAspect="1"/>
          </p:cNvGraphicFramePr>
          <p:nvPr/>
        </p:nvGraphicFramePr>
        <p:xfrm>
          <a:off x="1909763" y="2316163"/>
          <a:ext cx="5357812" cy="938212"/>
        </p:xfrm>
        <a:graphic>
          <a:graphicData uri="http://schemas.openxmlformats.org/presentationml/2006/ole">
            <p:oleObj spid="_x0000_s116736" name="Ecuación" r:id="rId3" imgW="252720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4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116DD7-A7DC-4ACD-842F-9B8BF73335D1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Con ventas perdidas:</a:t>
            </a:r>
          </a:p>
          <a:p>
            <a:endParaRPr lang="es-ES_tradnl"/>
          </a:p>
        </p:txBody>
      </p:sp>
      <p:grpSp>
        <p:nvGrpSpPr>
          <p:cNvPr id="82957" name="Group 13"/>
          <p:cNvGrpSpPr>
            <a:grpSpLocks/>
          </p:cNvGrpSpPr>
          <p:nvPr/>
        </p:nvGrpSpPr>
        <p:grpSpPr bwMode="auto">
          <a:xfrm>
            <a:off x="1930400" y="2362200"/>
            <a:ext cx="5857875" cy="2449513"/>
            <a:chOff x="912" y="1488"/>
            <a:chExt cx="3985" cy="1598"/>
          </a:xfrm>
        </p:grpSpPr>
        <p:sp>
          <p:nvSpPr>
            <p:cNvPr id="82949" name="Line 5"/>
            <p:cNvSpPr>
              <a:spLocks noChangeShapeType="1"/>
            </p:cNvSpPr>
            <p:nvPr/>
          </p:nvSpPr>
          <p:spPr bwMode="auto">
            <a:xfrm>
              <a:off x="1632" y="2832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0" name="Line 6"/>
            <p:cNvSpPr>
              <a:spLocks noChangeShapeType="1"/>
            </p:cNvSpPr>
            <p:nvPr/>
          </p:nvSpPr>
          <p:spPr bwMode="auto">
            <a:xfrm flipV="1">
              <a:off x="1632" y="148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1" name="AutoShape 7"/>
            <p:cNvSpPr>
              <a:spLocks noChangeArrowheads="1"/>
            </p:cNvSpPr>
            <p:nvPr/>
          </p:nvSpPr>
          <p:spPr bwMode="auto">
            <a:xfrm>
              <a:off x="1632" y="1920"/>
              <a:ext cx="864" cy="912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2" name="AutoShape 8"/>
            <p:cNvSpPr>
              <a:spLocks noChangeArrowheads="1"/>
            </p:cNvSpPr>
            <p:nvPr/>
          </p:nvSpPr>
          <p:spPr bwMode="auto">
            <a:xfrm>
              <a:off x="2832" y="1920"/>
              <a:ext cx="864" cy="912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3" name="Text Box 9"/>
            <p:cNvSpPr txBox="1">
              <a:spLocks noChangeArrowheads="1"/>
            </p:cNvSpPr>
            <p:nvPr/>
          </p:nvSpPr>
          <p:spPr bwMode="auto">
            <a:xfrm>
              <a:off x="2582" y="2887"/>
              <a:ext cx="298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400">
                  <a:latin typeface="Times New Roman" pitchFamily="18" charset="0"/>
                </a:rPr>
                <a:t>T</a:t>
              </a:r>
              <a:r>
                <a:rPr lang="es-ES_tradnl" sz="1400" baseline="-25000">
                  <a:latin typeface="Times New Roman" pitchFamily="18" charset="0"/>
                </a:rPr>
                <a:t>2</a:t>
              </a:r>
              <a:endParaRPr lang="es-ES_tradnl" sz="2400">
                <a:solidFill>
                  <a:schemeClr val="tx2"/>
                </a:solidFill>
              </a:endParaRPr>
            </a:p>
          </p:txBody>
        </p:sp>
        <p:sp>
          <p:nvSpPr>
            <p:cNvPr id="82954" name="Text Box 10"/>
            <p:cNvSpPr txBox="1">
              <a:spLocks noChangeArrowheads="1"/>
            </p:cNvSpPr>
            <p:nvPr/>
          </p:nvSpPr>
          <p:spPr bwMode="auto">
            <a:xfrm>
              <a:off x="1910" y="2880"/>
              <a:ext cx="298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400">
                  <a:latin typeface="Times New Roman" pitchFamily="18" charset="0"/>
                </a:rPr>
                <a:t>T</a:t>
              </a:r>
              <a:r>
                <a:rPr lang="es-ES_tradnl" sz="1400" baseline="-25000">
                  <a:latin typeface="Times New Roman" pitchFamily="18" charset="0"/>
                </a:rPr>
                <a:t>1</a:t>
              </a:r>
              <a:endParaRPr lang="es-ES_tradnl" sz="2400">
                <a:solidFill>
                  <a:schemeClr val="tx2"/>
                </a:solidFill>
              </a:endParaRPr>
            </a:p>
          </p:txBody>
        </p:sp>
        <p:sp>
          <p:nvSpPr>
            <p:cNvPr id="82955" name="Text Box 11"/>
            <p:cNvSpPr txBox="1">
              <a:spLocks noChangeArrowheads="1"/>
            </p:cNvSpPr>
            <p:nvPr/>
          </p:nvSpPr>
          <p:spPr bwMode="auto">
            <a:xfrm>
              <a:off x="4323" y="2689"/>
              <a:ext cx="574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b="1"/>
                <a:t>Tiempo</a:t>
              </a:r>
            </a:p>
          </p:txBody>
        </p:sp>
        <p:sp>
          <p:nvSpPr>
            <p:cNvPr id="82956" name="Text Box 12"/>
            <p:cNvSpPr txBox="1">
              <a:spLocks noChangeArrowheads="1"/>
            </p:cNvSpPr>
            <p:nvPr/>
          </p:nvSpPr>
          <p:spPr bwMode="auto">
            <a:xfrm>
              <a:off x="912" y="1488"/>
              <a:ext cx="769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b="1"/>
                <a:t>Inventario</a:t>
              </a:r>
            </a:p>
            <a:p>
              <a:endParaRPr lang="es-ES_tradnl" sz="1400" b="1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2E93B5-4D32-4C6E-A6D4-96F02BC6ECA2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2.- Demanda Aleatoria:</a:t>
            </a:r>
          </a:p>
          <a:p>
            <a:pPr lvl="1"/>
            <a:r>
              <a:rPr lang="es-ES_tradnl"/>
              <a:t>Sistema de Revisión Continua (Q):</a:t>
            </a:r>
          </a:p>
          <a:p>
            <a:pPr lvl="2"/>
            <a:r>
              <a:rPr lang="es-ES_tradnl"/>
              <a:t>Se conoce en cada momento el inventario.</a:t>
            </a:r>
          </a:p>
          <a:p>
            <a:pPr lvl="2"/>
            <a:r>
              <a:rPr lang="es-ES_tradnl"/>
              <a:t>Se debe decidir en que momento ordenar.</a:t>
            </a:r>
          </a:p>
          <a:p>
            <a:pPr lvl="2"/>
            <a:endParaRPr lang="es-ES_tradnl"/>
          </a:p>
          <a:p>
            <a:pPr lvl="2"/>
            <a:r>
              <a:rPr lang="es-ES_tradnl"/>
              <a:t>Notación:</a:t>
            </a:r>
          </a:p>
          <a:p>
            <a:pPr lvl="3"/>
            <a:r>
              <a:rPr lang="es-ES_tradnl"/>
              <a:t>Q: tamaño de la orden (se usa Q* por ser robusto).</a:t>
            </a:r>
          </a:p>
          <a:p>
            <a:pPr lvl="3"/>
            <a:r>
              <a:rPr lang="es-ES_tradnl"/>
              <a:t>R: punto de reorden.</a:t>
            </a:r>
          </a:p>
          <a:p>
            <a:pPr lvl="3"/>
            <a:r>
              <a:rPr lang="es-ES_tradnl"/>
              <a:t>L: tiempo de entrega.</a:t>
            </a:r>
          </a:p>
          <a:p>
            <a:pPr lvl="3"/>
            <a:r>
              <a:rPr lang="es-ES_tradnl"/>
              <a:t>m: demanda media.</a:t>
            </a:r>
          </a:p>
          <a:p>
            <a:pPr lvl="3"/>
            <a:r>
              <a:rPr lang="es-ES_tradnl"/>
              <a:t>s: inventario de seguridad.</a:t>
            </a:r>
          </a:p>
          <a:p>
            <a:pPr lvl="3"/>
            <a:r>
              <a:rPr lang="es-ES_tradnl"/>
              <a:t>Nivel de servicio: probabilidad de servir todas las demandas.</a:t>
            </a:r>
          </a:p>
          <a:p>
            <a:pPr lvl="3"/>
            <a:endParaRPr lang="es-ES_tradn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A2200C-CD36-4B60-856A-24AE5E43672B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62050" lvl="2"/>
            <a:r>
              <a:rPr lang="es-ES_tradnl"/>
              <a:t>Representación gráfica:</a:t>
            </a:r>
          </a:p>
          <a:p>
            <a:pPr marL="1162050" lvl="2"/>
            <a:endParaRPr lang="es-ES_tradnl"/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2767013" y="5257800"/>
            <a:ext cx="470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Sistema de Revisión Continua (Q)</a:t>
            </a:r>
          </a:p>
        </p:txBody>
      </p:sp>
      <p:grpSp>
        <p:nvGrpSpPr>
          <p:cNvPr id="85008" name="Group 16"/>
          <p:cNvGrpSpPr>
            <a:grpSpLocks/>
          </p:cNvGrpSpPr>
          <p:nvPr/>
        </p:nvGrpSpPr>
        <p:grpSpPr bwMode="auto">
          <a:xfrm>
            <a:off x="1524000" y="2400300"/>
            <a:ext cx="6719888" cy="2789238"/>
            <a:chOff x="960" y="1512"/>
            <a:chExt cx="4233" cy="1757"/>
          </a:xfrm>
        </p:grpSpPr>
        <p:pic>
          <p:nvPicPr>
            <p:cNvPr id="8499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8" y="1512"/>
              <a:ext cx="4185" cy="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997" name="Line 5"/>
            <p:cNvSpPr>
              <a:spLocks noChangeShapeType="1"/>
            </p:cNvSpPr>
            <p:nvPr/>
          </p:nvSpPr>
          <p:spPr bwMode="auto">
            <a:xfrm>
              <a:off x="1344" y="2544"/>
              <a:ext cx="3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4999" name="Text Box 7"/>
            <p:cNvSpPr txBox="1">
              <a:spLocks noChangeArrowheads="1"/>
            </p:cNvSpPr>
            <p:nvPr/>
          </p:nvSpPr>
          <p:spPr bwMode="auto">
            <a:xfrm>
              <a:off x="2928" y="3096"/>
              <a:ext cx="43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Tiempo</a:t>
              </a:r>
            </a:p>
          </p:txBody>
        </p:sp>
        <p:sp>
          <p:nvSpPr>
            <p:cNvPr id="85000" name="Text Box 8"/>
            <p:cNvSpPr txBox="1">
              <a:spLocks noChangeArrowheads="1"/>
            </p:cNvSpPr>
            <p:nvPr/>
          </p:nvSpPr>
          <p:spPr bwMode="auto">
            <a:xfrm rot="-5380126">
              <a:off x="551" y="2137"/>
              <a:ext cx="99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Existencia disponible</a:t>
              </a:r>
            </a:p>
          </p:txBody>
        </p:sp>
        <p:sp>
          <p:nvSpPr>
            <p:cNvPr id="85001" name="Text Box 9"/>
            <p:cNvSpPr txBox="1">
              <a:spLocks noChangeArrowheads="1"/>
            </p:cNvSpPr>
            <p:nvPr/>
          </p:nvSpPr>
          <p:spPr bwMode="auto">
            <a:xfrm>
              <a:off x="1104" y="2448"/>
              <a:ext cx="17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R</a:t>
              </a:r>
            </a:p>
          </p:txBody>
        </p:sp>
        <p:sp>
          <p:nvSpPr>
            <p:cNvPr id="85002" name="Text Box 10"/>
            <p:cNvSpPr txBox="1">
              <a:spLocks noChangeArrowheads="1"/>
            </p:cNvSpPr>
            <p:nvPr/>
          </p:nvSpPr>
          <p:spPr bwMode="auto">
            <a:xfrm>
              <a:off x="2184" y="2275"/>
              <a:ext cx="18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Q</a:t>
              </a:r>
            </a:p>
          </p:txBody>
        </p:sp>
        <p:sp>
          <p:nvSpPr>
            <p:cNvPr id="85003" name="Text Box 11"/>
            <p:cNvSpPr txBox="1">
              <a:spLocks noChangeArrowheads="1"/>
            </p:cNvSpPr>
            <p:nvPr/>
          </p:nvSpPr>
          <p:spPr bwMode="auto">
            <a:xfrm>
              <a:off x="3560" y="2179"/>
              <a:ext cx="18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Q</a:t>
              </a:r>
            </a:p>
          </p:txBody>
        </p:sp>
        <p:sp>
          <p:nvSpPr>
            <p:cNvPr id="85004" name="Text Box 12"/>
            <p:cNvSpPr txBox="1">
              <a:spLocks noChangeArrowheads="1"/>
            </p:cNvSpPr>
            <p:nvPr/>
          </p:nvSpPr>
          <p:spPr bwMode="auto">
            <a:xfrm>
              <a:off x="4368" y="2323"/>
              <a:ext cx="18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Q</a:t>
              </a:r>
            </a:p>
          </p:txBody>
        </p:sp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2176" y="2832"/>
              <a:ext cx="16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L</a:t>
              </a:r>
            </a:p>
          </p:txBody>
        </p:sp>
        <p:sp>
          <p:nvSpPr>
            <p:cNvPr id="85006" name="Text Box 14"/>
            <p:cNvSpPr txBox="1">
              <a:spLocks noChangeArrowheads="1"/>
            </p:cNvSpPr>
            <p:nvPr/>
          </p:nvSpPr>
          <p:spPr bwMode="auto">
            <a:xfrm>
              <a:off x="3552" y="2832"/>
              <a:ext cx="16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L</a:t>
              </a:r>
            </a:p>
          </p:txBody>
        </p:sp>
        <p:sp>
          <p:nvSpPr>
            <p:cNvPr id="85007" name="Text Box 15"/>
            <p:cNvSpPr txBox="1">
              <a:spLocks noChangeArrowheads="1"/>
            </p:cNvSpPr>
            <p:nvPr/>
          </p:nvSpPr>
          <p:spPr bwMode="auto">
            <a:xfrm>
              <a:off x="4320" y="2832"/>
              <a:ext cx="16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L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1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7F0F99-59C0-465D-86C5-DC6774C069E3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2100263" y="5562600"/>
            <a:ext cx="6053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Distribución de Probabilidad de la Demanda</a:t>
            </a:r>
          </a:p>
        </p:txBody>
      </p:sp>
      <p:grpSp>
        <p:nvGrpSpPr>
          <p:cNvPr id="86026" name="Group 10"/>
          <p:cNvGrpSpPr>
            <a:grpSpLocks/>
          </p:cNvGrpSpPr>
          <p:nvPr/>
        </p:nvGrpSpPr>
        <p:grpSpPr bwMode="auto">
          <a:xfrm>
            <a:off x="2011363" y="1676400"/>
            <a:ext cx="5761037" cy="3736975"/>
            <a:chOff x="1267" y="1056"/>
            <a:chExt cx="3629" cy="2354"/>
          </a:xfrm>
        </p:grpSpPr>
        <p:pic>
          <p:nvPicPr>
            <p:cNvPr id="8602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70" y="1056"/>
              <a:ext cx="3626" cy="2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022" name="Text Box 6"/>
            <p:cNvSpPr txBox="1">
              <a:spLocks noChangeArrowheads="1"/>
            </p:cNvSpPr>
            <p:nvPr/>
          </p:nvSpPr>
          <p:spPr bwMode="auto">
            <a:xfrm>
              <a:off x="2112" y="3216"/>
              <a:ext cx="1793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Demanda durante el tiempo de entrega</a:t>
              </a:r>
            </a:p>
          </p:txBody>
        </p:sp>
        <p:sp>
          <p:nvSpPr>
            <p:cNvPr id="86023" name="Text Box 7"/>
            <p:cNvSpPr txBox="1">
              <a:spLocks noChangeArrowheads="1"/>
            </p:cNvSpPr>
            <p:nvPr/>
          </p:nvSpPr>
          <p:spPr bwMode="auto">
            <a:xfrm>
              <a:off x="3350" y="1411"/>
              <a:ext cx="1498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Probabilidad del nivel de servicio</a:t>
              </a:r>
            </a:p>
          </p:txBody>
        </p:sp>
        <p:sp>
          <p:nvSpPr>
            <p:cNvPr id="86024" name="Text Box 8"/>
            <p:cNvSpPr txBox="1">
              <a:spLocks noChangeArrowheads="1"/>
            </p:cNvSpPr>
            <p:nvPr/>
          </p:nvSpPr>
          <p:spPr bwMode="auto">
            <a:xfrm>
              <a:off x="3888" y="2112"/>
              <a:ext cx="7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/>
                <a:t>Probabilidad de</a:t>
              </a:r>
            </a:p>
            <a:p>
              <a:pPr algn="ctr"/>
              <a:r>
                <a:rPr lang="es-ES_tradnl"/>
                <a:t>inexistencias</a:t>
              </a:r>
            </a:p>
          </p:txBody>
        </p:sp>
        <p:sp>
          <p:nvSpPr>
            <p:cNvPr id="86025" name="Text Box 9"/>
            <p:cNvSpPr txBox="1">
              <a:spLocks noChangeArrowheads="1"/>
            </p:cNvSpPr>
            <p:nvPr/>
          </p:nvSpPr>
          <p:spPr bwMode="auto">
            <a:xfrm rot="-5400000">
              <a:off x="1068" y="1927"/>
              <a:ext cx="57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Frecuencia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B682AE-F4FE-49F9-B496-0A585C3D798D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Se considera como Inventario a las cantidades almacenadas de:</a:t>
            </a:r>
          </a:p>
          <a:p>
            <a:pPr lvl="1"/>
            <a:r>
              <a:rPr lang="es-ES_tradnl"/>
              <a:t>Materia prima.</a:t>
            </a:r>
          </a:p>
          <a:p>
            <a:pPr lvl="1"/>
            <a:r>
              <a:rPr lang="es-ES_tradnl"/>
              <a:t>Productos en proceso.</a:t>
            </a:r>
          </a:p>
          <a:p>
            <a:pPr lvl="1"/>
            <a:r>
              <a:rPr lang="es-ES_tradnl"/>
              <a:t>Producto final.</a:t>
            </a:r>
          </a:p>
          <a:p>
            <a:pPr lvl="1"/>
            <a:r>
              <a:rPr lang="es-ES_tradnl"/>
              <a:t>Repuestos.</a:t>
            </a:r>
          </a:p>
          <a:p>
            <a:pPr lvl="1"/>
            <a:endParaRPr lang="es-ES_tradnl"/>
          </a:p>
          <a:p>
            <a:r>
              <a:rPr lang="es-ES_tradnl"/>
              <a:t>Tiene un fuerte impacto en relación al uso de capital.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8B174E-7973-4D34-AE26-FEE098A1FCF5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Punto de reorden: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Existe relación entre z y el nivel de servicio deseado, asumiendo un distribución de demanda normal:</a:t>
            </a:r>
          </a:p>
          <a:p>
            <a:pPr lvl="3"/>
            <a:endParaRPr lang="es-ES_tradnl"/>
          </a:p>
          <a:p>
            <a:pPr lvl="3"/>
            <a:r>
              <a:rPr lang="es-ES_tradnl"/>
              <a:t>z=1.0	Nivel de Servicio 84.1%.</a:t>
            </a:r>
          </a:p>
          <a:p>
            <a:pPr lvl="3"/>
            <a:r>
              <a:rPr lang="es-ES_tradnl"/>
              <a:t>z=2.0	Nivel de Servicio 97.7%.</a:t>
            </a:r>
          </a:p>
          <a:p>
            <a:pPr lvl="3"/>
            <a:r>
              <a:rPr lang="es-ES_tradnl"/>
              <a:t>z=3.0	Nivel de Servicio 99.9%.</a:t>
            </a:r>
          </a:p>
          <a:p>
            <a:pPr lvl="3"/>
            <a:endParaRPr lang="es-ES_tradnl"/>
          </a:p>
          <a:p>
            <a:pPr lvl="3"/>
            <a:endParaRPr lang="es-ES_tradnl"/>
          </a:p>
          <a:p>
            <a:pPr lvl="2"/>
            <a:endParaRPr lang="es-ES_tradnl"/>
          </a:p>
        </p:txBody>
      </p:sp>
      <p:graphicFrame>
        <p:nvGraphicFramePr>
          <p:cNvPr id="117760" name="Object 0"/>
          <p:cNvGraphicFramePr>
            <a:graphicFrameLocks noChangeAspect="1"/>
          </p:cNvGraphicFramePr>
          <p:nvPr/>
        </p:nvGraphicFramePr>
        <p:xfrm>
          <a:off x="2374900" y="2293938"/>
          <a:ext cx="4419600" cy="1058862"/>
        </p:xfrm>
        <a:graphic>
          <a:graphicData uri="http://schemas.openxmlformats.org/presentationml/2006/ole">
            <p:oleObj spid="_x0000_s117760" name="Ecuación" r:id="rId3" imgW="2641320" imgH="63468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503E39-9449-4FC1-8643-8D3D51962513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Ejemplo:</a:t>
            </a:r>
          </a:p>
          <a:p>
            <a:pPr lvl="3"/>
            <a:r>
              <a:rPr lang="es-ES_tradnl"/>
              <a:t>Demanda promedio: 200 cajas al día.</a:t>
            </a:r>
          </a:p>
          <a:p>
            <a:pPr lvl="3"/>
            <a:r>
              <a:rPr lang="es-ES_tradnl"/>
              <a:t>Tiempo de entrega:	4 días.</a:t>
            </a:r>
          </a:p>
          <a:p>
            <a:pPr lvl="3"/>
            <a:r>
              <a:rPr lang="es-ES_tradnl"/>
              <a:t>Desviación standard de la demanda diaria: 150 cajas.</a:t>
            </a:r>
          </a:p>
          <a:p>
            <a:pPr lvl="3"/>
            <a:r>
              <a:rPr lang="es-ES_tradnl"/>
              <a:t>Nivel de servicio deseado: 95%.</a:t>
            </a:r>
          </a:p>
          <a:p>
            <a:pPr lvl="3"/>
            <a:r>
              <a:rPr lang="es-ES_tradnl"/>
              <a:t>S = $20 por orden.</a:t>
            </a:r>
          </a:p>
          <a:p>
            <a:pPr lvl="3"/>
            <a:r>
              <a:rPr lang="es-ES_tradnl"/>
              <a:t>I = 20% anual.</a:t>
            </a:r>
          </a:p>
          <a:p>
            <a:pPr lvl="3"/>
            <a:r>
              <a:rPr lang="es-ES_tradnl"/>
              <a:t>C = $10 por unidad.</a:t>
            </a:r>
          </a:p>
          <a:p>
            <a:pPr lvl="3"/>
            <a:r>
              <a:rPr lang="es-ES_tradnl"/>
              <a:t>Almacén funciona 5 días a la semana, 50 semanas al año (250 días al año).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B92741-FE92-433C-BAAE-CAB2121FFBC5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pPr lvl="2"/>
            <a:r>
              <a:rPr lang="es-ES_tradnl"/>
              <a:t>La regla sería colocar una orden de 1.000 cajas cada vez que el inventario alcance 1.295 unidades (en promedio se pide cada 5 días).</a:t>
            </a:r>
          </a:p>
        </p:txBody>
      </p:sp>
      <p:graphicFrame>
        <p:nvGraphicFramePr>
          <p:cNvPr id="118784" name="Object 0"/>
          <p:cNvGraphicFramePr>
            <a:graphicFrameLocks noChangeAspect="1"/>
          </p:cNvGraphicFramePr>
          <p:nvPr/>
        </p:nvGraphicFramePr>
        <p:xfrm>
          <a:off x="2362200" y="1676400"/>
          <a:ext cx="6400800" cy="2755900"/>
        </p:xfrm>
        <a:graphic>
          <a:graphicData uri="http://schemas.openxmlformats.org/presentationml/2006/ole">
            <p:oleObj spid="_x0000_s118784" name="Ecuación" r:id="rId3" imgW="4190760" imgH="1803240" progId="Equation.3">
              <p:embed/>
            </p:oleObj>
          </a:graphicData>
        </a:graphic>
      </p:graphicFrame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333625" y="5867400"/>
            <a:ext cx="64357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 baseline="30000"/>
              <a:t>1</a:t>
            </a:r>
            <a:r>
              <a:rPr lang="es-ES_tradnl" sz="1400"/>
              <a:t> La varianza de una suma es la suma de las varianzas cuando las variables son</a:t>
            </a:r>
          </a:p>
          <a:p>
            <a:r>
              <a:rPr lang="es-ES_tradnl" sz="1400"/>
              <a:t> independientes.</a:t>
            </a:r>
            <a:endParaRPr lang="es-ES_tradnl" sz="1400" baseline="300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84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C95BC8-4E00-4DF4-ACEA-52871138CF02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Simulación de la operación del sistema Q:</a:t>
            </a: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3554413" y="2359025"/>
            <a:ext cx="7397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Disponible</a:t>
            </a:r>
            <a:endParaRPr lang="es-ES_tradnl"/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4391025" y="2359025"/>
            <a:ext cx="6461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Pedido al</a:t>
            </a:r>
            <a:endParaRPr lang="es-ES_tradnl"/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5122863" y="2359025"/>
            <a:ext cx="7413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Inventario</a:t>
            </a:r>
            <a:endParaRPr lang="es-ES_tradnl"/>
          </a:p>
        </p:txBody>
      </p:sp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5981700" y="2359025"/>
            <a:ext cx="6270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Cantidad</a:t>
            </a:r>
            <a:endParaRPr lang="es-ES_tradnl"/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6710363" y="2359025"/>
            <a:ext cx="6270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Cantidad</a:t>
            </a:r>
            <a:endParaRPr lang="es-ES_tradnl"/>
          </a:p>
        </p:txBody>
      </p:sp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3651250" y="2541588"/>
            <a:ext cx="5445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al inicio</a:t>
            </a:r>
            <a:endParaRPr lang="es-ES_tradnl"/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4398963" y="2541588"/>
            <a:ext cx="6302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inicio del</a:t>
            </a:r>
            <a:endParaRPr lang="es-ES_tradnl"/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5095875" y="2541588"/>
            <a:ext cx="7985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al inicio del</a:t>
            </a:r>
            <a:endParaRPr lang="es-ES_tradnl"/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5962650" y="2541588"/>
            <a:ext cx="6604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ordenada</a:t>
            </a:r>
            <a:endParaRPr lang="es-ES_tradnl"/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6742113" y="2541588"/>
            <a:ext cx="561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recibida</a:t>
            </a:r>
            <a:endParaRPr lang="es-ES_tradnl"/>
          </a:p>
        </p:txBody>
      </p:sp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3530600" y="2722563"/>
            <a:ext cx="7858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del período</a:t>
            </a:r>
            <a:endParaRPr lang="es-ES_tradnl"/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4446588" y="2722563"/>
            <a:ext cx="5318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período</a:t>
            </a:r>
            <a:endParaRPr lang="es-ES_tradnl"/>
          </a:p>
        </p:txBody>
      </p:sp>
      <p:sp>
        <p:nvSpPr>
          <p:cNvPr id="103442" name="Rectangle 18"/>
          <p:cNvSpPr>
            <a:spLocks noChangeArrowheads="1"/>
          </p:cNvSpPr>
          <p:nvPr/>
        </p:nvSpPr>
        <p:spPr bwMode="auto">
          <a:xfrm>
            <a:off x="5226050" y="2722563"/>
            <a:ext cx="5318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período</a:t>
            </a:r>
            <a:endParaRPr lang="es-ES_tradnl"/>
          </a:p>
        </p:txBody>
      </p: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2627313" y="2905125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</a:t>
            </a:r>
            <a:endParaRPr lang="es-ES_tradnl"/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3228975" y="29051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111</a:t>
            </a:r>
            <a:endParaRPr lang="es-ES_tradnl"/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4019550" y="29051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1100</a:t>
            </a:r>
            <a:endParaRPr lang="es-ES_tradnl"/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4933950" y="29051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5578475" y="29051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1100</a:t>
            </a:r>
            <a:endParaRPr lang="es-ES_tradnl"/>
          </a:p>
        </p:txBody>
      </p:sp>
      <p:sp>
        <p:nvSpPr>
          <p:cNvPr id="103448" name="Rectangle 24"/>
          <p:cNvSpPr>
            <a:spLocks noChangeArrowheads="1"/>
          </p:cNvSpPr>
          <p:nvPr/>
        </p:nvSpPr>
        <p:spPr bwMode="auto">
          <a:xfrm>
            <a:off x="6335713" y="29051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49" name="Rectangle 25"/>
          <p:cNvSpPr>
            <a:spLocks noChangeArrowheads="1"/>
          </p:cNvSpPr>
          <p:nvPr/>
        </p:nvSpPr>
        <p:spPr bwMode="auto">
          <a:xfrm>
            <a:off x="7239000" y="29051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50" name="Rectangle 26"/>
          <p:cNvSpPr>
            <a:spLocks noChangeArrowheads="1"/>
          </p:cNvSpPr>
          <p:nvPr/>
        </p:nvSpPr>
        <p:spPr bwMode="auto">
          <a:xfrm>
            <a:off x="2627313" y="3087688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2</a:t>
            </a:r>
            <a:endParaRPr lang="es-ES_tradnl"/>
          </a:p>
        </p:txBody>
      </p:sp>
      <p:sp>
        <p:nvSpPr>
          <p:cNvPr id="103451" name="Rectangle 27"/>
          <p:cNvSpPr>
            <a:spLocks noChangeArrowheads="1"/>
          </p:cNvSpPr>
          <p:nvPr/>
        </p:nvSpPr>
        <p:spPr bwMode="auto">
          <a:xfrm>
            <a:off x="3228975" y="3087688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217</a:t>
            </a:r>
            <a:endParaRPr lang="es-ES_tradnl"/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4095750" y="3087688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989</a:t>
            </a:r>
            <a:endParaRPr lang="es-ES_tradnl"/>
          </a:p>
        </p:txBody>
      </p:sp>
      <p:sp>
        <p:nvSpPr>
          <p:cNvPr id="103453" name="Rectangle 29"/>
          <p:cNvSpPr>
            <a:spLocks noChangeArrowheads="1"/>
          </p:cNvSpPr>
          <p:nvPr/>
        </p:nvSpPr>
        <p:spPr bwMode="auto">
          <a:xfrm>
            <a:off x="4733925" y="30876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54" name="Rectangle 30"/>
          <p:cNvSpPr>
            <a:spLocks noChangeArrowheads="1"/>
          </p:cNvSpPr>
          <p:nvPr/>
        </p:nvSpPr>
        <p:spPr bwMode="auto">
          <a:xfrm>
            <a:off x="5578475" y="30876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1989</a:t>
            </a:r>
            <a:endParaRPr lang="es-ES_tradnl"/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6535738" y="3087688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7239000" y="3087688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57" name="Rectangle 33"/>
          <p:cNvSpPr>
            <a:spLocks noChangeArrowheads="1"/>
          </p:cNvSpPr>
          <p:nvPr/>
        </p:nvSpPr>
        <p:spPr bwMode="auto">
          <a:xfrm>
            <a:off x="2627313" y="3268663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3</a:t>
            </a:r>
            <a:endParaRPr lang="es-ES_tradnl"/>
          </a:p>
        </p:txBody>
      </p:sp>
      <p:sp>
        <p:nvSpPr>
          <p:cNvPr id="103458" name="Rectangle 34"/>
          <p:cNvSpPr>
            <a:spLocks noChangeArrowheads="1"/>
          </p:cNvSpPr>
          <p:nvPr/>
        </p:nvSpPr>
        <p:spPr bwMode="auto">
          <a:xfrm>
            <a:off x="3228975" y="32686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334</a:t>
            </a:r>
            <a:endParaRPr lang="es-ES_tradnl"/>
          </a:p>
        </p:txBody>
      </p:sp>
      <p:sp>
        <p:nvSpPr>
          <p:cNvPr id="103459" name="Rectangle 35"/>
          <p:cNvSpPr>
            <a:spLocks noChangeArrowheads="1"/>
          </p:cNvSpPr>
          <p:nvPr/>
        </p:nvSpPr>
        <p:spPr bwMode="auto">
          <a:xfrm>
            <a:off x="4095750" y="32686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772</a:t>
            </a:r>
            <a:endParaRPr lang="es-ES_tradnl"/>
          </a:p>
        </p:txBody>
      </p:sp>
      <p:sp>
        <p:nvSpPr>
          <p:cNvPr id="103460" name="Rectangle 36"/>
          <p:cNvSpPr>
            <a:spLocks noChangeArrowheads="1"/>
          </p:cNvSpPr>
          <p:nvPr/>
        </p:nvSpPr>
        <p:spPr bwMode="auto">
          <a:xfrm>
            <a:off x="4733925" y="32686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61" name="Rectangle 37"/>
          <p:cNvSpPr>
            <a:spLocks noChangeArrowheads="1"/>
          </p:cNvSpPr>
          <p:nvPr/>
        </p:nvSpPr>
        <p:spPr bwMode="auto">
          <a:xfrm>
            <a:off x="5578475" y="32686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1772</a:t>
            </a:r>
            <a:endParaRPr lang="es-ES_tradnl"/>
          </a:p>
        </p:txBody>
      </p:sp>
      <p:sp>
        <p:nvSpPr>
          <p:cNvPr id="103462" name="Rectangle 38"/>
          <p:cNvSpPr>
            <a:spLocks noChangeArrowheads="1"/>
          </p:cNvSpPr>
          <p:nvPr/>
        </p:nvSpPr>
        <p:spPr bwMode="auto">
          <a:xfrm>
            <a:off x="6535738" y="32686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63" name="Rectangle 39"/>
          <p:cNvSpPr>
            <a:spLocks noChangeArrowheads="1"/>
          </p:cNvSpPr>
          <p:nvPr/>
        </p:nvSpPr>
        <p:spPr bwMode="auto">
          <a:xfrm>
            <a:off x="7239000" y="32686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64" name="Rectangle 40"/>
          <p:cNvSpPr>
            <a:spLocks noChangeArrowheads="1"/>
          </p:cNvSpPr>
          <p:nvPr/>
        </p:nvSpPr>
        <p:spPr bwMode="auto">
          <a:xfrm>
            <a:off x="2627313" y="3451225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4</a:t>
            </a:r>
            <a:endParaRPr lang="es-ES_tradnl"/>
          </a:p>
        </p:txBody>
      </p: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3228975" y="34512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124</a:t>
            </a:r>
            <a:endParaRPr lang="es-ES_tradnl"/>
          </a:p>
        </p:txBody>
      </p:sp>
      <p:sp>
        <p:nvSpPr>
          <p:cNvPr id="103466" name="Rectangle 42"/>
          <p:cNvSpPr>
            <a:spLocks noChangeArrowheads="1"/>
          </p:cNvSpPr>
          <p:nvPr/>
        </p:nvSpPr>
        <p:spPr bwMode="auto">
          <a:xfrm>
            <a:off x="4095750" y="34512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438</a:t>
            </a:r>
            <a:endParaRPr lang="es-ES_tradnl"/>
          </a:p>
        </p:txBody>
      </p:sp>
      <p:sp>
        <p:nvSpPr>
          <p:cNvPr id="103467" name="Rectangle 43"/>
          <p:cNvSpPr>
            <a:spLocks noChangeArrowheads="1"/>
          </p:cNvSpPr>
          <p:nvPr/>
        </p:nvSpPr>
        <p:spPr bwMode="auto">
          <a:xfrm>
            <a:off x="4733925" y="34512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68" name="Rectangle 44"/>
          <p:cNvSpPr>
            <a:spLocks noChangeArrowheads="1"/>
          </p:cNvSpPr>
          <p:nvPr/>
        </p:nvSpPr>
        <p:spPr bwMode="auto">
          <a:xfrm>
            <a:off x="5578475" y="34512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1438</a:t>
            </a:r>
            <a:endParaRPr lang="es-ES_tradnl"/>
          </a:p>
        </p:txBody>
      </p:sp>
      <p:sp>
        <p:nvSpPr>
          <p:cNvPr id="103469" name="Rectangle 45"/>
          <p:cNvSpPr>
            <a:spLocks noChangeArrowheads="1"/>
          </p:cNvSpPr>
          <p:nvPr/>
        </p:nvSpPr>
        <p:spPr bwMode="auto">
          <a:xfrm>
            <a:off x="6535738" y="34512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7239000" y="34512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71" name="Rectangle 47"/>
          <p:cNvSpPr>
            <a:spLocks noChangeArrowheads="1"/>
          </p:cNvSpPr>
          <p:nvPr/>
        </p:nvSpPr>
        <p:spPr bwMode="auto">
          <a:xfrm>
            <a:off x="2627313" y="3633788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5</a:t>
            </a:r>
            <a:endParaRPr lang="es-ES_tradnl"/>
          </a:p>
        </p:txBody>
      </p:sp>
      <p:sp>
        <p:nvSpPr>
          <p:cNvPr id="103472" name="Rectangle 48"/>
          <p:cNvSpPr>
            <a:spLocks noChangeArrowheads="1"/>
          </p:cNvSpPr>
          <p:nvPr/>
        </p:nvSpPr>
        <p:spPr bwMode="auto">
          <a:xfrm>
            <a:off x="3378200" y="3633788"/>
            <a:ext cx="76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0</a:t>
            </a:r>
            <a:endParaRPr lang="es-ES_tradnl"/>
          </a:p>
        </p:txBody>
      </p:sp>
      <p:sp>
        <p:nvSpPr>
          <p:cNvPr id="103473" name="Rectangle 49"/>
          <p:cNvSpPr>
            <a:spLocks noChangeArrowheads="1"/>
          </p:cNvSpPr>
          <p:nvPr/>
        </p:nvSpPr>
        <p:spPr bwMode="auto">
          <a:xfrm>
            <a:off x="4019550" y="36337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1314</a:t>
            </a:r>
            <a:endParaRPr lang="es-ES_tradnl"/>
          </a:p>
        </p:txBody>
      </p:sp>
      <p:sp>
        <p:nvSpPr>
          <p:cNvPr id="103474" name="Rectangle 50"/>
          <p:cNvSpPr>
            <a:spLocks noChangeArrowheads="1"/>
          </p:cNvSpPr>
          <p:nvPr/>
        </p:nvSpPr>
        <p:spPr bwMode="auto">
          <a:xfrm>
            <a:off x="4933950" y="3633788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75" name="Rectangle 51"/>
          <p:cNvSpPr>
            <a:spLocks noChangeArrowheads="1"/>
          </p:cNvSpPr>
          <p:nvPr/>
        </p:nvSpPr>
        <p:spPr bwMode="auto">
          <a:xfrm>
            <a:off x="5578475" y="36337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1314</a:t>
            </a:r>
            <a:endParaRPr lang="es-ES_tradnl"/>
          </a:p>
        </p:txBody>
      </p:sp>
      <p:sp>
        <p:nvSpPr>
          <p:cNvPr id="103476" name="Rectangle 52"/>
          <p:cNvSpPr>
            <a:spLocks noChangeArrowheads="1"/>
          </p:cNvSpPr>
          <p:nvPr/>
        </p:nvSpPr>
        <p:spPr bwMode="auto">
          <a:xfrm>
            <a:off x="6535738" y="3633788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77" name="Rectangle 53"/>
          <p:cNvSpPr>
            <a:spLocks noChangeArrowheads="1"/>
          </p:cNvSpPr>
          <p:nvPr/>
        </p:nvSpPr>
        <p:spPr bwMode="auto">
          <a:xfrm>
            <a:off x="7038975" y="36337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78" name="Rectangle 54"/>
          <p:cNvSpPr>
            <a:spLocks noChangeArrowheads="1"/>
          </p:cNvSpPr>
          <p:nvPr/>
        </p:nvSpPr>
        <p:spPr bwMode="auto">
          <a:xfrm>
            <a:off x="2627313" y="3814763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6</a:t>
            </a:r>
            <a:endParaRPr lang="es-ES_tradnl"/>
          </a:p>
        </p:txBody>
      </p:sp>
      <p:sp>
        <p:nvSpPr>
          <p:cNvPr id="103479" name="Rectangle 55"/>
          <p:cNvSpPr>
            <a:spLocks noChangeArrowheads="1"/>
          </p:cNvSpPr>
          <p:nvPr/>
        </p:nvSpPr>
        <p:spPr bwMode="auto">
          <a:xfrm>
            <a:off x="3228975" y="38147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371</a:t>
            </a:r>
            <a:endParaRPr lang="es-ES_tradnl"/>
          </a:p>
        </p:txBody>
      </p:sp>
      <p:sp>
        <p:nvSpPr>
          <p:cNvPr id="103480" name="Rectangle 56"/>
          <p:cNvSpPr>
            <a:spLocks noChangeArrowheads="1"/>
          </p:cNvSpPr>
          <p:nvPr/>
        </p:nvSpPr>
        <p:spPr bwMode="auto">
          <a:xfrm>
            <a:off x="4019550" y="38147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1314</a:t>
            </a:r>
            <a:endParaRPr lang="es-ES_tradnl"/>
          </a:p>
        </p:txBody>
      </p:sp>
      <p:sp>
        <p:nvSpPr>
          <p:cNvPr id="103481" name="Rectangle 57"/>
          <p:cNvSpPr>
            <a:spLocks noChangeArrowheads="1"/>
          </p:cNvSpPr>
          <p:nvPr/>
        </p:nvSpPr>
        <p:spPr bwMode="auto">
          <a:xfrm>
            <a:off x="4933950" y="38147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82" name="Rectangle 58"/>
          <p:cNvSpPr>
            <a:spLocks noChangeArrowheads="1"/>
          </p:cNvSpPr>
          <p:nvPr/>
        </p:nvSpPr>
        <p:spPr bwMode="auto">
          <a:xfrm>
            <a:off x="5578475" y="38147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1314</a:t>
            </a:r>
            <a:endParaRPr lang="es-ES_tradnl"/>
          </a:p>
        </p:txBody>
      </p:sp>
      <p:sp>
        <p:nvSpPr>
          <p:cNvPr id="103483" name="Rectangle 59"/>
          <p:cNvSpPr>
            <a:spLocks noChangeArrowheads="1"/>
          </p:cNvSpPr>
          <p:nvPr/>
        </p:nvSpPr>
        <p:spPr bwMode="auto">
          <a:xfrm>
            <a:off x="6535738" y="38147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84" name="Rectangle 60"/>
          <p:cNvSpPr>
            <a:spLocks noChangeArrowheads="1"/>
          </p:cNvSpPr>
          <p:nvPr/>
        </p:nvSpPr>
        <p:spPr bwMode="auto">
          <a:xfrm>
            <a:off x="7239000" y="38147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85" name="Rectangle 61"/>
          <p:cNvSpPr>
            <a:spLocks noChangeArrowheads="1"/>
          </p:cNvSpPr>
          <p:nvPr/>
        </p:nvSpPr>
        <p:spPr bwMode="auto">
          <a:xfrm>
            <a:off x="2627313" y="3997325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7</a:t>
            </a:r>
            <a:endParaRPr lang="es-ES_tradnl"/>
          </a:p>
        </p:txBody>
      </p:sp>
      <p:sp>
        <p:nvSpPr>
          <p:cNvPr id="103486" name="Rectangle 62"/>
          <p:cNvSpPr>
            <a:spLocks noChangeArrowheads="1"/>
          </p:cNvSpPr>
          <p:nvPr/>
        </p:nvSpPr>
        <p:spPr bwMode="auto">
          <a:xfrm>
            <a:off x="3228975" y="39973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135</a:t>
            </a:r>
            <a:endParaRPr lang="es-ES_tradnl"/>
          </a:p>
        </p:txBody>
      </p:sp>
      <p:sp>
        <p:nvSpPr>
          <p:cNvPr id="103487" name="Rectangle 63"/>
          <p:cNvSpPr>
            <a:spLocks noChangeArrowheads="1"/>
          </p:cNvSpPr>
          <p:nvPr/>
        </p:nvSpPr>
        <p:spPr bwMode="auto">
          <a:xfrm>
            <a:off x="4095750" y="39973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943</a:t>
            </a:r>
            <a:endParaRPr lang="es-ES_tradnl"/>
          </a:p>
        </p:txBody>
      </p:sp>
      <p:sp>
        <p:nvSpPr>
          <p:cNvPr id="103488" name="Rectangle 64"/>
          <p:cNvSpPr>
            <a:spLocks noChangeArrowheads="1"/>
          </p:cNvSpPr>
          <p:nvPr/>
        </p:nvSpPr>
        <p:spPr bwMode="auto">
          <a:xfrm>
            <a:off x="4933950" y="39973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89" name="Rectangle 65"/>
          <p:cNvSpPr>
            <a:spLocks noChangeArrowheads="1"/>
          </p:cNvSpPr>
          <p:nvPr/>
        </p:nvSpPr>
        <p:spPr bwMode="auto">
          <a:xfrm>
            <a:off x="5653088" y="39973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943</a:t>
            </a:r>
            <a:endParaRPr lang="es-ES_tradnl"/>
          </a:p>
        </p:txBody>
      </p:sp>
      <p:sp>
        <p:nvSpPr>
          <p:cNvPr id="103490" name="Rectangle 66"/>
          <p:cNvSpPr>
            <a:spLocks noChangeArrowheads="1"/>
          </p:cNvSpPr>
          <p:nvPr/>
        </p:nvSpPr>
        <p:spPr bwMode="auto">
          <a:xfrm>
            <a:off x="6335713" y="39973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91" name="Rectangle 67"/>
          <p:cNvSpPr>
            <a:spLocks noChangeArrowheads="1"/>
          </p:cNvSpPr>
          <p:nvPr/>
        </p:nvSpPr>
        <p:spPr bwMode="auto">
          <a:xfrm>
            <a:off x="7239000" y="39973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92" name="Rectangle 68"/>
          <p:cNvSpPr>
            <a:spLocks noChangeArrowheads="1"/>
          </p:cNvSpPr>
          <p:nvPr/>
        </p:nvSpPr>
        <p:spPr bwMode="auto">
          <a:xfrm>
            <a:off x="2627313" y="4179888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8</a:t>
            </a:r>
            <a:endParaRPr lang="es-ES_tradnl"/>
          </a:p>
        </p:txBody>
      </p:sp>
      <p:sp>
        <p:nvSpPr>
          <p:cNvPr id="103493" name="Rectangle 69"/>
          <p:cNvSpPr>
            <a:spLocks noChangeArrowheads="1"/>
          </p:cNvSpPr>
          <p:nvPr/>
        </p:nvSpPr>
        <p:spPr bwMode="auto">
          <a:xfrm>
            <a:off x="3228975" y="4179888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208</a:t>
            </a:r>
            <a:endParaRPr lang="es-ES_tradnl"/>
          </a:p>
        </p:txBody>
      </p:sp>
      <p:sp>
        <p:nvSpPr>
          <p:cNvPr id="103494" name="Rectangle 70"/>
          <p:cNvSpPr>
            <a:spLocks noChangeArrowheads="1"/>
          </p:cNvSpPr>
          <p:nvPr/>
        </p:nvSpPr>
        <p:spPr bwMode="auto">
          <a:xfrm>
            <a:off x="4095750" y="4179888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808</a:t>
            </a:r>
            <a:endParaRPr lang="es-ES_tradnl"/>
          </a:p>
        </p:txBody>
      </p:sp>
      <p:sp>
        <p:nvSpPr>
          <p:cNvPr id="103495" name="Rectangle 71"/>
          <p:cNvSpPr>
            <a:spLocks noChangeArrowheads="1"/>
          </p:cNvSpPr>
          <p:nvPr/>
        </p:nvSpPr>
        <p:spPr bwMode="auto">
          <a:xfrm>
            <a:off x="4733925" y="41798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496" name="Rectangle 72"/>
          <p:cNvSpPr>
            <a:spLocks noChangeArrowheads="1"/>
          </p:cNvSpPr>
          <p:nvPr/>
        </p:nvSpPr>
        <p:spPr bwMode="auto">
          <a:xfrm>
            <a:off x="5578475" y="4179888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1808</a:t>
            </a:r>
            <a:endParaRPr lang="es-ES_tradnl"/>
          </a:p>
        </p:txBody>
      </p:sp>
      <p:sp>
        <p:nvSpPr>
          <p:cNvPr id="103497" name="Rectangle 73"/>
          <p:cNvSpPr>
            <a:spLocks noChangeArrowheads="1"/>
          </p:cNvSpPr>
          <p:nvPr/>
        </p:nvSpPr>
        <p:spPr bwMode="auto">
          <a:xfrm>
            <a:off x="6535738" y="4179888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499" name="Rectangle 75"/>
          <p:cNvSpPr>
            <a:spLocks noChangeArrowheads="1"/>
          </p:cNvSpPr>
          <p:nvPr/>
        </p:nvSpPr>
        <p:spPr bwMode="auto">
          <a:xfrm>
            <a:off x="2627313" y="4360863"/>
            <a:ext cx="88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9</a:t>
            </a:r>
            <a:endParaRPr lang="es-ES_tradnl"/>
          </a:p>
        </p:txBody>
      </p:sp>
      <p:sp>
        <p:nvSpPr>
          <p:cNvPr id="103500" name="Rectangle 76"/>
          <p:cNvSpPr>
            <a:spLocks noChangeArrowheads="1"/>
          </p:cNvSpPr>
          <p:nvPr/>
        </p:nvSpPr>
        <p:spPr bwMode="auto">
          <a:xfrm>
            <a:off x="3228975" y="43608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315</a:t>
            </a:r>
            <a:endParaRPr lang="es-ES_tradnl"/>
          </a:p>
        </p:txBody>
      </p:sp>
      <p:sp>
        <p:nvSpPr>
          <p:cNvPr id="103501" name="Rectangle 77"/>
          <p:cNvSpPr>
            <a:spLocks noChangeArrowheads="1"/>
          </p:cNvSpPr>
          <p:nvPr/>
        </p:nvSpPr>
        <p:spPr bwMode="auto">
          <a:xfrm>
            <a:off x="4095750" y="43608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600</a:t>
            </a:r>
            <a:endParaRPr lang="es-ES_tradnl"/>
          </a:p>
        </p:txBody>
      </p:sp>
      <p:sp>
        <p:nvSpPr>
          <p:cNvPr id="103502" name="Rectangle 78"/>
          <p:cNvSpPr>
            <a:spLocks noChangeArrowheads="1"/>
          </p:cNvSpPr>
          <p:nvPr/>
        </p:nvSpPr>
        <p:spPr bwMode="auto">
          <a:xfrm>
            <a:off x="4733925" y="43608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03" name="Rectangle 79"/>
          <p:cNvSpPr>
            <a:spLocks noChangeArrowheads="1"/>
          </p:cNvSpPr>
          <p:nvPr/>
        </p:nvSpPr>
        <p:spPr bwMode="auto">
          <a:xfrm>
            <a:off x="5578475" y="43608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1600</a:t>
            </a:r>
            <a:endParaRPr lang="es-ES_tradnl"/>
          </a:p>
        </p:txBody>
      </p:sp>
      <p:sp>
        <p:nvSpPr>
          <p:cNvPr id="103504" name="Rectangle 80"/>
          <p:cNvSpPr>
            <a:spLocks noChangeArrowheads="1"/>
          </p:cNvSpPr>
          <p:nvPr/>
        </p:nvSpPr>
        <p:spPr bwMode="auto">
          <a:xfrm>
            <a:off x="6535738" y="43608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05" name="Rectangle 81"/>
          <p:cNvSpPr>
            <a:spLocks noChangeArrowheads="1"/>
          </p:cNvSpPr>
          <p:nvPr/>
        </p:nvSpPr>
        <p:spPr bwMode="auto">
          <a:xfrm>
            <a:off x="7239000" y="43608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06" name="Rectangle 82"/>
          <p:cNvSpPr>
            <a:spLocks noChangeArrowheads="1"/>
          </p:cNvSpPr>
          <p:nvPr/>
        </p:nvSpPr>
        <p:spPr bwMode="auto">
          <a:xfrm>
            <a:off x="2538413" y="4543425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10</a:t>
            </a:r>
            <a:endParaRPr lang="es-ES_tradnl"/>
          </a:p>
        </p:txBody>
      </p:sp>
      <p:sp>
        <p:nvSpPr>
          <p:cNvPr id="103507" name="Rectangle 83"/>
          <p:cNvSpPr>
            <a:spLocks noChangeArrowheads="1"/>
          </p:cNvSpPr>
          <p:nvPr/>
        </p:nvSpPr>
        <p:spPr bwMode="auto">
          <a:xfrm>
            <a:off x="3378200" y="4543425"/>
            <a:ext cx="76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0</a:t>
            </a:r>
            <a:endParaRPr lang="es-ES_tradnl"/>
          </a:p>
        </p:txBody>
      </p:sp>
      <p:sp>
        <p:nvSpPr>
          <p:cNvPr id="103508" name="Rectangle 84"/>
          <p:cNvSpPr>
            <a:spLocks noChangeArrowheads="1"/>
          </p:cNvSpPr>
          <p:nvPr/>
        </p:nvSpPr>
        <p:spPr bwMode="auto">
          <a:xfrm>
            <a:off x="4095750" y="45434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285</a:t>
            </a:r>
            <a:endParaRPr lang="es-ES_tradnl"/>
          </a:p>
        </p:txBody>
      </p:sp>
      <p:sp>
        <p:nvSpPr>
          <p:cNvPr id="103509" name="Rectangle 85"/>
          <p:cNvSpPr>
            <a:spLocks noChangeArrowheads="1"/>
          </p:cNvSpPr>
          <p:nvPr/>
        </p:nvSpPr>
        <p:spPr bwMode="auto">
          <a:xfrm>
            <a:off x="4733925" y="45434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10" name="Rectangle 86"/>
          <p:cNvSpPr>
            <a:spLocks noChangeArrowheads="1"/>
          </p:cNvSpPr>
          <p:nvPr/>
        </p:nvSpPr>
        <p:spPr bwMode="auto">
          <a:xfrm>
            <a:off x="5578475" y="45434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1285</a:t>
            </a:r>
            <a:endParaRPr lang="es-ES_tradnl"/>
          </a:p>
        </p:txBody>
      </p:sp>
      <p:sp>
        <p:nvSpPr>
          <p:cNvPr id="103511" name="Rectangle 87"/>
          <p:cNvSpPr>
            <a:spLocks noChangeArrowheads="1"/>
          </p:cNvSpPr>
          <p:nvPr/>
        </p:nvSpPr>
        <p:spPr bwMode="auto">
          <a:xfrm>
            <a:off x="6335713" y="45434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12" name="Rectangle 88"/>
          <p:cNvSpPr>
            <a:spLocks noChangeArrowheads="1"/>
          </p:cNvSpPr>
          <p:nvPr/>
        </p:nvSpPr>
        <p:spPr bwMode="auto">
          <a:xfrm>
            <a:off x="7239000" y="45434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13" name="Rectangle 89"/>
          <p:cNvSpPr>
            <a:spLocks noChangeArrowheads="1"/>
          </p:cNvSpPr>
          <p:nvPr/>
        </p:nvSpPr>
        <p:spPr bwMode="auto">
          <a:xfrm>
            <a:off x="2538413" y="4724400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11</a:t>
            </a:r>
            <a:endParaRPr lang="es-ES_tradnl"/>
          </a:p>
        </p:txBody>
      </p:sp>
      <p:sp>
        <p:nvSpPr>
          <p:cNvPr id="103514" name="Rectangle 90"/>
          <p:cNvSpPr>
            <a:spLocks noChangeArrowheads="1"/>
          </p:cNvSpPr>
          <p:nvPr/>
        </p:nvSpPr>
        <p:spPr bwMode="auto">
          <a:xfrm>
            <a:off x="3228975" y="4724400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440</a:t>
            </a:r>
            <a:endParaRPr lang="es-ES_tradnl"/>
          </a:p>
        </p:txBody>
      </p:sp>
      <p:sp>
        <p:nvSpPr>
          <p:cNvPr id="103515" name="Rectangle 91"/>
          <p:cNvSpPr>
            <a:spLocks noChangeArrowheads="1"/>
          </p:cNvSpPr>
          <p:nvPr/>
        </p:nvSpPr>
        <p:spPr bwMode="auto">
          <a:xfrm>
            <a:off x="4019550" y="4724400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1285</a:t>
            </a:r>
            <a:endParaRPr lang="es-ES_tradnl"/>
          </a:p>
        </p:txBody>
      </p:sp>
      <p:sp>
        <p:nvSpPr>
          <p:cNvPr id="103516" name="Rectangle 92"/>
          <p:cNvSpPr>
            <a:spLocks noChangeArrowheads="1"/>
          </p:cNvSpPr>
          <p:nvPr/>
        </p:nvSpPr>
        <p:spPr bwMode="auto">
          <a:xfrm>
            <a:off x="4733925" y="4724400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17" name="Rectangle 93"/>
          <p:cNvSpPr>
            <a:spLocks noChangeArrowheads="1"/>
          </p:cNvSpPr>
          <p:nvPr/>
        </p:nvSpPr>
        <p:spPr bwMode="auto">
          <a:xfrm>
            <a:off x="5578475" y="4724400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2285</a:t>
            </a:r>
            <a:endParaRPr lang="es-ES_tradnl"/>
          </a:p>
        </p:txBody>
      </p:sp>
      <p:sp>
        <p:nvSpPr>
          <p:cNvPr id="103518" name="Rectangle 94"/>
          <p:cNvSpPr>
            <a:spLocks noChangeArrowheads="1"/>
          </p:cNvSpPr>
          <p:nvPr/>
        </p:nvSpPr>
        <p:spPr bwMode="auto">
          <a:xfrm>
            <a:off x="6535738" y="4724400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20" name="Rectangle 96"/>
          <p:cNvSpPr>
            <a:spLocks noChangeArrowheads="1"/>
          </p:cNvSpPr>
          <p:nvPr/>
        </p:nvSpPr>
        <p:spPr bwMode="auto">
          <a:xfrm>
            <a:off x="2538413" y="4906963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12</a:t>
            </a:r>
            <a:endParaRPr lang="es-ES_tradnl"/>
          </a:p>
        </p:txBody>
      </p:sp>
      <p:sp>
        <p:nvSpPr>
          <p:cNvPr id="103521" name="Rectangle 97"/>
          <p:cNvSpPr>
            <a:spLocks noChangeArrowheads="1"/>
          </p:cNvSpPr>
          <p:nvPr/>
        </p:nvSpPr>
        <p:spPr bwMode="auto">
          <a:xfrm>
            <a:off x="3228975" y="49069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127</a:t>
            </a:r>
            <a:endParaRPr lang="es-ES_tradnl"/>
          </a:p>
        </p:txBody>
      </p:sp>
      <p:sp>
        <p:nvSpPr>
          <p:cNvPr id="103522" name="Rectangle 98"/>
          <p:cNvSpPr>
            <a:spLocks noChangeArrowheads="1"/>
          </p:cNvSpPr>
          <p:nvPr/>
        </p:nvSpPr>
        <p:spPr bwMode="auto">
          <a:xfrm>
            <a:off x="4095750" y="49069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845</a:t>
            </a:r>
            <a:endParaRPr lang="es-ES_tradnl"/>
          </a:p>
        </p:txBody>
      </p:sp>
      <p:sp>
        <p:nvSpPr>
          <p:cNvPr id="103523" name="Rectangle 99"/>
          <p:cNvSpPr>
            <a:spLocks noChangeArrowheads="1"/>
          </p:cNvSpPr>
          <p:nvPr/>
        </p:nvSpPr>
        <p:spPr bwMode="auto">
          <a:xfrm>
            <a:off x="4733925" y="49069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24" name="Rectangle 100"/>
          <p:cNvSpPr>
            <a:spLocks noChangeArrowheads="1"/>
          </p:cNvSpPr>
          <p:nvPr/>
        </p:nvSpPr>
        <p:spPr bwMode="auto">
          <a:xfrm>
            <a:off x="5578475" y="49069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1845</a:t>
            </a:r>
            <a:endParaRPr lang="es-ES_tradnl"/>
          </a:p>
        </p:txBody>
      </p:sp>
      <p:sp>
        <p:nvSpPr>
          <p:cNvPr id="103525" name="Rectangle 101"/>
          <p:cNvSpPr>
            <a:spLocks noChangeArrowheads="1"/>
          </p:cNvSpPr>
          <p:nvPr/>
        </p:nvSpPr>
        <p:spPr bwMode="auto">
          <a:xfrm>
            <a:off x="6535738" y="49069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26" name="Rectangle 102"/>
          <p:cNvSpPr>
            <a:spLocks noChangeArrowheads="1"/>
          </p:cNvSpPr>
          <p:nvPr/>
        </p:nvSpPr>
        <p:spPr bwMode="auto">
          <a:xfrm>
            <a:off x="7239000" y="49069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27" name="Rectangle 103"/>
          <p:cNvSpPr>
            <a:spLocks noChangeArrowheads="1"/>
          </p:cNvSpPr>
          <p:nvPr/>
        </p:nvSpPr>
        <p:spPr bwMode="auto">
          <a:xfrm>
            <a:off x="2538413" y="5089525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13</a:t>
            </a:r>
            <a:endParaRPr lang="es-ES_tradnl"/>
          </a:p>
        </p:txBody>
      </p:sp>
      <p:sp>
        <p:nvSpPr>
          <p:cNvPr id="103528" name="Rectangle 104"/>
          <p:cNvSpPr>
            <a:spLocks noChangeArrowheads="1"/>
          </p:cNvSpPr>
          <p:nvPr/>
        </p:nvSpPr>
        <p:spPr bwMode="auto">
          <a:xfrm>
            <a:off x="3228975" y="50895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315</a:t>
            </a:r>
            <a:endParaRPr lang="es-ES_tradnl"/>
          </a:p>
        </p:txBody>
      </p:sp>
      <p:sp>
        <p:nvSpPr>
          <p:cNvPr id="103529" name="Rectangle 105"/>
          <p:cNvSpPr>
            <a:spLocks noChangeArrowheads="1"/>
          </p:cNvSpPr>
          <p:nvPr/>
        </p:nvSpPr>
        <p:spPr bwMode="auto">
          <a:xfrm>
            <a:off x="4095750" y="50895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718</a:t>
            </a:r>
            <a:endParaRPr lang="es-ES_tradnl"/>
          </a:p>
        </p:txBody>
      </p:sp>
      <p:sp>
        <p:nvSpPr>
          <p:cNvPr id="103530" name="Rectangle 106"/>
          <p:cNvSpPr>
            <a:spLocks noChangeArrowheads="1"/>
          </p:cNvSpPr>
          <p:nvPr/>
        </p:nvSpPr>
        <p:spPr bwMode="auto">
          <a:xfrm>
            <a:off x="4733925" y="50895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31" name="Rectangle 107"/>
          <p:cNvSpPr>
            <a:spLocks noChangeArrowheads="1"/>
          </p:cNvSpPr>
          <p:nvPr/>
        </p:nvSpPr>
        <p:spPr bwMode="auto">
          <a:xfrm>
            <a:off x="5578475" y="50895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1718</a:t>
            </a:r>
            <a:endParaRPr lang="es-ES_tradnl"/>
          </a:p>
        </p:txBody>
      </p:sp>
      <p:sp>
        <p:nvSpPr>
          <p:cNvPr id="103532" name="Rectangle 108"/>
          <p:cNvSpPr>
            <a:spLocks noChangeArrowheads="1"/>
          </p:cNvSpPr>
          <p:nvPr/>
        </p:nvSpPr>
        <p:spPr bwMode="auto">
          <a:xfrm>
            <a:off x="6535738" y="50895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33" name="Rectangle 109"/>
          <p:cNvSpPr>
            <a:spLocks noChangeArrowheads="1"/>
          </p:cNvSpPr>
          <p:nvPr/>
        </p:nvSpPr>
        <p:spPr bwMode="auto">
          <a:xfrm>
            <a:off x="7239000" y="50895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34" name="Rectangle 110"/>
          <p:cNvSpPr>
            <a:spLocks noChangeArrowheads="1"/>
          </p:cNvSpPr>
          <p:nvPr/>
        </p:nvSpPr>
        <p:spPr bwMode="auto">
          <a:xfrm>
            <a:off x="2538413" y="5270500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14</a:t>
            </a:r>
            <a:endParaRPr lang="es-ES_tradnl"/>
          </a:p>
        </p:txBody>
      </p:sp>
      <p:sp>
        <p:nvSpPr>
          <p:cNvPr id="103535" name="Rectangle 111"/>
          <p:cNvSpPr>
            <a:spLocks noChangeArrowheads="1"/>
          </p:cNvSpPr>
          <p:nvPr/>
        </p:nvSpPr>
        <p:spPr bwMode="auto">
          <a:xfrm>
            <a:off x="3228975" y="5270500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114</a:t>
            </a:r>
            <a:endParaRPr lang="es-ES_tradnl"/>
          </a:p>
        </p:txBody>
      </p:sp>
      <p:sp>
        <p:nvSpPr>
          <p:cNvPr id="103536" name="Rectangle 112"/>
          <p:cNvSpPr>
            <a:spLocks noChangeArrowheads="1"/>
          </p:cNvSpPr>
          <p:nvPr/>
        </p:nvSpPr>
        <p:spPr bwMode="auto">
          <a:xfrm>
            <a:off x="4019550" y="5270500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1403</a:t>
            </a:r>
            <a:endParaRPr lang="es-ES_tradnl"/>
          </a:p>
        </p:txBody>
      </p:sp>
      <p:sp>
        <p:nvSpPr>
          <p:cNvPr id="103537" name="Rectangle 113"/>
          <p:cNvSpPr>
            <a:spLocks noChangeArrowheads="1"/>
          </p:cNvSpPr>
          <p:nvPr/>
        </p:nvSpPr>
        <p:spPr bwMode="auto">
          <a:xfrm>
            <a:off x="4933950" y="5270500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38" name="Rectangle 114"/>
          <p:cNvSpPr>
            <a:spLocks noChangeArrowheads="1"/>
          </p:cNvSpPr>
          <p:nvPr/>
        </p:nvSpPr>
        <p:spPr bwMode="auto">
          <a:xfrm>
            <a:off x="5578475" y="5270500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1403</a:t>
            </a:r>
            <a:endParaRPr lang="es-ES_tradnl"/>
          </a:p>
        </p:txBody>
      </p:sp>
      <p:sp>
        <p:nvSpPr>
          <p:cNvPr id="103539" name="Rectangle 115"/>
          <p:cNvSpPr>
            <a:spLocks noChangeArrowheads="1"/>
          </p:cNvSpPr>
          <p:nvPr/>
        </p:nvSpPr>
        <p:spPr bwMode="auto">
          <a:xfrm>
            <a:off x="6535738" y="5270500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40" name="Rectangle 116"/>
          <p:cNvSpPr>
            <a:spLocks noChangeArrowheads="1"/>
          </p:cNvSpPr>
          <p:nvPr/>
        </p:nvSpPr>
        <p:spPr bwMode="auto">
          <a:xfrm>
            <a:off x="7038975" y="5270500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41" name="Rectangle 117"/>
          <p:cNvSpPr>
            <a:spLocks noChangeArrowheads="1"/>
          </p:cNvSpPr>
          <p:nvPr/>
        </p:nvSpPr>
        <p:spPr bwMode="auto">
          <a:xfrm>
            <a:off x="2538413" y="5453063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15</a:t>
            </a:r>
            <a:endParaRPr lang="es-ES_tradnl"/>
          </a:p>
        </p:txBody>
      </p:sp>
      <p:sp>
        <p:nvSpPr>
          <p:cNvPr id="103542" name="Rectangle 118"/>
          <p:cNvSpPr>
            <a:spLocks noChangeArrowheads="1"/>
          </p:cNvSpPr>
          <p:nvPr/>
        </p:nvSpPr>
        <p:spPr bwMode="auto">
          <a:xfrm>
            <a:off x="3228975" y="5453063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241</a:t>
            </a:r>
            <a:endParaRPr lang="es-ES_tradnl"/>
          </a:p>
        </p:txBody>
      </p:sp>
      <p:sp>
        <p:nvSpPr>
          <p:cNvPr id="103543" name="Rectangle 119"/>
          <p:cNvSpPr>
            <a:spLocks noChangeArrowheads="1"/>
          </p:cNvSpPr>
          <p:nvPr/>
        </p:nvSpPr>
        <p:spPr bwMode="auto">
          <a:xfrm>
            <a:off x="4019550" y="54530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1289</a:t>
            </a:r>
            <a:endParaRPr lang="es-ES_tradnl"/>
          </a:p>
        </p:txBody>
      </p:sp>
      <p:sp>
        <p:nvSpPr>
          <p:cNvPr id="103544" name="Rectangle 120"/>
          <p:cNvSpPr>
            <a:spLocks noChangeArrowheads="1"/>
          </p:cNvSpPr>
          <p:nvPr/>
        </p:nvSpPr>
        <p:spPr bwMode="auto">
          <a:xfrm>
            <a:off x="4933950" y="54530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45" name="Rectangle 121"/>
          <p:cNvSpPr>
            <a:spLocks noChangeArrowheads="1"/>
          </p:cNvSpPr>
          <p:nvPr/>
        </p:nvSpPr>
        <p:spPr bwMode="auto">
          <a:xfrm>
            <a:off x="5578475" y="54530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1289</a:t>
            </a:r>
            <a:endParaRPr lang="es-ES_tradnl"/>
          </a:p>
        </p:txBody>
      </p:sp>
      <p:sp>
        <p:nvSpPr>
          <p:cNvPr id="103546" name="Rectangle 122"/>
          <p:cNvSpPr>
            <a:spLocks noChangeArrowheads="1"/>
          </p:cNvSpPr>
          <p:nvPr/>
        </p:nvSpPr>
        <p:spPr bwMode="auto">
          <a:xfrm>
            <a:off x="6335713" y="5453063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47" name="Rectangle 123"/>
          <p:cNvSpPr>
            <a:spLocks noChangeArrowheads="1"/>
          </p:cNvSpPr>
          <p:nvPr/>
        </p:nvSpPr>
        <p:spPr bwMode="auto">
          <a:xfrm>
            <a:off x="7239000" y="5453063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48" name="Rectangle 124"/>
          <p:cNvSpPr>
            <a:spLocks noChangeArrowheads="1"/>
          </p:cNvSpPr>
          <p:nvPr/>
        </p:nvSpPr>
        <p:spPr bwMode="auto">
          <a:xfrm>
            <a:off x="2538413" y="5635625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16</a:t>
            </a:r>
            <a:endParaRPr lang="es-ES_tradnl"/>
          </a:p>
        </p:txBody>
      </p:sp>
      <p:sp>
        <p:nvSpPr>
          <p:cNvPr id="103549" name="Rectangle 125"/>
          <p:cNvSpPr>
            <a:spLocks noChangeArrowheads="1"/>
          </p:cNvSpPr>
          <p:nvPr/>
        </p:nvSpPr>
        <p:spPr bwMode="auto">
          <a:xfrm>
            <a:off x="3228975" y="5635625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140</a:t>
            </a:r>
            <a:endParaRPr lang="es-ES_tradnl"/>
          </a:p>
        </p:txBody>
      </p:sp>
      <p:sp>
        <p:nvSpPr>
          <p:cNvPr id="103550" name="Rectangle 126"/>
          <p:cNvSpPr>
            <a:spLocks noChangeArrowheads="1"/>
          </p:cNvSpPr>
          <p:nvPr/>
        </p:nvSpPr>
        <p:spPr bwMode="auto">
          <a:xfrm>
            <a:off x="4019550" y="56356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1048</a:t>
            </a:r>
            <a:endParaRPr lang="es-ES_tradnl"/>
          </a:p>
        </p:txBody>
      </p:sp>
      <p:sp>
        <p:nvSpPr>
          <p:cNvPr id="103551" name="Rectangle 127"/>
          <p:cNvSpPr>
            <a:spLocks noChangeArrowheads="1"/>
          </p:cNvSpPr>
          <p:nvPr/>
        </p:nvSpPr>
        <p:spPr bwMode="auto">
          <a:xfrm>
            <a:off x="4733925" y="56356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1000</a:t>
            </a:r>
            <a:endParaRPr lang="es-ES_tradnl"/>
          </a:p>
        </p:txBody>
      </p:sp>
      <p:sp>
        <p:nvSpPr>
          <p:cNvPr id="103552" name="Rectangle 128"/>
          <p:cNvSpPr>
            <a:spLocks noChangeArrowheads="1"/>
          </p:cNvSpPr>
          <p:nvPr/>
        </p:nvSpPr>
        <p:spPr bwMode="auto">
          <a:xfrm>
            <a:off x="5578475" y="5635625"/>
            <a:ext cx="304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2048</a:t>
            </a:r>
            <a:endParaRPr lang="es-ES_tradnl"/>
          </a:p>
        </p:txBody>
      </p:sp>
      <p:sp>
        <p:nvSpPr>
          <p:cNvPr id="103553" name="Rectangle 129"/>
          <p:cNvSpPr>
            <a:spLocks noChangeArrowheads="1"/>
          </p:cNvSpPr>
          <p:nvPr/>
        </p:nvSpPr>
        <p:spPr bwMode="auto">
          <a:xfrm>
            <a:off x="6535738" y="56356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54" name="Rectangle 130"/>
          <p:cNvSpPr>
            <a:spLocks noChangeArrowheads="1"/>
          </p:cNvSpPr>
          <p:nvPr/>
        </p:nvSpPr>
        <p:spPr bwMode="auto">
          <a:xfrm>
            <a:off x="7239000" y="5635625"/>
            <a:ext cx="101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--</a:t>
            </a:r>
            <a:endParaRPr lang="es-ES_tradnl"/>
          </a:p>
        </p:txBody>
      </p:sp>
      <p:sp>
        <p:nvSpPr>
          <p:cNvPr id="103555" name="Rectangle 131"/>
          <p:cNvSpPr>
            <a:spLocks noChangeArrowheads="1"/>
          </p:cNvSpPr>
          <p:nvPr/>
        </p:nvSpPr>
        <p:spPr bwMode="auto">
          <a:xfrm>
            <a:off x="2498725" y="5999163"/>
            <a:ext cx="25193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* Se han utilizado Q = 1000 y R = 1295.</a:t>
            </a:r>
            <a:endParaRPr lang="es-ES_tradnl"/>
          </a:p>
        </p:txBody>
      </p:sp>
      <p:sp>
        <p:nvSpPr>
          <p:cNvPr id="103556" name="Rectangle 132"/>
          <p:cNvSpPr>
            <a:spLocks noChangeArrowheads="1"/>
          </p:cNvSpPr>
          <p:nvPr/>
        </p:nvSpPr>
        <p:spPr bwMode="auto">
          <a:xfrm>
            <a:off x="2500313" y="2546350"/>
            <a:ext cx="2333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Día</a:t>
            </a:r>
            <a:endParaRPr lang="es-ES_tradnl"/>
          </a:p>
        </p:txBody>
      </p:sp>
      <p:sp>
        <p:nvSpPr>
          <p:cNvPr id="103557" name="Rectangle 133"/>
          <p:cNvSpPr>
            <a:spLocks noChangeArrowheads="1"/>
          </p:cNvSpPr>
          <p:nvPr/>
        </p:nvSpPr>
        <p:spPr bwMode="auto">
          <a:xfrm>
            <a:off x="2789238" y="2546350"/>
            <a:ext cx="6667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 b="1">
                <a:solidFill>
                  <a:srgbClr val="000000"/>
                </a:solidFill>
              </a:rPr>
              <a:t>Demanda</a:t>
            </a:r>
            <a:endParaRPr lang="es-ES_tradnl"/>
          </a:p>
        </p:txBody>
      </p:sp>
      <p:sp>
        <p:nvSpPr>
          <p:cNvPr id="103558" name="Line 134"/>
          <p:cNvSpPr>
            <a:spLocks noChangeShapeType="1"/>
          </p:cNvSpPr>
          <p:nvPr/>
        </p:nvSpPr>
        <p:spPr bwMode="auto">
          <a:xfrm>
            <a:off x="2465388" y="2357438"/>
            <a:ext cx="1587" cy="34718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59" name="Rectangle 135"/>
          <p:cNvSpPr>
            <a:spLocks noChangeArrowheads="1"/>
          </p:cNvSpPr>
          <p:nvPr/>
        </p:nvSpPr>
        <p:spPr bwMode="auto">
          <a:xfrm>
            <a:off x="2465388" y="2357438"/>
            <a:ext cx="12700" cy="34718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0" name="Line 136"/>
          <p:cNvSpPr>
            <a:spLocks noChangeShapeType="1"/>
          </p:cNvSpPr>
          <p:nvPr/>
        </p:nvSpPr>
        <p:spPr bwMode="auto">
          <a:xfrm>
            <a:off x="2740025" y="2370138"/>
            <a:ext cx="1588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1" name="Rectangle 137"/>
          <p:cNvSpPr>
            <a:spLocks noChangeArrowheads="1"/>
          </p:cNvSpPr>
          <p:nvPr/>
        </p:nvSpPr>
        <p:spPr bwMode="auto">
          <a:xfrm>
            <a:off x="2740025" y="2370138"/>
            <a:ext cx="12700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2" name="Line 138"/>
          <p:cNvSpPr>
            <a:spLocks noChangeShapeType="1"/>
          </p:cNvSpPr>
          <p:nvPr/>
        </p:nvSpPr>
        <p:spPr bwMode="auto">
          <a:xfrm>
            <a:off x="3473450" y="2370138"/>
            <a:ext cx="1588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3" name="Rectangle 139"/>
          <p:cNvSpPr>
            <a:spLocks noChangeArrowheads="1"/>
          </p:cNvSpPr>
          <p:nvPr/>
        </p:nvSpPr>
        <p:spPr bwMode="auto">
          <a:xfrm>
            <a:off x="3473450" y="2370138"/>
            <a:ext cx="14288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4" name="Line 140"/>
          <p:cNvSpPr>
            <a:spLocks noChangeShapeType="1"/>
          </p:cNvSpPr>
          <p:nvPr/>
        </p:nvSpPr>
        <p:spPr bwMode="auto">
          <a:xfrm>
            <a:off x="4340225" y="2370138"/>
            <a:ext cx="1588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5" name="Rectangle 141"/>
          <p:cNvSpPr>
            <a:spLocks noChangeArrowheads="1"/>
          </p:cNvSpPr>
          <p:nvPr/>
        </p:nvSpPr>
        <p:spPr bwMode="auto">
          <a:xfrm>
            <a:off x="4340225" y="2370138"/>
            <a:ext cx="14288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6" name="Line 142"/>
          <p:cNvSpPr>
            <a:spLocks noChangeShapeType="1"/>
          </p:cNvSpPr>
          <p:nvPr/>
        </p:nvSpPr>
        <p:spPr bwMode="auto">
          <a:xfrm>
            <a:off x="5054600" y="2370138"/>
            <a:ext cx="1588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7" name="Rectangle 143"/>
          <p:cNvSpPr>
            <a:spLocks noChangeArrowheads="1"/>
          </p:cNvSpPr>
          <p:nvPr/>
        </p:nvSpPr>
        <p:spPr bwMode="auto">
          <a:xfrm>
            <a:off x="5054600" y="2370138"/>
            <a:ext cx="12700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8" name="Line 144"/>
          <p:cNvSpPr>
            <a:spLocks noChangeShapeType="1"/>
          </p:cNvSpPr>
          <p:nvPr/>
        </p:nvSpPr>
        <p:spPr bwMode="auto">
          <a:xfrm>
            <a:off x="5899150" y="2370138"/>
            <a:ext cx="1588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69" name="Rectangle 145"/>
          <p:cNvSpPr>
            <a:spLocks noChangeArrowheads="1"/>
          </p:cNvSpPr>
          <p:nvPr/>
        </p:nvSpPr>
        <p:spPr bwMode="auto">
          <a:xfrm>
            <a:off x="5899150" y="2370138"/>
            <a:ext cx="12700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0" name="Line 146"/>
          <p:cNvSpPr>
            <a:spLocks noChangeShapeType="1"/>
          </p:cNvSpPr>
          <p:nvPr/>
        </p:nvSpPr>
        <p:spPr bwMode="auto">
          <a:xfrm>
            <a:off x="6656388" y="2370138"/>
            <a:ext cx="1587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1" name="Rectangle 147"/>
          <p:cNvSpPr>
            <a:spLocks noChangeArrowheads="1"/>
          </p:cNvSpPr>
          <p:nvPr/>
        </p:nvSpPr>
        <p:spPr bwMode="auto">
          <a:xfrm>
            <a:off x="6656388" y="2370138"/>
            <a:ext cx="12700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2" name="Line 148"/>
          <p:cNvSpPr>
            <a:spLocks noChangeShapeType="1"/>
          </p:cNvSpPr>
          <p:nvPr/>
        </p:nvSpPr>
        <p:spPr bwMode="auto">
          <a:xfrm>
            <a:off x="7359650" y="2370138"/>
            <a:ext cx="1588" cy="3459162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3" name="Rectangle 149"/>
          <p:cNvSpPr>
            <a:spLocks noChangeArrowheads="1"/>
          </p:cNvSpPr>
          <p:nvPr/>
        </p:nvSpPr>
        <p:spPr bwMode="auto">
          <a:xfrm>
            <a:off x="7359650" y="2370138"/>
            <a:ext cx="12700" cy="345916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4" name="Line 150"/>
          <p:cNvSpPr>
            <a:spLocks noChangeShapeType="1"/>
          </p:cNvSpPr>
          <p:nvPr/>
        </p:nvSpPr>
        <p:spPr bwMode="auto">
          <a:xfrm>
            <a:off x="2478088" y="23574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5" name="Rectangle 151"/>
          <p:cNvSpPr>
            <a:spLocks noChangeArrowheads="1"/>
          </p:cNvSpPr>
          <p:nvPr/>
        </p:nvSpPr>
        <p:spPr bwMode="auto">
          <a:xfrm>
            <a:off x="2478088" y="23574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6" name="Line 152"/>
          <p:cNvSpPr>
            <a:spLocks noChangeShapeType="1"/>
          </p:cNvSpPr>
          <p:nvPr/>
        </p:nvSpPr>
        <p:spPr bwMode="auto">
          <a:xfrm>
            <a:off x="2478088" y="29035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7" name="Rectangle 153"/>
          <p:cNvSpPr>
            <a:spLocks noChangeArrowheads="1"/>
          </p:cNvSpPr>
          <p:nvPr/>
        </p:nvSpPr>
        <p:spPr bwMode="auto">
          <a:xfrm>
            <a:off x="2478088" y="29035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8" name="Line 154"/>
          <p:cNvSpPr>
            <a:spLocks noChangeShapeType="1"/>
          </p:cNvSpPr>
          <p:nvPr/>
        </p:nvSpPr>
        <p:spPr bwMode="auto">
          <a:xfrm>
            <a:off x="2478088" y="3086100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79" name="Rectangle 155"/>
          <p:cNvSpPr>
            <a:spLocks noChangeArrowheads="1"/>
          </p:cNvSpPr>
          <p:nvPr/>
        </p:nvSpPr>
        <p:spPr bwMode="auto">
          <a:xfrm>
            <a:off x="2478088" y="3086100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0" name="Line 156"/>
          <p:cNvSpPr>
            <a:spLocks noChangeShapeType="1"/>
          </p:cNvSpPr>
          <p:nvPr/>
        </p:nvSpPr>
        <p:spPr bwMode="auto">
          <a:xfrm>
            <a:off x="2478088" y="3267075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1" name="Rectangle 157"/>
          <p:cNvSpPr>
            <a:spLocks noChangeArrowheads="1"/>
          </p:cNvSpPr>
          <p:nvPr/>
        </p:nvSpPr>
        <p:spPr bwMode="auto">
          <a:xfrm>
            <a:off x="2478088" y="3267075"/>
            <a:ext cx="4894262" cy="14288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2" name="Line 158"/>
          <p:cNvSpPr>
            <a:spLocks noChangeShapeType="1"/>
          </p:cNvSpPr>
          <p:nvPr/>
        </p:nvSpPr>
        <p:spPr bwMode="auto">
          <a:xfrm>
            <a:off x="2478088" y="34496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3" name="Rectangle 159"/>
          <p:cNvSpPr>
            <a:spLocks noChangeArrowheads="1"/>
          </p:cNvSpPr>
          <p:nvPr/>
        </p:nvSpPr>
        <p:spPr bwMode="auto">
          <a:xfrm>
            <a:off x="2478088" y="34496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4" name="Line 160"/>
          <p:cNvSpPr>
            <a:spLocks noChangeShapeType="1"/>
          </p:cNvSpPr>
          <p:nvPr/>
        </p:nvSpPr>
        <p:spPr bwMode="auto">
          <a:xfrm>
            <a:off x="2478088" y="3632200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5" name="Rectangle 161"/>
          <p:cNvSpPr>
            <a:spLocks noChangeArrowheads="1"/>
          </p:cNvSpPr>
          <p:nvPr/>
        </p:nvSpPr>
        <p:spPr bwMode="auto">
          <a:xfrm>
            <a:off x="2478088" y="3632200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6" name="Line 162"/>
          <p:cNvSpPr>
            <a:spLocks noChangeShapeType="1"/>
          </p:cNvSpPr>
          <p:nvPr/>
        </p:nvSpPr>
        <p:spPr bwMode="auto">
          <a:xfrm>
            <a:off x="2478088" y="3813175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7" name="Rectangle 163"/>
          <p:cNvSpPr>
            <a:spLocks noChangeArrowheads="1"/>
          </p:cNvSpPr>
          <p:nvPr/>
        </p:nvSpPr>
        <p:spPr bwMode="auto">
          <a:xfrm>
            <a:off x="2478088" y="3813175"/>
            <a:ext cx="4894262" cy="14288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8" name="Line 164"/>
          <p:cNvSpPr>
            <a:spLocks noChangeShapeType="1"/>
          </p:cNvSpPr>
          <p:nvPr/>
        </p:nvSpPr>
        <p:spPr bwMode="auto">
          <a:xfrm>
            <a:off x="2478088" y="39957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89" name="Rectangle 165"/>
          <p:cNvSpPr>
            <a:spLocks noChangeArrowheads="1"/>
          </p:cNvSpPr>
          <p:nvPr/>
        </p:nvSpPr>
        <p:spPr bwMode="auto">
          <a:xfrm>
            <a:off x="2478088" y="39957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0" name="Line 166"/>
          <p:cNvSpPr>
            <a:spLocks noChangeShapeType="1"/>
          </p:cNvSpPr>
          <p:nvPr/>
        </p:nvSpPr>
        <p:spPr bwMode="auto">
          <a:xfrm>
            <a:off x="2478088" y="4176713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1" name="Rectangle 167"/>
          <p:cNvSpPr>
            <a:spLocks noChangeArrowheads="1"/>
          </p:cNvSpPr>
          <p:nvPr/>
        </p:nvSpPr>
        <p:spPr bwMode="auto">
          <a:xfrm>
            <a:off x="2514600" y="4191000"/>
            <a:ext cx="4894263" cy="14288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2" name="Line 168"/>
          <p:cNvSpPr>
            <a:spLocks noChangeShapeType="1"/>
          </p:cNvSpPr>
          <p:nvPr/>
        </p:nvSpPr>
        <p:spPr bwMode="auto">
          <a:xfrm>
            <a:off x="2478088" y="4359275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3" name="Rectangle 169"/>
          <p:cNvSpPr>
            <a:spLocks noChangeArrowheads="1"/>
          </p:cNvSpPr>
          <p:nvPr/>
        </p:nvSpPr>
        <p:spPr bwMode="auto">
          <a:xfrm>
            <a:off x="2478088" y="4359275"/>
            <a:ext cx="4894262" cy="14288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4" name="Line 170"/>
          <p:cNvSpPr>
            <a:spLocks noChangeShapeType="1"/>
          </p:cNvSpPr>
          <p:nvPr/>
        </p:nvSpPr>
        <p:spPr bwMode="auto">
          <a:xfrm>
            <a:off x="2478088" y="45418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5" name="Rectangle 171"/>
          <p:cNvSpPr>
            <a:spLocks noChangeArrowheads="1"/>
          </p:cNvSpPr>
          <p:nvPr/>
        </p:nvSpPr>
        <p:spPr bwMode="auto">
          <a:xfrm>
            <a:off x="2478088" y="45418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6" name="Line 172"/>
          <p:cNvSpPr>
            <a:spLocks noChangeShapeType="1"/>
          </p:cNvSpPr>
          <p:nvPr/>
        </p:nvSpPr>
        <p:spPr bwMode="auto">
          <a:xfrm>
            <a:off x="2478088" y="4722813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7" name="Rectangle 173"/>
          <p:cNvSpPr>
            <a:spLocks noChangeArrowheads="1"/>
          </p:cNvSpPr>
          <p:nvPr/>
        </p:nvSpPr>
        <p:spPr bwMode="auto">
          <a:xfrm>
            <a:off x="2478088" y="4722813"/>
            <a:ext cx="4894262" cy="14287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8" name="Line 174"/>
          <p:cNvSpPr>
            <a:spLocks noChangeShapeType="1"/>
          </p:cNvSpPr>
          <p:nvPr/>
        </p:nvSpPr>
        <p:spPr bwMode="auto">
          <a:xfrm>
            <a:off x="2478088" y="4905375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99" name="Rectangle 175"/>
          <p:cNvSpPr>
            <a:spLocks noChangeArrowheads="1"/>
          </p:cNvSpPr>
          <p:nvPr/>
        </p:nvSpPr>
        <p:spPr bwMode="auto">
          <a:xfrm>
            <a:off x="2478088" y="4905375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0" name="Line 176"/>
          <p:cNvSpPr>
            <a:spLocks noChangeShapeType="1"/>
          </p:cNvSpPr>
          <p:nvPr/>
        </p:nvSpPr>
        <p:spPr bwMode="auto">
          <a:xfrm>
            <a:off x="2478088" y="50879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1" name="Rectangle 177"/>
          <p:cNvSpPr>
            <a:spLocks noChangeArrowheads="1"/>
          </p:cNvSpPr>
          <p:nvPr/>
        </p:nvSpPr>
        <p:spPr bwMode="auto">
          <a:xfrm>
            <a:off x="2478088" y="50879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2" name="Line 178"/>
          <p:cNvSpPr>
            <a:spLocks noChangeShapeType="1"/>
          </p:cNvSpPr>
          <p:nvPr/>
        </p:nvSpPr>
        <p:spPr bwMode="auto">
          <a:xfrm>
            <a:off x="2478088" y="5268913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3" name="Rectangle 179"/>
          <p:cNvSpPr>
            <a:spLocks noChangeArrowheads="1"/>
          </p:cNvSpPr>
          <p:nvPr/>
        </p:nvSpPr>
        <p:spPr bwMode="auto">
          <a:xfrm>
            <a:off x="2478088" y="5268913"/>
            <a:ext cx="4894262" cy="14287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4" name="Line 180"/>
          <p:cNvSpPr>
            <a:spLocks noChangeShapeType="1"/>
          </p:cNvSpPr>
          <p:nvPr/>
        </p:nvSpPr>
        <p:spPr bwMode="auto">
          <a:xfrm>
            <a:off x="2478088" y="5451475"/>
            <a:ext cx="4894262" cy="1588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5" name="Rectangle 181"/>
          <p:cNvSpPr>
            <a:spLocks noChangeArrowheads="1"/>
          </p:cNvSpPr>
          <p:nvPr/>
        </p:nvSpPr>
        <p:spPr bwMode="auto">
          <a:xfrm>
            <a:off x="2478088" y="5451475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6" name="Line 182"/>
          <p:cNvSpPr>
            <a:spLocks noChangeShapeType="1"/>
          </p:cNvSpPr>
          <p:nvPr/>
        </p:nvSpPr>
        <p:spPr bwMode="auto">
          <a:xfrm>
            <a:off x="2478088" y="5634038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7" name="Rectangle 183"/>
          <p:cNvSpPr>
            <a:spLocks noChangeArrowheads="1"/>
          </p:cNvSpPr>
          <p:nvPr/>
        </p:nvSpPr>
        <p:spPr bwMode="auto">
          <a:xfrm>
            <a:off x="2478088" y="5634038"/>
            <a:ext cx="4894262" cy="127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8" name="Line 184"/>
          <p:cNvSpPr>
            <a:spLocks noChangeShapeType="1"/>
          </p:cNvSpPr>
          <p:nvPr/>
        </p:nvSpPr>
        <p:spPr bwMode="auto">
          <a:xfrm>
            <a:off x="2478088" y="5815013"/>
            <a:ext cx="4894262" cy="1587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09" name="Rectangle 185"/>
          <p:cNvSpPr>
            <a:spLocks noChangeArrowheads="1"/>
          </p:cNvSpPr>
          <p:nvPr/>
        </p:nvSpPr>
        <p:spPr bwMode="auto">
          <a:xfrm>
            <a:off x="2478088" y="5815013"/>
            <a:ext cx="4894262" cy="14287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611" name="Text Box 187"/>
          <p:cNvSpPr txBox="1">
            <a:spLocks noChangeArrowheads="1"/>
          </p:cNvSpPr>
          <p:nvPr/>
        </p:nvSpPr>
        <p:spPr bwMode="auto">
          <a:xfrm>
            <a:off x="6858000" y="4724400"/>
            <a:ext cx="5778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100"/>
              <a:t>  1000</a:t>
            </a:r>
            <a:endParaRPr lang="es-ES_tradn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32DBC-268C-430D-953C-1602D95F37B7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Sistema de Revisión Periódica (P):</a:t>
            </a:r>
          </a:p>
          <a:p>
            <a:pPr lvl="2"/>
            <a:r>
              <a:rPr lang="es-ES_tradnl"/>
              <a:t>Se conoce el inventario periódicamente al revisar.</a:t>
            </a:r>
          </a:p>
          <a:p>
            <a:pPr lvl="3"/>
            <a:r>
              <a:rPr lang="es-ES_tradnl"/>
              <a:t>Ejemplo: se hace un pedido semanal.</a:t>
            </a:r>
          </a:p>
          <a:p>
            <a:pPr lvl="2"/>
            <a:r>
              <a:rPr lang="es-ES_tradnl"/>
              <a:t>Se debe cubrir demanda cuando se hace la revisión y se hace pedido para llegar a un nivel objetivo (T).</a:t>
            </a:r>
          </a:p>
          <a:p>
            <a:pPr lvl="2"/>
            <a:endParaRPr lang="es-ES_tradnl"/>
          </a:p>
          <a:p>
            <a:pPr lvl="2"/>
            <a:r>
              <a:rPr lang="es-ES_tradnl"/>
              <a:t>Notación:</a:t>
            </a:r>
          </a:p>
          <a:p>
            <a:pPr lvl="3"/>
            <a:r>
              <a:rPr lang="es-ES_tradnl"/>
              <a:t>P: tiempo entre pedidos.</a:t>
            </a:r>
          </a:p>
          <a:p>
            <a:pPr lvl="3"/>
            <a:r>
              <a:rPr lang="es-ES_tradnl"/>
              <a:t>T: inventario meta u objetivo, debe cubrir hasta que llegue el siguiente pedido.</a:t>
            </a:r>
          </a:p>
          <a:p>
            <a:pPr lvl="3"/>
            <a:r>
              <a:rPr lang="es-ES_tradnl"/>
              <a:t>m’: demanda promedio P + L.</a:t>
            </a:r>
          </a:p>
          <a:p>
            <a:pPr lvl="3"/>
            <a:r>
              <a:rPr lang="es-ES_tradnl"/>
              <a:t>s’: inventario de seguridad en P + L.</a:t>
            </a:r>
          </a:p>
          <a:p>
            <a:pPr lvl="3"/>
            <a:endParaRPr lang="es-ES_tradn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2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08C21D-B827-4658-A291-D8646620BBFC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Representación gráfica:</a:t>
            </a:r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2154238"/>
            <a:ext cx="5675312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2895600" y="5791200"/>
            <a:ext cx="417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Sistema de Revisión Periódica</a:t>
            </a:r>
          </a:p>
        </p:txBody>
      </p:sp>
      <p:grpSp>
        <p:nvGrpSpPr>
          <p:cNvPr id="88089" name="Group 25"/>
          <p:cNvGrpSpPr>
            <a:grpSpLocks/>
          </p:cNvGrpSpPr>
          <p:nvPr/>
        </p:nvGrpSpPr>
        <p:grpSpPr bwMode="auto">
          <a:xfrm>
            <a:off x="2011363" y="2362200"/>
            <a:ext cx="5532437" cy="3500438"/>
            <a:chOff x="1267" y="1488"/>
            <a:chExt cx="3485" cy="2205"/>
          </a:xfrm>
        </p:grpSpPr>
        <p:sp>
          <p:nvSpPr>
            <p:cNvPr id="88070" name="Line 6"/>
            <p:cNvSpPr>
              <a:spLocks noChangeShapeType="1"/>
            </p:cNvSpPr>
            <p:nvPr/>
          </p:nvSpPr>
          <p:spPr bwMode="auto">
            <a:xfrm>
              <a:off x="1584" y="1584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71" name="Text Box 7"/>
            <p:cNvSpPr txBox="1">
              <a:spLocks noChangeArrowheads="1"/>
            </p:cNvSpPr>
            <p:nvPr/>
          </p:nvSpPr>
          <p:spPr bwMode="auto">
            <a:xfrm>
              <a:off x="3024" y="3520"/>
              <a:ext cx="43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Tiempo</a:t>
              </a:r>
            </a:p>
          </p:txBody>
        </p:sp>
        <p:sp>
          <p:nvSpPr>
            <p:cNvPr id="88072" name="Text Box 8"/>
            <p:cNvSpPr txBox="1">
              <a:spLocks noChangeArrowheads="1"/>
            </p:cNvSpPr>
            <p:nvPr/>
          </p:nvSpPr>
          <p:spPr bwMode="auto">
            <a:xfrm rot="-5385569">
              <a:off x="851" y="2339"/>
              <a:ext cx="1005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Inventario disponible</a:t>
              </a:r>
            </a:p>
          </p:txBody>
        </p:sp>
        <p:sp>
          <p:nvSpPr>
            <p:cNvPr id="88073" name="Text Box 9"/>
            <p:cNvSpPr txBox="1">
              <a:spLocks noChangeArrowheads="1"/>
            </p:cNvSpPr>
            <p:nvPr/>
          </p:nvSpPr>
          <p:spPr bwMode="auto">
            <a:xfrm>
              <a:off x="1364" y="1488"/>
              <a:ext cx="17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</a:t>
              </a:r>
            </a:p>
          </p:txBody>
        </p:sp>
        <p:sp>
          <p:nvSpPr>
            <p:cNvPr id="88074" name="Text Box 10"/>
            <p:cNvSpPr txBox="1">
              <a:spLocks noChangeArrowheads="1"/>
            </p:cNvSpPr>
            <p:nvPr/>
          </p:nvSpPr>
          <p:spPr bwMode="auto">
            <a:xfrm>
              <a:off x="2324" y="3251"/>
              <a:ext cx="169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P</a:t>
              </a:r>
            </a:p>
          </p:txBody>
        </p:sp>
        <p:sp>
          <p:nvSpPr>
            <p:cNvPr id="88075" name="Text Box 11"/>
            <p:cNvSpPr txBox="1">
              <a:spLocks noChangeArrowheads="1"/>
            </p:cNvSpPr>
            <p:nvPr/>
          </p:nvSpPr>
          <p:spPr bwMode="auto">
            <a:xfrm>
              <a:off x="3239" y="3264"/>
              <a:ext cx="169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P</a:t>
              </a:r>
            </a:p>
          </p:txBody>
        </p:sp>
        <p:sp>
          <p:nvSpPr>
            <p:cNvPr id="88076" name="Text Box 12"/>
            <p:cNvSpPr txBox="1">
              <a:spLocks noChangeArrowheads="1"/>
            </p:cNvSpPr>
            <p:nvPr/>
          </p:nvSpPr>
          <p:spPr bwMode="auto">
            <a:xfrm>
              <a:off x="4128" y="3264"/>
              <a:ext cx="169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P</a:t>
              </a:r>
            </a:p>
          </p:txBody>
        </p:sp>
        <p:sp>
          <p:nvSpPr>
            <p:cNvPr id="88077" name="Text Box 13"/>
            <p:cNvSpPr txBox="1">
              <a:spLocks noChangeArrowheads="1"/>
            </p:cNvSpPr>
            <p:nvPr/>
          </p:nvSpPr>
          <p:spPr bwMode="auto">
            <a:xfrm>
              <a:off x="2000" y="3168"/>
              <a:ext cx="15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L</a:t>
              </a:r>
            </a:p>
          </p:txBody>
        </p:sp>
        <p:sp>
          <p:nvSpPr>
            <p:cNvPr id="88078" name="Text Box 14"/>
            <p:cNvSpPr txBox="1">
              <a:spLocks noChangeArrowheads="1"/>
            </p:cNvSpPr>
            <p:nvPr/>
          </p:nvSpPr>
          <p:spPr bwMode="auto">
            <a:xfrm>
              <a:off x="2832" y="3168"/>
              <a:ext cx="15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L</a:t>
              </a:r>
            </a:p>
          </p:txBody>
        </p:sp>
        <p:sp>
          <p:nvSpPr>
            <p:cNvPr id="88079" name="Text Box 15"/>
            <p:cNvSpPr txBox="1">
              <a:spLocks noChangeArrowheads="1"/>
            </p:cNvSpPr>
            <p:nvPr/>
          </p:nvSpPr>
          <p:spPr bwMode="auto">
            <a:xfrm>
              <a:off x="3840" y="3168"/>
              <a:ext cx="15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L</a:t>
              </a:r>
            </a:p>
          </p:txBody>
        </p:sp>
        <p:sp>
          <p:nvSpPr>
            <p:cNvPr id="88080" name="Text Box 16"/>
            <p:cNvSpPr txBox="1">
              <a:spLocks noChangeArrowheads="1"/>
            </p:cNvSpPr>
            <p:nvPr/>
          </p:nvSpPr>
          <p:spPr bwMode="auto">
            <a:xfrm>
              <a:off x="1968" y="1856"/>
              <a:ext cx="193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Q</a:t>
              </a:r>
              <a:r>
                <a:rPr lang="es-ES_tradnl" sz="900" baseline="-25000"/>
                <a:t>1</a:t>
              </a:r>
              <a:endParaRPr lang="es-ES_tradnl" sz="900"/>
            </a:p>
          </p:txBody>
        </p:sp>
        <p:sp>
          <p:nvSpPr>
            <p:cNvPr id="88081" name="Text Box 17"/>
            <p:cNvSpPr txBox="1">
              <a:spLocks noChangeArrowheads="1"/>
            </p:cNvSpPr>
            <p:nvPr/>
          </p:nvSpPr>
          <p:spPr bwMode="auto">
            <a:xfrm>
              <a:off x="2007" y="2112"/>
              <a:ext cx="193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Q</a:t>
              </a:r>
              <a:r>
                <a:rPr lang="es-ES_tradnl" sz="900" baseline="-25000"/>
                <a:t>1</a:t>
              </a:r>
              <a:endParaRPr lang="es-ES_tradnl" sz="900"/>
            </a:p>
          </p:txBody>
        </p:sp>
        <p:sp>
          <p:nvSpPr>
            <p:cNvPr id="88083" name="Text Box 19"/>
            <p:cNvSpPr txBox="1">
              <a:spLocks noChangeArrowheads="1"/>
            </p:cNvSpPr>
            <p:nvPr/>
          </p:nvSpPr>
          <p:spPr bwMode="auto">
            <a:xfrm>
              <a:off x="3840" y="2160"/>
              <a:ext cx="193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Q</a:t>
              </a:r>
              <a:r>
                <a:rPr lang="es-ES_tradnl" sz="900" baseline="-25000"/>
                <a:t>3</a:t>
              </a:r>
              <a:endParaRPr lang="es-ES_tradnl" sz="900"/>
            </a:p>
          </p:txBody>
        </p:sp>
        <p:sp>
          <p:nvSpPr>
            <p:cNvPr id="88084" name="Text Box 20"/>
            <p:cNvSpPr txBox="1">
              <a:spLocks noChangeArrowheads="1"/>
            </p:cNvSpPr>
            <p:nvPr/>
          </p:nvSpPr>
          <p:spPr bwMode="auto">
            <a:xfrm>
              <a:off x="3479" y="1760"/>
              <a:ext cx="193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Q</a:t>
              </a:r>
              <a:r>
                <a:rPr lang="es-ES_tradnl" sz="900" baseline="-25000"/>
                <a:t>3</a:t>
              </a:r>
              <a:endParaRPr lang="es-ES_tradnl" sz="900"/>
            </a:p>
          </p:txBody>
        </p:sp>
        <p:sp>
          <p:nvSpPr>
            <p:cNvPr id="88085" name="Text Box 21"/>
            <p:cNvSpPr txBox="1">
              <a:spLocks noChangeArrowheads="1"/>
            </p:cNvSpPr>
            <p:nvPr/>
          </p:nvSpPr>
          <p:spPr bwMode="auto">
            <a:xfrm>
              <a:off x="2552" y="2272"/>
              <a:ext cx="193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Q</a:t>
              </a:r>
              <a:r>
                <a:rPr lang="es-ES_tradnl" sz="900" baseline="-25000"/>
                <a:t>2</a:t>
              </a:r>
              <a:endParaRPr lang="es-ES_tradnl" sz="900"/>
            </a:p>
          </p:txBody>
        </p:sp>
        <p:sp>
          <p:nvSpPr>
            <p:cNvPr id="88086" name="Text Box 22"/>
            <p:cNvSpPr txBox="1">
              <a:spLocks noChangeArrowheads="1"/>
            </p:cNvSpPr>
            <p:nvPr/>
          </p:nvSpPr>
          <p:spPr bwMode="auto">
            <a:xfrm>
              <a:off x="2784" y="2400"/>
              <a:ext cx="193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900"/>
                <a:t>Q</a:t>
              </a:r>
              <a:r>
                <a:rPr lang="es-ES_tradnl" sz="900" baseline="-25000"/>
                <a:t>2</a:t>
              </a:r>
              <a:endParaRPr lang="es-ES_tradnl" sz="900"/>
            </a:p>
          </p:txBody>
        </p:sp>
        <p:sp>
          <p:nvSpPr>
            <p:cNvPr id="88087" name="Line 23"/>
            <p:cNvSpPr>
              <a:spLocks noChangeShapeType="1"/>
            </p:cNvSpPr>
            <p:nvPr/>
          </p:nvSpPr>
          <p:spPr bwMode="auto">
            <a:xfrm flipV="1">
              <a:off x="2816" y="230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8" name="Line 24"/>
            <p:cNvSpPr>
              <a:spLocks noChangeShapeType="1"/>
            </p:cNvSpPr>
            <p:nvPr/>
          </p:nvSpPr>
          <p:spPr bwMode="auto">
            <a:xfrm>
              <a:off x="3840" y="2208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0207EE-309D-4B23-8414-F834DA5E6D52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Cálculo de P usando Q* (Q óptimo):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Cálculo de T:</a:t>
            </a:r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/>
        </p:nvGraphicFramePr>
        <p:xfrm>
          <a:off x="2400300" y="2286000"/>
          <a:ext cx="3733800" cy="903288"/>
        </p:xfrm>
        <a:graphic>
          <a:graphicData uri="http://schemas.openxmlformats.org/presentationml/2006/ole">
            <p:oleObj spid="_x0000_s89092" name="Ecuación" r:id="rId3" imgW="1828800" imgH="444240" progId="Equation.3">
              <p:embed/>
            </p:oleObj>
          </a:graphicData>
        </a:graphic>
      </p:graphicFrame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2333625" y="3336925"/>
            <a:ext cx="5324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/>
              <a:t>Con lo que se obtiene un intervalo de revisión</a:t>
            </a:r>
          </a:p>
          <a:p>
            <a:r>
              <a:rPr lang="es-ES_tradnl" sz="2000"/>
              <a:t>aproximadamente óptimo.</a:t>
            </a:r>
          </a:p>
        </p:txBody>
      </p:sp>
      <p:graphicFrame>
        <p:nvGraphicFramePr>
          <p:cNvPr id="89094" name="Object 6"/>
          <p:cNvGraphicFramePr>
            <a:graphicFrameLocks noChangeAspect="1"/>
          </p:cNvGraphicFramePr>
          <p:nvPr/>
        </p:nvGraphicFramePr>
        <p:xfrm>
          <a:off x="2413000" y="4876800"/>
          <a:ext cx="3336925" cy="1058863"/>
        </p:xfrm>
        <a:graphic>
          <a:graphicData uri="http://schemas.openxmlformats.org/presentationml/2006/ole">
            <p:oleObj spid="_x0000_s89094" name="Ecuación" r:id="rId4" imgW="1993680" imgH="63468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2BAD8F-452F-4FCA-8D39-7C92850A1289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Ejemplo:</a:t>
            </a:r>
          </a:p>
          <a:p>
            <a:pPr lvl="3"/>
            <a:r>
              <a:rPr lang="es-ES_tradnl"/>
              <a:t>Q óptimo (Q*) = 1.000 cajas.</a:t>
            </a:r>
          </a:p>
          <a:p>
            <a:pPr lvl="3"/>
            <a:r>
              <a:rPr lang="es-ES_tradnl"/>
              <a:t>Demanda diaria = 200 cajas.</a:t>
            </a:r>
          </a:p>
          <a:p>
            <a:pPr lvl="3"/>
            <a:r>
              <a:rPr lang="es-ES_tradnl"/>
              <a:t>Nivel de servicio del 95%.</a:t>
            </a:r>
          </a:p>
        </p:txBody>
      </p:sp>
      <p:graphicFrame>
        <p:nvGraphicFramePr>
          <p:cNvPr id="119808" name="Object 0"/>
          <p:cNvGraphicFramePr>
            <a:graphicFrameLocks noChangeAspect="1"/>
          </p:cNvGraphicFramePr>
          <p:nvPr/>
        </p:nvGraphicFramePr>
        <p:xfrm>
          <a:off x="2819400" y="3200400"/>
          <a:ext cx="5410200" cy="2492375"/>
        </p:xfrm>
        <a:graphic>
          <a:graphicData uri="http://schemas.openxmlformats.org/presentationml/2006/ole">
            <p:oleObj spid="_x0000_s119808" name="Ecuación" r:id="rId3" imgW="3365280" imgH="154908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084356-F5D2-456F-986A-8064590EAE1F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La regla sería revisar cada 5 días y llevar el nivel de inventario a 2.542 cajas.</a:t>
            </a:r>
          </a:p>
          <a:p>
            <a:pPr lvl="2"/>
            <a:endParaRPr lang="es-ES_tradnl"/>
          </a:p>
          <a:p>
            <a:pPr lvl="2"/>
            <a:endParaRPr lang="es-ES_tradnl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095500" y="2970213"/>
            <a:ext cx="62103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/>
              <a:t>Nota: El sistema P considera 742 unidades de inventario de</a:t>
            </a:r>
          </a:p>
          <a:p>
            <a:r>
              <a:rPr lang="es-ES_tradnl" sz="1800"/>
              <a:t>seguridad, en cambio el sistema Q sólo 495. Esto se debe a</a:t>
            </a:r>
          </a:p>
          <a:p>
            <a:r>
              <a:rPr lang="es-ES_tradnl" sz="1800"/>
              <a:t>que el sistema P debe cubrir la demanda por más días.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D968D1-896D-43B4-A5DE-4131A771EB3B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Simulación de la operación del sistema P:</a:t>
            </a:r>
          </a:p>
        </p:txBody>
      </p:sp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3463" y="2366963"/>
            <a:ext cx="4859337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D9CA77-CD3C-4664-80BE-B7D4920153B7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Motivos para llevar Inventario:</a:t>
            </a:r>
          </a:p>
          <a:p>
            <a:pPr lvl="1"/>
            <a:r>
              <a:rPr lang="es-ES_tradnl"/>
              <a:t>1.- Protección contra la incertidumbre:</a:t>
            </a:r>
          </a:p>
          <a:p>
            <a:pPr lvl="2"/>
            <a:r>
              <a:rPr lang="es-ES_tradnl"/>
              <a:t>Oferta.</a:t>
            </a:r>
          </a:p>
          <a:p>
            <a:pPr lvl="2"/>
            <a:r>
              <a:rPr lang="es-ES_tradnl"/>
              <a:t>Demanda.</a:t>
            </a:r>
          </a:p>
          <a:p>
            <a:pPr lvl="2"/>
            <a:r>
              <a:rPr lang="es-ES_tradnl"/>
              <a:t>Tiempo de fabricación.</a:t>
            </a:r>
          </a:p>
          <a:p>
            <a:pPr lvl="2"/>
            <a:r>
              <a:rPr lang="es-ES_tradnl"/>
              <a:t>Tiempo de orden.</a:t>
            </a:r>
          </a:p>
          <a:p>
            <a:pPr lvl="1"/>
            <a:r>
              <a:rPr lang="es-ES_tradnl"/>
              <a:t>2.- Economías de escla:</a:t>
            </a:r>
          </a:p>
          <a:p>
            <a:pPr lvl="2"/>
            <a:r>
              <a:rPr lang="es-ES_tradnl"/>
              <a:t>Producción por lotes.</a:t>
            </a:r>
          </a:p>
          <a:p>
            <a:pPr lvl="1"/>
            <a:r>
              <a:rPr lang="es-ES_tradnl"/>
              <a:t>3.- Cambios en demanda:</a:t>
            </a:r>
          </a:p>
          <a:p>
            <a:pPr lvl="2"/>
            <a:r>
              <a:rPr lang="es-ES_tradnl"/>
              <a:t>Oferta estacional.</a:t>
            </a:r>
          </a:p>
          <a:p>
            <a:pPr lvl="2"/>
            <a:r>
              <a:rPr lang="es-ES_tradnl"/>
              <a:t>Stocks estratégicos.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3AC657-0543-41EA-8EDB-D40C2FCE3854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Sistema P para demanda creciente:</a:t>
            </a: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14600"/>
            <a:ext cx="61722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A288A0-F4FA-4FE7-BAC5-BF8FDADEF72D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/>
              <a:t>Nivel de Servicio versus Inventario</a:t>
            </a:r>
            <a:endParaRPr lang="es-ES_tradn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Nivel Promedio de Inventario:</a:t>
            </a:r>
          </a:p>
        </p:txBody>
      </p:sp>
      <p:graphicFrame>
        <p:nvGraphicFramePr>
          <p:cNvPr id="106500" name="Object 4"/>
          <p:cNvGraphicFramePr>
            <a:graphicFrameLocks noChangeAspect="1"/>
          </p:cNvGraphicFramePr>
          <p:nvPr/>
        </p:nvGraphicFramePr>
        <p:xfrm>
          <a:off x="1735138" y="2714625"/>
          <a:ext cx="5976937" cy="1628775"/>
        </p:xfrm>
        <a:graphic>
          <a:graphicData uri="http://schemas.openxmlformats.org/presentationml/2006/ole">
            <p:oleObj spid="_x0000_s106500" name="Ecuación" r:id="rId3" imgW="3073320" imgH="838080" progId="Equation.3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21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46D95-44CD-49AF-8BAE-11DEDE3A0A30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/>
              <a:t>Nivel de Servicio versus Inventario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1905000" y="5411788"/>
            <a:ext cx="6392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>
                <a:solidFill>
                  <a:schemeClr val="tx2"/>
                </a:solidFill>
              </a:rPr>
              <a:t>Nivel de Servicio versus Nivel de Inventario (Q=100, </a:t>
            </a:r>
            <a:r>
              <a:rPr lang="es-ES_tradnl" sz="180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s-ES_tradnl" sz="1800">
                <a:solidFill>
                  <a:schemeClr val="tx2"/>
                </a:solidFill>
              </a:rPr>
              <a:t> =100)</a:t>
            </a:r>
          </a:p>
        </p:txBody>
      </p:sp>
      <p:grpSp>
        <p:nvGrpSpPr>
          <p:cNvPr id="107541" name="Group 21"/>
          <p:cNvGrpSpPr>
            <a:grpSpLocks/>
          </p:cNvGrpSpPr>
          <p:nvPr/>
        </p:nvGrpSpPr>
        <p:grpSpPr bwMode="auto">
          <a:xfrm>
            <a:off x="1981200" y="1981200"/>
            <a:ext cx="5715000" cy="3352800"/>
            <a:chOff x="1248" y="1248"/>
            <a:chExt cx="3600" cy="2112"/>
          </a:xfrm>
        </p:grpSpPr>
        <p:grpSp>
          <p:nvGrpSpPr>
            <p:cNvPr id="107525" name="Group 5"/>
            <p:cNvGrpSpPr>
              <a:grpSpLocks/>
            </p:cNvGrpSpPr>
            <p:nvPr/>
          </p:nvGrpSpPr>
          <p:grpSpPr bwMode="auto">
            <a:xfrm>
              <a:off x="1248" y="1248"/>
              <a:ext cx="3600" cy="2112"/>
              <a:chOff x="1200" y="2064"/>
              <a:chExt cx="3400" cy="1887"/>
            </a:xfrm>
          </p:grpSpPr>
          <p:grpSp>
            <p:nvGrpSpPr>
              <p:cNvPr id="107526" name="Group 6"/>
              <p:cNvGrpSpPr>
                <a:grpSpLocks/>
              </p:cNvGrpSpPr>
              <p:nvPr/>
            </p:nvGrpSpPr>
            <p:grpSpPr bwMode="auto">
              <a:xfrm>
                <a:off x="1200" y="2064"/>
                <a:ext cx="3400" cy="1887"/>
                <a:chOff x="1200" y="2064"/>
                <a:chExt cx="3400" cy="1887"/>
              </a:xfrm>
            </p:grpSpPr>
            <p:pic>
              <p:nvPicPr>
                <p:cNvPr id="107527" name="Picture 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200" y="2064"/>
                  <a:ext cx="3374" cy="1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07528" name="Line 8"/>
                <p:cNvSpPr>
                  <a:spLocks noChangeShapeType="1"/>
                </p:cNvSpPr>
                <p:nvPr/>
              </p:nvSpPr>
              <p:spPr bwMode="auto">
                <a:xfrm>
                  <a:off x="1624" y="3544"/>
                  <a:ext cx="29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107529" name="Line 9"/>
              <p:cNvSpPr>
                <a:spLocks noChangeShapeType="1"/>
              </p:cNvSpPr>
              <p:nvPr/>
            </p:nvSpPr>
            <p:spPr bwMode="auto">
              <a:xfrm flipV="1">
                <a:off x="1632" y="2160"/>
                <a:ext cx="0" cy="13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07531" name="Text Box 11"/>
            <p:cNvSpPr txBox="1">
              <a:spLocks noChangeArrowheads="1"/>
            </p:cNvSpPr>
            <p:nvPr/>
          </p:nvSpPr>
          <p:spPr bwMode="auto">
            <a:xfrm>
              <a:off x="2400" y="3120"/>
              <a:ext cx="133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Nivel promedio de inventario</a:t>
              </a:r>
            </a:p>
          </p:txBody>
        </p:sp>
        <p:sp>
          <p:nvSpPr>
            <p:cNvPr id="107532" name="Text Box 12"/>
            <p:cNvSpPr txBox="1">
              <a:spLocks noChangeArrowheads="1"/>
            </p:cNvSpPr>
            <p:nvPr/>
          </p:nvSpPr>
          <p:spPr bwMode="auto">
            <a:xfrm rot="-5400000">
              <a:off x="668" y="1996"/>
              <a:ext cx="1333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Nivel de servicio (por ciento)</a:t>
              </a:r>
            </a:p>
          </p:txBody>
        </p:sp>
        <p:sp>
          <p:nvSpPr>
            <p:cNvPr id="107533" name="Text Box 13"/>
            <p:cNvSpPr txBox="1">
              <a:spLocks noChangeArrowheads="1"/>
            </p:cNvSpPr>
            <p:nvPr/>
          </p:nvSpPr>
          <p:spPr bwMode="auto">
            <a:xfrm>
              <a:off x="1776" y="2640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1.0</a:t>
              </a:r>
            </a:p>
          </p:txBody>
        </p:sp>
        <p:sp>
          <p:nvSpPr>
            <p:cNvPr id="107534" name="Text Box 14"/>
            <p:cNvSpPr txBox="1">
              <a:spLocks noChangeArrowheads="1"/>
            </p:cNvSpPr>
            <p:nvPr/>
          </p:nvSpPr>
          <p:spPr bwMode="auto">
            <a:xfrm>
              <a:off x="2010" y="2392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1.2</a:t>
              </a:r>
            </a:p>
          </p:txBody>
        </p:sp>
        <p:sp>
          <p:nvSpPr>
            <p:cNvPr id="107535" name="Text Box 15"/>
            <p:cNvSpPr txBox="1">
              <a:spLocks noChangeArrowheads="1"/>
            </p:cNvSpPr>
            <p:nvPr/>
          </p:nvSpPr>
          <p:spPr bwMode="auto">
            <a:xfrm>
              <a:off x="2226" y="2208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1.3</a:t>
              </a:r>
            </a:p>
          </p:txBody>
        </p:sp>
        <p:sp>
          <p:nvSpPr>
            <p:cNvPr id="107536" name="Text Box 16"/>
            <p:cNvSpPr txBox="1">
              <a:spLocks noChangeArrowheads="1"/>
            </p:cNvSpPr>
            <p:nvPr/>
          </p:nvSpPr>
          <p:spPr bwMode="auto">
            <a:xfrm>
              <a:off x="2592" y="2016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1.5</a:t>
              </a:r>
            </a:p>
          </p:txBody>
        </p:sp>
        <p:sp>
          <p:nvSpPr>
            <p:cNvPr id="107537" name="Text Box 17"/>
            <p:cNvSpPr txBox="1">
              <a:spLocks noChangeArrowheads="1"/>
            </p:cNvSpPr>
            <p:nvPr/>
          </p:nvSpPr>
          <p:spPr bwMode="auto">
            <a:xfrm>
              <a:off x="2952" y="1864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1.7</a:t>
              </a:r>
            </a:p>
          </p:txBody>
        </p:sp>
        <p:sp>
          <p:nvSpPr>
            <p:cNvPr id="107538" name="Text Box 18"/>
            <p:cNvSpPr txBox="1">
              <a:spLocks noChangeArrowheads="1"/>
            </p:cNvSpPr>
            <p:nvPr/>
          </p:nvSpPr>
          <p:spPr bwMode="auto">
            <a:xfrm>
              <a:off x="3274" y="1747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1.9</a:t>
              </a:r>
            </a:p>
          </p:txBody>
        </p:sp>
        <p:sp>
          <p:nvSpPr>
            <p:cNvPr id="107539" name="Text Box 19"/>
            <p:cNvSpPr txBox="1">
              <a:spLocks noChangeArrowheads="1"/>
            </p:cNvSpPr>
            <p:nvPr/>
          </p:nvSpPr>
          <p:spPr bwMode="auto">
            <a:xfrm>
              <a:off x="3776" y="1680"/>
              <a:ext cx="39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=2.1</a:t>
              </a:r>
            </a:p>
          </p:txBody>
        </p:sp>
        <p:sp>
          <p:nvSpPr>
            <p:cNvPr id="107540" name="Text Box 20"/>
            <p:cNvSpPr txBox="1">
              <a:spLocks noChangeArrowheads="1"/>
            </p:cNvSpPr>
            <p:nvPr/>
          </p:nvSpPr>
          <p:spPr bwMode="auto">
            <a:xfrm>
              <a:off x="4210" y="1616"/>
              <a:ext cx="42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z = 2.4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79A446-2577-47B6-80C0-132F3909C211}" type="slidenum">
              <a:rPr lang="es-ES_tradnl"/>
              <a:pPr/>
              <a:t>33</a:t>
            </a:fld>
            <a:endParaRPr lang="es-ES_tradnl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Artículos Múltiples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Consideraciones:</a:t>
            </a:r>
          </a:p>
          <a:p>
            <a:pPr lvl="2"/>
            <a:endParaRPr lang="es-ES_tradnl"/>
          </a:p>
          <a:p>
            <a:pPr lvl="1"/>
            <a:r>
              <a:rPr lang="es-ES_tradnl" sz="2200"/>
              <a:t>Existen restricciones de capacidad y de capital de operación.</a:t>
            </a:r>
          </a:p>
          <a:p>
            <a:pPr lvl="1"/>
            <a:r>
              <a:rPr lang="es-ES_tradnl" sz="2200"/>
              <a:t>Se puede penalizar (artificialmente) Q para reducir inventarios. Una penalización adecuada lleva a ocupar bien la capacidad.</a:t>
            </a:r>
            <a:endParaRPr lang="es-ES_tradnl"/>
          </a:p>
        </p:txBody>
      </p:sp>
      <p:graphicFrame>
        <p:nvGraphicFramePr>
          <p:cNvPr id="120832" name="Object 0"/>
          <p:cNvGraphicFramePr>
            <a:graphicFrameLocks noChangeAspect="1"/>
          </p:cNvGraphicFramePr>
          <p:nvPr/>
        </p:nvGraphicFramePr>
        <p:xfrm>
          <a:off x="1873250" y="4327525"/>
          <a:ext cx="4332288" cy="1501775"/>
        </p:xfrm>
        <a:graphic>
          <a:graphicData uri="http://schemas.openxmlformats.org/presentationml/2006/ole">
            <p:oleObj spid="_x0000_s120832" name="Ecuación" r:id="rId3" imgW="2539800" imgH="110484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83D7E8-2FC0-466C-81F1-B175BC3BFC4B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Sistemas de Control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Administración ABC de Inventarios:</a:t>
            </a:r>
          </a:p>
          <a:p>
            <a:pPr lvl="2"/>
            <a:endParaRPr lang="es-ES_tradnl"/>
          </a:p>
          <a:p>
            <a:pPr lvl="1"/>
            <a:r>
              <a:rPr lang="es-ES_tradnl"/>
              <a:t>A: 20% de los artículos, 80% del valor.</a:t>
            </a:r>
          </a:p>
          <a:p>
            <a:pPr lvl="2"/>
            <a:r>
              <a:rPr lang="es-ES_tradnl"/>
              <a:t>Manejo cuidadoso.</a:t>
            </a:r>
          </a:p>
          <a:p>
            <a:pPr lvl="2"/>
            <a:r>
              <a:rPr lang="es-ES_tradnl"/>
              <a:t>Poco inventario de seguridad.</a:t>
            </a:r>
          </a:p>
          <a:p>
            <a:pPr lvl="3"/>
            <a:endParaRPr lang="es-ES_tradnl"/>
          </a:p>
          <a:p>
            <a:pPr lvl="1"/>
            <a:r>
              <a:rPr lang="es-ES_tradnl"/>
              <a:t>C: 50% de los artículos, 5% del valor.</a:t>
            </a:r>
          </a:p>
          <a:p>
            <a:pPr lvl="2"/>
            <a:r>
              <a:rPr lang="es-ES_tradnl"/>
              <a:t>Manejo menos riguroso.</a:t>
            </a:r>
          </a:p>
          <a:p>
            <a:pPr lvl="2"/>
            <a:r>
              <a:rPr lang="es-ES_tradnl"/>
              <a:t>Mayor inventario de seguridad.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AD8097-15A4-48E0-921B-CD9AC21439F8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4.- Permite flexibilidad al momento de programar la producción.</a:t>
            </a:r>
          </a:p>
          <a:p>
            <a:pPr lvl="1"/>
            <a:r>
              <a:rPr lang="es-ES_tradnl"/>
              <a:t>5.- Permite mantener el tránsito (inventarios en proceso).</a:t>
            </a:r>
          </a:p>
          <a:p>
            <a:pPr lvl="1"/>
            <a:r>
              <a:rPr lang="es-ES_tradnl"/>
              <a:t>6.- Especulación.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54E31-4052-4079-9D58-D2ACEF552DE0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Decisiones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Las principales decisiones relacionadas a la administración de inventarios son:</a:t>
            </a:r>
          </a:p>
          <a:p>
            <a:pPr lvl="3"/>
            <a:endParaRPr lang="es-ES_tradnl"/>
          </a:p>
          <a:p>
            <a:pPr lvl="1"/>
            <a:r>
              <a:rPr lang="es-ES_tradnl"/>
              <a:t>1.- ¿Qué artículos mantener en inventario?</a:t>
            </a:r>
          </a:p>
          <a:p>
            <a:pPr lvl="1"/>
            <a:r>
              <a:rPr lang="es-ES_tradnl"/>
              <a:t>2.- ¿Cuánto ordenar?</a:t>
            </a:r>
          </a:p>
          <a:p>
            <a:pPr lvl="1"/>
            <a:r>
              <a:rPr lang="es-ES_tradnl"/>
              <a:t>3.- ¿Cuándo ordenar?</a:t>
            </a:r>
          </a:p>
          <a:p>
            <a:pPr lvl="1"/>
            <a:r>
              <a:rPr lang="es-ES_tradnl"/>
              <a:t>4.- ¿Qué tipo de sistema de administración de inventarios utilizar?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77406-1091-4A75-8068-F1812E4C22A6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Estructura de Costo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/>
              <a:t>Las estructuras del costo de inventario incorporan los siguientes tipos de costo:</a:t>
            </a:r>
          </a:p>
          <a:p>
            <a:pPr lvl="1">
              <a:lnSpc>
                <a:spcPct val="90000"/>
              </a:lnSpc>
            </a:pPr>
            <a:r>
              <a:rPr lang="es-ES_tradnl"/>
              <a:t>1.- Costo del artículo.</a:t>
            </a:r>
          </a:p>
          <a:p>
            <a:pPr lvl="1">
              <a:lnSpc>
                <a:spcPct val="90000"/>
              </a:lnSpc>
            </a:pPr>
            <a:r>
              <a:rPr lang="es-ES_tradnl"/>
              <a:t>2.- Costo de poner ordenes de compra o producción.</a:t>
            </a:r>
          </a:p>
          <a:p>
            <a:pPr lvl="1">
              <a:lnSpc>
                <a:spcPct val="90000"/>
              </a:lnSpc>
            </a:pPr>
            <a:r>
              <a:rPr lang="es-ES_tradnl"/>
              <a:t>3.- Costo de inventario:</a:t>
            </a:r>
          </a:p>
          <a:p>
            <a:pPr lvl="2">
              <a:lnSpc>
                <a:spcPct val="90000"/>
              </a:lnSpc>
            </a:pPr>
            <a:r>
              <a:rPr lang="es-ES_tradnl"/>
              <a:t>Capital.</a:t>
            </a:r>
          </a:p>
          <a:p>
            <a:pPr lvl="2">
              <a:lnSpc>
                <a:spcPct val="90000"/>
              </a:lnSpc>
            </a:pPr>
            <a:r>
              <a:rPr lang="es-ES_tradnl"/>
              <a:t>Almacenamiento.</a:t>
            </a:r>
          </a:p>
          <a:p>
            <a:pPr lvl="2">
              <a:lnSpc>
                <a:spcPct val="90000"/>
              </a:lnSpc>
            </a:pPr>
            <a:r>
              <a:rPr lang="es-ES_tradnl"/>
              <a:t>Seguros, pérdidas y obsolescencia.</a:t>
            </a:r>
          </a:p>
          <a:p>
            <a:pPr lvl="1">
              <a:lnSpc>
                <a:spcPct val="90000"/>
              </a:lnSpc>
            </a:pPr>
            <a:r>
              <a:rPr lang="es-ES_tradnl"/>
              <a:t>Costo de inexistencia:</a:t>
            </a:r>
          </a:p>
          <a:p>
            <a:pPr lvl="2">
              <a:lnSpc>
                <a:spcPct val="90000"/>
              </a:lnSpc>
            </a:pPr>
            <a:r>
              <a:rPr lang="es-ES_tradnl"/>
              <a:t>Ventas perdidas.</a:t>
            </a:r>
          </a:p>
          <a:p>
            <a:pPr lvl="2">
              <a:lnSpc>
                <a:spcPct val="90000"/>
              </a:lnSpc>
            </a:pPr>
            <a:r>
              <a:rPr lang="es-ES_tradnl"/>
              <a:t>Ventas pendientes.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75FEC1-BE4B-4FFF-B655-6127F95E85AB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Es importante tener en cuenta los siguientes conceptos:</a:t>
            </a:r>
          </a:p>
          <a:p>
            <a:pPr lvl="1"/>
            <a:r>
              <a:rPr lang="es-ES_tradnl"/>
              <a:t>Demanda independiente.</a:t>
            </a:r>
          </a:p>
          <a:p>
            <a:pPr lvl="1"/>
            <a:r>
              <a:rPr lang="es-ES_tradnl"/>
              <a:t>Demanda dependiente:</a:t>
            </a:r>
          </a:p>
          <a:p>
            <a:pPr lvl="2"/>
            <a:r>
              <a:rPr lang="es-ES_tradnl"/>
              <a:t>Depende del ciclo de producción.</a:t>
            </a:r>
          </a:p>
          <a:p>
            <a:pPr lvl="1"/>
            <a:r>
              <a:rPr lang="es-ES_tradnl"/>
              <a:t>Demanda determinística.</a:t>
            </a:r>
          </a:p>
          <a:p>
            <a:pPr lvl="1"/>
            <a:r>
              <a:rPr lang="es-ES_tradnl"/>
              <a:t>Demanda aleatoria.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464741-4B7B-4867-9CDF-9AD71CA5667B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3200400" y="5334000"/>
            <a:ext cx="3155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Patrones de Demanda</a:t>
            </a:r>
          </a:p>
        </p:txBody>
      </p:sp>
      <p:grpSp>
        <p:nvGrpSpPr>
          <p:cNvPr id="96268" name="Group 12"/>
          <p:cNvGrpSpPr>
            <a:grpSpLocks/>
          </p:cNvGrpSpPr>
          <p:nvPr/>
        </p:nvGrpSpPr>
        <p:grpSpPr bwMode="auto">
          <a:xfrm>
            <a:off x="711200" y="2286000"/>
            <a:ext cx="8051800" cy="2663825"/>
            <a:chOff x="448" y="1440"/>
            <a:chExt cx="5072" cy="1678"/>
          </a:xfrm>
        </p:grpSpPr>
        <p:pic>
          <p:nvPicPr>
            <p:cNvPr id="9626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7" y="1440"/>
              <a:ext cx="5003" cy="1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6262" name="Text Box 6"/>
            <p:cNvSpPr txBox="1">
              <a:spLocks noChangeArrowheads="1"/>
            </p:cNvSpPr>
            <p:nvPr/>
          </p:nvSpPr>
          <p:spPr bwMode="auto">
            <a:xfrm>
              <a:off x="4224" y="2928"/>
              <a:ext cx="43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Tiempo</a:t>
              </a:r>
            </a:p>
          </p:txBody>
        </p:sp>
        <p:sp>
          <p:nvSpPr>
            <p:cNvPr id="96263" name="Text Box 7"/>
            <p:cNvSpPr txBox="1">
              <a:spLocks noChangeArrowheads="1"/>
            </p:cNvSpPr>
            <p:nvPr/>
          </p:nvSpPr>
          <p:spPr bwMode="auto">
            <a:xfrm>
              <a:off x="1633" y="2928"/>
              <a:ext cx="43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Tiempo</a:t>
              </a:r>
            </a:p>
          </p:txBody>
        </p:sp>
        <p:sp>
          <p:nvSpPr>
            <p:cNvPr id="96264" name="Text Box 8"/>
            <p:cNvSpPr txBox="1">
              <a:spLocks noChangeArrowheads="1"/>
            </p:cNvSpPr>
            <p:nvPr/>
          </p:nvSpPr>
          <p:spPr bwMode="auto">
            <a:xfrm>
              <a:off x="3552" y="1488"/>
              <a:ext cx="1075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Demanda dependiente</a:t>
              </a:r>
            </a:p>
            <a:p>
              <a:r>
                <a:rPr lang="es-ES_tradnl"/>
                <a:t>Producto en proceso</a:t>
              </a:r>
            </a:p>
            <a:p>
              <a:r>
                <a:rPr lang="es-ES_tradnl"/>
                <a:t>Materias primas</a:t>
              </a:r>
            </a:p>
          </p:txBody>
        </p:sp>
        <p:sp>
          <p:nvSpPr>
            <p:cNvPr id="96265" name="Text Box 9"/>
            <p:cNvSpPr txBox="1">
              <a:spLocks noChangeArrowheads="1"/>
            </p:cNvSpPr>
            <p:nvPr/>
          </p:nvSpPr>
          <p:spPr bwMode="auto">
            <a:xfrm>
              <a:off x="768" y="1488"/>
              <a:ext cx="115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Demanda independiente</a:t>
              </a:r>
            </a:p>
            <a:p>
              <a:r>
                <a:rPr lang="es-ES_tradnl"/>
                <a:t>Productos terminados</a:t>
              </a:r>
            </a:p>
            <a:p>
              <a:r>
                <a:rPr lang="es-ES_tradnl"/>
                <a:t>Partes de repuesto</a:t>
              </a:r>
            </a:p>
          </p:txBody>
        </p:sp>
        <p:sp>
          <p:nvSpPr>
            <p:cNvPr id="96266" name="Text Box 10"/>
            <p:cNvSpPr txBox="1">
              <a:spLocks noChangeArrowheads="1"/>
            </p:cNvSpPr>
            <p:nvPr/>
          </p:nvSpPr>
          <p:spPr bwMode="auto">
            <a:xfrm rot="-5400000">
              <a:off x="2995" y="2141"/>
              <a:ext cx="5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Demanda</a:t>
              </a:r>
            </a:p>
          </p:txBody>
        </p:sp>
        <p:sp>
          <p:nvSpPr>
            <p:cNvPr id="96267" name="Text Box 11"/>
            <p:cNvSpPr txBox="1">
              <a:spLocks noChangeArrowheads="1"/>
            </p:cNvSpPr>
            <p:nvPr/>
          </p:nvSpPr>
          <p:spPr bwMode="auto">
            <a:xfrm rot="-5400000">
              <a:off x="275" y="2141"/>
              <a:ext cx="5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Demanda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Capítulo: Inventarios     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259513-C47F-4B27-8F1B-6DB0FEC6FA8F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Modelos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1.- Demanda Determinística:</a:t>
            </a:r>
          </a:p>
          <a:p>
            <a:pPr lvl="1"/>
            <a:r>
              <a:rPr lang="es-ES_tradnl"/>
              <a:t>Sin ventas perdidas o pendientes:</a:t>
            </a:r>
          </a:p>
          <a:p>
            <a:pPr lvl="2"/>
            <a:r>
              <a:rPr lang="es-ES_tradnl"/>
              <a:t>Notación:</a:t>
            </a:r>
          </a:p>
          <a:p>
            <a:pPr lvl="3"/>
            <a:r>
              <a:rPr lang="es-ES_tradnl"/>
              <a:t>Q: tamaño de la orden.</a:t>
            </a:r>
          </a:p>
          <a:p>
            <a:pPr lvl="3"/>
            <a:r>
              <a:rPr lang="es-ES_tradnl"/>
              <a:t>D: demanda anual.</a:t>
            </a:r>
          </a:p>
          <a:p>
            <a:pPr lvl="3"/>
            <a:r>
              <a:rPr lang="es-ES_tradnl"/>
              <a:t>T: largo del ciclo.</a:t>
            </a:r>
          </a:p>
          <a:p>
            <a:pPr lvl="3"/>
            <a:r>
              <a:rPr lang="es-ES_tradnl"/>
              <a:t>S: costo fijo por orden.</a:t>
            </a:r>
          </a:p>
          <a:p>
            <a:pPr lvl="3"/>
            <a:r>
              <a:rPr lang="es-ES_tradnl"/>
              <a:t>C: costo del producto.</a:t>
            </a:r>
          </a:p>
          <a:p>
            <a:pPr lvl="3"/>
            <a:r>
              <a:rPr lang="es-ES_tradnl"/>
              <a:t>I: tasa anual de costo de inventario (interés + almacenamiento).</a:t>
            </a:r>
          </a:p>
          <a:p>
            <a:pPr lvl="1">
              <a:buFont typeface="Wingdings" pitchFamily="2" charset="2"/>
              <a:buNone/>
            </a:pPr>
            <a:endParaRPr lang="es-ES_tradnl"/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47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47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47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presentaciones\47.pot</Template>
  <TotalTime>1741</TotalTime>
  <Words>1393</Words>
  <Application>Microsoft Office PowerPoint</Application>
  <PresentationFormat>Carta (216 x 279 mm)</PresentationFormat>
  <Paragraphs>481</Paragraphs>
  <Slides>34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6" baseType="lpstr">
      <vt:lpstr>47</vt:lpstr>
      <vt:lpstr>Ecuación</vt:lpstr>
      <vt:lpstr>Gestión de Operaciones</vt:lpstr>
      <vt:lpstr>Introducción</vt:lpstr>
      <vt:lpstr>Introducción</vt:lpstr>
      <vt:lpstr>Introducción</vt:lpstr>
      <vt:lpstr>Decisiones</vt:lpstr>
      <vt:lpstr>Estructura de Costo</vt:lpstr>
      <vt:lpstr>Modelos 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Modelos</vt:lpstr>
      <vt:lpstr>Nivel de Servicio versus Inventario</vt:lpstr>
      <vt:lpstr>Nivel de Servicio versus Inventario</vt:lpstr>
      <vt:lpstr>Artículos Múltiples</vt:lpstr>
      <vt:lpstr>Sistemas de Control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Modelamiento Físico de Interfaces</dc:title>
  <dc:creator>Paula Varas</dc:creator>
  <cp:lastModifiedBy>Maritza</cp:lastModifiedBy>
  <cp:revision>118</cp:revision>
  <cp:lastPrinted>2002-05-03T22:32:05Z</cp:lastPrinted>
  <dcterms:created xsi:type="dcterms:W3CDTF">2000-11-09T04:31:29Z</dcterms:created>
  <dcterms:modified xsi:type="dcterms:W3CDTF">2010-10-06T23:20:33Z</dcterms:modified>
</cp:coreProperties>
</file>