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Override PartName="/ppt/notesSlides/notesSlide18.xml" ContentType="application/vnd.openxmlformats-officedocument.presentationml.notesSlide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notesSlides/notesSlide16.xml" ContentType="application/vnd.openxmlformats-officedocument.presentationml.notesSlide+xml"/>
  <Override PartName="/ppt/notesSlides/notesSlide25.xml" ContentType="application/vnd.openxmlformats-officedocument.presentationml.notesSlide+xml"/>
  <Override PartName="/ppt/slides/slide10.xml" ContentType="application/vnd.openxmlformats-officedocument.presentationml.slide+xml"/>
  <Override PartName="/ppt/slides/slide12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notesSlides/notesSlide14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Default Extension="bin" ContentType="application/vnd.openxmlformats-officedocument.oleObject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notesSlides/notesSlide19.xml" ContentType="application/vnd.openxmlformats-officedocument.presentationml.notesSl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Override PartName="/ppt/notesSlides/notesSlide17.xml" ContentType="application/vnd.openxmlformats-officedocument.presentationml.notesSlide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Layouts/slideLayout1.xml" ContentType="application/vnd.openxmlformats-officedocument.presentationml.slideLayout+xml"/>
  <Override PartName="/ppt/notesSlides/notesSlide15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6.xml" ContentType="application/vnd.openxmlformats-officedocument.presentationml.notesSlide+xml"/>
  <Override PartName="/docProps/app.xml" ContentType="application/vnd.openxmlformats-officedocument.extended-properties+xml"/>
  <Override PartName="/ppt/slides/slide11.xml" ContentType="application/vnd.openxmlformats-officedocument.presentationml.slide+xml"/>
  <Override PartName="/ppt/slides/slide20.xml" ContentType="application/vnd.openxmlformats-officedocument.presentationml.slide+xml"/>
  <Override PartName="/ppt/notesSlides/notesSlide13.xml" ContentType="application/vnd.openxmlformats-officedocument.presentationml.notesSlide+xml"/>
  <Override PartName="/ppt/notesSlides/notesSlide22.xml" ContentType="application/vnd.openxmlformats-officedocument.presentationml.notesSlide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11.xml" ContentType="application/vnd.openxmlformats-officedocument.presentationml.notesSlide+xml"/>
  <Default Extension="vml" ContentType="application/vnd.openxmlformats-officedocument.vmlDrawing"/>
  <Override PartName="/ppt/notesSlides/notesSlide20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49" r:id="rId1"/>
  </p:sldMasterIdLst>
  <p:notesMasterIdLst>
    <p:notesMasterId r:id="rId30"/>
  </p:notesMasterIdLst>
  <p:handoutMasterIdLst>
    <p:handoutMasterId r:id="rId31"/>
  </p:handoutMasterIdLst>
  <p:sldIdLst>
    <p:sldId id="257" r:id="rId2"/>
    <p:sldId id="258" r:id="rId3"/>
    <p:sldId id="259" r:id="rId4"/>
    <p:sldId id="260" r:id="rId5"/>
    <p:sldId id="262" r:id="rId6"/>
    <p:sldId id="261" r:id="rId7"/>
    <p:sldId id="263" r:id="rId8"/>
    <p:sldId id="264" r:id="rId9"/>
    <p:sldId id="265" r:id="rId10"/>
    <p:sldId id="266" r:id="rId11"/>
    <p:sldId id="267" r:id="rId12"/>
    <p:sldId id="268" r:id="rId13"/>
    <p:sldId id="287" r:id="rId14"/>
    <p:sldId id="288" r:id="rId15"/>
    <p:sldId id="285" r:id="rId16"/>
    <p:sldId id="286" r:id="rId17"/>
    <p:sldId id="269" r:id="rId18"/>
    <p:sldId id="270" r:id="rId19"/>
    <p:sldId id="272" r:id="rId20"/>
    <p:sldId id="273" r:id="rId21"/>
    <p:sldId id="274" r:id="rId22"/>
    <p:sldId id="275" r:id="rId23"/>
    <p:sldId id="279" r:id="rId24"/>
    <p:sldId id="280" r:id="rId25"/>
    <p:sldId id="281" r:id="rId26"/>
    <p:sldId id="282" r:id="rId27"/>
    <p:sldId id="283" r:id="rId28"/>
    <p:sldId id="284" r:id="rId29"/>
  </p:sldIdLst>
  <p:sldSz cx="9144000" cy="6858000" type="screen4x3"/>
  <p:notesSz cx="6858000" cy="9144000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ahoma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ahoma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ahoma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ahoma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2"/>
        </a:solidFill>
        <a:latin typeface="Tahoma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2"/>
        </a:solidFill>
        <a:latin typeface="Tahoma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2"/>
        </a:solidFill>
        <a:latin typeface="Tahoma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2"/>
        </a:solidFill>
        <a:latin typeface="Tahoma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2"/>
        </a:solidFill>
        <a:latin typeface="Tahoma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77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2064"/>
    </p:cViewPr>
  </p:sorterViewPr>
  <p:notesViewPr>
    <p:cSldViewPr>
      <p:cViewPr varScale="1">
        <p:scale>
          <a:sx n="58" d="100"/>
          <a:sy n="58" d="100"/>
        </p:scale>
        <p:origin x="-1254" y="-7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notesMaster" Target="notesMasters/notesMaster1.xml"/><Relationship Id="rId35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/Relationships>
</file>

<file path=ppt/drawings/_rels/vmlDrawing2.vml.rels><?xml version="1.0" encoding="UTF-8" standalone="yes"?>
<Relationships xmlns="http://schemas.openxmlformats.org/package/2006/relationships"><Relationship Id="rId2" Type="http://schemas.openxmlformats.org/officeDocument/2006/relationships/image" Target="../media/image5.wmf"/><Relationship Id="rId1" Type="http://schemas.openxmlformats.org/officeDocument/2006/relationships/image" Target="../media/image4.wmf"/></Relationships>
</file>

<file path=ppt/drawings/_rels/vmlDrawing3.vml.rels><?xml version="1.0" encoding="UTF-8" standalone="yes"?>
<Relationships xmlns="http://schemas.openxmlformats.org/package/2006/relationships"><Relationship Id="rId2" Type="http://schemas.openxmlformats.org/officeDocument/2006/relationships/image" Target="../media/image7.wmf"/><Relationship Id="rId1" Type="http://schemas.openxmlformats.org/officeDocument/2006/relationships/image" Target="../media/image6.wmf"/></Relationships>
</file>

<file path=ppt/drawings/_rels/vmlDrawing4.vml.rels><?xml version="1.0" encoding="UTF-8" standalone="yes"?>
<Relationships xmlns="http://schemas.openxmlformats.org/package/2006/relationships"><Relationship Id="rId1" Type="http://schemas.openxmlformats.org/officeDocument/2006/relationships/image" Target="../media/image8.wmf"/></Relationships>
</file>

<file path=ppt/drawings/_rels/vmlDrawing5.vml.rels><?xml version="1.0" encoding="UTF-8" standalone="yes"?>
<Relationships xmlns="http://schemas.openxmlformats.org/package/2006/relationships"><Relationship Id="rId1" Type="http://schemas.openxmlformats.org/officeDocument/2006/relationships/image" Target="../media/image9.wmf"/></Relationships>
</file>

<file path=ppt/drawings/_rels/vmlDrawing6.vml.rels><?xml version="1.0" encoding="UTF-8" standalone="yes"?>
<Relationships xmlns="http://schemas.openxmlformats.org/package/2006/relationships"><Relationship Id="rId2" Type="http://schemas.openxmlformats.org/officeDocument/2006/relationships/image" Target="../media/image11.wmf"/><Relationship Id="rId1" Type="http://schemas.openxmlformats.org/officeDocument/2006/relationships/image" Target="../media/image10.wmf"/></Relationships>
</file>

<file path=ppt/drawings/_rels/vmlDrawing7.vml.rels><?xml version="1.0" encoding="UTF-8" standalone="yes"?>
<Relationships xmlns="http://schemas.openxmlformats.org/package/2006/relationships"><Relationship Id="rId2" Type="http://schemas.openxmlformats.org/officeDocument/2006/relationships/image" Target="../media/image13.wmf"/><Relationship Id="rId1" Type="http://schemas.openxmlformats.org/officeDocument/2006/relationships/image" Target="../media/image12.wmf"/></Relationships>
</file>

<file path=ppt/drawings/_rels/vmlDrawing8.vml.rels><?xml version="1.0" encoding="UTF-8" standalone="yes"?>
<Relationships xmlns="http://schemas.openxmlformats.org/package/2006/relationships"><Relationship Id="rId1" Type="http://schemas.openxmlformats.org/officeDocument/2006/relationships/image" Target="../media/image14.wmf"/></Relationships>
</file>

<file path=ppt/drawings/_rels/vmlDrawing9.vml.rels><?xml version="1.0" encoding="UTF-8" standalone="yes"?>
<Relationships xmlns="http://schemas.openxmlformats.org/package/2006/relationships"><Relationship Id="rId1" Type="http://schemas.openxmlformats.org/officeDocument/2006/relationships/image" Target="../media/image15.wmf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7501F5E-E1FE-4897-A100-F76B56CAE00D}" type="datetimeFigureOut">
              <a:rPr lang="es-ES" smtClean="0"/>
              <a:pPr/>
              <a:t>21/09/2010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5D1EAF3-86E5-48B5-AF3C-6D0CE02B2682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wmf>
</file>

<file path=ppt/media/image10.wmf>
</file>

<file path=ppt/media/image11.wmf>
</file>

<file path=ppt/media/image12.wmf>
</file>

<file path=ppt/media/image13.wmf>
</file>

<file path=ppt/media/image14.wmf>
</file>

<file path=ppt/media/image15.wmf>
</file>

<file path=ppt/media/image2.wmf>
</file>

<file path=ppt/media/image3.wmf>
</file>

<file path=ppt/media/image4.wmf>
</file>

<file path=ppt/media/image5.wmf>
</file>

<file path=ppt/media/image6.wmf>
</file>

<file path=ppt/media/image7.wmf>
</file>

<file path=ppt/media/image8.wmf>
</file>

<file path=ppt/media/image9.wm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s-ES_tradnl"/>
          </a:p>
        </p:txBody>
      </p:sp>
      <p:sp>
        <p:nvSpPr>
          <p:cNvPr id="7171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s-ES_tradnl"/>
          </a:p>
        </p:txBody>
      </p:sp>
      <p:sp>
        <p:nvSpPr>
          <p:cNvPr id="717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7173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</a:p>
        </p:txBody>
      </p:sp>
      <p:sp>
        <p:nvSpPr>
          <p:cNvPr id="717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endParaRPr lang="es-ES_tradnl"/>
          </a:p>
        </p:txBody>
      </p:sp>
      <p:sp>
        <p:nvSpPr>
          <p:cNvPr id="717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solidFill>
                  <a:schemeClr val="tx1"/>
                </a:solidFill>
                <a:latin typeface="Times New Roman" pitchFamily="18" charset="0"/>
              </a:defRPr>
            </a:lvl1pPr>
          </a:lstStyle>
          <a:p>
            <a:fld id="{35E45A0F-8D10-495F-98A2-0B79CA3CCAAC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3627C2C-212B-4E97-8A87-FACBCDF5557C}" type="slidenum">
              <a:rPr lang="es-ES_tradnl"/>
              <a:pPr/>
              <a:t>1</a:t>
            </a:fld>
            <a:endParaRPr lang="es-ES_tradnl"/>
          </a:p>
        </p:txBody>
      </p:sp>
      <p:sp>
        <p:nvSpPr>
          <p:cNvPr id="358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58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EF8D78C-98A3-4DE2-8EB8-D02ADB6A01F5}" type="slidenum">
              <a:rPr lang="es-ES_tradnl"/>
              <a:pPr/>
              <a:t>10</a:t>
            </a:fld>
            <a:endParaRPr lang="es-ES_tradnl"/>
          </a:p>
        </p:txBody>
      </p:sp>
      <p:sp>
        <p:nvSpPr>
          <p:cNvPr id="440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ACBB44D-D0AA-4801-BF2C-CB32F37DC3A6}" type="slidenum">
              <a:rPr lang="es-ES_tradnl"/>
              <a:pPr/>
              <a:t>11</a:t>
            </a:fld>
            <a:endParaRPr lang="es-ES_tradnl"/>
          </a:p>
        </p:txBody>
      </p:sp>
      <p:sp>
        <p:nvSpPr>
          <p:cNvPr id="450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9857811B-C169-4E88-BC8A-678589FAD5C0}" type="slidenum">
              <a:rPr lang="es-ES_tradnl"/>
              <a:pPr/>
              <a:t>12</a:t>
            </a:fld>
            <a:endParaRPr lang="es-ES_tradnl"/>
          </a:p>
        </p:txBody>
      </p:sp>
      <p:sp>
        <p:nvSpPr>
          <p:cNvPr id="46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3DD7D24-5311-44E0-9C3E-4D3600CE9630}" type="slidenum">
              <a:rPr lang="es-ES_tradnl"/>
              <a:pPr/>
              <a:t>13</a:t>
            </a:fld>
            <a:endParaRPr lang="es-ES_tradnl"/>
          </a:p>
        </p:txBody>
      </p:sp>
      <p:sp>
        <p:nvSpPr>
          <p:cNvPr id="5427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AF759FC-37AA-4876-86F6-853001D50027}" type="slidenum">
              <a:rPr lang="es-ES_tradnl"/>
              <a:pPr/>
              <a:t>14</a:t>
            </a:fld>
            <a:endParaRPr lang="es-ES_tradnl"/>
          </a:p>
        </p:txBody>
      </p:sp>
      <p:sp>
        <p:nvSpPr>
          <p:cNvPr id="5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6746E00-5E25-4EA9-8A3E-9485C1F2DF53}" type="slidenum">
              <a:rPr lang="es-ES_tradnl"/>
              <a:pPr/>
              <a:t>17</a:t>
            </a:fld>
            <a:endParaRPr lang="es-ES_tradnl"/>
          </a:p>
        </p:txBody>
      </p:sp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8FB9EFA-16AC-453C-8558-3BD3B6813C78}" type="slidenum">
              <a:rPr lang="es-ES_tradnl"/>
              <a:pPr/>
              <a:t>18</a:t>
            </a:fld>
            <a:endParaRPr lang="es-ES_tradnl"/>
          </a:p>
        </p:txBody>
      </p:sp>
      <p:sp>
        <p:nvSpPr>
          <p:cNvPr id="4813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3391F0F-2F08-46ED-AE74-D0324487ACB6}" type="slidenum">
              <a:rPr lang="es-ES_tradnl"/>
              <a:pPr/>
              <a:t>19</a:t>
            </a:fld>
            <a:endParaRPr lang="es-ES_tradnl"/>
          </a:p>
        </p:txBody>
      </p:sp>
      <p:sp>
        <p:nvSpPr>
          <p:cNvPr id="5017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6F12B95-E388-451D-A1C1-B1EC25AB5AC0}" type="slidenum">
              <a:rPr lang="es-ES_tradnl"/>
              <a:pPr/>
              <a:t>20</a:t>
            </a:fld>
            <a:endParaRPr lang="es-ES_tradnl"/>
          </a:p>
        </p:txBody>
      </p:sp>
      <p:sp>
        <p:nvSpPr>
          <p:cNvPr id="5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918D797-F7D1-4E84-AAE8-F0122A2204C6}" type="slidenum">
              <a:rPr lang="es-ES_tradnl"/>
              <a:pPr/>
              <a:t>21</a:t>
            </a:fld>
            <a:endParaRPr lang="es-ES_tradnl"/>
          </a:p>
        </p:txBody>
      </p:sp>
      <p:sp>
        <p:nvSpPr>
          <p:cNvPr id="5222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D1AA0B3-7FC0-4CA0-ACFF-FB9E39E20304}" type="slidenum">
              <a:rPr lang="es-ES_tradnl"/>
              <a:pPr/>
              <a:t>2</a:t>
            </a:fld>
            <a:endParaRPr lang="es-ES_tradnl"/>
          </a:p>
        </p:txBody>
      </p:sp>
      <p:sp>
        <p:nvSpPr>
          <p:cNvPr id="81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81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5ED1157-D4A6-42E1-AD1F-DC022866F091}" type="slidenum">
              <a:rPr lang="es-ES_tradnl"/>
              <a:pPr/>
              <a:t>22</a:t>
            </a:fld>
            <a:endParaRPr lang="es-ES_tradnl"/>
          </a:p>
        </p:txBody>
      </p:sp>
      <p:sp>
        <p:nvSpPr>
          <p:cNvPr id="5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0AB8286-76D3-4109-836B-DCDDA1B2D21B}" type="slidenum">
              <a:rPr lang="es-ES_tradnl"/>
              <a:pPr/>
              <a:t>23</a:t>
            </a:fld>
            <a:endParaRPr lang="es-ES_tradnl"/>
          </a:p>
        </p:txBody>
      </p:sp>
      <p:sp>
        <p:nvSpPr>
          <p:cNvPr id="5632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E59A1F3-C165-4A1A-B252-949B27B18222}" type="slidenum">
              <a:rPr lang="es-ES_tradnl"/>
              <a:pPr/>
              <a:t>24</a:t>
            </a:fld>
            <a:endParaRPr lang="es-ES_tradnl"/>
          </a:p>
        </p:txBody>
      </p:sp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5AF89BC-E9DC-4DDB-B3A1-8899A7CED380}" type="slidenum">
              <a:rPr lang="es-ES_tradnl"/>
              <a:pPr/>
              <a:t>25</a:t>
            </a:fld>
            <a:endParaRPr lang="es-ES_tradnl"/>
          </a:p>
        </p:txBody>
      </p:sp>
      <p:sp>
        <p:nvSpPr>
          <p:cNvPr id="583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61BF998-8964-49C1-8311-612CD25AA8C5}" type="slidenum">
              <a:rPr lang="es-ES_tradnl"/>
              <a:pPr/>
              <a:t>26</a:t>
            </a:fld>
            <a:endParaRPr lang="es-ES_tradnl"/>
          </a:p>
        </p:txBody>
      </p:sp>
      <p:sp>
        <p:nvSpPr>
          <p:cNvPr id="5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29FE43A-616D-4364-81D2-5FA66D399831}" type="slidenum">
              <a:rPr lang="es-ES_tradnl"/>
              <a:pPr/>
              <a:t>27</a:t>
            </a:fld>
            <a:endParaRPr lang="es-ES_tradnl"/>
          </a:p>
        </p:txBody>
      </p:sp>
      <p:sp>
        <p:nvSpPr>
          <p:cNvPr id="6041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04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635DA9A-CBD4-4763-8B49-2C1C694ECE93}" type="slidenum">
              <a:rPr lang="es-ES_tradnl"/>
              <a:pPr/>
              <a:t>28</a:t>
            </a:fld>
            <a:endParaRPr lang="es-ES_tradnl"/>
          </a:p>
        </p:txBody>
      </p:sp>
      <p:sp>
        <p:nvSpPr>
          <p:cNvPr id="61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DBC499EA-1696-4CEE-994C-82F8BE0A28B2}" type="slidenum">
              <a:rPr lang="es-ES_tradnl"/>
              <a:pPr/>
              <a:t>3</a:t>
            </a:fld>
            <a:endParaRPr lang="es-ES_tradnl"/>
          </a:p>
        </p:txBody>
      </p:sp>
      <p:sp>
        <p:nvSpPr>
          <p:cNvPr id="3686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4D92DCA-E2B8-4376-B64B-409C9315E1F1}" type="slidenum">
              <a:rPr lang="es-ES_tradnl"/>
              <a:pPr/>
              <a:t>4</a:t>
            </a:fld>
            <a:endParaRPr lang="es-ES_tradnl"/>
          </a:p>
        </p:txBody>
      </p:sp>
      <p:sp>
        <p:nvSpPr>
          <p:cNvPr id="3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2D9F8F5-C5DE-4333-9E9F-56CD7293E5C1}" type="slidenum">
              <a:rPr lang="es-ES_tradnl"/>
              <a:pPr/>
              <a:t>5</a:t>
            </a:fld>
            <a:endParaRPr lang="es-ES_tradnl"/>
          </a:p>
        </p:txBody>
      </p:sp>
      <p:sp>
        <p:nvSpPr>
          <p:cNvPr id="389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A06B275B-E5BE-4C6A-A08E-9624CD255389}" type="slidenum">
              <a:rPr lang="es-ES_tradnl"/>
              <a:pPr/>
              <a:t>6</a:t>
            </a:fld>
            <a:endParaRPr lang="es-ES_tradnl"/>
          </a:p>
        </p:txBody>
      </p:sp>
      <p:sp>
        <p:nvSpPr>
          <p:cNvPr id="399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B8C2655-4651-491B-9D02-DE5D5F3644A4}" type="slidenum">
              <a:rPr lang="es-ES_tradnl"/>
              <a:pPr/>
              <a:t>7</a:t>
            </a:fld>
            <a:endParaRPr lang="es-ES_tradnl"/>
          </a:p>
        </p:txBody>
      </p:sp>
      <p:sp>
        <p:nvSpPr>
          <p:cNvPr id="409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C53F3E7-9393-4539-AA88-0A442F085600}" type="slidenum">
              <a:rPr lang="es-ES_tradnl"/>
              <a:pPr/>
              <a:t>8</a:t>
            </a:fld>
            <a:endParaRPr lang="es-ES_tradnl"/>
          </a:p>
        </p:txBody>
      </p:sp>
      <p:sp>
        <p:nvSpPr>
          <p:cNvPr id="419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8DBCB1F-C2B3-4634-9D6D-224BA33190A3}" type="slidenum">
              <a:rPr lang="es-ES_tradnl"/>
              <a:pPr/>
              <a:t>9</a:t>
            </a:fld>
            <a:endParaRPr lang="es-ES_tradnl"/>
          </a:p>
        </p:txBody>
      </p:sp>
      <p:sp>
        <p:nvSpPr>
          <p:cNvPr id="430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0" y="2438400"/>
            <a:ext cx="9009063" cy="1052513"/>
            <a:chOff x="0" y="1536"/>
            <a:chExt cx="5675" cy="663"/>
          </a:xfrm>
        </p:grpSpPr>
        <p:grpSp>
          <p:nvGrpSpPr>
            <p:cNvPr id="4099" name="Group 3"/>
            <p:cNvGrpSpPr>
              <a:grpSpLocks/>
            </p:cNvGrpSpPr>
            <p:nvPr/>
          </p:nvGrpSpPr>
          <p:grpSpPr bwMode="auto">
            <a:xfrm>
              <a:off x="183" y="1604"/>
              <a:ext cx="448" cy="299"/>
              <a:chOff x="720" y="336"/>
              <a:chExt cx="624" cy="432"/>
            </a:xfrm>
          </p:grpSpPr>
          <p:sp>
            <p:nvSpPr>
              <p:cNvPr id="4100" name="Rectangle 4"/>
              <p:cNvSpPr>
                <a:spLocks noChangeArrowheads="1"/>
              </p:cNvSpPr>
              <p:nvPr/>
            </p:nvSpPr>
            <p:spPr bwMode="auto">
              <a:xfrm>
                <a:off x="720" y="336"/>
                <a:ext cx="384" cy="432"/>
              </a:xfrm>
              <a:prstGeom prst="rect">
                <a:avLst/>
              </a:prstGeom>
              <a:solidFill>
                <a:schemeClr val="fol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s-ES"/>
              </a:p>
            </p:txBody>
          </p:sp>
          <p:sp>
            <p:nvSpPr>
              <p:cNvPr id="4101" name="Rectangle 5"/>
              <p:cNvSpPr>
                <a:spLocks noChangeArrowheads="1"/>
              </p:cNvSpPr>
              <p:nvPr/>
            </p:nvSpPr>
            <p:spPr bwMode="auto">
              <a:xfrm>
                <a:off x="1056" y="336"/>
                <a:ext cx="288" cy="432"/>
              </a:xfrm>
              <a:prstGeom prst="rect">
                <a:avLst/>
              </a:prstGeom>
              <a:gradFill rotWithShape="0">
                <a:gsLst>
                  <a:gs pos="0">
                    <a:schemeClr val="folHlink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s-ES"/>
              </a:p>
            </p:txBody>
          </p:sp>
        </p:grpSp>
        <p:grpSp>
          <p:nvGrpSpPr>
            <p:cNvPr id="4102" name="Group 6"/>
            <p:cNvGrpSpPr>
              <a:grpSpLocks/>
            </p:cNvGrpSpPr>
            <p:nvPr/>
          </p:nvGrpSpPr>
          <p:grpSpPr bwMode="auto">
            <a:xfrm>
              <a:off x="261" y="1870"/>
              <a:ext cx="465" cy="299"/>
              <a:chOff x="912" y="2640"/>
              <a:chExt cx="672" cy="432"/>
            </a:xfrm>
          </p:grpSpPr>
          <p:sp>
            <p:nvSpPr>
              <p:cNvPr id="4103" name="Rectangle 7"/>
              <p:cNvSpPr>
                <a:spLocks noChangeArrowheads="1"/>
              </p:cNvSpPr>
              <p:nvPr/>
            </p:nvSpPr>
            <p:spPr bwMode="auto">
              <a:xfrm>
                <a:off x="912" y="2640"/>
                <a:ext cx="384" cy="432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s-ES"/>
              </a:p>
            </p:txBody>
          </p:sp>
          <p:sp>
            <p:nvSpPr>
              <p:cNvPr id="4104" name="Rectangle 8"/>
              <p:cNvSpPr>
                <a:spLocks noChangeArrowheads="1"/>
              </p:cNvSpPr>
              <p:nvPr/>
            </p:nvSpPr>
            <p:spPr bwMode="auto">
              <a:xfrm>
                <a:off x="1248" y="2640"/>
                <a:ext cx="336" cy="432"/>
              </a:xfrm>
              <a:prstGeom prst="rect">
                <a:avLst/>
              </a:prstGeom>
              <a:gradFill rotWithShape="0">
                <a:gsLst>
                  <a:gs pos="0">
                    <a:schemeClr val="accent2"/>
                  </a:gs>
                  <a:gs pos="100000">
                    <a:schemeClr val="bg1"/>
                  </a:gs>
                </a:gsLst>
                <a:lin ang="0" scaled="1"/>
              </a:gra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endParaRPr lang="es-ES"/>
              </a:p>
            </p:txBody>
          </p:sp>
        </p:grpSp>
        <p:sp>
          <p:nvSpPr>
            <p:cNvPr id="4105" name="Rectangle 9"/>
            <p:cNvSpPr>
              <a:spLocks noChangeArrowheads="1"/>
            </p:cNvSpPr>
            <p:nvPr/>
          </p:nvSpPr>
          <p:spPr bwMode="auto">
            <a:xfrm>
              <a:off x="0" y="1824"/>
              <a:ext cx="353" cy="266"/>
            </a:xfrm>
            <a:prstGeom prst="rect">
              <a:avLst/>
            </a:prstGeom>
            <a:gradFill rotWithShape="0">
              <a:gsLst>
                <a:gs pos="0">
                  <a:schemeClr val="bg1"/>
                </a:gs>
                <a:gs pos="100000">
                  <a:schemeClr val="hlink"/>
                </a:gs>
              </a:gsLst>
              <a:lin ang="1890000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  <p:sp>
          <p:nvSpPr>
            <p:cNvPr id="4106" name="Rectangle 10"/>
            <p:cNvSpPr>
              <a:spLocks noChangeArrowheads="1"/>
            </p:cNvSpPr>
            <p:nvPr/>
          </p:nvSpPr>
          <p:spPr bwMode="auto">
            <a:xfrm>
              <a:off x="400" y="1536"/>
              <a:ext cx="20" cy="663"/>
            </a:xfrm>
            <a:prstGeom prst="rect">
              <a:avLst/>
            </a:prstGeom>
            <a:solidFill>
              <a:schemeClr val="bg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  <p:sp>
          <p:nvSpPr>
            <p:cNvPr id="4107" name="Rectangle 11"/>
            <p:cNvSpPr>
              <a:spLocks noChangeArrowheads="1"/>
            </p:cNvSpPr>
            <p:nvPr/>
          </p:nvSpPr>
          <p:spPr bwMode="auto">
            <a:xfrm flipV="1">
              <a:off x="199" y="2054"/>
              <a:ext cx="5476" cy="35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</p:grpSp>
      <p:sp>
        <p:nvSpPr>
          <p:cNvPr id="4108" name="Rectangle 12"/>
          <p:cNvSpPr>
            <a:spLocks noGrp="1" noChangeArrowheads="1"/>
          </p:cNvSpPr>
          <p:nvPr>
            <p:ph type="ctrTitle"/>
          </p:nvPr>
        </p:nvSpPr>
        <p:spPr>
          <a:xfrm>
            <a:off x="990600" y="1828800"/>
            <a:ext cx="7772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itchFamily="2" charset="2"/>
              <a:buNone/>
              <a:defRPr/>
            </a:lvl1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4110" name="Rectangle 1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990600" y="6248400"/>
            <a:ext cx="1905000" cy="457200"/>
          </a:xfrm>
          <a:prstGeom prst="rect">
            <a:avLst/>
          </a:prstGeom>
          <a:noFill/>
          <a:ln>
            <a:miter lim="800000"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400">
                <a:solidFill>
                  <a:schemeClr val="bg2"/>
                </a:solidFill>
              </a:defRPr>
            </a:lvl1pPr>
          </a:lstStyle>
          <a:p>
            <a:endParaRPr lang="es-ES_tradnl"/>
          </a:p>
        </p:txBody>
      </p:sp>
      <p:sp>
        <p:nvSpPr>
          <p:cNvPr id="4111" name="Rectangle 15"/>
          <p:cNvSpPr>
            <a:spLocks noGrp="1" noChangeArrowheads="1"/>
          </p:cNvSpPr>
          <p:nvPr>
            <p:ph type="ftr" sz="quarter" idx="3"/>
          </p:nvPr>
        </p:nvSpPr>
        <p:spPr>
          <a:xfrm>
            <a:off x="3429000" y="6248400"/>
            <a:ext cx="2895600" cy="457200"/>
          </a:xfrm>
        </p:spPr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4112" name="Rectangle 1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>
                <a:solidFill>
                  <a:schemeClr val="bg2"/>
                </a:solidFill>
              </a:defRPr>
            </a:lvl1pPr>
          </a:lstStyle>
          <a:p>
            <a:fld id="{76051686-2A7D-4FFC-BB51-5D1CD3CA9206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CB68E159-2C51-4068-A6D5-2FE56C562CEF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004050" y="171450"/>
            <a:ext cx="1951038" cy="5961063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1150938" y="171450"/>
            <a:ext cx="5700712" cy="5961063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17B86C0B-2EFC-4F51-B14C-52CD642CDB83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D656091-5C4D-4261-8B1C-E500B4A21365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CFF203A9-FB88-4581-A9FF-480B3C72AA5C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1182688" y="1676400"/>
            <a:ext cx="3810000" cy="44561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145088" y="1676400"/>
            <a:ext cx="3810000" cy="445611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2795B1B3-CB3D-406D-BFB7-6C69AFD2A017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8" name="7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3F4256B-8872-41ED-84AC-B1CCD945CC4A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8967A1E0-C84B-4AD5-A496-AF2D2327090E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3" name="2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5F6E0C22-5EAC-4756-A140-04945C6CDC55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E392B9DE-840D-4803-98C9-744AF2DF47E9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fld id="{99CA9BAF-F58A-4795-B087-CAD6D3621EA6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ChangeArrowheads="1"/>
          </p:cNvSpPr>
          <p:nvPr/>
        </p:nvSpPr>
        <p:spPr bwMode="ltGray">
          <a:xfrm>
            <a:off x="417513" y="652463"/>
            <a:ext cx="438150" cy="474662"/>
          </a:xfrm>
          <a:prstGeom prst="rect">
            <a:avLst/>
          </a:prstGeom>
          <a:solidFill>
            <a:schemeClr val="accent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s-AR">
              <a:solidFill>
                <a:schemeClr val="tx1"/>
              </a:solidFill>
            </a:endParaRPr>
          </a:p>
        </p:txBody>
      </p:sp>
      <p:sp>
        <p:nvSpPr>
          <p:cNvPr id="3075" name="Rectangle 3"/>
          <p:cNvSpPr>
            <a:spLocks noChangeArrowheads="1"/>
          </p:cNvSpPr>
          <p:nvPr/>
        </p:nvSpPr>
        <p:spPr bwMode="ltGray">
          <a:xfrm>
            <a:off x="800100" y="652463"/>
            <a:ext cx="328613" cy="474662"/>
          </a:xfrm>
          <a:prstGeom prst="rect">
            <a:avLst/>
          </a:prstGeom>
          <a:gradFill rotWithShape="0">
            <a:gsLst>
              <a:gs pos="0">
                <a:schemeClr val="accent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s-AR">
              <a:solidFill>
                <a:schemeClr val="tx1"/>
              </a:solidFill>
            </a:endParaRPr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ltGray">
          <a:xfrm>
            <a:off x="541338" y="1074738"/>
            <a:ext cx="422275" cy="474662"/>
          </a:xfrm>
          <a:prstGeom prst="rect">
            <a:avLst/>
          </a:prstGeom>
          <a:solidFill>
            <a:schemeClr val="folHlink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s-AR">
              <a:solidFill>
                <a:schemeClr val="tx1"/>
              </a:solidFill>
            </a:endParaRPr>
          </a:p>
        </p:txBody>
      </p:sp>
      <p:sp>
        <p:nvSpPr>
          <p:cNvPr id="3077" name="Rectangle 5"/>
          <p:cNvSpPr>
            <a:spLocks noChangeArrowheads="1"/>
          </p:cNvSpPr>
          <p:nvPr/>
        </p:nvSpPr>
        <p:spPr bwMode="ltGray">
          <a:xfrm>
            <a:off x="911225" y="1074738"/>
            <a:ext cx="368300" cy="474662"/>
          </a:xfrm>
          <a:prstGeom prst="rect">
            <a:avLst/>
          </a:prstGeom>
          <a:gradFill rotWithShape="0">
            <a:gsLst>
              <a:gs pos="0">
                <a:schemeClr val="folHlink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s-AR">
              <a:solidFill>
                <a:schemeClr val="tx1"/>
              </a:solidFill>
            </a:endParaRPr>
          </a:p>
        </p:txBody>
      </p:sp>
      <p:sp>
        <p:nvSpPr>
          <p:cNvPr id="3078" name="Rectangle 6"/>
          <p:cNvSpPr>
            <a:spLocks noChangeArrowheads="1"/>
          </p:cNvSpPr>
          <p:nvPr/>
        </p:nvSpPr>
        <p:spPr bwMode="ltGray">
          <a:xfrm>
            <a:off x="127000" y="1001713"/>
            <a:ext cx="560388" cy="422275"/>
          </a:xfrm>
          <a:prstGeom prst="rect">
            <a:avLst/>
          </a:prstGeom>
          <a:gradFill rotWithShape="0">
            <a:gsLst>
              <a:gs pos="0">
                <a:schemeClr val="bg1"/>
              </a:gs>
              <a:gs pos="100000">
                <a:schemeClr val="hlink"/>
              </a:gs>
            </a:gsLst>
            <a:lin ang="1890000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s-AR">
              <a:solidFill>
                <a:schemeClr val="tx1"/>
              </a:solidFill>
            </a:endParaRPr>
          </a:p>
        </p:txBody>
      </p:sp>
      <p:sp>
        <p:nvSpPr>
          <p:cNvPr id="3079" name="Rectangle 7"/>
          <p:cNvSpPr>
            <a:spLocks noChangeArrowheads="1"/>
          </p:cNvSpPr>
          <p:nvPr/>
        </p:nvSpPr>
        <p:spPr bwMode="gray">
          <a:xfrm>
            <a:off x="762000" y="544513"/>
            <a:ext cx="31750" cy="1052512"/>
          </a:xfrm>
          <a:prstGeom prst="rect">
            <a:avLst/>
          </a:prstGeom>
          <a:solidFill>
            <a:schemeClr val="bg2"/>
          </a:soli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s-AR">
              <a:solidFill>
                <a:schemeClr val="tx1"/>
              </a:solidFill>
            </a:endParaRPr>
          </a:p>
        </p:txBody>
      </p:sp>
      <p:sp>
        <p:nvSpPr>
          <p:cNvPr id="3080" name="Rectangle 8"/>
          <p:cNvSpPr>
            <a:spLocks noChangeArrowheads="1"/>
          </p:cNvSpPr>
          <p:nvPr/>
        </p:nvSpPr>
        <p:spPr bwMode="gray">
          <a:xfrm>
            <a:off x="442913" y="1335088"/>
            <a:ext cx="8226425" cy="31750"/>
          </a:xfrm>
          <a:prstGeom prst="rect">
            <a:avLst/>
          </a:prstGeom>
          <a:gradFill rotWithShape="0">
            <a:gsLst>
              <a:gs pos="0">
                <a:schemeClr val="bg2"/>
              </a:gs>
              <a:gs pos="100000">
                <a:schemeClr val="bg1"/>
              </a:gs>
            </a:gsLst>
            <a:lin ang="0" scaled="1"/>
          </a:gradFill>
          <a:ln w="9525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kumimoji="1" lang="es-AR">
              <a:solidFill>
                <a:schemeClr val="tx1"/>
              </a:solidFill>
            </a:endParaRPr>
          </a:p>
        </p:txBody>
      </p:sp>
      <p:sp>
        <p:nvSpPr>
          <p:cNvPr id="3081" name="Rectangle 9"/>
          <p:cNvSpPr>
            <a:spLocks noGrp="1" noChangeArrowheads="1"/>
          </p:cNvSpPr>
          <p:nvPr>
            <p:ph type="title"/>
          </p:nvPr>
        </p:nvSpPr>
        <p:spPr bwMode="auto">
          <a:xfrm>
            <a:off x="1150938" y="171450"/>
            <a:ext cx="7793037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título del patrón</a:t>
            </a:r>
          </a:p>
        </p:txBody>
      </p:sp>
      <p:sp>
        <p:nvSpPr>
          <p:cNvPr id="3082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1182688" y="1676400"/>
            <a:ext cx="7772400" cy="445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</p:txBody>
      </p:sp>
      <p:sp>
        <p:nvSpPr>
          <p:cNvPr id="3083" name="Rectangle 11"/>
          <p:cNvSpPr>
            <a:spLocks noGrp="1" noChangeArrowheads="1"/>
          </p:cNvSpPr>
          <p:nvPr>
            <p:ph type="ftr" sz="quarter" idx="3"/>
          </p:nvPr>
        </p:nvSpPr>
        <p:spPr bwMode="auto">
          <a:xfrm rot="-36744">
            <a:off x="5105400" y="6276975"/>
            <a:ext cx="3581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>
                <a:solidFill>
                  <a:schemeClr val="tx1"/>
                </a:solidFill>
              </a:defRPr>
            </a:lvl1pPr>
          </a:lstStyle>
          <a:p>
            <a:r>
              <a:rPr lang="es-ES_tradnl"/>
              <a:t>Capítulo : Planeación Agregada      #</a:t>
            </a:r>
          </a:p>
        </p:txBody>
      </p:sp>
      <p:sp>
        <p:nvSpPr>
          <p:cNvPr id="3084" name="Rectangle 12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8580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</a:defRPr>
            </a:lvl1pPr>
          </a:lstStyle>
          <a:p>
            <a:fld id="{A0B11F34-1887-49B2-A049-5624942850B0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hf hdr="0" dt="0"/>
  <p:txStyles>
    <p:titleStyle>
      <a:lvl1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2pPr>
      <a:lvl3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3pPr>
      <a:lvl4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4pPr>
      <a:lvl5pPr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ahoma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60000"/>
        <a:buFont typeface="Wingdings" pitchFamily="2" charset="2"/>
        <a:buChar char="n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hlink"/>
        </a:buClr>
        <a:buSzPct val="55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folHlink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accent2"/>
        </a:buClr>
        <a:buSzPct val="55000"/>
        <a:buFont typeface="Wingdings" pitchFamily="2" charset="2"/>
        <a:buChar char="n"/>
        <a:defRPr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accent1"/>
        </a:buClr>
        <a:buSzPct val="50000"/>
        <a:buFont typeface="Wingdings" pitchFamily="2" charset="2"/>
        <a:buChar char="n"/>
        <a:defRPr sz="2000">
          <a:solidFill>
            <a:schemeClr val="tx1"/>
          </a:solidFill>
          <a:latin typeface="+mn-lt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7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3.bin"/><Relationship Id="rId5" Type="http://schemas.openxmlformats.org/officeDocument/2006/relationships/oleObject" Target="../embeddings/oleObject2.bin"/><Relationship Id="rId4" Type="http://schemas.openxmlformats.org/officeDocument/2006/relationships/oleObject" Target="../embeddings/oleObject1.bin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8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5" Type="http://schemas.openxmlformats.org/officeDocument/2006/relationships/oleObject" Target="../embeddings/oleObject5.bin"/><Relationship Id="rId4" Type="http://schemas.openxmlformats.org/officeDocument/2006/relationships/oleObject" Target="../embeddings/oleObject4.bin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0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3.vml"/><Relationship Id="rId5" Type="http://schemas.openxmlformats.org/officeDocument/2006/relationships/oleObject" Target="../embeddings/oleObject7.bin"/><Relationship Id="rId4" Type="http://schemas.openxmlformats.org/officeDocument/2006/relationships/oleObject" Target="../embeddings/oleObject6.bin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4.vml"/><Relationship Id="rId4" Type="http://schemas.openxmlformats.org/officeDocument/2006/relationships/oleObject" Target="../embeddings/oleObject8.bin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2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5.vml"/><Relationship Id="rId4" Type="http://schemas.openxmlformats.org/officeDocument/2006/relationships/oleObject" Target="../embeddings/oleObject9.bin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3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6.vml"/><Relationship Id="rId5" Type="http://schemas.openxmlformats.org/officeDocument/2006/relationships/oleObject" Target="../embeddings/oleObject11.bin"/><Relationship Id="rId4" Type="http://schemas.openxmlformats.org/officeDocument/2006/relationships/oleObject" Target="../embeddings/oleObject10.bin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4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7.vml"/><Relationship Id="rId5" Type="http://schemas.openxmlformats.org/officeDocument/2006/relationships/oleObject" Target="../embeddings/oleObject13.bin"/><Relationship Id="rId4" Type="http://schemas.openxmlformats.org/officeDocument/2006/relationships/oleObject" Target="../embeddings/oleObject12.bin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5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8.vml"/><Relationship Id="rId4" Type="http://schemas.openxmlformats.org/officeDocument/2006/relationships/oleObject" Target="../embeddings/oleObject14.bin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26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9.vml"/><Relationship Id="rId4" Type="http://schemas.openxmlformats.org/officeDocument/2006/relationships/oleObject" Target="../embeddings/oleObject15.bin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066800" y="2057400"/>
            <a:ext cx="7543800" cy="1143000"/>
          </a:xfrm>
        </p:spPr>
        <p:txBody>
          <a:bodyPr/>
          <a:lstStyle/>
          <a:p>
            <a:pPr algn="ctr"/>
            <a:r>
              <a:rPr lang="es-ES_tradnl"/>
              <a:t>Gestión de Operaciones</a:t>
            </a: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1828800" y="3505200"/>
            <a:ext cx="6248400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3200"/>
              <a:t>Capítulo : Planeación Agregada</a:t>
            </a:r>
            <a:endParaRPr lang="es-ES_tradnl" sz="3200">
              <a:solidFill>
                <a:schemeClr val="tx1"/>
              </a:solidFill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ADF7B8D-014B-4048-A35D-AACC7D3F2606}" type="slidenum">
              <a:rPr lang="es-ES_tradnl"/>
              <a:pPr/>
              <a:t>10</a:t>
            </a:fld>
            <a:endParaRPr lang="es-ES_tradnl"/>
          </a:p>
        </p:txBody>
      </p:sp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Costos</a:t>
            </a:r>
          </a:p>
        </p:txBody>
      </p:sp>
      <p:sp>
        <p:nvSpPr>
          <p:cNvPr id="163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1.- Costo de contratación y despido:</a:t>
            </a:r>
          </a:p>
          <a:p>
            <a:pPr lvl="1"/>
            <a:r>
              <a:rPr lang="es-ES_tradnl"/>
              <a:t>Contratación:</a:t>
            </a:r>
          </a:p>
          <a:p>
            <a:pPr lvl="2"/>
            <a:r>
              <a:rPr lang="es-ES_tradnl"/>
              <a:t>Reclutamiento.</a:t>
            </a:r>
          </a:p>
          <a:p>
            <a:pPr lvl="2"/>
            <a:r>
              <a:rPr lang="es-ES_tradnl"/>
              <a:t>Selección.</a:t>
            </a:r>
          </a:p>
          <a:p>
            <a:pPr lvl="2"/>
            <a:r>
              <a:rPr lang="es-ES_tradnl"/>
              <a:t>Capacitación.</a:t>
            </a:r>
          </a:p>
          <a:p>
            <a:pPr lvl="2"/>
            <a:r>
              <a:rPr lang="es-ES_tradnl"/>
              <a:t>Adaptación.</a:t>
            </a:r>
          </a:p>
          <a:p>
            <a:pPr lvl="1"/>
            <a:r>
              <a:rPr lang="es-ES_tradnl"/>
              <a:t>Despido:</a:t>
            </a:r>
          </a:p>
          <a:p>
            <a:pPr lvl="2"/>
            <a:r>
              <a:rPr lang="es-ES_tradnl"/>
              <a:t>Costo social.</a:t>
            </a:r>
          </a:p>
          <a:p>
            <a:pPr lvl="2"/>
            <a:r>
              <a:rPr lang="es-ES_tradnl"/>
              <a:t>Pago de desahucio.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2F453D6-8707-42C5-9A6A-FA871E10DBC7}" type="slidenum">
              <a:rPr lang="es-ES_tradnl"/>
              <a:pPr/>
              <a:t>11</a:t>
            </a:fld>
            <a:endParaRPr lang="es-ES_tradnl"/>
          </a:p>
        </p:txBody>
      </p:sp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1150938" y="228600"/>
            <a:ext cx="7793037" cy="1143000"/>
          </a:xfrm>
        </p:spPr>
        <p:txBody>
          <a:bodyPr/>
          <a:lstStyle/>
          <a:p>
            <a:r>
              <a:rPr lang="es-ES_tradnl"/>
              <a:t>Costos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2.- Costos de horas extras y horas no trabajadas:</a:t>
            </a:r>
          </a:p>
          <a:p>
            <a:pPr lvl="1"/>
            <a:r>
              <a:rPr lang="es-ES_tradnl"/>
              <a:t>Ejemplo:</a:t>
            </a:r>
          </a:p>
          <a:p>
            <a:pPr lvl="2"/>
            <a:r>
              <a:rPr lang="es-ES_tradnl"/>
              <a:t>Trabajos de mantención en una consultora.</a:t>
            </a:r>
          </a:p>
          <a:p>
            <a:pPr lvl="2"/>
            <a:endParaRPr lang="es-ES_tradnl"/>
          </a:p>
          <a:p>
            <a:r>
              <a:rPr lang="es-ES_tradnl"/>
              <a:t>3.- Costos de inventario:</a:t>
            </a:r>
          </a:p>
          <a:p>
            <a:pPr lvl="1"/>
            <a:r>
              <a:rPr lang="es-ES_tradnl"/>
              <a:t>Capital.</a:t>
            </a:r>
          </a:p>
          <a:p>
            <a:pPr lvl="1"/>
            <a:r>
              <a:rPr lang="es-ES_tradnl"/>
              <a:t>Bodega.</a:t>
            </a:r>
          </a:p>
          <a:p>
            <a:pPr lvl="1"/>
            <a:r>
              <a:rPr lang="es-ES_tradnl"/>
              <a:t>Perdidas.</a:t>
            </a:r>
          </a:p>
          <a:p>
            <a:pPr lvl="1"/>
            <a:r>
              <a:rPr lang="es-ES_tradnl"/>
              <a:t>Obsolescencia. 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931A24A-E393-4D95-A313-0B3E69CB458F}" type="slidenum">
              <a:rPr lang="es-ES_tradnl"/>
              <a:pPr/>
              <a:t>12</a:t>
            </a:fld>
            <a:endParaRPr lang="es-ES_tradnl"/>
          </a:p>
        </p:txBody>
      </p:sp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Costos</a:t>
            </a:r>
          </a:p>
        </p:txBody>
      </p:sp>
      <p:sp>
        <p:nvSpPr>
          <p:cNvPr id="184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4.- Costos de subcontratistas y mano de obra eventual:</a:t>
            </a:r>
          </a:p>
          <a:p>
            <a:pPr lvl="1"/>
            <a:r>
              <a:rPr lang="es-ES_tradnl"/>
              <a:t>Pagos.</a:t>
            </a:r>
          </a:p>
          <a:p>
            <a:pPr lvl="1"/>
            <a:r>
              <a:rPr lang="es-ES_tradnl"/>
              <a:t>Perdidas de productividad.</a:t>
            </a:r>
          </a:p>
          <a:p>
            <a:pPr lvl="1"/>
            <a:endParaRPr lang="es-ES_tradnl"/>
          </a:p>
          <a:p>
            <a:r>
              <a:rPr lang="es-ES_tradnl"/>
              <a:t>5.- Costo de agotamiento de inventario:</a:t>
            </a:r>
          </a:p>
          <a:p>
            <a:pPr lvl="1"/>
            <a:r>
              <a:rPr lang="es-ES_tradnl"/>
              <a:t>Ventas perdidas.</a:t>
            </a:r>
          </a:p>
          <a:p>
            <a:pPr lvl="1"/>
            <a:r>
              <a:rPr lang="es-ES_tradnl"/>
              <a:t>Ventas pendientes.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D5EA6B0-CB19-4B0A-9E40-FC396A8D7CA8}" type="slidenum">
              <a:rPr lang="es-ES_tradnl"/>
              <a:pPr/>
              <a:t>13</a:t>
            </a:fld>
            <a:endParaRPr lang="es-ES_tradnl"/>
          </a:p>
        </p:txBody>
      </p:sp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2800"/>
              <a:t>Agregación y Desagregación de Información y Decisiones.</a:t>
            </a:r>
            <a:endParaRPr lang="es-ES_tradnl"/>
          </a:p>
        </p:txBody>
      </p:sp>
      <p:sp>
        <p:nvSpPr>
          <p:cNvPr id="266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s-ES_tradnl"/>
              <a:t>A nivel de planeación agregada no se ve el detalle de cada producto.</a:t>
            </a:r>
          </a:p>
          <a:p>
            <a:pPr lvl="1"/>
            <a:r>
              <a:rPr lang="es-ES_tradnl"/>
              <a:t>Ejemplo:</a:t>
            </a:r>
          </a:p>
          <a:p>
            <a:pPr lvl="2"/>
            <a:r>
              <a:rPr lang="es-ES_tradnl"/>
              <a:t>Una fábrica de calzado, con 500 modelos y 8 números por modelo </a:t>
            </a:r>
            <a:r>
              <a:rPr lang="es-ES_tradnl">
                <a:sym typeface="Symbol" pitchFamily="18" charset="2"/>
              </a:rPr>
              <a:t> 4.000 decisiones de producción.</a:t>
            </a:r>
          </a:p>
          <a:p>
            <a:pPr lvl="2"/>
            <a:r>
              <a:rPr lang="es-ES_tradnl">
                <a:sym typeface="Symbol" pitchFamily="18" charset="2"/>
              </a:rPr>
              <a:t>Este número se puede reducir por ejemplo a 50 agregando por similitud en:</a:t>
            </a:r>
          </a:p>
          <a:p>
            <a:pPr lvl="3"/>
            <a:r>
              <a:rPr lang="es-ES_tradnl"/>
              <a:t>Costo de producción.</a:t>
            </a:r>
          </a:p>
          <a:p>
            <a:pPr lvl="3"/>
            <a:r>
              <a:rPr lang="es-ES_tradnl"/>
              <a:t>Tipo de demanda.</a:t>
            </a:r>
          </a:p>
          <a:p>
            <a:pPr lvl="3"/>
            <a:r>
              <a:rPr lang="es-ES_tradnl"/>
              <a:t>Precio.</a:t>
            </a:r>
          </a:p>
          <a:p>
            <a:pPr lvl="3"/>
            <a:r>
              <a:rPr lang="es-ES_tradnl"/>
              <a:t>Forma de producir.</a:t>
            </a:r>
          </a:p>
          <a:p>
            <a:pPr lvl="3"/>
            <a:r>
              <a:rPr lang="es-ES_tradnl"/>
              <a:t>Uso de recursos.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6A64FA5-1A8B-438E-ADB9-04FA537E4277}" type="slidenum">
              <a:rPr lang="es-ES_tradnl"/>
              <a:pPr/>
              <a:t>14</a:t>
            </a:fld>
            <a:endParaRPr lang="es-ES_tradnl"/>
          </a:p>
        </p:txBody>
      </p:sp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2800"/>
              <a:t>Agregación y Desagregación de Información y Decisiones.</a:t>
            </a:r>
          </a:p>
        </p:txBody>
      </p:sp>
      <p:sp>
        <p:nvSpPr>
          <p:cNvPr id="276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s-ES_tradnl"/>
              <a:t>Debe existir consistencia entre el nivel táctico y la producción detallada posterior.</a:t>
            </a:r>
          </a:p>
          <a:p>
            <a:pPr lvl="1"/>
            <a:r>
              <a:rPr lang="es-ES_tradnl"/>
              <a:t>Una vez agregado se tiene una caja negra, es decir, debe dar lo mismo cuanto se hace de cada modelo.</a:t>
            </a:r>
          </a:p>
          <a:p>
            <a:pPr lvl="2"/>
            <a:r>
              <a:rPr lang="es-ES_tradnl"/>
              <a:t>Ejemplo: no se pueden agregar mocasines con bototos.</a:t>
            </a:r>
          </a:p>
          <a:p>
            <a:pPr lvl="1"/>
            <a:r>
              <a:rPr lang="es-ES_tradnl"/>
              <a:t>La solución agregada indica:</a:t>
            </a:r>
          </a:p>
          <a:p>
            <a:pPr lvl="2"/>
            <a:r>
              <a:rPr lang="es-ES_tradnl"/>
              <a:t>Plan general de producción.</a:t>
            </a:r>
          </a:p>
          <a:p>
            <a:pPr lvl="2"/>
            <a:r>
              <a:rPr lang="es-ES_tradnl"/>
              <a:t>Plan financiero.</a:t>
            </a:r>
          </a:p>
          <a:p>
            <a:pPr lvl="2"/>
            <a:r>
              <a:rPr lang="es-ES_tradnl"/>
              <a:t>Publicidad.</a:t>
            </a:r>
          </a:p>
          <a:p>
            <a:pPr lvl="2"/>
            <a:r>
              <a:rPr lang="es-ES_tradnl"/>
              <a:t>Requerimientos de personal y maquinarias.</a:t>
            </a:r>
          </a:p>
          <a:p>
            <a:pPr lvl="2"/>
            <a:r>
              <a:rPr lang="es-ES_tradnl"/>
              <a:t>Materia prima necesaria.</a:t>
            </a: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smtClean="0"/>
              <a:t>Caso: Supermercado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buNone/>
            </a:pPr>
            <a:r>
              <a:rPr lang="es-ES" dirty="0" smtClean="0"/>
              <a:t>Se busca un plan maestro de productos agregados, que después se deben desagregar a nivel operacional.</a:t>
            </a:r>
          </a:p>
          <a:p>
            <a:pPr lvl="1">
              <a:buNone/>
            </a:pPr>
            <a:r>
              <a:rPr lang="es-ES" dirty="0" smtClean="0"/>
              <a:t>Se planifica a horizonte movible, 3 a 18 meses.</a:t>
            </a:r>
          </a:p>
          <a:p>
            <a:pPr lvl="1">
              <a:buNone/>
            </a:pPr>
            <a:r>
              <a:rPr lang="es-ES" dirty="0" smtClean="0"/>
              <a:t>Costos</a:t>
            </a:r>
          </a:p>
          <a:p>
            <a:pPr lvl="1"/>
            <a:r>
              <a:rPr lang="es-ES" dirty="0" smtClean="0"/>
              <a:t>Fijos y variables de producir (sobre tiempo).</a:t>
            </a:r>
          </a:p>
          <a:p>
            <a:pPr lvl="1"/>
            <a:r>
              <a:rPr lang="es-ES" dirty="0" smtClean="0"/>
              <a:t>Cambio de producción</a:t>
            </a:r>
            <a:r>
              <a:rPr lang="es-ES" dirty="0" smtClean="0">
                <a:sym typeface="Wingdings" pitchFamily="2" charset="2"/>
              </a:rPr>
              <a:t>(contrataciones, despidos)</a:t>
            </a:r>
          </a:p>
          <a:p>
            <a:pPr lvl="1"/>
            <a:r>
              <a:rPr lang="es-ES" dirty="0" smtClean="0">
                <a:sym typeface="Wingdings" pitchFamily="2" charset="2"/>
              </a:rPr>
              <a:t>Inventario (costos de capital, bodegaje, deterioro).</a:t>
            </a:r>
          </a:p>
          <a:p>
            <a:pPr lvl="1"/>
            <a:r>
              <a:rPr lang="es-ES" dirty="0" smtClean="0">
                <a:sym typeface="Wingdings" pitchFamily="2" charset="2"/>
              </a:rPr>
              <a:t>Ventas perdidas o pendientes.</a:t>
            </a:r>
            <a:endParaRPr lang="es-ES" dirty="0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 smtClean="0"/>
              <a:t>Capítulo : Planeación Agregada      #</a:t>
            </a:r>
            <a:endParaRPr lang="es-ES_tradn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D656091-5C4D-4261-8B1C-E500B4A21365}" type="slidenum">
              <a:rPr lang="es-ES_tradnl" smtClean="0"/>
              <a:pPr/>
              <a:t>15</a:t>
            </a:fld>
            <a:endParaRPr lang="es-ES_tradnl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buNone/>
            </a:pPr>
            <a:r>
              <a:rPr lang="es-ES" sz="2800" dirty="0" smtClean="0"/>
              <a:t>b) Las decisiones buscan equilibrar estos costos, sujeto a restricciones (cumplir demandas y capacidades).</a:t>
            </a:r>
          </a:p>
          <a:p>
            <a:pPr lvl="1">
              <a:buNone/>
            </a:pPr>
            <a:endParaRPr lang="es-ES" sz="2800" dirty="0" smtClean="0"/>
          </a:p>
          <a:p>
            <a:pPr lvl="2">
              <a:buNone/>
            </a:pPr>
            <a:r>
              <a:rPr lang="es-ES" sz="2800" dirty="0" smtClean="0"/>
              <a:t>Factores de incertidumbre:</a:t>
            </a:r>
          </a:p>
          <a:p>
            <a:pPr lvl="2">
              <a:buNone/>
            </a:pPr>
            <a:r>
              <a:rPr lang="es-ES" sz="2800" dirty="0" smtClean="0"/>
              <a:t>(dejar holguras, stocks de seguridad)</a:t>
            </a:r>
          </a:p>
          <a:p>
            <a:pPr lvl="2">
              <a:buNone/>
            </a:pPr>
            <a:r>
              <a:rPr lang="es-ES" sz="2800" dirty="0" smtClean="0"/>
              <a:t>Soluciones flexibles, robustas</a:t>
            </a:r>
            <a:r>
              <a:rPr lang="es-ES" dirty="0" smtClean="0"/>
              <a:t>.</a:t>
            </a:r>
            <a:endParaRPr lang="es-ES" dirty="0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 smtClean="0"/>
              <a:t>Capítulo : Planeación Agregada      #</a:t>
            </a:r>
            <a:endParaRPr lang="es-ES_tradn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D656091-5C4D-4261-8B1C-E500B4A21365}" type="slidenum">
              <a:rPr lang="es-ES_tradnl" smtClean="0"/>
              <a:pPr/>
              <a:t>16</a:t>
            </a:fld>
            <a:endParaRPr lang="es-ES_tradnl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6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51C9F66-82B1-489E-9BDB-CC6BB5D3DEB9}" type="slidenum">
              <a:rPr lang="es-ES_tradnl"/>
              <a:pPr/>
              <a:t>17</a:t>
            </a:fld>
            <a:endParaRPr lang="es-ES_tradnl"/>
          </a:p>
        </p:txBody>
      </p:sp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/>
              <a:t>Esquemas de </a:t>
            </a:r>
            <a:r>
              <a:rPr lang="es-ES_tradnl" dirty="0" smtClean="0"/>
              <a:t>Planificación</a:t>
            </a:r>
            <a:endParaRPr lang="es-ES_tradnl" dirty="0"/>
          </a:p>
        </p:txBody>
      </p:sp>
      <p:sp>
        <p:nvSpPr>
          <p:cNvPr id="194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 dirty="0"/>
              <a:t>1.- Reglas de Decisión por Lógica:</a:t>
            </a:r>
          </a:p>
          <a:p>
            <a:pPr lvl="1"/>
            <a:r>
              <a:rPr lang="es-ES_tradnl" dirty="0"/>
              <a:t>Producir entre una forma nivelada y una siguiendo la demanda</a:t>
            </a:r>
            <a:r>
              <a:rPr lang="es-ES_tradnl" dirty="0" smtClean="0"/>
              <a:t>.</a:t>
            </a:r>
          </a:p>
          <a:p>
            <a:pPr lvl="1">
              <a:buNone/>
            </a:pPr>
            <a:endParaRPr lang="es-ES_tradnl" dirty="0"/>
          </a:p>
          <a:p>
            <a:r>
              <a:rPr lang="es-ES_tradnl" dirty="0" smtClean="0"/>
              <a:t>2.- Simulación:</a:t>
            </a:r>
          </a:p>
          <a:p>
            <a:pPr lvl="1"/>
            <a:r>
              <a:rPr lang="es-ES_tradnl" sz="2200" dirty="0" smtClean="0"/>
              <a:t>Paquetes comerciales:</a:t>
            </a:r>
            <a:endParaRPr lang="es-ES_tradnl" dirty="0" smtClean="0"/>
          </a:p>
          <a:p>
            <a:pPr lvl="1"/>
            <a:r>
              <a:rPr lang="es-ES_tradnl" sz="2200" dirty="0" smtClean="0"/>
              <a:t>Convenientes para casos complejos de producción</a:t>
            </a:r>
            <a:endParaRPr lang="es-ES_tradnl" dirty="0" smtClean="0"/>
          </a:p>
          <a:p>
            <a:pPr lvl="2"/>
            <a:endParaRPr lang="es-ES_tradnl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D8012EA-E6B4-4CB4-9A39-1CD26DAA8D30}" type="slidenum">
              <a:rPr lang="es-ES_tradnl"/>
              <a:pPr/>
              <a:t>18</a:t>
            </a:fld>
            <a:endParaRPr lang="es-ES_tradnl"/>
          </a:p>
        </p:txBody>
      </p:sp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3200"/>
              <a:t>Esquemas de Solución Ejemplo simple de Un producto</a:t>
            </a:r>
            <a:endParaRPr lang="es-ES_tradnl"/>
          </a:p>
        </p:txBody>
      </p:sp>
      <p:sp>
        <p:nvSpPr>
          <p:cNvPr id="204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066800" y="1447800"/>
            <a:ext cx="7772400" cy="4456113"/>
          </a:xfrm>
        </p:spPr>
        <p:txBody>
          <a:bodyPr/>
          <a:lstStyle/>
          <a:p>
            <a:r>
              <a:rPr lang="es-ES_tradnl" sz="2000" dirty="0" smtClean="0"/>
              <a:t>3</a:t>
            </a:r>
            <a:r>
              <a:rPr lang="es-ES_tradnl" sz="2000" dirty="0"/>
              <a:t>.- </a:t>
            </a:r>
            <a:r>
              <a:rPr lang="es-ES_tradnl" sz="2400" dirty="0"/>
              <a:t>Programación Lineal:</a:t>
            </a:r>
            <a:endParaRPr lang="es-ES_tradnl" sz="2000" dirty="0"/>
          </a:p>
          <a:p>
            <a:pPr lvl="1">
              <a:buFont typeface="Wingdings" pitchFamily="2" charset="2"/>
              <a:buNone/>
            </a:pPr>
            <a:r>
              <a:rPr lang="es-ES_tradnl" sz="1800" dirty="0"/>
              <a:t>Uso frecuente y exitoso </a:t>
            </a:r>
            <a:endParaRPr lang="es-ES_tradnl" sz="1800" dirty="0" smtClean="0"/>
          </a:p>
          <a:p>
            <a:pPr lvl="1">
              <a:buFont typeface="Wingdings" pitchFamily="2" charset="2"/>
              <a:buNone/>
            </a:pPr>
            <a:r>
              <a:rPr lang="es-ES_tradnl" sz="1800" dirty="0" smtClean="0"/>
              <a:t>Ejemplo:</a:t>
            </a:r>
            <a:endParaRPr lang="es-ES_tradnl" sz="1800" dirty="0"/>
          </a:p>
          <a:p>
            <a:pPr lvl="1"/>
            <a:r>
              <a:rPr lang="es-ES_tradnl" sz="1800" dirty="0"/>
              <a:t>Notación:</a:t>
            </a:r>
          </a:p>
          <a:p>
            <a:pPr lvl="2"/>
            <a:r>
              <a:rPr lang="es-ES_tradnl" sz="1600" dirty="0"/>
              <a:t>P</a:t>
            </a:r>
            <a:r>
              <a:rPr lang="es-ES_tradnl" sz="1600" baseline="-25000" dirty="0"/>
              <a:t>t</a:t>
            </a:r>
            <a:r>
              <a:rPr lang="es-ES_tradnl" sz="1600" dirty="0"/>
              <a:t>: cantidad a producir en el período t.</a:t>
            </a:r>
          </a:p>
          <a:p>
            <a:pPr lvl="2"/>
            <a:r>
              <a:rPr lang="es-ES_tradnl" sz="1600" dirty="0"/>
              <a:t>F</a:t>
            </a:r>
            <a:r>
              <a:rPr lang="es-ES_tradnl" sz="1600" baseline="-25000" dirty="0"/>
              <a:t>t</a:t>
            </a:r>
            <a:r>
              <a:rPr lang="es-ES_tradnl" sz="1600" dirty="0"/>
              <a:t>: demanda a satisfacer en el período t.</a:t>
            </a:r>
          </a:p>
          <a:p>
            <a:pPr lvl="2"/>
            <a:r>
              <a:rPr lang="es-ES_tradnl" sz="1600" dirty="0" err="1"/>
              <a:t>I</a:t>
            </a:r>
            <a:r>
              <a:rPr lang="es-ES_tradnl" sz="1600" baseline="-25000" dirty="0" err="1"/>
              <a:t>t</a:t>
            </a:r>
            <a:r>
              <a:rPr lang="es-ES_tradnl" sz="1600" dirty="0"/>
              <a:t>: nivel de inventario del período t al </a:t>
            </a:r>
            <a:r>
              <a:rPr lang="es-ES_tradnl" sz="1600" dirty="0" smtClean="0"/>
              <a:t>t+1.</a:t>
            </a:r>
          </a:p>
          <a:p>
            <a:pPr lvl="2"/>
            <a:r>
              <a:rPr lang="es-ES_tradnl" sz="1800" dirty="0" err="1" smtClean="0"/>
              <a:t>R</a:t>
            </a:r>
            <a:r>
              <a:rPr lang="es-ES_tradnl" sz="1800" baseline="-25000" dirty="0" err="1" smtClean="0"/>
              <a:t>t</a:t>
            </a:r>
            <a:r>
              <a:rPr lang="es-ES_tradnl" sz="1800" dirty="0" smtClean="0"/>
              <a:t>: producción de la mano de obra en tiempo normal en el período t.</a:t>
            </a:r>
          </a:p>
          <a:p>
            <a:pPr lvl="2"/>
            <a:r>
              <a:rPr lang="es-ES_tradnl" sz="1800" dirty="0" err="1" smtClean="0"/>
              <a:t>O</a:t>
            </a:r>
            <a:r>
              <a:rPr lang="es-ES_tradnl" sz="1800" baseline="-25000" dirty="0" err="1" smtClean="0"/>
              <a:t>t</a:t>
            </a:r>
            <a:r>
              <a:rPr lang="es-ES_tradnl" sz="1800" dirty="0" smtClean="0"/>
              <a:t>: producción de la mano de obra en sobretiempo en el período t.</a:t>
            </a:r>
          </a:p>
          <a:p>
            <a:pPr lvl="2"/>
            <a:r>
              <a:rPr lang="es-ES_tradnl" sz="1800" dirty="0" err="1" smtClean="0"/>
              <a:t>S</a:t>
            </a:r>
            <a:r>
              <a:rPr lang="es-ES_tradnl" sz="1800" baseline="-25000" dirty="0" err="1" smtClean="0"/>
              <a:t>t</a:t>
            </a:r>
            <a:r>
              <a:rPr lang="es-ES_tradnl" sz="1800" dirty="0" smtClean="0"/>
              <a:t>: producción de los subcontratistas en el período t.</a:t>
            </a:r>
          </a:p>
          <a:p>
            <a:pPr lvl="2"/>
            <a:r>
              <a:rPr lang="es-ES_tradnl" sz="1800" dirty="0" err="1" smtClean="0"/>
              <a:t>H</a:t>
            </a:r>
            <a:r>
              <a:rPr lang="es-ES_tradnl" sz="1800" baseline="-25000" dirty="0" err="1" smtClean="0"/>
              <a:t>t</a:t>
            </a:r>
            <a:r>
              <a:rPr lang="es-ES_tradnl" sz="1800" dirty="0" smtClean="0"/>
              <a:t>: producción añadida por contrataciones.</a:t>
            </a:r>
          </a:p>
          <a:p>
            <a:pPr lvl="2"/>
            <a:r>
              <a:rPr lang="es-ES_tradnl" sz="1800" dirty="0" err="1" smtClean="0"/>
              <a:t>L</a:t>
            </a:r>
            <a:r>
              <a:rPr lang="es-ES_tradnl" sz="1800" baseline="-25000" dirty="0" err="1" smtClean="0"/>
              <a:t>t</a:t>
            </a:r>
            <a:r>
              <a:rPr lang="es-ES_tradnl" sz="1800" dirty="0" smtClean="0"/>
              <a:t>: producción perdida por despidos.</a:t>
            </a:r>
          </a:p>
          <a:p>
            <a:pPr lvl="2">
              <a:buNone/>
            </a:pPr>
            <a:endParaRPr lang="es-ES_tradnl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8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7A08DA6-BF5B-4A8D-A5D2-EE9E1E3C7B43}" type="slidenum">
              <a:rPr lang="es-ES_tradnl"/>
              <a:pPr/>
              <a:t>19</a:t>
            </a:fld>
            <a:endParaRPr lang="es-ES_tradnl"/>
          </a:p>
        </p:txBody>
      </p:sp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Esquemas de Solución</a:t>
            </a:r>
          </a:p>
        </p:txBody>
      </p:sp>
      <p:sp>
        <p:nvSpPr>
          <p:cNvPr id="225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s-ES_tradnl"/>
              <a:t>Modelo básico:</a:t>
            </a:r>
          </a:p>
          <a:p>
            <a:pPr lvl="2"/>
            <a:r>
              <a:rPr lang="es-ES_tradnl"/>
              <a:t>Capacidad de producción:</a:t>
            </a:r>
          </a:p>
          <a:p>
            <a:pPr lvl="2"/>
            <a:endParaRPr lang="es-ES_tradnl"/>
          </a:p>
          <a:p>
            <a:pPr lvl="2"/>
            <a:endParaRPr lang="es-ES_tradnl"/>
          </a:p>
          <a:p>
            <a:pPr lvl="2"/>
            <a:r>
              <a:rPr lang="es-ES_tradnl"/>
              <a:t>Conservación de flujo:</a:t>
            </a:r>
          </a:p>
          <a:p>
            <a:pPr lvl="2"/>
            <a:endParaRPr lang="es-ES_tradnl"/>
          </a:p>
          <a:p>
            <a:pPr lvl="2"/>
            <a:endParaRPr lang="es-ES_tradnl"/>
          </a:p>
          <a:p>
            <a:pPr lvl="2"/>
            <a:r>
              <a:rPr lang="es-ES_tradnl"/>
              <a:t>Disponibilidad de sobretiempo:</a:t>
            </a:r>
          </a:p>
          <a:p>
            <a:pPr lvl="2"/>
            <a:endParaRPr lang="es-ES_tradnl"/>
          </a:p>
          <a:p>
            <a:pPr lvl="1"/>
            <a:endParaRPr lang="es-ES_tradnl"/>
          </a:p>
        </p:txBody>
      </p:sp>
      <p:graphicFrame>
        <p:nvGraphicFramePr>
          <p:cNvPr id="22533" name="Object 5"/>
          <p:cNvGraphicFramePr>
            <a:graphicFrameLocks noChangeAspect="1"/>
          </p:cNvGraphicFramePr>
          <p:nvPr/>
        </p:nvGraphicFramePr>
        <p:xfrm>
          <a:off x="2393950" y="2590800"/>
          <a:ext cx="4032250" cy="538163"/>
        </p:xfrm>
        <a:graphic>
          <a:graphicData uri="http://schemas.openxmlformats.org/presentationml/2006/ole">
            <p:oleObj spid="_x0000_s22533" name="Ecuación" r:id="rId4" imgW="1714320" imgH="228600" progId="Equation.3">
              <p:embed/>
            </p:oleObj>
          </a:graphicData>
        </a:graphic>
      </p:graphicFrame>
      <p:graphicFrame>
        <p:nvGraphicFramePr>
          <p:cNvPr id="22534" name="Object 6"/>
          <p:cNvGraphicFramePr>
            <a:graphicFrameLocks noChangeAspect="1"/>
          </p:cNvGraphicFramePr>
          <p:nvPr/>
        </p:nvGraphicFramePr>
        <p:xfrm>
          <a:off x="2362200" y="3657600"/>
          <a:ext cx="4092575" cy="538163"/>
        </p:xfrm>
        <a:graphic>
          <a:graphicData uri="http://schemas.openxmlformats.org/presentationml/2006/ole">
            <p:oleObj spid="_x0000_s22534" name="Ecuación" r:id="rId5" imgW="1739880" imgH="228600" progId="Equation.3">
              <p:embed/>
            </p:oleObj>
          </a:graphicData>
        </a:graphic>
      </p:graphicFrame>
      <p:graphicFrame>
        <p:nvGraphicFramePr>
          <p:cNvPr id="22535" name="Object 7"/>
          <p:cNvGraphicFramePr>
            <a:graphicFrameLocks noChangeAspect="1"/>
          </p:cNvGraphicFramePr>
          <p:nvPr/>
        </p:nvGraphicFramePr>
        <p:xfrm>
          <a:off x="2390775" y="4795838"/>
          <a:ext cx="4033838" cy="538162"/>
        </p:xfrm>
        <a:graphic>
          <a:graphicData uri="http://schemas.openxmlformats.org/presentationml/2006/ole">
            <p:oleObj spid="_x0000_s22535" name="Ecuación" r:id="rId6" imgW="1714320" imgH="228600" progId="Equation.3">
              <p:embed/>
            </p:oleObj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4B68D5E-CEA4-4930-BDED-3645B1929657}" type="slidenum">
              <a:rPr lang="es-ES_tradnl"/>
              <a:pPr/>
              <a:t>2</a:t>
            </a:fld>
            <a:endParaRPr lang="es-ES_tradnl"/>
          </a:p>
        </p:txBody>
      </p:sp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Introducción</a:t>
            </a:r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Características:</a:t>
            </a:r>
          </a:p>
          <a:p>
            <a:pPr lvl="1"/>
            <a:r>
              <a:rPr lang="es-ES_tradnl"/>
              <a:t>Horizonte típico: 12 meses.</a:t>
            </a:r>
          </a:p>
          <a:p>
            <a:pPr lvl="3"/>
            <a:endParaRPr lang="es-ES_tradnl"/>
          </a:p>
          <a:p>
            <a:pPr lvl="1"/>
            <a:r>
              <a:rPr lang="es-ES_tradnl"/>
              <a:t>Agregación de productos en demanda y producción:</a:t>
            </a:r>
          </a:p>
          <a:p>
            <a:pPr lvl="2"/>
            <a:r>
              <a:rPr lang="es-ES_tradnl"/>
              <a:t>Criterios:</a:t>
            </a:r>
          </a:p>
          <a:p>
            <a:pPr lvl="3"/>
            <a:r>
              <a:rPr lang="es-ES_tradnl"/>
              <a:t>Tipo de demanda.</a:t>
            </a:r>
          </a:p>
          <a:p>
            <a:pPr lvl="3"/>
            <a:r>
              <a:rPr lang="es-ES_tradnl"/>
              <a:t>Forma de producción.</a:t>
            </a:r>
          </a:p>
          <a:p>
            <a:pPr lvl="3"/>
            <a:r>
              <a:rPr lang="es-ES_tradnl"/>
              <a:t>Costos.</a:t>
            </a:r>
          </a:p>
          <a:p>
            <a:pPr lvl="3"/>
            <a:endParaRPr lang="es-ES_tradnl"/>
          </a:p>
          <a:p>
            <a:pPr lvl="1"/>
            <a:r>
              <a:rPr lang="es-ES_tradnl"/>
              <a:t>Se maneja la oferta y en menor grado la demanda.</a:t>
            </a:r>
          </a:p>
          <a:p>
            <a:pPr lvl="1"/>
            <a:endParaRPr lang="es-ES_tradnl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7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D2079B6-68A4-4D56-8079-4C7339237176}" type="slidenum">
              <a:rPr lang="es-ES_tradnl"/>
              <a:pPr/>
              <a:t>20</a:t>
            </a:fld>
            <a:endParaRPr lang="es-ES_tradnl"/>
          </a:p>
        </p:txBody>
      </p:sp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Esquemas de Solución</a:t>
            </a:r>
          </a:p>
        </p:txBody>
      </p:sp>
      <p:sp>
        <p:nvSpPr>
          <p:cNvPr id="235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2"/>
            <a:r>
              <a:rPr lang="es-ES_tradnl"/>
              <a:t>Función Objetivo:</a:t>
            </a:r>
          </a:p>
          <a:p>
            <a:pPr lvl="2"/>
            <a:endParaRPr lang="es-ES_tradnl"/>
          </a:p>
          <a:p>
            <a:pPr lvl="2"/>
            <a:endParaRPr lang="es-ES_tradnl"/>
          </a:p>
          <a:p>
            <a:pPr lvl="2"/>
            <a:endParaRPr lang="es-ES_tradnl"/>
          </a:p>
          <a:p>
            <a:pPr lvl="1"/>
            <a:r>
              <a:rPr lang="es-ES_tradnl"/>
              <a:t>Agregando contrataciones y despidos:</a:t>
            </a:r>
          </a:p>
          <a:p>
            <a:pPr lvl="2"/>
            <a:endParaRPr lang="es-ES_tradnl"/>
          </a:p>
        </p:txBody>
      </p:sp>
      <p:graphicFrame>
        <p:nvGraphicFramePr>
          <p:cNvPr id="63488" name="Object 1024"/>
          <p:cNvGraphicFramePr>
            <a:graphicFrameLocks noChangeAspect="1"/>
          </p:cNvGraphicFramePr>
          <p:nvPr/>
        </p:nvGraphicFramePr>
        <p:xfrm>
          <a:off x="2406650" y="2168525"/>
          <a:ext cx="5289550" cy="803275"/>
        </p:xfrm>
        <a:graphic>
          <a:graphicData uri="http://schemas.openxmlformats.org/presentationml/2006/ole">
            <p:oleObj spid="_x0000_s63488" name="Ecuación" r:id="rId4" imgW="2247840" imgH="342720" progId="Equation.3">
              <p:embed/>
            </p:oleObj>
          </a:graphicData>
        </a:graphic>
      </p:graphicFrame>
      <p:graphicFrame>
        <p:nvGraphicFramePr>
          <p:cNvPr id="63489" name="Object 1025"/>
          <p:cNvGraphicFramePr>
            <a:graphicFrameLocks noChangeAspect="1"/>
          </p:cNvGraphicFramePr>
          <p:nvPr/>
        </p:nvGraphicFramePr>
        <p:xfrm>
          <a:off x="2482850" y="3805238"/>
          <a:ext cx="4330700" cy="538162"/>
        </p:xfrm>
        <a:graphic>
          <a:graphicData uri="http://schemas.openxmlformats.org/presentationml/2006/ole">
            <p:oleObj spid="_x0000_s63489" name="Ecuación" r:id="rId5" imgW="1841400" imgH="228600" progId="Equation.3">
              <p:embed/>
            </p:oleObj>
          </a:graphicData>
        </a:graphic>
      </p:graphicFrame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18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C989650-596F-4229-A04D-0CE17BC4B7A5}" type="slidenum">
              <a:rPr lang="es-ES_tradnl"/>
              <a:pPr/>
              <a:t>21</a:t>
            </a:fld>
            <a:endParaRPr lang="es-ES_tradnl"/>
          </a:p>
        </p:txBody>
      </p:sp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Esquemas de Solución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s-ES_tradnl"/>
              <a:t>Modelo de contrataciones:</a:t>
            </a:r>
          </a:p>
        </p:txBody>
      </p:sp>
      <p:sp>
        <p:nvSpPr>
          <p:cNvPr id="24591" name="Text Box 15"/>
          <p:cNvSpPr txBox="1">
            <a:spLocks noChangeArrowheads="1"/>
          </p:cNvSpPr>
          <p:nvPr/>
        </p:nvSpPr>
        <p:spPr bwMode="auto">
          <a:xfrm>
            <a:off x="3429000" y="4876800"/>
            <a:ext cx="2554288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s-ES_tradnl"/>
              <a:t>Modelo de Costos</a:t>
            </a:r>
          </a:p>
        </p:txBody>
      </p:sp>
      <p:grpSp>
        <p:nvGrpSpPr>
          <p:cNvPr id="24603" name="Group 27"/>
          <p:cNvGrpSpPr>
            <a:grpSpLocks/>
          </p:cNvGrpSpPr>
          <p:nvPr/>
        </p:nvGrpSpPr>
        <p:grpSpPr bwMode="auto">
          <a:xfrm>
            <a:off x="3048000" y="2590800"/>
            <a:ext cx="3514725" cy="2032000"/>
            <a:chOff x="1920" y="1632"/>
            <a:chExt cx="2214" cy="1280"/>
          </a:xfrm>
        </p:grpSpPr>
        <p:sp>
          <p:nvSpPr>
            <p:cNvPr id="24580" name="Line 4"/>
            <p:cNvSpPr>
              <a:spLocks noChangeShapeType="1"/>
            </p:cNvSpPr>
            <p:nvPr/>
          </p:nvSpPr>
          <p:spPr bwMode="auto">
            <a:xfrm>
              <a:off x="1920" y="2736"/>
              <a:ext cx="2016" cy="0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 type="triangle" w="med" len="med"/>
              <a:tailEnd type="triangle" w="med" len="med"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  <p:sp>
          <p:nvSpPr>
            <p:cNvPr id="24581" name="Line 5"/>
            <p:cNvSpPr>
              <a:spLocks noChangeShapeType="1"/>
            </p:cNvSpPr>
            <p:nvPr/>
          </p:nvSpPr>
          <p:spPr bwMode="auto">
            <a:xfrm flipV="1">
              <a:off x="2880" y="1632"/>
              <a:ext cx="0" cy="1104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 type="triangle" w="med" len="med"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  <p:sp>
          <p:nvSpPr>
            <p:cNvPr id="24582" name="Line 6"/>
            <p:cNvSpPr>
              <a:spLocks noChangeShapeType="1"/>
            </p:cNvSpPr>
            <p:nvPr/>
          </p:nvSpPr>
          <p:spPr bwMode="auto">
            <a:xfrm flipV="1">
              <a:off x="2880" y="2544"/>
              <a:ext cx="480" cy="19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  <p:sp>
          <p:nvSpPr>
            <p:cNvPr id="24583" name="Line 7"/>
            <p:cNvSpPr>
              <a:spLocks noChangeShapeType="1"/>
            </p:cNvSpPr>
            <p:nvPr/>
          </p:nvSpPr>
          <p:spPr bwMode="auto">
            <a:xfrm flipH="1" flipV="1">
              <a:off x="2400" y="2544"/>
              <a:ext cx="480" cy="19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  <p:sp>
          <p:nvSpPr>
            <p:cNvPr id="24584" name="Line 8"/>
            <p:cNvSpPr>
              <a:spLocks noChangeShapeType="1"/>
            </p:cNvSpPr>
            <p:nvPr/>
          </p:nvSpPr>
          <p:spPr bwMode="auto">
            <a:xfrm flipV="1">
              <a:off x="3360" y="1776"/>
              <a:ext cx="336" cy="76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  <p:sp>
          <p:nvSpPr>
            <p:cNvPr id="24585" name="Line 9"/>
            <p:cNvSpPr>
              <a:spLocks noChangeShapeType="1"/>
            </p:cNvSpPr>
            <p:nvPr/>
          </p:nvSpPr>
          <p:spPr bwMode="auto">
            <a:xfrm flipH="1" flipV="1">
              <a:off x="2064" y="1776"/>
              <a:ext cx="336" cy="768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  <p:sp>
          <p:nvSpPr>
            <p:cNvPr id="24586" name="Line 10"/>
            <p:cNvSpPr>
              <a:spLocks noChangeShapeType="1"/>
            </p:cNvSpPr>
            <p:nvPr/>
          </p:nvSpPr>
          <p:spPr bwMode="auto">
            <a:xfrm>
              <a:off x="3360" y="2544"/>
              <a:ext cx="0" cy="192"/>
            </a:xfrm>
            <a:prstGeom prst="line">
              <a:avLst/>
            </a:prstGeom>
            <a:noFill/>
            <a:ln w="9525">
              <a:solidFill>
                <a:schemeClr val="tx1"/>
              </a:solidFill>
              <a:prstDash val="dash"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es-ES"/>
            </a:p>
          </p:txBody>
        </p:sp>
        <p:sp>
          <p:nvSpPr>
            <p:cNvPr id="24587" name="Text Box 11"/>
            <p:cNvSpPr txBox="1">
              <a:spLocks noChangeArrowheads="1"/>
            </p:cNvSpPr>
            <p:nvPr/>
          </p:nvSpPr>
          <p:spPr bwMode="auto">
            <a:xfrm>
              <a:off x="3272" y="2720"/>
              <a:ext cx="153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400">
                  <a:solidFill>
                    <a:schemeClr val="tx1"/>
                  </a:solidFill>
                  <a:latin typeface="Times New Roman" pitchFamily="18" charset="0"/>
                </a:rPr>
                <a:t>f</a:t>
              </a:r>
            </a:p>
          </p:txBody>
        </p:sp>
        <p:sp>
          <p:nvSpPr>
            <p:cNvPr id="24588" name="Text Box 12"/>
            <p:cNvSpPr txBox="1">
              <a:spLocks noChangeArrowheads="1"/>
            </p:cNvSpPr>
            <p:nvPr/>
          </p:nvSpPr>
          <p:spPr bwMode="auto">
            <a:xfrm>
              <a:off x="3360" y="1968"/>
              <a:ext cx="208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400">
                  <a:solidFill>
                    <a:schemeClr val="tx1"/>
                  </a:solidFill>
                  <a:latin typeface="Times New Roman" pitchFamily="18" charset="0"/>
                </a:rPr>
                <a:t>d</a:t>
              </a:r>
              <a:r>
                <a:rPr lang="es-ES_tradnl" sz="1400" baseline="-25000">
                  <a:solidFill>
                    <a:schemeClr val="tx1"/>
                  </a:solidFill>
                  <a:latin typeface="Times New Roman" pitchFamily="18" charset="0"/>
                </a:rPr>
                <a:t>2</a:t>
              </a:r>
              <a:endParaRPr lang="es-ES_tradnl" sz="1400">
                <a:solidFill>
                  <a:schemeClr val="tx1"/>
                </a:solidFill>
                <a:latin typeface="Times New Roman" pitchFamily="18" charset="0"/>
              </a:endParaRPr>
            </a:p>
          </p:txBody>
        </p:sp>
        <p:sp>
          <p:nvSpPr>
            <p:cNvPr id="24589" name="Text Box 13"/>
            <p:cNvSpPr txBox="1">
              <a:spLocks noChangeArrowheads="1"/>
            </p:cNvSpPr>
            <p:nvPr/>
          </p:nvSpPr>
          <p:spPr bwMode="auto">
            <a:xfrm>
              <a:off x="3024" y="2424"/>
              <a:ext cx="208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400">
                  <a:solidFill>
                    <a:schemeClr val="tx1"/>
                  </a:solidFill>
                  <a:latin typeface="Times New Roman" pitchFamily="18" charset="0"/>
                </a:rPr>
                <a:t>d</a:t>
              </a:r>
              <a:r>
                <a:rPr lang="es-ES_tradnl" sz="1400" baseline="-25000">
                  <a:solidFill>
                    <a:schemeClr val="tx1"/>
                  </a:solidFill>
                  <a:latin typeface="Times New Roman" pitchFamily="18" charset="0"/>
                </a:rPr>
                <a:t>1</a:t>
              </a:r>
              <a:endParaRPr lang="es-ES_tradnl" sz="1400">
                <a:solidFill>
                  <a:schemeClr val="tx1"/>
                </a:solidFill>
                <a:latin typeface="Times New Roman" pitchFamily="18" charset="0"/>
              </a:endParaRPr>
            </a:p>
          </p:txBody>
        </p:sp>
        <p:sp>
          <p:nvSpPr>
            <p:cNvPr id="24602" name="Text Box 26"/>
            <p:cNvSpPr txBox="1">
              <a:spLocks noChangeArrowheads="1"/>
            </p:cNvSpPr>
            <p:nvPr/>
          </p:nvSpPr>
          <p:spPr bwMode="auto">
            <a:xfrm>
              <a:off x="3792" y="2496"/>
              <a:ext cx="342" cy="192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/>
            <a:p>
              <a:pPr>
                <a:spcBef>
                  <a:spcPct val="50000"/>
                </a:spcBef>
              </a:pPr>
              <a:r>
                <a:rPr lang="es-ES_tradnl" sz="1400">
                  <a:solidFill>
                    <a:schemeClr val="tx1"/>
                  </a:solidFill>
                  <a:latin typeface="Times New Roman" pitchFamily="18" charset="0"/>
                </a:rPr>
                <a:t>H</a:t>
              </a:r>
              <a:r>
                <a:rPr lang="es-ES_tradnl" sz="1400" baseline="-25000">
                  <a:solidFill>
                    <a:schemeClr val="tx1"/>
                  </a:solidFill>
                  <a:latin typeface="Times New Roman" pitchFamily="18" charset="0"/>
                </a:rPr>
                <a:t>t</a:t>
              </a:r>
              <a:r>
                <a:rPr lang="es-ES_tradnl" sz="1400">
                  <a:solidFill>
                    <a:schemeClr val="tx1"/>
                  </a:solidFill>
                  <a:latin typeface="Times New Roman" pitchFamily="18" charset="0"/>
                </a:rPr>
                <a:t>-L</a:t>
              </a:r>
              <a:r>
                <a:rPr lang="es-ES_tradnl" sz="1400" baseline="-25000">
                  <a:solidFill>
                    <a:schemeClr val="tx1"/>
                  </a:solidFill>
                  <a:latin typeface="Times New Roman" pitchFamily="18" charset="0"/>
                </a:rPr>
                <a:t>t</a:t>
              </a:r>
              <a:endParaRPr lang="es-ES_tradnl" sz="1400">
                <a:solidFill>
                  <a:schemeClr val="tx1"/>
                </a:solidFill>
                <a:latin typeface="Times New Roman" pitchFamily="18" charset="0"/>
              </a:endParaRPr>
            </a:p>
          </p:txBody>
        </p:sp>
      </p:grp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8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8D6975E8-9B45-4F05-8FCE-D06D1E1132C2}" type="slidenum">
              <a:rPr lang="es-ES_tradnl"/>
              <a:pPr/>
              <a:t>22</a:t>
            </a:fld>
            <a:endParaRPr lang="es-ES_tradnl"/>
          </a:p>
        </p:txBody>
      </p:sp>
      <p:sp>
        <p:nvSpPr>
          <p:cNvPr id="2560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Esquemas de Solución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2"/>
            <a:r>
              <a:rPr lang="es-ES_tradnl"/>
              <a:t>Para el caso no lineal a tramos:</a:t>
            </a:r>
          </a:p>
          <a:p>
            <a:pPr lvl="2"/>
            <a:endParaRPr lang="es-ES_tradnl"/>
          </a:p>
          <a:p>
            <a:pPr lvl="2"/>
            <a:endParaRPr lang="es-ES_tradnl"/>
          </a:p>
          <a:p>
            <a:pPr lvl="2"/>
            <a:endParaRPr lang="es-ES_tradnl"/>
          </a:p>
          <a:p>
            <a:pPr lvl="2"/>
            <a:endParaRPr lang="es-ES_tradnl"/>
          </a:p>
          <a:p>
            <a:pPr lvl="2"/>
            <a:r>
              <a:rPr lang="es-ES_tradnl"/>
              <a:t>En la función objetivo el costo es de:</a:t>
            </a:r>
          </a:p>
        </p:txBody>
      </p:sp>
      <p:graphicFrame>
        <p:nvGraphicFramePr>
          <p:cNvPr id="64512" name="Object 1024"/>
          <p:cNvGraphicFramePr>
            <a:graphicFrameLocks noChangeAspect="1"/>
          </p:cNvGraphicFramePr>
          <p:nvPr/>
        </p:nvGraphicFramePr>
        <p:xfrm>
          <a:off x="1752600" y="4073525"/>
          <a:ext cx="6902450" cy="803275"/>
        </p:xfrm>
        <a:graphic>
          <a:graphicData uri="http://schemas.openxmlformats.org/presentationml/2006/ole">
            <p:oleObj spid="_x0000_s64512" name="Ecuación" r:id="rId4" imgW="2933640" imgH="342720" progId="Equation.3">
              <p:embed/>
            </p:oleObj>
          </a:graphicData>
        </a:graphic>
      </p:graphicFrame>
      <p:sp>
        <p:nvSpPr>
          <p:cNvPr id="25605" name="Text Box 5"/>
          <p:cNvSpPr txBox="1">
            <a:spLocks noChangeArrowheads="1"/>
          </p:cNvSpPr>
          <p:nvPr/>
        </p:nvSpPr>
        <p:spPr bwMode="auto">
          <a:xfrm>
            <a:off x="2308225" y="4937125"/>
            <a:ext cx="6454775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s-ES_tradnl" sz="2000">
                <a:solidFill>
                  <a:schemeClr val="tx1"/>
                </a:solidFill>
              </a:rPr>
              <a:t>Como d</a:t>
            </a:r>
            <a:r>
              <a:rPr lang="es-ES_tradnl" sz="2000" baseline="-25000">
                <a:solidFill>
                  <a:schemeClr val="tx1"/>
                </a:solidFill>
              </a:rPr>
              <a:t>1 </a:t>
            </a:r>
            <a:r>
              <a:rPr lang="es-ES_tradnl" sz="2000">
                <a:solidFill>
                  <a:schemeClr val="tx1"/>
                </a:solidFill>
              </a:rPr>
              <a:t>&lt; d</a:t>
            </a:r>
            <a:r>
              <a:rPr lang="es-ES_tradnl" sz="2000" baseline="-25000">
                <a:solidFill>
                  <a:schemeClr val="tx1"/>
                </a:solidFill>
              </a:rPr>
              <a:t>2</a:t>
            </a:r>
            <a:r>
              <a:rPr lang="es-ES_tradnl" sz="2000">
                <a:solidFill>
                  <a:schemeClr val="tx1"/>
                </a:solidFill>
              </a:rPr>
              <a:t>, primero H</a:t>
            </a:r>
            <a:r>
              <a:rPr lang="es-ES_tradnl" sz="2000" baseline="-25000">
                <a:solidFill>
                  <a:schemeClr val="tx1"/>
                </a:solidFill>
              </a:rPr>
              <a:t>t</a:t>
            </a:r>
            <a:r>
              <a:rPr lang="es-ES_tradnl" sz="2000" baseline="30000">
                <a:solidFill>
                  <a:schemeClr val="tx1"/>
                </a:solidFill>
              </a:rPr>
              <a:t>1</a:t>
            </a:r>
            <a:r>
              <a:rPr lang="es-ES_tradnl" sz="2000">
                <a:solidFill>
                  <a:schemeClr val="tx1"/>
                </a:solidFill>
              </a:rPr>
              <a:t> alcanza valor f antes que H</a:t>
            </a:r>
            <a:r>
              <a:rPr lang="es-ES_tradnl" sz="2000" baseline="-25000">
                <a:solidFill>
                  <a:schemeClr val="tx1"/>
                </a:solidFill>
              </a:rPr>
              <a:t>t</a:t>
            </a:r>
            <a:r>
              <a:rPr lang="es-ES_tradnl" sz="2000" baseline="30000">
                <a:solidFill>
                  <a:schemeClr val="tx1"/>
                </a:solidFill>
              </a:rPr>
              <a:t>2</a:t>
            </a:r>
            <a:r>
              <a:rPr lang="es-ES_tradnl" sz="2000">
                <a:solidFill>
                  <a:schemeClr val="tx1"/>
                </a:solidFill>
              </a:rPr>
              <a:t> </a:t>
            </a:r>
          </a:p>
          <a:p>
            <a:r>
              <a:rPr lang="es-ES_tradnl" sz="2000">
                <a:solidFill>
                  <a:schemeClr val="tx1"/>
                </a:solidFill>
              </a:rPr>
              <a:t>pueda ser &gt; 0.</a:t>
            </a:r>
            <a:endParaRPr lang="es-ES_tradnl" sz="2000"/>
          </a:p>
        </p:txBody>
      </p:sp>
      <p:graphicFrame>
        <p:nvGraphicFramePr>
          <p:cNvPr id="64513" name="Object 1025"/>
          <p:cNvGraphicFramePr>
            <a:graphicFrameLocks noChangeAspect="1"/>
          </p:cNvGraphicFramePr>
          <p:nvPr/>
        </p:nvGraphicFramePr>
        <p:xfrm>
          <a:off x="2362200" y="2144713"/>
          <a:ext cx="3763963" cy="1131887"/>
        </p:xfrm>
        <a:graphic>
          <a:graphicData uri="http://schemas.openxmlformats.org/presentationml/2006/ole">
            <p:oleObj spid="_x0000_s64513" name="Ecuación" r:id="rId5" imgW="1600200" imgH="482400" progId="Equation.3">
              <p:embed/>
            </p:oleObj>
          </a:graphicData>
        </a:graphic>
      </p:graphicFrame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6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125E0A16-C134-4FB5-8034-D6864DE05194}" type="slidenum">
              <a:rPr lang="es-ES_tradnl"/>
              <a:pPr/>
              <a:t>23</a:t>
            </a:fld>
            <a:endParaRPr lang="es-ES_tradnl"/>
          </a:p>
        </p:txBody>
      </p:sp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Producción y Diseño de Caminos</a:t>
            </a:r>
            <a:endParaRPr lang="es-ES_tradnl"/>
          </a:p>
        </p:txBody>
      </p:sp>
      <p:sp>
        <p:nvSpPr>
          <p:cNvPr id="296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Parámetros:</a:t>
            </a:r>
          </a:p>
          <a:p>
            <a:endParaRPr lang="es-ES_tradnl"/>
          </a:p>
          <a:p>
            <a:endParaRPr lang="es-ES_tradnl"/>
          </a:p>
        </p:txBody>
      </p:sp>
      <p:graphicFrame>
        <p:nvGraphicFramePr>
          <p:cNvPr id="65536" name="Object 1024"/>
          <p:cNvGraphicFramePr>
            <a:graphicFrameLocks noChangeAspect="1"/>
          </p:cNvGraphicFramePr>
          <p:nvPr/>
        </p:nvGraphicFramePr>
        <p:xfrm>
          <a:off x="1219200" y="2424113"/>
          <a:ext cx="7696200" cy="3671887"/>
        </p:xfrm>
        <a:graphic>
          <a:graphicData uri="http://schemas.openxmlformats.org/presentationml/2006/ole">
            <p:oleObj spid="_x0000_s65536" name="Ecuación" r:id="rId4" imgW="4419360" imgH="2108160" progId="Equation.3">
              <p:embed/>
            </p:oleObj>
          </a:graphicData>
        </a:graphic>
      </p:graphicFrame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6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B27A1CA-314A-40B4-8958-287517ABE803}" type="slidenum">
              <a:rPr lang="es-ES_tradnl"/>
              <a:pPr/>
              <a:t>24</a:t>
            </a:fld>
            <a:endParaRPr lang="es-ES_tradnl"/>
          </a:p>
        </p:txBody>
      </p:sp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Producción y Diseño de Caminos</a:t>
            </a:r>
          </a:p>
        </p:txBody>
      </p:sp>
      <p:sp>
        <p:nvSpPr>
          <p:cNvPr id="307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Variables:</a:t>
            </a:r>
          </a:p>
          <a:p>
            <a:endParaRPr lang="es-ES_tradnl"/>
          </a:p>
          <a:p>
            <a:endParaRPr lang="es-ES_tradnl"/>
          </a:p>
        </p:txBody>
      </p:sp>
      <p:graphicFrame>
        <p:nvGraphicFramePr>
          <p:cNvPr id="66560" name="Object 1024"/>
          <p:cNvGraphicFramePr>
            <a:graphicFrameLocks noChangeAspect="1"/>
          </p:cNvGraphicFramePr>
          <p:nvPr/>
        </p:nvGraphicFramePr>
        <p:xfrm>
          <a:off x="1600200" y="2833688"/>
          <a:ext cx="5943600" cy="2347912"/>
        </p:xfrm>
        <a:graphic>
          <a:graphicData uri="http://schemas.openxmlformats.org/presentationml/2006/ole">
            <p:oleObj spid="_x0000_s66560" name="Ecuación" r:id="rId4" imgW="3022560" imgH="1193760" progId="Equation.3">
              <p:embed/>
            </p:oleObj>
          </a:graphicData>
        </a:graphic>
      </p:graphicFrame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8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17097BD-CA7A-4B68-A09B-0421FBB85C66}" type="slidenum">
              <a:rPr lang="es-ES_tradnl"/>
              <a:pPr/>
              <a:t>25</a:t>
            </a:fld>
            <a:endParaRPr lang="es-ES_tradnl"/>
          </a:p>
        </p:txBody>
      </p:sp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Producción y Diseño de Caminos</a:t>
            </a:r>
          </a:p>
        </p:txBody>
      </p:sp>
      <p:sp>
        <p:nvSpPr>
          <p:cNvPr id="317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Restricciones:</a:t>
            </a:r>
          </a:p>
          <a:p>
            <a:pPr lvl="1"/>
            <a:r>
              <a:rPr lang="es-ES_tradnl"/>
              <a:t>Producción de madera por rodal:</a:t>
            </a:r>
          </a:p>
          <a:p>
            <a:pPr lvl="1"/>
            <a:endParaRPr lang="es-ES_tradnl"/>
          </a:p>
          <a:p>
            <a:pPr lvl="1"/>
            <a:endParaRPr lang="es-ES_tradnl"/>
          </a:p>
          <a:p>
            <a:pPr lvl="1"/>
            <a:endParaRPr lang="es-ES_tradnl"/>
          </a:p>
          <a:p>
            <a:pPr lvl="1"/>
            <a:endParaRPr lang="es-ES_tradnl"/>
          </a:p>
          <a:p>
            <a:pPr lvl="1"/>
            <a:endParaRPr lang="es-ES_tradnl"/>
          </a:p>
          <a:p>
            <a:pPr lvl="1"/>
            <a:r>
              <a:rPr lang="es-ES_tradnl"/>
              <a:t>Área por cortar:</a:t>
            </a:r>
          </a:p>
          <a:p>
            <a:pPr lvl="1"/>
            <a:endParaRPr lang="es-ES_tradnl"/>
          </a:p>
        </p:txBody>
      </p:sp>
      <p:graphicFrame>
        <p:nvGraphicFramePr>
          <p:cNvPr id="67584" name="Object 1024"/>
          <p:cNvGraphicFramePr>
            <a:graphicFrameLocks noChangeAspect="1"/>
          </p:cNvGraphicFramePr>
          <p:nvPr/>
        </p:nvGraphicFramePr>
        <p:xfrm>
          <a:off x="2009775" y="2862263"/>
          <a:ext cx="4132263" cy="806450"/>
        </p:xfrm>
        <a:graphic>
          <a:graphicData uri="http://schemas.openxmlformats.org/presentationml/2006/ole">
            <p:oleObj spid="_x0000_s67584" name="Ecuación" r:id="rId4" imgW="1815840" imgH="355320" progId="Equation.3">
              <p:embed/>
            </p:oleObj>
          </a:graphicData>
        </a:graphic>
      </p:graphicFrame>
      <p:sp>
        <p:nvSpPr>
          <p:cNvPr id="31749" name="Text Box 5"/>
          <p:cNvSpPr txBox="1">
            <a:spLocks noChangeArrowheads="1"/>
          </p:cNvSpPr>
          <p:nvPr/>
        </p:nvSpPr>
        <p:spPr bwMode="auto">
          <a:xfrm>
            <a:off x="1936750" y="3875088"/>
            <a:ext cx="5567363" cy="7016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s-ES_tradnl" sz="2000">
                <a:solidFill>
                  <a:schemeClr val="tx1"/>
                </a:solidFill>
              </a:rPr>
              <a:t>[i]: conjunto de todos los rodales que cargan su</a:t>
            </a:r>
          </a:p>
          <a:p>
            <a:r>
              <a:rPr lang="es-ES_tradnl" sz="2000">
                <a:solidFill>
                  <a:schemeClr val="tx1"/>
                </a:solidFill>
              </a:rPr>
              <a:t>madera en el origen i.</a:t>
            </a:r>
          </a:p>
        </p:txBody>
      </p:sp>
      <p:graphicFrame>
        <p:nvGraphicFramePr>
          <p:cNvPr id="67585" name="Object 1025"/>
          <p:cNvGraphicFramePr>
            <a:graphicFrameLocks noChangeAspect="1"/>
          </p:cNvGraphicFramePr>
          <p:nvPr/>
        </p:nvGraphicFramePr>
        <p:xfrm>
          <a:off x="2076450" y="5470525"/>
          <a:ext cx="4248150" cy="777875"/>
        </p:xfrm>
        <a:graphic>
          <a:graphicData uri="http://schemas.openxmlformats.org/presentationml/2006/ole">
            <p:oleObj spid="_x0000_s67585" name="Ecuación" r:id="rId5" imgW="1866600" imgH="342720" progId="Equation.3">
              <p:embed/>
            </p:oleObj>
          </a:graphicData>
        </a:graphic>
      </p:graphicFrame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7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87FCFA56-9A3C-4464-9D25-9C4EA43F7720}" type="slidenum">
              <a:rPr lang="es-ES_tradnl"/>
              <a:pPr/>
              <a:t>26</a:t>
            </a:fld>
            <a:endParaRPr lang="es-ES_tradnl"/>
          </a:p>
        </p:txBody>
      </p:sp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Producción y Diseño de Caminos</a:t>
            </a:r>
          </a:p>
        </p:txBody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s-ES_tradnl"/>
              <a:t>Conservación de flujo:</a:t>
            </a:r>
          </a:p>
          <a:p>
            <a:pPr lvl="1"/>
            <a:endParaRPr lang="es-ES_tradnl"/>
          </a:p>
          <a:p>
            <a:pPr lvl="1"/>
            <a:endParaRPr lang="es-ES_tradnl"/>
          </a:p>
          <a:p>
            <a:pPr lvl="1"/>
            <a:endParaRPr lang="es-ES_tradnl"/>
          </a:p>
          <a:p>
            <a:pPr lvl="1"/>
            <a:endParaRPr lang="es-ES_tradnl"/>
          </a:p>
          <a:p>
            <a:pPr lvl="1"/>
            <a:endParaRPr lang="es-ES_tradnl"/>
          </a:p>
          <a:p>
            <a:pPr lvl="1"/>
            <a:r>
              <a:rPr lang="es-ES_tradnl"/>
              <a:t>Flujo puede existir sólo si se construye camino:</a:t>
            </a:r>
          </a:p>
          <a:p>
            <a:pPr lvl="1"/>
            <a:endParaRPr lang="es-ES_tradnl"/>
          </a:p>
        </p:txBody>
      </p:sp>
      <p:graphicFrame>
        <p:nvGraphicFramePr>
          <p:cNvPr id="68608" name="Object 0"/>
          <p:cNvGraphicFramePr>
            <a:graphicFrameLocks noChangeAspect="1"/>
          </p:cNvGraphicFramePr>
          <p:nvPr/>
        </p:nvGraphicFramePr>
        <p:xfrm>
          <a:off x="1981200" y="2341563"/>
          <a:ext cx="5943600" cy="1649412"/>
        </p:xfrm>
        <a:graphic>
          <a:graphicData uri="http://schemas.openxmlformats.org/presentationml/2006/ole">
            <p:oleObj spid="_x0000_s68608" name="Ecuación" r:id="rId4" imgW="2654280" imgH="736560" progId="Equation.3">
              <p:embed/>
            </p:oleObj>
          </a:graphicData>
        </a:graphic>
      </p:graphicFrame>
      <p:graphicFrame>
        <p:nvGraphicFramePr>
          <p:cNvPr id="68609" name="Object 1"/>
          <p:cNvGraphicFramePr>
            <a:graphicFrameLocks noChangeAspect="1"/>
          </p:cNvGraphicFramePr>
          <p:nvPr/>
        </p:nvGraphicFramePr>
        <p:xfrm>
          <a:off x="2006600" y="5105400"/>
          <a:ext cx="4394200" cy="776288"/>
        </p:xfrm>
        <a:graphic>
          <a:graphicData uri="http://schemas.openxmlformats.org/presentationml/2006/ole">
            <p:oleObj spid="_x0000_s68609" name="Ecuación" r:id="rId5" imgW="1930320" imgH="342720" progId="Equation.3">
              <p:embed/>
            </p:oleObj>
          </a:graphicData>
        </a:graphic>
      </p:graphicFrame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6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D90FD593-6DC6-4717-9899-40A6D22CF47E}" type="slidenum">
              <a:rPr lang="es-ES_tradnl"/>
              <a:pPr/>
              <a:t>27</a:t>
            </a:fld>
            <a:endParaRPr lang="es-ES_tradnl"/>
          </a:p>
        </p:txBody>
      </p:sp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Producción y Diseño de Caminos</a:t>
            </a:r>
          </a:p>
        </p:txBody>
      </p:sp>
      <p:sp>
        <p:nvSpPr>
          <p:cNvPr id="337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s-ES_tradnl"/>
              <a:t>Naturaleza de las variables:</a:t>
            </a:r>
          </a:p>
          <a:p>
            <a:pPr lvl="1"/>
            <a:endParaRPr lang="es-ES_tradnl"/>
          </a:p>
        </p:txBody>
      </p:sp>
      <p:graphicFrame>
        <p:nvGraphicFramePr>
          <p:cNvPr id="69632" name="Object 0"/>
          <p:cNvGraphicFramePr>
            <a:graphicFrameLocks noChangeAspect="1"/>
          </p:cNvGraphicFramePr>
          <p:nvPr/>
        </p:nvGraphicFramePr>
        <p:xfrm>
          <a:off x="1930400" y="2590800"/>
          <a:ext cx="4368800" cy="1687513"/>
        </p:xfrm>
        <a:graphic>
          <a:graphicData uri="http://schemas.openxmlformats.org/presentationml/2006/ole">
            <p:oleObj spid="_x0000_s69632" name="Ecuación" r:id="rId4" imgW="1841400" imgH="711000" progId="Equation.3">
              <p:embed/>
            </p:oleObj>
          </a:graphicData>
        </a:graphic>
      </p:graphicFrame>
    </p:spTree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6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C5E1331D-5784-4602-B54A-EF2522341997}" type="slidenum">
              <a:rPr lang="es-ES_tradnl"/>
              <a:pPr/>
              <a:t>28</a:t>
            </a:fld>
            <a:endParaRPr lang="es-ES_tradnl"/>
          </a:p>
        </p:txBody>
      </p:sp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Producción y Diseño de Caminos</a:t>
            </a:r>
          </a:p>
        </p:txBody>
      </p:sp>
      <p:sp>
        <p:nvSpPr>
          <p:cNvPr id="348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Función Objetivo:</a:t>
            </a:r>
          </a:p>
          <a:p>
            <a:endParaRPr lang="es-ES_tradnl"/>
          </a:p>
        </p:txBody>
      </p:sp>
      <p:graphicFrame>
        <p:nvGraphicFramePr>
          <p:cNvPr id="70656" name="Object 0"/>
          <p:cNvGraphicFramePr>
            <a:graphicFrameLocks noChangeAspect="1"/>
          </p:cNvGraphicFramePr>
          <p:nvPr/>
        </p:nvGraphicFramePr>
        <p:xfrm>
          <a:off x="685800" y="2743200"/>
          <a:ext cx="8077200" cy="1692275"/>
        </p:xfrm>
        <a:graphic>
          <a:graphicData uri="http://schemas.openxmlformats.org/presentationml/2006/ole">
            <p:oleObj spid="_x0000_s70656" name="Ecuación" r:id="rId4" imgW="3873240" imgH="812520" progId="Equation.3">
              <p:embed/>
            </p:oleObj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A8299D45-F0CC-4367-AE5C-5DA55E7194F0}" type="slidenum">
              <a:rPr lang="es-ES_tradnl"/>
              <a:pPr/>
              <a:t>3</a:t>
            </a:fld>
            <a:endParaRPr lang="es-ES_tradnl"/>
          </a:p>
        </p:txBody>
      </p:sp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Introducción</a:t>
            </a:r>
          </a:p>
        </p:txBody>
      </p:sp>
      <p:sp>
        <p:nvSpPr>
          <p:cNvPr id="921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s-ES_tradnl"/>
              <a:t>Objetivos típicos:</a:t>
            </a:r>
          </a:p>
          <a:p>
            <a:pPr lvl="3"/>
            <a:endParaRPr lang="es-ES_tradnl"/>
          </a:p>
          <a:p>
            <a:pPr lvl="2"/>
            <a:r>
              <a:rPr lang="es-ES_tradnl"/>
              <a:t>Maximización de beneficios (minimización de costos).</a:t>
            </a:r>
          </a:p>
          <a:p>
            <a:pPr lvl="2"/>
            <a:r>
              <a:rPr lang="es-ES_tradnl"/>
              <a:t>Minimizar inventarios.</a:t>
            </a:r>
          </a:p>
          <a:p>
            <a:pPr lvl="2"/>
            <a:r>
              <a:rPr lang="es-ES_tradnl"/>
              <a:t>Buen servicio.</a:t>
            </a:r>
          </a:p>
          <a:p>
            <a:pPr lvl="2"/>
            <a:r>
              <a:rPr lang="es-ES_tradnl"/>
              <a:t>Flexibilidad en la producción futura.</a:t>
            </a:r>
          </a:p>
          <a:p>
            <a:pPr lvl="2"/>
            <a:r>
              <a:rPr lang="es-ES_tradnl"/>
              <a:t>Buenas relaciones laborales.</a:t>
            </a:r>
          </a:p>
          <a:p>
            <a:pPr lvl="2"/>
            <a:endParaRPr lang="es-ES_tradnl"/>
          </a:p>
          <a:p>
            <a:pPr lvl="2"/>
            <a:r>
              <a:rPr lang="es-ES_tradnl"/>
              <a:t>Deben ser consistentes con el nivel estratégico.</a:t>
            </a:r>
          </a:p>
          <a:p>
            <a:pPr lvl="3"/>
            <a:endParaRPr lang="es-ES_tradnl"/>
          </a:p>
          <a:p>
            <a:pPr lvl="1"/>
            <a:r>
              <a:rPr lang="es-ES_tradnl"/>
              <a:t>Instalaciones se consideran fijas.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46539988-95D4-4BEF-8769-81E8BE1D91AA}" type="slidenum">
              <a:rPr lang="es-ES_tradnl"/>
              <a:pPr/>
              <a:t>4</a:t>
            </a:fld>
            <a:endParaRPr lang="es-ES_tradnl"/>
          </a:p>
        </p:txBody>
      </p:sp>
      <p:sp>
        <p:nvSpPr>
          <p:cNvPr id="1024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Opciones de Toma de Decisiones</a:t>
            </a:r>
            <a:endParaRPr lang="es-ES_tradnl"/>
          </a:p>
        </p:txBody>
      </p:sp>
      <p:sp>
        <p:nvSpPr>
          <p:cNvPr id="102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1.- Para Manejar la Demanda:</a:t>
            </a:r>
          </a:p>
          <a:p>
            <a:pPr lvl="1"/>
            <a:r>
              <a:rPr lang="es-ES_tradnl"/>
              <a:t>Precios:</a:t>
            </a:r>
          </a:p>
          <a:p>
            <a:pPr lvl="2"/>
            <a:r>
              <a:rPr lang="es-ES_tradnl"/>
              <a:t>Rebajar precios para alisar la demanda.</a:t>
            </a:r>
          </a:p>
          <a:p>
            <a:pPr lvl="2"/>
            <a:r>
              <a:rPr lang="es-ES_tradnl"/>
              <a:t>Ejemplos:</a:t>
            </a:r>
          </a:p>
          <a:p>
            <a:pPr lvl="3"/>
            <a:r>
              <a:rPr lang="es-ES_tradnl"/>
              <a:t>Cines los días miércoles.</a:t>
            </a:r>
          </a:p>
          <a:p>
            <a:pPr lvl="3"/>
            <a:r>
              <a:rPr lang="es-ES_tradnl"/>
              <a:t>Tarifas de hoteles fuera de temporada.</a:t>
            </a:r>
          </a:p>
          <a:p>
            <a:pPr lvl="3"/>
            <a:r>
              <a:rPr lang="es-ES_tradnl"/>
              <a:t>Liquidaciones: venta de ropa en fin de temporada.</a:t>
            </a:r>
          </a:p>
          <a:p>
            <a:pPr lvl="3"/>
            <a:r>
              <a:rPr lang="es-ES_tradnl"/>
              <a:t>Yield Management: líneas aéreas.</a:t>
            </a:r>
          </a:p>
          <a:p>
            <a:pPr lvl="1"/>
            <a:r>
              <a:rPr lang="es-ES_tradnl"/>
              <a:t>Publicidad:</a:t>
            </a:r>
          </a:p>
          <a:p>
            <a:pPr lvl="2"/>
            <a:r>
              <a:rPr lang="es-ES_tradnl"/>
              <a:t>Ejemplos:</a:t>
            </a:r>
          </a:p>
          <a:p>
            <a:pPr lvl="3"/>
            <a:r>
              <a:rPr lang="es-ES_tradnl"/>
              <a:t>Turismo.</a:t>
            </a:r>
          </a:p>
          <a:p>
            <a:pPr lvl="3"/>
            <a:r>
              <a:rPr lang="es-ES_tradnl"/>
              <a:t>Cosméticos.</a:t>
            </a:r>
          </a:p>
          <a:p>
            <a:pPr lvl="2"/>
            <a:endParaRPr lang="es-ES_tradnl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26073250-509B-40D3-907A-C2E525BA9DEE}" type="slidenum">
              <a:rPr lang="es-ES_tradnl"/>
              <a:pPr/>
              <a:t>5</a:t>
            </a:fld>
            <a:endParaRPr lang="es-ES_tradnl"/>
          </a:p>
        </p:txBody>
      </p:sp>
      <p:sp>
        <p:nvSpPr>
          <p:cNvPr id="12290" name="Rectangle 102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Opciones de Toma de Decisiones</a:t>
            </a:r>
          </a:p>
        </p:txBody>
      </p:sp>
      <p:sp>
        <p:nvSpPr>
          <p:cNvPr id="12291" name="Rectangle 1027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s-ES_tradnl"/>
              <a:t>Ventas pendientes:</a:t>
            </a:r>
          </a:p>
          <a:p>
            <a:pPr lvl="2"/>
            <a:r>
              <a:rPr lang="es-ES_tradnl"/>
              <a:t>Ejemplo: </a:t>
            </a:r>
          </a:p>
          <a:p>
            <a:pPr lvl="3"/>
            <a:r>
              <a:rPr lang="es-ES_tradnl"/>
              <a:t>Autos.</a:t>
            </a:r>
          </a:p>
          <a:p>
            <a:pPr lvl="1"/>
            <a:r>
              <a:rPr lang="es-ES_tradnl"/>
              <a:t>Desarrollo de productos complementarios:</a:t>
            </a:r>
          </a:p>
          <a:p>
            <a:pPr lvl="2"/>
            <a:r>
              <a:rPr lang="es-ES_tradnl"/>
              <a:t>Ejemplos:</a:t>
            </a:r>
          </a:p>
          <a:p>
            <a:pPr lvl="3"/>
            <a:r>
              <a:rPr lang="es-ES_tradnl"/>
              <a:t>Restaurant tipo almuerzo ofrece comidas.</a:t>
            </a:r>
          </a:p>
          <a:p>
            <a:pPr lvl="3"/>
            <a:r>
              <a:rPr lang="es-ES_tradnl"/>
              <a:t>Tiendas de deportes combinan ski con deportes náuticos.</a:t>
            </a:r>
          </a:p>
          <a:p>
            <a:pPr lvl="2"/>
            <a:endParaRPr lang="es-ES_tradnl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57E2549-C5C4-49B9-963A-CD7A9822461F}" type="slidenum">
              <a:rPr lang="es-ES_tradnl"/>
              <a:pPr/>
              <a:t>6</a:t>
            </a:fld>
            <a:endParaRPr lang="es-ES_tradnl"/>
          </a:p>
        </p:txBody>
      </p:sp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Opciones de Toma de Decisiones</a:t>
            </a:r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2.- Para Manejar la Oferta:</a:t>
            </a:r>
          </a:p>
          <a:p>
            <a:pPr lvl="1"/>
            <a:r>
              <a:rPr lang="es-ES_tradnl"/>
              <a:t>Contrataciones y despidos:</a:t>
            </a:r>
          </a:p>
          <a:p>
            <a:pPr lvl="2"/>
            <a:r>
              <a:rPr lang="es-ES_tradnl"/>
              <a:t>Altos costos asociados.</a:t>
            </a:r>
          </a:p>
          <a:p>
            <a:pPr lvl="1"/>
            <a:r>
              <a:rPr lang="es-ES_tradnl"/>
              <a:t>Horas extras y semanas cortas:</a:t>
            </a:r>
          </a:p>
          <a:p>
            <a:pPr lvl="2"/>
            <a:r>
              <a:rPr lang="es-ES_tradnl"/>
              <a:t>Ejemplo: Europa.</a:t>
            </a:r>
          </a:p>
          <a:p>
            <a:pPr lvl="1"/>
            <a:r>
              <a:rPr lang="es-ES_tradnl"/>
              <a:t>Uso de mano de obra temporal.</a:t>
            </a:r>
          </a:p>
          <a:p>
            <a:pPr lvl="1"/>
            <a:r>
              <a:rPr lang="es-ES_tradnl"/>
              <a:t>Uso de inventarios:</a:t>
            </a:r>
          </a:p>
          <a:p>
            <a:pPr lvl="2"/>
            <a:r>
              <a:rPr lang="es-ES_tradnl"/>
              <a:t>Para alisar la producción en demandas estacionales.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EFE5793-4383-440E-AE4E-60680B4DE16E}" type="slidenum">
              <a:rPr lang="es-ES_tradnl"/>
              <a:pPr/>
              <a:t>7</a:t>
            </a:fld>
            <a:endParaRPr lang="es-ES_tradnl"/>
          </a:p>
        </p:txBody>
      </p:sp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z="4000"/>
              <a:t>Opciones de Toma de Decisiones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lvl="1"/>
            <a:r>
              <a:rPr lang="es-ES_tradnl"/>
              <a:t>Subcontratistas:</a:t>
            </a:r>
          </a:p>
          <a:p>
            <a:pPr lvl="2"/>
            <a:r>
              <a:rPr lang="es-ES_tradnl"/>
              <a:t>Ejemplos:</a:t>
            </a:r>
          </a:p>
          <a:p>
            <a:pPr lvl="3"/>
            <a:r>
              <a:rPr lang="es-ES_tradnl"/>
              <a:t>Ropa.</a:t>
            </a:r>
          </a:p>
          <a:p>
            <a:pPr lvl="3"/>
            <a:r>
              <a:rPr lang="es-ES_tradnl"/>
              <a:t>Juguetes.</a:t>
            </a:r>
          </a:p>
          <a:p>
            <a:pPr lvl="1"/>
            <a:r>
              <a:rPr lang="es-ES_tradnl"/>
              <a:t>Arreglos de cooperación (alianzas estratégicas o tácticas):</a:t>
            </a:r>
          </a:p>
          <a:p>
            <a:pPr lvl="2"/>
            <a:r>
              <a:rPr lang="es-ES_tradnl"/>
              <a:t>Redes de producción.</a:t>
            </a:r>
          </a:p>
          <a:p>
            <a:pPr lvl="2"/>
            <a:r>
              <a:rPr lang="es-ES_tradnl"/>
              <a:t>Ejemplos:</a:t>
            </a:r>
          </a:p>
          <a:p>
            <a:pPr lvl="3"/>
            <a:r>
              <a:rPr lang="es-ES_tradnl"/>
              <a:t>Aerolíneas.</a:t>
            </a:r>
          </a:p>
          <a:p>
            <a:pPr lvl="3"/>
            <a:r>
              <a:rPr lang="es-ES_tradnl"/>
              <a:t>Hoteles.</a:t>
            </a:r>
          </a:p>
          <a:p>
            <a:pPr lvl="1"/>
            <a:endParaRPr lang="es-ES_tradnl"/>
          </a:p>
          <a:p>
            <a:endParaRPr lang="es-ES_tradnl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BE57FA2D-F4B1-4B33-BC0B-8DFD53B69365}" type="slidenum">
              <a:rPr lang="es-ES_tradnl"/>
              <a:pPr/>
              <a:t>8</a:t>
            </a:fld>
            <a:endParaRPr lang="es-ES_tradnl"/>
          </a:p>
        </p:txBody>
      </p:sp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Estrategias Puras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Nivelar la Fuerza de Trabajo y Capacidad:</a:t>
            </a:r>
          </a:p>
          <a:p>
            <a:pPr lvl="2"/>
            <a:endParaRPr lang="es-ES_tradnl"/>
          </a:p>
          <a:p>
            <a:pPr lvl="1"/>
            <a:r>
              <a:rPr lang="es-ES_tradnl"/>
              <a:t>Cualquier variación en la demanda debe absorberse mediante el uso de inventarios, tiempo extra, subcontrataciones, arreglos de cooperación o cualquiera de las opciones que influyen en la demanda. </a:t>
            </a:r>
          </a:p>
          <a:p>
            <a:pPr lvl="1"/>
            <a:r>
              <a:rPr lang="es-ES_tradnl"/>
              <a:t>Se puede incurrir en ventas perdidas.</a:t>
            </a:r>
          </a:p>
          <a:p>
            <a:pPr lvl="1"/>
            <a:endParaRPr lang="es-ES_tradnl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Marcador de pie de página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s-ES_tradnl"/>
              <a:t>Capítulo : Planeación Agregada      #</a:t>
            </a:r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6A6250B-2C95-45E3-91BA-BE34347AB9C1}" type="slidenum">
              <a:rPr lang="es-ES_tradnl"/>
              <a:pPr/>
              <a:t>9</a:t>
            </a:fld>
            <a:endParaRPr lang="es-ES_tradnl"/>
          </a:p>
        </p:txBody>
      </p:sp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/>
              <a:t>Estrategias Puras</a:t>
            </a:r>
          </a:p>
        </p:txBody>
      </p:sp>
      <p:sp>
        <p:nvSpPr>
          <p:cNvPr id="153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s-ES_tradnl"/>
              <a:t>Seguir la Demanda:</a:t>
            </a:r>
          </a:p>
          <a:p>
            <a:pPr lvl="2"/>
            <a:endParaRPr lang="es-ES_tradnl"/>
          </a:p>
          <a:p>
            <a:pPr lvl="1"/>
            <a:r>
              <a:rPr lang="es-ES_tradnl"/>
              <a:t>En este caso la fuerza de trabajo absorbe todos los cambios en la demanda, sin necesidad de mantener inventarios ni utilizar alguna de las variables disponibles para la planeación agregada.</a:t>
            </a:r>
          </a:p>
          <a:p>
            <a:endParaRPr lang="es-ES_tradnl"/>
          </a:p>
          <a:p>
            <a:r>
              <a:rPr lang="es-ES_tradnl"/>
              <a:t>Pueden utilizarse estas dos estrategias puras junto combinaciones entre ellas para satisfacer las fluctuaciones de la demanda.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47">
  <a:themeElements>
    <a:clrScheme name="47 2">
      <a:dk1>
        <a:srgbClr val="000000"/>
      </a:dk1>
      <a:lt1>
        <a:srgbClr val="FFFFFF"/>
      </a:lt1>
      <a:dk2>
        <a:srgbClr val="333399"/>
      </a:dk2>
      <a:lt2>
        <a:srgbClr val="1C1C1C"/>
      </a:lt2>
      <a:accent1>
        <a:srgbClr val="00E4A8"/>
      </a:accent1>
      <a:accent2>
        <a:srgbClr val="FFCF01"/>
      </a:accent2>
      <a:accent3>
        <a:srgbClr val="FFFFFF"/>
      </a:accent3>
      <a:accent4>
        <a:srgbClr val="000000"/>
      </a:accent4>
      <a:accent5>
        <a:srgbClr val="AAEFD1"/>
      </a:accent5>
      <a:accent6>
        <a:srgbClr val="E7BB01"/>
      </a:accent6>
      <a:hlink>
        <a:srgbClr val="FF0000"/>
      </a:hlink>
      <a:folHlink>
        <a:srgbClr val="3333CC"/>
      </a:folHlink>
    </a:clrScheme>
    <a:fontScheme name="47">
      <a:majorFont>
        <a:latin typeface="Tahoma"/>
        <a:ea typeface=""/>
        <a:cs typeface=""/>
      </a:majorFont>
      <a:minorFont>
        <a:latin typeface="Tahom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ahoma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miter lim="800000"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2"/>
            </a:solidFill>
            <a:effectLst/>
            <a:latin typeface="Tahoma" charset="0"/>
          </a:defRPr>
        </a:defPPr>
      </a:lstStyle>
    </a:lnDef>
  </a:objectDefaults>
  <a:extraClrSchemeLst>
    <a:extraClrScheme>
      <a:clrScheme name="47 1">
        <a:dk1>
          <a:srgbClr val="969696"/>
        </a:dk1>
        <a:lt1>
          <a:srgbClr val="FFFFFF"/>
        </a:lt1>
        <a:dk2>
          <a:srgbClr val="000000"/>
        </a:dk2>
        <a:lt2>
          <a:srgbClr val="DDDDDD"/>
        </a:lt2>
        <a:accent1>
          <a:srgbClr val="00E4A8"/>
        </a:accent1>
        <a:accent2>
          <a:srgbClr val="3333CC"/>
        </a:accent2>
        <a:accent3>
          <a:srgbClr val="AAAAAA"/>
        </a:accent3>
        <a:accent4>
          <a:srgbClr val="DADADA"/>
        </a:accent4>
        <a:accent5>
          <a:srgbClr val="AAEFD1"/>
        </a:accent5>
        <a:accent6>
          <a:srgbClr val="2D2DB9"/>
        </a:accent6>
        <a:hlink>
          <a:srgbClr val="FF5050"/>
        </a:hlink>
        <a:folHlink>
          <a:srgbClr val="FFCF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47 2">
        <a:dk1>
          <a:srgbClr val="000000"/>
        </a:dk1>
        <a:lt1>
          <a:srgbClr val="FFFFFF"/>
        </a:lt1>
        <a:dk2>
          <a:srgbClr val="333399"/>
        </a:dk2>
        <a:lt2>
          <a:srgbClr val="1C1C1C"/>
        </a:lt2>
        <a:accent1>
          <a:srgbClr val="00E4A8"/>
        </a:accent1>
        <a:accent2>
          <a:srgbClr val="FFCF01"/>
        </a:accent2>
        <a:accent3>
          <a:srgbClr val="FFFFFF"/>
        </a:accent3>
        <a:accent4>
          <a:srgbClr val="000000"/>
        </a:accent4>
        <a:accent5>
          <a:srgbClr val="AAEFD1"/>
        </a:accent5>
        <a:accent6>
          <a:srgbClr val="E7BB01"/>
        </a:accent6>
        <a:hlink>
          <a:srgbClr val="FF0000"/>
        </a:hlink>
        <a:folHlink>
          <a:srgbClr val="3333CC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47 3">
        <a:dk1>
          <a:srgbClr val="000000"/>
        </a:dk1>
        <a:lt1>
          <a:srgbClr val="FFFFFF"/>
        </a:lt1>
        <a:dk2>
          <a:srgbClr val="000000"/>
        </a:dk2>
        <a:lt2>
          <a:srgbClr val="5F5F5F"/>
        </a:lt2>
        <a:accent1>
          <a:srgbClr val="EAEAEA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F3F3F3"/>
        </a:accent5>
        <a:accent6>
          <a:srgbClr val="737373"/>
        </a:accent6>
        <a:hlink>
          <a:srgbClr val="4D4D4D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47 4">
        <a:dk1>
          <a:srgbClr val="000094"/>
        </a:dk1>
        <a:lt1>
          <a:srgbClr val="FFFFFF"/>
        </a:lt1>
        <a:dk2>
          <a:srgbClr val="0000CC"/>
        </a:dk2>
        <a:lt2>
          <a:srgbClr val="FFFFCC"/>
        </a:lt2>
        <a:accent1>
          <a:srgbClr val="3193FF"/>
        </a:accent1>
        <a:accent2>
          <a:srgbClr val="9900FF"/>
        </a:accent2>
        <a:accent3>
          <a:srgbClr val="AAAAE2"/>
        </a:accent3>
        <a:accent4>
          <a:srgbClr val="DADADA"/>
        </a:accent4>
        <a:accent5>
          <a:srgbClr val="ADC8FF"/>
        </a:accent5>
        <a:accent6>
          <a:srgbClr val="8A00E7"/>
        </a:accent6>
        <a:hlink>
          <a:srgbClr val="FF33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47 5">
        <a:dk1>
          <a:srgbClr val="000000"/>
        </a:dk1>
        <a:lt1>
          <a:srgbClr val="FFFFFF"/>
        </a:lt1>
        <a:dk2>
          <a:srgbClr val="000066"/>
        </a:dk2>
        <a:lt2>
          <a:srgbClr val="333333"/>
        </a:lt2>
        <a:accent1>
          <a:srgbClr val="C4709A"/>
        </a:accent1>
        <a:accent2>
          <a:srgbClr val="4B4EB5"/>
        </a:accent2>
        <a:accent3>
          <a:srgbClr val="FFFFFF"/>
        </a:accent3>
        <a:accent4>
          <a:srgbClr val="000000"/>
        </a:accent4>
        <a:accent5>
          <a:srgbClr val="DEBBCA"/>
        </a:accent5>
        <a:accent6>
          <a:srgbClr val="4346A4"/>
        </a:accent6>
        <a:hlink>
          <a:srgbClr val="C481CF"/>
        </a:hlink>
        <a:folHlink>
          <a:srgbClr val="76B74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47 6">
        <a:dk1>
          <a:srgbClr val="000000"/>
        </a:dk1>
        <a:lt1>
          <a:srgbClr val="FFFFFF"/>
        </a:lt1>
        <a:dk2>
          <a:srgbClr val="6A4076"/>
        </a:dk2>
        <a:lt2>
          <a:srgbClr val="969696"/>
        </a:lt2>
        <a:accent1>
          <a:srgbClr val="DBA9C2"/>
        </a:accent1>
        <a:accent2>
          <a:srgbClr val="E1BF91"/>
        </a:accent2>
        <a:accent3>
          <a:srgbClr val="FFFFFF"/>
        </a:accent3>
        <a:accent4>
          <a:srgbClr val="000000"/>
        </a:accent4>
        <a:accent5>
          <a:srgbClr val="EAD1DD"/>
        </a:accent5>
        <a:accent6>
          <a:srgbClr val="CCAD83"/>
        </a:accent6>
        <a:hlink>
          <a:srgbClr val="B3CE82"/>
        </a:hlink>
        <a:folHlink>
          <a:srgbClr val="B8AD48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47 7">
        <a:dk1>
          <a:srgbClr val="000000"/>
        </a:dk1>
        <a:lt1>
          <a:srgbClr val="FFFFFF"/>
        </a:lt1>
        <a:dk2>
          <a:srgbClr val="515F7B"/>
        </a:dk2>
        <a:lt2>
          <a:srgbClr val="808080"/>
        </a:lt2>
        <a:accent1>
          <a:srgbClr val="9FCAD3"/>
        </a:accent1>
        <a:accent2>
          <a:srgbClr val="C0C0C0"/>
        </a:accent2>
        <a:accent3>
          <a:srgbClr val="FFFFFF"/>
        </a:accent3>
        <a:accent4>
          <a:srgbClr val="000000"/>
        </a:accent4>
        <a:accent5>
          <a:srgbClr val="CDE1E6"/>
        </a:accent5>
        <a:accent6>
          <a:srgbClr val="AEAEAE"/>
        </a:accent6>
        <a:hlink>
          <a:srgbClr val="91AFBF"/>
        </a:hlink>
        <a:folHlink>
          <a:srgbClr val="ECEAAC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C:\Archivos de programa\Microsoft Office\Plantillas\Diseños de presentaciones\47.pot</Template>
  <TotalTime>637</TotalTime>
  <Words>1210</Words>
  <Application>Microsoft Office PowerPoint</Application>
  <PresentationFormat>Presentación en pantalla (4:3)</PresentationFormat>
  <Paragraphs>295</Paragraphs>
  <Slides>28</Slides>
  <Notes>26</Notes>
  <HiddenSlides>0</HiddenSlides>
  <MMClips>0</MMClips>
  <ScaleCrop>false</ScaleCrop>
  <HeadingPairs>
    <vt:vector size="6" baseType="variant">
      <vt:variant>
        <vt:lpstr>Tema</vt:lpstr>
      </vt:variant>
      <vt:variant>
        <vt:i4>1</vt:i4>
      </vt:variant>
      <vt:variant>
        <vt:lpstr>Servidores OLE incrustados</vt:lpstr>
      </vt:variant>
      <vt:variant>
        <vt:i4>1</vt:i4>
      </vt:variant>
      <vt:variant>
        <vt:lpstr>Títulos de diapositiva</vt:lpstr>
      </vt:variant>
      <vt:variant>
        <vt:i4>28</vt:i4>
      </vt:variant>
    </vt:vector>
  </HeadingPairs>
  <TitlesOfParts>
    <vt:vector size="30" baseType="lpstr">
      <vt:lpstr>47</vt:lpstr>
      <vt:lpstr>Ecuación</vt:lpstr>
      <vt:lpstr>Gestión de Operaciones</vt:lpstr>
      <vt:lpstr>Introducción</vt:lpstr>
      <vt:lpstr>Introducción</vt:lpstr>
      <vt:lpstr>Opciones de Toma de Decisiones</vt:lpstr>
      <vt:lpstr>Opciones de Toma de Decisiones</vt:lpstr>
      <vt:lpstr>Opciones de Toma de Decisiones</vt:lpstr>
      <vt:lpstr>Opciones de Toma de Decisiones</vt:lpstr>
      <vt:lpstr>Estrategias Puras</vt:lpstr>
      <vt:lpstr>Estrategias Puras</vt:lpstr>
      <vt:lpstr>Costos</vt:lpstr>
      <vt:lpstr>Costos</vt:lpstr>
      <vt:lpstr>Costos</vt:lpstr>
      <vt:lpstr>Agregación y Desagregación de Información y Decisiones.</vt:lpstr>
      <vt:lpstr>Agregación y Desagregación de Información y Decisiones.</vt:lpstr>
      <vt:lpstr>Caso: Supermercado</vt:lpstr>
      <vt:lpstr>Diapositiva 16</vt:lpstr>
      <vt:lpstr>Esquemas de Planificación</vt:lpstr>
      <vt:lpstr>Esquemas de Solución Ejemplo simple de Un producto</vt:lpstr>
      <vt:lpstr>Esquemas de Solución</vt:lpstr>
      <vt:lpstr>Esquemas de Solución</vt:lpstr>
      <vt:lpstr>Esquemas de Solución</vt:lpstr>
      <vt:lpstr>Esquemas de Solución</vt:lpstr>
      <vt:lpstr>Producción y Diseño de Caminos</vt:lpstr>
      <vt:lpstr>Producción y Diseño de Caminos</vt:lpstr>
      <vt:lpstr>Producción y Diseño de Caminos</vt:lpstr>
      <vt:lpstr>Producción y Diseño de Caminos</vt:lpstr>
      <vt:lpstr>Producción y Diseño de Caminos</vt:lpstr>
      <vt:lpstr>Producción y Diseño de Caminos</vt:lpstr>
    </vt:vector>
  </TitlesOfParts>
  <Company>Universidad de Chile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Gestión de Operaciones</dc:title>
  <dc:creator>Antoine Sauré Valenzuela</dc:creator>
  <cp:lastModifiedBy>Maritza</cp:lastModifiedBy>
  <cp:revision>30</cp:revision>
  <cp:lastPrinted>2002-05-03T22:14:12Z</cp:lastPrinted>
  <dcterms:created xsi:type="dcterms:W3CDTF">2001-04-19T21:38:58Z</dcterms:created>
  <dcterms:modified xsi:type="dcterms:W3CDTF">2010-09-21T15:47:01Z</dcterms:modified>
</cp:coreProperties>
</file>

<file path=docProps/thumbnail.jpeg>
</file>