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87" r:id="rId14"/>
    <p:sldId id="288" r:id="rId15"/>
    <p:sldId id="285" r:id="rId16"/>
    <p:sldId id="286" r:id="rId17"/>
    <p:sldId id="269" r:id="rId18"/>
    <p:sldId id="270" r:id="rId19"/>
    <p:sldId id="272" r:id="rId20"/>
    <p:sldId id="273" r:id="rId21"/>
    <p:sldId id="274" r:id="rId22"/>
    <p:sldId id="275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64"/>
    </p:cViewPr>
  </p:sorterViewPr>
  <p:notesViewPr>
    <p:cSldViewPr>
      <p:cViewPr varScale="1">
        <p:scale>
          <a:sx n="58" d="100"/>
          <a:sy n="58" d="100"/>
        </p:scale>
        <p:origin x="-125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01F5E-E1FE-4897-A100-F76B56CAE00D}" type="datetimeFigureOut">
              <a:rPr lang="es-ES" smtClean="0"/>
              <a:pPr/>
              <a:t>21/09/2010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1EAF3-86E5-48B5-AF3C-6D0CE02B268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5E45A0F-8D10-495F-98A2-0B79CA3CCAA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627C2C-212B-4E97-8A87-FACBCDF5557C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F8D78C-98A3-4DE2-8EB8-D02ADB6A01F5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CBB44D-D0AA-4801-BF2C-CB32F37DC3A6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7811B-C169-4E88-BC8A-678589FAD5C0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DD7D24-5311-44E0-9C3E-4D3600CE9630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F759FC-37AA-4876-86F6-853001D50027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6E00-5E25-4EA9-8A3E-9485C1F2DF53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FB9EFA-16AC-453C-8558-3BD3B6813C78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391F0F-2F08-46ED-AE74-D0324487ACB6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F12B95-E388-451D-A1C1-B1EC25AB5AC0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18D797-F7D1-4E84-AAE8-F0122A2204C6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AA0B3-7FC0-4CA0-ACFF-FB9E39E20304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D1157-D4A6-42E1-AD1F-DC022866F091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B8286-76D3-4109-836B-DCDDA1B2D21B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9A1F3-C165-4A1A-B252-949B27B18222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AF89BC-E9DC-4DDB-B3A1-8899A7CED380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1BF998-8964-49C1-8311-612CD25AA8C5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FE43A-616D-4364-81D2-5FA66D399831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35DA9A-CBD4-4763-8B49-2C1C694ECE93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C499EA-1696-4CEE-994C-82F8BE0A28B2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D92DCA-E2B8-4376-B64B-409C9315E1F1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D9F8F5-C5DE-4333-9E9F-56CD7293E5C1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6B275B-E5BE-4C6A-A08E-9624CD255389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8C2655-4651-491B-9D02-DE5D5F3644A4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53F3E7-9393-4539-AA88-0A442F085600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BCB1F-C2B3-4634-9D6D-224BA33190A3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6051686-2A7D-4FFC-BB51-5D1CD3CA920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8E159-2C51-4068-A6D5-2FE56C562CE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B86C0B-2EFC-4F51-B14C-52CD642CDB8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656091-5C4D-4261-8B1C-E500B4A2136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F203A9-FB88-4581-A9FF-480B3C72AA5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95B1B3-CB3D-406D-BFB7-6C69AFD2A01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F4256B-8872-41ED-84AC-B1CCD945CC4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67A1E0-C84B-4AD5-A496-AF2D2327090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6E0C22-5EAC-4756-A140-04945C6CDC5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92B9DE-840D-4803-98C9-744AF2DF47E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CA9BAF-F58A-4795-B087-CAD6D3621EA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5105400" y="62769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s-ES_tradnl"/>
              <a:t>Capítulo : Planeación Agregada      #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A0B11F34-1887-49B2-A049-5624942850B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/>
            <a:r>
              <a:rPr lang="es-ES_tradnl"/>
              <a:t>Gestión de Operaciones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28800" y="3505200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/>
              <a:t>Capítulo : Planeación Agregada</a:t>
            </a:r>
            <a:endParaRPr lang="es-ES_tradnl" sz="3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DF7B8D-014B-4048-A35D-AACC7D3F2606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Costos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1.- Costo de contratación y despido:</a:t>
            </a:r>
          </a:p>
          <a:p>
            <a:pPr lvl="1"/>
            <a:r>
              <a:rPr lang="es-ES_tradnl"/>
              <a:t>Contratación:</a:t>
            </a:r>
          </a:p>
          <a:p>
            <a:pPr lvl="2"/>
            <a:r>
              <a:rPr lang="es-ES_tradnl"/>
              <a:t>Reclutamiento.</a:t>
            </a:r>
          </a:p>
          <a:p>
            <a:pPr lvl="2"/>
            <a:r>
              <a:rPr lang="es-ES_tradnl"/>
              <a:t>Selección.</a:t>
            </a:r>
          </a:p>
          <a:p>
            <a:pPr lvl="2"/>
            <a:r>
              <a:rPr lang="es-ES_tradnl"/>
              <a:t>Capacitación.</a:t>
            </a:r>
          </a:p>
          <a:p>
            <a:pPr lvl="2"/>
            <a:r>
              <a:rPr lang="es-ES_tradnl"/>
              <a:t>Adaptación.</a:t>
            </a:r>
          </a:p>
          <a:p>
            <a:pPr lvl="1"/>
            <a:r>
              <a:rPr lang="es-ES_tradnl"/>
              <a:t>Despido:</a:t>
            </a:r>
          </a:p>
          <a:p>
            <a:pPr lvl="2"/>
            <a:r>
              <a:rPr lang="es-ES_tradnl"/>
              <a:t>Costo social.</a:t>
            </a:r>
          </a:p>
          <a:p>
            <a:pPr lvl="2"/>
            <a:r>
              <a:rPr lang="es-ES_tradnl"/>
              <a:t>Pago de desahucio.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F453D6-8707-42C5-9A6A-FA871E10DBC7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28600"/>
            <a:ext cx="7793037" cy="1143000"/>
          </a:xfrm>
        </p:spPr>
        <p:txBody>
          <a:bodyPr/>
          <a:lstStyle/>
          <a:p>
            <a:r>
              <a:rPr lang="es-ES_tradnl"/>
              <a:t>Costos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2.- Costos de horas extras y horas no trabajadas:</a:t>
            </a:r>
          </a:p>
          <a:p>
            <a:pPr lvl="1"/>
            <a:r>
              <a:rPr lang="es-ES_tradnl"/>
              <a:t>Ejemplo:</a:t>
            </a:r>
          </a:p>
          <a:p>
            <a:pPr lvl="2"/>
            <a:r>
              <a:rPr lang="es-ES_tradnl"/>
              <a:t>Trabajos de mantención en una consultora.</a:t>
            </a:r>
          </a:p>
          <a:p>
            <a:pPr lvl="2"/>
            <a:endParaRPr lang="es-ES_tradnl"/>
          </a:p>
          <a:p>
            <a:r>
              <a:rPr lang="es-ES_tradnl"/>
              <a:t>3.- Costos de inventario:</a:t>
            </a:r>
          </a:p>
          <a:p>
            <a:pPr lvl="1"/>
            <a:r>
              <a:rPr lang="es-ES_tradnl"/>
              <a:t>Capital.</a:t>
            </a:r>
          </a:p>
          <a:p>
            <a:pPr lvl="1"/>
            <a:r>
              <a:rPr lang="es-ES_tradnl"/>
              <a:t>Bodega.</a:t>
            </a:r>
          </a:p>
          <a:p>
            <a:pPr lvl="1"/>
            <a:r>
              <a:rPr lang="es-ES_tradnl"/>
              <a:t>Perdidas.</a:t>
            </a:r>
          </a:p>
          <a:p>
            <a:pPr lvl="1"/>
            <a:r>
              <a:rPr lang="es-ES_tradnl"/>
              <a:t>Obsolescencia.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31A24A-E393-4D95-A313-0B3E69CB458F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Costos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4.- Costos de subcontratistas y mano de obra eventual:</a:t>
            </a:r>
          </a:p>
          <a:p>
            <a:pPr lvl="1"/>
            <a:r>
              <a:rPr lang="es-ES_tradnl"/>
              <a:t>Pagos.</a:t>
            </a:r>
          </a:p>
          <a:p>
            <a:pPr lvl="1"/>
            <a:r>
              <a:rPr lang="es-ES_tradnl"/>
              <a:t>Perdidas de productividad.</a:t>
            </a:r>
          </a:p>
          <a:p>
            <a:pPr lvl="1"/>
            <a:endParaRPr lang="es-ES_tradnl"/>
          </a:p>
          <a:p>
            <a:r>
              <a:rPr lang="es-ES_tradnl"/>
              <a:t>5.- Costo de agotamiento de inventario:</a:t>
            </a:r>
          </a:p>
          <a:p>
            <a:pPr lvl="1"/>
            <a:r>
              <a:rPr lang="es-ES_tradnl"/>
              <a:t>Ventas perdidas.</a:t>
            </a:r>
          </a:p>
          <a:p>
            <a:pPr lvl="1"/>
            <a:r>
              <a:rPr lang="es-ES_tradnl"/>
              <a:t>Ventas pendientes.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5EA6B0-CB19-4B0A-9E40-FC396A8D7CA8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/>
              <a:t>Agregación y Desagregación de Información y Decisiones.</a:t>
            </a:r>
            <a:endParaRPr lang="es-ES_tradnl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A nivel de planeación agregada no se ve el detalle de cada producto.</a:t>
            </a:r>
          </a:p>
          <a:p>
            <a:pPr lvl="1"/>
            <a:r>
              <a:rPr lang="es-ES_tradnl"/>
              <a:t>Ejemplo:</a:t>
            </a:r>
          </a:p>
          <a:p>
            <a:pPr lvl="2"/>
            <a:r>
              <a:rPr lang="es-ES_tradnl"/>
              <a:t>Una fábrica de calzado, con 500 modelos y 8 números por modelo </a:t>
            </a:r>
            <a:r>
              <a:rPr lang="es-ES_tradnl">
                <a:sym typeface="Symbol" pitchFamily="18" charset="2"/>
              </a:rPr>
              <a:t> 4.000 decisiones de producción.</a:t>
            </a:r>
          </a:p>
          <a:p>
            <a:pPr lvl="2"/>
            <a:r>
              <a:rPr lang="es-ES_tradnl">
                <a:sym typeface="Symbol" pitchFamily="18" charset="2"/>
              </a:rPr>
              <a:t>Este número se puede reducir por ejemplo a 50 agregando por similitud en:</a:t>
            </a:r>
          </a:p>
          <a:p>
            <a:pPr lvl="3"/>
            <a:r>
              <a:rPr lang="es-ES_tradnl"/>
              <a:t>Costo de producción.</a:t>
            </a:r>
          </a:p>
          <a:p>
            <a:pPr lvl="3"/>
            <a:r>
              <a:rPr lang="es-ES_tradnl"/>
              <a:t>Tipo de demanda.</a:t>
            </a:r>
          </a:p>
          <a:p>
            <a:pPr lvl="3"/>
            <a:r>
              <a:rPr lang="es-ES_tradnl"/>
              <a:t>Precio.</a:t>
            </a:r>
          </a:p>
          <a:p>
            <a:pPr lvl="3"/>
            <a:r>
              <a:rPr lang="es-ES_tradnl"/>
              <a:t>Forma de producir.</a:t>
            </a:r>
          </a:p>
          <a:p>
            <a:pPr lvl="3"/>
            <a:r>
              <a:rPr lang="es-ES_tradnl"/>
              <a:t>Uso de recursos.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A64FA5-1A8B-438E-ADB9-04FA537E4277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/>
              <a:t>Agregación y Desagregación de Información y Decisiones.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Debe existir consistencia entre el nivel táctico y la producción detallada posterior.</a:t>
            </a:r>
          </a:p>
          <a:p>
            <a:pPr lvl="1"/>
            <a:r>
              <a:rPr lang="es-ES_tradnl"/>
              <a:t>Una vez agregado se tiene una caja negra, es decir, debe dar lo mismo cuanto se hace de cada modelo.</a:t>
            </a:r>
          </a:p>
          <a:p>
            <a:pPr lvl="2"/>
            <a:r>
              <a:rPr lang="es-ES_tradnl"/>
              <a:t>Ejemplo: no se pueden agregar mocasines con bototos.</a:t>
            </a:r>
          </a:p>
          <a:p>
            <a:pPr lvl="1"/>
            <a:r>
              <a:rPr lang="es-ES_tradnl"/>
              <a:t>La solución agregada indica:</a:t>
            </a:r>
          </a:p>
          <a:p>
            <a:pPr lvl="2"/>
            <a:r>
              <a:rPr lang="es-ES_tradnl"/>
              <a:t>Plan general de producción.</a:t>
            </a:r>
          </a:p>
          <a:p>
            <a:pPr lvl="2"/>
            <a:r>
              <a:rPr lang="es-ES_tradnl"/>
              <a:t>Plan financiero.</a:t>
            </a:r>
          </a:p>
          <a:p>
            <a:pPr lvl="2"/>
            <a:r>
              <a:rPr lang="es-ES_tradnl"/>
              <a:t>Publicidad.</a:t>
            </a:r>
          </a:p>
          <a:p>
            <a:pPr lvl="2"/>
            <a:r>
              <a:rPr lang="es-ES_tradnl"/>
              <a:t>Requerimientos de personal y maquinarias.</a:t>
            </a:r>
          </a:p>
          <a:p>
            <a:pPr lvl="2"/>
            <a:r>
              <a:rPr lang="es-ES_tradnl"/>
              <a:t>Materia prima necesaria.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Caso: Supermercado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s-ES" dirty="0" smtClean="0"/>
              <a:t>Se busca un plan maestro de productos agregados, que después se deben desagregar a nivel operacional.</a:t>
            </a:r>
          </a:p>
          <a:p>
            <a:pPr lvl="1">
              <a:buNone/>
            </a:pPr>
            <a:r>
              <a:rPr lang="es-ES" dirty="0" smtClean="0"/>
              <a:t>Se planifica a horizonte movible, 3 a 18 meses.</a:t>
            </a:r>
          </a:p>
          <a:p>
            <a:pPr lvl="1">
              <a:buNone/>
            </a:pPr>
            <a:r>
              <a:rPr lang="es-ES" dirty="0" smtClean="0"/>
              <a:t>Costos</a:t>
            </a:r>
          </a:p>
          <a:p>
            <a:pPr lvl="1"/>
            <a:r>
              <a:rPr lang="es-ES" dirty="0" smtClean="0"/>
              <a:t>Fijos y variables de producir (sobre tiempo).</a:t>
            </a:r>
          </a:p>
          <a:p>
            <a:pPr lvl="1"/>
            <a:r>
              <a:rPr lang="es-ES" dirty="0" smtClean="0"/>
              <a:t>Cambio de producción</a:t>
            </a:r>
            <a:r>
              <a:rPr lang="es-ES" dirty="0" smtClean="0">
                <a:sym typeface="Wingdings" pitchFamily="2" charset="2"/>
              </a:rPr>
              <a:t>(contrataciones, despidos)</a:t>
            </a:r>
          </a:p>
          <a:p>
            <a:pPr lvl="1"/>
            <a:r>
              <a:rPr lang="es-ES" dirty="0" smtClean="0">
                <a:sym typeface="Wingdings" pitchFamily="2" charset="2"/>
              </a:rPr>
              <a:t>Inventario (costos de capital, bodegaje, deterioro).</a:t>
            </a:r>
          </a:p>
          <a:p>
            <a:pPr lvl="1"/>
            <a:r>
              <a:rPr lang="es-ES" dirty="0" smtClean="0">
                <a:sym typeface="Wingdings" pitchFamily="2" charset="2"/>
              </a:rPr>
              <a:t>Ventas perdidas o pendientes.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 : Planeación Agregada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656091-5C4D-4261-8B1C-E500B4A21365}" type="slidenum">
              <a:rPr lang="es-ES_tradnl" smtClean="0"/>
              <a:pPr/>
              <a:t>15</a:t>
            </a:fld>
            <a:endParaRPr lang="es-ES_tradn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s-ES" sz="2800" dirty="0" smtClean="0"/>
              <a:t>b) Las decisiones buscan equilibrar estos costos, sujeto a restricciones (cumplir demandas y capacidades).</a:t>
            </a:r>
          </a:p>
          <a:p>
            <a:pPr lvl="1">
              <a:buNone/>
            </a:pPr>
            <a:endParaRPr lang="es-ES" sz="2800" dirty="0" smtClean="0"/>
          </a:p>
          <a:p>
            <a:pPr lvl="2">
              <a:buNone/>
            </a:pPr>
            <a:r>
              <a:rPr lang="es-ES" sz="2800" dirty="0" smtClean="0"/>
              <a:t>Factores de incertidumbre:</a:t>
            </a:r>
          </a:p>
          <a:p>
            <a:pPr lvl="2">
              <a:buNone/>
            </a:pPr>
            <a:r>
              <a:rPr lang="es-ES" sz="2800" dirty="0" smtClean="0"/>
              <a:t>(dejar holguras, stocks de seguridad)</a:t>
            </a:r>
          </a:p>
          <a:p>
            <a:pPr lvl="2">
              <a:buNone/>
            </a:pPr>
            <a:r>
              <a:rPr lang="es-ES" sz="2800" dirty="0" smtClean="0"/>
              <a:t>Soluciones flexibles, robustas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Capítulo : Planeación Agregada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656091-5C4D-4261-8B1C-E500B4A21365}" type="slidenum">
              <a:rPr lang="es-ES_tradnl" smtClean="0"/>
              <a:pPr/>
              <a:t>16</a:t>
            </a:fld>
            <a:endParaRPr lang="es-ES_tradn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51C9F66-82B1-489E-9BDB-CC6BB5D3DEB9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Esquemas de </a:t>
            </a:r>
            <a:r>
              <a:rPr lang="es-ES_tradnl" dirty="0" smtClean="0"/>
              <a:t>Planificación</a:t>
            </a:r>
            <a:endParaRPr lang="es-ES_tradnl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1.- Reglas de Decisión por Lógica:</a:t>
            </a:r>
          </a:p>
          <a:p>
            <a:pPr lvl="1"/>
            <a:r>
              <a:rPr lang="es-ES_tradnl" dirty="0"/>
              <a:t>Producir entre una forma nivelada y una siguiendo la demanda</a:t>
            </a:r>
            <a:r>
              <a:rPr lang="es-ES_tradnl" dirty="0" smtClean="0"/>
              <a:t>.</a:t>
            </a:r>
          </a:p>
          <a:p>
            <a:pPr lvl="1">
              <a:buNone/>
            </a:pPr>
            <a:endParaRPr lang="es-ES_tradnl" dirty="0"/>
          </a:p>
          <a:p>
            <a:r>
              <a:rPr lang="es-ES_tradnl" dirty="0" smtClean="0"/>
              <a:t>2.- Simulación:</a:t>
            </a:r>
          </a:p>
          <a:p>
            <a:pPr lvl="1"/>
            <a:r>
              <a:rPr lang="es-ES_tradnl" sz="2200" dirty="0" smtClean="0"/>
              <a:t>Paquetes comerciales:</a:t>
            </a:r>
            <a:endParaRPr lang="es-ES_tradnl" dirty="0" smtClean="0"/>
          </a:p>
          <a:p>
            <a:pPr lvl="1"/>
            <a:r>
              <a:rPr lang="es-ES_tradnl" sz="2200" dirty="0" smtClean="0"/>
              <a:t>Convenientes para casos complejos de producción</a:t>
            </a:r>
            <a:endParaRPr lang="es-ES_tradnl" dirty="0" smtClean="0"/>
          </a:p>
          <a:p>
            <a:pPr lvl="2"/>
            <a:endParaRPr lang="es-ES_trad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8012EA-E6B4-4CB4-9A39-1CD26DAA8D30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Esquemas de Solución Ejemplo simple de Un producto</a:t>
            </a:r>
            <a:endParaRPr lang="es-ES_tradnl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772400" cy="4456113"/>
          </a:xfrm>
        </p:spPr>
        <p:txBody>
          <a:bodyPr/>
          <a:lstStyle/>
          <a:p>
            <a:r>
              <a:rPr lang="es-ES_tradnl" sz="2000" dirty="0" smtClean="0"/>
              <a:t>3</a:t>
            </a:r>
            <a:r>
              <a:rPr lang="es-ES_tradnl" sz="2000" dirty="0"/>
              <a:t>.- </a:t>
            </a:r>
            <a:r>
              <a:rPr lang="es-ES_tradnl" sz="2400" dirty="0"/>
              <a:t>Programación Lineal:</a:t>
            </a:r>
            <a:endParaRPr lang="es-ES_tradnl" sz="2000" dirty="0"/>
          </a:p>
          <a:p>
            <a:pPr lvl="1">
              <a:buFont typeface="Wingdings" pitchFamily="2" charset="2"/>
              <a:buNone/>
            </a:pPr>
            <a:r>
              <a:rPr lang="es-ES_tradnl" sz="1800" dirty="0"/>
              <a:t>Uso frecuente y exitoso </a:t>
            </a:r>
            <a:endParaRPr lang="es-ES_tradnl" sz="1800" dirty="0" smtClean="0"/>
          </a:p>
          <a:p>
            <a:pPr lvl="1">
              <a:buFont typeface="Wingdings" pitchFamily="2" charset="2"/>
              <a:buNone/>
            </a:pPr>
            <a:r>
              <a:rPr lang="es-ES_tradnl" sz="1800" dirty="0" smtClean="0"/>
              <a:t>Ejemplo:</a:t>
            </a:r>
            <a:endParaRPr lang="es-ES_tradnl" sz="1800" dirty="0"/>
          </a:p>
          <a:p>
            <a:pPr lvl="1"/>
            <a:r>
              <a:rPr lang="es-ES_tradnl" sz="1800" dirty="0"/>
              <a:t>Notación:</a:t>
            </a:r>
          </a:p>
          <a:p>
            <a:pPr lvl="2"/>
            <a:r>
              <a:rPr lang="es-ES_tradnl" sz="1600" dirty="0"/>
              <a:t>P</a:t>
            </a:r>
            <a:r>
              <a:rPr lang="es-ES_tradnl" sz="1600" baseline="-25000" dirty="0"/>
              <a:t>t</a:t>
            </a:r>
            <a:r>
              <a:rPr lang="es-ES_tradnl" sz="1600" dirty="0"/>
              <a:t>: cantidad a producir en el período t.</a:t>
            </a:r>
          </a:p>
          <a:p>
            <a:pPr lvl="2"/>
            <a:r>
              <a:rPr lang="es-ES_tradnl" sz="1600" dirty="0"/>
              <a:t>F</a:t>
            </a:r>
            <a:r>
              <a:rPr lang="es-ES_tradnl" sz="1600" baseline="-25000" dirty="0"/>
              <a:t>t</a:t>
            </a:r>
            <a:r>
              <a:rPr lang="es-ES_tradnl" sz="1600" dirty="0"/>
              <a:t>: demanda a satisfacer en el período t.</a:t>
            </a:r>
          </a:p>
          <a:p>
            <a:pPr lvl="2"/>
            <a:r>
              <a:rPr lang="es-ES_tradnl" sz="1600" dirty="0" err="1"/>
              <a:t>I</a:t>
            </a:r>
            <a:r>
              <a:rPr lang="es-ES_tradnl" sz="1600" baseline="-25000" dirty="0" err="1"/>
              <a:t>t</a:t>
            </a:r>
            <a:r>
              <a:rPr lang="es-ES_tradnl" sz="1600" dirty="0"/>
              <a:t>: nivel de inventario del período t al </a:t>
            </a:r>
            <a:r>
              <a:rPr lang="es-ES_tradnl" sz="1600" dirty="0" smtClean="0"/>
              <a:t>t+1.</a:t>
            </a:r>
          </a:p>
          <a:p>
            <a:pPr lvl="2"/>
            <a:r>
              <a:rPr lang="es-ES_tradnl" sz="1800" dirty="0" err="1" smtClean="0"/>
              <a:t>R</a:t>
            </a:r>
            <a:r>
              <a:rPr lang="es-ES_tradnl" sz="1800" baseline="-25000" dirty="0" err="1" smtClean="0"/>
              <a:t>t</a:t>
            </a:r>
            <a:r>
              <a:rPr lang="es-ES_tradnl" sz="1800" dirty="0" smtClean="0"/>
              <a:t>: producción de la mano de obra en tiempo normal en el período t.</a:t>
            </a:r>
          </a:p>
          <a:p>
            <a:pPr lvl="2"/>
            <a:r>
              <a:rPr lang="es-ES_tradnl" sz="1800" dirty="0" err="1" smtClean="0"/>
              <a:t>O</a:t>
            </a:r>
            <a:r>
              <a:rPr lang="es-ES_tradnl" sz="1800" baseline="-25000" dirty="0" err="1" smtClean="0"/>
              <a:t>t</a:t>
            </a:r>
            <a:r>
              <a:rPr lang="es-ES_tradnl" sz="1800" dirty="0" smtClean="0"/>
              <a:t>: producción de la mano de obra en sobretiempo en el período t.</a:t>
            </a:r>
          </a:p>
          <a:p>
            <a:pPr lvl="2"/>
            <a:r>
              <a:rPr lang="es-ES_tradnl" sz="1800" dirty="0" err="1" smtClean="0"/>
              <a:t>S</a:t>
            </a:r>
            <a:r>
              <a:rPr lang="es-ES_tradnl" sz="1800" baseline="-25000" dirty="0" err="1" smtClean="0"/>
              <a:t>t</a:t>
            </a:r>
            <a:r>
              <a:rPr lang="es-ES_tradnl" sz="1800" dirty="0" smtClean="0"/>
              <a:t>: producción de los subcontratistas en el período t.</a:t>
            </a:r>
          </a:p>
          <a:p>
            <a:pPr lvl="2"/>
            <a:r>
              <a:rPr lang="es-ES_tradnl" sz="1800" dirty="0" err="1" smtClean="0"/>
              <a:t>H</a:t>
            </a:r>
            <a:r>
              <a:rPr lang="es-ES_tradnl" sz="1800" baseline="-25000" dirty="0" err="1" smtClean="0"/>
              <a:t>t</a:t>
            </a:r>
            <a:r>
              <a:rPr lang="es-ES_tradnl" sz="1800" dirty="0" smtClean="0"/>
              <a:t>: producción añadida por contrataciones.</a:t>
            </a:r>
          </a:p>
          <a:p>
            <a:pPr lvl="2"/>
            <a:r>
              <a:rPr lang="es-ES_tradnl" sz="1800" dirty="0" err="1" smtClean="0"/>
              <a:t>L</a:t>
            </a:r>
            <a:r>
              <a:rPr lang="es-ES_tradnl" sz="1800" baseline="-25000" dirty="0" err="1" smtClean="0"/>
              <a:t>t</a:t>
            </a:r>
            <a:r>
              <a:rPr lang="es-ES_tradnl" sz="1800" dirty="0" smtClean="0"/>
              <a:t>: producción perdida por despidos.</a:t>
            </a:r>
          </a:p>
          <a:p>
            <a:pPr lvl="2"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A08DA6-BF5B-4A8D-A5D2-EE9E1E3C7B43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Esquemas de Solución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Modelo básico:</a:t>
            </a:r>
          </a:p>
          <a:p>
            <a:pPr lvl="2"/>
            <a:r>
              <a:rPr lang="es-ES_tradnl"/>
              <a:t>Capacidad de producción: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Conservación de flujo: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Disponibilidad de sobretiempo:</a:t>
            </a:r>
          </a:p>
          <a:p>
            <a:pPr lvl="2"/>
            <a:endParaRPr lang="es-ES_tradnl"/>
          </a:p>
          <a:p>
            <a:pPr lvl="1"/>
            <a:endParaRPr lang="es-ES_tradnl"/>
          </a:p>
        </p:txBody>
      </p:sp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2393950" y="2590800"/>
          <a:ext cx="4032250" cy="538163"/>
        </p:xfrm>
        <a:graphic>
          <a:graphicData uri="http://schemas.openxmlformats.org/presentationml/2006/ole">
            <p:oleObj spid="_x0000_s22533" name="Ecuación" r:id="rId4" imgW="1714320" imgH="228600" progId="Equation.3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2362200" y="3657600"/>
          <a:ext cx="4092575" cy="538163"/>
        </p:xfrm>
        <a:graphic>
          <a:graphicData uri="http://schemas.openxmlformats.org/presentationml/2006/ole">
            <p:oleObj spid="_x0000_s22534" name="Ecuación" r:id="rId5" imgW="1739880" imgH="228600" progId="Equation.3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2390775" y="4795838"/>
          <a:ext cx="4033838" cy="538162"/>
        </p:xfrm>
        <a:graphic>
          <a:graphicData uri="http://schemas.openxmlformats.org/presentationml/2006/ole">
            <p:oleObj spid="_x0000_s22535" name="Ecuación" r:id="rId6" imgW="1714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B68D5E-CEA4-4930-BDED-3645B1929657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Características:</a:t>
            </a:r>
          </a:p>
          <a:p>
            <a:pPr lvl="1"/>
            <a:r>
              <a:rPr lang="es-ES_tradnl"/>
              <a:t>Horizonte típico: 12 meses.</a:t>
            </a:r>
          </a:p>
          <a:p>
            <a:pPr lvl="3"/>
            <a:endParaRPr lang="es-ES_tradnl"/>
          </a:p>
          <a:p>
            <a:pPr lvl="1"/>
            <a:r>
              <a:rPr lang="es-ES_tradnl"/>
              <a:t>Agregación de productos en demanda y producción:</a:t>
            </a:r>
          </a:p>
          <a:p>
            <a:pPr lvl="2"/>
            <a:r>
              <a:rPr lang="es-ES_tradnl"/>
              <a:t>Criterios:</a:t>
            </a:r>
          </a:p>
          <a:p>
            <a:pPr lvl="3"/>
            <a:r>
              <a:rPr lang="es-ES_tradnl"/>
              <a:t>Tipo de demanda.</a:t>
            </a:r>
          </a:p>
          <a:p>
            <a:pPr lvl="3"/>
            <a:r>
              <a:rPr lang="es-ES_tradnl"/>
              <a:t>Forma de producción.</a:t>
            </a:r>
          </a:p>
          <a:p>
            <a:pPr lvl="3"/>
            <a:r>
              <a:rPr lang="es-ES_tradnl"/>
              <a:t>Costos.</a:t>
            </a:r>
          </a:p>
          <a:p>
            <a:pPr lvl="3"/>
            <a:endParaRPr lang="es-ES_tradnl"/>
          </a:p>
          <a:p>
            <a:pPr lvl="1"/>
            <a:r>
              <a:rPr lang="es-ES_tradnl"/>
              <a:t>Se maneja la oferta y en menor grado la demanda.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2079B6-68A4-4D56-8079-4C7339237176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Esquemas de Solución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Función Objetivo: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1"/>
            <a:r>
              <a:rPr lang="es-ES_tradnl"/>
              <a:t>Agregando contrataciones y despidos:</a:t>
            </a:r>
          </a:p>
          <a:p>
            <a:pPr lvl="2"/>
            <a:endParaRPr lang="es-ES_tradnl"/>
          </a:p>
        </p:txBody>
      </p:sp>
      <p:graphicFrame>
        <p:nvGraphicFramePr>
          <p:cNvPr id="63488" name="Object 1024"/>
          <p:cNvGraphicFramePr>
            <a:graphicFrameLocks noChangeAspect="1"/>
          </p:cNvGraphicFramePr>
          <p:nvPr/>
        </p:nvGraphicFramePr>
        <p:xfrm>
          <a:off x="2406650" y="2168525"/>
          <a:ext cx="5289550" cy="803275"/>
        </p:xfrm>
        <a:graphic>
          <a:graphicData uri="http://schemas.openxmlformats.org/presentationml/2006/ole">
            <p:oleObj spid="_x0000_s63488" name="Ecuación" r:id="rId4" imgW="2247840" imgH="342720" progId="Equation.3">
              <p:embed/>
            </p:oleObj>
          </a:graphicData>
        </a:graphic>
      </p:graphicFrame>
      <p:graphicFrame>
        <p:nvGraphicFramePr>
          <p:cNvPr id="63489" name="Object 1025"/>
          <p:cNvGraphicFramePr>
            <a:graphicFrameLocks noChangeAspect="1"/>
          </p:cNvGraphicFramePr>
          <p:nvPr/>
        </p:nvGraphicFramePr>
        <p:xfrm>
          <a:off x="2482850" y="3805238"/>
          <a:ext cx="4330700" cy="538162"/>
        </p:xfrm>
        <a:graphic>
          <a:graphicData uri="http://schemas.openxmlformats.org/presentationml/2006/ole">
            <p:oleObj spid="_x0000_s63489" name="Ecuación" r:id="rId5" imgW="18414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989650-596F-4229-A04D-0CE17BC4B7A5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Esquemas de Solución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Modelo de contrataciones: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3429000" y="4876800"/>
            <a:ext cx="2554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/>
              <a:t>Modelo de Costos</a:t>
            </a:r>
          </a:p>
        </p:txBody>
      </p:sp>
      <p:grpSp>
        <p:nvGrpSpPr>
          <p:cNvPr id="24603" name="Group 27"/>
          <p:cNvGrpSpPr>
            <a:grpSpLocks/>
          </p:cNvGrpSpPr>
          <p:nvPr/>
        </p:nvGrpSpPr>
        <p:grpSpPr bwMode="auto">
          <a:xfrm>
            <a:off x="3048000" y="2590800"/>
            <a:ext cx="3514725" cy="2032000"/>
            <a:chOff x="1920" y="1632"/>
            <a:chExt cx="2214" cy="1280"/>
          </a:xfrm>
        </p:grpSpPr>
        <p:sp>
          <p:nvSpPr>
            <p:cNvPr id="24580" name="Line 4"/>
            <p:cNvSpPr>
              <a:spLocks noChangeShapeType="1"/>
            </p:cNvSpPr>
            <p:nvPr/>
          </p:nvSpPr>
          <p:spPr bwMode="auto">
            <a:xfrm>
              <a:off x="1920" y="2736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 flipV="1">
              <a:off x="2880" y="163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 flipV="1">
              <a:off x="2880" y="254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3" name="Line 7"/>
            <p:cNvSpPr>
              <a:spLocks noChangeShapeType="1"/>
            </p:cNvSpPr>
            <p:nvPr/>
          </p:nvSpPr>
          <p:spPr bwMode="auto">
            <a:xfrm flipH="1" flipV="1">
              <a:off x="2400" y="254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 flipV="1">
              <a:off x="3360" y="1776"/>
              <a:ext cx="33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 flipH="1" flipV="1">
              <a:off x="2064" y="1776"/>
              <a:ext cx="33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6" name="Line 10"/>
            <p:cNvSpPr>
              <a:spLocks noChangeShapeType="1"/>
            </p:cNvSpPr>
            <p:nvPr/>
          </p:nvSpPr>
          <p:spPr bwMode="auto">
            <a:xfrm>
              <a:off x="3360" y="254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3272" y="2720"/>
              <a:ext cx="1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3360" y="1968"/>
              <a:ext cx="2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d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2</a:t>
              </a:r>
              <a:endParaRPr lang="es-ES_tradnl" sz="1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3024" y="2424"/>
              <a:ext cx="2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d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1</a:t>
              </a:r>
              <a:endParaRPr lang="es-ES_tradnl" sz="1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>
              <a:off x="3792" y="2496"/>
              <a:ext cx="3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H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t</a:t>
              </a: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-L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t</a:t>
              </a:r>
              <a:endParaRPr lang="es-ES_tradnl" sz="1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6975E8-9B45-4F05-8FCE-D06D1E1132C2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Esquemas de Solución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/>
              <a:t>Para el caso no lineal a tramos:</a:t>
            </a:r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endParaRPr lang="es-ES_tradnl"/>
          </a:p>
          <a:p>
            <a:pPr lvl="2"/>
            <a:r>
              <a:rPr lang="es-ES_tradnl"/>
              <a:t>En la función objetivo el costo es de:</a:t>
            </a:r>
          </a:p>
        </p:txBody>
      </p:sp>
      <p:graphicFrame>
        <p:nvGraphicFramePr>
          <p:cNvPr id="64512" name="Object 1024"/>
          <p:cNvGraphicFramePr>
            <a:graphicFrameLocks noChangeAspect="1"/>
          </p:cNvGraphicFramePr>
          <p:nvPr/>
        </p:nvGraphicFramePr>
        <p:xfrm>
          <a:off x="1752600" y="4073525"/>
          <a:ext cx="6902450" cy="803275"/>
        </p:xfrm>
        <a:graphic>
          <a:graphicData uri="http://schemas.openxmlformats.org/presentationml/2006/ole">
            <p:oleObj spid="_x0000_s64512" name="Ecuación" r:id="rId4" imgW="2933640" imgH="342720" progId="Equation.3">
              <p:embed/>
            </p:oleObj>
          </a:graphicData>
        </a:graphic>
      </p:graphicFrame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308225" y="4937125"/>
            <a:ext cx="645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1"/>
                </a:solidFill>
              </a:rPr>
              <a:t>Como d</a:t>
            </a:r>
            <a:r>
              <a:rPr lang="es-ES_tradnl" sz="2000" baseline="-25000">
                <a:solidFill>
                  <a:schemeClr val="tx1"/>
                </a:solidFill>
              </a:rPr>
              <a:t>1 </a:t>
            </a:r>
            <a:r>
              <a:rPr lang="es-ES_tradnl" sz="2000">
                <a:solidFill>
                  <a:schemeClr val="tx1"/>
                </a:solidFill>
              </a:rPr>
              <a:t>&lt; d</a:t>
            </a:r>
            <a:r>
              <a:rPr lang="es-ES_tradnl" sz="2000" baseline="-25000">
                <a:solidFill>
                  <a:schemeClr val="tx1"/>
                </a:solidFill>
              </a:rPr>
              <a:t>2</a:t>
            </a:r>
            <a:r>
              <a:rPr lang="es-ES_tradnl" sz="2000">
                <a:solidFill>
                  <a:schemeClr val="tx1"/>
                </a:solidFill>
              </a:rPr>
              <a:t>, primero H</a:t>
            </a:r>
            <a:r>
              <a:rPr lang="es-ES_tradnl" sz="2000" baseline="-25000">
                <a:solidFill>
                  <a:schemeClr val="tx1"/>
                </a:solidFill>
              </a:rPr>
              <a:t>t</a:t>
            </a:r>
            <a:r>
              <a:rPr lang="es-ES_tradnl" sz="2000" baseline="30000">
                <a:solidFill>
                  <a:schemeClr val="tx1"/>
                </a:solidFill>
              </a:rPr>
              <a:t>1</a:t>
            </a:r>
            <a:r>
              <a:rPr lang="es-ES_tradnl" sz="2000">
                <a:solidFill>
                  <a:schemeClr val="tx1"/>
                </a:solidFill>
              </a:rPr>
              <a:t> alcanza valor f antes que H</a:t>
            </a:r>
            <a:r>
              <a:rPr lang="es-ES_tradnl" sz="2000" baseline="-25000">
                <a:solidFill>
                  <a:schemeClr val="tx1"/>
                </a:solidFill>
              </a:rPr>
              <a:t>t</a:t>
            </a:r>
            <a:r>
              <a:rPr lang="es-ES_tradnl" sz="2000" baseline="30000">
                <a:solidFill>
                  <a:schemeClr val="tx1"/>
                </a:solidFill>
              </a:rPr>
              <a:t>2</a:t>
            </a:r>
            <a:r>
              <a:rPr lang="es-ES_tradnl" sz="2000">
                <a:solidFill>
                  <a:schemeClr val="tx1"/>
                </a:solidFill>
              </a:rPr>
              <a:t> </a:t>
            </a:r>
          </a:p>
          <a:p>
            <a:r>
              <a:rPr lang="es-ES_tradnl" sz="2000">
                <a:solidFill>
                  <a:schemeClr val="tx1"/>
                </a:solidFill>
              </a:rPr>
              <a:t>pueda ser &gt; 0.</a:t>
            </a:r>
            <a:endParaRPr lang="es-ES_tradnl" sz="2000"/>
          </a:p>
        </p:txBody>
      </p:sp>
      <p:graphicFrame>
        <p:nvGraphicFramePr>
          <p:cNvPr id="64513" name="Object 1025"/>
          <p:cNvGraphicFramePr>
            <a:graphicFrameLocks noChangeAspect="1"/>
          </p:cNvGraphicFramePr>
          <p:nvPr/>
        </p:nvGraphicFramePr>
        <p:xfrm>
          <a:off x="2362200" y="2144713"/>
          <a:ext cx="3763963" cy="1131887"/>
        </p:xfrm>
        <a:graphic>
          <a:graphicData uri="http://schemas.openxmlformats.org/presentationml/2006/ole">
            <p:oleObj spid="_x0000_s64513" name="Ecuación" r:id="rId5" imgW="160020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5E0A16-C134-4FB5-8034-D6864DE05194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Producción y Diseño de Caminos</a:t>
            </a:r>
            <a:endParaRPr lang="es-ES_tradnl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Parámetros:</a:t>
            </a:r>
          </a:p>
          <a:p>
            <a:endParaRPr lang="es-ES_tradnl"/>
          </a:p>
          <a:p>
            <a:endParaRPr lang="es-ES_tradnl"/>
          </a:p>
        </p:txBody>
      </p:sp>
      <p:graphicFrame>
        <p:nvGraphicFramePr>
          <p:cNvPr id="65536" name="Object 1024"/>
          <p:cNvGraphicFramePr>
            <a:graphicFrameLocks noChangeAspect="1"/>
          </p:cNvGraphicFramePr>
          <p:nvPr/>
        </p:nvGraphicFramePr>
        <p:xfrm>
          <a:off x="1219200" y="2424113"/>
          <a:ext cx="7696200" cy="3671887"/>
        </p:xfrm>
        <a:graphic>
          <a:graphicData uri="http://schemas.openxmlformats.org/presentationml/2006/ole">
            <p:oleObj spid="_x0000_s65536" name="Ecuación" r:id="rId4" imgW="4419360" imgH="2108160" progId="Equation.3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7A1CA-314A-40B4-8958-287517ABE803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Producción y Diseño de Caminos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Variables:</a:t>
            </a:r>
          </a:p>
          <a:p>
            <a:endParaRPr lang="es-ES_tradnl"/>
          </a:p>
          <a:p>
            <a:endParaRPr lang="es-ES_tradnl"/>
          </a:p>
        </p:txBody>
      </p:sp>
      <p:graphicFrame>
        <p:nvGraphicFramePr>
          <p:cNvPr id="66560" name="Object 1024"/>
          <p:cNvGraphicFramePr>
            <a:graphicFrameLocks noChangeAspect="1"/>
          </p:cNvGraphicFramePr>
          <p:nvPr/>
        </p:nvGraphicFramePr>
        <p:xfrm>
          <a:off x="1600200" y="2833688"/>
          <a:ext cx="5943600" cy="2347912"/>
        </p:xfrm>
        <a:graphic>
          <a:graphicData uri="http://schemas.openxmlformats.org/presentationml/2006/ole">
            <p:oleObj spid="_x0000_s66560" name="Ecuación" r:id="rId4" imgW="3022560" imgH="1193760" progId="Equation.3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7097BD-CA7A-4B68-A09B-0421FBB85C66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Producción y Diseño de Caminos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Restricciones:</a:t>
            </a:r>
          </a:p>
          <a:p>
            <a:pPr lvl="1"/>
            <a:r>
              <a:rPr lang="es-ES_tradnl"/>
              <a:t>Producción de madera por rodal: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r>
              <a:rPr lang="es-ES_tradnl"/>
              <a:t>Área por cortar:</a:t>
            </a:r>
          </a:p>
          <a:p>
            <a:pPr lvl="1"/>
            <a:endParaRPr lang="es-ES_tradnl"/>
          </a:p>
        </p:txBody>
      </p:sp>
      <p:graphicFrame>
        <p:nvGraphicFramePr>
          <p:cNvPr id="67584" name="Object 1024"/>
          <p:cNvGraphicFramePr>
            <a:graphicFrameLocks noChangeAspect="1"/>
          </p:cNvGraphicFramePr>
          <p:nvPr/>
        </p:nvGraphicFramePr>
        <p:xfrm>
          <a:off x="2009775" y="2862263"/>
          <a:ext cx="4132263" cy="806450"/>
        </p:xfrm>
        <a:graphic>
          <a:graphicData uri="http://schemas.openxmlformats.org/presentationml/2006/ole">
            <p:oleObj spid="_x0000_s67584" name="Ecuación" r:id="rId4" imgW="1815840" imgH="355320" progId="Equation.3">
              <p:embed/>
            </p:oleObj>
          </a:graphicData>
        </a:graphic>
      </p:graphicFrame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936750" y="3875088"/>
            <a:ext cx="5567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1"/>
                </a:solidFill>
              </a:rPr>
              <a:t>[i]: conjunto de todos los rodales que cargan su</a:t>
            </a:r>
          </a:p>
          <a:p>
            <a:r>
              <a:rPr lang="es-ES_tradnl" sz="2000">
                <a:solidFill>
                  <a:schemeClr val="tx1"/>
                </a:solidFill>
              </a:rPr>
              <a:t>madera en el origen i.</a:t>
            </a:r>
          </a:p>
        </p:txBody>
      </p:sp>
      <p:graphicFrame>
        <p:nvGraphicFramePr>
          <p:cNvPr id="67585" name="Object 1025"/>
          <p:cNvGraphicFramePr>
            <a:graphicFrameLocks noChangeAspect="1"/>
          </p:cNvGraphicFramePr>
          <p:nvPr/>
        </p:nvGraphicFramePr>
        <p:xfrm>
          <a:off x="2076450" y="5470525"/>
          <a:ext cx="4248150" cy="777875"/>
        </p:xfrm>
        <a:graphic>
          <a:graphicData uri="http://schemas.openxmlformats.org/presentationml/2006/ole">
            <p:oleObj spid="_x0000_s67585" name="Ecuación" r:id="rId5" imgW="186660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CFA56-9A3C-4464-9D25-9C4EA43F7720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Producción y Diseño de Caminos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Conservación de flujo: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r>
              <a:rPr lang="es-ES_tradnl"/>
              <a:t>Flujo puede existir sólo si se construye camino:</a:t>
            </a:r>
          </a:p>
          <a:p>
            <a:pPr lvl="1"/>
            <a:endParaRPr lang="es-ES_tradnl"/>
          </a:p>
        </p:txBody>
      </p:sp>
      <p:graphicFrame>
        <p:nvGraphicFramePr>
          <p:cNvPr id="68608" name="Object 0"/>
          <p:cNvGraphicFramePr>
            <a:graphicFrameLocks noChangeAspect="1"/>
          </p:cNvGraphicFramePr>
          <p:nvPr/>
        </p:nvGraphicFramePr>
        <p:xfrm>
          <a:off x="1981200" y="2341563"/>
          <a:ext cx="5943600" cy="1649412"/>
        </p:xfrm>
        <a:graphic>
          <a:graphicData uri="http://schemas.openxmlformats.org/presentationml/2006/ole">
            <p:oleObj spid="_x0000_s68608" name="Ecuación" r:id="rId4" imgW="2654280" imgH="736560" progId="Equation.3">
              <p:embed/>
            </p:oleObj>
          </a:graphicData>
        </a:graphic>
      </p:graphicFrame>
      <p:graphicFrame>
        <p:nvGraphicFramePr>
          <p:cNvPr id="68609" name="Object 1"/>
          <p:cNvGraphicFramePr>
            <a:graphicFrameLocks noChangeAspect="1"/>
          </p:cNvGraphicFramePr>
          <p:nvPr/>
        </p:nvGraphicFramePr>
        <p:xfrm>
          <a:off x="2006600" y="5105400"/>
          <a:ext cx="4394200" cy="776288"/>
        </p:xfrm>
        <a:graphic>
          <a:graphicData uri="http://schemas.openxmlformats.org/presentationml/2006/ole">
            <p:oleObj spid="_x0000_s68609" name="Ecuación" r:id="rId5" imgW="193032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0FD593-6DC6-4717-9899-40A6D22CF47E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Producción y Diseño de Caminos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Naturaleza de las variables:</a:t>
            </a:r>
          </a:p>
          <a:p>
            <a:pPr lvl="1"/>
            <a:endParaRPr lang="es-ES_tradnl"/>
          </a:p>
        </p:txBody>
      </p:sp>
      <p:graphicFrame>
        <p:nvGraphicFramePr>
          <p:cNvPr id="69632" name="Object 0"/>
          <p:cNvGraphicFramePr>
            <a:graphicFrameLocks noChangeAspect="1"/>
          </p:cNvGraphicFramePr>
          <p:nvPr/>
        </p:nvGraphicFramePr>
        <p:xfrm>
          <a:off x="1930400" y="2590800"/>
          <a:ext cx="4368800" cy="1687513"/>
        </p:xfrm>
        <a:graphic>
          <a:graphicData uri="http://schemas.openxmlformats.org/presentationml/2006/ole">
            <p:oleObj spid="_x0000_s69632" name="Ecuación" r:id="rId4" imgW="1841400" imgH="71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E1331D-5784-4602-B54A-EF2522341997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Producción y Diseño de Caminos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Función Objetivo:</a:t>
            </a:r>
          </a:p>
          <a:p>
            <a:endParaRPr lang="es-ES_tradnl"/>
          </a:p>
        </p:txBody>
      </p:sp>
      <p:graphicFrame>
        <p:nvGraphicFramePr>
          <p:cNvPr id="70656" name="Object 0"/>
          <p:cNvGraphicFramePr>
            <a:graphicFrameLocks noChangeAspect="1"/>
          </p:cNvGraphicFramePr>
          <p:nvPr/>
        </p:nvGraphicFramePr>
        <p:xfrm>
          <a:off x="685800" y="2743200"/>
          <a:ext cx="8077200" cy="1692275"/>
        </p:xfrm>
        <a:graphic>
          <a:graphicData uri="http://schemas.openxmlformats.org/presentationml/2006/ole">
            <p:oleObj spid="_x0000_s70656" name="Ecuación" r:id="rId4" imgW="3873240" imgH="81252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299D45-F0CC-4367-AE5C-5DA55E7194F0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Objetivos típicos:</a:t>
            </a:r>
          </a:p>
          <a:p>
            <a:pPr lvl="3"/>
            <a:endParaRPr lang="es-ES_tradnl"/>
          </a:p>
          <a:p>
            <a:pPr lvl="2"/>
            <a:r>
              <a:rPr lang="es-ES_tradnl"/>
              <a:t>Maximización de beneficios (minimización de costos).</a:t>
            </a:r>
          </a:p>
          <a:p>
            <a:pPr lvl="2"/>
            <a:r>
              <a:rPr lang="es-ES_tradnl"/>
              <a:t>Minimizar inventarios.</a:t>
            </a:r>
          </a:p>
          <a:p>
            <a:pPr lvl="2"/>
            <a:r>
              <a:rPr lang="es-ES_tradnl"/>
              <a:t>Buen servicio.</a:t>
            </a:r>
          </a:p>
          <a:p>
            <a:pPr lvl="2"/>
            <a:r>
              <a:rPr lang="es-ES_tradnl"/>
              <a:t>Flexibilidad en la producción futura.</a:t>
            </a:r>
          </a:p>
          <a:p>
            <a:pPr lvl="2"/>
            <a:r>
              <a:rPr lang="es-ES_tradnl"/>
              <a:t>Buenas relaciones laborales.</a:t>
            </a:r>
          </a:p>
          <a:p>
            <a:pPr lvl="2"/>
            <a:endParaRPr lang="es-ES_tradnl"/>
          </a:p>
          <a:p>
            <a:pPr lvl="2"/>
            <a:r>
              <a:rPr lang="es-ES_tradnl"/>
              <a:t>Deben ser consistentes con el nivel estratégico.</a:t>
            </a:r>
          </a:p>
          <a:p>
            <a:pPr lvl="3"/>
            <a:endParaRPr lang="es-ES_tradnl"/>
          </a:p>
          <a:p>
            <a:pPr lvl="1"/>
            <a:r>
              <a:rPr lang="es-ES_tradnl"/>
              <a:t>Instalaciones se consideran fijas.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539988-95D4-4BEF-8769-81E8BE1D91AA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Opciones de Toma de Decisiones</a:t>
            </a:r>
            <a:endParaRPr lang="es-ES_trad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1.- Para Manejar la Demanda:</a:t>
            </a:r>
          </a:p>
          <a:p>
            <a:pPr lvl="1"/>
            <a:r>
              <a:rPr lang="es-ES_tradnl"/>
              <a:t>Precios:</a:t>
            </a:r>
          </a:p>
          <a:p>
            <a:pPr lvl="2"/>
            <a:r>
              <a:rPr lang="es-ES_tradnl"/>
              <a:t>Rebajar precios para alisar la demanda.</a:t>
            </a:r>
          </a:p>
          <a:p>
            <a:pPr lvl="2"/>
            <a:r>
              <a:rPr lang="es-ES_tradnl"/>
              <a:t>Ejemplos:</a:t>
            </a:r>
          </a:p>
          <a:p>
            <a:pPr lvl="3"/>
            <a:r>
              <a:rPr lang="es-ES_tradnl"/>
              <a:t>Cines los días miércoles.</a:t>
            </a:r>
          </a:p>
          <a:p>
            <a:pPr lvl="3"/>
            <a:r>
              <a:rPr lang="es-ES_tradnl"/>
              <a:t>Tarifas de hoteles fuera de temporada.</a:t>
            </a:r>
          </a:p>
          <a:p>
            <a:pPr lvl="3"/>
            <a:r>
              <a:rPr lang="es-ES_tradnl"/>
              <a:t>Liquidaciones: venta de ropa en fin de temporada.</a:t>
            </a:r>
          </a:p>
          <a:p>
            <a:pPr lvl="3"/>
            <a:r>
              <a:rPr lang="es-ES_tradnl"/>
              <a:t>Yield Management: líneas aéreas.</a:t>
            </a:r>
          </a:p>
          <a:p>
            <a:pPr lvl="1"/>
            <a:r>
              <a:rPr lang="es-ES_tradnl"/>
              <a:t>Publicidad:</a:t>
            </a:r>
          </a:p>
          <a:p>
            <a:pPr lvl="2"/>
            <a:r>
              <a:rPr lang="es-ES_tradnl"/>
              <a:t>Ejemplos:</a:t>
            </a:r>
          </a:p>
          <a:p>
            <a:pPr lvl="3"/>
            <a:r>
              <a:rPr lang="es-ES_tradnl"/>
              <a:t>Turismo.</a:t>
            </a:r>
          </a:p>
          <a:p>
            <a:pPr lvl="3"/>
            <a:r>
              <a:rPr lang="es-ES_tradnl"/>
              <a:t>Cosméticos.</a:t>
            </a:r>
          </a:p>
          <a:p>
            <a:pPr lvl="2"/>
            <a:endParaRPr lang="es-ES_trad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073250-509B-40D3-907A-C2E525BA9DEE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Opciones de Toma de Decisiones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Ventas pendientes:</a:t>
            </a:r>
          </a:p>
          <a:p>
            <a:pPr lvl="2"/>
            <a:r>
              <a:rPr lang="es-ES_tradnl"/>
              <a:t>Ejemplo: </a:t>
            </a:r>
          </a:p>
          <a:p>
            <a:pPr lvl="3"/>
            <a:r>
              <a:rPr lang="es-ES_tradnl"/>
              <a:t>Autos.</a:t>
            </a:r>
          </a:p>
          <a:p>
            <a:pPr lvl="1"/>
            <a:r>
              <a:rPr lang="es-ES_tradnl"/>
              <a:t>Desarrollo de productos complementarios:</a:t>
            </a:r>
          </a:p>
          <a:p>
            <a:pPr lvl="2"/>
            <a:r>
              <a:rPr lang="es-ES_tradnl"/>
              <a:t>Ejemplos:</a:t>
            </a:r>
          </a:p>
          <a:p>
            <a:pPr lvl="3"/>
            <a:r>
              <a:rPr lang="es-ES_tradnl"/>
              <a:t>Restaurant tipo almuerzo ofrece comidas.</a:t>
            </a:r>
          </a:p>
          <a:p>
            <a:pPr lvl="3"/>
            <a:r>
              <a:rPr lang="es-ES_tradnl"/>
              <a:t>Tiendas de deportes combinan ski con deportes náuticos.</a:t>
            </a:r>
          </a:p>
          <a:p>
            <a:pPr lvl="2"/>
            <a:endParaRPr lang="es-ES_trad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7E2549-C5C4-49B9-963A-CD7A9822461F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Opciones de Toma de Decisiones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2.- Para Manejar la Oferta:</a:t>
            </a:r>
          </a:p>
          <a:p>
            <a:pPr lvl="1"/>
            <a:r>
              <a:rPr lang="es-ES_tradnl"/>
              <a:t>Contrataciones y despidos:</a:t>
            </a:r>
          </a:p>
          <a:p>
            <a:pPr lvl="2"/>
            <a:r>
              <a:rPr lang="es-ES_tradnl"/>
              <a:t>Altos costos asociados.</a:t>
            </a:r>
          </a:p>
          <a:p>
            <a:pPr lvl="1"/>
            <a:r>
              <a:rPr lang="es-ES_tradnl"/>
              <a:t>Horas extras y semanas cortas:</a:t>
            </a:r>
          </a:p>
          <a:p>
            <a:pPr lvl="2"/>
            <a:r>
              <a:rPr lang="es-ES_tradnl"/>
              <a:t>Ejemplo: Europa.</a:t>
            </a:r>
          </a:p>
          <a:p>
            <a:pPr lvl="1"/>
            <a:r>
              <a:rPr lang="es-ES_tradnl"/>
              <a:t>Uso de mano de obra temporal.</a:t>
            </a:r>
          </a:p>
          <a:p>
            <a:pPr lvl="1"/>
            <a:r>
              <a:rPr lang="es-ES_tradnl"/>
              <a:t>Uso de inventarios:</a:t>
            </a:r>
          </a:p>
          <a:p>
            <a:pPr lvl="2"/>
            <a:r>
              <a:rPr lang="es-ES_tradnl"/>
              <a:t>Para alisar la producción en demandas estacionales.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FE5793-4383-440E-AE4E-60680B4DE16E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Opciones de Toma de Decisiones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Subcontratistas:</a:t>
            </a:r>
          </a:p>
          <a:p>
            <a:pPr lvl="2"/>
            <a:r>
              <a:rPr lang="es-ES_tradnl"/>
              <a:t>Ejemplos:</a:t>
            </a:r>
          </a:p>
          <a:p>
            <a:pPr lvl="3"/>
            <a:r>
              <a:rPr lang="es-ES_tradnl"/>
              <a:t>Ropa.</a:t>
            </a:r>
          </a:p>
          <a:p>
            <a:pPr lvl="3"/>
            <a:r>
              <a:rPr lang="es-ES_tradnl"/>
              <a:t>Juguetes.</a:t>
            </a:r>
          </a:p>
          <a:p>
            <a:pPr lvl="1"/>
            <a:r>
              <a:rPr lang="es-ES_tradnl"/>
              <a:t>Arreglos de cooperación (alianzas estratégicas o tácticas):</a:t>
            </a:r>
          </a:p>
          <a:p>
            <a:pPr lvl="2"/>
            <a:r>
              <a:rPr lang="es-ES_tradnl"/>
              <a:t>Redes de producción.</a:t>
            </a:r>
          </a:p>
          <a:p>
            <a:pPr lvl="2"/>
            <a:r>
              <a:rPr lang="es-ES_tradnl"/>
              <a:t>Ejemplos:</a:t>
            </a:r>
          </a:p>
          <a:p>
            <a:pPr lvl="3"/>
            <a:r>
              <a:rPr lang="es-ES_tradnl"/>
              <a:t>Aerolíneas.</a:t>
            </a:r>
          </a:p>
          <a:p>
            <a:pPr lvl="3"/>
            <a:r>
              <a:rPr lang="es-ES_tradnl"/>
              <a:t>Hoteles.</a:t>
            </a:r>
          </a:p>
          <a:p>
            <a:pPr lvl="1"/>
            <a:endParaRPr lang="es-ES_tradnl"/>
          </a:p>
          <a:p>
            <a:endParaRPr lang="es-ES_trad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57FA2D-F4B1-4B33-BC0B-8DFD53B69365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Estrategias Puras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Nivelar la Fuerza de Trabajo y Capacidad:</a:t>
            </a:r>
          </a:p>
          <a:p>
            <a:pPr lvl="2"/>
            <a:endParaRPr lang="es-ES_tradnl"/>
          </a:p>
          <a:p>
            <a:pPr lvl="1"/>
            <a:r>
              <a:rPr lang="es-ES_tradnl"/>
              <a:t>Cualquier variación en la demanda debe absorberse mediante el uso de inventarios, tiempo extra, subcontrataciones, arreglos de cooperación o cualquiera de las opciones que influyen en la demanda. </a:t>
            </a:r>
          </a:p>
          <a:p>
            <a:pPr lvl="1"/>
            <a:r>
              <a:rPr lang="es-ES_tradnl"/>
              <a:t>Se puede incurrir en ventas perdidas.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A6250B-2C95-45E3-91BA-BE34347AB9C1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Estrategias Puras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Seguir la Demanda:</a:t>
            </a:r>
          </a:p>
          <a:p>
            <a:pPr lvl="2"/>
            <a:endParaRPr lang="es-ES_tradnl"/>
          </a:p>
          <a:p>
            <a:pPr lvl="1"/>
            <a:r>
              <a:rPr lang="es-ES_tradnl"/>
              <a:t>En este caso la fuerza de trabajo absorbe todos los cambios en la demanda, sin necesidad de mantener inventarios ni utilizar alguna de las variables disponibles para la planeación agregada.</a:t>
            </a:r>
          </a:p>
          <a:p>
            <a:endParaRPr lang="es-ES_tradnl"/>
          </a:p>
          <a:p>
            <a:r>
              <a:rPr lang="es-ES_tradnl"/>
              <a:t>Pueden utilizarse estas dos estrategias puras junto combinaciones entre ellas para satisfacer las fluctuaciones de la demanda.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47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47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47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presentaciones\47.pot</Template>
  <TotalTime>637</TotalTime>
  <Words>1210</Words>
  <Application>Microsoft Office PowerPoint</Application>
  <PresentationFormat>Presentación en pantalla (4:3)</PresentationFormat>
  <Paragraphs>295</Paragraphs>
  <Slides>28</Slides>
  <Notes>26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47</vt:lpstr>
      <vt:lpstr>Ecuación</vt:lpstr>
      <vt:lpstr>Gestión de Operaciones</vt:lpstr>
      <vt:lpstr>Introducción</vt:lpstr>
      <vt:lpstr>Introducción</vt:lpstr>
      <vt:lpstr>Opciones de Toma de Decisiones</vt:lpstr>
      <vt:lpstr>Opciones de Toma de Decisiones</vt:lpstr>
      <vt:lpstr>Opciones de Toma de Decisiones</vt:lpstr>
      <vt:lpstr>Opciones de Toma de Decisiones</vt:lpstr>
      <vt:lpstr>Estrategias Puras</vt:lpstr>
      <vt:lpstr>Estrategias Puras</vt:lpstr>
      <vt:lpstr>Costos</vt:lpstr>
      <vt:lpstr>Costos</vt:lpstr>
      <vt:lpstr>Costos</vt:lpstr>
      <vt:lpstr>Agregación y Desagregación de Información y Decisiones.</vt:lpstr>
      <vt:lpstr>Agregación y Desagregación de Información y Decisiones.</vt:lpstr>
      <vt:lpstr>Caso: Supermercado</vt:lpstr>
      <vt:lpstr>Diapositiva 16</vt:lpstr>
      <vt:lpstr>Esquemas de Planificación</vt:lpstr>
      <vt:lpstr>Esquemas de Solución Ejemplo simple de Un producto</vt:lpstr>
      <vt:lpstr>Esquemas de Solución</vt:lpstr>
      <vt:lpstr>Esquemas de Solución</vt:lpstr>
      <vt:lpstr>Esquemas de Solución</vt:lpstr>
      <vt:lpstr>Esquemas de Solución</vt:lpstr>
      <vt:lpstr>Producción y Diseño de Caminos</vt:lpstr>
      <vt:lpstr>Producción y Diseño de Caminos</vt:lpstr>
      <vt:lpstr>Producción y Diseño de Caminos</vt:lpstr>
      <vt:lpstr>Producción y Diseño de Caminos</vt:lpstr>
      <vt:lpstr>Producción y Diseño de Caminos</vt:lpstr>
      <vt:lpstr>Producción y Diseño de Caminos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Operaciones</dc:title>
  <dc:creator>Antoine Sauré Valenzuela</dc:creator>
  <cp:lastModifiedBy>Maritza</cp:lastModifiedBy>
  <cp:revision>30</cp:revision>
  <cp:lastPrinted>2002-05-03T22:14:12Z</cp:lastPrinted>
  <dcterms:created xsi:type="dcterms:W3CDTF">2001-04-19T21:38:58Z</dcterms:created>
  <dcterms:modified xsi:type="dcterms:W3CDTF">2010-09-21T15:47:01Z</dcterms:modified>
</cp:coreProperties>
</file>