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Default Extension="doc" ContentType="application/msword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21"/>
  </p:notesMasterIdLst>
  <p:handoutMasterIdLst>
    <p:handoutMasterId r:id="rId22"/>
  </p:handoutMasterIdLst>
  <p:sldIdLst>
    <p:sldId id="271" r:id="rId2"/>
    <p:sldId id="272" r:id="rId3"/>
    <p:sldId id="273" r:id="rId4"/>
    <p:sldId id="276" r:id="rId5"/>
    <p:sldId id="274" r:id="rId6"/>
    <p:sldId id="290" r:id="rId7"/>
    <p:sldId id="275" r:id="rId8"/>
    <p:sldId id="277" r:id="rId9"/>
    <p:sldId id="278" r:id="rId10"/>
    <p:sldId id="289" r:id="rId11"/>
    <p:sldId id="279" r:id="rId12"/>
    <p:sldId id="280" r:id="rId13"/>
    <p:sldId id="282" r:id="rId14"/>
    <p:sldId id="283" r:id="rId15"/>
    <p:sldId id="284" r:id="rId16"/>
    <p:sldId id="285" r:id="rId17"/>
    <p:sldId id="291" r:id="rId18"/>
    <p:sldId id="287" r:id="rId19"/>
    <p:sldId id="288" r:id="rId20"/>
  </p:sldIdLst>
  <p:sldSz cx="9144000" cy="6858000" type="screen4x3"/>
  <p:notesSz cx="7302500" cy="9588500"/>
  <p:defaultTextStyle>
    <a:defPPr>
      <a:defRPr lang="es-ES_tradnl"/>
    </a:defPPr>
    <a:lvl1pPr algn="ctr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30" y="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388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37025" y="0"/>
            <a:ext cx="316388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07488"/>
            <a:ext cx="316388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37025" y="9107488"/>
            <a:ext cx="316388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CA64AF0C-6D59-4245-A2C0-5CD7B613133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388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6515" tIns="48257" rIns="96515" bIns="48257" numCol="1" anchor="t" anchorCtr="0" compatLnSpc="1">
            <a:prstTxWarp prst="textNoShape">
              <a:avLst/>
            </a:prstTxWarp>
          </a:bodyPr>
          <a:lstStyle>
            <a:lvl1pPr algn="l" defTabSz="965200">
              <a:defRPr sz="13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38613" y="0"/>
            <a:ext cx="316388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6515" tIns="48257" rIns="96515" bIns="48257" numCol="1" anchor="t" anchorCtr="0" compatLnSpc="1">
            <a:prstTxWarp prst="textNoShape">
              <a:avLst/>
            </a:prstTxWarp>
          </a:bodyPr>
          <a:lstStyle>
            <a:lvl1pPr algn="r" defTabSz="965200">
              <a:defRPr sz="13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4125" y="719138"/>
            <a:ext cx="4794250" cy="3595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3138" y="4554538"/>
            <a:ext cx="5356225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6515" tIns="48257" rIns="96515" bIns="4825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Haga clic para modificar el estilo de texto del patrón</a:t>
            </a:r>
          </a:p>
          <a:p>
            <a:pPr lvl="1"/>
            <a:r>
              <a:rPr lang="es-ES_tradnl" noProof="0" smtClean="0"/>
              <a:t>Segundo nivel</a:t>
            </a:r>
          </a:p>
          <a:p>
            <a:pPr lvl="2"/>
            <a:r>
              <a:rPr lang="es-ES_tradnl" noProof="0" smtClean="0"/>
              <a:t>Tercer nivel</a:t>
            </a:r>
          </a:p>
          <a:p>
            <a:pPr lvl="3"/>
            <a:r>
              <a:rPr lang="es-ES_tradnl" noProof="0" smtClean="0"/>
              <a:t>Cuarto nivel</a:t>
            </a:r>
          </a:p>
          <a:p>
            <a:pPr lvl="4"/>
            <a:r>
              <a:rPr lang="es-ES_tradnl" noProof="0" smtClean="0"/>
              <a:t>Quinto nivel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09075"/>
            <a:ext cx="316388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6515" tIns="48257" rIns="96515" bIns="48257" numCol="1" anchor="b" anchorCtr="0" compatLnSpc="1">
            <a:prstTxWarp prst="textNoShape">
              <a:avLst/>
            </a:prstTxWarp>
          </a:bodyPr>
          <a:lstStyle>
            <a:lvl1pPr algn="l" defTabSz="965200">
              <a:defRPr sz="13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38613" y="9109075"/>
            <a:ext cx="316388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6515" tIns="48257" rIns="96515" bIns="48257" numCol="1" anchor="b" anchorCtr="0" compatLnSpc="1">
            <a:prstTxWarp prst="textNoShape">
              <a:avLst/>
            </a:prstTxWarp>
          </a:bodyPr>
          <a:lstStyle>
            <a:lvl1pPr algn="r" defTabSz="965200">
              <a:defRPr sz="13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B592994-9EEC-431D-A4FC-B07662AE8AD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DAE3C1-3477-402F-891A-F95CEA677E2D}" type="slidenum">
              <a:rPr lang="es-ES_tradnl"/>
              <a:pPr/>
              <a:t>1</a:t>
            </a:fld>
            <a:endParaRPr lang="es-ES_tradnl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67CE03-2363-46F1-A57E-32A3385E7990}" type="slidenum">
              <a:rPr lang="es-ES_tradnl"/>
              <a:pPr/>
              <a:t>12</a:t>
            </a:fld>
            <a:endParaRPr lang="es-ES_tradnl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9D7AA3-96E5-4AE7-B03A-D6A41294EDB8}" type="slidenum">
              <a:rPr lang="es-ES_tradnl"/>
              <a:pPr/>
              <a:t>13</a:t>
            </a:fld>
            <a:endParaRPr lang="es-ES_tradnl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E17B34-A13D-4595-8FB1-9585EE30C516}" type="slidenum">
              <a:rPr lang="es-ES_tradnl"/>
              <a:pPr/>
              <a:t>14</a:t>
            </a:fld>
            <a:endParaRPr lang="es-ES_tradnl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D4736E-D6D7-4905-A122-5FEDB1BEA304}" type="slidenum">
              <a:rPr lang="es-ES_tradnl"/>
              <a:pPr/>
              <a:t>15</a:t>
            </a:fld>
            <a:endParaRPr lang="es-ES_tradnl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7680CF-4CCE-41DD-A41D-CCEFAE4926C6}" type="slidenum">
              <a:rPr lang="es-ES_tradnl"/>
              <a:pPr/>
              <a:t>16</a:t>
            </a:fld>
            <a:endParaRPr lang="es-ES_tradnl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C4950E-E6A6-4C20-99EA-83BACF03372C}" type="slidenum">
              <a:rPr lang="es-ES_tradnl"/>
              <a:pPr/>
              <a:t>18</a:t>
            </a:fld>
            <a:endParaRPr lang="es-ES_tradnl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293FFA-8465-485E-86ED-5EC448D75F2C}" type="slidenum">
              <a:rPr lang="es-ES_tradnl"/>
              <a:pPr/>
              <a:t>19</a:t>
            </a:fld>
            <a:endParaRPr lang="es-ES_tradnl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A3CD8A-79F6-411B-B833-FD79F5A7589F}" type="slidenum">
              <a:rPr lang="es-ES_tradnl"/>
              <a:pPr/>
              <a:t>2</a:t>
            </a:fld>
            <a:endParaRPr lang="es-ES_tradnl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EE4AD5-4886-4F2E-8074-2742ACD05E9D}" type="slidenum">
              <a:rPr lang="es-ES_tradnl"/>
              <a:pPr/>
              <a:t>3</a:t>
            </a:fld>
            <a:endParaRPr lang="es-ES_tradnl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F48299-5B27-446B-9CEB-8EB2B4E05C97}" type="slidenum">
              <a:rPr lang="es-ES_tradnl"/>
              <a:pPr/>
              <a:t>4</a:t>
            </a:fld>
            <a:endParaRPr lang="es-ES_tradnl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604285-6D70-4583-AAF1-692C53965E77}" type="slidenum">
              <a:rPr lang="es-ES_tradnl"/>
              <a:pPr/>
              <a:t>5</a:t>
            </a:fld>
            <a:endParaRPr lang="es-ES_tradnl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782713-A4D3-43A4-B6B6-E9C1E6FA941A}" type="slidenum">
              <a:rPr lang="es-ES_tradnl"/>
              <a:pPr/>
              <a:t>7</a:t>
            </a:fld>
            <a:endParaRPr lang="es-ES_tradnl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3A495A-742E-4E9A-B7DF-A3755F4813E5}" type="slidenum">
              <a:rPr lang="es-ES_tradnl"/>
              <a:pPr/>
              <a:t>8</a:t>
            </a:fld>
            <a:endParaRPr lang="es-ES_tradnl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95CD73-C958-4940-9BB8-AD7A851B3653}" type="slidenum">
              <a:rPr lang="es-ES_tradnl"/>
              <a:pPr/>
              <a:t>9</a:t>
            </a:fld>
            <a:endParaRPr lang="es-ES_tradnl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67E730-16C1-4785-B306-1BADA019132A}" type="slidenum">
              <a:rPr lang="es-ES_tradnl"/>
              <a:pPr/>
              <a:t>11</a:t>
            </a:fld>
            <a:endParaRPr lang="es-ES_tradnl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2049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2049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9906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s-ES_tradnl"/>
              <a:t>Capítulo: Diseño de Servicios #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560775AC-BF23-45A6-AEA8-5DF20D463BE4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/>
              <a:t>Capítulo: Diseño de Servicios #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BC7CCD-64E6-4F57-A45C-FFF77955B49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004050" y="171450"/>
            <a:ext cx="1951038" cy="59610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50938" y="171450"/>
            <a:ext cx="5700712" cy="59610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/>
              <a:t>Capítulo: Diseño de Servicios #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055743-CD1B-4BBD-8A02-403852AEEA2C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/>
              <a:t>Capítulo: Diseño de Servicios #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9CF5AF-FC81-4E27-8F51-35A6D8B2E90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/>
              <a:t>Capítulo: Diseño de Servicios #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67C00C-6AD1-498A-A5B6-C358ACE6EA3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182688" y="1676400"/>
            <a:ext cx="38100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45088" y="1676400"/>
            <a:ext cx="38100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/>
              <a:t>Capítulo: Diseño de Servicios #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7D6AB8-9458-4602-9304-08B95D8A015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/>
              <a:t>Capítulo: Diseño de Servicios #</a:t>
            </a: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1C42A5-2CE0-486A-8CFF-C233B442DE9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/>
              <a:t>Capítulo: Diseño de Servicios #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DBAEC1-AC64-4E8F-B30D-3AE1C5BD358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/>
              <a:t>Capítulo: Diseño de Servicios #</a:t>
            </a: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87932C-8D06-4EC5-B997-FD19007BB8B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/>
              <a:t>Capítulo: Diseño de Servicios #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2BDECC-EA45-402B-A741-6734D1EFA26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/>
              <a:t>Capítulo: Diseño de Servicios #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30C51D-6DEA-4F1A-970C-992E0DAE3A2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ltGray">
          <a:xfrm>
            <a:off x="417513" y="652463"/>
            <a:ext cx="438150" cy="474662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kumimoji="1" lang="es-ES" sz="2400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ltGray">
          <a:xfrm>
            <a:off x="800100" y="652463"/>
            <a:ext cx="328613" cy="474662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kumimoji="1" lang="es-ES" sz="2400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ltGray">
          <a:xfrm>
            <a:off x="541338" y="1074738"/>
            <a:ext cx="422275" cy="474662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kumimoji="1" lang="es-ES" sz="2400"/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ltGray">
          <a:xfrm>
            <a:off x="911225" y="1074738"/>
            <a:ext cx="368300" cy="474662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kumimoji="1" lang="es-ES" sz="2400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ltGray">
          <a:xfrm>
            <a:off x="127000" y="1001713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kumimoji="1" lang="es-ES" sz="2400"/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gray">
          <a:xfrm>
            <a:off x="762000" y="544513"/>
            <a:ext cx="31750" cy="105251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kumimoji="1" lang="es-ES" sz="2400"/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gray">
          <a:xfrm>
            <a:off x="442913" y="1335088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kumimoji="1" lang="es-ES" sz="2400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171450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676400"/>
            <a:ext cx="77724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</p:txBody>
      </p:sp>
      <p:sp>
        <p:nvSpPr>
          <p:cNvPr id="19467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 rot="-36744">
            <a:off x="5715000" y="6273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r>
              <a:rPr lang="es-ES_tradnl"/>
              <a:t>Capítulo: Diseño de Servicios #</a:t>
            </a:r>
          </a:p>
        </p:txBody>
      </p:sp>
      <p:sp>
        <p:nvSpPr>
          <p:cNvPr id="19468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979014B1-EB06-4C2E-BECB-17EE6FFD36A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Documento_de_Microsoft_Office_Word_97-20031.doc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2057400"/>
            <a:ext cx="7543800" cy="1143000"/>
          </a:xfrm>
        </p:spPr>
        <p:txBody>
          <a:bodyPr/>
          <a:lstStyle/>
          <a:p>
            <a:pPr algn="ctr" eaLnBrk="1" hangingPunct="1"/>
            <a:r>
              <a:rPr lang="es-ES_tradnl" smtClean="0"/>
              <a:t>Gestión de Operaciones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914400" y="3519488"/>
            <a:ext cx="8001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800">
                <a:solidFill>
                  <a:schemeClr val="tx2"/>
                </a:solidFill>
              </a:rPr>
              <a:t>Capítulo : Diseño de las Operaciones de Servicio</a:t>
            </a:r>
            <a:endParaRPr lang="es-ES_tradnl" sz="2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Capítulo: Diseño de Servicios #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B9CF5AF-FC81-4E27-8F51-35A6D8B2E90E}" type="slidenum">
              <a:rPr lang="es-ES_tradnl" smtClean="0"/>
              <a:pPr>
                <a:defRPr/>
              </a:pPr>
              <a:t>10</a:t>
            </a:fld>
            <a:endParaRPr lang="es-ES_tradnl"/>
          </a:p>
        </p:txBody>
      </p:sp>
      <p:pic>
        <p:nvPicPr>
          <p:cNvPr id="522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8964487" cy="68580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5715000" y="6273800"/>
            <a:ext cx="2895600" cy="457200"/>
          </a:xfrm>
          <a:noFill/>
        </p:spPr>
        <p:txBody>
          <a:bodyPr/>
          <a:lstStyle/>
          <a:p>
            <a:r>
              <a:rPr lang="es-ES_tradnl"/>
              <a:t>Capítulo: Diseño de Servicios #</a:t>
            </a:r>
          </a:p>
        </p:txBody>
      </p:sp>
      <p:sp>
        <p:nvSpPr>
          <p:cNvPr id="11267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D2FFB9B-09FD-475F-8759-6AAC58668101}" type="slidenum">
              <a:rPr lang="es-ES_tradnl"/>
              <a:pPr/>
              <a:t>11</a:t>
            </a:fld>
            <a:endParaRPr lang="es-ES_tradnl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Ciclo de Servicio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2590800" y="5867400"/>
            <a:ext cx="5065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>
                <a:solidFill>
                  <a:schemeClr val="tx2"/>
                </a:solidFill>
              </a:rPr>
              <a:t>Ciclo de Servicio de una Línea Aérea</a:t>
            </a:r>
          </a:p>
        </p:txBody>
      </p:sp>
      <p:grpSp>
        <p:nvGrpSpPr>
          <p:cNvPr id="11270" name="Group 19"/>
          <p:cNvGrpSpPr>
            <a:grpSpLocks/>
          </p:cNvGrpSpPr>
          <p:nvPr/>
        </p:nvGrpSpPr>
        <p:grpSpPr bwMode="auto">
          <a:xfrm>
            <a:off x="2667000" y="1447800"/>
            <a:ext cx="4737100" cy="4468813"/>
            <a:chOff x="1680" y="912"/>
            <a:chExt cx="2984" cy="2815"/>
          </a:xfrm>
        </p:grpSpPr>
        <p:pic>
          <p:nvPicPr>
            <p:cNvPr id="11271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80" y="912"/>
              <a:ext cx="2944" cy="2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272" name="Text Box 8"/>
            <p:cNvSpPr txBox="1">
              <a:spLocks noChangeArrowheads="1"/>
            </p:cNvSpPr>
            <p:nvPr/>
          </p:nvSpPr>
          <p:spPr bwMode="auto">
            <a:xfrm>
              <a:off x="2832" y="928"/>
              <a:ext cx="697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s-ES_tradnl"/>
                <a:t>El cliente solicita</a:t>
              </a:r>
            </a:p>
            <a:p>
              <a:pPr algn="l"/>
              <a:r>
                <a:rPr lang="es-ES_tradnl"/>
                <a:t>información</a:t>
              </a:r>
            </a:p>
            <a:p>
              <a:pPr algn="l"/>
              <a:r>
                <a:rPr lang="es-ES_tradnl"/>
                <a:t>sobre itinerarios</a:t>
              </a:r>
              <a:endParaRPr lang="es-ES_tradnl" sz="1200"/>
            </a:p>
          </p:txBody>
        </p:sp>
        <p:sp>
          <p:nvSpPr>
            <p:cNvPr id="11273" name="Text Box 9"/>
            <p:cNvSpPr txBox="1">
              <a:spLocks noChangeArrowheads="1"/>
            </p:cNvSpPr>
            <p:nvPr/>
          </p:nvSpPr>
          <p:spPr bwMode="auto">
            <a:xfrm>
              <a:off x="4077" y="2416"/>
              <a:ext cx="587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s-ES_tradnl"/>
                <a:t>Documenta</a:t>
              </a:r>
            </a:p>
            <a:p>
              <a:pPr algn="l"/>
              <a:r>
                <a:rPr lang="es-ES_tradnl"/>
                <a:t>su equipaje y</a:t>
              </a:r>
            </a:p>
            <a:p>
              <a:pPr algn="l"/>
              <a:r>
                <a:rPr lang="es-ES_tradnl"/>
                <a:t>se registra</a:t>
              </a:r>
            </a:p>
            <a:p>
              <a:pPr algn="l"/>
              <a:r>
                <a:rPr lang="es-ES_tradnl"/>
                <a:t>para el vuelo</a:t>
              </a:r>
              <a:endParaRPr lang="es-ES_tradnl" sz="1200"/>
            </a:p>
          </p:txBody>
        </p:sp>
        <p:sp>
          <p:nvSpPr>
            <p:cNvPr id="11274" name="Text Box 10"/>
            <p:cNvSpPr txBox="1">
              <a:spLocks noChangeArrowheads="1"/>
            </p:cNvSpPr>
            <p:nvPr/>
          </p:nvSpPr>
          <p:spPr bwMode="auto">
            <a:xfrm>
              <a:off x="3801" y="1248"/>
              <a:ext cx="51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s-ES_tradnl"/>
                <a:t>Hace la</a:t>
              </a:r>
            </a:p>
            <a:p>
              <a:pPr algn="l"/>
              <a:r>
                <a:rPr lang="es-ES_tradnl"/>
                <a:t>reservación</a:t>
              </a:r>
            </a:p>
          </p:txBody>
        </p:sp>
        <p:sp>
          <p:nvSpPr>
            <p:cNvPr id="11275" name="Text Box 11"/>
            <p:cNvSpPr txBox="1">
              <a:spLocks noChangeArrowheads="1"/>
            </p:cNvSpPr>
            <p:nvPr/>
          </p:nvSpPr>
          <p:spPr bwMode="auto">
            <a:xfrm>
              <a:off x="4128" y="1744"/>
              <a:ext cx="502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s-ES_tradnl"/>
                <a:t>Llega </a:t>
              </a:r>
            </a:p>
            <a:p>
              <a:pPr algn="l"/>
              <a:r>
                <a:rPr lang="es-ES_tradnl"/>
                <a:t>al</a:t>
              </a:r>
            </a:p>
            <a:p>
              <a:pPr algn="l"/>
              <a:r>
                <a:rPr lang="es-ES_tradnl"/>
                <a:t>aeropuerto</a:t>
              </a:r>
              <a:endParaRPr lang="es-ES_tradnl" sz="1200"/>
            </a:p>
          </p:txBody>
        </p:sp>
        <p:sp>
          <p:nvSpPr>
            <p:cNvPr id="11276" name="Text Box 12"/>
            <p:cNvSpPr txBox="1">
              <a:spLocks noChangeArrowheads="1"/>
            </p:cNvSpPr>
            <p:nvPr/>
          </p:nvSpPr>
          <p:spPr bwMode="auto">
            <a:xfrm>
              <a:off x="3672" y="3126"/>
              <a:ext cx="556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s-ES_tradnl"/>
                <a:t>Procede a</a:t>
              </a:r>
            </a:p>
            <a:p>
              <a:pPr algn="l"/>
              <a:r>
                <a:rPr lang="es-ES_tradnl"/>
                <a:t>la sala y a la</a:t>
              </a:r>
            </a:p>
            <a:p>
              <a:pPr algn="l"/>
              <a:r>
                <a:rPr lang="es-ES_tradnl"/>
                <a:t>revisión de</a:t>
              </a:r>
            </a:p>
            <a:p>
              <a:pPr algn="l"/>
              <a:r>
                <a:rPr lang="es-ES_tradnl"/>
                <a:t>seguridad</a:t>
              </a:r>
              <a:endParaRPr lang="es-ES_tradnl" sz="1200"/>
            </a:p>
          </p:txBody>
        </p:sp>
        <p:sp>
          <p:nvSpPr>
            <p:cNvPr id="11277" name="Text Box 13"/>
            <p:cNvSpPr txBox="1">
              <a:spLocks noChangeArrowheads="1"/>
            </p:cNvSpPr>
            <p:nvPr/>
          </p:nvSpPr>
          <p:spPr bwMode="auto">
            <a:xfrm>
              <a:off x="2928" y="3350"/>
              <a:ext cx="455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s-ES_tradnl"/>
                <a:t>Recibe su</a:t>
              </a:r>
            </a:p>
            <a:p>
              <a:pPr algn="l"/>
              <a:r>
                <a:rPr lang="es-ES_tradnl"/>
                <a:t>pase de</a:t>
              </a:r>
            </a:p>
            <a:p>
              <a:pPr algn="l"/>
              <a:r>
                <a:rPr lang="es-ES_tradnl"/>
                <a:t>abordar</a:t>
              </a:r>
              <a:endParaRPr lang="es-ES_tradnl" sz="1200"/>
            </a:p>
          </p:txBody>
        </p:sp>
        <p:sp>
          <p:nvSpPr>
            <p:cNvPr id="11278" name="Text Box 14"/>
            <p:cNvSpPr txBox="1">
              <a:spLocks noChangeArrowheads="1"/>
            </p:cNvSpPr>
            <p:nvPr/>
          </p:nvSpPr>
          <p:spPr bwMode="auto">
            <a:xfrm>
              <a:off x="2160" y="3216"/>
              <a:ext cx="45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s-ES_tradnl"/>
                <a:t>Aborda la</a:t>
              </a:r>
            </a:p>
            <a:p>
              <a:pPr algn="l"/>
              <a:r>
                <a:rPr lang="es-ES_tradnl"/>
                <a:t>aeronave</a:t>
              </a:r>
              <a:endParaRPr lang="es-ES_tradnl" sz="1200"/>
            </a:p>
          </p:txBody>
        </p:sp>
        <p:sp>
          <p:nvSpPr>
            <p:cNvPr id="11279" name="Text Box 15"/>
            <p:cNvSpPr txBox="1">
              <a:spLocks noChangeArrowheads="1"/>
            </p:cNvSpPr>
            <p:nvPr/>
          </p:nvSpPr>
          <p:spPr bwMode="auto">
            <a:xfrm>
              <a:off x="1777" y="2648"/>
              <a:ext cx="527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s-ES_tradnl"/>
                <a:t>Recibe</a:t>
              </a:r>
            </a:p>
            <a:p>
              <a:pPr algn="l"/>
              <a:r>
                <a:rPr lang="es-ES_tradnl"/>
                <a:t>atención en</a:t>
              </a:r>
            </a:p>
            <a:p>
              <a:pPr algn="l"/>
              <a:r>
                <a:rPr lang="es-ES_tradnl"/>
                <a:t>el vuelo</a:t>
              </a:r>
              <a:endParaRPr lang="es-ES_tradnl" sz="1200"/>
            </a:p>
          </p:txBody>
        </p:sp>
        <p:sp>
          <p:nvSpPr>
            <p:cNvPr id="11280" name="Text Box 16"/>
            <p:cNvSpPr txBox="1">
              <a:spLocks noChangeArrowheads="1"/>
            </p:cNvSpPr>
            <p:nvPr/>
          </p:nvSpPr>
          <p:spPr bwMode="auto">
            <a:xfrm>
              <a:off x="1680" y="2016"/>
              <a:ext cx="44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s-ES_tradnl"/>
                <a:t>Deja la</a:t>
              </a:r>
            </a:p>
            <a:p>
              <a:pPr algn="l"/>
              <a:r>
                <a:rPr lang="es-ES_tradnl"/>
                <a:t>aeronave</a:t>
              </a:r>
              <a:endParaRPr lang="es-ES_tradnl" sz="1200"/>
            </a:p>
          </p:txBody>
        </p:sp>
        <p:sp>
          <p:nvSpPr>
            <p:cNvPr id="11281" name="Text Box 17"/>
            <p:cNvSpPr txBox="1">
              <a:spLocks noChangeArrowheads="1"/>
            </p:cNvSpPr>
            <p:nvPr/>
          </p:nvSpPr>
          <p:spPr bwMode="auto">
            <a:xfrm>
              <a:off x="1712" y="1496"/>
              <a:ext cx="45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s-ES_tradnl"/>
                <a:t>Recibe su</a:t>
              </a:r>
            </a:p>
            <a:p>
              <a:pPr algn="l"/>
              <a:r>
                <a:rPr lang="es-ES_tradnl"/>
                <a:t>equipaje</a:t>
              </a:r>
              <a:endParaRPr lang="es-ES_tradnl" sz="1200"/>
            </a:p>
          </p:txBody>
        </p:sp>
        <p:sp>
          <p:nvSpPr>
            <p:cNvPr id="11282" name="Text Box 18"/>
            <p:cNvSpPr txBox="1">
              <a:spLocks noChangeArrowheads="1"/>
            </p:cNvSpPr>
            <p:nvPr/>
          </p:nvSpPr>
          <p:spPr bwMode="auto">
            <a:xfrm>
              <a:off x="2112" y="1094"/>
              <a:ext cx="50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s-ES_tradnl"/>
                <a:t>Sale del</a:t>
              </a:r>
            </a:p>
            <a:p>
              <a:pPr algn="l"/>
              <a:r>
                <a:rPr lang="es-ES_tradnl"/>
                <a:t>aeropuerto</a:t>
              </a:r>
              <a:endParaRPr lang="es-ES_tradnl" sz="1200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5715000" y="6273800"/>
            <a:ext cx="2895600" cy="457200"/>
          </a:xfrm>
          <a:noFill/>
        </p:spPr>
        <p:txBody>
          <a:bodyPr/>
          <a:lstStyle/>
          <a:p>
            <a:r>
              <a:rPr lang="es-ES_tradnl"/>
              <a:t>Capítulo: Diseño de Servicios #</a:t>
            </a:r>
          </a:p>
        </p:txBody>
      </p:sp>
      <p:sp>
        <p:nvSpPr>
          <p:cNvPr id="12291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09459A4-DE28-4ABB-821F-B0F283047F00}" type="slidenum">
              <a:rPr lang="es-ES_tradnl"/>
              <a:pPr/>
              <a:t>12</a:t>
            </a:fld>
            <a:endParaRPr lang="es-ES_tradnl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Ciclo de Servicio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676400"/>
            <a:ext cx="7772400" cy="4456113"/>
          </a:xfrm>
        </p:spPr>
        <p:txBody>
          <a:bodyPr/>
          <a:lstStyle/>
          <a:p>
            <a:pPr eaLnBrk="1" hangingPunct="1"/>
            <a:r>
              <a:rPr lang="es-ES_tradnl" smtClean="0"/>
              <a:t>Para tener en cuenta:</a:t>
            </a:r>
          </a:p>
          <a:p>
            <a:pPr lvl="3" eaLnBrk="1" hangingPunct="1"/>
            <a:endParaRPr lang="es-ES_tradnl" sz="2000" smtClean="0"/>
          </a:p>
          <a:p>
            <a:pPr lvl="1" eaLnBrk="1" hangingPunct="1"/>
            <a:r>
              <a:rPr lang="es-ES_tradnl" smtClean="0"/>
              <a:t>Comienza cuando el cliente entra en contacto con el suministrador del servicio y termina cuando sale.</a:t>
            </a:r>
          </a:p>
          <a:p>
            <a:pPr lvl="1" eaLnBrk="1" hangingPunct="1"/>
            <a:r>
              <a:rPr lang="es-ES_tradnl" smtClean="0"/>
              <a:t>Es importante analizar todos los puntos de contacto con el cliente en las distintas etapas y ver cómo mejorar cada uno.</a:t>
            </a:r>
          </a:p>
          <a:p>
            <a:pPr lvl="1" eaLnBrk="1" hangingPunct="1"/>
            <a:endParaRPr lang="es-ES_tradnl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5715000" y="6273800"/>
            <a:ext cx="2895600" cy="457200"/>
          </a:xfrm>
          <a:noFill/>
        </p:spPr>
        <p:txBody>
          <a:bodyPr/>
          <a:lstStyle/>
          <a:p>
            <a:r>
              <a:rPr lang="es-ES_tradnl"/>
              <a:t>Capítulo: Diseño de Servicios #</a:t>
            </a:r>
          </a:p>
        </p:txBody>
      </p:sp>
      <p:sp>
        <p:nvSpPr>
          <p:cNvPr id="13315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53D6FB7-8D47-4256-B608-4B78D9C1D135}" type="slidenum">
              <a:rPr lang="es-ES_tradnl"/>
              <a:pPr/>
              <a:t>13</a:t>
            </a:fld>
            <a:endParaRPr lang="es-ES_tradnl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Ciclo de Servicio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s-ES_tradnl" dirty="0" smtClean="0"/>
              <a:t>¿Cómo evitar errores en cada paso?:</a:t>
            </a:r>
          </a:p>
          <a:p>
            <a:pPr lvl="2" eaLnBrk="1" hangingPunct="1"/>
            <a:r>
              <a:rPr lang="es-ES_tradnl" dirty="0" smtClean="0"/>
              <a:t>Bandejas de </a:t>
            </a:r>
            <a:r>
              <a:rPr lang="es-ES_tradnl" dirty="0" err="1" smtClean="0"/>
              <a:t>cirugia</a:t>
            </a:r>
            <a:r>
              <a:rPr lang="es-ES_tradnl" dirty="0" smtClean="0"/>
              <a:t>.</a:t>
            </a:r>
          </a:p>
          <a:p>
            <a:pPr lvl="2" eaLnBrk="1" hangingPunct="1"/>
            <a:r>
              <a:rPr lang="es-ES_tradnl" dirty="0" err="1" smtClean="0"/>
              <a:t>Beep</a:t>
            </a:r>
            <a:r>
              <a:rPr lang="es-ES_tradnl" dirty="0" smtClean="0"/>
              <a:t> en tarjeta </a:t>
            </a:r>
            <a:r>
              <a:rPr lang="es-ES_tradnl" dirty="0" err="1" smtClean="0"/>
              <a:t>RedBanc</a:t>
            </a:r>
            <a:r>
              <a:rPr lang="es-ES_tradnl" dirty="0" smtClean="0"/>
              <a:t>.</a:t>
            </a:r>
          </a:p>
          <a:p>
            <a:pPr lvl="2" eaLnBrk="1" hangingPunct="1"/>
            <a:r>
              <a:rPr lang="es-ES_tradnl" dirty="0" smtClean="0"/>
              <a:t>Llamadas de dentista a pacientes.</a:t>
            </a:r>
          </a:p>
          <a:p>
            <a:pPr lvl="2" eaLnBrk="1" hangingPunct="1"/>
            <a:r>
              <a:rPr lang="es-ES_tradnl" dirty="0" smtClean="0"/>
              <a:t>Colas en Disney.</a:t>
            </a:r>
          </a:p>
          <a:p>
            <a:pPr lvl="2" eaLnBrk="1" hangingPunct="1"/>
            <a:r>
              <a:rPr lang="es-ES_tradnl" dirty="0" smtClean="0"/>
              <a:t>Trenes 1900.</a:t>
            </a:r>
          </a:p>
          <a:p>
            <a:pPr eaLnBrk="1" hangingPunct="1"/>
            <a:endParaRPr lang="es-ES_tradnl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5715000" y="6273800"/>
            <a:ext cx="2895600" cy="457200"/>
          </a:xfrm>
          <a:noFill/>
        </p:spPr>
        <p:txBody>
          <a:bodyPr/>
          <a:lstStyle/>
          <a:p>
            <a:r>
              <a:rPr lang="es-ES_tradnl"/>
              <a:t>Capítulo: Diseño de Servicios #</a:t>
            </a:r>
          </a:p>
        </p:txBody>
      </p:sp>
      <p:sp>
        <p:nvSpPr>
          <p:cNvPr id="14339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55E96A5-66F3-4019-A4CD-AE592569D45D}" type="slidenum">
              <a:rPr lang="es-ES_tradnl"/>
              <a:pPr/>
              <a:t>14</a:t>
            </a:fld>
            <a:endParaRPr lang="es-ES_tradnl"/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z="3200" smtClean="0"/>
              <a:t>Definición de los Productos del Servicio</a:t>
            </a:r>
            <a:endParaRPr lang="es-ES_tradnl" smtClean="0"/>
          </a:p>
        </p:txBody>
      </p:sp>
      <p:pic>
        <p:nvPicPr>
          <p:cNvPr id="14341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905000" y="1676400"/>
            <a:ext cx="5561013" cy="3919538"/>
          </a:xfrm>
          <a:noFill/>
        </p:spPr>
      </p:pic>
      <p:sp>
        <p:nvSpPr>
          <p:cNvPr id="14342" name="Text Box 5"/>
          <p:cNvSpPr txBox="1">
            <a:spLocks noChangeArrowheads="1"/>
          </p:cNvSpPr>
          <p:nvPr/>
        </p:nvSpPr>
        <p:spPr bwMode="auto">
          <a:xfrm>
            <a:off x="3810000" y="55626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" sz="2400">
              <a:solidFill>
                <a:schemeClr val="tx2"/>
              </a:solidFill>
            </a:endParaRPr>
          </a:p>
        </p:txBody>
      </p:sp>
      <p:sp>
        <p:nvSpPr>
          <p:cNvPr id="14343" name="Text Box 6"/>
          <p:cNvSpPr txBox="1">
            <a:spLocks noChangeArrowheads="1"/>
          </p:cNvSpPr>
          <p:nvPr/>
        </p:nvSpPr>
        <p:spPr bwMode="auto">
          <a:xfrm>
            <a:off x="1563688" y="5638800"/>
            <a:ext cx="65897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>
                <a:solidFill>
                  <a:schemeClr val="tx2"/>
                </a:solidFill>
              </a:rPr>
              <a:t>Comparación de Paquetes de Bienes y Servicios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5715000" y="6273800"/>
            <a:ext cx="2895600" cy="457200"/>
          </a:xfrm>
          <a:noFill/>
        </p:spPr>
        <p:txBody>
          <a:bodyPr/>
          <a:lstStyle/>
          <a:p>
            <a:r>
              <a:rPr lang="es-ES_tradnl"/>
              <a:t>Capítulo: Diseño de Servicios #</a:t>
            </a:r>
          </a:p>
        </p:txBody>
      </p:sp>
      <p:sp>
        <p:nvSpPr>
          <p:cNvPr id="15363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77E2C95-EC8E-41F0-9FAF-03796CE0DB32}" type="slidenum">
              <a:rPr lang="es-ES_tradnl"/>
              <a:pPr/>
              <a:t>15</a:t>
            </a:fld>
            <a:endParaRPr lang="es-ES_tradnl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Contacto con el Cliente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Características:</a:t>
            </a:r>
          </a:p>
          <a:p>
            <a:pPr lvl="1" eaLnBrk="1" hangingPunct="1"/>
            <a:r>
              <a:rPr lang="es-ES_tradnl" smtClean="0"/>
              <a:t>Los sistemas con bajo nivel de contacto:</a:t>
            </a:r>
          </a:p>
          <a:p>
            <a:pPr lvl="2" eaLnBrk="1" hangingPunct="1"/>
            <a:r>
              <a:rPr lang="es-ES_tradnl" smtClean="0"/>
              <a:t>Se pueden utilizar cuando no se requiere un contacto cara a cara o cuando el cliente no desee esto.</a:t>
            </a:r>
          </a:p>
          <a:p>
            <a:pPr lvl="3" eaLnBrk="1" hangingPunct="1"/>
            <a:r>
              <a:rPr lang="es-ES_tradnl" smtClean="0"/>
              <a:t>Redbanc.</a:t>
            </a:r>
          </a:p>
          <a:p>
            <a:pPr lvl="3" eaLnBrk="1" hangingPunct="1"/>
            <a:r>
              <a:rPr lang="es-ES_tradnl" smtClean="0"/>
              <a:t>Venta por catálogo.</a:t>
            </a:r>
          </a:p>
          <a:p>
            <a:pPr lvl="2" eaLnBrk="1" hangingPunct="1"/>
            <a:r>
              <a:rPr lang="es-ES_tradnl" smtClean="0"/>
              <a:t>Requieren de gente con habilidades técnicas orientadas a un procesamiento eficiente, procedimientos bien definidos y un flujo uniforme.</a:t>
            </a:r>
          </a:p>
          <a:p>
            <a:pPr lvl="2" eaLnBrk="1" hangingPunct="1"/>
            <a:r>
              <a:rPr lang="es-ES_tradnl" smtClean="0"/>
              <a:t>Requieren de menores precios y mayor estandarización.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5715000" y="6273800"/>
            <a:ext cx="2895600" cy="457200"/>
          </a:xfrm>
          <a:noFill/>
        </p:spPr>
        <p:txBody>
          <a:bodyPr/>
          <a:lstStyle/>
          <a:p>
            <a:r>
              <a:rPr lang="es-ES_tradnl"/>
              <a:t>Capítulo: Diseño de Servicios #</a:t>
            </a:r>
          </a:p>
        </p:txBody>
      </p:sp>
      <p:sp>
        <p:nvSpPr>
          <p:cNvPr id="16387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BDAEC8E-09DA-416C-919A-EB50086D00DB}" type="slidenum">
              <a:rPr lang="es-ES_tradnl"/>
              <a:pPr/>
              <a:t>16</a:t>
            </a:fld>
            <a:endParaRPr lang="es-ES_tradnl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Contacto con el Cliente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s-ES_tradnl" smtClean="0">
                <a:latin typeface="Arial" charset="0"/>
              </a:rPr>
              <a:t>Los sistemas con alto nivel contacto:</a:t>
            </a:r>
          </a:p>
          <a:p>
            <a:pPr lvl="2" eaLnBrk="1" hangingPunct="1"/>
            <a:r>
              <a:rPr lang="es-ES_tradnl" smtClean="0">
                <a:latin typeface="Arial" charset="0"/>
              </a:rPr>
              <a:t>Son ideales para responder a una gran variedad de demandas cambiantes o poco seguras entre los clientes.</a:t>
            </a:r>
          </a:p>
          <a:p>
            <a:pPr lvl="2" eaLnBrk="1" hangingPunct="1"/>
            <a:r>
              <a:rPr lang="es-ES_tradnl" smtClean="0">
                <a:latin typeface="Arial" charset="0"/>
              </a:rPr>
              <a:t>Requieren de gente con buenas habilidades interpersonales, incluyendo versatilidad, personalidad, flexibilidad y orientación al cliente. aceptación al cliente</a:t>
            </a:r>
          </a:p>
          <a:p>
            <a:pPr lvl="2" eaLnBrk="1" hangingPunct="1"/>
            <a:r>
              <a:rPr lang="es-ES_tradnl" smtClean="0">
                <a:latin typeface="Arial" charset="0"/>
              </a:rPr>
              <a:t>Requieren de mayores precios y ofrecen una mayor adaptación a las necesidades del cliente y conveniencia.</a:t>
            </a:r>
          </a:p>
          <a:p>
            <a:pPr lvl="1" eaLnBrk="1" hangingPunct="1"/>
            <a:r>
              <a:rPr lang="es-ES_tradnl" smtClean="0"/>
              <a:t>Ejemplos:</a:t>
            </a:r>
          </a:p>
          <a:p>
            <a:pPr lvl="2" eaLnBrk="1" hangingPunct="1"/>
            <a:r>
              <a:rPr lang="es-ES_tradnl" smtClean="0"/>
              <a:t>Paquetes de turismo.</a:t>
            </a:r>
          </a:p>
          <a:p>
            <a:pPr lvl="2" eaLnBrk="1" hangingPunct="1"/>
            <a:r>
              <a:rPr lang="es-ES_tradnl" smtClean="0"/>
              <a:t>Servicios financieros.</a:t>
            </a:r>
          </a:p>
          <a:p>
            <a:pPr lvl="2" eaLnBrk="1" hangingPunct="1"/>
            <a:r>
              <a:rPr lang="es-ES_tradnl" smtClean="0"/>
              <a:t>Personal versus carta mensual con recomendaciones de compra.</a:t>
            </a:r>
          </a:p>
          <a:p>
            <a:pPr eaLnBrk="1" hangingPunct="1"/>
            <a:endParaRPr lang="es-ES_tradnl" smtClean="0">
              <a:latin typeface="Arial" charset="0"/>
            </a:endParaRPr>
          </a:p>
          <a:p>
            <a:pPr lvl="1" eaLnBrk="1" hangingPunct="1"/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Capítulo: Diseño de Servicios #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B9CF5AF-FC81-4E27-8F51-35A6D8B2E90E}" type="slidenum">
              <a:rPr lang="es-ES_tradnl" smtClean="0"/>
              <a:pPr>
                <a:defRPr/>
              </a:pPr>
              <a:t>17</a:t>
            </a:fld>
            <a:endParaRPr lang="es-ES_tradnl"/>
          </a:p>
        </p:txBody>
      </p:sp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75456"/>
            <a:ext cx="10404648" cy="8784976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5715000" y="6273800"/>
            <a:ext cx="2895600" cy="457200"/>
          </a:xfrm>
          <a:noFill/>
        </p:spPr>
        <p:txBody>
          <a:bodyPr/>
          <a:lstStyle/>
          <a:p>
            <a:r>
              <a:rPr lang="es-ES_tradnl"/>
              <a:t>Capítulo: Diseño de Servicios #</a:t>
            </a:r>
          </a:p>
        </p:txBody>
      </p:sp>
      <p:sp>
        <p:nvSpPr>
          <p:cNvPr id="18435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CDE6B5B-E05F-486B-9D0C-B41E4D8A9701}" type="slidenum">
              <a:rPr lang="es-ES_tradnl"/>
              <a:pPr/>
              <a:t>18</a:t>
            </a:fld>
            <a:endParaRPr lang="es-ES_tradnl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Contacto con el Cliente</a:t>
            </a:r>
          </a:p>
        </p:txBody>
      </p:sp>
      <p:pic>
        <p:nvPicPr>
          <p:cNvPr id="1843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7838" y="1512888"/>
            <a:ext cx="6329362" cy="473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5715000" y="6273800"/>
            <a:ext cx="2895600" cy="457200"/>
          </a:xfrm>
          <a:noFill/>
        </p:spPr>
        <p:txBody>
          <a:bodyPr/>
          <a:lstStyle/>
          <a:p>
            <a:r>
              <a:rPr lang="es-ES_tradnl"/>
              <a:t>Capítulo: Diseño de Servicios #</a:t>
            </a:r>
          </a:p>
        </p:txBody>
      </p:sp>
      <p:sp>
        <p:nvSpPr>
          <p:cNvPr id="19459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2BBF556-D580-42E5-AD33-C877C6425B86}" type="slidenum">
              <a:rPr lang="es-ES_tradnl"/>
              <a:pPr/>
              <a:t>19</a:t>
            </a:fld>
            <a:endParaRPr lang="es-ES_tradnl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Matriz de Servicio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3924300" y="5715000"/>
            <a:ext cx="255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>
                <a:solidFill>
                  <a:schemeClr val="tx2"/>
                </a:solidFill>
              </a:rPr>
              <a:t>Matriz de Servicio</a:t>
            </a:r>
          </a:p>
        </p:txBody>
      </p:sp>
      <p:pic>
        <p:nvPicPr>
          <p:cNvPr id="19462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2082800"/>
            <a:ext cx="5334000" cy="347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5715000" y="6273800"/>
            <a:ext cx="2895600" cy="457200"/>
          </a:xfrm>
          <a:noFill/>
        </p:spPr>
        <p:txBody>
          <a:bodyPr/>
          <a:lstStyle/>
          <a:p>
            <a:r>
              <a:rPr lang="es-ES_tradnl"/>
              <a:t>Capítulo: Diseño de Servicios #</a:t>
            </a:r>
          </a:p>
        </p:txBody>
      </p:sp>
      <p:sp>
        <p:nvSpPr>
          <p:cNvPr id="5123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3B0E2B7-C613-4AD4-902A-078A8A6640A8}" type="slidenum">
              <a:rPr lang="es-ES_tradnl"/>
              <a:pPr/>
              <a:t>2</a:t>
            </a:fld>
            <a:endParaRPr lang="es-ES_tradnl"/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Introducción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Antecedentes:</a:t>
            </a:r>
          </a:p>
          <a:p>
            <a:pPr lvl="2" eaLnBrk="1" hangingPunct="1"/>
            <a:endParaRPr lang="es-ES_tradnl" smtClean="0"/>
          </a:p>
          <a:p>
            <a:pPr lvl="1" eaLnBrk="1" hangingPunct="1"/>
            <a:r>
              <a:rPr lang="es-ES_tradnl" smtClean="0"/>
              <a:t>En Estados Unidos más del 70% del PNB y el 80% de la fuerza de trabajo están enclavados en el sector de servicios.</a:t>
            </a:r>
          </a:p>
          <a:p>
            <a:pPr lvl="1" eaLnBrk="1" hangingPunct="1"/>
            <a:r>
              <a:rPr lang="es-ES_tradnl" smtClean="0"/>
              <a:t>En los países industrializados cerca del 70% de los empleados trabajan en el área de servicios.</a:t>
            </a:r>
          </a:p>
          <a:p>
            <a:pPr eaLnBrk="1" hangingPunct="1"/>
            <a:endParaRPr lang="es-ES_tradnl" smtClean="0"/>
          </a:p>
          <a:p>
            <a:pPr lvl="1" eaLnBrk="1" hangingPunct="1"/>
            <a:endParaRPr lang="es-ES_tradnl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5715000" y="6273800"/>
            <a:ext cx="2895600" cy="457200"/>
          </a:xfrm>
          <a:noFill/>
        </p:spPr>
        <p:txBody>
          <a:bodyPr/>
          <a:lstStyle/>
          <a:p>
            <a:r>
              <a:rPr lang="es-ES_tradnl"/>
              <a:t>Capítulo: Diseño de Servicios #</a:t>
            </a:r>
          </a:p>
        </p:txBody>
      </p:sp>
      <p:sp>
        <p:nvSpPr>
          <p:cNvPr id="6147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B9D611E-3F6E-4693-8E31-D6A2208DAD2F}" type="slidenum">
              <a:rPr lang="es-ES_tradnl"/>
              <a:pPr/>
              <a:t>3</a:t>
            </a:fld>
            <a:endParaRPr lang="es-ES_tradnl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Introducción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Servicios Típicos:</a:t>
            </a:r>
          </a:p>
          <a:p>
            <a:pPr lvl="2" eaLnBrk="1" hangingPunct="1"/>
            <a:endParaRPr lang="es-ES_tradnl" smtClean="0"/>
          </a:p>
          <a:p>
            <a:pPr lvl="1" eaLnBrk="1" hangingPunct="1"/>
            <a:r>
              <a:rPr lang="es-ES_tradnl" smtClean="0"/>
              <a:t>Transporte.</a:t>
            </a:r>
          </a:p>
          <a:p>
            <a:pPr lvl="1" eaLnBrk="1" hangingPunct="1"/>
            <a:r>
              <a:rPr lang="es-ES_tradnl" smtClean="0"/>
              <a:t>Medicina.</a:t>
            </a:r>
          </a:p>
          <a:p>
            <a:pPr lvl="1" eaLnBrk="1" hangingPunct="1"/>
            <a:r>
              <a:rPr lang="es-ES_tradnl" smtClean="0"/>
              <a:t>Finanzas. Comunicaciones.</a:t>
            </a:r>
          </a:p>
          <a:p>
            <a:pPr lvl="1" eaLnBrk="1" hangingPunct="1"/>
            <a:r>
              <a:rPr lang="es-ES_tradnl" smtClean="0"/>
              <a:t>Comercio.</a:t>
            </a:r>
          </a:p>
          <a:p>
            <a:pPr lvl="1" eaLnBrk="1" hangingPunct="1"/>
            <a:r>
              <a:rPr lang="es-ES_tradnl" smtClean="0"/>
              <a:t>Educación.</a:t>
            </a:r>
          </a:p>
          <a:p>
            <a:pPr eaLnBrk="1" hangingPunct="1"/>
            <a:endParaRPr lang="es-ES_tradnl" smtClean="0"/>
          </a:p>
          <a:p>
            <a:pPr lvl="1" eaLnBrk="1" hangingPunct="1"/>
            <a:endParaRPr lang="es-ES_tradnl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5715000" y="6273800"/>
            <a:ext cx="2895600" cy="457200"/>
          </a:xfrm>
          <a:noFill/>
        </p:spPr>
        <p:txBody>
          <a:bodyPr/>
          <a:lstStyle/>
          <a:p>
            <a:r>
              <a:rPr lang="es-ES_tradnl"/>
              <a:t>Capítulo: Diseño de Servicios #</a:t>
            </a:r>
          </a:p>
        </p:txBody>
      </p:sp>
      <p:sp>
        <p:nvSpPr>
          <p:cNvPr id="7171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52B8639-0604-4DE8-A77C-FBEF21AF9CA3}" type="slidenum">
              <a:rPr lang="es-ES_tradnl"/>
              <a:pPr/>
              <a:t>4</a:t>
            </a:fld>
            <a:endParaRPr lang="es-ES_tradnl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Características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Principales características de los servicios:</a:t>
            </a:r>
          </a:p>
          <a:p>
            <a:pPr lvl="1" eaLnBrk="1" hangingPunct="1"/>
            <a:r>
              <a:rPr lang="es-ES_tradnl" smtClean="0"/>
              <a:t>Son intangibles (ejemplo: corte de pelo).</a:t>
            </a:r>
          </a:p>
          <a:p>
            <a:pPr lvl="1" eaLnBrk="1" hangingPunct="1"/>
            <a:r>
              <a:rPr lang="es-ES_tradnl" smtClean="0"/>
              <a:t>Se producen y consumen en forma simultánea.</a:t>
            </a:r>
          </a:p>
          <a:p>
            <a:pPr lvl="1" eaLnBrk="1" hangingPunct="1"/>
            <a:r>
              <a:rPr lang="es-ES_tradnl" smtClean="0"/>
              <a:t>Sólo se puede observar su resultado después de hechos.</a:t>
            </a:r>
          </a:p>
          <a:p>
            <a:pPr lvl="1" eaLnBrk="1" hangingPunct="1"/>
            <a:r>
              <a:rPr lang="es-ES_tradnl" smtClean="0"/>
              <a:t>Requieren de contacto directo con el cliente.</a:t>
            </a:r>
          </a:p>
          <a:p>
            <a:pPr lvl="1" eaLnBrk="1" hangingPunct="1"/>
            <a:r>
              <a:rPr lang="es-ES_tradnl" smtClean="0"/>
              <a:t>Son no inventariables.</a:t>
            </a:r>
          </a:p>
          <a:p>
            <a:pPr lvl="1" eaLnBrk="1" hangingPunct="1"/>
            <a:r>
              <a:rPr lang="es-ES_tradnl" smtClean="0"/>
              <a:t>Generalmente corresponden a una mezcla de atributos tangibles e intangibles (paquete de servicios).</a:t>
            </a:r>
          </a:p>
          <a:p>
            <a:pPr lvl="1" eaLnBrk="1" hangingPunct="1"/>
            <a:endParaRPr lang="es-ES_tradnl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5715000" y="6273800"/>
            <a:ext cx="2895600" cy="457200"/>
          </a:xfrm>
          <a:noFill/>
        </p:spPr>
        <p:txBody>
          <a:bodyPr/>
          <a:lstStyle/>
          <a:p>
            <a:r>
              <a:rPr lang="es-ES_tradnl"/>
              <a:t>Capítulo: Diseño de Servicios #</a:t>
            </a:r>
          </a:p>
        </p:txBody>
      </p:sp>
      <p:sp>
        <p:nvSpPr>
          <p:cNvPr id="8195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71ECE0C-186B-4C01-A2C9-AE48156DE220}" type="slidenum">
              <a:rPr lang="es-ES_tradnl"/>
              <a:pPr/>
              <a:t>5</a:t>
            </a:fld>
            <a:endParaRPr lang="es-ES_tradnl"/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Características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s-ES_tradnl" dirty="0" smtClean="0"/>
              <a:t>Pueden ser:</a:t>
            </a:r>
          </a:p>
          <a:p>
            <a:pPr lvl="2" eaLnBrk="1" hangingPunct="1"/>
            <a:r>
              <a:rPr lang="es-ES_tradnl" dirty="0" smtClean="0"/>
              <a:t>Internos:</a:t>
            </a:r>
          </a:p>
          <a:p>
            <a:pPr lvl="3" eaLnBrk="1" hangingPunct="1"/>
            <a:r>
              <a:rPr lang="es-ES_tradnl" dirty="0" smtClean="0"/>
              <a:t>Procesamiento de datos.</a:t>
            </a:r>
          </a:p>
          <a:p>
            <a:pPr lvl="3" eaLnBrk="1" hangingPunct="1"/>
            <a:r>
              <a:rPr lang="es-ES_tradnl" dirty="0" smtClean="0"/>
              <a:t>Mantención de equipos.</a:t>
            </a:r>
          </a:p>
          <a:p>
            <a:pPr lvl="2" eaLnBrk="1" hangingPunct="1"/>
            <a:r>
              <a:rPr lang="es-ES_tradnl" dirty="0" smtClean="0"/>
              <a:t>Externos:</a:t>
            </a:r>
          </a:p>
          <a:p>
            <a:pPr lvl="3" eaLnBrk="1" hangingPunct="1"/>
            <a:r>
              <a:rPr lang="es-ES_tradnl" dirty="0" smtClean="0"/>
              <a:t>Comercialización.</a:t>
            </a:r>
          </a:p>
          <a:p>
            <a:pPr lvl="2" eaLnBrk="1" hangingPunct="1"/>
            <a:r>
              <a:rPr lang="es-ES_tradnl" dirty="0" smtClean="0"/>
              <a:t>In </a:t>
            </a:r>
            <a:r>
              <a:rPr lang="es-ES_tradnl" dirty="0" err="1" smtClean="0"/>
              <a:t>House</a:t>
            </a:r>
            <a:r>
              <a:rPr lang="es-ES_tradnl" dirty="0" smtClean="0"/>
              <a:t>:</a:t>
            </a:r>
          </a:p>
          <a:p>
            <a:pPr lvl="3" eaLnBrk="1" hangingPunct="1"/>
            <a:r>
              <a:rPr lang="es-ES_tradnl" dirty="0" smtClean="0"/>
              <a:t>Servicios de limpieza.</a:t>
            </a:r>
          </a:p>
          <a:p>
            <a:pPr lvl="3" eaLnBrk="1" hangingPunct="1"/>
            <a:r>
              <a:rPr lang="es-ES_tradnl" dirty="0" smtClean="0"/>
              <a:t>Reparaciones.</a:t>
            </a:r>
          </a:p>
          <a:p>
            <a:pPr lvl="2" eaLnBrk="1" hangingPunct="1"/>
            <a:r>
              <a:rPr lang="es-ES_tradnl" dirty="0" smtClean="0"/>
              <a:t>En la base:</a:t>
            </a:r>
          </a:p>
          <a:p>
            <a:pPr lvl="3" eaLnBrk="1" hangingPunct="1"/>
            <a:r>
              <a:rPr lang="es-ES_tradnl" dirty="0" smtClean="0"/>
              <a:t>Hospital.</a:t>
            </a:r>
          </a:p>
          <a:p>
            <a:pPr lvl="3" eaLnBrk="1" hangingPunct="1"/>
            <a:r>
              <a:rPr lang="es-ES_tradnl" dirty="0" smtClean="0"/>
              <a:t>Peluquería.</a:t>
            </a:r>
          </a:p>
          <a:p>
            <a:pPr lvl="3" eaLnBrk="1" hangingPunct="1"/>
            <a:endParaRPr lang="es-ES_tradnl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Capítulo: Diseño de Servicios #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B9CF5AF-FC81-4E27-8F51-35A6D8B2E90E}" type="slidenum">
              <a:rPr lang="es-ES_tradnl" smtClean="0"/>
              <a:pPr>
                <a:defRPr/>
              </a:pPr>
              <a:t>6</a:t>
            </a:fld>
            <a:endParaRPr lang="es-ES_tradnl"/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31488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5715000" y="6273800"/>
            <a:ext cx="2895600" cy="457200"/>
          </a:xfrm>
          <a:noFill/>
        </p:spPr>
        <p:txBody>
          <a:bodyPr/>
          <a:lstStyle/>
          <a:p>
            <a:r>
              <a:rPr lang="es-ES_tradnl"/>
              <a:t>Capítulo: Diseño de Servicios #</a:t>
            </a:r>
          </a:p>
        </p:txBody>
      </p:sp>
      <p:sp>
        <p:nvSpPr>
          <p:cNvPr id="1028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030FD91-693B-4DF4-8BC2-DE38AA8A152F}" type="slidenum">
              <a:rPr lang="es-ES_tradnl"/>
              <a:pPr/>
              <a:t>7</a:t>
            </a:fld>
            <a:endParaRPr lang="es-ES_tradnl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Características</a:t>
            </a:r>
          </a:p>
        </p:txBody>
      </p:sp>
      <p:graphicFrame>
        <p:nvGraphicFramePr>
          <p:cNvPr id="1026" name="Object 6"/>
          <p:cNvGraphicFramePr>
            <a:graphicFrameLocks noChangeAspect="1"/>
          </p:cNvGraphicFramePr>
          <p:nvPr>
            <p:ph type="body" idx="1"/>
          </p:nvPr>
        </p:nvGraphicFramePr>
        <p:xfrm>
          <a:off x="1524000" y="1447800"/>
          <a:ext cx="6629400" cy="4460875"/>
        </p:xfrm>
        <a:graphic>
          <a:graphicData uri="http://schemas.openxmlformats.org/presentationml/2006/ole">
            <p:oleObj spid="_x0000_s1026" name="Documento" r:id="rId4" imgW="6310800" imgH="4248000" progId="Word.Document.8">
              <p:embed/>
            </p:oleObj>
          </a:graphicData>
        </a:graphic>
      </p:graphicFrame>
      <p:sp>
        <p:nvSpPr>
          <p:cNvPr id="1030" name="Text Box 8"/>
          <p:cNvSpPr txBox="1">
            <a:spLocks noChangeArrowheads="1"/>
          </p:cNvSpPr>
          <p:nvPr/>
        </p:nvSpPr>
        <p:spPr bwMode="auto">
          <a:xfrm>
            <a:off x="1905000" y="5867400"/>
            <a:ext cx="561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>
                <a:solidFill>
                  <a:schemeClr val="tx2"/>
                </a:solidFill>
              </a:rPr>
              <a:t>Diferencias entre Manufactura y Servicio</a:t>
            </a:r>
            <a:endParaRPr lang="es-ES_tradnl" sz="240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5715000" y="6273800"/>
            <a:ext cx="2895600" cy="457200"/>
          </a:xfrm>
          <a:noFill/>
        </p:spPr>
        <p:txBody>
          <a:bodyPr/>
          <a:lstStyle/>
          <a:p>
            <a:r>
              <a:rPr lang="es-ES_tradnl"/>
              <a:t>Capítulo: Diseño de Servicios #</a:t>
            </a:r>
          </a:p>
        </p:txBody>
      </p:sp>
      <p:sp>
        <p:nvSpPr>
          <p:cNvPr id="9219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53BE70D-0825-4367-8F89-D5000330CD12}" type="slidenum">
              <a:rPr lang="es-ES_tradnl"/>
              <a:pPr/>
              <a:t>8</a:t>
            </a:fld>
            <a:endParaRPr lang="es-ES_tradnl"/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Marco Conceptual</a:t>
            </a:r>
          </a:p>
        </p:txBody>
      </p:sp>
      <p:sp>
        <p:nvSpPr>
          <p:cNvPr id="9221" name="Text Box 22"/>
          <p:cNvSpPr txBox="1">
            <a:spLocks noChangeArrowheads="1"/>
          </p:cNvSpPr>
          <p:nvPr/>
        </p:nvSpPr>
        <p:spPr bwMode="auto">
          <a:xfrm>
            <a:off x="3062288" y="5715000"/>
            <a:ext cx="3338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>
                <a:solidFill>
                  <a:schemeClr val="tx2"/>
                </a:solidFill>
              </a:rPr>
              <a:t>El Triángulo de Servicio</a:t>
            </a:r>
          </a:p>
        </p:txBody>
      </p:sp>
      <p:pic>
        <p:nvPicPr>
          <p:cNvPr id="9222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27188" y="1600200"/>
            <a:ext cx="6373812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5715000" y="6273800"/>
            <a:ext cx="2895600" cy="457200"/>
          </a:xfrm>
          <a:noFill/>
        </p:spPr>
        <p:txBody>
          <a:bodyPr/>
          <a:lstStyle/>
          <a:p>
            <a:r>
              <a:rPr lang="es-ES_tradnl"/>
              <a:t>Capítulo: Diseño de Servicios #</a:t>
            </a:r>
          </a:p>
        </p:txBody>
      </p:sp>
      <p:sp>
        <p:nvSpPr>
          <p:cNvPr id="10243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A97A6CC-2C7F-4980-A48A-BBA77B6939B8}" type="slidenum">
              <a:rPr lang="es-ES_tradnl"/>
              <a:pPr/>
              <a:t>9</a:t>
            </a:fld>
            <a:endParaRPr lang="es-ES_tradnl"/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Marco Conceptual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Requerimientos para un buen servicio:</a:t>
            </a:r>
          </a:p>
          <a:p>
            <a:pPr lvl="1" eaLnBrk="1" hangingPunct="1"/>
            <a:r>
              <a:rPr lang="es-ES_tradnl" smtClean="0">
                <a:sym typeface="Monotype Sorts" pitchFamily="2" charset="2"/>
              </a:rPr>
              <a:t> Saber quién es el cliente y cómo satisfacerlo.</a:t>
            </a:r>
          </a:p>
          <a:p>
            <a:pPr lvl="1" eaLnBrk="1" hangingPunct="1"/>
            <a:r>
              <a:rPr lang="es-ES_tradnl" smtClean="0">
                <a:latin typeface="Arial" charset="0"/>
                <a:sym typeface="Monotype Sorts" pitchFamily="2" charset="2"/>
              </a:rPr>
              <a:t> Asientos cómodos, formatos fáciles de llenar, ambientes agradables...</a:t>
            </a:r>
          </a:p>
          <a:p>
            <a:pPr lvl="1" eaLnBrk="1" hangingPunct="1"/>
            <a:r>
              <a:rPr lang="es-ES_tradnl" smtClean="0">
                <a:latin typeface="Arial" charset="0"/>
                <a:sym typeface="Monotype Sorts" pitchFamily="2" charset="2"/>
              </a:rPr>
              <a:t> Empleados orientados a servir al cliente.</a:t>
            </a:r>
          </a:p>
          <a:p>
            <a:pPr lvl="1" eaLnBrk="1" hangingPunct="1"/>
            <a:r>
              <a:rPr lang="es-ES_tradnl" smtClean="0">
                <a:latin typeface="Arial" charset="0"/>
                <a:sym typeface="Monotype Sorts" pitchFamily="2" charset="2"/>
              </a:rPr>
              <a:t> Computadores que no fallen.                			 Sistemas rápidos, confiables y fáciles de usar.</a:t>
            </a:r>
          </a:p>
          <a:p>
            <a:pPr lvl="1" eaLnBrk="1" hangingPunct="1"/>
            <a:r>
              <a:rPr lang="es-ES_tradnl" smtClean="0">
                <a:latin typeface="Arial" charset="0"/>
                <a:sym typeface="Monotype Sorts" pitchFamily="2" charset="2"/>
              </a:rPr>
              <a:t> Diseño de sistemas según la línea estratégica de la empresa.</a:t>
            </a:r>
          </a:p>
          <a:p>
            <a:pPr lvl="1" eaLnBrk="1" hangingPunct="1"/>
            <a:r>
              <a:rPr lang="es-ES_tradnl" smtClean="0">
                <a:latin typeface="Arial" charset="0"/>
                <a:sym typeface="Monotype Sorts" pitchFamily="2" charset="2"/>
              </a:rPr>
              <a:t> Personal conozca e identifique la estrategia.</a:t>
            </a:r>
            <a:endParaRPr lang="es-ES_tradnl" smtClean="0"/>
          </a:p>
          <a:p>
            <a:pPr lvl="1" eaLnBrk="1" hangingPunct="1"/>
            <a:endParaRPr lang="es-ES_tradnl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47">
  <a:themeElements>
    <a:clrScheme name="47.pot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47.po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47.pot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7.pot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7.pot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7.pot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7.pot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7.pot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7.pot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Office\Plantillas\Diseños de presentaciones\47.pot</Template>
  <TotalTime>648</TotalTime>
  <Words>688</Words>
  <Application>Microsoft Office PowerPoint</Application>
  <PresentationFormat>Presentación en pantalla (4:3)</PresentationFormat>
  <Paragraphs>166</Paragraphs>
  <Slides>19</Slides>
  <Notes>16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1" baseType="lpstr">
      <vt:lpstr>47</vt:lpstr>
      <vt:lpstr>Documento</vt:lpstr>
      <vt:lpstr>Gestión de Operaciones</vt:lpstr>
      <vt:lpstr>Introducción</vt:lpstr>
      <vt:lpstr>Introducción</vt:lpstr>
      <vt:lpstr>Características</vt:lpstr>
      <vt:lpstr>Características</vt:lpstr>
      <vt:lpstr>Diapositiva 6</vt:lpstr>
      <vt:lpstr>Características</vt:lpstr>
      <vt:lpstr>Marco Conceptual</vt:lpstr>
      <vt:lpstr>Marco Conceptual</vt:lpstr>
      <vt:lpstr>Diapositiva 10</vt:lpstr>
      <vt:lpstr>Ciclo de Servicio</vt:lpstr>
      <vt:lpstr>Ciclo de Servicio</vt:lpstr>
      <vt:lpstr>Ciclo de Servicio</vt:lpstr>
      <vt:lpstr>Definición de los Productos del Servicio</vt:lpstr>
      <vt:lpstr>Contacto con el Cliente</vt:lpstr>
      <vt:lpstr>Contacto con el Cliente</vt:lpstr>
      <vt:lpstr>Diapositiva 17</vt:lpstr>
      <vt:lpstr>Contacto con el Cliente</vt:lpstr>
      <vt:lpstr>Matriz de Servicio</vt:lpstr>
    </vt:vector>
  </TitlesOfParts>
  <Company>uchile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dii</dc:creator>
  <cp:lastModifiedBy>Maritza</cp:lastModifiedBy>
  <cp:revision>34</cp:revision>
  <cp:lastPrinted>2001-08-09T01:02:20Z</cp:lastPrinted>
  <dcterms:created xsi:type="dcterms:W3CDTF">2001-03-13T15:22:40Z</dcterms:created>
  <dcterms:modified xsi:type="dcterms:W3CDTF">2010-08-26T16:05:58Z</dcterms:modified>
</cp:coreProperties>
</file>