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415" r:id="rId2"/>
    <p:sldId id="414" r:id="rId3"/>
    <p:sldId id="416" r:id="rId4"/>
    <p:sldId id="473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65" r:id="rId18"/>
    <p:sldId id="474" r:id="rId19"/>
    <p:sldId id="481" r:id="rId20"/>
    <p:sldId id="468" r:id="rId21"/>
    <p:sldId id="469" r:id="rId22"/>
    <p:sldId id="479" r:id="rId23"/>
    <p:sldId id="480" r:id="rId24"/>
    <p:sldId id="486" r:id="rId25"/>
    <p:sldId id="487" r:id="rId26"/>
    <p:sldId id="488" r:id="rId27"/>
    <p:sldId id="489" r:id="rId28"/>
    <p:sldId id="490" r:id="rId29"/>
    <p:sldId id="491" r:id="rId30"/>
    <p:sldId id="492" r:id="rId31"/>
    <p:sldId id="463" r:id="rId32"/>
    <p:sldId id="429" r:id="rId33"/>
    <p:sldId id="430" r:id="rId34"/>
    <p:sldId id="431" r:id="rId35"/>
    <p:sldId id="432" r:id="rId36"/>
    <p:sldId id="433" r:id="rId37"/>
    <p:sldId id="434" r:id="rId38"/>
    <p:sldId id="435" r:id="rId39"/>
    <p:sldId id="436" r:id="rId40"/>
    <p:sldId id="437" r:id="rId41"/>
    <p:sldId id="438" r:id="rId42"/>
    <p:sldId id="439" r:id="rId43"/>
    <p:sldId id="440" r:id="rId44"/>
    <p:sldId id="441" r:id="rId45"/>
    <p:sldId id="442" r:id="rId46"/>
    <p:sldId id="443" r:id="rId47"/>
    <p:sldId id="444" r:id="rId48"/>
    <p:sldId id="445" r:id="rId49"/>
  </p:sldIdLst>
  <p:sldSz cx="9144000" cy="6858000" type="screen4x3"/>
  <p:notesSz cx="7302500" cy="95885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1" d="100"/>
          <a:sy n="101" d="100"/>
        </p:scale>
        <p:origin x="-2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254" y="-78"/>
      </p:cViewPr>
      <p:guideLst>
        <p:guide orient="horz" pos="3020"/>
        <p:guide pos="23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 smtClean="0"/>
            </a:lvl1pPr>
          </a:lstStyle>
          <a:p>
            <a:pPr>
              <a:defRPr/>
            </a:pPr>
            <a:fld id="{1E1FC1CC-23CD-4807-9E39-9BDEAF68C58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 smtClean="0"/>
            </a:lvl1pPr>
          </a:lstStyle>
          <a:p>
            <a:pPr>
              <a:defRPr/>
            </a:pPr>
            <a:fld id="{41BF6BA4-3BEA-4633-914B-CB7ADF7F94D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1027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grpSp>
          <p:nvGrpSpPr>
            <p:cNvPr id="6" name="Group 1030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7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4108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09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03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5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6" name="Rectangle 104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2BE5C71-7BB4-4D7D-B2D7-D9AFA678F71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98142-43D5-4903-A84C-EDED76080DE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A0A85-F721-4770-8DAF-8E07608FF4C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DEEC9-5605-4623-91E1-EB837480ACB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8975B-667B-41FD-A136-2D7D9FC8F4A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9C569-DEA4-437B-8626-D8B894EAC84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A2726-535E-48DD-8BD9-C1E71E841D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E6A8-D7C6-4A36-9D06-AD405B62D84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ED1AD-27A4-489A-A2EC-6D5439EA057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7D74E-9D2A-4DF4-8734-3D1F095BDE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1C6FD-1DE2-4445-83A1-206872E6EBA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4724400" y="6278563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7BA1621-D6F3-4912-9EFB-BF273D1409E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 eaLnBrk="1" hangingPunct="1"/>
            <a:r>
              <a:rPr lang="es-ES_tradnl" smtClean="0"/>
              <a:t>Gestión de Operaciones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66800" y="3505200"/>
            <a:ext cx="762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>
                <a:solidFill>
                  <a:schemeClr val="tx2"/>
                </a:solidFill>
              </a:rPr>
              <a:t>Capítulo :Decisiones sobre Instalaciones</a:t>
            </a:r>
            <a:endParaRPr lang="es-ES_tradnl"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02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40BAB8-043D-4707-B4BC-E3C002D7DDE6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3.- Determinación de las Necesidades de Instalaciones:</a:t>
            </a:r>
          </a:p>
          <a:p>
            <a:pPr lvl="1" eaLnBrk="1" hangingPunct="1"/>
            <a:r>
              <a:rPr lang="es-ES_tradnl" smtClean="0"/>
              <a:t>Se basa en los pronósticos y en el grado de riesgo que se toma para cumplir con la estimación.</a:t>
            </a:r>
          </a:p>
          <a:p>
            <a:pPr lvl="2" eaLnBrk="1" hangingPunct="1"/>
            <a:r>
              <a:rPr lang="es-ES_tradnl" smtClean="0"/>
              <a:t>Ejemplo: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3" eaLnBrk="1" hangingPunct="1"/>
            <a:endParaRPr lang="es-ES_tradnl" smtClean="0"/>
          </a:p>
          <a:p>
            <a:pPr lvl="3" eaLnBrk="1" hangingPunct="1"/>
            <a:r>
              <a:rPr lang="es-ES_tradnl" smtClean="0"/>
              <a:t>Si se acepta una probabilidad de fallar de 0.3, entonces definir una capacidad de 16.000.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819400" y="3886200"/>
          <a:ext cx="2057400" cy="1558925"/>
        </p:xfrm>
        <a:graphic>
          <a:graphicData uri="http://schemas.openxmlformats.org/presentationml/2006/ole">
            <p:oleObj spid="_x0000_s1026" name="Hoja de cálculo" r:id="rId3" imgW="1528200" imgH="11610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 dirty="0"/>
          </a:p>
        </p:txBody>
      </p:sp>
      <p:sp>
        <p:nvSpPr>
          <p:cNvPr id="2253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A513EE-7487-424A-A34E-0E1FEFE0FFF0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Se debe hacer un análisis dinámico que considere el crecimiento futuro de la demanda y las posibilidades de expansión de las capacidades.</a:t>
            </a:r>
          </a:p>
          <a:p>
            <a:pPr lvl="1" eaLnBrk="1" hangingPunct="1"/>
            <a:r>
              <a:rPr lang="es-ES_tradnl" dirty="0" smtClean="0"/>
              <a:t>Puede requerir del uso de modelos matemáticos.</a:t>
            </a:r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Concesiones de caminos (MOP).</a:t>
            </a:r>
          </a:p>
          <a:p>
            <a:pPr lvl="2" eaLnBrk="1" hangingPunct="1"/>
            <a:r>
              <a:rPr lang="es-ES_tradnl" dirty="0" smtClean="0"/>
              <a:t>Electricidad. (</a:t>
            </a:r>
            <a:r>
              <a:rPr lang="es-ES_tradnl" dirty="0" err="1" smtClean="0"/>
              <a:t>Energia</a:t>
            </a:r>
            <a:r>
              <a:rPr lang="es-ES_tradnl" dirty="0" smtClean="0"/>
              <a:t> Nuclear?, Energía Verde?)</a:t>
            </a:r>
          </a:p>
          <a:p>
            <a:pPr lvl="2" eaLnBrk="1" hangingPunct="1"/>
            <a:r>
              <a:rPr lang="es-ES_tradnl" dirty="0" smtClean="0"/>
              <a:t>Teléfonos.</a:t>
            </a:r>
          </a:p>
          <a:p>
            <a:pPr lvl="2" eaLnBrk="1" hangingPunct="1"/>
            <a:r>
              <a:rPr lang="es-ES_tradnl" dirty="0" smtClean="0"/>
              <a:t>Aeropuerto. (</a:t>
            </a:r>
            <a:r>
              <a:rPr lang="es-ES_tradnl" dirty="0" err="1" smtClean="0"/>
              <a:t>Pudahuel</a:t>
            </a:r>
            <a:r>
              <a:rPr lang="es-ES_tradnl" dirty="0" smtClean="0"/>
              <a:t>).</a:t>
            </a:r>
          </a:p>
          <a:p>
            <a:pPr lvl="2" eaLnBrk="1" hangingPunct="1"/>
            <a:r>
              <a:rPr lang="es-ES_tradnl" dirty="0" smtClean="0"/>
              <a:t>Forestales (bosques, plantas y aserraderos).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355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2C72357-F163-4019-AF42-3A21144D00FC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4.- Generación de Alternativas:</a:t>
            </a:r>
          </a:p>
          <a:p>
            <a:pPr lvl="1" eaLnBrk="1" hangingPunct="1"/>
            <a:r>
              <a:rPr lang="es-ES_tradnl" smtClean="0"/>
              <a:t>Consiste en la elaboración de distintas posibilidades de cuánto, cuándo y dónde construir o colocar.</a:t>
            </a:r>
          </a:p>
          <a:p>
            <a:pPr lvl="1" eaLnBrk="1" hangingPunct="1"/>
            <a:r>
              <a:rPr lang="es-ES_tradnl" smtClean="0"/>
              <a:t>Los modelos matemáticos, herramientas computacionales y sistemas de información geográficos dan un importante apoyo a la generación de buenas alternativas.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457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02C52C-48A3-4105-AE9C-87864AC7F38F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772400" cy="4456113"/>
          </a:xfrm>
        </p:spPr>
        <p:txBody>
          <a:bodyPr/>
          <a:lstStyle/>
          <a:p>
            <a:pPr eaLnBrk="1" hangingPunct="1"/>
            <a:r>
              <a:rPr lang="es-ES_tradnl" smtClean="0"/>
              <a:t>5.- Evaluación de Alternativas:</a:t>
            </a:r>
          </a:p>
          <a:p>
            <a:pPr lvl="1" eaLnBrk="1" hangingPunct="1"/>
            <a:r>
              <a:rPr lang="es-ES_tradnl" smtClean="0"/>
              <a:t>Criterios:</a:t>
            </a:r>
          </a:p>
          <a:p>
            <a:pPr lvl="2" eaLnBrk="1" hangingPunct="1"/>
            <a:r>
              <a:rPr lang="es-ES_tradnl" smtClean="0"/>
              <a:t>Costo-beneficio.</a:t>
            </a:r>
          </a:p>
          <a:p>
            <a:pPr lvl="2" eaLnBrk="1" hangingPunct="1"/>
            <a:r>
              <a:rPr lang="es-ES_tradnl" smtClean="0"/>
              <a:t>BNA.</a:t>
            </a:r>
          </a:p>
          <a:p>
            <a:pPr lvl="2" eaLnBrk="1" hangingPunct="1"/>
            <a:r>
              <a:rPr lang="es-ES_tradnl" smtClean="0"/>
              <a:t>Múltiples objetivos.</a:t>
            </a:r>
          </a:p>
          <a:p>
            <a:pPr lvl="1" eaLnBrk="1" hangingPunct="1"/>
            <a:r>
              <a:rPr lang="es-ES_tradnl" smtClean="0"/>
              <a:t>Caso nuevo aeropuerto (México y Pudahuel):</a:t>
            </a:r>
          </a:p>
          <a:p>
            <a:pPr lvl="2" eaLnBrk="1" hangingPunct="1"/>
            <a:r>
              <a:rPr lang="es-ES_tradnl" smtClean="0"/>
              <a:t>Múltiples objetivos:</a:t>
            </a:r>
          </a:p>
          <a:p>
            <a:pPr lvl="3" eaLnBrk="1" hangingPunct="1"/>
            <a:r>
              <a:rPr lang="es-ES_tradnl" smtClean="0"/>
              <a:t>Satisfacer necesidades de vuelos.</a:t>
            </a:r>
          </a:p>
          <a:p>
            <a:pPr lvl="3" eaLnBrk="1" hangingPunct="1"/>
            <a:r>
              <a:rPr lang="es-ES_tradnl" smtClean="0"/>
              <a:t>Costo,</a:t>
            </a:r>
          </a:p>
          <a:p>
            <a:pPr lvl="3" eaLnBrk="1" hangingPunct="1"/>
            <a:r>
              <a:rPr lang="es-ES_tradnl" smtClean="0"/>
              <a:t>Riesgo de accidentes.</a:t>
            </a:r>
          </a:p>
          <a:p>
            <a:pPr lvl="3" eaLnBrk="1" hangingPunct="1"/>
            <a:r>
              <a:rPr lang="es-ES_tradnl" smtClean="0"/>
              <a:t>Imagen.</a:t>
            </a:r>
          </a:p>
          <a:p>
            <a:pPr lvl="3" eaLnBrk="1" hangingPunct="1"/>
            <a:r>
              <a:rPr lang="es-ES_tradnl" smtClean="0"/>
              <a:t>Viaje aeropuerto-ciudad (hotel en Pudahuel).</a:t>
            </a:r>
          </a:p>
          <a:p>
            <a:pPr lvl="3" eaLnBrk="1" hangingPunct="1"/>
            <a:r>
              <a:rPr lang="es-ES_tradnl" smtClean="0"/>
              <a:t>Clima.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560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929A727-7CC4-4015-9B3E-F52E22028E66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6.- La Decisión sobre Instalaciones:</a:t>
            </a:r>
          </a:p>
          <a:p>
            <a:pPr lvl="1" eaLnBrk="1" hangingPunct="1"/>
            <a:r>
              <a:rPr lang="es-ES_tradnl" smtClean="0"/>
              <a:t>Características:</a:t>
            </a:r>
          </a:p>
          <a:p>
            <a:pPr lvl="2" eaLnBrk="1" hangingPunct="1"/>
            <a:r>
              <a:rPr lang="es-ES_tradnl" smtClean="0"/>
              <a:t>Alto nivel.</a:t>
            </a:r>
          </a:p>
          <a:p>
            <a:pPr lvl="2" eaLnBrk="1" hangingPunct="1"/>
            <a:r>
              <a:rPr lang="es-ES_tradnl" smtClean="0"/>
              <a:t>Afecta a toda la empresa.</a:t>
            </a:r>
          </a:p>
          <a:p>
            <a:pPr lvl="2" eaLnBrk="1" hangingPunct="1"/>
            <a:r>
              <a:rPr lang="es-ES_tradnl" smtClean="0"/>
              <a:t>Es parte de la estrategia corporativa.</a:t>
            </a:r>
          </a:p>
          <a:p>
            <a:pPr lvl="2" eaLnBrk="1" hangingPunct="1"/>
            <a:r>
              <a:rPr lang="es-ES_tradnl" smtClean="0"/>
              <a:t>Alto uso de capital.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dirty="0" smtClean="0"/>
              <a:t>Decisiones </a:t>
            </a:r>
            <a:r>
              <a:rPr lang="es-ES_tradnl" dirty="0"/>
              <a:t>sobre Instalaciones  #</a:t>
            </a:r>
          </a:p>
        </p:txBody>
      </p:sp>
      <p:sp>
        <p:nvSpPr>
          <p:cNvPr id="2662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294914E-CD3B-4025-9815-E1C6770F17B3}" type="slidenum">
              <a:rPr lang="es-ES_tradnl"/>
              <a:pPr/>
              <a:t>15</a:t>
            </a:fld>
            <a:endParaRPr lang="es-ES_tradnl" dirty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Típicamente los aumentos de capacidad se definen por:</a:t>
            </a:r>
          </a:p>
          <a:p>
            <a:pPr lvl="1" eaLnBrk="1" hangingPunct="1"/>
            <a:r>
              <a:rPr lang="es-ES_tradnl" dirty="0" smtClean="0"/>
              <a:t>Aumento de la demanda.</a:t>
            </a:r>
          </a:p>
          <a:p>
            <a:pPr lvl="1" eaLnBrk="1" hangingPunct="1"/>
            <a:r>
              <a:rPr lang="es-ES_tradnl" dirty="0" smtClean="0"/>
              <a:t>Necesidad de mejoramiento del servicio.</a:t>
            </a:r>
          </a:p>
          <a:p>
            <a:pPr lvl="1" eaLnBrk="1" hangingPunct="1"/>
            <a:r>
              <a:rPr lang="es-ES_tradnl" dirty="0" smtClean="0"/>
              <a:t>Economías de escala.</a:t>
            </a:r>
          </a:p>
          <a:p>
            <a:pPr lvl="2" eaLnBrk="1" hangingPunct="1"/>
            <a:r>
              <a:rPr lang="es-ES_tradnl" dirty="0" smtClean="0"/>
              <a:t>Típicamente las plantas más grandes son más eficientes y aprovechan mejor la curva de experiencia.</a:t>
            </a:r>
          </a:p>
          <a:p>
            <a:pPr lvl="1" eaLnBrk="1" hangingPunct="1"/>
            <a:r>
              <a:rPr lang="es-ES_tradnl" dirty="0" smtClean="0"/>
              <a:t>Pasar a mejor tecnología.</a:t>
            </a:r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Empresa forestal (aserraderos).</a:t>
            </a:r>
          </a:p>
          <a:p>
            <a:pPr lvl="2" eaLnBrk="1" hangingPunct="1"/>
            <a:r>
              <a:rPr lang="es-ES_tradnl" dirty="0" smtClean="0"/>
              <a:t>Cadenas de restaurantes (Mc Donald).</a:t>
            </a:r>
          </a:p>
          <a:p>
            <a:pPr lvl="2" eaLnBrk="1" hangingPunct="1"/>
            <a:r>
              <a:rPr lang="es-ES_tradnl" dirty="0" smtClean="0"/>
              <a:t>Editorial Universitaria.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765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4CF1F2-4F96-43C8-9107-4871F2E12E7D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dirty="0" smtClean="0"/>
              <a:t>Servicio de emergencia (de salud).</a:t>
            </a:r>
          </a:p>
          <a:p>
            <a:pPr lvl="2" eaLnBrk="1" hangingPunct="1"/>
            <a:r>
              <a:rPr lang="es-ES_tradnl" dirty="0" smtClean="0"/>
              <a:t>Teléfonos.</a:t>
            </a:r>
          </a:p>
          <a:p>
            <a:pPr eaLnBrk="1" hangingPunct="1"/>
            <a:r>
              <a:rPr lang="es-ES_tradnl" dirty="0" smtClean="0"/>
              <a:t>Para tener en cuenta:</a:t>
            </a:r>
          </a:p>
          <a:p>
            <a:pPr lvl="1" eaLnBrk="1" hangingPunct="1"/>
            <a:r>
              <a:rPr lang="es-ES_tradnl" dirty="0" smtClean="0"/>
              <a:t>Se debe mantener un equilibrio al momento de expandir en distintas etapas:</a:t>
            </a:r>
          </a:p>
          <a:p>
            <a:pPr lvl="2" eaLnBrk="1" hangingPunct="1"/>
            <a:r>
              <a:rPr lang="es-ES_tradnl" dirty="0" smtClean="0"/>
              <a:t>Ejemplo: </a:t>
            </a:r>
          </a:p>
          <a:p>
            <a:pPr lvl="3" eaLnBrk="1" hangingPunct="1"/>
            <a:r>
              <a:rPr lang="es-ES_tradnl" dirty="0" smtClean="0"/>
              <a:t>Aeropuerto: ampliar terminal aéreo, pistas, estacionamientos, accesos...</a:t>
            </a:r>
          </a:p>
          <a:p>
            <a:pPr lvl="1" eaLnBrk="1" hangingPunct="1">
              <a:buNone/>
            </a:pPr>
            <a:endParaRPr lang="es-ES_tradnl" dirty="0" smtClean="0"/>
          </a:p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867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F59A5C1-0B87-4BCC-B6D4-545C23469622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Se deben considerar fuentes externas de capacidad:</a:t>
            </a:r>
          </a:p>
          <a:p>
            <a:pPr lvl="2" eaLnBrk="1" hangingPunct="1"/>
            <a:r>
              <a:rPr lang="es-ES_tradnl" dirty="0" smtClean="0"/>
              <a:t>Subcontratar.</a:t>
            </a:r>
          </a:p>
          <a:p>
            <a:pPr lvl="2" eaLnBrk="1" hangingPunct="1"/>
            <a:r>
              <a:rPr lang="es-ES_tradnl" dirty="0" smtClean="0"/>
              <a:t>Compras externas: electricidad.</a:t>
            </a:r>
          </a:p>
          <a:p>
            <a:pPr lvl="2" eaLnBrk="1" hangingPunct="1"/>
            <a:r>
              <a:rPr lang="es-ES_tradnl" dirty="0" smtClean="0"/>
              <a:t>Alianzas: líneas aéreas.</a:t>
            </a:r>
          </a:p>
          <a:p>
            <a:pPr eaLnBrk="1" hangingPunct="1"/>
            <a:endParaRPr lang="es-ES_tradnl" dirty="0" smtClean="0"/>
          </a:p>
          <a:p>
            <a:pPr lvl="2" eaLnBrk="1" hangingPunct="1"/>
            <a:endParaRPr lang="es-ES_tradnl" dirty="0" smtClean="0"/>
          </a:p>
          <a:p>
            <a:pPr lvl="1" eaLnBrk="1" hangingPunct="1"/>
            <a:endParaRPr lang="es-ES_tradnl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La curva de aprendizaje</a:t>
            </a:r>
            <a:endParaRPr lang="es-ES" sz="32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DEEC9-5605-4623-91E1-EB837480ACB7}" type="slidenum">
              <a:rPr lang="es-ES_tradnl" smtClean="0"/>
              <a:pPr>
                <a:defRPr/>
              </a:pPr>
              <a:t>18</a:t>
            </a:fld>
            <a:endParaRPr lang="es-ES_tradnl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88600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Ventaja de producción a gran volumen.</a:t>
            </a:r>
          </a:p>
          <a:p>
            <a:r>
              <a:rPr lang="es-ES" dirty="0" smtClean="0"/>
              <a:t>Economías de escala.</a:t>
            </a:r>
          </a:p>
          <a:p>
            <a:r>
              <a:rPr lang="es-ES" dirty="0" smtClean="0"/>
              <a:t>Acelera aprendizaje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Problema:</a:t>
            </a:r>
          </a:p>
          <a:p>
            <a:pPr>
              <a:buNone/>
            </a:pPr>
            <a:r>
              <a:rPr lang="es-ES" dirty="0" smtClean="0"/>
              <a:t>Hay demanda suficiente para el producto?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DEEC9-5605-4623-91E1-EB837480ACB7}" type="slidenum">
              <a:rPr lang="es-ES_tradnl" smtClean="0"/>
              <a:pPr>
                <a:defRPr/>
              </a:pPr>
              <a:t>19</a:t>
            </a:fld>
            <a:endParaRPr lang="es-ES_trad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536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F721BF-8C22-47CC-87EC-11851CAA700C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 de las decisiones sobre instalaciones:</a:t>
            </a:r>
          </a:p>
          <a:p>
            <a:pPr lvl="1" eaLnBrk="1" hangingPunct="1"/>
            <a:r>
              <a:rPr lang="es-ES_tradnl" smtClean="0"/>
              <a:t>Horizonte de 1 a 30 años.</a:t>
            </a:r>
          </a:p>
          <a:p>
            <a:pPr lvl="1" eaLnBrk="1" hangingPunct="1"/>
            <a:r>
              <a:rPr lang="es-ES_tradnl" smtClean="0"/>
              <a:t>Pueden ser de nivel táctico, pero generalmente son de nivel estratégico.</a:t>
            </a:r>
          </a:p>
          <a:p>
            <a:pPr eaLnBrk="1" hangingPunct="1"/>
            <a:r>
              <a:rPr lang="es-ES_tradnl" smtClean="0"/>
              <a:t>Preguntas importantes (generalmente entrelazadas):</a:t>
            </a:r>
          </a:p>
          <a:p>
            <a:pPr lvl="1" eaLnBrk="1" hangingPunct="1"/>
            <a:r>
              <a:rPr lang="es-ES_tradnl" smtClean="0"/>
              <a:t>¿Cuánta capacidad se necesita?</a:t>
            </a:r>
          </a:p>
          <a:p>
            <a:pPr lvl="1" eaLnBrk="1" hangingPunct="1"/>
            <a:r>
              <a:rPr lang="es-ES_tradnl" smtClean="0"/>
              <a:t>¿Cuándo se necesita?</a:t>
            </a:r>
          </a:p>
          <a:p>
            <a:pPr lvl="1" eaLnBrk="1" hangingPunct="1"/>
            <a:r>
              <a:rPr lang="es-ES_tradnl" smtClean="0"/>
              <a:t>¿Dónde localizarla?</a:t>
            </a:r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584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A245E29-DF38-4A60-B7AB-B209006EE7B7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¿Cómo crecer en capacidad?</a:t>
            </a:r>
          </a:p>
          <a:p>
            <a:pPr lvl="1" eaLnBrk="1" hangingPunct="1"/>
            <a:r>
              <a:rPr lang="es-ES_tradnl" smtClean="0"/>
              <a:t>¿Añadir locales o añadir servicios?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048000"/>
            <a:ext cx="5486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686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3A8A135-51E9-4E7F-84EF-88AA6035DDD1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Ver en que casos hay economías de escala, complicaciones administrativas (deseconomías de escala).</a:t>
            </a:r>
          </a:p>
          <a:p>
            <a:pPr lvl="1" eaLnBrk="1" hangingPunct="1"/>
            <a:r>
              <a:rPr lang="es-ES_tradnl" smtClean="0"/>
              <a:t>Se puede producir un problema de salto de complejidad operacional al crecer una empresa.</a:t>
            </a:r>
          </a:p>
          <a:p>
            <a:pPr lvl="2" eaLnBrk="1" hangingPunct="1"/>
            <a:r>
              <a:rPr lang="es-ES_tradnl" smtClean="0"/>
              <a:t>Ejemplo: cuando se pasa de una empresa familiar a profesional.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DEEC9-5605-4623-91E1-EB837480ACB7}" type="slidenum">
              <a:rPr lang="es-ES_tradnl" smtClean="0"/>
              <a:pPr>
                <a:defRPr/>
              </a:pPr>
              <a:t>22</a:t>
            </a:fld>
            <a:endParaRPr lang="es-ES_tradnl"/>
          </a:p>
        </p:txBody>
      </p:sp>
      <p:sp>
        <p:nvSpPr>
          <p:cNvPr id="6" name="5 Rectángulo"/>
          <p:cNvSpPr/>
          <p:nvPr/>
        </p:nvSpPr>
        <p:spPr>
          <a:xfrm>
            <a:off x="1043608" y="260648"/>
            <a:ext cx="597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000" b="1" dirty="0" smtClean="0"/>
              <a:t>Crecer en capacidad.</a:t>
            </a:r>
          </a:p>
          <a:p>
            <a:r>
              <a:rPr lang="es-ES" sz="2000" b="1" dirty="0" smtClean="0"/>
              <a:t>Incrementos chicos o grandes</a:t>
            </a:r>
          </a:p>
          <a:p>
            <a:r>
              <a:rPr lang="es-ES" sz="2000" b="1" dirty="0" smtClean="0"/>
              <a:t>Delante o detrás de las demanda</a:t>
            </a:r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40768"/>
            <a:ext cx="91440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b) Uso de capacidad vs. Calidad de Servicio.</a:t>
            </a:r>
          </a:p>
          <a:p>
            <a:pPr>
              <a:buNone/>
            </a:pPr>
            <a:r>
              <a:rPr lang="es-ES" dirty="0" smtClean="0"/>
              <a:t>A 100% utilización, cae calidad (congestión).</a:t>
            </a:r>
          </a:p>
          <a:p>
            <a:pPr>
              <a:buNone/>
            </a:pPr>
            <a:r>
              <a:rPr lang="es-ES" dirty="0" smtClean="0"/>
              <a:t>Típicamente se usa 70%-80%.</a:t>
            </a:r>
          </a:p>
          <a:p>
            <a:pPr>
              <a:buNone/>
            </a:pPr>
            <a:r>
              <a:rPr lang="es-ES" dirty="0" smtClean="0"/>
              <a:t>Casos:</a:t>
            </a:r>
          </a:p>
          <a:p>
            <a:r>
              <a:rPr lang="es-ES" dirty="0" smtClean="0"/>
              <a:t>Hospitales (no saturar)</a:t>
            </a:r>
          </a:p>
          <a:p>
            <a:r>
              <a:rPr lang="es-ES" dirty="0" smtClean="0"/>
              <a:t>Servicios Regulares (metro) se puede usar cerca de 100%</a:t>
            </a:r>
          </a:p>
          <a:p>
            <a:r>
              <a:rPr lang="es-ES" dirty="0" smtClean="0"/>
              <a:t>Espectáculos: Ojala lleno (futbol México)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DEEC9-5605-4623-91E1-EB837480ACB7}" type="slidenum">
              <a:rPr lang="es-ES_tradnl" smtClean="0"/>
              <a:pPr>
                <a:defRPr/>
              </a:pPr>
              <a:t>23</a:t>
            </a:fld>
            <a:endParaRPr lang="es-ES_tradn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Marco Conceptual para la Planeación de Instalaciones</a:t>
            </a:r>
            <a:endParaRPr lang="es-ES" sz="36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DEEC9-5605-4623-91E1-EB837480ACB7}" type="slidenum">
              <a:rPr lang="es-ES_tradnl" smtClean="0"/>
              <a:pPr>
                <a:defRPr/>
              </a:pPr>
              <a:t>24</a:t>
            </a:fld>
            <a:endParaRPr lang="es-ES_tradnl"/>
          </a:p>
        </p:txBody>
      </p:sp>
      <p:sp>
        <p:nvSpPr>
          <p:cNvPr id="6" name="5 Rectángulo"/>
          <p:cNvSpPr/>
          <p:nvPr/>
        </p:nvSpPr>
        <p:spPr>
          <a:xfrm>
            <a:off x="1259632" y="1536174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s-ES_tradnl" dirty="0" smtClean="0"/>
              <a:t>En caso de Incertidumbre:</a:t>
            </a:r>
          </a:p>
          <a:p>
            <a:pPr eaLnBrk="1" hangingPunct="1"/>
            <a:endParaRPr lang="es-ES_tradnl" dirty="0" smtClean="0"/>
          </a:p>
          <a:p>
            <a:pPr lvl="1" eaLnBrk="1" hangingPunct="1">
              <a:buFont typeface="Arial" pitchFamily="34" charset="0"/>
              <a:buChar char="•"/>
            </a:pPr>
            <a:r>
              <a:rPr lang="es-ES_tradnl" dirty="0" smtClean="0"/>
              <a:t>Se pueden usar árboles de decisión.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s-ES_tradnl" dirty="0" smtClean="0"/>
              <a:t>Ejemplo:</a:t>
            </a:r>
          </a:p>
          <a:p>
            <a:pPr lvl="2" eaLnBrk="1" hangingPunct="1"/>
            <a:r>
              <a:rPr lang="es-ES_tradnl" dirty="0" smtClean="0"/>
              <a:t>Demanda es una variable aleatoria que crece fuertemente con probabilidad 0.55 y débilmente con probabilidad 0.45</a:t>
            </a:r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969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62682C-8703-44E6-B07E-EA7380D4587F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772400" cy="4456113"/>
          </a:xfrm>
        </p:spPr>
        <p:txBody>
          <a:bodyPr/>
          <a:lstStyle/>
          <a:p>
            <a:pPr lvl="2" eaLnBrk="1" hangingPunct="1"/>
            <a:r>
              <a:rPr lang="es-ES_tradnl" smtClean="0"/>
              <a:t>El negocio maneja tres alternativas:</a:t>
            </a:r>
          </a:p>
          <a:p>
            <a:pPr lvl="3" eaLnBrk="1" hangingPunct="1"/>
            <a:r>
              <a:rPr lang="es-ES_tradnl" smtClean="0"/>
              <a:t>Expandir la capacidad a un costo de $87.000 el primer o segundo año.</a:t>
            </a:r>
          </a:p>
          <a:p>
            <a:pPr lvl="3" eaLnBrk="1" hangingPunct="1"/>
            <a:r>
              <a:rPr lang="es-ES_tradnl" smtClean="0"/>
              <a:t>Traslado el primer año a un nuevo local más grande a un costo de $210.000.</a:t>
            </a:r>
          </a:p>
          <a:p>
            <a:pPr lvl="3" eaLnBrk="1" hangingPunct="1"/>
            <a:r>
              <a:rPr lang="es-ES_tradnl" smtClean="0"/>
              <a:t>No hacer nada a costo 0.</a:t>
            </a:r>
          </a:p>
          <a:p>
            <a:pPr lvl="2" eaLnBrk="1" hangingPunct="1"/>
            <a:r>
              <a:rPr lang="es-ES_tradnl" smtClean="0"/>
              <a:t>Se evalúa a cinco años.</a:t>
            </a:r>
          </a:p>
          <a:p>
            <a:pPr lvl="2" eaLnBrk="1" hangingPunct="1"/>
            <a:r>
              <a:rPr lang="es-ES_tradnl" smtClean="0"/>
              <a:t>Ventas netas (costos operacionales iguales en cada alternativa):</a:t>
            </a:r>
          </a:p>
          <a:p>
            <a:pPr lvl="3" eaLnBrk="1" hangingPunct="1"/>
            <a:r>
              <a:rPr lang="es-ES_tradnl" smtClean="0"/>
              <a:t>Si aumento la capacidad y las ventas son altas: $190.000.</a:t>
            </a:r>
          </a:p>
          <a:p>
            <a:pPr lvl="3" eaLnBrk="1" hangingPunct="1"/>
            <a:r>
              <a:rPr lang="es-ES_tradnl" smtClean="0"/>
              <a:t>Si aumento la capacidad y las ventas son bajas: $100.000.</a:t>
            </a:r>
          </a:p>
          <a:p>
            <a:pPr lvl="3" eaLnBrk="1" hangingPunct="1"/>
            <a:r>
              <a:rPr lang="es-ES_tradnl" smtClean="0"/>
              <a:t>Traslado con ventas altas: 195.000.</a:t>
            </a:r>
          </a:p>
          <a:p>
            <a:pPr lvl="3" eaLnBrk="1" hangingPunct="1"/>
            <a:r>
              <a:rPr lang="es-ES_tradnl" smtClean="0"/>
              <a:t>Traslado con ventas bajas: 115.000.</a:t>
            </a:r>
          </a:p>
          <a:p>
            <a:pPr lvl="3" eaLnBrk="1" hangingPunct="1"/>
            <a:r>
              <a:rPr lang="es-ES_tradnl" smtClean="0"/>
              <a:t>No hacer nada con ventas altas: 170.000.</a:t>
            </a:r>
          </a:p>
          <a:p>
            <a:pPr lvl="3" eaLnBrk="1" hangingPunct="1"/>
            <a:r>
              <a:rPr lang="es-ES_tradnl" smtClean="0"/>
              <a:t>No hacer nada con ventas bajas: 105.000.</a:t>
            </a:r>
          </a:p>
          <a:p>
            <a:pPr lvl="3" eaLnBrk="1" hangingPunct="1"/>
            <a:endParaRPr lang="es-ES_tradnl" smtClean="0"/>
          </a:p>
          <a:p>
            <a:pPr lvl="3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3" eaLnBrk="1" hangingPunct="1"/>
            <a:endParaRPr lang="es-ES_tradnl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072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2EF53AE-9E5F-49A3-996C-FAAA9AD54A9B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654425" y="5943600"/>
            <a:ext cx="251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000099"/>
                </a:solidFill>
              </a:rPr>
              <a:t>Árbol de Decisión</a:t>
            </a:r>
            <a:endParaRPr lang="es-ES_tradnl"/>
          </a:p>
        </p:txBody>
      </p:sp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463" y="1584325"/>
            <a:ext cx="6789737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174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E427A14-9AAC-408E-8600-347659DACCBF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dirty="0" smtClean="0"/>
              <a:t>Marco Conceptual para la Planeación de Instalaciones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Análisis utilizando DATA:</a:t>
            </a:r>
          </a:p>
        </p:txBody>
      </p:sp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590800"/>
            <a:ext cx="7116763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277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26932C-D61F-4FC9-901E-4C22EF155D35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32773" name="Line 7"/>
          <p:cNvSpPr>
            <a:spLocks noChangeShapeType="1"/>
          </p:cNvSpPr>
          <p:nvPr/>
        </p:nvSpPr>
        <p:spPr bwMode="auto">
          <a:xfrm flipV="1">
            <a:off x="8686800" y="4419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900" y="1585913"/>
            <a:ext cx="8088313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379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0848D8B-FFA2-438F-95E4-D2199ED325DB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Análisis utilizando VAN (tasa 16%):</a:t>
            </a:r>
          </a:p>
        </p:txBody>
      </p:sp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0"/>
            <a:ext cx="6400800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638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3520ED-7CD1-4A55-8ED9-1E6752E7AB08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Factores a considerar:</a:t>
            </a:r>
          </a:p>
          <a:p>
            <a:pPr lvl="1" eaLnBrk="1" hangingPunct="1"/>
            <a:r>
              <a:rPr lang="es-ES_tradnl" smtClean="0"/>
              <a:t>Demanda.</a:t>
            </a:r>
          </a:p>
          <a:p>
            <a:pPr lvl="1" eaLnBrk="1" hangingPunct="1"/>
            <a:r>
              <a:rPr lang="es-ES_tradnl" smtClean="0"/>
              <a:t>Costo.</a:t>
            </a:r>
          </a:p>
          <a:p>
            <a:pPr lvl="1" eaLnBrk="1" hangingPunct="1"/>
            <a:r>
              <a:rPr lang="es-ES_tradnl" smtClean="0"/>
              <a:t>Competencia.</a:t>
            </a:r>
          </a:p>
          <a:p>
            <a:pPr lvl="1" eaLnBrk="1" hangingPunct="1"/>
            <a:r>
              <a:rPr lang="es-ES_tradnl" smtClean="0"/>
              <a:t>Estrategia de la empresa:</a:t>
            </a:r>
          </a:p>
          <a:p>
            <a:pPr lvl="2" eaLnBrk="1" hangingPunct="1"/>
            <a:r>
              <a:rPr lang="es-ES_tradnl" smtClean="0"/>
              <a:t>Calidad de servicio.</a:t>
            </a:r>
          </a:p>
          <a:p>
            <a:pPr lvl="2" eaLnBrk="1" hangingPunct="1"/>
            <a:r>
              <a:rPr lang="es-ES_tradnl" smtClean="0"/>
              <a:t>Flexibilidad.</a:t>
            </a:r>
          </a:p>
          <a:p>
            <a:pPr lvl="1" eaLnBrk="1" hangingPunct="1"/>
            <a:r>
              <a:rPr lang="es-ES_tradnl" smtClean="0"/>
              <a:t>Entorno del país:</a:t>
            </a:r>
          </a:p>
          <a:p>
            <a:pPr lvl="2" eaLnBrk="1" hangingPunct="1"/>
            <a:r>
              <a:rPr lang="es-ES_tradnl" smtClean="0"/>
              <a:t>Costo de mano de obra.</a:t>
            </a:r>
          </a:p>
          <a:p>
            <a:pPr lvl="2" eaLnBrk="1" hangingPunct="1"/>
            <a:r>
              <a:rPr lang="es-ES_tradnl" smtClean="0"/>
              <a:t>Leyes Sociales.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481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09E74E9-B3C2-412D-A065-1CD26EE65803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pic>
        <p:nvPicPr>
          <p:cNvPr id="3482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438" y="1531938"/>
            <a:ext cx="8132762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Line 9"/>
          <p:cNvSpPr>
            <a:spLocks noChangeShapeType="1"/>
          </p:cNvSpPr>
          <p:nvPr/>
        </p:nvSpPr>
        <p:spPr bwMode="auto">
          <a:xfrm flipV="1">
            <a:off x="8813800" y="444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789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4D8B7B-EA8A-4AF2-988A-28C0DA8A7C56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Tipos de problemas de localización:</a:t>
            </a:r>
          </a:p>
          <a:p>
            <a:pPr lvl="1" eaLnBrk="1" hangingPunct="1"/>
            <a:r>
              <a:rPr lang="es-ES_tradnl" smtClean="0"/>
              <a:t>Una instalación que no interactúa con otras.</a:t>
            </a:r>
          </a:p>
          <a:p>
            <a:pPr lvl="2" eaLnBrk="1" hangingPunct="1"/>
            <a:r>
              <a:rPr lang="es-ES_tradnl" smtClean="0"/>
              <a:t>Ejemplo: Sedes de Gobierno.</a:t>
            </a:r>
          </a:p>
          <a:p>
            <a:pPr lvl="1" eaLnBrk="1" hangingPunct="1"/>
            <a:r>
              <a:rPr lang="es-ES_tradnl" smtClean="0"/>
              <a:t>Localización de fábricas y almacenes múltiples que comparten costos y manejos de producción y distribución.</a:t>
            </a:r>
          </a:p>
          <a:p>
            <a:pPr lvl="2" eaLnBrk="1" hangingPunct="1"/>
            <a:r>
              <a:rPr lang="es-ES_tradnl" smtClean="0"/>
              <a:t>Ejemplo: Cadenas de Supermercados.</a:t>
            </a:r>
          </a:p>
          <a:p>
            <a:pPr lvl="1" eaLnBrk="1" hangingPunct="1"/>
            <a:r>
              <a:rPr lang="es-ES_tradnl" smtClean="0"/>
              <a:t>Localización de comercios competitivos.</a:t>
            </a:r>
          </a:p>
          <a:p>
            <a:pPr lvl="2" eaLnBrk="1" hangingPunct="1"/>
            <a:r>
              <a:rPr lang="es-ES_tradnl" smtClean="0"/>
              <a:t>Ejemplo: Tiendas, restaurantes, etc.</a:t>
            </a:r>
          </a:p>
          <a:p>
            <a:pPr lvl="1" eaLnBrk="1" hangingPunct="1"/>
            <a:r>
              <a:rPr lang="es-ES_tradnl" smtClean="0"/>
              <a:t>Localización de servicios de emergencia.</a:t>
            </a:r>
          </a:p>
          <a:p>
            <a:pPr lvl="2" eaLnBrk="1" hangingPunct="1"/>
            <a:r>
              <a:rPr lang="es-ES_tradnl" smtClean="0"/>
              <a:t>Ejemplo: Hospital.</a:t>
            </a:r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891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F415943-2640-4D91-B0A9-30A6485594CE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z="2000" dirty="0" smtClean="0"/>
              <a:t>1.- Localización de una instalación que no interactúa con otras:</a:t>
            </a:r>
          </a:p>
          <a:p>
            <a:pPr lvl="1" eaLnBrk="1" hangingPunct="1"/>
            <a:r>
              <a:rPr lang="es-ES_tradnl" sz="1800" dirty="0" smtClean="0"/>
              <a:t>Factores:</a:t>
            </a:r>
          </a:p>
          <a:p>
            <a:pPr lvl="2" eaLnBrk="1" hangingPunct="1"/>
            <a:r>
              <a:rPr lang="es-ES_tradnl" sz="1600" dirty="0" smtClean="0"/>
              <a:t>Tangibles:</a:t>
            </a:r>
          </a:p>
          <a:p>
            <a:pPr lvl="3" eaLnBrk="1" hangingPunct="1"/>
            <a:r>
              <a:rPr lang="es-ES_tradnl" sz="1400" dirty="0" smtClean="0"/>
              <a:t>Costo del terreno, edificio y equipos.</a:t>
            </a:r>
          </a:p>
          <a:p>
            <a:pPr lvl="3" eaLnBrk="1" hangingPunct="1"/>
            <a:r>
              <a:rPr lang="es-ES_tradnl" sz="1400" dirty="0" smtClean="0"/>
              <a:t>Costo de transporte y distribución (cercanía a clientes)</a:t>
            </a:r>
          </a:p>
          <a:p>
            <a:pPr lvl="3" eaLnBrk="1" hangingPunct="1"/>
            <a:r>
              <a:rPr lang="es-ES_tradnl" sz="1400" dirty="0" smtClean="0"/>
              <a:t>Costo de producción.</a:t>
            </a:r>
          </a:p>
          <a:p>
            <a:pPr lvl="3" eaLnBrk="1" hangingPunct="1"/>
            <a:r>
              <a:rPr lang="es-ES_tradnl" sz="1400" dirty="0" smtClean="0"/>
              <a:t>Costo de mano de obra.</a:t>
            </a:r>
          </a:p>
          <a:p>
            <a:pPr lvl="3" eaLnBrk="1" hangingPunct="1"/>
            <a:r>
              <a:rPr lang="es-ES_tradnl" sz="1400" dirty="0" smtClean="0"/>
              <a:t>Impuestos y seguros.</a:t>
            </a:r>
          </a:p>
          <a:p>
            <a:pPr lvl="2" eaLnBrk="1" hangingPunct="1"/>
            <a:r>
              <a:rPr lang="es-ES_tradnl" sz="1600" dirty="0" smtClean="0"/>
              <a:t>No fácilmente cuantificables:</a:t>
            </a:r>
          </a:p>
          <a:p>
            <a:pPr lvl="3" eaLnBrk="1" hangingPunct="1"/>
            <a:r>
              <a:rPr lang="es-ES_tradnl" sz="1400" dirty="0" smtClean="0"/>
              <a:t>Oferta de mano de obra.</a:t>
            </a:r>
          </a:p>
          <a:p>
            <a:pPr lvl="3" eaLnBrk="1" hangingPunct="1"/>
            <a:r>
              <a:rPr lang="es-ES_tradnl" sz="1400" dirty="0" smtClean="0"/>
              <a:t>Oferta insumos.</a:t>
            </a:r>
          </a:p>
          <a:p>
            <a:pPr lvl="3" eaLnBrk="1" hangingPunct="1"/>
            <a:r>
              <a:rPr lang="es-ES_tradnl" sz="1400" dirty="0" smtClean="0"/>
              <a:t>Clima político (</a:t>
            </a:r>
            <a:r>
              <a:rPr lang="es-ES_tradnl" sz="1400" dirty="0" err="1" smtClean="0"/>
              <a:t>Luchetti</a:t>
            </a:r>
            <a:r>
              <a:rPr lang="es-ES_tradnl" sz="1400" dirty="0" smtClean="0"/>
              <a:t> en Perú, Argentina, China, Rusia)</a:t>
            </a:r>
          </a:p>
          <a:p>
            <a:pPr lvl="3" eaLnBrk="1" hangingPunct="1"/>
            <a:r>
              <a:rPr lang="es-ES_tradnl" sz="1400" dirty="0" smtClean="0"/>
              <a:t>Tratados libre comercio (NAFTA).</a:t>
            </a:r>
          </a:p>
          <a:p>
            <a:pPr lvl="3" eaLnBrk="1" hangingPunct="1"/>
            <a:r>
              <a:rPr lang="es-ES_tradnl" sz="1400" dirty="0" smtClean="0"/>
              <a:t>Relaciones laborales sindicales</a:t>
            </a:r>
            <a:r>
              <a:rPr lang="es-ES_tradnl" sz="1400" dirty="0" smtClean="0"/>
              <a:t>.</a:t>
            </a:r>
          </a:p>
          <a:p>
            <a:pPr lvl="3" eaLnBrk="1" hangingPunct="1"/>
            <a:r>
              <a:rPr lang="es-ES_tradnl" sz="1400" dirty="0" smtClean="0"/>
              <a:t>Infraestructura (Puertos para exportación)</a:t>
            </a:r>
            <a:endParaRPr lang="es-ES_tradnl" sz="1400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993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20D7C4-F5A7-4D71-8914-AEBD51DB1301}" type="slidenum">
              <a:rPr lang="es-ES_tradnl"/>
              <a:pPr/>
              <a:t>33</a:t>
            </a:fld>
            <a:endParaRPr lang="es-ES_tradnl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 eaLnBrk="1" hangingPunct="1"/>
            <a:r>
              <a:rPr lang="es-ES_tradnl" dirty="0" smtClean="0"/>
              <a:t>Actitudes de la comunidad (ejemplo: estadio UC).</a:t>
            </a:r>
          </a:p>
          <a:p>
            <a:pPr lvl="3" eaLnBrk="1" hangingPunct="1"/>
            <a:r>
              <a:rPr lang="es-ES_tradnl" dirty="0" smtClean="0"/>
              <a:t>Reglamentos (ejemplo: San Francisco).</a:t>
            </a:r>
          </a:p>
          <a:p>
            <a:pPr lvl="3" eaLnBrk="1" hangingPunct="1"/>
            <a:r>
              <a:rPr lang="es-ES_tradnl" dirty="0" smtClean="0"/>
              <a:t>Calidad de vida (ejemplo: Pesquera </a:t>
            </a:r>
            <a:r>
              <a:rPr lang="es-ES_tradnl" dirty="0" err="1" smtClean="0"/>
              <a:t>Quellón</a:t>
            </a:r>
            <a:r>
              <a:rPr lang="es-ES_tradnl" dirty="0" smtClean="0"/>
              <a:t>, Colegio Arauco...).</a:t>
            </a:r>
          </a:p>
          <a:p>
            <a:pPr lvl="3" eaLnBrk="1" hangingPunct="1"/>
            <a:r>
              <a:rPr lang="es-ES_tradnl" dirty="0" smtClean="0"/>
              <a:t>Impactos y normas ambientales.</a:t>
            </a:r>
          </a:p>
          <a:p>
            <a:pPr lvl="3" eaLnBrk="1" hangingPunct="1"/>
            <a:r>
              <a:rPr lang="es-ES_tradnl" dirty="0" smtClean="0"/>
              <a:t>Reacción de la competencia.</a:t>
            </a:r>
          </a:p>
          <a:p>
            <a:pPr lvl="4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Una metodología rudimentaria en estos casos es la asignación de notas a los factores no tangibles, los cuales se ponderan.</a:t>
            </a:r>
          </a:p>
          <a:p>
            <a:pPr lvl="1" eaLnBrk="1" hangingPunct="1"/>
            <a:r>
              <a:rPr lang="es-ES_tradnl" dirty="0" smtClean="0"/>
              <a:t>Métodos más sofisticados son interactivos.</a:t>
            </a:r>
          </a:p>
          <a:p>
            <a:pPr eaLnBrk="1" hangingPunct="1">
              <a:buNone/>
            </a:pPr>
            <a:r>
              <a:rPr lang="es-ES_tradnl" sz="2400" dirty="0" smtClean="0"/>
              <a:t>Caso: Donde poner planta de productos lácteos.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096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49B94A-4ADA-4C8F-9C23-3DA0C6F88652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2.- Múltiples instalaciones (plantas, bodegas o centros de distribución):</a:t>
            </a:r>
          </a:p>
          <a:p>
            <a:pPr lvl="1" eaLnBrk="1" hangingPunct="1"/>
            <a:r>
              <a:rPr lang="es-ES_tradnl" smtClean="0"/>
              <a:t>Decisiones típicas:</a:t>
            </a:r>
          </a:p>
          <a:p>
            <a:pPr lvl="2" eaLnBrk="1" hangingPunct="1"/>
            <a:r>
              <a:rPr lang="es-ES_tradnl" smtClean="0"/>
              <a:t>¿Dónde localizar una planta o bodega adicional?</a:t>
            </a:r>
          </a:p>
          <a:p>
            <a:pPr lvl="2" eaLnBrk="1" hangingPunct="1"/>
            <a:r>
              <a:rPr lang="es-ES_tradnl" smtClean="0"/>
              <a:t>¿De qué capacidad debe ser la nueva instalación?</a:t>
            </a:r>
          </a:p>
          <a:p>
            <a:pPr lvl="1" eaLnBrk="1" hangingPunct="1"/>
            <a:r>
              <a:rPr lang="es-ES_tradnl" smtClean="0"/>
              <a:t>Datos:</a:t>
            </a:r>
          </a:p>
          <a:p>
            <a:pPr lvl="2" eaLnBrk="1" hangingPunct="1"/>
            <a:r>
              <a:rPr lang="es-ES_tradnl" smtClean="0"/>
              <a:t>Costos de instalación y operación.</a:t>
            </a:r>
          </a:p>
          <a:p>
            <a:pPr lvl="2" eaLnBrk="1" hangingPunct="1"/>
            <a:r>
              <a:rPr lang="es-ES_tradnl" smtClean="0"/>
              <a:t>Costos de transporte.</a:t>
            </a:r>
          </a:p>
          <a:p>
            <a:pPr lvl="2" eaLnBrk="1" hangingPunct="1"/>
            <a:r>
              <a:rPr lang="es-ES_tradnl" smtClean="0"/>
              <a:t>Localización de la demanda.</a:t>
            </a:r>
          </a:p>
          <a:p>
            <a:pPr lvl="2" eaLnBrk="1" hangingPunct="1"/>
            <a:r>
              <a:rPr lang="es-ES_tradnl" smtClean="0"/>
              <a:t>Política de servicio a los clientes.</a:t>
            </a:r>
          </a:p>
          <a:p>
            <a:pPr lvl="2" eaLnBrk="1" hangingPunct="1"/>
            <a:r>
              <a:rPr lang="es-ES_tradnl" smtClean="0"/>
              <a:t>Ubicaciones potenciales.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198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1A0279-842E-4D12-A1D2-8E7ECD58E08B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Si se conocen las localizaciones el problema corresponde a uno de producción y transporte a costo mínimo.</a:t>
            </a:r>
          </a:p>
          <a:p>
            <a:pPr lvl="1" eaLnBrk="1" hangingPunct="1"/>
            <a:r>
              <a:rPr lang="es-ES_tradnl" smtClean="0"/>
              <a:t>Si las ubicaciones no se conocen:</a:t>
            </a:r>
          </a:p>
          <a:p>
            <a:pPr lvl="2" eaLnBrk="1" hangingPunct="1"/>
            <a:r>
              <a:rPr lang="es-ES_tradnl" smtClean="0"/>
              <a:t>Se deben considerar como alternativas: arrendar, construir o comparar locales.</a:t>
            </a:r>
          </a:p>
          <a:p>
            <a:pPr lvl="2" eaLnBrk="1" hangingPunct="1"/>
            <a:r>
              <a:rPr lang="es-ES_tradnl" smtClean="0"/>
              <a:t>Habitualmente se hace necesaria la utilización de modelos matemáticos, simulación o métodos heurísticos.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052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2FFA47-C33F-4D4B-9EEC-E9FCE1E57573}" type="slidenum">
              <a:rPr lang="es-ES_tradnl"/>
              <a:pPr/>
              <a:t>36</a:t>
            </a:fld>
            <a:endParaRPr lang="es-ES_tradnl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Variables de decisión:</a:t>
            </a:r>
          </a:p>
          <a:p>
            <a:pPr lvl="2"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057400" y="2438400"/>
          <a:ext cx="4114800" cy="2322513"/>
        </p:xfrm>
        <a:graphic>
          <a:graphicData uri="http://schemas.openxmlformats.org/presentationml/2006/ole">
            <p:oleObj spid="_x0000_s2050" name="Ecuación" r:id="rId3" imgW="2070000" imgH="1168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3076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BEA836-E4FA-4D1B-9926-6C96A4254C26}" type="slidenum">
              <a:rPr lang="es-ES_tradnl"/>
              <a:pPr/>
              <a:t>37</a:t>
            </a:fld>
            <a:endParaRPr lang="es-ES_tradnl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Parámetros:</a:t>
            </a:r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609725" y="2481263"/>
          <a:ext cx="7067550" cy="2640012"/>
        </p:xfrm>
        <a:graphic>
          <a:graphicData uri="http://schemas.openxmlformats.org/presentationml/2006/ole">
            <p:oleObj spid="_x0000_s3074" name="Ecuación" r:id="rId3" imgW="3670200" imgH="1371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100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B923890-780C-4A48-A970-599F870E39CC}" type="slidenum">
              <a:rPr lang="es-ES_tradnl"/>
              <a:pPr/>
              <a:t>38</a:t>
            </a:fld>
            <a:endParaRPr lang="es-ES_tradnl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Función objetivo: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609725" y="2819400"/>
          <a:ext cx="5999163" cy="806450"/>
        </p:xfrm>
        <a:graphic>
          <a:graphicData uri="http://schemas.openxmlformats.org/presentationml/2006/ole">
            <p:oleObj spid="_x0000_s4098" name="Ecuación" r:id="rId3" imgW="253980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5124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38319A-AD12-4725-A7CD-AFEE13767E7D}" type="slidenum">
              <a:rPr lang="es-ES_tradnl"/>
              <a:pPr/>
              <a:t>39</a:t>
            </a:fld>
            <a:endParaRPr lang="es-ES_tradnl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Restricciones:</a:t>
            </a:r>
          </a:p>
          <a:p>
            <a:pPr lvl="2" eaLnBrk="1" hangingPunct="1"/>
            <a:endParaRPr lang="es-ES_tradnl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685800" y="2286000"/>
          <a:ext cx="8255000" cy="2974975"/>
        </p:xfrm>
        <a:graphic>
          <a:graphicData uri="http://schemas.openxmlformats.org/presentationml/2006/ole">
            <p:oleObj spid="_x0000_s5122" name="Ecuación" r:id="rId3" imgW="4660560" imgH="16254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/>
              <a:t>Capacidad: output por unidad de tiempo.</a:t>
            </a:r>
          </a:p>
          <a:p>
            <a:pPr lvl="1">
              <a:buNone/>
            </a:pPr>
            <a:r>
              <a:rPr lang="es-ES" sz="2000" dirty="0" smtClean="0"/>
              <a:t>Capacidad se </a:t>
            </a:r>
            <a:r>
              <a:rPr lang="es-ES" sz="2000" dirty="0" smtClean="0"/>
              <a:t>define </a:t>
            </a:r>
            <a:r>
              <a:rPr lang="es-ES" sz="2000" dirty="0" smtClean="0"/>
              <a:t>en el tiempo, es dinámica (horizonte corto a largo) </a:t>
            </a:r>
          </a:p>
          <a:p>
            <a:pPr lvl="1">
              <a:buNone/>
            </a:pPr>
            <a:r>
              <a:rPr lang="es-ES" sz="2000" dirty="0" smtClean="0"/>
              <a:t>Capacidad es distinta según el nivel jerárquico.</a:t>
            </a:r>
          </a:p>
          <a:p>
            <a:pPr lvl="1">
              <a:buNone/>
            </a:pPr>
            <a:endParaRPr lang="es-ES" sz="2000" dirty="0" smtClean="0"/>
          </a:p>
          <a:p>
            <a:pPr lvl="2">
              <a:buNone/>
            </a:pPr>
            <a:r>
              <a:rPr lang="es-ES" sz="1600" dirty="0" smtClean="0"/>
              <a:t>Gerente General: Producción agregada</a:t>
            </a:r>
          </a:p>
          <a:p>
            <a:pPr lvl="2">
              <a:buNone/>
            </a:pPr>
            <a:r>
              <a:rPr lang="es-ES" sz="1600" dirty="0" smtClean="0"/>
              <a:t>Gerente finanzas : Capacidad financiera.</a:t>
            </a:r>
          </a:p>
          <a:p>
            <a:pPr lvl="2">
              <a:buNone/>
            </a:pPr>
            <a:r>
              <a:rPr lang="es-ES" sz="1600" dirty="0" smtClean="0"/>
              <a:t>Gerente de Planta : Capacidad de su planta.</a:t>
            </a:r>
          </a:p>
          <a:p>
            <a:pPr lvl="1">
              <a:buNone/>
            </a:pPr>
            <a:endParaRPr lang="es-ES" sz="2000" dirty="0" smtClean="0"/>
          </a:p>
          <a:p>
            <a:pPr lvl="1">
              <a:buNone/>
            </a:pPr>
            <a:r>
              <a:rPr lang="es-ES" sz="2000" dirty="0" smtClean="0"/>
              <a:t>Utilización de </a:t>
            </a:r>
            <a:r>
              <a:rPr lang="es-ES" sz="2000" dirty="0" smtClean="0"/>
              <a:t>capacidad</a:t>
            </a:r>
            <a:r>
              <a:rPr lang="es-ES" sz="2000" dirty="0" smtClean="0"/>
              <a:t>=</a:t>
            </a:r>
            <a:r>
              <a:rPr lang="es-ES" sz="2000" dirty="0" smtClean="0"/>
              <a:t>	</a:t>
            </a:r>
            <a:r>
              <a:rPr lang="es-ES" sz="2000" u="sng" dirty="0" smtClean="0"/>
              <a:t>Capacidad usada           .         </a:t>
            </a:r>
          </a:p>
          <a:p>
            <a:pPr lvl="1">
              <a:buNone/>
            </a:pPr>
            <a:r>
              <a:rPr lang="es-ES" sz="2000" dirty="0" smtClean="0"/>
              <a:t>					Capacidad en uso óptimo.</a:t>
            </a:r>
            <a:endParaRPr lang="es-E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DEEC9-5605-4623-91E1-EB837480ACB7}" type="slidenum">
              <a:rPr lang="es-ES_tradnl" smtClean="0"/>
              <a:pPr>
                <a:defRPr/>
              </a:pPr>
              <a:t>4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Decisiones sobre Instalaciones  #</a:t>
            </a:r>
            <a:endParaRPr lang="es-ES_tradnl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301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291B5AE-F689-4433-AC29-27A2A33CCE98}" type="slidenum">
              <a:rPr lang="es-ES_tradnl"/>
              <a:pPr/>
              <a:t>40</a:t>
            </a:fld>
            <a:endParaRPr lang="es-ES_tradnl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Formas de solución:</a:t>
            </a:r>
          </a:p>
          <a:p>
            <a:pPr lvl="2" eaLnBrk="1" hangingPunct="1"/>
            <a:r>
              <a:rPr lang="es-ES_tradnl" dirty="0" smtClean="0"/>
              <a:t>Usar paquetes de programación lineal con variables binarias (ejemplo: CPLEX).</a:t>
            </a:r>
          </a:p>
          <a:p>
            <a:pPr lvl="3" eaLnBrk="1" hangingPunct="1"/>
            <a:r>
              <a:rPr lang="es-ES_tradnl" dirty="0" smtClean="0"/>
              <a:t>Puede demorar mucho para problemas complejos.</a:t>
            </a:r>
          </a:p>
          <a:p>
            <a:pPr lvl="3" eaLnBrk="1" hangingPunct="1"/>
            <a:r>
              <a:rPr lang="es-ES_tradnl" dirty="0" smtClean="0"/>
              <a:t>Técnicas para acelerar resolución.</a:t>
            </a:r>
          </a:p>
          <a:p>
            <a:pPr lvl="2" eaLnBrk="1" hangingPunct="1"/>
            <a:r>
              <a:rPr lang="es-ES_tradnl" dirty="0" smtClean="0"/>
              <a:t>Heurísticas:</a:t>
            </a:r>
          </a:p>
          <a:p>
            <a:pPr lvl="3" eaLnBrk="1" hangingPunct="1"/>
            <a:r>
              <a:rPr lang="es-ES_tradnl" dirty="0" smtClean="0"/>
              <a:t>Redondeos inteligentes.</a:t>
            </a:r>
          </a:p>
          <a:p>
            <a:pPr lvl="3" eaLnBrk="1" hangingPunct="1"/>
            <a:r>
              <a:rPr lang="es-ES_tradnl" dirty="0" smtClean="0"/>
              <a:t>Búsqueda local.</a:t>
            </a:r>
          </a:p>
          <a:p>
            <a:pPr lvl="2" eaLnBrk="1" hangingPunct="1"/>
            <a:r>
              <a:rPr lang="es-ES_tradnl" dirty="0" smtClean="0"/>
              <a:t>Trabajar con escenarios:</a:t>
            </a:r>
          </a:p>
          <a:p>
            <a:pPr lvl="3" eaLnBrk="1" hangingPunct="1"/>
            <a:r>
              <a:rPr lang="es-ES_tradnl" dirty="0" smtClean="0"/>
              <a:t>Fijar algunas variables y correr el problema que queda haciendo varias iteraciones (el caso extremo es fijar todas las ubicaciones quedando un problema lineal).</a:t>
            </a:r>
          </a:p>
          <a:p>
            <a:pPr lvl="3" eaLnBrk="1" hangingPunct="1"/>
            <a:r>
              <a:rPr lang="es-ES_tradnl" dirty="0" smtClean="0"/>
              <a:t>Probar con distintas configuraciones.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614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259369-27D8-4815-B802-E05CD0FB9627}" type="slidenum">
              <a:rPr lang="es-ES_tradnl"/>
              <a:pPr/>
              <a:t>41</a:t>
            </a:fld>
            <a:endParaRPr lang="es-ES_tradnl"/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Variantes:</a:t>
            </a:r>
          </a:p>
          <a:p>
            <a:pPr lvl="2" eaLnBrk="1" hangingPunct="1"/>
            <a:r>
              <a:rPr lang="es-ES_tradnl" smtClean="0"/>
              <a:t>Múltiples productos: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r>
              <a:rPr lang="es-ES_tradnl" smtClean="0"/>
              <a:t>Múltiples períodos: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3" eaLnBrk="1" hangingPunct="1"/>
            <a:r>
              <a:rPr lang="es-ES_tradnl" smtClean="0"/>
              <a:t>Se construyen en un período para la producción futura.</a:t>
            </a:r>
          </a:p>
          <a:p>
            <a:pPr lvl="3" eaLnBrk="1" hangingPunct="1"/>
            <a:endParaRPr lang="es-ES_tradnl" smtClean="0"/>
          </a:p>
          <a:p>
            <a:pPr lvl="2" eaLnBrk="1" hangingPunct="1"/>
            <a:endParaRPr lang="es-ES_tradnl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376488" y="2617788"/>
          <a:ext cx="5573712" cy="1157287"/>
        </p:xfrm>
        <a:graphic>
          <a:graphicData uri="http://schemas.openxmlformats.org/presentationml/2006/ole">
            <p:oleObj spid="_x0000_s6146" name="Ecuación" r:id="rId3" imgW="2806560" imgH="583920" progId="Equation.3">
              <p:embed/>
            </p:oleObj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2400300" y="4495800"/>
          <a:ext cx="3530600" cy="717550"/>
        </p:xfrm>
        <a:graphic>
          <a:graphicData uri="http://schemas.openxmlformats.org/presentationml/2006/ole">
            <p:oleObj spid="_x0000_s6147" name="Ecuación" r:id="rId4" imgW="167616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7172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D4FDED-554B-442B-AA95-CA9D7C1BBB94}" type="slidenum">
              <a:rPr lang="es-ES_tradnl"/>
              <a:pPr/>
              <a:t>42</a:t>
            </a:fld>
            <a:endParaRPr lang="es-ES_tradnl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dirty="0" smtClean="0"/>
              <a:t>Inventario:</a:t>
            </a:r>
          </a:p>
          <a:p>
            <a:pPr lvl="3" eaLnBrk="1" hangingPunct="1"/>
            <a:r>
              <a:rPr lang="es-ES_tradnl" dirty="0" smtClean="0"/>
              <a:t>Está permitido guardar productos en bodega para venderlos o distribuirlos en otro período.</a:t>
            </a:r>
          </a:p>
          <a:p>
            <a:pPr lvl="3" eaLnBrk="1" hangingPunct="1"/>
            <a:endParaRPr lang="es-ES_tradnl" dirty="0" smtClean="0"/>
          </a:p>
          <a:p>
            <a:pPr lvl="3" eaLnBrk="1" hangingPunct="1"/>
            <a:endParaRPr lang="es-ES_tradnl" dirty="0" smtClean="0"/>
          </a:p>
          <a:p>
            <a:pPr lvl="3" eaLnBrk="1" hangingPunct="1"/>
            <a:endParaRPr lang="es-ES_tradnl" dirty="0" smtClean="0"/>
          </a:p>
          <a:p>
            <a:pPr lvl="3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Localización de bodegas para cadena de supermercados.</a:t>
            </a:r>
          </a:p>
          <a:p>
            <a:pPr lvl="2" eaLnBrk="1" hangingPunct="1"/>
            <a:r>
              <a:rPr lang="es-ES_tradnl" dirty="0" smtClean="0"/>
              <a:t>Localización colegios rurales.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2819400" y="2801938"/>
          <a:ext cx="4038600" cy="1182687"/>
        </p:xfrm>
        <a:graphic>
          <a:graphicData uri="http://schemas.openxmlformats.org/presentationml/2006/ole">
            <p:oleObj spid="_x0000_s7170" name="Ecuación" r:id="rId3" imgW="2082600" imgH="609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8196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7A86B4B-C4D3-4FF3-924F-B6F6D98DEDC9}" type="slidenum">
              <a:rPr lang="es-ES_tradnl"/>
              <a:pPr/>
              <a:t>43</a:t>
            </a:fld>
            <a:endParaRPr lang="es-ES_tradnl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3.- Localización de Comercios Competitivos:</a:t>
            </a:r>
          </a:p>
          <a:p>
            <a:pPr lvl="1" eaLnBrk="1" hangingPunct="1"/>
            <a:r>
              <a:rPr lang="es-ES_tradnl" smtClean="0"/>
              <a:t>Modelos Gravitacionales:</a:t>
            </a:r>
          </a:p>
          <a:p>
            <a:pPr lvl="2" eaLnBrk="1" hangingPunct="1"/>
            <a:r>
              <a:rPr lang="es-ES_tradnl" smtClean="0"/>
              <a:t>Relacionan los deseos de ir a un lugar (atracción) versus la dificultad para llegar a éste (impedancia).</a:t>
            </a:r>
          </a:p>
          <a:p>
            <a:pPr lvl="2" eaLnBrk="1" hangingPunct="1"/>
            <a:r>
              <a:rPr lang="es-ES_tradnl" smtClean="0"/>
              <a:t>Comparable a la fórmula de Newton.</a:t>
            </a:r>
          </a:p>
          <a:p>
            <a:pPr lvl="2" eaLnBrk="1" hangingPunct="1"/>
            <a:r>
              <a:rPr lang="es-ES_tradnl" smtClean="0"/>
              <a:t>Se divide la ciudad en I sectores.</a:t>
            </a:r>
          </a:p>
          <a:p>
            <a:pPr lvl="4" eaLnBrk="1" hangingPunct="1"/>
            <a:endParaRPr lang="es-ES_tradnl" smtClean="0"/>
          </a:p>
        </p:txBody>
      </p:sp>
      <p:graphicFrame>
        <p:nvGraphicFramePr>
          <p:cNvPr id="8194" name="Object 7"/>
          <p:cNvGraphicFramePr>
            <a:graphicFrameLocks noChangeAspect="1"/>
          </p:cNvGraphicFramePr>
          <p:nvPr/>
        </p:nvGraphicFramePr>
        <p:xfrm>
          <a:off x="1674813" y="4386263"/>
          <a:ext cx="6634162" cy="1328737"/>
        </p:xfrm>
        <a:graphic>
          <a:graphicData uri="http://schemas.openxmlformats.org/presentationml/2006/ole">
            <p:oleObj spid="_x0000_s8194" name="Ecuación" r:id="rId3" imgW="342900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9222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2778364-1886-4736-8CE3-DEF20BED9772}" type="slidenum">
              <a:rPr lang="es-ES_tradnl"/>
              <a:pPr/>
              <a:t>44</a:t>
            </a:fld>
            <a:endParaRPr lang="es-ES_tradnl"/>
          </a:p>
        </p:txBody>
      </p:sp>
      <p:sp>
        <p:nvSpPr>
          <p:cNvPr id="92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92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1981200" y="1752600"/>
          <a:ext cx="5880100" cy="1317625"/>
        </p:xfrm>
        <a:graphic>
          <a:graphicData uri="http://schemas.openxmlformats.org/presentationml/2006/ole">
            <p:oleObj spid="_x0000_s9218" name="Ecuación" r:id="rId3" imgW="3060360" imgH="685800" progId="Equation.3">
              <p:embed/>
            </p:oleObj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9219" name="Ecuación" r:id="rId4" imgW="114120" imgH="215640" progId="Equation.3">
              <p:embed/>
            </p:oleObj>
          </a:graphicData>
        </a:graphic>
      </p:graphicFrame>
      <p:graphicFrame>
        <p:nvGraphicFramePr>
          <p:cNvPr id="9220" name="Object 8"/>
          <p:cNvGraphicFramePr>
            <a:graphicFrameLocks noChangeAspect="1"/>
          </p:cNvGraphicFramePr>
          <p:nvPr/>
        </p:nvGraphicFramePr>
        <p:xfrm>
          <a:off x="2932113" y="3505200"/>
          <a:ext cx="3270250" cy="2103438"/>
        </p:xfrm>
        <a:graphic>
          <a:graphicData uri="http://schemas.openxmlformats.org/presentationml/2006/ole">
            <p:oleObj spid="_x0000_s9220" name="Ecuación" r:id="rId5" imgW="1777680" imgH="1143000" progId="Equation.3">
              <p:embed/>
            </p:oleObj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403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F49D89-1604-4D7A-B7B3-C712B97D9FFB}" type="slidenum">
              <a:rPr lang="es-ES_tradnl"/>
              <a:pPr/>
              <a:t>45</a:t>
            </a:fld>
            <a:endParaRPr lang="es-ES_tradnl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Caso atracción-competencia: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Tiendas en Parque Arauco - Alto Las Condes.</a:t>
            </a:r>
          </a:p>
          <a:p>
            <a:pPr lvl="3" eaLnBrk="1" hangingPunct="1"/>
            <a:r>
              <a:rPr lang="es-ES_tradnl" smtClean="0"/>
              <a:t>Restaurantes calle El Bosque.</a:t>
            </a:r>
          </a:p>
          <a:p>
            <a:pPr lvl="3" eaLnBrk="1" hangingPunct="1"/>
            <a:r>
              <a:rPr lang="es-ES_tradnl" smtClean="0"/>
              <a:t>Mueblerías calle Arturo Prat, Los Leones.</a:t>
            </a:r>
          </a:p>
          <a:p>
            <a:pPr lvl="4" eaLnBrk="1" hangingPunct="1"/>
            <a:endParaRPr lang="es-ES_tradnl" smtClean="0"/>
          </a:p>
          <a:p>
            <a:pPr lvl="1" eaLnBrk="1" hangingPunct="1"/>
            <a:r>
              <a:rPr lang="es-ES_tradnl" smtClean="0"/>
              <a:t>Caso competencia casi pura:</a:t>
            </a:r>
          </a:p>
          <a:p>
            <a:pPr lvl="2" eaLnBrk="1" hangingPunct="1"/>
            <a:r>
              <a:rPr lang="es-ES_tradnl" smtClean="0"/>
              <a:t>¿Cuántos clientes pasan por mi puerta y que porcentaje puedo atraer?</a:t>
            </a:r>
          </a:p>
          <a:p>
            <a:pPr lvl="3" eaLnBrk="1" hangingPunct="1"/>
            <a:r>
              <a:rPr lang="es-ES_tradnl" smtClean="0"/>
              <a:t>Fuente de Soda en la Alameda.</a:t>
            </a:r>
          </a:p>
          <a:p>
            <a:pPr lvl="3" eaLnBrk="1" hangingPunct="1"/>
            <a:endParaRPr lang="es-ES_tradnl" smtClean="0"/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4505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472867-9ED7-4566-9B4D-8AB8F955DA2A}" type="slidenum">
              <a:rPr lang="es-ES_tradnl"/>
              <a:pPr/>
              <a:t>46</a:t>
            </a:fld>
            <a:endParaRPr lang="es-ES_tradnl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4.- Localización de Servicios de Emergencia:</a:t>
            </a:r>
          </a:p>
          <a:p>
            <a:pPr lvl="1" eaLnBrk="1" hangingPunct="1"/>
            <a:r>
              <a:rPr lang="es-ES_tradnl" dirty="0" smtClean="0"/>
              <a:t>El objetivo primordial es minimizar el tiempo de respuesta.</a:t>
            </a:r>
          </a:p>
          <a:p>
            <a:pPr lvl="1" eaLnBrk="1" hangingPunct="1"/>
            <a:r>
              <a:rPr lang="es-ES_tradnl" dirty="0" smtClean="0"/>
              <a:t>Casos </a:t>
            </a:r>
            <a:r>
              <a:rPr lang="es-ES_tradnl" dirty="0" err="1" smtClean="0"/>
              <a:t>Help</a:t>
            </a:r>
            <a:r>
              <a:rPr lang="es-ES_tradnl" dirty="0" smtClean="0"/>
              <a:t>:	</a:t>
            </a:r>
          </a:p>
          <a:p>
            <a:pPr lvl="2" eaLnBrk="1" hangingPunct="1"/>
            <a:r>
              <a:rPr lang="es-ES_tradnl" dirty="0" smtClean="0"/>
              <a:t>No llegar a paciente en más de 5 minutos.</a:t>
            </a:r>
          </a:p>
          <a:p>
            <a:pPr lvl="2" eaLnBrk="1" hangingPunct="1"/>
            <a:r>
              <a:rPr lang="es-ES_tradnl" dirty="0" smtClean="0"/>
              <a:t>Otros: llamados múltiples con flota limitada.</a:t>
            </a:r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Compañías de Bomberos.</a:t>
            </a:r>
          </a:p>
          <a:p>
            <a:pPr lvl="2" eaLnBrk="1" hangingPunct="1"/>
            <a:r>
              <a:rPr lang="es-ES_tradnl" dirty="0" smtClean="0"/>
              <a:t>Diseño </a:t>
            </a:r>
            <a:r>
              <a:rPr lang="es-ES_tradnl" dirty="0" err="1" smtClean="0"/>
              <a:t>Help</a:t>
            </a:r>
            <a:r>
              <a:rPr lang="es-ES_tradnl" dirty="0" smtClean="0"/>
              <a:t>.</a:t>
            </a:r>
          </a:p>
          <a:p>
            <a:pPr lvl="2" eaLnBrk="1" hangingPunct="1"/>
            <a:r>
              <a:rPr lang="es-ES_tradnl" dirty="0" err="1" smtClean="0"/>
              <a:t>Chilectra</a:t>
            </a:r>
            <a:r>
              <a:rPr lang="es-ES_tradnl" dirty="0" smtClean="0"/>
              <a:t>.</a:t>
            </a:r>
          </a:p>
          <a:p>
            <a:pPr lvl="2" eaLnBrk="1" hangingPunct="1"/>
            <a:r>
              <a:rPr lang="es-ES_tradnl" dirty="0" smtClean="0"/>
              <a:t>Carabineros.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0244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39C81AE-6895-427B-886B-F34CCBC646CB}" type="slidenum">
              <a:rPr lang="es-ES_tradnl"/>
              <a:pPr/>
              <a:t>47</a:t>
            </a:fld>
            <a:endParaRPr lang="es-ES_tradnl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Emplea modelos matemáticos, simulación y heurísticas.</a:t>
            </a:r>
          </a:p>
          <a:p>
            <a:pPr lvl="2" eaLnBrk="1" hangingPunct="1"/>
            <a:r>
              <a:rPr lang="es-ES_tradnl" smtClean="0"/>
              <a:t>Caso: Central que desea minimizar la distancia (tiempo) máxima de llegada a los clientes (Modelo MinMax).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524000" y="3570288"/>
          <a:ext cx="7273925" cy="2373312"/>
        </p:xfrm>
        <a:graphic>
          <a:graphicData uri="http://schemas.openxmlformats.org/presentationml/2006/ole">
            <p:oleObj spid="_x0000_s10242" name="Ecuación" r:id="rId3" imgW="3581280" imgH="1168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126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83E964-9C01-4871-A03F-F22D1252506E}" type="slidenum">
              <a:rPr lang="es-ES_tradnl"/>
              <a:pPr/>
              <a:t>48</a:t>
            </a:fld>
            <a:endParaRPr lang="es-ES_tradnl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Problemas de Localización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2209800" y="1752600"/>
          <a:ext cx="3436938" cy="4124325"/>
        </p:xfrm>
        <a:graphic>
          <a:graphicData uri="http://schemas.openxmlformats.org/presentationml/2006/ole">
            <p:oleObj spid="_x0000_s11266" name="Ecuación" r:id="rId3" imgW="1333440" imgH="16002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741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A2C704D-33DD-47AA-8B2F-4346929B4DD2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Ejemplos:</a:t>
            </a:r>
          </a:p>
          <a:p>
            <a:pPr lvl="1" eaLnBrk="1" hangingPunct="1"/>
            <a:r>
              <a:rPr lang="es-ES_tradnl" smtClean="0"/>
              <a:t>Ampliar fábrica textil.</a:t>
            </a:r>
          </a:p>
          <a:p>
            <a:pPr lvl="1" eaLnBrk="1" hangingPunct="1"/>
            <a:r>
              <a:rPr lang="es-ES_tradnl" smtClean="0"/>
              <a:t>Aserraderos.</a:t>
            </a:r>
          </a:p>
          <a:p>
            <a:pPr lvl="1" eaLnBrk="1" hangingPunct="1"/>
            <a:r>
              <a:rPr lang="es-ES_tradnl" smtClean="0"/>
              <a:t>Restaurant.</a:t>
            </a:r>
          </a:p>
          <a:p>
            <a:pPr lvl="1" eaLnBrk="1" hangingPunct="1"/>
            <a:r>
              <a:rPr lang="es-ES_tradnl" smtClean="0"/>
              <a:t>Universidad privada.</a:t>
            </a:r>
          </a:p>
          <a:p>
            <a:pPr lvl="1" eaLnBrk="1" hangingPunct="1"/>
            <a:r>
              <a:rPr lang="es-ES_tradnl" smtClean="0"/>
              <a:t>Hospital.</a:t>
            </a:r>
          </a:p>
          <a:p>
            <a:pPr lvl="1" eaLnBrk="1" hangingPunct="1"/>
            <a:r>
              <a:rPr lang="es-ES_tradnl" smtClean="0"/>
              <a:t>Líneas telefónicas.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843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7B4CAF-6CF2-41F5-B872-3B8AA4540DBC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  <a:endParaRPr lang="es-ES_tradnl" smtClean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1.- Definir una Unidad de Medida:</a:t>
            </a:r>
          </a:p>
          <a:p>
            <a:pPr lvl="1" eaLnBrk="1" hangingPunct="1"/>
            <a:r>
              <a:rPr lang="es-ES_tradnl" smtClean="0"/>
              <a:t>¿Cómo se va a definir la capacidad?</a:t>
            </a:r>
          </a:p>
          <a:p>
            <a:pPr lvl="2" eaLnBrk="1" hangingPunct="1"/>
            <a:r>
              <a:rPr lang="es-ES_tradnl" smtClean="0"/>
              <a:t>Generalmente corresponde a una tasa de producción máxima por unidad de tiempo.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Planta de acero	</a:t>
            </a:r>
            <a:r>
              <a:rPr lang="es-ES_tradnl" smtClean="0">
                <a:sym typeface="Symbol" pitchFamily="18" charset="2"/>
              </a:rPr>
              <a:t> toneladas acero/año.</a:t>
            </a:r>
            <a:endParaRPr lang="es-ES_tradnl" smtClean="0"/>
          </a:p>
          <a:p>
            <a:pPr lvl="3" eaLnBrk="1" hangingPunct="1"/>
            <a:r>
              <a:rPr lang="es-ES_tradnl" smtClean="0"/>
              <a:t>Restaurant		</a:t>
            </a:r>
            <a:r>
              <a:rPr lang="es-ES_tradnl" smtClean="0">
                <a:sym typeface="Symbol" pitchFamily="18" charset="2"/>
              </a:rPr>
              <a:t> clientes atendidos, platos servidos..			    Número de mesas NO.</a:t>
            </a:r>
            <a:endParaRPr lang="es-ES_tradnl" smtClean="0"/>
          </a:p>
          <a:p>
            <a:pPr lvl="3" eaLnBrk="1" hangingPunct="1"/>
            <a:r>
              <a:rPr lang="es-ES_tradnl" smtClean="0"/>
              <a:t>Línea aérea	</a:t>
            </a:r>
            <a:r>
              <a:rPr lang="es-ES_tradnl" smtClean="0">
                <a:sym typeface="Symbol" pitchFamily="18" charset="2"/>
              </a:rPr>
              <a:t> km-pasajero/año.					    Número de aviones NO.</a:t>
            </a:r>
            <a:endParaRPr lang="es-ES_tradnl" smtClean="0"/>
          </a:p>
          <a:p>
            <a:pPr lvl="3" eaLnBrk="1" hangingPunct="1"/>
            <a:r>
              <a:rPr lang="es-ES_tradnl" smtClean="0"/>
              <a:t>Aserraderos	</a:t>
            </a:r>
            <a:r>
              <a:rPr lang="es-ES_tradnl" smtClean="0">
                <a:sym typeface="Symbol" pitchFamily="18" charset="2"/>
              </a:rPr>
              <a:t> m</a:t>
            </a:r>
            <a:r>
              <a:rPr lang="es-ES_tradnl" baseline="30000" smtClean="0">
                <a:sym typeface="Symbol" pitchFamily="18" charset="2"/>
              </a:rPr>
              <a:t>3</a:t>
            </a:r>
            <a:r>
              <a:rPr lang="es-ES_tradnl" smtClean="0">
                <a:sym typeface="Symbol" pitchFamily="18" charset="2"/>
              </a:rPr>
              <a:t>/año.</a:t>
            </a:r>
            <a:endParaRPr lang="es-ES_tradnl" smtClean="0"/>
          </a:p>
          <a:p>
            <a:pPr lvl="3" eaLnBrk="1" hangingPunct="1"/>
            <a:r>
              <a:rPr lang="es-ES_tradnl" smtClean="0"/>
              <a:t>Mc Donald	 	</a:t>
            </a:r>
            <a:r>
              <a:rPr lang="es-ES_tradnl" smtClean="0">
                <a:sym typeface="Symbol" pitchFamily="18" charset="2"/>
              </a:rPr>
              <a:t> hamburguesas/día.</a:t>
            </a:r>
            <a:endParaRPr lang="es-ES_tradnl" smtClean="0"/>
          </a:p>
          <a:p>
            <a:pPr lvl="3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1945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3DE1AE3-623F-4697-AAF8-A7FE97541C84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 eaLnBrk="1" hangingPunct="1"/>
            <a:r>
              <a:rPr lang="es-ES_tradnl" smtClean="0"/>
              <a:t>Camino		 </a:t>
            </a:r>
            <a:r>
              <a:rPr lang="es-ES_tradnl" smtClean="0">
                <a:sym typeface="Symbol" pitchFamily="18" charset="2"/>
              </a:rPr>
              <a:t></a:t>
            </a:r>
            <a:r>
              <a:rPr lang="es-ES_tradnl" smtClean="0"/>
              <a:t> vehículos equivalentes/año.</a:t>
            </a:r>
          </a:p>
          <a:p>
            <a:pPr lvl="3" eaLnBrk="1" hangingPunct="1"/>
            <a:r>
              <a:rPr lang="es-ES_tradnl" smtClean="0"/>
              <a:t>Universidad privada	 </a:t>
            </a:r>
            <a:r>
              <a:rPr lang="es-ES_tradnl" smtClean="0">
                <a:sym typeface="Symbol" pitchFamily="18" charset="2"/>
              </a:rPr>
              <a:t> flujo de alumnos.</a:t>
            </a:r>
          </a:p>
          <a:p>
            <a:pPr lvl="3" eaLnBrk="1" hangingPunct="1"/>
            <a:endParaRPr lang="es-ES_tradnl" smtClean="0"/>
          </a:p>
          <a:p>
            <a:pPr lvl="1" eaLnBrk="1" hangingPunct="1"/>
            <a:r>
              <a:rPr lang="es-ES_tradnl" smtClean="0"/>
              <a:t>Conceptos importantes:</a:t>
            </a:r>
          </a:p>
          <a:p>
            <a:pPr lvl="2" eaLnBrk="1" hangingPunct="1"/>
            <a:r>
              <a:rPr lang="es-ES_tradnl" smtClean="0"/>
              <a:t>Capacidad Real versus Capacidad Teórica.</a:t>
            </a:r>
          </a:p>
          <a:p>
            <a:pPr lvl="2" eaLnBrk="1" hangingPunct="1"/>
            <a:r>
              <a:rPr lang="es-ES_tradnl" smtClean="0"/>
              <a:t>Capacidad Agregada:</a:t>
            </a:r>
          </a:p>
          <a:p>
            <a:pPr lvl="3" eaLnBrk="1" hangingPunct="1"/>
            <a:r>
              <a:rPr lang="es-ES_tradnl" smtClean="0"/>
              <a:t>Zapatos en fábrica.</a:t>
            </a:r>
          </a:p>
          <a:p>
            <a:pPr lvl="3" eaLnBrk="1" hangingPunct="1"/>
            <a:r>
              <a:rPr lang="es-ES_tradnl" smtClean="0"/>
              <a:t>Km-pasajero en línea aérea.</a:t>
            </a:r>
          </a:p>
          <a:p>
            <a:pPr lvl="3" eaLnBrk="1" hangingPunct="1"/>
            <a:r>
              <a:rPr lang="es-ES_tradnl" smtClean="0"/>
              <a:t>Hospital</a:t>
            </a:r>
          </a:p>
          <a:p>
            <a:pPr lvl="3" eaLnBrk="1" hangingPunct="1"/>
            <a:r>
              <a:rPr lang="es-ES_tradnl" smtClean="0"/>
              <a:t>Banco.</a:t>
            </a:r>
          </a:p>
          <a:p>
            <a:pPr lvl="2" eaLnBrk="1" hangingPunct="1"/>
            <a:r>
              <a:rPr lang="es-ES_tradnl" smtClean="0"/>
              <a:t>Capacidad de Punta versus Capacidad Sostenida.</a:t>
            </a:r>
          </a:p>
          <a:p>
            <a:pPr lvl="3" eaLnBrk="1" hangingPunct="1"/>
            <a:r>
              <a:rPr lang="es-ES_tradnl" smtClean="0"/>
              <a:t>Caso Endesa.</a:t>
            </a:r>
          </a:p>
          <a:p>
            <a:pPr lvl="3" eaLnBrk="1" hangingPunct="1"/>
            <a:r>
              <a:rPr lang="es-ES_tradnl" smtClean="0"/>
              <a:t>Caso negocio antes de Navidad.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048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8B50BE-B8C5-4850-B3D2-B10D396600B1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Impacto de gestión:</a:t>
            </a:r>
          </a:p>
          <a:p>
            <a:pPr lvl="2" eaLnBrk="1" hangingPunct="1"/>
            <a:r>
              <a:rPr lang="es-ES_tradnl" smtClean="0"/>
              <a:t>Número de turnos.</a:t>
            </a:r>
          </a:p>
          <a:p>
            <a:pPr lvl="2" eaLnBrk="1" hangingPunct="1"/>
            <a:r>
              <a:rPr lang="es-ES_tradnl" smtClean="0"/>
              <a:t>Horas extraordinarias.</a:t>
            </a:r>
          </a:p>
          <a:p>
            <a:pPr lvl="2" eaLnBrk="1" hangingPunct="1"/>
            <a:r>
              <a:rPr lang="es-ES_tradnl" smtClean="0"/>
              <a:t>Mejoras administrativas.</a:t>
            </a:r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724400" y="6278563"/>
            <a:ext cx="3886200" cy="457200"/>
          </a:xfrm>
          <a:noFill/>
        </p:spPr>
        <p:txBody>
          <a:bodyPr/>
          <a:lstStyle/>
          <a:p>
            <a:r>
              <a:rPr lang="es-ES_tradnl" smtClean="0"/>
              <a:t>Decisiones sobre Instalaciones  #</a:t>
            </a:r>
            <a:endParaRPr lang="es-ES_tradnl"/>
          </a:p>
        </p:txBody>
      </p:sp>
      <p:sp>
        <p:nvSpPr>
          <p:cNvPr id="2150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191E751-94F9-4E57-BBA9-0F65365C9BBE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Marco Conceptual para la Planeación de Instalaciones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2.- Pronósticos de la Demanda:</a:t>
            </a:r>
          </a:p>
          <a:p>
            <a:pPr lvl="1" eaLnBrk="1" hangingPunct="1"/>
            <a:r>
              <a:rPr lang="es-ES_tradnl" smtClean="0"/>
              <a:t>Una vez definida la unidad de medida se debe predecir la demanda en el horizonte de interés.</a:t>
            </a:r>
          </a:p>
          <a:p>
            <a:pPr lvl="1" eaLnBrk="1" hangingPunct="1"/>
            <a:r>
              <a:rPr lang="es-ES_tradnl" smtClean="0"/>
              <a:t>Se pueden utilizar escenarios o probabilidades.</a:t>
            </a:r>
          </a:p>
          <a:p>
            <a:pPr lvl="1" eaLnBrk="1" hangingPunct="1"/>
            <a:r>
              <a:rPr lang="es-ES_tradnl" smtClean="0"/>
              <a:t>Ejemplos:</a:t>
            </a:r>
          </a:p>
          <a:p>
            <a:pPr lvl="2" eaLnBrk="1" hangingPunct="1"/>
            <a:r>
              <a:rPr lang="es-ES_tradnl" smtClean="0"/>
              <a:t>Requerimientos de energía para los próximos 6 años.</a:t>
            </a:r>
          </a:p>
          <a:p>
            <a:pPr lvl="2" eaLnBrk="1" hangingPunct="1"/>
            <a:r>
              <a:rPr lang="es-ES_tradnl" smtClean="0"/>
              <a:t>Demandas textiles para los próximos 6 años.</a:t>
            </a:r>
          </a:p>
          <a:p>
            <a:pPr lvl="2" eaLnBrk="1" hangingPunct="1"/>
            <a:r>
              <a:rPr lang="es-ES_tradnl" smtClean="0"/>
              <a:t>Disponibilidad de madera para los aserraderos.</a:t>
            </a:r>
          </a:p>
          <a:p>
            <a:pPr lvl="2" eaLnBrk="1" hangingPunct="1"/>
            <a:r>
              <a:rPr lang="es-ES_tradnl" smtClean="0"/>
              <a:t>Universidad privada.</a:t>
            </a:r>
          </a:p>
          <a:p>
            <a:pPr lvl="2" eaLnBrk="1" hangingPunct="1"/>
            <a:r>
              <a:rPr lang="es-ES_tradnl" smtClean="0"/>
              <a:t>Hospital regional.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zclas">
  <a:themeElements>
    <a:clrScheme name="Mezcla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programa\Office2K\Templates\Diseños de presentaciones\Mezclas.pot</Template>
  <TotalTime>20994</TotalTime>
  <Words>2012</Words>
  <Application>Microsoft Office PowerPoint</Application>
  <PresentationFormat>Presentación en pantalla (4:3)</PresentationFormat>
  <Paragraphs>425</Paragraphs>
  <Slides>48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48</vt:i4>
      </vt:variant>
    </vt:vector>
  </HeadingPairs>
  <TitlesOfParts>
    <vt:vector size="51" baseType="lpstr">
      <vt:lpstr>Mezclas</vt:lpstr>
      <vt:lpstr>Hoja de cálculo</vt:lpstr>
      <vt:lpstr>Ecuación</vt:lpstr>
      <vt:lpstr>Gestión de Operaciones</vt:lpstr>
      <vt:lpstr>Introducción</vt:lpstr>
      <vt:lpstr>Introducción</vt:lpstr>
      <vt:lpstr>Diapositiva 4</vt:lpstr>
      <vt:lpstr>Introducción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La curva de aprendizaje</vt:lpstr>
      <vt:lpstr>Diapositiva 19</vt:lpstr>
      <vt:lpstr>Marco Conceptual para la Planeación de Instalaciones</vt:lpstr>
      <vt:lpstr>Marco Conceptual para la Planeación de Instalaciones</vt:lpstr>
      <vt:lpstr>Diapositiva 22</vt:lpstr>
      <vt:lpstr>Diapositiva 23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Marco Conceptual para la Planeación de Instalaciones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  <vt:lpstr>Problemas de Localización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Comercio Electrónico</dc:title>
  <dc:creator>Dpto. Ingeniería Industrial</dc:creator>
  <cp:lastModifiedBy>Maritza</cp:lastModifiedBy>
  <cp:revision>212</cp:revision>
  <cp:lastPrinted>2001-08-09T02:32:34Z</cp:lastPrinted>
  <dcterms:created xsi:type="dcterms:W3CDTF">2000-10-26T14:21:15Z</dcterms:created>
  <dcterms:modified xsi:type="dcterms:W3CDTF">2010-09-02T15:35:35Z</dcterms:modified>
</cp:coreProperties>
</file>