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65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3" r:id="rId24"/>
    <p:sldId id="284" r:id="rId25"/>
    <p:sldId id="285" r:id="rId26"/>
    <p:sldId id="286" r:id="rId27"/>
    <p:sldId id="279" r:id="rId28"/>
    <p:sldId id="281" r:id="rId29"/>
    <p:sldId id="282" r:id="rId30"/>
    <p:sldId id="280" r:id="rId31"/>
    <p:sldId id="287" r:id="rId32"/>
    <p:sldId id="291" r:id="rId33"/>
    <p:sldId id="288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D2AF2-510D-40F0-9735-8438B2095517}" type="datetimeFigureOut">
              <a:rPr lang="es-ES" smtClean="0"/>
              <a:t>23/08/2010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A0982-F65A-467A-98D9-32D3F963794F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584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1B0C09-3CAA-4A35-8635-B6DCD452708C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s-CL" smtClean="0"/>
          </a:p>
        </p:txBody>
      </p:sp>
      <p:sp>
        <p:nvSpPr>
          <p:cNvPr id="35845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608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A82CA8-C15F-4A6D-A69F-B56AB7FAF91D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s-CL" smtClean="0"/>
          </a:p>
        </p:txBody>
      </p:sp>
      <p:sp>
        <p:nvSpPr>
          <p:cNvPr id="46085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710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546828-432A-4789-9D35-F74DDE0A89D6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s-CL" smtClean="0"/>
          </a:p>
        </p:txBody>
      </p:sp>
      <p:sp>
        <p:nvSpPr>
          <p:cNvPr id="47109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813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CADB74-0FDC-4E06-8F97-F7F0891771B2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s-CL" smtClean="0"/>
          </a:p>
        </p:txBody>
      </p:sp>
      <p:sp>
        <p:nvSpPr>
          <p:cNvPr id="48133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915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FBAA8E-F605-48FE-A739-6E10A282CA84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s-CL" smtClean="0"/>
          </a:p>
        </p:txBody>
      </p:sp>
      <p:sp>
        <p:nvSpPr>
          <p:cNvPr id="49157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018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E00F5E-376E-4C73-9246-CE0AB9CE373D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s-CL" smtClean="0"/>
          </a:p>
        </p:txBody>
      </p:sp>
      <p:sp>
        <p:nvSpPr>
          <p:cNvPr id="50181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018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63381D-2CCA-4BD7-85BD-350AC7CD1E9B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s-CL" smtClean="0"/>
          </a:p>
        </p:txBody>
      </p:sp>
      <p:sp>
        <p:nvSpPr>
          <p:cNvPr id="50181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711AA-59D8-4673-BE8B-DC989373E4DE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s-CL" smtClean="0"/>
          </a:p>
        </p:txBody>
      </p:sp>
      <p:sp>
        <p:nvSpPr>
          <p:cNvPr id="51205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222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4A7A66-A8B3-48F2-A08A-ABF2FFA750D7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s-CL" smtClean="0"/>
          </a:p>
        </p:txBody>
      </p:sp>
      <p:sp>
        <p:nvSpPr>
          <p:cNvPr id="52229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325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E4A9E7-E44C-4583-ADC0-902F963899BE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s-CL" smtClean="0"/>
          </a:p>
        </p:txBody>
      </p:sp>
      <p:sp>
        <p:nvSpPr>
          <p:cNvPr id="53253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427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C89F13-A200-45AD-B9DD-8035AFACF4CD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s-CL" smtClean="0"/>
          </a:p>
        </p:txBody>
      </p:sp>
      <p:sp>
        <p:nvSpPr>
          <p:cNvPr id="54277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789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9F7ABE-B926-49E9-89E2-6A37ECF6D175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s-CL" smtClean="0"/>
          </a:p>
        </p:txBody>
      </p:sp>
      <p:sp>
        <p:nvSpPr>
          <p:cNvPr id="37893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530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F5D045-357A-4752-886F-28974931FD4F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s-CL" smtClean="0"/>
          </a:p>
        </p:txBody>
      </p:sp>
      <p:sp>
        <p:nvSpPr>
          <p:cNvPr id="55301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632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E88844-1849-4F6F-B9BC-C85F97FAFF86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s-CL" smtClean="0"/>
          </a:p>
        </p:txBody>
      </p:sp>
      <p:sp>
        <p:nvSpPr>
          <p:cNvPr id="56325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73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08D860-2DE5-4CC7-9DA7-4B0F1CEBB436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s-CL" smtClean="0"/>
          </a:p>
        </p:txBody>
      </p:sp>
      <p:sp>
        <p:nvSpPr>
          <p:cNvPr id="57349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83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1060D1-EE21-4E6B-A8B4-6AC99FB9166C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s-CL" smtClean="0"/>
          </a:p>
        </p:txBody>
      </p:sp>
      <p:sp>
        <p:nvSpPr>
          <p:cNvPr id="58373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5939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0E8B24-34F6-4375-95E4-641A06570A2E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s-CL" smtClean="0"/>
          </a:p>
        </p:txBody>
      </p:sp>
      <p:sp>
        <p:nvSpPr>
          <p:cNvPr id="59397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A685DE-7809-409D-A035-B3C41300496C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s-CL" smtClean="0"/>
          </a:p>
        </p:txBody>
      </p:sp>
      <p:sp>
        <p:nvSpPr>
          <p:cNvPr id="38917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2D3118-651D-4CA2-8566-3D46353A0842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s-CL" smtClean="0"/>
          </a:p>
        </p:txBody>
      </p:sp>
      <p:sp>
        <p:nvSpPr>
          <p:cNvPr id="39941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096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4B3568-DE96-4E31-AEB5-FF5D56E279B2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s-CL" smtClean="0"/>
          </a:p>
        </p:txBody>
      </p:sp>
      <p:sp>
        <p:nvSpPr>
          <p:cNvPr id="40965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19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1E2FB3-4BB3-4C33-AAAE-6D2249E8EE08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s-CL" smtClean="0"/>
          </a:p>
        </p:txBody>
      </p:sp>
      <p:sp>
        <p:nvSpPr>
          <p:cNvPr id="41989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A231B3-97F1-4FC1-80A9-CC514C856C98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s-CL" smtClean="0"/>
          </a:p>
        </p:txBody>
      </p:sp>
      <p:sp>
        <p:nvSpPr>
          <p:cNvPr id="43013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403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C8A794-E63E-4703-BDEB-5CF533BBD11F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s-CL" smtClean="0"/>
          </a:p>
        </p:txBody>
      </p:sp>
      <p:sp>
        <p:nvSpPr>
          <p:cNvPr id="44037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506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11286-950D-4884-BAE6-A178110F8C6C}" type="slidenum">
              <a:rPr lang="es-C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s-CL" smtClean="0"/>
          </a:p>
        </p:txBody>
      </p:sp>
      <p:sp>
        <p:nvSpPr>
          <p:cNvPr id="45061" name="5 Marcador de pie de página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CL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2385-D058-4435-A88A-4A9FB2671C3F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8C694-69C8-47D3-AE81-BED53E97DB3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1BFB0-F0D4-46BC-A72F-AD456299E601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133A9-5E34-4116-A327-D3D1D356B58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46FF3-6B40-4767-B656-B29B9A291087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C4DD3-1874-4AAB-A141-41343EBE15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3C2A0-175F-42A3-8E79-379F85BC5EDB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26495-1C98-43B6-B209-B79DAD6706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D20C3-6B89-4184-874F-F0F01AA46761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F8075-E766-4346-ADDB-D30DDDE171A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9A411-4690-466A-A6A8-23335F95A329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954DD-08F0-4DF8-82C1-48D8AF02075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D1FF5-ED75-4BB8-BDFF-08849FAD3352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E9CCA-28BF-4B48-B6C1-84391CD2896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3813F-3CB6-42C7-B988-D7C958EC8669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969A7-9CE4-421A-88E8-C93B47F6ABC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34338-37E1-40DE-AEE6-F7D401F8507A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8EDB8-BA29-431F-9370-CF99F89A436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1486D-2B6B-46B4-8F2B-23C2140CE9A0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B8704-C3B2-48E8-ADB9-6A8DCF87EC2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6CFED-1CDB-468D-92F6-A92B8C5089F4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04EE0-74E7-49BC-BA55-217557EEE08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0CBA74-65F7-4147-BBA3-228A9E42D05E}" type="datetimeFigureOut">
              <a:rPr lang="es-ES"/>
              <a:pPr>
                <a:defRPr/>
              </a:pPr>
              <a:t>23/08/2010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B058595-7F7E-46E5-AE3F-829559DA0FA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oleObject" Target="../embeddings/oleObject3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65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CL" dirty="0" smtClean="0">
                <a:latin typeface="Algerian" pitchFamily="82" charset="0"/>
              </a:rPr>
              <a:t>Aprendiendo ZIMPL </a:t>
            </a:r>
            <a:r>
              <a:rPr lang="es-CL" dirty="0" smtClean="0">
                <a:latin typeface="Algerian" pitchFamily="82" charset="0"/>
              </a:rPr>
              <a:t>– SCIP</a:t>
            </a:r>
            <a:br>
              <a:rPr lang="es-CL" dirty="0" smtClean="0">
                <a:latin typeface="Algerian" pitchFamily="82" charset="0"/>
              </a:rPr>
            </a:br>
            <a:r>
              <a:rPr lang="es-CL" dirty="0" smtClean="0">
                <a:latin typeface="Algerian" pitchFamily="82" charset="0"/>
              </a:rPr>
              <a:t>Y SOLVER</a:t>
            </a:r>
            <a:endParaRPr lang="es-ES" dirty="0" smtClean="0">
              <a:latin typeface="Algerian" pitchFamily="82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lvl="1" algn="r" eaLnBrk="1" fontAlgn="auto" hangingPunct="1">
              <a:spcAft>
                <a:spcPts val="0"/>
              </a:spcAft>
              <a:defRPr/>
            </a:pPr>
            <a:r>
              <a:rPr lang="es-CL" dirty="0" smtClean="0"/>
              <a:t>IN3701 – Modelamiento y Optimización</a:t>
            </a:r>
          </a:p>
          <a:p>
            <a:pPr lvl="1" algn="r" eaLnBrk="1" fontAlgn="auto" hangingPunct="1">
              <a:spcAft>
                <a:spcPts val="0"/>
              </a:spcAft>
              <a:defRPr/>
            </a:pPr>
            <a:r>
              <a:rPr lang="es-CL" dirty="0" smtClean="0"/>
              <a:t>Semestre  Primavera </a:t>
            </a:r>
            <a:r>
              <a:rPr lang="es-CL" dirty="0" smtClean="0"/>
              <a:t>2010</a:t>
            </a:r>
            <a:endParaRPr lang="es-ES" dirty="0"/>
          </a:p>
        </p:txBody>
      </p:sp>
      <p:sp>
        <p:nvSpPr>
          <p:cNvPr id="13315" name="3 CuadroTexto"/>
          <p:cNvSpPr txBox="1">
            <a:spLocks noChangeArrowheads="1"/>
          </p:cNvSpPr>
          <p:nvPr/>
        </p:nvSpPr>
        <p:spPr bwMode="auto">
          <a:xfrm>
            <a:off x="6011863" y="5300663"/>
            <a:ext cx="3276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dirty="0" smtClean="0">
                <a:latin typeface="Calibri" pitchFamily="34" charset="0"/>
              </a:rPr>
              <a:t>André </a:t>
            </a:r>
            <a:r>
              <a:rPr lang="es-CL" dirty="0" err="1" smtClean="0">
                <a:latin typeface="Calibri" pitchFamily="34" charset="0"/>
              </a:rPr>
              <a:t>Carboni</a:t>
            </a:r>
            <a:endParaRPr lang="es-CL" dirty="0" smtClean="0">
              <a:latin typeface="Calibri" pitchFamily="34" charset="0"/>
            </a:endParaRPr>
          </a:p>
          <a:p>
            <a:r>
              <a:rPr lang="es-CL" dirty="0" smtClean="0">
                <a:latin typeface="Calibri" pitchFamily="34" charset="0"/>
              </a:rPr>
              <a:t>Víctor </a:t>
            </a:r>
            <a:r>
              <a:rPr lang="es-CL" dirty="0" err="1" smtClean="0">
                <a:latin typeface="Calibri" pitchFamily="34" charset="0"/>
              </a:rPr>
              <a:t>Bucarey</a:t>
            </a:r>
            <a:endParaRPr lang="es-CL" dirty="0" smtClean="0">
              <a:latin typeface="Calibri" pitchFamily="34" charset="0"/>
            </a:endParaRPr>
          </a:p>
          <a:p>
            <a:r>
              <a:rPr lang="es-CL" dirty="0" smtClean="0">
                <a:latin typeface="Calibri" pitchFamily="34" charset="0"/>
              </a:rPr>
              <a:t>Nelson </a:t>
            </a:r>
            <a:r>
              <a:rPr lang="es-CL" dirty="0" err="1" smtClean="0">
                <a:latin typeface="Calibri" pitchFamily="34" charset="0"/>
              </a:rPr>
              <a:t>Devia</a:t>
            </a:r>
            <a:endParaRPr lang="es-CL" dirty="0" smtClean="0">
              <a:latin typeface="Calibri" pitchFamily="34" charset="0"/>
            </a:endParaRPr>
          </a:p>
          <a:p>
            <a:r>
              <a:rPr lang="es-CL" dirty="0" smtClean="0">
                <a:latin typeface="Calibri" pitchFamily="34" charset="0"/>
              </a:rPr>
              <a:t>Diego Vergara</a:t>
            </a:r>
            <a:endParaRPr lang="es-ES" dirty="0">
              <a:latin typeface="Calibri" pitchFamily="34" charset="0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23717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2253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ES_tradnl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643188"/>
            <a:ext cx="662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2355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smtClean="0"/>
              <a:t>En un archivo realizaremos nuestro archivo ZIMPL:</a:t>
            </a:r>
          </a:p>
          <a:p>
            <a:pPr eaLnBrk="1" hangingPunct="1"/>
            <a:r>
              <a:rPr lang="es-CL" smtClean="0"/>
              <a:t>Primero crearemos un conjunto de índices:</a:t>
            </a:r>
          </a:p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ES" smtClean="0"/>
              <a:t>Equivalentemente, set alimentos :={1..5};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3643313"/>
            <a:ext cx="63103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24578" name="2 Marcador de contenido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4668838"/>
          </a:xfrm>
        </p:spPr>
        <p:txBody>
          <a:bodyPr/>
          <a:lstStyle/>
          <a:p>
            <a:pPr eaLnBrk="1" hangingPunct="1"/>
            <a:r>
              <a:rPr lang="es-CL" smtClean="0"/>
              <a:t>Luego los parámetros a utilizar</a:t>
            </a:r>
            <a:endParaRPr lang="es-ES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357438"/>
            <a:ext cx="3500438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4500563"/>
            <a:ext cx="2714625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4500563"/>
            <a:ext cx="27860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88" y="4429125"/>
            <a:ext cx="28384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Elipse"/>
          <p:cNvSpPr/>
          <p:nvPr/>
        </p:nvSpPr>
        <p:spPr>
          <a:xfrm>
            <a:off x="2071688" y="2357438"/>
            <a:ext cx="1285875" cy="500062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2" name="11 Elipse"/>
          <p:cNvSpPr/>
          <p:nvPr/>
        </p:nvSpPr>
        <p:spPr>
          <a:xfrm>
            <a:off x="714375" y="2357438"/>
            <a:ext cx="1285875" cy="500062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cxnSp>
        <p:nvCxnSpPr>
          <p:cNvPr id="14" name="13 Conector recto de flecha"/>
          <p:cNvCxnSpPr>
            <a:endCxn id="19" idx="1"/>
          </p:cNvCxnSpPr>
          <p:nvPr/>
        </p:nvCxnSpPr>
        <p:spPr>
          <a:xfrm>
            <a:off x="3357563" y="2606675"/>
            <a:ext cx="2071687" cy="279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1571625" y="2857500"/>
            <a:ext cx="3500438" cy="1071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>
            <a:spLocks noChangeArrowheads="1"/>
          </p:cNvSpPr>
          <p:nvPr/>
        </p:nvSpPr>
        <p:spPr bwMode="auto">
          <a:xfrm>
            <a:off x="5429250" y="2286000"/>
            <a:ext cx="2928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>
                <a:latin typeface="Calibri" pitchFamily="34" charset="0"/>
              </a:rPr>
              <a:t>Entre corchetes colocamos el conjunto de los índices análogo a colocar :</a:t>
            </a:r>
          </a:p>
          <a:p>
            <a:r>
              <a:rPr lang="es-CL">
                <a:latin typeface="Calibri" pitchFamily="34" charset="0"/>
              </a:rPr>
              <a:t>Ei , Para Todo i </a:t>
            </a:r>
            <a:r>
              <a:rPr lang="az-Cyrl-AZ">
                <a:latin typeface="Calibri" pitchFamily="34" charset="0"/>
              </a:rPr>
              <a:t>є</a:t>
            </a:r>
            <a:r>
              <a:rPr lang="es-CL">
                <a:latin typeface="Calibri" pitchFamily="34" charset="0"/>
              </a:rPr>
              <a:t> alimentos </a:t>
            </a:r>
            <a:endParaRPr lang="es-ES">
              <a:latin typeface="Calibri" pitchFamily="34" charset="0"/>
            </a:endParaRPr>
          </a:p>
        </p:txBody>
      </p:sp>
      <p:sp>
        <p:nvSpPr>
          <p:cNvPr id="23" name="22 CuadroTexto"/>
          <p:cNvSpPr txBox="1">
            <a:spLocks noChangeArrowheads="1"/>
          </p:cNvSpPr>
          <p:nvPr/>
        </p:nvSpPr>
        <p:spPr bwMode="auto">
          <a:xfrm>
            <a:off x="5072063" y="3571875"/>
            <a:ext cx="2928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>
                <a:latin typeface="Calibri" pitchFamily="34" charset="0"/>
              </a:rPr>
              <a:t>Definir parámetros como param</a:t>
            </a:r>
            <a:endParaRPr lang="es-E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9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2560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smtClean="0"/>
              <a:t>Segundo definir las variables:</a:t>
            </a:r>
          </a:p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“En la definición de las variables se incluye su naturaleza (entero, real, binario, etc.”</a:t>
            </a:r>
          </a:p>
          <a:p>
            <a:pPr eaLnBrk="1" hangingPunct="1">
              <a:buFont typeface="Arial" pitchFamily="34" charset="0"/>
              <a:buNone/>
            </a:pPr>
            <a:endParaRPr lang="es-ES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428875"/>
            <a:ext cx="64833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Elipse"/>
          <p:cNvSpPr/>
          <p:nvPr/>
        </p:nvSpPr>
        <p:spPr>
          <a:xfrm>
            <a:off x="4429125" y="2357438"/>
            <a:ext cx="2357438" cy="85725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cxnSp>
        <p:nvCxnSpPr>
          <p:cNvPr id="8" name="7 Conector recto de flecha"/>
          <p:cNvCxnSpPr>
            <a:stCxn id="6" idx="4"/>
          </p:cNvCxnSpPr>
          <p:nvPr/>
        </p:nvCxnSpPr>
        <p:spPr>
          <a:xfrm rot="5400000">
            <a:off x="5160963" y="3268663"/>
            <a:ext cx="501650" cy="393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>
            <a:spLocks noChangeArrowheads="1"/>
          </p:cNvSpPr>
          <p:nvPr/>
        </p:nvSpPr>
        <p:spPr bwMode="auto">
          <a:xfrm>
            <a:off x="3929063" y="3714750"/>
            <a:ext cx="3714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>
                <a:latin typeface="Calibri" pitchFamily="34" charset="0"/>
              </a:rPr>
              <a:t>Podemos definir nuestras variables:</a:t>
            </a:r>
          </a:p>
          <a:p>
            <a:r>
              <a:rPr lang="es-CL">
                <a:latin typeface="Calibri" pitchFamily="34" charset="0"/>
              </a:rPr>
              <a:t>Enteras := integer</a:t>
            </a:r>
          </a:p>
          <a:p>
            <a:r>
              <a:rPr lang="es-CL">
                <a:latin typeface="Calibri" pitchFamily="34" charset="0"/>
              </a:rPr>
              <a:t>Binarias:= Binary</a:t>
            </a:r>
          </a:p>
          <a:p>
            <a:r>
              <a:rPr lang="es-CL">
                <a:latin typeface="Calibri" pitchFamily="34" charset="0"/>
              </a:rPr>
              <a:t>Positivas:=  &gt;=0</a:t>
            </a:r>
            <a:endParaRPr lang="es-E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214563"/>
            <a:ext cx="9144000" cy="857250"/>
          </a:xfr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571875"/>
            <a:ext cx="6357938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6 CuadroTexto"/>
          <p:cNvSpPr txBox="1">
            <a:spLocks noChangeArrowheads="1"/>
          </p:cNvSpPr>
          <p:nvPr/>
        </p:nvSpPr>
        <p:spPr bwMode="auto">
          <a:xfrm>
            <a:off x="714375" y="1357313"/>
            <a:ext cx="7643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600">
                <a:latin typeface="Calibri" pitchFamily="34" charset="0"/>
              </a:rPr>
              <a:t>Función Objetivo:</a:t>
            </a:r>
            <a:endParaRPr lang="es-ES" sz="3600">
              <a:latin typeface="Calibri" pitchFamily="34" charset="0"/>
            </a:endParaRPr>
          </a:p>
        </p:txBody>
      </p:sp>
      <p:sp>
        <p:nvSpPr>
          <p:cNvPr id="8" name="7 Elipse"/>
          <p:cNvSpPr/>
          <p:nvPr/>
        </p:nvSpPr>
        <p:spPr>
          <a:xfrm>
            <a:off x="1500188" y="4143375"/>
            <a:ext cx="1643062" cy="91440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0" name="9 Elipse"/>
          <p:cNvSpPr/>
          <p:nvPr/>
        </p:nvSpPr>
        <p:spPr>
          <a:xfrm>
            <a:off x="2286000" y="2143125"/>
            <a:ext cx="3786188" cy="91440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1" name="10 Elipse"/>
          <p:cNvSpPr/>
          <p:nvPr/>
        </p:nvSpPr>
        <p:spPr>
          <a:xfrm>
            <a:off x="3571875" y="3857625"/>
            <a:ext cx="2571750" cy="200025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2" name="11 Elipse"/>
          <p:cNvSpPr/>
          <p:nvPr/>
        </p:nvSpPr>
        <p:spPr>
          <a:xfrm>
            <a:off x="6143625" y="1785938"/>
            <a:ext cx="2571750" cy="200025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3" name="12 Elipse"/>
          <p:cNvSpPr/>
          <p:nvPr/>
        </p:nvSpPr>
        <p:spPr>
          <a:xfrm>
            <a:off x="5715000" y="4071938"/>
            <a:ext cx="1714500" cy="1214437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4" name="13 Elipse"/>
          <p:cNvSpPr/>
          <p:nvPr/>
        </p:nvSpPr>
        <p:spPr>
          <a:xfrm>
            <a:off x="0" y="2143125"/>
            <a:ext cx="2214563" cy="1000125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cxnSp>
        <p:nvCxnSpPr>
          <p:cNvPr id="16" name="15 Conector recto"/>
          <p:cNvCxnSpPr>
            <a:stCxn id="14" idx="4"/>
            <a:endCxn id="8" idx="0"/>
          </p:cNvCxnSpPr>
          <p:nvPr/>
        </p:nvCxnSpPr>
        <p:spPr>
          <a:xfrm rot="16200000" flipH="1">
            <a:off x="1213644" y="3036094"/>
            <a:ext cx="1000125" cy="1214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 rot="16200000" flipH="1">
            <a:off x="3964781" y="2893219"/>
            <a:ext cx="1000125" cy="1214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"/>
          <p:cNvCxnSpPr>
            <a:stCxn id="12" idx="4"/>
            <a:endCxn id="13" idx="7"/>
          </p:cNvCxnSpPr>
          <p:nvPr/>
        </p:nvCxnSpPr>
        <p:spPr>
          <a:xfrm rot="5400000">
            <a:off x="7072313" y="3892550"/>
            <a:ext cx="463550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  <p:bldP spid="1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2357438"/>
            <a:ext cx="7572375" cy="714375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4572000"/>
            <a:ext cx="8572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5 CuadroTexto"/>
          <p:cNvSpPr txBox="1">
            <a:spLocks noChangeArrowheads="1"/>
          </p:cNvSpPr>
          <p:nvPr/>
        </p:nvSpPr>
        <p:spPr bwMode="auto">
          <a:xfrm>
            <a:off x="785813" y="1357313"/>
            <a:ext cx="26447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3600">
                <a:latin typeface="Calibri" pitchFamily="34" charset="0"/>
              </a:rPr>
              <a:t>Restricciones</a:t>
            </a:r>
            <a:endParaRPr lang="es-ES" sz="3600">
              <a:latin typeface="Calibri" pitchFamily="34" charset="0"/>
            </a:endParaRPr>
          </a:p>
        </p:txBody>
      </p:sp>
      <p:sp>
        <p:nvSpPr>
          <p:cNvPr id="10" name="9 Elipse"/>
          <p:cNvSpPr/>
          <p:nvPr/>
        </p:nvSpPr>
        <p:spPr>
          <a:xfrm>
            <a:off x="1285875" y="2428875"/>
            <a:ext cx="1357313" cy="714375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11" name="10 CuadroTexto"/>
          <p:cNvSpPr txBox="1">
            <a:spLocks noChangeArrowheads="1"/>
          </p:cNvSpPr>
          <p:nvPr/>
        </p:nvSpPr>
        <p:spPr bwMode="auto">
          <a:xfrm>
            <a:off x="1000125" y="3714750"/>
            <a:ext cx="2495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>
                <a:latin typeface="Calibri" pitchFamily="34" charset="0"/>
              </a:rPr>
              <a:t>Nombre de la restricción</a:t>
            </a:r>
            <a:endParaRPr lang="es-ES">
              <a:latin typeface="Calibri" pitchFamily="34" charset="0"/>
            </a:endParaRPr>
          </a:p>
        </p:txBody>
      </p:sp>
      <p:cxnSp>
        <p:nvCxnSpPr>
          <p:cNvPr id="13" name="12 Conector recto de flecha"/>
          <p:cNvCxnSpPr>
            <a:stCxn id="10" idx="4"/>
            <a:endCxn id="11" idx="0"/>
          </p:cNvCxnSpPr>
          <p:nvPr/>
        </p:nvCxnSpPr>
        <p:spPr>
          <a:xfrm rot="16200000" flipH="1">
            <a:off x="1820069" y="3286919"/>
            <a:ext cx="571500" cy="284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pic>
        <p:nvPicPr>
          <p:cNvPr id="2867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4929188"/>
            <a:ext cx="6988175" cy="500062"/>
          </a:xfrm>
        </p:spPr>
      </p:pic>
      <p:pic>
        <p:nvPicPr>
          <p:cNvPr id="2867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2071688"/>
            <a:ext cx="4910137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Elipse"/>
          <p:cNvSpPr/>
          <p:nvPr/>
        </p:nvSpPr>
        <p:spPr>
          <a:xfrm>
            <a:off x="5143500" y="2143125"/>
            <a:ext cx="914400" cy="914400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9" name="8 Elipse"/>
          <p:cNvSpPr/>
          <p:nvPr/>
        </p:nvSpPr>
        <p:spPr>
          <a:xfrm>
            <a:off x="2643188" y="4714875"/>
            <a:ext cx="3429000" cy="1057275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  <p:cxnSp>
        <p:nvCxnSpPr>
          <p:cNvPr id="11" name="10 Conector recto de flecha"/>
          <p:cNvCxnSpPr>
            <a:stCxn id="8" idx="4"/>
            <a:endCxn id="9" idx="0"/>
          </p:cNvCxnSpPr>
          <p:nvPr/>
        </p:nvCxnSpPr>
        <p:spPr>
          <a:xfrm rot="5400000">
            <a:off x="4150519" y="3264694"/>
            <a:ext cx="1657350" cy="1243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9" name="12 CuadroTexto"/>
          <p:cNvSpPr txBox="1">
            <a:spLocks noChangeArrowheads="1"/>
          </p:cNvSpPr>
          <p:nvPr/>
        </p:nvSpPr>
        <p:spPr bwMode="auto">
          <a:xfrm>
            <a:off x="785813" y="1357313"/>
            <a:ext cx="26447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3600">
                <a:latin typeface="Calibri" pitchFamily="34" charset="0"/>
              </a:rPr>
              <a:t>Restricciones</a:t>
            </a:r>
            <a:endParaRPr lang="es-ES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2969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smtClean="0"/>
              <a:t>Ahora que tenemos nuestro archivo listo, lo guardamos con extensión *.zpl. Por ejemplo,</a:t>
            </a:r>
          </a:p>
          <a:p>
            <a:pPr eaLnBrk="1" hangingPunct="1">
              <a:buFont typeface="Arial" pitchFamily="34" charset="0"/>
              <a:buNone/>
            </a:pPr>
            <a:r>
              <a:rPr lang="es-CL" smtClean="0"/>
              <a:t>    dieta.zpl</a:t>
            </a:r>
          </a:p>
          <a:p>
            <a:pPr eaLnBrk="1" hangingPunct="1">
              <a:buFont typeface="Arial" pitchFamily="34" charset="0"/>
              <a:buNone/>
            </a:pP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3: Compilar</a:t>
            </a:r>
            <a:endParaRPr lang="es-ES" smtClean="0"/>
          </a:p>
        </p:txBody>
      </p:sp>
      <p:sp>
        <p:nvSpPr>
          <p:cNvPr id="3072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smtClean="0"/>
              <a:t>Abrir el programa: </a:t>
            </a:r>
            <a:r>
              <a:rPr lang="es-CL" smtClean="0">
                <a:solidFill>
                  <a:srgbClr val="7030A0"/>
                </a:solidFill>
              </a:rPr>
              <a:t>scip-1.1.0.mingw32_nt-5.1.x86.gnu.opt.spx</a:t>
            </a:r>
          </a:p>
          <a:p>
            <a:pPr eaLnBrk="1" hangingPunct="1"/>
            <a:endParaRPr lang="es-ES" smtClean="0">
              <a:solidFill>
                <a:srgbClr val="7030A0"/>
              </a:solidFill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2857500"/>
            <a:ext cx="70770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3: Compilar</a:t>
            </a:r>
            <a:endParaRPr lang="es-ES" smtClean="0"/>
          </a:p>
        </p:txBody>
      </p:sp>
      <p:sp>
        <p:nvSpPr>
          <p:cNvPr id="3174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smtClean="0"/>
              <a:t>Escribir el comando “</a:t>
            </a:r>
            <a:r>
              <a:rPr lang="es-CL" smtClean="0">
                <a:solidFill>
                  <a:srgbClr val="7030A0"/>
                </a:solidFill>
              </a:rPr>
              <a:t>read</a:t>
            </a:r>
            <a:r>
              <a:rPr lang="es-CL" smtClean="0"/>
              <a:t>” acompañado del nombre del archivo que tenemos nuestro problema:</a:t>
            </a:r>
          </a:p>
          <a:p>
            <a:pPr eaLnBrk="1" hangingPunct="1"/>
            <a:endParaRPr lang="es-ES" smtClean="0"/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50" y="3000375"/>
            <a:ext cx="66484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Elipse"/>
          <p:cNvSpPr/>
          <p:nvPr/>
        </p:nvSpPr>
        <p:spPr>
          <a:xfrm>
            <a:off x="3000375" y="4143375"/>
            <a:ext cx="1214438" cy="285750"/>
          </a:xfrm>
          <a:prstGeom prst="ellipse">
            <a:avLst/>
          </a:prstGeom>
          <a:solidFill>
            <a:srgbClr val="92D050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¿Qué es SCIP? ¿Qué es ZIMPL? </a:t>
            </a:r>
            <a:endParaRPr lang="es-ES" smtClean="0"/>
          </a:p>
        </p:txBody>
      </p:sp>
      <p:sp>
        <p:nvSpPr>
          <p:cNvPr id="1433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s-CL" smtClean="0"/>
              <a:t>SCIP es la sigla de </a:t>
            </a:r>
            <a:r>
              <a:rPr lang="es-ES" smtClean="0"/>
              <a:t>(solving constraint integer programs)</a:t>
            </a:r>
          </a:p>
          <a:p>
            <a:pPr algn="just" eaLnBrk="1" hangingPunct="1"/>
            <a:r>
              <a:rPr lang="es-CL" smtClean="0"/>
              <a:t>Es un solver de para problemas de programación enteros y continuos.</a:t>
            </a:r>
          </a:p>
          <a:p>
            <a:pPr algn="just" eaLnBrk="1" hangingPunct="1"/>
            <a:endParaRPr lang="es-CL" smtClean="0"/>
          </a:p>
          <a:p>
            <a:pPr algn="just" eaLnBrk="1" hangingPunct="1"/>
            <a:r>
              <a:rPr lang="es-CL" smtClean="0"/>
              <a:t>ZIMPL es el lenguaje de programación </a:t>
            </a:r>
            <a:endParaRPr lang="es-ES" smtClean="0"/>
          </a:p>
          <a:p>
            <a:pPr algn="just" eaLnBrk="1" hangingPunct="1"/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4: Resolver</a:t>
            </a:r>
            <a:endParaRPr lang="es-ES" smtClean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17998"/>
          <a:stretch>
            <a:fillRect/>
          </a:stretch>
        </p:blipFill>
        <p:spPr>
          <a:xfrm>
            <a:off x="928688" y="2143125"/>
            <a:ext cx="7429500" cy="4262438"/>
          </a:xfrm>
        </p:spPr>
      </p:pic>
      <p:sp>
        <p:nvSpPr>
          <p:cNvPr id="32771" name="4 CuadroTexto"/>
          <p:cNvSpPr txBox="1">
            <a:spLocks noChangeArrowheads="1"/>
          </p:cNvSpPr>
          <p:nvPr/>
        </p:nvSpPr>
        <p:spPr bwMode="auto">
          <a:xfrm>
            <a:off x="1000125" y="1357313"/>
            <a:ext cx="6000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800">
                <a:latin typeface="Calibri" pitchFamily="34" charset="0"/>
              </a:rPr>
              <a:t>Llamar al comando “</a:t>
            </a:r>
            <a:r>
              <a:rPr lang="es-CL" sz="2800">
                <a:solidFill>
                  <a:srgbClr val="7030A0"/>
                </a:solidFill>
                <a:latin typeface="Calibri" pitchFamily="34" charset="0"/>
              </a:rPr>
              <a:t>optimize</a:t>
            </a:r>
            <a:r>
              <a:rPr lang="es-CL" sz="2800">
                <a:latin typeface="Calibri" pitchFamily="34" charset="0"/>
              </a:rPr>
              <a:t>”</a:t>
            </a:r>
            <a:endParaRPr lang="es-ES" sz="2800">
              <a:latin typeface="Calibri" pitchFamily="34" charset="0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1428750" y="2643188"/>
            <a:ext cx="914400" cy="357187"/>
          </a:xfrm>
          <a:prstGeom prst="ellipse">
            <a:avLst/>
          </a:prstGeom>
          <a:solidFill>
            <a:srgbClr val="92D050">
              <a:alpha val="1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5: Ver la solución</a:t>
            </a:r>
            <a:endParaRPr lang="es-ES" smtClean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14438" y="2143125"/>
            <a:ext cx="7358062" cy="4627563"/>
          </a:xfrm>
        </p:spPr>
      </p:pic>
      <p:sp>
        <p:nvSpPr>
          <p:cNvPr id="33795" name="4 CuadroTexto"/>
          <p:cNvSpPr txBox="1">
            <a:spLocks noChangeArrowheads="1"/>
          </p:cNvSpPr>
          <p:nvPr/>
        </p:nvSpPr>
        <p:spPr bwMode="auto">
          <a:xfrm>
            <a:off x="642938" y="1428750"/>
            <a:ext cx="77517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600">
                <a:latin typeface="Calibri" pitchFamily="34" charset="0"/>
              </a:rPr>
              <a:t>Para ver la solución, llamamos al comando: “</a:t>
            </a:r>
            <a:r>
              <a:rPr lang="es-CL" sz="2600">
                <a:solidFill>
                  <a:srgbClr val="7030A0"/>
                </a:solidFill>
                <a:latin typeface="Calibri" pitchFamily="34" charset="0"/>
              </a:rPr>
              <a:t>display sol</a:t>
            </a:r>
            <a:r>
              <a:rPr lang="es-CL" sz="2600">
                <a:latin typeface="Calibri" pitchFamily="34" charset="0"/>
              </a:rPr>
              <a:t>”</a:t>
            </a:r>
            <a:endParaRPr lang="es-ES" sz="2600">
              <a:latin typeface="Calibri" pitchFamily="34" charset="0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1857375" y="5643563"/>
            <a:ext cx="1214438" cy="214312"/>
          </a:xfrm>
          <a:prstGeom prst="ellipse">
            <a:avLst/>
          </a:prstGeom>
          <a:solidFill>
            <a:srgbClr val="92D05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5: Ver la solución</a:t>
            </a:r>
            <a:endParaRPr lang="es-ES" smtClean="0"/>
          </a:p>
        </p:txBody>
      </p:sp>
      <p:sp>
        <p:nvSpPr>
          <p:cNvPr id="3481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smtClean="0"/>
              <a:t>Las variables omitidas en el informe valen cero.</a:t>
            </a:r>
          </a:p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Otro ejemplo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/>
              <a:t>Se tiene una mochila con capacidad de 3,5 y cuatro objetos con las siguientes características.</a:t>
            </a:r>
          </a:p>
          <a:p>
            <a:endParaRPr lang="es-CL" dirty="0" smtClean="0"/>
          </a:p>
          <a:p>
            <a:endParaRPr lang="es-ES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714752"/>
            <a:ext cx="5357813" cy="2298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Modelo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/>
              <a:t>La idea es obtener el máximo beneficio posible sin sobrepasar la capacidad de la mochila.</a:t>
            </a:r>
          </a:p>
          <a:p>
            <a:endParaRPr lang="es-E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286124"/>
            <a:ext cx="26431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En ZIMPL</a:t>
            </a:r>
            <a:endParaRPr lang="es-ES" dirty="0"/>
          </a:p>
        </p:txBody>
      </p:sp>
      <p:pic>
        <p:nvPicPr>
          <p:cNvPr id="4" name="Picture 3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5" y="1500174"/>
            <a:ext cx="664373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28 Grupo"/>
          <p:cNvGrpSpPr>
            <a:grpSpLocks/>
          </p:cNvGrpSpPr>
          <p:nvPr/>
        </p:nvGrpSpPr>
        <p:grpSpPr bwMode="auto">
          <a:xfrm>
            <a:off x="2357422" y="4143380"/>
            <a:ext cx="3336925" cy="468313"/>
            <a:chOff x="2643174" y="4714884"/>
            <a:chExt cx="3429024" cy="500066"/>
          </a:xfrm>
        </p:grpSpPr>
        <p:sp>
          <p:nvSpPr>
            <p:cNvPr id="6" name="5 Elipse"/>
            <p:cNvSpPr/>
            <p:nvPr/>
          </p:nvSpPr>
          <p:spPr>
            <a:xfrm>
              <a:off x="2643174" y="4714884"/>
              <a:ext cx="1929845" cy="500066"/>
            </a:xfrm>
            <a:prstGeom prst="ellipse">
              <a:avLst/>
            </a:prstGeom>
            <a:solidFill>
              <a:srgbClr val="FFFFFF">
                <a:alpha val="0"/>
              </a:srgbClr>
            </a:solidFill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7" name="6 Cerrar llave"/>
            <p:cNvSpPr/>
            <p:nvPr/>
          </p:nvSpPr>
          <p:spPr>
            <a:xfrm>
              <a:off x="4714944" y="4714884"/>
              <a:ext cx="143556" cy="500066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8" name="27 CuadroTexto"/>
            <p:cNvSpPr txBox="1">
              <a:spLocks noChangeArrowheads="1"/>
            </p:cNvSpPr>
            <p:nvPr/>
          </p:nvSpPr>
          <p:spPr bwMode="auto">
            <a:xfrm>
              <a:off x="4786314" y="4743459"/>
              <a:ext cx="1285884" cy="396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CL" sz="1000">
                  <a:solidFill>
                    <a:srgbClr val="002060"/>
                  </a:solidFill>
                </a:rPr>
                <a:t>Naturaleza de la Variable</a:t>
              </a:r>
            </a:p>
          </p:txBody>
        </p:sp>
      </p:grpSp>
      <p:sp>
        <p:nvSpPr>
          <p:cNvPr id="17" name="13 CuadroTexto"/>
          <p:cNvSpPr txBox="1">
            <a:spLocks noChangeArrowheads="1"/>
          </p:cNvSpPr>
          <p:nvPr/>
        </p:nvSpPr>
        <p:spPr bwMode="auto">
          <a:xfrm>
            <a:off x="285720" y="1500174"/>
            <a:ext cx="104214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1000" dirty="0">
                <a:solidFill>
                  <a:srgbClr val="002060"/>
                </a:solidFill>
              </a:rPr>
              <a:t>Conjunto de índices</a:t>
            </a:r>
          </a:p>
        </p:txBody>
      </p:sp>
      <p:sp>
        <p:nvSpPr>
          <p:cNvPr id="19" name="18 CuadroTexto"/>
          <p:cNvSpPr txBox="1">
            <a:spLocks noChangeArrowheads="1"/>
          </p:cNvSpPr>
          <p:nvPr/>
        </p:nvSpPr>
        <p:spPr bwMode="auto">
          <a:xfrm>
            <a:off x="142844" y="2357430"/>
            <a:ext cx="1042620" cy="371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000" dirty="0">
                <a:solidFill>
                  <a:srgbClr val="002060"/>
                </a:solidFill>
              </a:rPr>
              <a:t>Parámetros indexados</a:t>
            </a:r>
          </a:p>
        </p:txBody>
      </p:sp>
      <p:sp>
        <p:nvSpPr>
          <p:cNvPr id="20" name="14 CuadroTexto"/>
          <p:cNvSpPr txBox="1">
            <a:spLocks noChangeArrowheads="1"/>
          </p:cNvSpPr>
          <p:nvPr/>
        </p:nvSpPr>
        <p:spPr bwMode="auto">
          <a:xfrm>
            <a:off x="428625" y="3700463"/>
            <a:ext cx="1042147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000" dirty="0">
                <a:solidFill>
                  <a:srgbClr val="002060"/>
                </a:solidFill>
              </a:rPr>
              <a:t>Parámetro único</a:t>
            </a:r>
          </a:p>
        </p:txBody>
      </p:sp>
      <p:sp>
        <p:nvSpPr>
          <p:cNvPr id="22" name="15 CuadroTexto"/>
          <p:cNvSpPr txBox="1">
            <a:spLocks noChangeArrowheads="1"/>
          </p:cNvSpPr>
          <p:nvPr/>
        </p:nvSpPr>
        <p:spPr bwMode="auto">
          <a:xfrm>
            <a:off x="428625" y="4098925"/>
            <a:ext cx="1042147" cy="3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000" dirty="0">
                <a:solidFill>
                  <a:srgbClr val="002060"/>
                </a:solidFill>
              </a:rPr>
              <a:t>Variable de Decisión</a:t>
            </a:r>
          </a:p>
        </p:txBody>
      </p:sp>
      <p:grpSp>
        <p:nvGrpSpPr>
          <p:cNvPr id="23" name="23 Grupo"/>
          <p:cNvGrpSpPr>
            <a:grpSpLocks/>
          </p:cNvGrpSpPr>
          <p:nvPr/>
        </p:nvGrpSpPr>
        <p:grpSpPr bwMode="auto">
          <a:xfrm>
            <a:off x="357158" y="4786322"/>
            <a:ext cx="1181100" cy="401638"/>
            <a:chOff x="214282" y="5286388"/>
            <a:chExt cx="1214446" cy="428628"/>
          </a:xfrm>
        </p:grpSpPr>
        <p:sp>
          <p:nvSpPr>
            <p:cNvPr id="24" name="23 Abrir llave"/>
            <p:cNvSpPr/>
            <p:nvPr/>
          </p:nvSpPr>
          <p:spPr>
            <a:xfrm>
              <a:off x="1285084" y="5286388"/>
              <a:ext cx="143644" cy="428628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5" name="16 CuadroTexto"/>
            <p:cNvSpPr txBox="1">
              <a:spLocks noChangeArrowheads="1"/>
            </p:cNvSpPr>
            <p:nvPr/>
          </p:nvSpPr>
          <p:spPr bwMode="auto">
            <a:xfrm>
              <a:off x="214282" y="5286388"/>
              <a:ext cx="1071570" cy="396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CL" sz="1000" dirty="0">
                  <a:solidFill>
                    <a:srgbClr val="002060"/>
                  </a:solidFill>
                </a:rPr>
                <a:t>Función Objetivo</a:t>
              </a:r>
            </a:p>
          </p:txBody>
        </p:sp>
      </p:grpSp>
      <p:sp>
        <p:nvSpPr>
          <p:cNvPr id="26" name="17 CuadroTexto"/>
          <p:cNvSpPr txBox="1">
            <a:spLocks noChangeArrowheads="1"/>
          </p:cNvSpPr>
          <p:nvPr/>
        </p:nvSpPr>
        <p:spPr bwMode="auto">
          <a:xfrm>
            <a:off x="357158" y="5500702"/>
            <a:ext cx="1042147" cy="23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000" dirty="0">
                <a:solidFill>
                  <a:srgbClr val="002060"/>
                </a:solidFill>
              </a:rPr>
              <a:t>Restricciones</a:t>
            </a:r>
          </a:p>
        </p:txBody>
      </p:sp>
      <p:sp>
        <p:nvSpPr>
          <p:cNvPr id="27" name="26 Abrir llave"/>
          <p:cNvSpPr/>
          <p:nvPr/>
        </p:nvSpPr>
        <p:spPr bwMode="auto">
          <a:xfrm>
            <a:off x="1285852" y="1571612"/>
            <a:ext cx="139700" cy="40163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28" name="27 Abrir llave"/>
          <p:cNvSpPr/>
          <p:nvPr/>
        </p:nvSpPr>
        <p:spPr bwMode="auto">
          <a:xfrm>
            <a:off x="1428728" y="2214554"/>
            <a:ext cx="101600" cy="1143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29" name="28 Abrir llave"/>
          <p:cNvSpPr/>
          <p:nvPr/>
        </p:nvSpPr>
        <p:spPr bwMode="auto">
          <a:xfrm>
            <a:off x="1357290" y="3714752"/>
            <a:ext cx="139700" cy="4016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30" name="29 Abrir llave"/>
          <p:cNvSpPr/>
          <p:nvPr/>
        </p:nvSpPr>
        <p:spPr bwMode="auto">
          <a:xfrm>
            <a:off x="1357290" y="4214818"/>
            <a:ext cx="139700" cy="4016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31" name="30 Abrir llave"/>
          <p:cNvSpPr/>
          <p:nvPr/>
        </p:nvSpPr>
        <p:spPr bwMode="auto">
          <a:xfrm>
            <a:off x="1357290" y="5500702"/>
            <a:ext cx="139700" cy="4016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Solución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/>
              <a:t>El resultado es el siguiente:</a:t>
            </a:r>
          </a:p>
          <a:p>
            <a:endParaRPr lang="es-CL" dirty="0" smtClean="0"/>
          </a:p>
          <a:p>
            <a:endParaRPr lang="es-CL" dirty="0" smtClean="0"/>
          </a:p>
          <a:p>
            <a:endParaRPr lang="es-CL" dirty="0" smtClean="0"/>
          </a:p>
          <a:p>
            <a:pPr lvl="1" eaLnBrk="1" hangingPunct="1"/>
            <a:r>
              <a:rPr lang="es-CL" sz="2500" dirty="0" smtClean="0"/>
              <a:t>Llevamos el </a:t>
            </a:r>
            <a:r>
              <a:rPr lang="es-CL" sz="2500" dirty="0" err="1" smtClean="0"/>
              <a:t>notebook</a:t>
            </a:r>
            <a:r>
              <a:rPr lang="es-CL" sz="2500" dirty="0" smtClean="0"/>
              <a:t>, 2 fotos y 3 lápices</a:t>
            </a:r>
          </a:p>
          <a:p>
            <a:pPr lvl="1" eaLnBrk="1" hangingPunct="1"/>
            <a:r>
              <a:rPr lang="es-CL" sz="2500" dirty="0" smtClean="0"/>
              <a:t>Espacio utilizado: 3,4</a:t>
            </a:r>
          </a:p>
          <a:p>
            <a:pPr lvl="1" eaLnBrk="1" hangingPunct="1"/>
            <a:r>
              <a:rPr lang="es-CL" sz="2500" dirty="0" smtClean="0"/>
              <a:t>Beneficio total: 22,5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357430"/>
            <a:ext cx="68675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¿Qué pasa si ….?</a:t>
            </a:r>
            <a:endParaRPr lang="es-ES" smtClean="0"/>
          </a:p>
        </p:txBody>
      </p:sp>
      <p:sp>
        <p:nvSpPr>
          <p:cNvPr id="3584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smtClean="0"/>
              <a:t>Tenemos una restricción que dependa de 3 índices:</a:t>
            </a:r>
          </a:p>
          <a:p>
            <a:pPr eaLnBrk="1" hangingPunct="1"/>
            <a:r>
              <a:rPr lang="es-CL" smtClean="0"/>
              <a:t>Por ejemplo:</a:t>
            </a:r>
          </a:p>
          <a:p>
            <a:pPr eaLnBrk="1" hangingPunct="1"/>
            <a:endParaRPr lang="es-ES" smtClean="0"/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_tradnl">
              <a:latin typeface="Calibri" pitchFamily="34" charset="0"/>
            </a:endParaRPr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3500438"/>
            <a:ext cx="57340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5072063"/>
            <a:ext cx="8501063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_tradnl" smtClean="0"/>
              <a:t>Una última restricción complicada</a:t>
            </a: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3860800"/>
            <a:ext cx="2879725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2852738"/>
            <a:ext cx="35242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1844675"/>
            <a:ext cx="68405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_tradnl" smtClean="0"/>
              <a:t>Una última restricción complicada</a:t>
            </a:r>
          </a:p>
        </p:txBody>
      </p:sp>
      <p:sp>
        <p:nvSpPr>
          <p:cNvPr id="3789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s-ES_tradnl" smtClean="0"/>
          </a:p>
          <a:p>
            <a:pPr eaLnBrk="1" hangingPunct="1"/>
            <a:endParaRPr lang="es-ES_tradnl" smtClean="0"/>
          </a:p>
          <a:p>
            <a:pPr eaLnBrk="1" hangingPunct="1"/>
            <a:endParaRPr lang="es-ES_tradnl" smtClean="0"/>
          </a:p>
          <a:p>
            <a:pPr eaLnBrk="1" hangingPunct="1"/>
            <a:endParaRPr lang="es-ES_tradnl" smtClean="0"/>
          </a:p>
        </p:txBody>
      </p:sp>
      <p:pic>
        <p:nvPicPr>
          <p:cNvPr id="3789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852738"/>
            <a:ext cx="35242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5013325"/>
            <a:ext cx="142875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1844675"/>
            <a:ext cx="68405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076700"/>
            <a:ext cx="86788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Rectangle 12"/>
          <p:cNvSpPr>
            <a:spLocks noChangeArrowheads="1"/>
          </p:cNvSpPr>
          <p:nvPr/>
        </p:nvSpPr>
        <p:spPr bwMode="auto">
          <a:xfrm>
            <a:off x="3851275" y="2420938"/>
            <a:ext cx="649288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7896" name="Text Box 11"/>
          <p:cNvSpPr txBox="1">
            <a:spLocks noChangeArrowheads="1"/>
          </p:cNvSpPr>
          <p:nvPr/>
        </p:nvSpPr>
        <p:spPr bwMode="auto">
          <a:xfrm>
            <a:off x="3924300" y="2349500"/>
            <a:ext cx="342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 sz="1600" i="1">
                <a:latin typeface="Times New Roman" pitchFamily="18" charset="0"/>
              </a:rPr>
              <a:t>k’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¿Cómo ocupar ZIMPL-SCIP?</a:t>
            </a:r>
            <a:endParaRPr lang="es-ES" smtClean="0"/>
          </a:p>
        </p:txBody>
      </p:sp>
      <p:sp>
        <p:nvSpPr>
          <p:cNvPr id="1536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s-CL" b="1" dirty="0" smtClean="0"/>
              <a:t>PASO 1: Preparando los archivos</a:t>
            </a:r>
          </a:p>
          <a:p>
            <a:pPr eaLnBrk="1" hangingPunct="1"/>
            <a:r>
              <a:rPr lang="es-CL" dirty="0" smtClean="0"/>
              <a:t>Descargar los archivos</a:t>
            </a:r>
          </a:p>
          <a:p>
            <a:pPr eaLnBrk="1" hangingPunct="1"/>
            <a:r>
              <a:rPr lang="es-CL" dirty="0" smtClean="0"/>
              <a:t>Descomprimir la carpeta “</a:t>
            </a:r>
            <a:r>
              <a:rPr lang="es-CL" dirty="0" err="1" smtClean="0">
                <a:solidFill>
                  <a:srgbClr val="0070C0"/>
                </a:solidFill>
              </a:rPr>
              <a:t>zimpl-scip</a:t>
            </a:r>
            <a:r>
              <a:rPr lang="es-CL" dirty="0" smtClean="0"/>
              <a:t>” </a:t>
            </a:r>
          </a:p>
          <a:p>
            <a:pPr eaLnBrk="1" hangingPunct="1"/>
            <a:r>
              <a:rPr lang="es-CL" dirty="0" smtClean="0"/>
              <a:t>A los archivos “</a:t>
            </a:r>
            <a:r>
              <a:rPr lang="es-CL" dirty="0" smtClean="0">
                <a:solidFill>
                  <a:srgbClr val="0070C0"/>
                </a:solidFill>
              </a:rPr>
              <a:t>scip-1.1.0.mingw32_nt-5.1.x86.gnu.opt.spx.rar</a:t>
            </a:r>
            <a:r>
              <a:rPr lang="es-CL" dirty="0" smtClean="0"/>
              <a:t>” y “</a:t>
            </a:r>
            <a:r>
              <a:rPr lang="es-CL" dirty="0" smtClean="0">
                <a:solidFill>
                  <a:srgbClr val="0070C0"/>
                </a:solidFill>
              </a:rPr>
              <a:t>zimpl.rar</a:t>
            </a:r>
            <a:r>
              <a:rPr lang="es-CL" dirty="0" smtClean="0"/>
              <a:t>”, pulsar el </a:t>
            </a:r>
            <a:r>
              <a:rPr lang="es-CL" dirty="0" err="1" smtClean="0"/>
              <a:t>boton</a:t>
            </a:r>
            <a:r>
              <a:rPr lang="es-CL" dirty="0" smtClean="0"/>
              <a:t> derecho y elegir la opción “Extraer Aquí”.</a:t>
            </a:r>
          </a:p>
          <a:p>
            <a:pPr eaLnBrk="1" hangingPunct="1"/>
            <a:endParaRPr lang="es-CL" dirty="0" smtClean="0"/>
          </a:p>
          <a:p>
            <a:pPr eaLnBrk="1" hangingPunct="1"/>
            <a:endParaRPr lang="es-CL" dirty="0" smtClean="0"/>
          </a:p>
          <a:p>
            <a:pPr eaLnBrk="1" hangingPunct="1"/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dirty="0" smtClean="0"/>
              <a:t>Para mayor información revisar el manual ZIMPL que está en la carpeta *.</a:t>
            </a:r>
            <a:r>
              <a:rPr lang="es-CL" dirty="0" err="1" smtClean="0"/>
              <a:t>rar</a:t>
            </a:r>
            <a:r>
              <a:rPr lang="es-CL" dirty="0" smtClean="0"/>
              <a:t>.</a:t>
            </a:r>
          </a:p>
          <a:p>
            <a:pPr eaLnBrk="1" hangingPunct="1"/>
            <a:endParaRPr lang="es-CL" dirty="0" smtClean="0"/>
          </a:p>
          <a:p>
            <a:pPr eaLnBrk="1" hangingPunct="1"/>
            <a:r>
              <a:rPr lang="es-CL" dirty="0" smtClean="0"/>
              <a:t>Ahora </a:t>
            </a:r>
            <a:r>
              <a:rPr lang="es-CL" dirty="0" err="1" smtClean="0"/>
              <a:t>Solver</a:t>
            </a:r>
            <a:r>
              <a:rPr lang="es-CL" dirty="0" smtClean="0"/>
              <a:t>.</a:t>
            </a:r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Nociones de Excel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b="1" dirty="0" smtClean="0"/>
              <a:t>Celda</a:t>
            </a:r>
            <a:r>
              <a:rPr lang="es-CL" dirty="0" smtClean="0"/>
              <a:t>: Es la unidad básica de Excel y está determinada por una fila y una columna.  En el ejemplo se muestra la celda “</a:t>
            </a:r>
            <a:r>
              <a:rPr lang="es-CL" b="1" dirty="0" smtClean="0"/>
              <a:t>C4</a:t>
            </a:r>
            <a:r>
              <a:rPr lang="es-CL" dirty="0" smtClean="0"/>
              <a:t>” (columna C, fila 4).</a:t>
            </a:r>
          </a:p>
          <a:p>
            <a:pPr eaLnBrk="1" hangingPunct="1">
              <a:buNone/>
            </a:pPr>
            <a:endParaRPr lang="es-CL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286124"/>
            <a:ext cx="6215062" cy="3057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Nociones de Excel</a:t>
            </a:r>
          </a:p>
        </p:txBody>
      </p:sp>
      <p:sp>
        <p:nvSpPr>
          <p:cNvPr id="1024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28750"/>
            <a:ext cx="7772400" cy="1838325"/>
          </a:xfrm>
        </p:spPr>
        <p:txBody>
          <a:bodyPr/>
          <a:lstStyle/>
          <a:p>
            <a:pPr eaLnBrk="1" hangingPunct="1"/>
            <a:r>
              <a:rPr lang="es-CL" sz="2400" b="1" dirty="0" smtClean="0"/>
              <a:t>Rango</a:t>
            </a:r>
            <a:r>
              <a:rPr lang="es-CL" sz="2400" dirty="0" smtClean="0"/>
              <a:t>:</a:t>
            </a:r>
          </a:p>
          <a:p>
            <a:pPr lvl="1" eaLnBrk="1" hangingPunct="1"/>
            <a:r>
              <a:rPr lang="es-CL" sz="2400" dirty="0" smtClean="0"/>
              <a:t>Es un conjunto de celdas y está determinada por su celda superior izquierda y su celda inferior derecha.  En el ejemplo se muestra el rango “</a:t>
            </a:r>
            <a:r>
              <a:rPr lang="es-CL" sz="2400" b="1" dirty="0" smtClean="0"/>
              <a:t>B3:E6</a:t>
            </a:r>
            <a:r>
              <a:rPr lang="es-CL" sz="2400" dirty="0" smtClean="0"/>
              <a:t>”.</a:t>
            </a:r>
          </a:p>
        </p:txBody>
      </p:sp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214686"/>
            <a:ext cx="5887469" cy="30948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B7B80-1C5D-42D7-89E7-B293DB93799E}" type="slidenum">
              <a:rPr lang="es-CL" smtClean="0"/>
              <a:pPr>
                <a:defRPr/>
              </a:pPr>
              <a:t>32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Nociones de Excel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CL" sz="2000" b="1" dirty="0" smtClean="0"/>
              <a:t>Fórmula</a:t>
            </a:r>
            <a:r>
              <a:rPr lang="es-CL" sz="2000" dirty="0" smtClean="0"/>
              <a:t>: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CL" sz="2000" dirty="0" smtClean="0"/>
              <a:t>Es la instrucción que se le da a Excel para que realice algún cálculo.  Las más comunes son:</a:t>
            </a:r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=SUMA(B2:B10)  </a:t>
            </a:r>
            <a:r>
              <a:rPr lang="es-CL" sz="2000" dirty="0" smtClean="0"/>
              <a:t>Suma todos los valores numéricos en el rango B2:B10</a:t>
            </a:r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=PROMEDIO(B2:B10)  </a:t>
            </a:r>
            <a:r>
              <a:rPr lang="es-CL" sz="2000" dirty="0" smtClean="0"/>
              <a:t>Calcula el promedio de todos los valores en el rango B2:B10</a:t>
            </a:r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=MAX(B2:B10)  </a:t>
            </a:r>
            <a:r>
              <a:rPr lang="es-CL" sz="2000" dirty="0" smtClean="0"/>
              <a:t>Entrega el máximo valor del rango</a:t>
            </a:r>
            <a:endParaRPr lang="es-CL" sz="2000" b="1" dirty="0" smtClean="0"/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=MIN(B2:B10)  </a:t>
            </a:r>
            <a:r>
              <a:rPr lang="es-CL" sz="2000" dirty="0" smtClean="0"/>
              <a:t>Entrega el mínimo valor del rango</a:t>
            </a:r>
            <a:endParaRPr lang="es-CL" sz="2000" b="1" dirty="0" smtClean="0"/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=CONTAR(B2:B10)  </a:t>
            </a:r>
            <a:r>
              <a:rPr lang="es-CL" sz="2000" dirty="0" smtClean="0"/>
              <a:t>Entrega la cantidad de valores numéricos en el rango</a:t>
            </a:r>
          </a:p>
          <a:p>
            <a:pPr marL="822960" lvl="2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es-CL" sz="2000" b="1" dirty="0" smtClean="0"/>
              <a:t>=SUMAPRODUCTO(B2:B10;C2:C10)  </a:t>
            </a:r>
            <a:r>
              <a:rPr lang="es-CL" sz="2000" dirty="0" smtClean="0"/>
              <a:t>Multiplica todos los pares correspondientes y luego suma los productos (B2xC2 + B3xC3 + … +B10xC10)</a:t>
            </a:r>
            <a:endParaRPr lang="es-CL" sz="2000" b="1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Nociones de Excel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28750"/>
            <a:ext cx="7772400" cy="2714625"/>
          </a:xfrm>
        </p:spPr>
        <p:txBody>
          <a:bodyPr/>
          <a:lstStyle/>
          <a:p>
            <a:pPr eaLnBrk="1" hangingPunct="1"/>
            <a:r>
              <a:rPr lang="es-CL" b="1" smtClean="0"/>
              <a:t>Fórmula</a:t>
            </a:r>
            <a:r>
              <a:rPr lang="es-CL" smtClean="0"/>
              <a:t>:</a:t>
            </a:r>
          </a:p>
          <a:p>
            <a:pPr lvl="1" eaLnBrk="1" hangingPunct="1"/>
            <a:r>
              <a:rPr lang="es-CL" smtClean="0"/>
              <a:t>También pueden escribirse operaciones básicas como fórmulas:</a:t>
            </a:r>
          </a:p>
          <a:p>
            <a:pPr lvl="2" eaLnBrk="1" hangingPunct="1"/>
            <a:r>
              <a:rPr lang="es-CL" b="1" smtClean="0"/>
              <a:t>=2+2 </a:t>
            </a:r>
            <a:r>
              <a:rPr lang="es-CL" smtClean="0"/>
              <a:t> Entrega 4.</a:t>
            </a:r>
          </a:p>
          <a:p>
            <a:pPr lvl="2" eaLnBrk="1" hangingPunct="1"/>
            <a:r>
              <a:rPr lang="es-CL" b="1" smtClean="0"/>
              <a:t>=2*3  </a:t>
            </a:r>
            <a:r>
              <a:rPr lang="es-CL" smtClean="0"/>
              <a:t>Entrega 6.</a:t>
            </a:r>
          </a:p>
          <a:p>
            <a:pPr lvl="2" eaLnBrk="1" hangingPunct="1"/>
            <a:r>
              <a:rPr lang="es-CL" b="1" smtClean="0"/>
              <a:t>=B5-3  </a:t>
            </a:r>
            <a:r>
              <a:rPr lang="es-CL" smtClean="0"/>
              <a:t>Resta 3 al valor de B5.</a:t>
            </a:r>
            <a:endParaRPr lang="es-CL" b="1" smtClean="0"/>
          </a:p>
          <a:p>
            <a:pPr lvl="2" eaLnBrk="1" hangingPunct="1"/>
            <a:r>
              <a:rPr lang="es-CL" b="1" smtClean="0"/>
              <a:t>=B3/C3  </a:t>
            </a:r>
            <a:r>
              <a:rPr lang="es-CL" smtClean="0"/>
              <a:t>Entrega el cociente entre B3 y C3.</a:t>
            </a:r>
            <a:endParaRPr lang="es-CL" b="1" smtClean="0"/>
          </a:p>
          <a:p>
            <a:pPr lvl="2" eaLnBrk="1" hangingPunct="1"/>
            <a:r>
              <a:rPr lang="es-CL" b="1" smtClean="0"/>
              <a:t>=C8 </a:t>
            </a:r>
            <a:r>
              <a:rPr lang="es-CL" smtClean="0"/>
              <a:t> Copia el valor que hay en C8.</a:t>
            </a:r>
          </a:p>
          <a:p>
            <a:pPr lvl="2" eaLnBrk="1" hangingPunct="1"/>
            <a:endParaRPr lang="es-CL" smtClean="0"/>
          </a:p>
          <a:p>
            <a:pPr lvl="2" eaLnBrk="1" hangingPunct="1"/>
            <a:endParaRPr lang="es-CL" smtClean="0"/>
          </a:p>
          <a:p>
            <a:pPr lvl="2" eaLnBrk="1" hangingPunct="1"/>
            <a:endParaRPr lang="es-CL" smtClean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B8D9DD-9040-483A-800D-99380AA71EDA}" type="slidenum">
              <a:rPr lang="es-CL" smtClean="0"/>
              <a:pPr>
                <a:defRPr/>
              </a:pPr>
              <a:t>34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Nociones de Excel</a:t>
            </a:r>
          </a:p>
        </p:txBody>
      </p:sp>
      <p:sp>
        <p:nvSpPr>
          <p:cNvPr id="13315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285875"/>
            <a:ext cx="7772400" cy="500063"/>
          </a:xfrm>
        </p:spPr>
        <p:txBody>
          <a:bodyPr/>
          <a:lstStyle/>
          <a:p>
            <a:pPr eaLnBrk="1" hangingPunct="1"/>
            <a:r>
              <a:rPr lang="es-CL" b="1" smtClean="0"/>
              <a:t>Fórmula</a:t>
            </a:r>
            <a:r>
              <a:rPr lang="es-CL" smtClean="0"/>
              <a:t>:</a:t>
            </a:r>
          </a:p>
          <a:p>
            <a:pPr lvl="2" eaLnBrk="1" hangingPunct="1"/>
            <a:endParaRPr lang="es-CL" smtClean="0"/>
          </a:p>
          <a:p>
            <a:pPr lvl="2" eaLnBrk="1" hangingPunct="1"/>
            <a:endParaRPr lang="es-CL" smtClean="0"/>
          </a:p>
          <a:p>
            <a:pPr lvl="2" eaLnBrk="1" hangingPunct="1"/>
            <a:endParaRPr lang="es-CL" smtClean="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857364"/>
            <a:ext cx="7215188" cy="4516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7 Elipse"/>
          <p:cNvSpPr/>
          <p:nvPr/>
        </p:nvSpPr>
        <p:spPr>
          <a:xfrm>
            <a:off x="3214688" y="3000375"/>
            <a:ext cx="1500187" cy="4286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9B6AF4-4F26-4293-A46E-B5696E81F4A6}" type="slidenum">
              <a:rPr lang="es-CL" smtClean="0"/>
              <a:pPr>
                <a:defRPr/>
              </a:pPr>
              <a:t>35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5014913" cy="4481513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En el menú </a:t>
            </a:r>
            <a:r>
              <a:rPr lang="es-CL" b="1" smtClean="0"/>
              <a:t>Herramientas </a:t>
            </a:r>
            <a:r>
              <a:rPr lang="es-CL" smtClean="0"/>
              <a:t>ir a </a:t>
            </a:r>
            <a:r>
              <a:rPr lang="es-CL" b="1" smtClean="0"/>
              <a:t>Complementos…</a:t>
            </a:r>
            <a:endParaRPr lang="es-CL" smtClean="0"/>
          </a:p>
        </p:txBody>
      </p:sp>
      <p:sp>
        <p:nvSpPr>
          <p:cNvPr id="14340" name="1 Título"/>
          <p:cNvSpPr>
            <a:spLocks noGrp="1"/>
          </p:cNvSpPr>
          <p:nvPr>
            <p:ph type="title"/>
          </p:nvPr>
        </p:nvSpPr>
        <p:spPr>
          <a:xfrm>
            <a:off x="857224" y="285728"/>
            <a:ext cx="7443814" cy="1285896"/>
          </a:xfrm>
        </p:spPr>
        <p:txBody>
          <a:bodyPr/>
          <a:lstStyle/>
          <a:p>
            <a:pPr eaLnBrk="1" hangingPunct="1"/>
            <a:r>
              <a:rPr lang="es-CL" dirty="0" smtClean="0"/>
              <a:t>Activación de </a:t>
            </a:r>
            <a:r>
              <a:rPr lang="es-CL" dirty="0" err="1" smtClean="0"/>
              <a:t>Solver</a:t>
            </a:r>
            <a:r>
              <a:rPr lang="es-CL" dirty="0" smtClean="0"/>
              <a:t>: </a:t>
            </a:r>
            <a:r>
              <a:rPr lang="es-CL" dirty="0" smtClean="0"/>
              <a:t>Excel </a:t>
            </a:r>
            <a:r>
              <a:rPr lang="es-CL" dirty="0" smtClean="0"/>
              <a:t>2003</a:t>
            </a: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1643063"/>
            <a:ext cx="2767013" cy="5084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6000750" y="1643063"/>
            <a:ext cx="1071563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6000750" y="5643563"/>
            <a:ext cx="2786063" cy="2857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FB799-1D6E-4921-AFCB-4FB417D01193}" type="slidenum">
              <a:rPr lang="es-CL" smtClean="0"/>
              <a:pPr>
                <a:defRPr/>
              </a:pPr>
              <a:t>36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85938"/>
            <a:ext cx="4229100" cy="4429125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Selecciona la opción </a:t>
            </a:r>
            <a:r>
              <a:rPr lang="es-CL" b="1" smtClean="0"/>
              <a:t>Solver </a:t>
            </a:r>
            <a:r>
              <a:rPr lang="es-CL" smtClean="0"/>
              <a:t>y luego </a:t>
            </a:r>
            <a:r>
              <a:rPr lang="es-CL" b="1" smtClean="0"/>
              <a:t>Aceptar</a:t>
            </a:r>
            <a:endParaRPr lang="es-CL" smtClean="0"/>
          </a:p>
        </p:txBody>
      </p:sp>
      <p:sp>
        <p:nvSpPr>
          <p:cNvPr id="15364" name="1 Título"/>
          <p:cNvSpPr>
            <a:spLocks noGrp="1"/>
          </p:cNvSpPr>
          <p:nvPr>
            <p:ph type="title"/>
          </p:nvPr>
        </p:nvSpPr>
        <p:spPr>
          <a:xfrm>
            <a:off x="357158" y="428604"/>
            <a:ext cx="8429684" cy="1071570"/>
          </a:xfrm>
        </p:spPr>
        <p:txBody>
          <a:bodyPr/>
          <a:lstStyle/>
          <a:p>
            <a:pPr eaLnBrk="1" hangingPunct="1"/>
            <a:r>
              <a:rPr lang="es-CL" dirty="0" smtClean="0"/>
              <a:t>Activación de </a:t>
            </a:r>
            <a:r>
              <a:rPr lang="es-CL" dirty="0" err="1" smtClean="0"/>
              <a:t>Solver</a:t>
            </a:r>
            <a:r>
              <a:rPr lang="es-CL" dirty="0" smtClean="0"/>
              <a:t>: </a:t>
            </a:r>
            <a:r>
              <a:rPr lang="es-CL" dirty="0" smtClean="0"/>
              <a:t>Excel </a:t>
            </a:r>
            <a:r>
              <a:rPr lang="es-CL" dirty="0" smtClean="0"/>
              <a:t>2003</a:t>
            </a: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3513" y="1984375"/>
            <a:ext cx="3686175" cy="4516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CD8AA9-B76F-489E-B3FE-D562E8B3B1E6}" type="slidenum">
              <a:rPr lang="es-CL" smtClean="0"/>
              <a:pPr>
                <a:defRPr/>
              </a:pPr>
              <a:t>37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5014913" cy="4481513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Ahora </a:t>
            </a:r>
            <a:r>
              <a:rPr lang="es-CL" b="1" smtClean="0"/>
              <a:t>Solver </a:t>
            </a:r>
            <a:r>
              <a:rPr lang="es-CL" smtClean="0"/>
              <a:t>aparecerá en el menú </a:t>
            </a:r>
            <a:r>
              <a:rPr lang="es-CL" b="1" smtClean="0"/>
              <a:t>Herramientas</a:t>
            </a:r>
            <a:endParaRPr lang="es-CL" smtClean="0"/>
          </a:p>
        </p:txBody>
      </p:sp>
      <p:sp>
        <p:nvSpPr>
          <p:cNvPr id="16388" name="1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7515252" cy="1296974"/>
          </a:xfrm>
        </p:spPr>
        <p:txBody>
          <a:bodyPr/>
          <a:lstStyle/>
          <a:p>
            <a:pPr eaLnBrk="1" hangingPunct="1"/>
            <a:r>
              <a:rPr lang="es-CL" dirty="0" smtClean="0"/>
              <a:t>Activación de </a:t>
            </a:r>
            <a:r>
              <a:rPr lang="es-CL" dirty="0" err="1" smtClean="0"/>
              <a:t>Solver</a:t>
            </a:r>
            <a:r>
              <a:rPr lang="es-CL" dirty="0" smtClean="0"/>
              <a:t>: </a:t>
            </a:r>
            <a:r>
              <a:rPr lang="es-CL" dirty="0" smtClean="0"/>
              <a:t>Excel </a:t>
            </a:r>
            <a:r>
              <a:rPr lang="es-CL" dirty="0" smtClean="0"/>
              <a:t>2003</a:t>
            </a:r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1643063"/>
            <a:ext cx="2590800" cy="5072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6072188" y="1643063"/>
            <a:ext cx="928687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6072188" y="4286250"/>
            <a:ext cx="2571750" cy="2857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8E5101-E3AB-46A9-88F1-77F781CD22F3}" type="slidenum">
              <a:rPr lang="es-CL" smtClean="0"/>
              <a:pPr>
                <a:defRPr/>
              </a:pPr>
              <a:t>38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4229100" cy="4481513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Ir al </a:t>
            </a:r>
            <a:r>
              <a:rPr lang="es-CL" b="1" smtClean="0"/>
              <a:t>Botón de Office</a:t>
            </a:r>
            <a:r>
              <a:rPr lang="es-CL" smtClean="0"/>
              <a:t> (parte superior izquierda), luego a </a:t>
            </a:r>
            <a:r>
              <a:rPr lang="es-CL" b="1" smtClean="0"/>
              <a:t>Opciones de Excel</a:t>
            </a:r>
            <a:endParaRPr lang="es-CL" smtClean="0"/>
          </a:p>
        </p:txBody>
      </p:sp>
      <p:sp>
        <p:nvSpPr>
          <p:cNvPr id="17412" name="1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29566" cy="1296974"/>
          </a:xfrm>
        </p:spPr>
        <p:txBody>
          <a:bodyPr/>
          <a:lstStyle/>
          <a:p>
            <a:pPr eaLnBrk="1" hangingPunct="1"/>
            <a:r>
              <a:rPr lang="es-CL" dirty="0" smtClean="0"/>
              <a:t>Activación de </a:t>
            </a:r>
            <a:r>
              <a:rPr lang="es-CL" dirty="0" err="1" smtClean="0"/>
              <a:t>Solver</a:t>
            </a:r>
            <a:r>
              <a:rPr lang="es-CL" dirty="0" smtClean="0"/>
              <a:t>: </a:t>
            </a:r>
            <a:r>
              <a:rPr lang="es-CL" dirty="0" smtClean="0"/>
              <a:t>Excel </a:t>
            </a:r>
            <a:r>
              <a:rPr lang="es-CL" dirty="0" smtClean="0"/>
              <a:t>2007</a:t>
            </a: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1858963"/>
            <a:ext cx="3971925" cy="44275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7 Elipse"/>
          <p:cNvSpPr/>
          <p:nvPr/>
        </p:nvSpPr>
        <p:spPr>
          <a:xfrm>
            <a:off x="4929188" y="1785938"/>
            <a:ext cx="571500" cy="5000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7715250" y="6072188"/>
            <a:ext cx="1214438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088AC5-8313-44EE-93CB-DE6F2C32A513}" type="slidenum">
              <a:rPr lang="es-CL" smtClean="0"/>
              <a:pPr>
                <a:defRPr/>
              </a:pPr>
              <a:t>39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3 Marcador de contenido" descr="0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1963" y="857250"/>
            <a:ext cx="8220075" cy="52689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7372350" cy="695325"/>
          </a:xfrm>
        </p:spPr>
        <p:txBody>
          <a:bodyPr/>
          <a:lstStyle/>
          <a:p>
            <a:pPr eaLnBrk="1" hangingPunct="1"/>
            <a:r>
              <a:rPr lang="es-CL" smtClean="0"/>
              <a:t>Ir a </a:t>
            </a:r>
            <a:r>
              <a:rPr lang="es-CL" b="1" smtClean="0"/>
              <a:t>Complementos</a:t>
            </a:r>
            <a:r>
              <a:rPr lang="es-CL" smtClean="0"/>
              <a:t>, seleccionar </a:t>
            </a:r>
            <a:r>
              <a:rPr lang="es-CL" b="1" smtClean="0"/>
              <a:t>Solver</a:t>
            </a:r>
            <a:r>
              <a:rPr lang="es-CL" smtClean="0"/>
              <a:t> y luego </a:t>
            </a:r>
            <a:r>
              <a:rPr lang="es-CL" b="1" smtClean="0"/>
              <a:t>Ir…</a:t>
            </a:r>
            <a:endParaRPr lang="es-CL" smtClean="0"/>
          </a:p>
        </p:txBody>
      </p:sp>
      <p:sp>
        <p:nvSpPr>
          <p:cNvPr id="18436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7586690" cy="1214458"/>
          </a:xfrm>
        </p:spPr>
        <p:txBody>
          <a:bodyPr/>
          <a:lstStyle/>
          <a:p>
            <a:pPr eaLnBrk="1" hangingPunct="1"/>
            <a:r>
              <a:rPr lang="es-CL" dirty="0" smtClean="0"/>
              <a:t>Activación de </a:t>
            </a:r>
            <a:r>
              <a:rPr lang="es-CL" dirty="0" err="1" smtClean="0"/>
              <a:t>Solver</a:t>
            </a:r>
            <a:r>
              <a:rPr lang="es-CL" dirty="0" smtClean="0"/>
              <a:t>: </a:t>
            </a:r>
            <a:r>
              <a:rPr lang="es-CL" dirty="0" smtClean="0"/>
              <a:t>Excel </a:t>
            </a:r>
            <a:r>
              <a:rPr lang="es-CL" dirty="0" smtClean="0"/>
              <a:t>2007</a:t>
            </a: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214563"/>
            <a:ext cx="7143750" cy="4002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1143000" y="3500438"/>
            <a:ext cx="1000125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4500563" y="5715000"/>
            <a:ext cx="642937" cy="2143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Rectángulo"/>
          <p:cNvSpPr/>
          <p:nvPr/>
        </p:nvSpPr>
        <p:spPr>
          <a:xfrm>
            <a:off x="2428875" y="4643438"/>
            <a:ext cx="500063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DE35B-38E9-446D-BF51-EA5784A49E1D}" type="slidenum">
              <a:rPr lang="es-CL" smtClean="0"/>
              <a:pPr>
                <a:defRPr/>
              </a:pPr>
              <a:t>40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4014788" cy="4481513"/>
          </a:xfrm>
        </p:spPr>
        <p:txBody>
          <a:bodyPr/>
          <a:lstStyle/>
          <a:p>
            <a:pPr eaLnBrk="1" hangingPunct="1"/>
            <a:endParaRPr lang="es-CL" smtClean="0"/>
          </a:p>
          <a:p>
            <a:pPr eaLnBrk="1" hangingPunct="1"/>
            <a:endParaRPr lang="es-CL" smtClean="0"/>
          </a:p>
          <a:p>
            <a:pPr eaLnBrk="1" hangingPunct="1"/>
            <a:r>
              <a:rPr lang="es-CL" smtClean="0"/>
              <a:t>Seleccionar la opción </a:t>
            </a:r>
            <a:r>
              <a:rPr lang="es-CL" b="1" smtClean="0"/>
              <a:t>Solver</a:t>
            </a:r>
            <a:r>
              <a:rPr lang="es-CL" smtClean="0"/>
              <a:t> y luego </a:t>
            </a:r>
            <a:r>
              <a:rPr lang="es-CL" b="1" smtClean="0"/>
              <a:t>Aceptar</a:t>
            </a:r>
            <a:endParaRPr lang="es-CL" smtClean="0"/>
          </a:p>
        </p:txBody>
      </p:sp>
      <p:sp>
        <p:nvSpPr>
          <p:cNvPr id="19460" name="1 Título"/>
          <p:cNvSpPr>
            <a:spLocks noGrp="1"/>
          </p:cNvSpPr>
          <p:nvPr>
            <p:ph type="title"/>
          </p:nvPr>
        </p:nvSpPr>
        <p:spPr>
          <a:xfrm>
            <a:off x="914400" y="571480"/>
            <a:ext cx="7658128" cy="1214458"/>
          </a:xfrm>
        </p:spPr>
        <p:txBody>
          <a:bodyPr/>
          <a:lstStyle/>
          <a:p>
            <a:pPr eaLnBrk="1" hangingPunct="1"/>
            <a:r>
              <a:rPr lang="es-CL" dirty="0" smtClean="0"/>
              <a:t>Activación de </a:t>
            </a:r>
            <a:r>
              <a:rPr lang="es-CL" dirty="0" err="1" smtClean="0"/>
              <a:t>Solver</a:t>
            </a:r>
            <a:r>
              <a:rPr lang="es-CL" dirty="0" smtClean="0"/>
              <a:t>: </a:t>
            </a:r>
            <a:r>
              <a:rPr lang="es-CL" dirty="0" smtClean="0"/>
              <a:t>Excel </a:t>
            </a:r>
            <a:r>
              <a:rPr lang="es-CL" dirty="0" smtClean="0"/>
              <a:t>2007</a:t>
            </a: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4125" y="2071688"/>
            <a:ext cx="3832225" cy="4119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38E855-72CF-4807-B558-245E915D360E}" type="slidenum">
              <a:rPr lang="es-CL" smtClean="0"/>
              <a:pPr>
                <a:defRPr/>
              </a:pPr>
              <a:t>41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7086600" cy="838200"/>
          </a:xfrm>
        </p:spPr>
        <p:txBody>
          <a:bodyPr/>
          <a:lstStyle/>
          <a:p>
            <a:pPr eaLnBrk="1" hangingPunct="1"/>
            <a:r>
              <a:rPr lang="es-CL" dirty="0" smtClean="0"/>
              <a:t>Ahora </a:t>
            </a:r>
            <a:r>
              <a:rPr lang="es-CL" dirty="0" err="1" smtClean="0"/>
              <a:t>Solver</a:t>
            </a:r>
            <a:r>
              <a:rPr lang="es-CL" dirty="0" smtClean="0"/>
              <a:t> aparecerá en el menú </a:t>
            </a:r>
            <a:r>
              <a:rPr lang="es-CL" b="1" dirty="0" smtClean="0"/>
              <a:t>Datos</a:t>
            </a:r>
            <a:endParaRPr lang="es-CL" dirty="0" smtClean="0"/>
          </a:p>
        </p:txBody>
      </p:sp>
      <p:sp>
        <p:nvSpPr>
          <p:cNvPr id="20484" name="1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6443663" cy="1511300"/>
          </a:xfrm>
        </p:spPr>
        <p:txBody>
          <a:bodyPr/>
          <a:lstStyle/>
          <a:p>
            <a:pPr eaLnBrk="1" hangingPunct="1"/>
            <a:r>
              <a:rPr lang="es-CL" smtClean="0"/>
              <a:t>Activación de Solver: </a:t>
            </a:r>
            <a:br>
              <a:rPr lang="es-CL" smtClean="0"/>
            </a:br>
            <a:r>
              <a:rPr lang="es-CL" smtClean="0"/>
              <a:t>Excel 2007</a:t>
            </a: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86124"/>
            <a:ext cx="8489950" cy="2714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8072462" y="3857628"/>
            <a:ext cx="428625" cy="2143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2786050" y="3500438"/>
            <a:ext cx="428625" cy="2143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DE5A25-60FC-4B57-8C12-0EF535805915}" type="slidenum">
              <a:rPr lang="es-CL" smtClean="0"/>
              <a:pPr>
                <a:defRPr/>
              </a:pPr>
              <a:t>42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Título"/>
          <p:cNvSpPr>
            <a:spLocks noGrp="1"/>
          </p:cNvSpPr>
          <p:nvPr>
            <p:ph type="title"/>
          </p:nvPr>
        </p:nvSpPr>
        <p:spPr>
          <a:xfrm>
            <a:off x="785812" y="357166"/>
            <a:ext cx="7572401" cy="1714522"/>
          </a:xfrm>
        </p:spPr>
        <p:txBody>
          <a:bodyPr/>
          <a:lstStyle/>
          <a:p>
            <a:pPr eaLnBrk="1" hangingPunct="1"/>
            <a:r>
              <a:rPr lang="es-CL" dirty="0" smtClean="0"/>
              <a:t>Ejemplo: Problema de </a:t>
            </a:r>
            <a:r>
              <a:rPr lang="es-CL" dirty="0" smtClean="0"/>
              <a:t>la Dieta </a:t>
            </a:r>
            <a:r>
              <a:rPr lang="es-CL" dirty="0" smtClean="0"/>
              <a:t>Óptima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785813" y="2214563"/>
            <a:ext cx="7772400" cy="3143250"/>
          </a:xfrm>
        </p:spPr>
        <p:txBody>
          <a:bodyPr>
            <a:normAutofit fontScale="77500" lnSpcReduction="20000"/>
          </a:bodyPr>
          <a:lstStyle/>
          <a:p>
            <a:pPr marL="274320" indent="-274320" algn="just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s-CL" dirty="0" smtClean="0"/>
              <a:t>Una persona debe decidir las cantidades óptimas a consumir de 3 distintos alimentos: carne, fruta y verdura, cada uno de los cuales aporta cierta cantidad de proteínas, vitaminas y carbohidratos.  Por razones de salud, esta persona debe consumir cierta cantidad de cada uno de estos nutrientes, como mínimo.  Cada uno de los alimentos tiene un precio conocido, y se debe encontrar la dieta que satisfaga los requerimientos de salud de esta persona a mínimo costo.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78D7CA-991F-41E7-8942-BBE5E8A433E6}" type="slidenum">
              <a:rPr lang="es-CL" smtClean="0"/>
              <a:pPr>
                <a:defRPr/>
              </a:pPr>
              <a:t>43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Título"/>
          <p:cNvSpPr>
            <a:spLocks noGrp="1"/>
          </p:cNvSpPr>
          <p:nvPr>
            <p:ph type="title"/>
          </p:nvPr>
        </p:nvSpPr>
        <p:spPr>
          <a:xfrm>
            <a:off x="857250" y="274638"/>
            <a:ext cx="6500813" cy="1797050"/>
          </a:xfrm>
        </p:spPr>
        <p:txBody>
          <a:bodyPr/>
          <a:lstStyle/>
          <a:p>
            <a:pPr eaLnBrk="1" hangingPunct="1"/>
            <a:r>
              <a:rPr lang="es-CL" smtClean="0"/>
              <a:t>Problema de la Dieta Óptima: Datos</a:t>
            </a:r>
          </a:p>
        </p:txBody>
      </p:sp>
      <p:sp>
        <p:nvSpPr>
          <p:cNvPr id="22531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2214563"/>
            <a:ext cx="7772400" cy="571500"/>
          </a:xfrm>
        </p:spPr>
        <p:txBody>
          <a:bodyPr/>
          <a:lstStyle/>
          <a:p>
            <a:pPr algn="just" eaLnBrk="1" hangingPunct="1"/>
            <a:r>
              <a:rPr lang="es-CL" smtClean="0"/>
              <a:t>Los datos con los que se cuenta son los siguientes:</a:t>
            </a:r>
          </a:p>
          <a:p>
            <a:pPr eaLnBrk="1" hangingPunct="1"/>
            <a:endParaRPr lang="es-CL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357562"/>
            <a:ext cx="4071938" cy="1357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5000636"/>
            <a:ext cx="1600200" cy="1071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5000636"/>
            <a:ext cx="1763713" cy="1098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53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sp>
        <p:nvSpPr>
          <p:cNvPr id="22537" name="Rectangle 5"/>
          <p:cNvSpPr>
            <a:spLocks noChangeArrowheads="1"/>
          </p:cNvSpPr>
          <p:nvPr/>
        </p:nvSpPr>
        <p:spPr bwMode="auto">
          <a:xfrm>
            <a:off x="0" y="1419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CL" sz="1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s-CL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8" name="Rectangle 6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CL" sz="1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s-CL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925E7-F233-4A0D-8CFD-2F2EF6A2D6B2}" type="slidenum">
              <a:rPr lang="es-CL" smtClean="0"/>
              <a:pPr>
                <a:defRPr/>
              </a:pPr>
              <a:t>44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4143375"/>
            <a:ext cx="44577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1 Título"/>
          <p:cNvSpPr>
            <a:spLocks noGrp="1"/>
          </p:cNvSpPr>
          <p:nvPr>
            <p:ph type="title"/>
          </p:nvPr>
        </p:nvSpPr>
        <p:spPr>
          <a:xfrm>
            <a:off x="857250" y="274638"/>
            <a:ext cx="7429526" cy="1797050"/>
          </a:xfrm>
        </p:spPr>
        <p:txBody>
          <a:bodyPr/>
          <a:lstStyle/>
          <a:p>
            <a:pPr eaLnBrk="1" hangingPunct="1"/>
            <a:r>
              <a:rPr lang="es-CL" dirty="0" smtClean="0"/>
              <a:t>Problema de la Dieta </a:t>
            </a:r>
            <a:r>
              <a:rPr lang="es-CL" dirty="0" smtClean="0"/>
              <a:t>Óptima: Modelo</a:t>
            </a:r>
            <a:endParaRPr lang="es-CL" dirty="0" smtClean="0"/>
          </a:p>
        </p:txBody>
      </p:sp>
      <p:sp>
        <p:nvSpPr>
          <p:cNvPr id="103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sp>
        <p:nvSpPr>
          <p:cNvPr id="1033" name="Rectangle 5"/>
          <p:cNvSpPr>
            <a:spLocks noChangeArrowheads="1"/>
          </p:cNvSpPr>
          <p:nvPr/>
        </p:nvSpPr>
        <p:spPr bwMode="auto">
          <a:xfrm>
            <a:off x="0" y="1419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CL" sz="1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s-CL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34" name="Rectangle 6"/>
          <p:cNvSpPr>
            <a:spLocks noChangeArrowheads="1"/>
          </p:cNvSpPr>
          <p:nvPr/>
        </p:nvSpPr>
        <p:spPr bwMode="auto">
          <a:xfrm>
            <a:off x="0" y="219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s-CL" sz="1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s-CL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3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sp>
        <p:nvSpPr>
          <p:cNvPr id="10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sp>
        <p:nvSpPr>
          <p:cNvPr id="103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pic>
        <p:nvPicPr>
          <p:cNvPr id="39947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5124450"/>
            <a:ext cx="33432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4143380"/>
            <a:ext cx="39719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3143250" y="2143125"/>
          <a:ext cx="2008188" cy="785813"/>
        </p:xfrm>
        <a:graphic>
          <a:graphicData uri="http://schemas.openxmlformats.org/presentationml/2006/ole">
            <p:oleObj spid="_x0000_s39938" name="Ecuación" r:id="rId7" imgW="876300" imgH="342900" progId="Equation.3">
              <p:embed/>
            </p:oleObj>
          </a:graphicData>
        </a:graphic>
      </p:graphicFrame>
      <p:graphicFrame>
        <p:nvGraphicFramePr>
          <p:cNvPr id="39943" name="Object 7"/>
          <p:cNvGraphicFramePr>
            <a:graphicFrameLocks noChangeAspect="1"/>
          </p:cNvGraphicFramePr>
          <p:nvPr/>
        </p:nvGraphicFramePr>
        <p:xfrm>
          <a:off x="3786188" y="2857500"/>
          <a:ext cx="2481262" cy="714375"/>
        </p:xfrm>
        <a:graphic>
          <a:graphicData uri="http://schemas.openxmlformats.org/presentationml/2006/ole">
            <p:oleObj spid="_x0000_s39939" name="Ecuación" r:id="rId8" imgW="1193800" imgH="342900" progId="Equation.3">
              <p:embed/>
            </p:oleObj>
          </a:graphicData>
        </a:graphic>
      </p:graphicFrame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3786188" y="3500438"/>
          <a:ext cx="1520825" cy="500062"/>
        </p:xfrm>
        <a:graphic>
          <a:graphicData uri="http://schemas.openxmlformats.org/presentationml/2006/ole">
            <p:oleObj spid="_x0000_s39940" name="Ecuación" r:id="rId9" imgW="698500" imgH="228600" progId="Equation.3">
              <p:embed/>
            </p:oleObj>
          </a:graphicData>
        </a:graphic>
      </p:graphicFrame>
      <p:pic>
        <p:nvPicPr>
          <p:cNvPr id="39950" name="Picture 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86125" y="2609850"/>
            <a:ext cx="3143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1583EA-4605-462E-9491-768649232D1E}" type="slidenum">
              <a:rPr lang="es-CL" smtClean="0"/>
              <a:pPr>
                <a:defRPr/>
              </a:pPr>
              <a:t>45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Problema de la Dieta Óptima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52950"/>
          </a:xfrm>
        </p:spPr>
        <p:txBody>
          <a:bodyPr/>
          <a:lstStyle/>
          <a:p>
            <a:pPr eaLnBrk="1" hangingPunct="1"/>
            <a:r>
              <a:rPr lang="es-CL" sz="2800" dirty="0" smtClean="0"/>
              <a:t>Abre </a:t>
            </a:r>
            <a:r>
              <a:rPr lang="es-CL" sz="2800" dirty="0" smtClean="0"/>
              <a:t>el archivo </a:t>
            </a:r>
            <a:r>
              <a:rPr lang="es-CL" sz="2800" b="1" dirty="0" smtClean="0"/>
              <a:t>Dieta Optima.xlsx </a:t>
            </a:r>
          </a:p>
          <a:p>
            <a:pPr lvl="1" eaLnBrk="1" hangingPunct="1"/>
            <a:r>
              <a:rPr lang="es-CL" dirty="0" smtClean="0"/>
              <a:t>O el archivo </a:t>
            </a:r>
            <a:r>
              <a:rPr lang="es-CL" b="1" dirty="0" smtClean="0"/>
              <a:t>Dieta Optima.xls</a:t>
            </a:r>
            <a:endParaRPr lang="es-CL" dirty="0" smtClean="0"/>
          </a:p>
          <a:p>
            <a:pPr eaLnBrk="1" hangingPunct="1"/>
            <a:r>
              <a:rPr lang="es-CL" sz="2800" dirty="0" smtClean="0"/>
              <a:t>Este archivo contiene el problema de la dieta óptima listo para ser resuelto por </a:t>
            </a:r>
            <a:r>
              <a:rPr lang="es-CL" sz="2800" dirty="0" err="1" smtClean="0"/>
              <a:t>Solver</a:t>
            </a:r>
            <a:r>
              <a:rPr lang="es-CL" sz="2800" dirty="0" smtClean="0"/>
              <a:t>.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06299A-3C2A-4BAB-BBDF-618D533C209A}" type="slidenum">
              <a:rPr lang="es-CL" smtClean="0"/>
              <a:pPr>
                <a:defRPr/>
              </a:pPr>
              <a:t>46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Título"/>
          <p:cNvSpPr>
            <a:spLocks noGrp="1"/>
          </p:cNvSpPr>
          <p:nvPr>
            <p:ph type="title"/>
          </p:nvPr>
        </p:nvSpPr>
        <p:spPr>
          <a:xfrm>
            <a:off x="914400" y="71438"/>
            <a:ext cx="7772400" cy="1143000"/>
          </a:xfrm>
        </p:spPr>
        <p:txBody>
          <a:bodyPr/>
          <a:lstStyle/>
          <a:p>
            <a:pPr eaLnBrk="1" hangingPunct="1"/>
            <a:r>
              <a:rPr lang="es-CL" smtClean="0"/>
              <a:t>Problema de la Dieta Óptima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1214438"/>
            <a:ext cx="6391275" cy="5081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E88FD-98B6-49FB-8584-5B6FAA40ECF3}" type="slidenum">
              <a:rPr lang="es-CL" smtClean="0"/>
              <a:pPr>
                <a:defRPr/>
              </a:pPr>
              <a:t>47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Problema de la Dieta Óptima</a:t>
            </a:r>
          </a:p>
        </p:txBody>
      </p:sp>
      <p:sp>
        <p:nvSpPr>
          <p:cNvPr id="2560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1052513"/>
          </a:xfrm>
        </p:spPr>
        <p:txBody>
          <a:bodyPr/>
          <a:lstStyle/>
          <a:p>
            <a:pPr eaLnBrk="1" hangingPunct="1"/>
            <a:r>
              <a:rPr lang="es-CL" smtClean="0"/>
              <a:t>Para ello debes ir a </a:t>
            </a:r>
            <a:r>
              <a:rPr lang="es-CL" b="1" smtClean="0"/>
              <a:t>Solver</a:t>
            </a:r>
            <a:r>
              <a:rPr lang="es-CL" smtClean="0"/>
              <a:t>, en el menú </a:t>
            </a:r>
            <a:r>
              <a:rPr lang="es-CL" b="1" smtClean="0"/>
              <a:t>Herramientas (o Datos)</a:t>
            </a:r>
            <a:r>
              <a:rPr lang="es-CL" smtClean="0"/>
              <a:t> donde aparecerá la siguiente interfaz:</a:t>
            </a: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643182"/>
            <a:ext cx="7072313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4000496" y="2643182"/>
            <a:ext cx="1643063" cy="3571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1285852" y="3786190"/>
            <a:ext cx="500062" cy="2857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Rectángulo"/>
          <p:cNvSpPr/>
          <p:nvPr/>
        </p:nvSpPr>
        <p:spPr>
          <a:xfrm>
            <a:off x="1071538" y="4214818"/>
            <a:ext cx="1071562" cy="6429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" name="10 Rectángulo"/>
          <p:cNvSpPr/>
          <p:nvPr/>
        </p:nvSpPr>
        <p:spPr>
          <a:xfrm>
            <a:off x="4786314" y="6072206"/>
            <a:ext cx="1000125" cy="4286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2" name="11 Rectángulo"/>
          <p:cNvSpPr/>
          <p:nvPr/>
        </p:nvSpPr>
        <p:spPr>
          <a:xfrm>
            <a:off x="2285984" y="6000768"/>
            <a:ext cx="1000125" cy="357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3" name="12 Rectángulo"/>
          <p:cNvSpPr/>
          <p:nvPr/>
        </p:nvSpPr>
        <p:spPr>
          <a:xfrm>
            <a:off x="6715140" y="3143248"/>
            <a:ext cx="1357313" cy="2143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EEA23C-3CD6-4A04-949E-8629B403FBEF}" type="slidenum">
              <a:rPr lang="es-CL" smtClean="0"/>
              <a:pPr>
                <a:defRPr/>
              </a:pPr>
              <a:t>48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Problema de la Dieta Óptima</a:t>
            </a:r>
          </a:p>
        </p:txBody>
      </p:sp>
      <p:sp>
        <p:nvSpPr>
          <p:cNvPr id="26627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1052513"/>
          </a:xfrm>
        </p:spPr>
        <p:txBody>
          <a:bodyPr/>
          <a:lstStyle/>
          <a:p>
            <a:pPr eaLnBrk="1" hangingPunct="1"/>
            <a:r>
              <a:rPr lang="es-CL" smtClean="0"/>
              <a:t>Haz clic en </a:t>
            </a:r>
            <a:r>
              <a:rPr lang="es-CL" b="1" smtClean="0"/>
              <a:t>Resolver</a:t>
            </a:r>
            <a:r>
              <a:rPr lang="es-CL" smtClean="0"/>
              <a:t> y obtendrás el siguiente resultado:</a:t>
            </a: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643182"/>
            <a:ext cx="2298700" cy="1557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643182"/>
            <a:ext cx="3276600" cy="1890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4929198"/>
            <a:ext cx="2060575" cy="785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213E9F-718E-44DF-A1D8-94509DCBDDAD}" type="slidenum">
              <a:rPr lang="es-CL" smtClean="0"/>
              <a:pPr>
                <a:defRPr/>
              </a:pPr>
              <a:t>49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smtClean="0"/>
              <a:t>Y para explicar los códigos…</a:t>
            </a:r>
          </a:p>
          <a:p>
            <a:pPr eaLnBrk="1" hangingPunct="1"/>
            <a:endParaRPr lang="es-CL" smtClean="0"/>
          </a:p>
          <a:p>
            <a:pPr algn="ctr" eaLnBrk="1" hangingPunct="1">
              <a:buFont typeface="Arial" pitchFamily="34" charset="0"/>
              <a:buNone/>
            </a:pPr>
            <a:r>
              <a:rPr lang="es-CL" smtClean="0"/>
              <a:t>¡UN EJEMPLO!</a:t>
            </a:r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Problema de la Dieta Óptima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410075"/>
          </a:xfrm>
        </p:spPr>
        <p:txBody>
          <a:bodyPr/>
          <a:lstStyle/>
          <a:p>
            <a:pPr eaLnBrk="1" hangingPunct="1"/>
            <a:r>
              <a:rPr lang="es-CL" sz="2400" dirty="0" smtClean="0"/>
              <a:t>Ahora cambia algunos números en las tablas de Parámetros (celestes) y vuelve a resolver:</a:t>
            </a:r>
          </a:p>
          <a:p>
            <a:pPr lvl="1" eaLnBrk="1" hangingPunct="1"/>
            <a:r>
              <a:rPr lang="es-CL" sz="2400" dirty="0" smtClean="0"/>
              <a:t>¿Qué pasa si disminuye el precio de la carne a 2,3?, ¿y si disminuye a 1,8?, ¿por qué sucede esto?</a:t>
            </a:r>
          </a:p>
          <a:p>
            <a:pPr lvl="1" eaLnBrk="1" hangingPunct="1"/>
            <a:r>
              <a:rPr lang="es-CL" sz="2400" dirty="0" smtClean="0"/>
              <a:t>Volviendo a los precios originales: ¿qué pasa si aumenta el requerimiento de Vitaminas a 0,2?, ¿y si aumenta a 0,3?  Intenta explicar lo que sucede.</a:t>
            </a:r>
          </a:p>
          <a:p>
            <a:pPr lvl="1" eaLnBrk="1" hangingPunct="1"/>
            <a:r>
              <a:rPr lang="es-CL" sz="2400" dirty="0" smtClean="0"/>
              <a:t>Sigue cambiando los valores de los parámetros para crear escenarios interesantes y </a:t>
            </a:r>
            <a:r>
              <a:rPr lang="es-CL" dirty="0" smtClean="0"/>
              <a:t>resuélvelos.</a:t>
            </a:r>
          </a:p>
          <a:p>
            <a:pPr eaLnBrk="1" hangingPunct="1"/>
            <a:r>
              <a:rPr lang="es-CL" dirty="0" smtClean="0"/>
              <a:t>Comenta tus resultados con tus compañeros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122D0-4A95-4C98-8FAA-B6958BEC64C2}" type="slidenum">
              <a:rPr lang="es-CL" smtClean="0"/>
              <a:pPr>
                <a:defRPr/>
              </a:pPr>
              <a:t>50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Título"/>
          <p:cNvSpPr>
            <a:spLocks noGrp="1"/>
          </p:cNvSpPr>
          <p:nvPr>
            <p:ph type="title"/>
          </p:nvPr>
        </p:nvSpPr>
        <p:spPr>
          <a:xfrm>
            <a:off x="914400" y="285750"/>
            <a:ext cx="6372225" cy="1500188"/>
          </a:xfrm>
        </p:spPr>
        <p:txBody>
          <a:bodyPr/>
          <a:lstStyle/>
          <a:p>
            <a:pPr eaLnBrk="1" hangingPunct="1"/>
            <a:r>
              <a:rPr lang="es-CL" dirty="0" smtClean="0"/>
              <a:t>Ejercicio: Problema del Camión con Capacidades</a:t>
            </a:r>
          </a:p>
        </p:txBody>
      </p:sp>
      <p:sp>
        <p:nvSpPr>
          <p:cNvPr id="28675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85938"/>
            <a:ext cx="7772400" cy="4572000"/>
          </a:xfrm>
        </p:spPr>
        <p:txBody>
          <a:bodyPr/>
          <a:lstStyle/>
          <a:p>
            <a:pPr algn="just" eaLnBrk="1" hangingPunct="1"/>
            <a:r>
              <a:rPr lang="es-CL" sz="2400" dirty="0" smtClean="0"/>
              <a:t>Un comerciante posee un camión con una capacidad de 50 m3, en el cual desea transportar los siguientes objetos para su venta: Refrigeradores, Colchones,  Sillas y Mesas, cada uno de los cuales le generará un margen de ganancias.  Sin embargo, debido a restricciones de pesaje en la carretera, la carga dentro del camión no debe superar las 2 toneladas.  El comerciante tiene en stock una cantidad limitada de cada producto, por lo que no puede enviar más que eso y tampoco puede enviar fracciones de ningún producto.  Ayude al comerciante a decidir qué cantidad de cada producto enviar de modo de obtener la máxima ganancia.</a:t>
            </a:r>
          </a:p>
          <a:p>
            <a:pPr eaLnBrk="1" hangingPunct="1"/>
            <a:endParaRPr lang="es-CL" dirty="0" smtClean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AF3545-74B6-4D22-937E-CD06F0C530AA}" type="slidenum">
              <a:rPr lang="es-CL" smtClean="0"/>
              <a:pPr>
                <a:defRPr/>
              </a:pPr>
              <a:t>51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Título"/>
          <p:cNvSpPr>
            <a:spLocks noGrp="1"/>
          </p:cNvSpPr>
          <p:nvPr>
            <p:ph type="title"/>
          </p:nvPr>
        </p:nvSpPr>
        <p:spPr>
          <a:xfrm>
            <a:off x="357158" y="285750"/>
            <a:ext cx="8429684" cy="1500188"/>
          </a:xfrm>
        </p:spPr>
        <p:txBody>
          <a:bodyPr/>
          <a:lstStyle/>
          <a:p>
            <a:pPr eaLnBrk="1" hangingPunct="1"/>
            <a:r>
              <a:rPr lang="es-CL" sz="4000" dirty="0" smtClean="0"/>
              <a:t>Problema del Camión con Capacidades: Datos</a:t>
            </a:r>
          </a:p>
        </p:txBody>
      </p:sp>
      <p:sp>
        <p:nvSpPr>
          <p:cNvPr id="29699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85938"/>
            <a:ext cx="7772400" cy="1000125"/>
          </a:xfrm>
        </p:spPr>
        <p:txBody>
          <a:bodyPr/>
          <a:lstStyle/>
          <a:p>
            <a:pPr algn="just" eaLnBrk="1" hangingPunct="1"/>
            <a:r>
              <a:rPr lang="es-CL" dirty="0" smtClean="0"/>
              <a:t>La información con la que cuenta se resume en la siguiente tabla:</a:t>
            </a:r>
          </a:p>
          <a:p>
            <a:pPr eaLnBrk="1" hangingPunct="1"/>
            <a:endParaRPr lang="es-CL" dirty="0" smtClean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928934"/>
            <a:ext cx="6140450" cy="2371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2 Marcador de contenido"/>
          <p:cNvSpPr txBox="1">
            <a:spLocks/>
          </p:cNvSpPr>
          <p:nvPr/>
        </p:nvSpPr>
        <p:spPr bwMode="auto">
          <a:xfrm>
            <a:off x="928688" y="5214938"/>
            <a:ext cx="77724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just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</a:pPr>
            <a:r>
              <a:rPr lang="es-CL" sz="2600" dirty="0">
                <a:latin typeface="Perpetua" pitchFamily="18" charset="0"/>
              </a:rPr>
              <a:t>Resuelve utilizando </a:t>
            </a:r>
            <a:r>
              <a:rPr lang="es-CL" sz="2600" dirty="0" err="1">
                <a:latin typeface="Perpetua" pitchFamily="18" charset="0"/>
              </a:rPr>
              <a:t>Solver</a:t>
            </a:r>
            <a:r>
              <a:rPr lang="es-CL" sz="2600" dirty="0">
                <a:latin typeface="Perpetua" pitchFamily="18" charset="0"/>
              </a:rPr>
              <a:t> en el archivo </a:t>
            </a:r>
            <a:r>
              <a:rPr lang="es-CL" sz="2600" b="1" dirty="0" smtClean="0">
                <a:latin typeface="Perpetua" pitchFamily="18" charset="0"/>
              </a:rPr>
              <a:t>Camion.xls</a:t>
            </a:r>
            <a:endParaRPr lang="es-CL" sz="2600" dirty="0">
              <a:latin typeface="Perpetua" pitchFamily="18" charset="0"/>
            </a:endParaRPr>
          </a:p>
          <a:p>
            <a:pPr marL="273050"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</a:pPr>
            <a:endParaRPr lang="es-CL" sz="2600" dirty="0">
              <a:latin typeface="Perpetua" pitchFamily="18" charset="0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4FB84D-5923-4824-951A-61D91281AF43}" type="slidenum">
              <a:rPr lang="es-CL" smtClean="0"/>
              <a:pPr>
                <a:defRPr/>
              </a:pPr>
              <a:t>52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1 Título"/>
          <p:cNvSpPr>
            <a:spLocks noGrp="1"/>
          </p:cNvSpPr>
          <p:nvPr>
            <p:ph type="title"/>
          </p:nvPr>
        </p:nvSpPr>
        <p:spPr>
          <a:xfrm>
            <a:off x="914400" y="285750"/>
            <a:ext cx="6372225" cy="1500188"/>
          </a:xfrm>
        </p:spPr>
        <p:txBody>
          <a:bodyPr/>
          <a:lstStyle/>
          <a:p>
            <a:pPr eaLnBrk="1" hangingPunct="1"/>
            <a:r>
              <a:rPr lang="es-CL" smtClean="0"/>
              <a:t>Problema del Camión con Capacidades: Modelo</a:t>
            </a:r>
          </a:p>
        </p:txBody>
      </p:sp>
      <p:sp>
        <p:nvSpPr>
          <p:cNvPr id="205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sp>
        <p:nvSpPr>
          <p:cNvPr id="205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sp>
        <p:nvSpPr>
          <p:cNvPr id="205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sp>
        <p:nvSpPr>
          <p:cNvPr id="20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sp>
        <p:nvSpPr>
          <p:cNvPr id="206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>
              <a:latin typeface="Perpetua" pitchFamily="18" charset="0"/>
            </a:endParaRPr>
          </a:p>
        </p:txBody>
      </p:sp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1668463" y="2952750"/>
          <a:ext cx="2089150" cy="644525"/>
        </p:xfrm>
        <a:graphic>
          <a:graphicData uri="http://schemas.openxmlformats.org/presentationml/2006/ole">
            <p:oleObj spid="_x0000_s40962" name="Ecuación" r:id="rId4" imgW="1091726" imgH="342751" progId="Equation.3">
              <p:embed/>
            </p:oleObj>
          </a:graphicData>
        </a:graphic>
      </p:graphicFrame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1668463" y="3736975"/>
          <a:ext cx="2189162" cy="668338"/>
        </p:xfrm>
        <a:graphic>
          <a:graphicData uri="http://schemas.openxmlformats.org/presentationml/2006/ole">
            <p:oleObj spid="_x0000_s40963" name="Ecuación" r:id="rId5" imgW="1104900" imgH="342900" progId="Equation.3">
              <p:embed/>
            </p:oleObj>
          </a:graphicData>
        </a:graphic>
      </p:graphicFrame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1668463" y="4521200"/>
          <a:ext cx="1692275" cy="533400"/>
        </p:xfrm>
        <a:graphic>
          <a:graphicData uri="http://schemas.openxmlformats.org/presentationml/2006/ole">
            <p:oleObj spid="_x0000_s40964" name="Ecuación" r:id="rId6" imgW="749300" imgH="2286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1668463" y="5108575"/>
          <a:ext cx="1890712" cy="534988"/>
        </p:xfrm>
        <a:graphic>
          <a:graphicData uri="http://schemas.openxmlformats.org/presentationml/2006/ole">
            <p:oleObj spid="_x0000_s40965" name="Ecuación" r:id="rId7" imgW="825500" imgH="241300" progId="Equation.3">
              <p:embed/>
            </p:oleObj>
          </a:graphicData>
        </a:graphic>
      </p:graphicFrame>
      <p:grpSp>
        <p:nvGrpSpPr>
          <p:cNvPr id="2" name="18 Grupo"/>
          <p:cNvGrpSpPr>
            <a:grpSpLocks/>
          </p:cNvGrpSpPr>
          <p:nvPr/>
        </p:nvGrpSpPr>
        <p:grpSpPr bwMode="auto">
          <a:xfrm>
            <a:off x="1071563" y="2071688"/>
            <a:ext cx="2100262" cy="784225"/>
            <a:chOff x="1071538" y="2071678"/>
            <a:chExt cx="2100618" cy="783746"/>
          </a:xfrm>
        </p:grpSpPr>
        <p:graphicFrame>
          <p:nvGraphicFramePr>
            <p:cNvPr id="2054" name="Object 1"/>
            <p:cNvGraphicFramePr>
              <a:graphicFrameLocks noChangeAspect="1"/>
            </p:cNvGraphicFramePr>
            <p:nvPr/>
          </p:nvGraphicFramePr>
          <p:xfrm>
            <a:off x="1071538" y="2071678"/>
            <a:ext cx="2100618" cy="783746"/>
          </p:xfrm>
          <a:graphic>
            <a:graphicData uri="http://schemas.openxmlformats.org/presentationml/2006/ole">
              <p:oleObj spid="_x0000_s40966" name="Ecuación" r:id="rId8" imgW="901309" imgH="342751" progId="Equation.3">
                <p:embed/>
              </p:oleObj>
            </a:graphicData>
          </a:graphic>
        </p:graphicFrame>
        <p:pic>
          <p:nvPicPr>
            <p:cNvPr id="2065" name="Picture 1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270544" y="2623863"/>
              <a:ext cx="298509" cy="23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0187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6250" y="1928813"/>
            <a:ext cx="46831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C89BFB-E5F8-41F6-AE1B-C1097327C33A}" type="slidenum">
              <a:rPr lang="es-CL" smtClean="0"/>
              <a:pPr>
                <a:defRPr/>
              </a:pPr>
              <a:t>53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6443663" cy="1439862"/>
          </a:xfrm>
        </p:spPr>
        <p:txBody>
          <a:bodyPr/>
          <a:lstStyle/>
          <a:p>
            <a:pPr eaLnBrk="1" hangingPunct="1"/>
            <a:r>
              <a:rPr lang="es-CL" smtClean="0"/>
              <a:t>Problema del Camión con Capacidades</a:t>
            </a:r>
          </a:p>
        </p:txBody>
      </p:sp>
      <p:sp>
        <p:nvSpPr>
          <p:cNvPr id="3072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33550"/>
            <a:ext cx="7772400" cy="1052513"/>
          </a:xfrm>
        </p:spPr>
        <p:txBody>
          <a:bodyPr/>
          <a:lstStyle/>
          <a:p>
            <a:pPr eaLnBrk="1" hangingPunct="1"/>
            <a:r>
              <a:rPr lang="es-CL" smtClean="0"/>
              <a:t>Para agregar las restricciones aparecerá la siguiente interfaz:</a:t>
            </a:r>
          </a:p>
        </p:txBody>
      </p:sp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857496"/>
            <a:ext cx="50006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2357422" y="2928934"/>
            <a:ext cx="1500187" cy="5000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3214678" y="5500702"/>
            <a:ext cx="1928813" cy="785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Rectángulo"/>
          <p:cNvSpPr/>
          <p:nvPr/>
        </p:nvSpPr>
        <p:spPr>
          <a:xfrm>
            <a:off x="5143504" y="2928934"/>
            <a:ext cx="1214438" cy="5000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F12F32-AF3E-4251-A026-B870A975AF89}" type="slidenum">
              <a:rPr lang="es-CL" smtClean="0"/>
              <a:pPr>
                <a:defRPr/>
              </a:pPr>
              <a:t>54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714620"/>
            <a:ext cx="5360988" cy="397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1 Título"/>
          <p:cNvSpPr>
            <a:spLocks noGrp="1"/>
          </p:cNvSpPr>
          <p:nvPr>
            <p:ph type="title"/>
          </p:nvPr>
        </p:nvSpPr>
        <p:spPr>
          <a:xfrm>
            <a:off x="285720" y="71439"/>
            <a:ext cx="8286808" cy="1428736"/>
          </a:xfrm>
        </p:spPr>
        <p:txBody>
          <a:bodyPr/>
          <a:lstStyle/>
          <a:p>
            <a:pPr eaLnBrk="1" hangingPunct="1"/>
            <a:r>
              <a:rPr lang="es-CL" sz="4000" dirty="0" smtClean="0"/>
              <a:t>Problema del Camión </a:t>
            </a:r>
            <a:r>
              <a:rPr lang="es-CL" sz="4000" dirty="0" smtClean="0"/>
              <a:t>con Capacidades</a:t>
            </a:r>
            <a:endParaRPr lang="es-CL" sz="4000" dirty="0" smtClean="0"/>
          </a:p>
        </p:txBody>
      </p:sp>
      <p:sp>
        <p:nvSpPr>
          <p:cNvPr id="31748" name="2 Marcador de contenido"/>
          <p:cNvSpPr>
            <a:spLocks noGrp="1"/>
          </p:cNvSpPr>
          <p:nvPr>
            <p:ph sz="quarter" idx="1"/>
          </p:nvPr>
        </p:nvSpPr>
        <p:spPr>
          <a:xfrm>
            <a:off x="928662" y="1571612"/>
            <a:ext cx="7772400" cy="1052513"/>
          </a:xfrm>
        </p:spPr>
        <p:txBody>
          <a:bodyPr/>
          <a:lstStyle/>
          <a:p>
            <a:pPr eaLnBrk="1" hangingPunct="1"/>
            <a:r>
              <a:rPr lang="es-CL" dirty="0" smtClean="0"/>
              <a:t>Cuando hagas </a:t>
            </a:r>
            <a:r>
              <a:rPr lang="es-CL" dirty="0" err="1" smtClean="0"/>
              <a:t>click</a:t>
            </a:r>
            <a:r>
              <a:rPr lang="es-CL" dirty="0" smtClean="0"/>
              <a:t> en </a:t>
            </a:r>
            <a:r>
              <a:rPr lang="es-CL" b="1" dirty="0" smtClean="0"/>
              <a:t>Resolver</a:t>
            </a:r>
            <a:r>
              <a:rPr lang="es-CL" dirty="0" smtClean="0"/>
              <a:t> aparecerá la siguiente interfaz:</a:t>
            </a:r>
          </a:p>
        </p:txBody>
      </p:sp>
      <p:sp>
        <p:nvSpPr>
          <p:cNvPr id="8" name="7 Rectángulo"/>
          <p:cNvSpPr/>
          <p:nvPr/>
        </p:nvSpPr>
        <p:spPr>
          <a:xfrm>
            <a:off x="2786050" y="2714620"/>
            <a:ext cx="2071687" cy="5000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9" name="8 Rectángulo"/>
          <p:cNvSpPr/>
          <p:nvPr/>
        </p:nvSpPr>
        <p:spPr>
          <a:xfrm>
            <a:off x="2786050" y="5929330"/>
            <a:ext cx="2928938" cy="7143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9930D-7DDD-4F9F-B718-6F7C3AF80CCD}" type="slidenum">
              <a:rPr lang="es-CL" smtClean="0"/>
              <a:pPr>
                <a:defRPr/>
              </a:pPr>
              <a:t>55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Título"/>
          <p:cNvSpPr>
            <a:spLocks noGrp="1"/>
          </p:cNvSpPr>
          <p:nvPr>
            <p:ph type="title"/>
          </p:nvPr>
        </p:nvSpPr>
        <p:spPr>
          <a:xfrm>
            <a:off x="357158" y="285750"/>
            <a:ext cx="8286808" cy="1500188"/>
          </a:xfrm>
        </p:spPr>
        <p:txBody>
          <a:bodyPr/>
          <a:lstStyle/>
          <a:p>
            <a:pPr eaLnBrk="1" hangingPunct="1"/>
            <a:r>
              <a:rPr lang="es-CL" sz="4000" dirty="0" smtClean="0"/>
              <a:t>Problema del Camión con Capacidades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914400" y="1785938"/>
            <a:ext cx="7772400" cy="4572000"/>
          </a:xfrm>
        </p:spPr>
        <p:txBody>
          <a:bodyPr/>
          <a:lstStyle/>
          <a:p>
            <a:pPr algn="just" eaLnBrk="1" hangingPunct="1"/>
            <a:r>
              <a:rPr lang="es-CL" sz="2400" dirty="0" smtClean="0"/>
              <a:t>Comenta los resultados con tus compañeros, en particular, respondan las siguientes preguntas:</a:t>
            </a:r>
          </a:p>
          <a:p>
            <a:pPr lvl="1" algn="just" eaLnBrk="1" hangingPunct="1"/>
            <a:r>
              <a:rPr lang="es-CL" sz="2400" dirty="0" smtClean="0"/>
              <a:t>¿Se utilizó toda la capacidad en volumen?</a:t>
            </a:r>
          </a:p>
          <a:p>
            <a:pPr lvl="1" algn="just" eaLnBrk="1" hangingPunct="1"/>
            <a:r>
              <a:rPr lang="es-CL" sz="2400" dirty="0" smtClean="0"/>
              <a:t>¿Se utilizó toda la capacidad en peso?</a:t>
            </a:r>
          </a:p>
          <a:p>
            <a:pPr lvl="1" algn="just" eaLnBrk="1" hangingPunct="1"/>
            <a:r>
              <a:rPr lang="es-CL" sz="2400" dirty="0" smtClean="0"/>
              <a:t>¿Se utilizó todo el stock de algún producto?</a:t>
            </a:r>
          </a:p>
          <a:p>
            <a:pPr lvl="1" algn="just" eaLnBrk="1" hangingPunct="1"/>
            <a:r>
              <a:rPr lang="es-CL" sz="2400" dirty="0" smtClean="0"/>
              <a:t>¿Qué productos son más convenientes?, ¿por qué?</a:t>
            </a:r>
          </a:p>
          <a:p>
            <a:pPr lvl="1" algn="just" eaLnBrk="1" hangingPunct="1"/>
            <a:r>
              <a:rPr lang="es-CL" sz="2400" dirty="0" smtClean="0"/>
              <a:t>¿Qué productos son menos convenientes?, ¿por qué?</a:t>
            </a:r>
          </a:p>
          <a:p>
            <a:pPr lvl="1" algn="just" eaLnBrk="1" hangingPunct="1"/>
            <a:r>
              <a:rPr lang="es-CL" sz="2400" dirty="0" smtClean="0"/>
              <a:t>¿Se contradice esto con los datos?</a:t>
            </a:r>
          </a:p>
          <a:p>
            <a:pPr algn="just" eaLnBrk="1" hangingPunct="1"/>
            <a:endParaRPr lang="es-CL" dirty="0" smtClean="0"/>
          </a:p>
          <a:p>
            <a:pPr eaLnBrk="1" hangingPunct="1"/>
            <a:endParaRPr lang="es-CL" dirty="0" smtClean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787B29-E0A0-4FA7-9C33-E7763E6F6CEA}" type="slidenum">
              <a:rPr lang="es-CL" smtClean="0"/>
              <a:pPr>
                <a:defRPr/>
              </a:pPr>
              <a:t>56</a:t>
            </a:fld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1843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Una dieta diaria satisfactoria debe contener al menos 2000 [kCal], 55 [g] de proteínas y 800 [mg] de Calcio. </a:t>
            </a:r>
          </a:p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Se pide formular un modelo que permita determinar una dieta satisfactoria de mínimo costo partir de los alimentos indicados en el Cuadro: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1945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s-ES_tradnl" smtClean="0"/>
          </a:p>
        </p:txBody>
      </p:sp>
      <p:pic>
        <p:nvPicPr>
          <p:cNvPr id="19459" name="Picture 2" descr="C:\Documents and Settings\Bucs\Escritorio\Tutorial ZIMPL\Presentación\tabla die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643063"/>
            <a:ext cx="8218487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sp>
        <p:nvSpPr>
          <p:cNvPr id="2048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Primero el modelamiento</a:t>
            </a:r>
            <a:endParaRPr lang="es-ES" smtClean="0"/>
          </a:p>
        </p:txBody>
      </p:sp>
      <p:pic>
        <p:nvPicPr>
          <p:cNvPr id="20483" name="Picture 2" descr="C:\Documents and Settings\Bucs\Escritorio\Tutorial ZIMPL\Presentación\variab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2357438"/>
            <a:ext cx="750252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CL" smtClean="0"/>
              <a:t>Paso 2: Generar un archivo *.zpl</a:t>
            </a:r>
            <a:endParaRPr lang="es-ES" smtClean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643063"/>
            <a:ext cx="8215313" cy="3609975"/>
          </a:xfrm>
        </p:spPr>
      </p:pic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4786313"/>
            <a:ext cx="23574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1526</Words>
  <Application>Microsoft Office PowerPoint</Application>
  <PresentationFormat>Presentación en pantalla (4:3)</PresentationFormat>
  <Paragraphs>247</Paragraphs>
  <Slides>56</Slides>
  <Notes>24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56</vt:i4>
      </vt:variant>
    </vt:vector>
  </HeadingPairs>
  <TitlesOfParts>
    <vt:vector size="62" baseType="lpstr">
      <vt:lpstr>Arial</vt:lpstr>
      <vt:lpstr>Calibri</vt:lpstr>
      <vt:lpstr>Algerian</vt:lpstr>
      <vt:lpstr>Times New Roman</vt:lpstr>
      <vt:lpstr>Tema de Office</vt:lpstr>
      <vt:lpstr>Ecuación</vt:lpstr>
      <vt:lpstr>Aprendiendo ZIMPL – SCIP Y SOLVER</vt:lpstr>
      <vt:lpstr>¿Qué es SCIP? ¿Qué es ZIMPL? </vt:lpstr>
      <vt:lpstr>¿Cómo ocupar ZIMPL-SCIP?</vt:lpstr>
      <vt:lpstr>Diapositiva 4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2: Generar un archivo *.zpl</vt:lpstr>
      <vt:lpstr>Paso 3: Compilar</vt:lpstr>
      <vt:lpstr>Paso 3: Compilar</vt:lpstr>
      <vt:lpstr>Paso 4: Resolver</vt:lpstr>
      <vt:lpstr>Paso 5: Ver la solución</vt:lpstr>
      <vt:lpstr>Paso 5: Ver la solución</vt:lpstr>
      <vt:lpstr>Otro ejemplo</vt:lpstr>
      <vt:lpstr>Modelo </vt:lpstr>
      <vt:lpstr>En ZIMPL</vt:lpstr>
      <vt:lpstr>Solución</vt:lpstr>
      <vt:lpstr>¿Qué pasa si ….?</vt:lpstr>
      <vt:lpstr>Una última restricción complicada</vt:lpstr>
      <vt:lpstr>Una última restricción complicada</vt:lpstr>
      <vt:lpstr>Diapositiva 30</vt:lpstr>
      <vt:lpstr>Nociones de Excel</vt:lpstr>
      <vt:lpstr>Nociones de Excel</vt:lpstr>
      <vt:lpstr>Nociones de Excel</vt:lpstr>
      <vt:lpstr>Nociones de Excel</vt:lpstr>
      <vt:lpstr>Nociones de Excel</vt:lpstr>
      <vt:lpstr>Activación de Solver: Excel 2003</vt:lpstr>
      <vt:lpstr>Activación de Solver: Excel 2003</vt:lpstr>
      <vt:lpstr>Activación de Solver: Excel 2003</vt:lpstr>
      <vt:lpstr>Activación de Solver: Excel 2007</vt:lpstr>
      <vt:lpstr>Activación de Solver: Excel 2007</vt:lpstr>
      <vt:lpstr>Activación de Solver: Excel 2007</vt:lpstr>
      <vt:lpstr>Activación de Solver:  Excel 2007</vt:lpstr>
      <vt:lpstr>Ejemplo: Problema de la Dieta Óptima</vt:lpstr>
      <vt:lpstr>Problema de la Dieta Óptima: Datos</vt:lpstr>
      <vt:lpstr>Problema de la Dieta Óptima: Modelo</vt:lpstr>
      <vt:lpstr>Problema de la Dieta Óptima</vt:lpstr>
      <vt:lpstr>Problema de la Dieta Óptima</vt:lpstr>
      <vt:lpstr>Problema de la Dieta Óptima</vt:lpstr>
      <vt:lpstr>Problema de la Dieta Óptima</vt:lpstr>
      <vt:lpstr>Problema de la Dieta Óptima</vt:lpstr>
      <vt:lpstr>Ejercicio: Problema del Camión con Capacidades</vt:lpstr>
      <vt:lpstr>Problema del Camión con Capacidades: Datos</vt:lpstr>
      <vt:lpstr>Problema del Camión con Capacidades: Modelo</vt:lpstr>
      <vt:lpstr>Problema del Camión con Capacidades</vt:lpstr>
      <vt:lpstr>Problema del Camión con Capacidades</vt:lpstr>
      <vt:lpstr>Problema del Camión con Capacidades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Aprendiendo ZIMPL - SCIP</dc:title>
  <dc:creator>vbucs</dc:creator>
  <cp:lastModifiedBy>divergar</cp:lastModifiedBy>
  <cp:revision>32</cp:revision>
  <dcterms:created xsi:type="dcterms:W3CDTF">2009-09-01T05:31:31Z</dcterms:created>
  <dcterms:modified xsi:type="dcterms:W3CDTF">2010-08-23T16:43:33Z</dcterms:modified>
</cp:coreProperties>
</file>