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2A536-EDDB-412B-9B9E-D0B5397D77BE}" type="datetimeFigureOut">
              <a:rPr lang="es-ES_tradnl" smtClean="0"/>
              <a:pPr/>
              <a:t>11/05/2010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FB8E1-4E3E-4F7E-94E8-9E68CDF3102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8E1-4E3E-4F7E-94E8-9E68CDF3102F}" type="slidenum">
              <a:rPr lang="es-ES_tradnl" smtClean="0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8E1-4E3E-4F7E-94E8-9E68CDF3102F}" type="slidenum">
              <a:rPr lang="es-ES_tradnl" smtClean="0"/>
              <a:pPr/>
              <a:t>16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D89BB2F-ACFC-447C-B0AD-FBB3E23F7F29}" type="datetimeFigureOut">
              <a:rPr lang="es-ES_tradnl" smtClean="0"/>
              <a:pPr/>
              <a:t>11/05/2010</a:t>
            </a:fld>
            <a:endParaRPr lang="es-ES_tradn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_tradn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796ED3A-74BD-44A1-8E43-1B61857C53F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9BB2F-ACFC-447C-B0AD-FBB3E23F7F29}" type="datetimeFigureOut">
              <a:rPr lang="es-ES_tradnl" smtClean="0"/>
              <a:pPr/>
              <a:t>11/05/2010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ED3A-74BD-44A1-8E43-1B61857C53F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9BB2F-ACFC-447C-B0AD-FBB3E23F7F29}" type="datetimeFigureOut">
              <a:rPr lang="es-ES_tradnl" smtClean="0"/>
              <a:pPr/>
              <a:t>11/05/2010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ED3A-74BD-44A1-8E43-1B61857C53F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9BB2F-ACFC-447C-B0AD-FBB3E23F7F29}" type="datetimeFigureOut">
              <a:rPr lang="es-ES_tradnl" smtClean="0"/>
              <a:pPr/>
              <a:t>11/05/2010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ED3A-74BD-44A1-8E43-1B61857C53F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9BB2F-ACFC-447C-B0AD-FBB3E23F7F29}" type="datetimeFigureOut">
              <a:rPr lang="es-ES_tradnl" smtClean="0"/>
              <a:pPr/>
              <a:t>11/05/2010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ED3A-74BD-44A1-8E43-1B61857C53F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9BB2F-ACFC-447C-B0AD-FBB3E23F7F29}" type="datetimeFigureOut">
              <a:rPr lang="es-ES_tradnl" smtClean="0"/>
              <a:pPr/>
              <a:t>11/05/2010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ED3A-74BD-44A1-8E43-1B61857C53F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89BB2F-ACFC-447C-B0AD-FBB3E23F7F29}" type="datetimeFigureOut">
              <a:rPr lang="es-ES_tradnl" smtClean="0"/>
              <a:pPr/>
              <a:t>11/05/2010</a:t>
            </a:fld>
            <a:endParaRPr lang="es-ES_tradn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96ED3A-74BD-44A1-8E43-1B61857C53F8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D89BB2F-ACFC-447C-B0AD-FBB3E23F7F29}" type="datetimeFigureOut">
              <a:rPr lang="es-ES_tradnl" smtClean="0"/>
              <a:pPr/>
              <a:t>11/05/2010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796ED3A-74BD-44A1-8E43-1B61857C53F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9BB2F-ACFC-447C-B0AD-FBB3E23F7F29}" type="datetimeFigureOut">
              <a:rPr lang="es-ES_tradnl" smtClean="0"/>
              <a:pPr/>
              <a:t>11/05/2010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ED3A-74BD-44A1-8E43-1B61857C53F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9BB2F-ACFC-447C-B0AD-FBB3E23F7F29}" type="datetimeFigureOut">
              <a:rPr lang="es-ES_tradnl" smtClean="0"/>
              <a:pPr/>
              <a:t>11/05/2010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ED3A-74BD-44A1-8E43-1B61857C53F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9BB2F-ACFC-447C-B0AD-FBB3E23F7F29}" type="datetimeFigureOut">
              <a:rPr lang="es-ES_tradnl" smtClean="0"/>
              <a:pPr/>
              <a:t>11/05/2010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ED3A-74BD-44A1-8E43-1B61857C53F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D89BB2F-ACFC-447C-B0AD-FBB3E23F7F29}" type="datetimeFigureOut">
              <a:rPr lang="es-ES_tradnl" smtClean="0"/>
              <a:pPr/>
              <a:t>11/05/2010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796ED3A-74BD-44A1-8E43-1B61857C53F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IN3401 </a:t>
            </a:r>
            <a:r>
              <a:rPr lang="es-CL" dirty="0" smtClean="0"/>
              <a:t>– Auxiliar </a:t>
            </a:r>
            <a:r>
              <a:rPr lang="es-CL" dirty="0" smtClean="0"/>
              <a:t>6</a:t>
            </a:r>
            <a:endParaRPr lang="es-ES_tradn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7543824" cy="1752600"/>
          </a:xfrm>
        </p:spPr>
        <p:txBody>
          <a:bodyPr/>
          <a:lstStyle/>
          <a:p>
            <a:r>
              <a:rPr lang="es-CL" dirty="0" smtClean="0"/>
              <a:t>Uso y Manejo de SPSS</a:t>
            </a:r>
          </a:p>
          <a:p>
            <a:endParaRPr lang="es-CL" dirty="0"/>
          </a:p>
          <a:p>
            <a:r>
              <a:rPr lang="es-CL" dirty="0" smtClean="0"/>
              <a:t>Profesores: </a:t>
            </a:r>
            <a:r>
              <a:rPr lang="es-CL" dirty="0" smtClean="0"/>
              <a:t>Marcelo </a:t>
            </a:r>
            <a:r>
              <a:rPr lang="es-CL" dirty="0" smtClean="0"/>
              <a:t>Henríquez, Sebastián Maldonado</a:t>
            </a:r>
            <a:endParaRPr lang="es-CL" dirty="0" smtClean="0"/>
          </a:p>
          <a:p>
            <a:r>
              <a:rPr lang="es-CL" dirty="0" smtClean="0"/>
              <a:t>Auxiliares: </a:t>
            </a:r>
            <a:r>
              <a:rPr lang="es-CL" dirty="0" smtClean="0"/>
              <a:t>José Miguel </a:t>
            </a:r>
            <a:r>
              <a:rPr lang="es-CL" dirty="0" smtClean="0"/>
              <a:t>Carrasco, Gabriel Espejo</a:t>
            </a:r>
            <a:endParaRPr lang="es-CL" dirty="0" smtClean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258888" y="76200"/>
            <a:ext cx="388461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 b="1">
                <a:solidFill>
                  <a:schemeClr val="bg1"/>
                </a:solidFill>
                <a:latin typeface="Calibri" pitchFamily="34" charset="0"/>
              </a:rPr>
              <a:t>Universidad de Chile</a:t>
            </a:r>
            <a:br>
              <a:rPr lang="es-ES" sz="1200" b="1">
                <a:solidFill>
                  <a:schemeClr val="bg1"/>
                </a:solidFill>
                <a:latin typeface="Calibri" pitchFamily="34" charset="0"/>
              </a:rPr>
            </a:br>
            <a:r>
              <a:rPr lang="es-ES" sz="1200" b="1">
                <a:solidFill>
                  <a:schemeClr val="bg1"/>
                </a:solidFill>
                <a:latin typeface="Calibri" pitchFamily="34" charset="0"/>
              </a:rPr>
              <a:t>Facultad de Ciencias Físicas y Matemáticas</a:t>
            </a:r>
            <a:br>
              <a:rPr lang="es-ES" sz="1200" b="1">
                <a:solidFill>
                  <a:schemeClr val="bg1"/>
                </a:solidFill>
                <a:latin typeface="Calibri" pitchFamily="34" charset="0"/>
              </a:rPr>
            </a:br>
            <a:r>
              <a:rPr lang="es-ES" sz="1200" b="1">
                <a:solidFill>
                  <a:schemeClr val="bg1"/>
                </a:solidFill>
                <a:latin typeface="Calibri" pitchFamily="34" charset="0"/>
              </a:rPr>
              <a:t>Departamento de Ingeniería Industrial</a:t>
            </a:r>
          </a:p>
          <a:p>
            <a:r>
              <a:rPr lang="es-ES" sz="1200" b="1">
                <a:solidFill>
                  <a:schemeClr val="bg1"/>
                </a:solidFill>
                <a:latin typeface="Calibri" pitchFamily="34" charset="0"/>
              </a:rPr>
              <a:t>IN3401 – Estadística para economía y gestión</a:t>
            </a:r>
            <a:endParaRPr lang="es-ES" sz="1400" b="1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8" descr="fcf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63500"/>
            <a:ext cx="11430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Resolviendo la auxiliar</a:t>
            </a:r>
            <a:endParaRPr lang="es-ES_trad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313068"/>
            <a:ext cx="7358114" cy="4544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Resolviendo la auxiliar 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La instrucción en este caso es:</a:t>
            </a:r>
          </a:p>
          <a:p>
            <a:r>
              <a:rPr lang="en-US" dirty="0" smtClean="0"/>
              <a:t>CROSSTABS</a:t>
            </a:r>
          </a:p>
          <a:p>
            <a:r>
              <a:rPr lang="en-US" dirty="0" smtClean="0"/>
              <a:t>  /TABLES=</a:t>
            </a:r>
            <a:r>
              <a:rPr lang="en-US" dirty="0" err="1" smtClean="0"/>
              <a:t>Segmento</a:t>
            </a:r>
            <a:r>
              <a:rPr lang="en-US" dirty="0" smtClean="0"/>
              <a:t> BY </a:t>
            </a:r>
            <a:r>
              <a:rPr lang="en-US" dirty="0" err="1" smtClean="0"/>
              <a:t>Edad</a:t>
            </a:r>
            <a:endParaRPr lang="en-US" dirty="0" smtClean="0"/>
          </a:p>
          <a:p>
            <a:r>
              <a:rPr lang="en-US" dirty="0" smtClean="0"/>
              <a:t>  /FORMAT=AVALUE TABLES</a:t>
            </a:r>
          </a:p>
          <a:p>
            <a:r>
              <a:rPr lang="en-US" dirty="0" smtClean="0"/>
              <a:t>  /CELLS=COUNT</a:t>
            </a:r>
          </a:p>
          <a:p>
            <a:r>
              <a:rPr lang="en-US" dirty="0" smtClean="0"/>
              <a:t>  /COUNT ROUND CELL.</a:t>
            </a:r>
          </a:p>
          <a:p>
            <a:endParaRPr lang="es-ES_trad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Resolviendo la auxiliar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El test de medias tiene como instrucción:</a:t>
            </a:r>
          </a:p>
          <a:p>
            <a:endParaRPr lang="es-CL" dirty="0" smtClean="0"/>
          </a:p>
          <a:p>
            <a:r>
              <a:rPr lang="es-CL" dirty="0" smtClean="0"/>
              <a:t>DATASET ACTIVATE DataSet1.</a:t>
            </a:r>
          </a:p>
          <a:p>
            <a:r>
              <a:rPr lang="es-CL" dirty="0" smtClean="0"/>
              <a:t>T-TEST</a:t>
            </a:r>
          </a:p>
          <a:p>
            <a:r>
              <a:rPr lang="es-CL" dirty="0" smtClean="0"/>
              <a:t>  /TESTVAL=0</a:t>
            </a:r>
          </a:p>
          <a:p>
            <a:r>
              <a:rPr lang="es-CL" dirty="0" smtClean="0"/>
              <a:t>  /MISSING=ANALYSIS</a:t>
            </a:r>
          </a:p>
          <a:p>
            <a:r>
              <a:rPr lang="es-CL" dirty="0" smtClean="0"/>
              <a:t>  /VARIABLES=X</a:t>
            </a:r>
          </a:p>
          <a:p>
            <a:r>
              <a:rPr lang="es-CL" dirty="0" smtClean="0"/>
              <a:t>  /CRITERIA=CI(.95). //Podemos cambiar el criterio</a:t>
            </a:r>
          </a:p>
          <a:p>
            <a:r>
              <a:rPr lang="es-CL" dirty="0" smtClean="0"/>
              <a:t> </a:t>
            </a:r>
            <a:endParaRPr lang="es-ES_trad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Resolviendo la auxiliar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Este test se ve:</a:t>
            </a:r>
            <a:endParaRPr lang="es-ES_trad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857496"/>
            <a:ext cx="5786478" cy="35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Resolviendo la auxiliar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dirty="0" smtClean="0"/>
              <a:t>Para crear la variable </a:t>
            </a:r>
            <a:r>
              <a:rPr lang="es-CL" dirty="0" err="1" smtClean="0"/>
              <a:t>etáreo</a:t>
            </a:r>
            <a:r>
              <a:rPr lang="es-CL" dirty="0" smtClean="0"/>
              <a:t> en esos rangos la instrucción en SPSS es:</a:t>
            </a:r>
          </a:p>
          <a:p>
            <a:r>
              <a:rPr lang="es-ES_tradnl" dirty="0" smtClean="0"/>
              <a:t>Compute </a:t>
            </a:r>
            <a:r>
              <a:rPr lang="es-ES_tradnl" dirty="0" err="1" smtClean="0"/>
              <a:t>Etareo</a:t>
            </a:r>
            <a:r>
              <a:rPr lang="es-ES_tradnl" dirty="0" smtClean="0"/>
              <a:t> =1*(PS1&gt;=25)*(PS1&lt;=30) + 2*(PS1&gt;30)*(PS1&lt;=35) + 3*(PS1&gt;35)*(PS1&lt;=40) + 4*(PS1&gt;40)*(PS1&lt;=45) .</a:t>
            </a:r>
          </a:p>
          <a:p>
            <a:r>
              <a:rPr lang="es-ES_tradnl" dirty="0" smtClean="0"/>
              <a:t>EXECUTE.</a:t>
            </a:r>
          </a:p>
          <a:p>
            <a:r>
              <a:rPr lang="es-ES_tradnl" dirty="0" smtClean="0"/>
              <a:t>Val </a:t>
            </a:r>
            <a:r>
              <a:rPr lang="es-ES_tradnl" dirty="0" err="1" smtClean="0"/>
              <a:t>label</a:t>
            </a:r>
            <a:r>
              <a:rPr lang="es-ES_tradnl" dirty="0" smtClean="0"/>
              <a:t> </a:t>
            </a:r>
            <a:r>
              <a:rPr lang="es-ES_tradnl" dirty="0" err="1" smtClean="0"/>
              <a:t>Etareo</a:t>
            </a:r>
            <a:r>
              <a:rPr lang="es-ES_tradnl" dirty="0" smtClean="0"/>
              <a:t>  // fijamos las etiquetas</a:t>
            </a:r>
          </a:p>
          <a:p>
            <a:r>
              <a:rPr lang="es-ES_tradnl" dirty="0" smtClean="0"/>
              <a:t>1 'Entre 25 y 30' </a:t>
            </a:r>
          </a:p>
          <a:p>
            <a:r>
              <a:rPr lang="es-ES_tradnl" dirty="0" smtClean="0"/>
              <a:t>2 'Entre 31 y 35' </a:t>
            </a:r>
          </a:p>
          <a:p>
            <a:r>
              <a:rPr lang="es-ES_tradnl" dirty="0" smtClean="0"/>
              <a:t>3 'Entre 36 y 40' </a:t>
            </a:r>
          </a:p>
          <a:p>
            <a:r>
              <a:rPr lang="es-ES_tradnl" dirty="0" smtClean="0"/>
              <a:t>4 'Entre 41 y 45'.</a:t>
            </a:r>
          </a:p>
          <a:p>
            <a:endParaRPr lang="es-ES_tradn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Resolver la auxiliar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En este caso tenemos la necesidad de aplicar dos filtros, uno para escoger las tablas de hombres y mujeres y otro para escoger un rango de edad, para ambos la instrucción en </a:t>
            </a:r>
            <a:r>
              <a:rPr lang="es-CL" dirty="0" err="1" smtClean="0"/>
              <a:t>spss</a:t>
            </a:r>
            <a:r>
              <a:rPr lang="es-CL" dirty="0" smtClean="0"/>
              <a:t> es:</a:t>
            </a:r>
          </a:p>
          <a:p>
            <a:endParaRPr lang="es-CL" dirty="0" smtClean="0"/>
          </a:p>
          <a:p>
            <a:r>
              <a:rPr lang="en-US" dirty="0" smtClean="0"/>
              <a:t>FILTER OFF.</a:t>
            </a:r>
          </a:p>
          <a:p>
            <a:r>
              <a:rPr lang="en-US" dirty="0" smtClean="0"/>
              <a:t>USE ALL.</a:t>
            </a:r>
          </a:p>
          <a:p>
            <a:r>
              <a:rPr lang="en-US" dirty="0" smtClean="0"/>
              <a:t>SELECT IF(PS1 &lt;= 35). // </a:t>
            </a:r>
            <a:r>
              <a:rPr lang="en-US" dirty="0" err="1" smtClean="0"/>
              <a:t>ponemos</a:t>
            </a:r>
            <a:r>
              <a:rPr lang="en-US" dirty="0" smtClean="0"/>
              <a:t> la </a:t>
            </a:r>
            <a:r>
              <a:rPr lang="en-US" dirty="0" err="1" smtClean="0"/>
              <a:t>condición</a:t>
            </a:r>
            <a:endParaRPr lang="en-US" dirty="0" smtClean="0"/>
          </a:p>
          <a:p>
            <a:r>
              <a:rPr lang="en-US" dirty="0" smtClean="0"/>
              <a:t>EXECUTE .</a:t>
            </a:r>
          </a:p>
          <a:p>
            <a:endParaRPr lang="es-ES_tradn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IN3401 </a:t>
            </a:r>
            <a:r>
              <a:rPr lang="es-CL" dirty="0" smtClean="0"/>
              <a:t>– Auxiliar </a:t>
            </a:r>
            <a:r>
              <a:rPr lang="es-CL" dirty="0" smtClean="0"/>
              <a:t>6</a:t>
            </a:r>
            <a:endParaRPr lang="es-ES_tradn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7543824" cy="1752600"/>
          </a:xfrm>
        </p:spPr>
        <p:txBody>
          <a:bodyPr/>
          <a:lstStyle/>
          <a:p>
            <a:r>
              <a:rPr lang="es-CL" dirty="0" smtClean="0"/>
              <a:t>Uso y Manejo de SPSS</a:t>
            </a:r>
          </a:p>
          <a:p>
            <a:endParaRPr lang="es-CL" dirty="0"/>
          </a:p>
          <a:p>
            <a:r>
              <a:rPr lang="es-CL" dirty="0" smtClean="0"/>
              <a:t>Profesores: </a:t>
            </a:r>
            <a:r>
              <a:rPr lang="es-CL" dirty="0" smtClean="0"/>
              <a:t>Marcelo </a:t>
            </a:r>
            <a:r>
              <a:rPr lang="es-CL" dirty="0" smtClean="0"/>
              <a:t>Henríquez, Sebastián Maldonado</a:t>
            </a:r>
            <a:endParaRPr lang="es-CL" dirty="0" smtClean="0"/>
          </a:p>
          <a:p>
            <a:r>
              <a:rPr lang="es-CL" dirty="0" smtClean="0"/>
              <a:t>Auxiliares: </a:t>
            </a:r>
            <a:r>
              <a:rPr lang="es-CL" dirty="0" smtClean="0"/>
              <a:t>José Miguel </a:t>
            </a:r>
            <a:r>
              <a:rPr lang="es-CL" dirty="0" smtClean="0"/>
              <a:t>Carrasco, Gabriel Espejo</a:t>
            </a:r>
            <a:endParaRPr lang="es-CL" dirty="0" smtClean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258888" y="76200"/>
            <a:ext cx="388461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 b="1">
                <a:solidFill>
                  <a:schemeClr val="bg1"/>
                </a:solidFill>
                <a:latin typeface="Calibri" pitchFamily="34" charset="0"/>
              </a:rPr>
              <a:t>Universidad de Chile</a:t>
            </a:r>
            <a:br>
              <a:rPr lang="es-ES" sz="1200" b="1">
                <a:solidFill>
                  <a:schemeClr val="bg1"/>
                </a:solidFill>
                <a:latin typeface="Calibri" pitchFamily="34" charset="0"/>
              </a:rPr>
            </a:br>
            <a:r>
              <a:rPr lang="es-ES" sz="1200" b="1">
                <a:solidFill>
                  <a:schemeClr val="bg1"/>
                </a:solidFill>
                <a:latin typeface="Calibri" pitchFamily="34" charset="0"/>
              </a:rPr>
              <a:t>Facultad de Ciencias Físicas y Matemáticas</a:t>
            </a:r>
            <a:br>
              <a:rPr lang="es-ES" sz="1200" b="1">
                <a:solidFill>
                  <a:schemeClr val="bg1"/>
                </a:solidFill>
                <a:latin typeface="Calibri" pitchFamily="34" charset="0"/>
              </a:rPr>
            </a:br>
            <a:r>
              <a:rPr lang="es-ES" sz="1200" b="1">
                <a:solidFill>
                  <a:schemeClr val="bg1"/>
                </a:solidFill>
                <a:latin typeface="Calibri" pitchFamily="34" charset="0"/>
              </a:rPr>
              <a:t>Departamento de Ingeniería Industrial</a:t>
            </a:r>
          </a:p>
          <a:p>
            <a:r>
              <a:rPr lang="es-ES" sz="1200" b="1">
                <a:solidFill>
                  <a:schemeClr val="bg1"/>
                </a:solidFill>
                <a:latin typeface="Calibri" pitchFamily="34" charset="0"/>
              </a:rPr>
              <a:t>IN3401 – Estadística para economía y gestión</a:t>
            </a:r>
            <a:endParaRPr lang="es-ES" sz="1400" b="1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8" descr="fcf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63500"/>
            <a:ext cx="11430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Operaciones sencillas</a:t>
            </a:r>
            <a:endParaRPr lang="es-ES_tradn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2214554"/>
            <a:ext cx="7696200" cy="3657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CL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Asignar Nombres</a:t>
            </a:r>
          </a:p>
          <a:p>
            <a:pPr marL="658368" marR="0" lvl="1" indent="-246888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Tx/>
              <a:buFont typeface="Georgia"/>
              <a:buChar char="▫"/>
              <a:tabLst/>
              <a:defRPr/>
            </a:pPr>
            <a:r>
              <a:rPr kumimoji="0" lang="es-CL" sz="26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Label </a:t>
            </a:r>
          </a:p>
          <a:p>
            <a:pPr marL="658368" marR="0" lvl="1" indent="-246888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Tx/>
              <a:buFont typeface="Georgia"/>
              <a:buChar char="▫"/>
              <a:tabLst/>
              <a:defRPr/>
            </a:pPr>
            <a:r>
              <a:rPr kumimoji="0" lang="es-CL" sz="26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Values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es-CL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CL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Calcular Nuevos</a:t>
            </a:r>
          </a:p>
          <a:p>
            <a:pPr marL="658368" marR="0" lvl="1" indent="-246888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Tx/>
              <a:buFont typeface="Georgia"/>
              <a:buChar char="▫"/>
              <a:tabLst/>
              <a:defRPr/>
            </a:pPr>
            <a:r>
              <a:rPr kumimoji="0" lang="es-CL" sz="26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Compute</a:t>
            </a:r>
            <a:endParaRPr kumimoji="0" lang="en-US" sz="2600" b="0" i="0" u="none" strike="noStrike" kern="120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 r="70761" b="81963"/>
          <a:stretch>
            <a:fillRect/>
          </a:stretch>
        </p:blipFill>
        <p:spPr bwMode="auto">
          <a:xfrm>
            <a:off x="3124200" y="2747954"/>
            <a:ext cx="373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/>
          <a:srcRect l="3514" r="69327" b="79167"/>
          <a:stretch>
            <a:fillRect/>
          </a:stretch>
        </p:blipFill>
        <p:spPr bwMode="auto">
          <a:xfrm>
            <a:off x="3124200" y="4957754"/>
            <a:ext cx="35337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Estadísticas básicas </a:t>
            </a:r>
            <a:endParaRPr lang="es-ES_tradn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2357430"/>
            <a:ext cx="7696200" cy="3657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CL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Frecuencias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CL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Promedio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CL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DesvEst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CL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Cruces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es-CL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 l="15228" t="2086" r="60175" b="68748"/>
          <a:stretch>
            <a:fillRect/>
          </a:stretch>
        </p:blipFill>
        <p:spPr bwMode="auto">
          <a:xfrm>
            <a:off x="3962400" y="2433630"/>
            <a:ext cx="373380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3581400" y="2738430"/>
            <a:ext cx="2514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2971800" y="3271830"/>
            <a:ext cx="3048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 flipV="1">
            <a:off x="2857488" y="3348030"/>
            <a:ext cx="3086112" cy="22384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flipV="1">
            <a:off x="2786050" y="3881430"/>
            <a:ext cx="3233750" cy="1190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Para graficar</a:t>
            </a:r>
            <a:endParaRPr lang="es-ES_tradn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 r="55490" b="57292"/>
          <a:stretch>
            <a:fillRect/>
          </a:stretch>
        </p:blipFill>
        <p:spPr bwMode="auto">
          <a:xfrm>
            <a:off x="1447800" y="2571744"/>
            <a:ext cx="5791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Test de Medias</a:t>
            </a:r>
            <a:endParaRPr lang="es-ES_tradnl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457200" y="2500306"/>
          <a:ext cx="2565400" cy="1319213"/>
        </p:xfrm>
        <a:graphic>
          <a:graphicData uri="http://schemas.openxmlformats.org/presentationml/2006/ole">
            <p:oleObj spid="_x0000_s1026" name="Ecuación" r:id="rId3" imgW="444240" imgH="22860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81000" y="4405306"/>
          <a:ext cx="2895600" cy="1301750"/>
        </p:xfrm>
        <a:graphic>
          <a:graphicData uri="http://schemas.openxmlformats.org/presentationml/2006/ole">
            <p:oleObj spid="_x0000_s1027" name="Ecuación" r:id="rId4" imgW="507960" imgH="228600" progId="Equation.3">
              <p:embed/>
            </p:oleObj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/>
          <a:srcRect l="14861" t="3125" r="54686" b="66667"/>
          <a:stretch>
            <a:fillRect/>
          </a:stretch>
        </p:blipFill>
        <p:spPr bwMode="auto">
          <a:xfrm>
            <a:off x="3657600" y="2957506"/>
            <a:ext cx="4495800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3048000" y="3186106"/>
            <a:ext cx="2819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 flipV="1">
            <a:off x="3200400" y="4710106"/>
            <a:ext cx="2590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Resolviendo la auxiliar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Carguemos la base de datos:</a:t>
            </a:r>
          </a:p>
          <a:p>
            <a:pPr lvl="1"/>
            <a:r>
              <a:rPr lang="es-CL" dirty="0" smtClean="0"/>
              <a:t>Para esto, vamos a Open -&gt; Data </a:t>
            </a:r>
          </a:p>
          <a:p>
            <a:pPr lvl="1"/>
            <a:r>
              <a:rPr lang="es-CL" dirty="0" smtClean="0"/>
              <a:t>Una vez ahí seleccionamos ver archivos de </a:t>
            </a:r>
            <a:r>
              <a:rPr lang="es-CL" dirty="0" err="1" smtClean="0"/>
              <a:t>excel</a:t>
            </a:r>
            <a:endParaRPr lang="es-CL" dirty="0" smtClean="0"/>
          </a:p>
          <a:p>
            <a:pPr lvl="1"/>
            <a:r>
              <a:rPr lang="es-CL" dirty="0" smtClean="0"/>
              <a:t>Escogemos el rango necesitado de datos de la base escogida.</a:t>
            </a:r>
            <a:endParaRPr lang="es-ES_trad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Resolviendo la auxiliar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En la ventana Data </a:t>
            </a:r>
            <a:r>
              <a:rPr lang="es-CL" dirty="0" err="1" smtClean="0"/>
              <a:t>view</a:t>
            </a:r>
            <a:r>
              <a:rPr lang="es-CL" dirty="0" smtClean="0"/>
              <a:t>, podemos asignar </a:t>
            </a:r>
            <a:r>
              <a:rPr lang="es-CL" dirty="0" err="1" smtClean="0"/>
              <a:t>Labels</a:t>
            </a:r>
            <a:r>
              <a:rPr lang="es-CL" dirty="0" smtClean="0"/>
              <a:t> a cada variable, la instrucción en sintaxis: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r>
              <a:rPr lang="es-ES_tradnl" dirty="0" smtClean="0"/>
              <a:t>Var </a:t>
            </a:r>
            <a:r>
              <a:rPr lang="es-ES_tradnl" dirty="0" err="1" smtClean="0"/>
              <a:t>Label</a:t>
            </a:r>
            <a:r>
              <a:rPr lang="es-ES_tradnl" dirty="0" smtClean="0"/>
              <a:t> (Var </a:t>
            </a:r>
            <a:r>
              <a:rPr lang="es-ES_tradnl" dirty="0" err="1" smtClean="0"/>
              <a:t>Name</a:t>
            </a:r>
            <a:r>
              <a:rPr lang="es-ES_tradnl" dirty="0" smtClean="0"/>
              <a:t>) ‘Var </a:t>
            </a:r>
            <a:r>
              <a:rPr lang="es-ES_tradnl" dirty="0" err="1" smtClean="0"/>
              <a:t>Label</a:t>
            </a:r>
            <a:r>
              <a:rPr lang="es-ES_tradnl" dirty="0" smtClean="0"/>
              <a:t>'</a:t>
            </a:r>
            <a:endParaRPr lang="es-ES_trad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216818"/>
            <a:ext cx="7572428" cy="271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Resolviendo la auxiliar 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Para realizar estadísticas descriptivas simplemente escribimos la sintaxis:</a:t>
            </a:r>
          </a:p>
          <a:p>
            <a:r>
              <a:rPr lang="es-ES_tradnl" dirty="0" smtClean="0"/>
              <a:t>DESCRIPTIVES VARIABLES= X Y …..</a:t>
            </a:r>
          </a:p>
          <a:p>
            <a:r>
              <a:rPr lang="es-ES_tradnl" dirty="0" smtClean="0"/>
              <a:t>/STATISTICS=MEAN STDDEV VARIANCE RANGE MIN MAX.</a:t>
            </a:r>
            <a:endParaRPr lang="es-ES_trad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Resolviendo la auxiliar</a:t>
            </a:r>
            <a:endParaRPr lang="es-ES_trad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285992"/>
            <a:ext cx="7572396" cy="4211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55</TotalTime>
  <Words>397</Words>
  <Application>Microsoft Office PowerPoint</Application>
  <PresentationFormat>Presentación en pantalla (4:3)</PresentationFormat>
  <Paragraphs>85</Paragraphs>
  <Slides>16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8" baseType="lpstr">
      <vt:lpstr>Urbano</vt:lpstr>
      <vt:lpstr>Ecuación</vt:lpstr>
      <vt:lpstr>IN3401 – Auxiliar 6</vt:lpstr>
      <vt:lpstr>Operaciones sencillas</vt:lpstr>
      <vt:lpstr>Estadísticas básicas </vt:lpstr>
      <vt:lpstr>Para graficar</vt:lpstr>
      <vt:lpstr>Test de Medias</vt:lpstr>
      <vt:lpstr>Resolviendo la auxiliar</vt:lpstr>
      <vt:lpstr>Resolviendo la auxiliar</vt:lpstr>
      <vt:lpstr>Resolviendo la auxiliar </vt:lpstr>
      <vt:lpstr>Resolviendo la auxiliar</vt:lpstr>
      <vt:lpstr>Resolviendo la auxiliar</vt:lpstr>
      <vt:lpstr>Resolviendo la auxiliar </vt:lpstr>
      <vt:lpstr>Resolviendo la auxiliar</vt:lpstr>
      <vt:lpstr>Resolviendo la auxiliar</vt:lpstr>
      <vt:lpstr>Resolviendo la auxiliar</vt:lpstr>
      <vt:lpstr>Resolver la auxiliar</vt:lpstr>
      <vt:lpstr>IN3401 – Auxiliar 6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IN540 – Auxiliar 2</dc:title>
  <dc:creator>WinuE</dc:creator>
  <cp:lastModifiedBy>WinuE</cp:lastModifiedBy>
  <cp:revision>3</cp:revision>
  <dcterms:created xsi:type="dcterms:W3CDTF">2010-04-16T14:26:14Z</dcterms:created>
  <dcterms:modified xsi:type="dcterms:W3CDTF">2010-05-11T04:20:33Z</dcterms:modified>
</cp:coreProperties>
</file>