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4"/>
  </p:notesMasterIdLst>
  <p:sldIdLst>
    <p:sldId id="256" r:id="rId3"/>
    <p:sldId id="257" r:id="rId4"/>
    <p:sldId id="280" r:id="rId5"/>
    <p:sldId id="282" r:id="rId6"/>
    <p:sldId id="283" r:id="rId7"/>
    <p:sldId id="284" r:id="rId8"/>
    <p:sldId id="285" r:id="rId9"/>
    <p:sldId id="286" r:id="rId10"/>
    <p:sldId id="287" r:id="rId11"/>
    <p:sldId id="288" r:id="rId12"/>
    <p:sldId id="289" r:id="rId1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074" y="-4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12D003-E6B6-4258-851A-7CDDA355E08D}" type="datetimeFigureOut">
              <a:rPr lang="es-ES" smtClean="0"/>
              <a:pPr/>
              <a:t>27/08/2010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BDBAF4-8DC7-4B43-BB80-C310CDE53C34}"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27/08/2010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27/08/2010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27/08/2010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7A847CFC-816F-41D0-AAC0-9BF4FEBC753E}" type="datetimeFigureOut">
              <a:rPr lang="es-ES" smtClean="0"/>
              <a:pPr/>
              <a:t>27/08/2010</a:t>
            </a:fld>
            <a:endParaRPr lang="es-E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a:solidFill>
                <a:srgbClr val="2DA2BF">
                  <a:tint val="20000"/>
                </a:srgbClr>
              </a:solidFill>
            </a:endParaRPr>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132FADFE-3B8F-471C-ABF0-DBC7717ECBBC}" type="slidenum">
              <a:rPr lang="es-ES" smtClean="0"/>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solidFill>
                  <a:prstClr val="black"/>
                </a:solidFill>
              </a:rPr>
              <a:pPr/>
              <a:t>27/08/2010</a:t>
            </a:fld>
            <a:endParaRPr lang="es-ES">
              <a:solidFill>
                <a:prstClr val="black"/>
              </a:solidFill>
            </a:endParaRPr>
          </a:p>
        </p:txBody>
      </p:sp>
      <p:sp>
        <p:nvSpPr>
          <p:cNvPr id="5" name="4 Marcador de pie de página"/>
          <p:cNvSpPr>
            <a:spLocks noGrp="1"/>
          </p:cNvSpPr>
          <p:nvPr>
            <p:ph type="ftr" sz="quarter" idx="11"/>
          </p:nvPr>
        </p:nvSpPr>
        <p:spPr/>
        <p:txBody>
          <a:bodyPr/>
          <a:lstStyle>
            <a:extLst/>
          </a:lstStyle>
          <a:p>
            <a:endParaRPr lang="es-ES">
              <a:solidFill>
                <a:prstClr val="black"/>
              </a:solidFill>
            </a:endParaRPr>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solidFill>
                  <a:prstClr val="black"/>
                </a:solidFill>
              </a:rPr>
              <a:pPr/>
              <a:t>‹Nº›</a:t>
            </a:fld>
            <a:endParaRPr lang="es-ES">
              <a:solidFill>
                <a:prstClr val="black"/>
              </a:solidFill>
            </a:endParaRPr>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solidFill>
                  <a:prstClr val="white"/>
                </a:solidFill>
              </a:rPr>
              <a:pPr/>
              <a:t>27/08/2010</a:t>
            </a:fld>
            <a:endParaRPr lang="es-ES">
              <a:solidFill>
                <a:prstClr val="white"/>
              </a:solidFill>
            </a:endParaRPr>
          </a:p>
        </p:txBody>
      </p:sp>
      <p:sp>
        <p:nvSpPr>
          <p:cNvPr id="5" name="4 Marcador de pie de página"/>
          <p:cNvSpPr>
            <a:spLocks noGrp="1"/>
          </p:cNvSpPr>
          <p:nvPr>
            <p:ph type="ftr" sz="quarter" idx="11"/>
          </p:nvPr>
        </p:nvSpPr>
        <p:spPr/>
        <p:txBody>
          <a:bodyPr/>
          <a:lstStyle>
            <a:extLst/>
          </a:lstStyle>
          <a:p>
            <a:endParaRPr lang="es-ES">
              <a:solidFill>
                <a:prstClr val="white"/>
              </a:solidFill>
            </a:endParaRPr>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solidFill>
                  <a:prstClr val="white"/>
                </a:solidFill>
              </a:rPr>
              <a:pPr/>
              <a:t>‹Nº›</a:t>
            </a:fld>
            <a:endParaRPr lang="es-ES">
              <a:solidFill>
                <a:prstClr val="white"/>
              </a:solidFill>
            </a:endParaRPr>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A847CFC-816F-41D0-AAC0-9BF4FEBC753E}" type="datetimeFigureOut">
              <a:rPr lang="es-ES" smtClean="0">
                <a:solidFill>
                  <a:prstClr val="white"/>
                </a:solidFill>
              </a:rPr>
              <a:pPr/>
              <a:t>27/08/2010</a:t>
            </a:fld>
            <a:endParaRPr lang="es-ES">
              <a:solidFill>
                <a:prstClr val="white"/>
              </a:solidFill>
            </a:endParaRPr>
          </a:p>
        </p:txBody>
      </p:sp>
      <p:sp>
        <p:nvSpPr>
          <p:cNvPr id="6" name="5 Marcador de pie de página"/>
          <p:cNvSpPr>
            <a:spLocks noGrp="1"/>
          </p:cNvSpPr>
          <p:nvPr>
            <p:ph type="ftr" sz="quarter" idx="11"/>
          </p:nvPr>
        </p:nvSpPr>
        <p:spPr/>
        <p:txBody>
          <a:bodyPr/>
          <a:lstStyle>
            <a:extLst/>
          </a:lstStyle>
          <a:p>
            <a:endParaRPr lang="es-ES">
              <a:solidFill>
                <a:prstClr val="white"/>
              </a:solidFill>
            </a:endParaRPr>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solidFill>
                  <a:prstClr val="white"/>
                </a:solidFill>
              </a:rPr>
              <a:pPr/>
              <a:t>‹Nº›</a:t>
            </a:fld>
            <a:endParaRPr lang="es-ES">
              <a:solidFill>
                <a:prstClr val="white"/>
              </a:solidFill>
            </a:endParaRPr>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7A847CFC-816F-41D0-AAC0-9BF4FEBC753E}" type="datetimeFigureOut">
              <a:rPr lang="es-ES" smtClean="0">
                <a:solidFill>
                  <a:prstClr val="black"/>
                </a:solidFill>
              </a:rPr>
              <a:pPr/>
              <a:t>27/08/2010</a:t>
            </a:fld>
            <a:endParaRPr lang="es-ES">
              <a:solidFill>
                <a:prstClr val="black"/>
              </a:solidFill>
            </a:endParaRPr>
          </a:p>
        </p:txBody>
      </p:sp>
      <p:sp>
        <p:nvSpPr>
          <p:cNvPr id="8" name="7 Marcador de pie de página"/>
          <p:cNvSpPr>
            <a:spLocks noGrp="1"/>
          </p:cNvSpPr>
          <p:nvPr>
            <p:ph type="ftr" sz="quarter" idx="11"/>
          </p:nvPr>
        </p:nvSpPr>
        <p:spPr/>
        <p:txBody>
          <a:bodyPr/>
          <a:lstStyle>
            <a:extLst/>
          </a:lstStyle>
          <a:p>
            <a:endParaRPr lang="es-ES">
              <a:solidFill>
                <a:prstClr val="black"/>
              </a:solidFill>
            </a:endParaRPr>
          </a:p>
        </p:txBody>
      </p:sp>
      <p:sp>
        <p:nvSpPr>
          <p:cNvPr id="9" name="8 Marcador de número de diapositiva"/>
          <p:cNvSpPr>
            <a:spLocks noGrp="1"/>
          </p:cNvSpPr>
          <p:nvPr>
            <p:ph type="sldNum" sz="quarter" idx="12"/>
          </p:nvPr>
        </p:nvSpPr>
        <p:spPr/>
        <p:txBody>
          <a:bodyPr/>
          <a:lstStyle>
            <a:extLst/>
          </a:lstStyle>
          <a:p>
            <a:fld id="{132FADFE-3B8F-471C-ABF0-DBC7717ECBBC}" type="slidenum">
              <a:rPr lang="es-ES" smtClean="0">
                <a:solidFill>
                  <a:prstClr val="black"/>
                </a:solidFill>
              </a:rPr>
              <a:pPr/>
              <a:t>‹Nº›</a:t>
            </a:fld>
            <a:endParaRPr lang="es-E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7A847CFC-816F-41D0-AAC0-9BF4FEBC753E}" type="datetimeFigureOut">
              <a:rPr lang="es-ES" smtClean="0">
                <a:solidFill>
                  <a:prstClr val="white"/>
                </a:solidFill>
              </a:rPr>
              <a:pPr/>
              <a:t>27/08/2010</a:t>
            </a:fld>
            <a:endParaRPr lang="es-ES">
              <a:solidFill>
                <a:prstClr val="white"/>
              </a:solidFill>
            </a:endParaRPr>
          </a:p>
        </p:txBody>
      </p:sp>
      <p:sp>
        <p:nvSpPr>
          <p:cNvPr id="4" name="3 Marcador de pie de página"/>
          <p:cNvSpPr>
            <a:spLocks noGrp="1"/>
          </p:cNvSpPr>
          <p:nvPr>
            <p:ph type="ftr" sz="quarter" idx="11"/>
          </p:nvPr>
        </p:nvSpPr>
        <p:spPr/>
        <p:txBody>
          <a:bodyPr/>
          <a:lstStyle>
            <a:extLst/>
          </a:lstStyle>
          <a:p>
            <a:endParaRPr lang="es-ES">
              <a:solidFill>
                <a:prstClr val="white"/>
              </a:solidFill>
            </a:endParaRPr>
          </a:p>
        </p:txBody>
      </p:sp>
      <p:sp>
        <p:nvSpPr>
          <p:cNvPr id="5" name="4 Marcador de número de diapositiva"/>
          <p:cNvSpPr>
            <a:spLocks noGrp="1"/>
          </p:cNvSpPr>
          <p:nvPr>
            <p:ph type="sldNum" sz="quarter" idx="12"/>
          </p:nvPr>
        </p:nvSpPr>
        <p:spPr/>
        <p:txBody>
          <a:bodyPr/>
          <a:lstStyle>
            <a:extLst/>
          </a:lstStyle>
          <a:p>
            <a:fld id="{132FADFE-3B8F-471C-ABF0-DBC7717ECBBC}" type="slidenum">
              <a:rPr lang="es-ES" smtClean="0">
                <a:solidFill>
                  <a:prstClr val="white"/>
                </a:solidFill>
              </a:rPr>
              <a:pPr/>
              <a:t>‹Nº›</a:t>
            </a:fld>
            <a:endParaRPr lang="es-ES">
              <a:solidFill>
                <a:prstClr val="white"/>
              </a:solidFill>
            </a:endParaRPr>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7A847CFC-816F-41D0-AAC0-9BF4FEBC753E}" type="datetimeFigureOut">
              <a:rPr lang="es-ES" smtClean="0">
                <a:solidFill>
                  <a:prstClr val="black"/>
                </a:solidFill>
              </a:rPr>
              <a:pPr/>
              <a:t>27/08/2010</a:t>
            </a:fld>
            <a:endParaRPr lang="es-ES">
              <a:solidFill>
                <a:prstClr val="black"/>
              </a:solidFill>
            </a:endParaRPr>
          </a:p>
        </p:txBody>
      </p:sp>
      <p:sp>
        <p:nvSpPr>
          <p:cNvPr id="3" name="2 Marcador de pie de página"/>
          <p:cNvSpPr>
            <a:spLocks noGrp="1"/>
          </p:cNvSpPr>
          <p:nvPr>
            <p:ph type="ftr" sz="quarter" idx="11"/>
          </p:nvPr>
        </p:nvSpPr>
        <p:spPr/>
        <p:txBody>
          <a:bodyPr/>
          <a:lstStyle>
            <a:extLst/>
          </a:lstStyle>
          <a:p>
            <a:endParaRPr lang="es-ES">
              <a:solidFill>
                <a:prstClr val="black"/>
              </a:solidFill>
            </a:endParaRPr>
          </a:p>
        </p:txBody>
      </p:sp>
      <p:sp>
        <p:nvSpPr>
          <p:cNvPr id="4" name="3 Marcador de número de diapositiva"/>
          <p:cNvSpPr>
            <a:spLocks noGrp="1"/>
          </p:cNvSpPr>
          <p:nvPr>
            <p:ph type="sldNum" sz="quarter" idx="12"/>
          </p:nvPr>
        </p:nvSpPr>
        <p:spPr/>
        <p:txBody>
          <a:bodyPr/>
          <a:lstStyle>
            <a:extLst/>
          </a:lstStyle>
          <a:p>
            <a:fld id="{132FADFE-3B8F-471C-ABF0-DBC7717ECBBC}" type="slidenum">
              <a:rPr lang="es-ES" smtClean="0">
                <a:solidFill>
                  <a:prstClr val="black"/>
                </a:solidFill>
              </a:rPr>
              <a:pPr/>
              <a:t>‹Nº›</a:t>
            </a:fld>
            <a:endParaRPr lang="es-ES">
              <a:solidFill>
                <a:prstClr val="black"/>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7A847CFC-816F-41D0-AAC0-9BF4FEBC753E}" type="datetimeFigureOut">
              <a:rPr lang="es-ES" smtClean="0">
                <a:solidFill>
                  <a:prstClr val="black"/>
                </a:solidFill>
              </a:rPr>
              <a:pPr/>
              <a:t>27/08/2010</a:t>
            </a:fld>
            <a:endParaRPr lang="es-ES">
              <a:solidFill>
                <a:prstClr val="black"/>
              </a:solidFill>
            </a:endParaRPr>
          </a:p>
        </p:txBody>
      </p:sp>
      <p:sp>
        <p:nvSpPr>
          <p:cNvPr id="6" name="5 Marcador de pie de página"/>
          <p:cNvSpPr>
            <a:spLocks noGrp="1"/>
          </p:cNvSpPr>
          <p:nvPr>
            <p:ph type="ftr" sz="quarter" idx="11"/>
          </p:nvPr>
        </p:nvSpPr>
        <p:spPr/>
        <p:txBody>
          <a:bodyPr/>
          <a:lstStyle>
            <a:extLst/>
          </a:lstStyle>
          <a:p>
            <a:endParaRPr lang="es-ES">
              <a:solidFill>
                <a:prstClr val="black"/>
              </a:solidFill>
            </a:endParaRPr>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solidFill>
                  <a:prstClr val="black"/>
                </a:solidFill>
              </a:rPr>
              <a:pPr/>
              <a:t>‹Nº›</a:t>
            </a:fld>
            <a:endParaRPr lang="es-E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27/08/2010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7A847CFC-816F-41D0-AAC0-9BF4FEBC753E}" type="datetimeFigureOut">
              <a:rPr lang="es-ES" smtClean="0">
                <a:solidFill>
                  <a:prstClr val="white"/>
                </a:solidFill>
              </a:rPr>
              <a:pPr/>
              <a:t>27/08/2010</a:t>
            </a:fld>
            <a:endParaRPr lang="es-ES">
              <a:solidFill>
                <a:prstClr val="white"/>
              </a:solidFill>
            </a:endParaRPr>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a:solidFill>
                <a:prstClr val="white"/>
              </a:solidFill>
            </a:endParaRPr>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132FADFE-3B8F-471C-ABF0-DBC7717ECBBC}" type="slidenum">
              <a:rPr lang="es-ES" smtClean="0">
                <a:solidFill>
                  <a:prstClr val="white"/>
                </a:solidFill>
              </a:rPr>
              <a:pPr/>
              <a:t>‹Nº›</a:t>
            </a:fld>
            <a:endParaRPr lang="es-ES">
              <a:solidFill>
                <a:prstClr val="white"/>
              </a:solidFill>
            </a:endParaRPr>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solidFill>
                  <a:prstClr val="black"/>
                </a:solidFill>
              </a:rPr>
              <a:pPr/>
              <a:t>27/08/2010</a:t>
            </a:fld>
            <a:endParaRPr lang="es-ES">
              <a:solidFill>
                <a:prstClr val="black"/>
              </a:solidFill>
            </a:endParaRPr>
          </a:p>
        </p:txBody>
      </p:sp>
      <p:sp>
        <p:nvSpPr>
          <p:cNvPr id="5" name="4 Marcador de pie de página"/>
          <p:cNvSpPr>
            <a:spLocks noGrp="1"/>
          </p:cNvSpPr>
          <p:nvPr>
            <p:ph type="ftr" sz="quarter" idx="11"/>
          </p:nvPr>
        </p:nvSpPr>
        <p:spPr/>
        <p:txBody>
          <a:bodyPr/>
          <a:lstStyle>
            <a:extLst/>
          </a:lstStyle>
          <a:p>
            <a:endParaRPr lang="es-ES">
              <a:solidFill>
                <a:prstClr val="black"/>
              </a:solidFill>
            </a:endParaRPr>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solidFill>
                  <a:prstClr val="black"/>
                </a:solidFill>
              </a:rPr>
              <a:pPr/>
              <a:t>‹Nº›</a:t>
            </a:fld>
            <a:endParaRPr lang="es-ES">
              <a:solidFill>
                <a:prstClr val="black"/>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solidFill>
                  <a:prstClr val="black"/>
                </a:solidFill>
              </a:rPr>
              <a:pPr/>
              <a:t>27/08/2010</a:t>
            </a:fld>
            <a:endParaRPr lang="es-ES">
              <a:solidFill>
                <a:prstClr val="black"/>
              </a:solidFill>
            </a:endParaRPr>
          </a:p>
        </p:txBody>
      </p:sp>
      <p:sp>
        <p:nvSpPr>
          <p:cNvPr id="5" name="4 Marcador de pie de página"/>
          <p:cNvSpPr>
            <a:spLocks noGrp="1"/>
          </p:cNvSpPr>
          <p:nvPr>
            <p:ph type="ftr" sz="quarter" idx="11"/>
          </p:nvPr>
        </p:nvSpPr>
        <p:spPr/>
        <p:txBody>
          <a:bodyPr/>
          <a:lstStyle>
            <a:extLst/>
          </a:lstStyle>
          <a:p>
            <a:endParaRPr lang="es-ES">
              <a:solidFill>
                <a:prstClr val="black"/>
              </a:solidFill>
            </a:endParaRPr>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solidFill>
                  <a:prstClr val="black"/>
                </a:solidFill>
              </a:rPr>
              <a:pPr/>
              <a:t>‹Nº›</a:t>
            </a:fld>
            <a:endParaRPr lang="es-ES">
              <a:solidFill>
                <a:prstClr val="black"/>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1143000" y="609600"/>
            <a:ext cx="7799388" cy="54514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1143000" y="6248400"/>
            <a:ext cx="1905000" cy="457200"/>
          </a:xfrm>
        </p:spPr>
        <p:txBody>
          <a:bodyPr/>
          <a:lstStyle>
            <a:lvl1pPr>
              <a:defRPr/>
            </a:lvl1pPr>
          </a:lstStyle>
          <a:p>
            <a:pPr>
              <a:defRPr/>
            </a:pPr>
            <a:endParaRPr lang="es-ES">
              <a:solidFill>
                <a:prstClr val="black"/>
              </a:solidFill>
            </a:endParaRPr>
          </a:p>
        </p:txBody>
      </p:sp>
      <p:sp>
        <p:nvSpPr>
          <p:cNvPr id="4" name="3 Marcador de pie de página"/>
          <p:cNvSpPr>
            <a:spLocks noGrp="1"/>
          </p:cNvSpPr>
          <p:nvPr>
            <p:ph type="ftr" sz="quarter" idx="11"/>
          </p:nvPr>
        </p:nvSpPr>
        <p:spPr>
          <a:xfrm>
            <a:off x="3581400" y="6248400"/>
            <a:ext cx="2895600" cy="457200"/>
          </a:xfrm>
        </p:spPr>
        <p:txBody>
          <a:bodyPr/>
          <a:lstStyle>
            <a:lvl1pPr>
              <a:defRPr/>
            </a:lvl1pPr>
          </a:lstStyle>
          <a:p>
            <a:pPr>
              <a:defRPr/>
            </a:pPr>
            <a:endParaRPr lang="es-ES">
              <a:solidFill>
                <a:prstClr val="black"/>
              </a:solidFill>
            </a:endParaRPr>
          </a:p>
        </p:txBody>
      </p:sp>
      <p:sp>
        <p:nvSpPr>
          <p:cNvPr id="5" name="4 Marcador de número de diapositiva"/>
          <p:cNvSpPr>
            <a:spLocks noGrp="1"/>
          </p:cNvSpPr>
          <p:nvPr>
            <p:ph type="sldNum" sz="quarter" idx="12"/>
          </p:nvPr>
        </p:nvSpPr>
        <p:spPr>
          <a:xfrm>
            <a:off x="7010400" y="6248400"/>
            <a:ext cx="1905000" cy="457200"/>
          </a:xfrm>
        </p:spPr>
        <p:txBody>
          <a:bodyPr/>
          <a:lstStyle>
            <a:lvl1pPr>
              <a:defRPr/>
            </a:lvl1pPr>
          </a:lstStyle>
          <a:p>
            <a:pPr>
              <a:defRPr/>
            </a:pPr>
            <a:fld id="{94476C9A-35EE-4C37-B9C0-47C4209DBB09}" type="slidenum">
              <a:rPr lang="es-ES">
                <a:solidFill>
                  <a:prstClr val="black"/>
                </a:solidFill>
              </a:rPr>
              <a:pPr>
                <a:defRPr/>
              </a:pPr>
              <a:t>‹Nº›</a:t>
            </a:fld>
            <a:endParaRPr lang="es-ES">
              <a:solidFill>
                <a:prstClr val="black"/>
              </a:solidFill>
            </a:endParaRPr>
          </a:p>
        </p:txBody>
      </p:sp>
    </p:spTree>
  </p:cSld>
  <p:clrMapOvr>
    <a:masterClrMapping/>
  </p:clrMapOvr>
  <p:transition>
    <p:blinds/>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27/08/2010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pPr/>
              <a:t>27/08/2010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pPr/>
              <a:t>27/08/2010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pPr/>
              <a:t>27/08/2010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27/08/2010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27/08/2010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27/08/2010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pPr/>
              <a:t>27/08/2010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4" name="13 Triángulo rectángulo"/>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A847CFC-816F-41D0-AAC0-9BF4FEBC753E}" type="datetimeFigureOut">
              <a:rPr lang="es-ES" smtClean="0">
                <a:solidFill>
                  <a:prstClr val="black"/>
                </a:solidFill>
              </a:rPr>
              <a:pPr/>
              <a:t>27/08/2010</a:t>
            </a:fld>
            <a:endParaRPr lang="es-ES">
              <a:solidFill>
                <a:prstClr val="black"/>
              </a:solidFill>
            </a:endParaRPr>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a:solidFill>
                <a:prstClr val="black"/>
              </a:solidFill>
            </a:endParaRPr>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32FADFE-3B8F-471C-ABF0-DBC7717ECBBC}" type="slidenum">
              <a:rPr lang="es-ES" smtClean="0">
                <a:solidFill>
                  <a:prstClr val="black"/>
                </a:solidFill>
              </a:rPr>
              <a:pPr/>
              <a:t>‹Nº›</a:t>
            </a:fld>
            <a:endParaRPr lang="es-ES">
              <a:solidFill>
                <a:prstClr val="black"/>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iriquelm@gmail.com" TargetMode="Externa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8.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MOTIVACION</a:t>
            </a:r>
            <a:endParaRPr lang="es-ES" dirty="0"/>
          </a:p>
        </p:txBody>
      </p:sp>
      <p:sp>
        <p:nvSpPr>
          <p:cNvPr id="3" name="2 Marcador de texto"/>
          <p:cNvSpPr>
            <a:spLocks noGrp="1"/>
          </p:cNvSpPr>
          <p:nvPr>
            <p:ph type="body" idx="1"/>
          </p:nvPr>
        </p:nvSpPr>
        <p:spPr>
          <a:xfrm>
            <a:off x="4000496" y="2928934"/>
            <a:ext cx="4572000" cy="2500330"/>
          </a:xfrm>
        </p:spPr>
        <p:txBody>
          <a:bodyPr>
            <a:normAutofit/>
          </a:bodyPr>
          <a:lstStyle/>
          <a:p>
            <a:r>
              <a:rPr lang="es-CL" b="1" dirty="0" smtClean="0">
                <a:solidFill>
                  <a:schemeClr val="accent4">
                    <a:lumMod val="50000"/>
                  </a:schemeClr>
                </a:solidFill>
              </a:rPr>
              <a:t>Profesor de Cátedra.</a:t>
            </a:r>
          </a:p>
          <a:p>
            <a:r>
              <a:rPr lang="es-CL" sz="4200" b="1" dirty="0" smtClean="0">
                <a:solidFill>
                  <a:schemeClr val="accent4">
                    <a:lumMod val="50000"/>
                  </a:schemeClr>
                </a:solidFill>
              </a:rPr>
              <a:t>Igor Riquelme V.</a:t>
            </a:r>
          </a:p>
          <a:p>
            <a:r>
              <a:rPr lang="es-CL" sz="2900" b="1" dirty="0" smtClean="0">
                <a:solidFill>
                  <a:schemeClr val="accent4">
                    <a:lumMod val="50000"/>
                  </a:schemeClr>
                </a:solidFill>
                <a:hlinkClick r:id="rId2"/>
              </a:rPr>
              <a:t>iriquelm@gmail.com</a:t>
            </a:r>
            <a:endParaRPr lang="es-CL" sz="2900" b="1" dirty="0" smtClean="0">
              <a:solidFill>
                <a:schemeClr val="accent4">
                  <a:lumMod val="50000"/>
                </a:schemeClr>
              </a:solidFill>
            </a:endParaRPr>
          </a:p>
          <a:p>
            <a:endParaRPr lang="es-CL" sz="4200" b="1" dirty="0" smtClean="0">
              <a:solidFill>
                <a:schemeClr val="accent4">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4"/>
          <p:cNvSpPr>
            <a:spLocks noChangeArrowheads="1"/>
          </p:cNvSpPr>
          <p:nvPr/>
        </p:nvSpPr>
        <p:spPr bwMode="auto">
          <a:xfrm>
            <a:off x="899592" y="0"/>
            <a:ext cx="6985000" cy="1200329"/>
          </a:xfrm>
          <a:prstGeom prst="rect">
            <a:avLst/>
          </a:prstGeom>
          <a:noFill/>
          <a:ln w="9525">
            <a:noFill/>
            <a:miter lim="800000"/>
            <a:headEnd/>
            <a:tailEnd/>
          </a:ln>
          <a:effectLst/>
        </p:spPr>
        <p:txBody>
          <a:bodyPr>
            <a:spAutoFit/>
          </a:bodyPr>
          <a:lstStyle/>
          <a:p>
            <a:pPr algn="ctr"/>
            <a:r>
              <a:rPr lang="es-ES_tradnl" sz="2400" b="1" dirty="0" smtClean="0">
                <a:effectLst>
                  <a:outerShdw blurRad="38100" dist="38100" dir="2700000" algn="tl">
                    <a:srgbClr val="C0C0C0"/>
                  </a:outerShdw>
                </a:effectLst>
              </a:rPr>
              <a:t>Proyecto Compra de Automóvil</a:t>
            </a:r>
          </a:p>
          <a:p>
            <a:pPr algn="ctr"/>
            <a:r>
              <a:rPr lang="es-ES_tradnl" sz="2400" b="1" dirty="0" smtClean="0">
                <a:effectLst>
                  <a:outerShdw blurRad="38100" dist="38100" dir="2700000" algn="tl">
                    <a:srgbClr val="C0C0C0"/>
                  </a:outerShdw>
                </a:effectLst>
              </a:rPr>
              <a:t>Interés Nominal V/S Real</a:t>
            </a:r>
          </a:p>
          <a:p>
            <a:pPr algn="ctr"/>
            <a:r>
              <a:rPr lang="es-ES_tradnl" sz="2400" b="1" dirty="0" smtClean="0">
                <a:effectLst>
                  <a:outerShdw blurRad="38100" dist="38100" dir="2700000" algn="tl">
                    <a:srgbClr val="C0C0C0"/>
                  </a:outerShdw>
                </a:effectLst>
              </a:rPr>
              <a:t>INFLACIÓN</a:t>
            </a:r>
            <a:endParaRPr lang="es-ES_tradnl" sz="2400" b="1" dirty="0" smtClean="0">
              <a:effectLst>
                <a:outerShdw blurRad="38100" dist="38100" dir="2700000" algn="tl">
                  <a:srgbClr val="C0C0C0"/>
                </a:outerShdw>
              </a:effectLst>
            </a:endParaRPr>
          </a:p>
        </p:txBody>
      </p:sp>
      <p:graphicFrame>
        <p:nvGraphicFramePr>
          <p:cNvPr id="18" name="17 Tabla"/>
          <p:cNvGraphicFramePr>
            <a:graphicFrameLocks noGrp="1"/>
          </p:cNvGraphicFramePr>
          <p:nvPr/>
        </p:nvGraphicFramePr>
        <p:xfrm>
          <a:off x="1547664" y="1916832"/>
          <a:ext cx="6126751" cy="4260304"/>
        </p:xfrm>
        <a:graphic>
          <a:graphicData uri="http://schemas.openxmlformats.org/drawingml/2006/table">
            <a:tbl>
              <a:tblPr/>
              <a:tblGrid>
                <a:gridCol w="723900"/>
                <a:gridCol w="1102622"/>
                <a:gridCol w="1065869"/>
                <a:gridCol w="1065869"/>
                <a:gridCol w="1065869"/>
                <a:gridCol w="1102622"/>
              </a:tblGrid>
              <a:tr h="798807">
                <a:tc>
                  <a:txBody>
                    <a:bodyPr/>
                    <a:lstStyle/>
                    <a:p>
                      <a:pPr algn="r" fontAlgn="b"/>
                      <a:r>
                        <a:rPr lang="es-CL" sz="1600" b="0" i="0" u="none" strike="noStrike" dirty="0">
                          <a:solidFill>
                            <a:srgbClr val="FFFFFF"/>
                          </a:solidFill>
                          <a:latin typeface="Calibri"/>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Inflación Acumulada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Interes Simple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Interes Compuesto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dirty="0">
                          <a:solidFill>
                            <a:srgbClr val="000000"/>
                          </a:solidFill>
                          <a:latin typeface="Calibri"/>
                        </a:rPr>
                        <a:t>Simple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dirty="0">
                          <a:solidFill>
                            <a:srgbClr val="000000"/>
                          </a:solidFill>
                          <a:latin typeface="Calibri"/>
                        </a:rPr>
                        <a:t>Compuesto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269">
                <a:tc>
                  <a:txBody>
                    <a:bodyPr/>
                    <a:lstStyle/>
                    <a:p>
                      <a:pPr algn="ctr" fontAlgn="b"/>
                      <a:r>
                        <a:rPr lang="es-CL" sz="1600" b="0" i="0" u="none" strike="noStrike">
                          <a:solidFill>
                            <a:srgbClr val="000000"/>
                          </a:solidFill>
                          <a:latin typeface="Calibri"/>
                        </a:rPr>
                        <a:t>(Meses)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6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269">
                <a:tc>
                  <a:txBody>
                    <a:bodyPr/>
                    <a:lstStyle/>
                    <a:p>
                      <a:pPr algn="ctr" fontAlgn="b"/>
                      <a:r>
                        <a:rPr lang="es-CL" sz="16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0,75%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0,75%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5.037.406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5.037.406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269">
                <a:tc>
                  <a:txBody>
                    <a:bodyPr/>
                    <a:lstStyle/>
                    <a:p>
                      <a:pPr algn="ctr" fontAlgn="b"/>
                      <a:r>
                        <a:rPr lang="es-CL" sz="1600" b="0" i="0" u="none" strike="noStrike">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0,50%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1,49%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1,50%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5.074.627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5.075.124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269">
                <a:tc>
                  <a:txBody>
                    <a:bodyPr/>
                    <a:lstStyle/>
                    <a:p>
                      <a:pPr algn="ctr" fontAlgn="b"/>
                      <a:r>
                        <a:rPr lang="es-CL" sz="1600" b="0" i="0" u="none" strike="noStrike">
                          <a:solidFill>
                            <a:srgbClr val="000000"/>
                          </a:solidFill>
                          <a:latin typeface="Calibri"/>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0,75%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2,23%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2,26%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5.111.663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5.113.156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269">
                <a:tc>
                  <a:txBody>
                    <a:bodyPr/>
                    <a:lstStyle/>
                    <a:p>
                      <a:pPr algn="ctr" fontAlgn="b"/>
                      <a:r>
                        <a:rPr lang="es-CL" sz="1600" b="0" i="0" u="none" strike="noStrike">
                          <a:solidFill>
                            <a:srgbClr val="000000"/>
                          </a:solidFill>
                          <a:latin typeface="Calibri"/>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2,97%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dirty="0">
                          <a:solidFill>
                            <a:srgbClr val="000000"/>
                          </a:solidFill>
                          <a:latin typeface="Calibri"/>
                        </a:rPr>
                        <a:t>3,03%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5.148.515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5.151.505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269">
                <a:tc>
                  <a:txBody>
                    <a:bodyPr/>
                    <a:lstStyle/>
                    <a:p>
                      <a:pPr algn="ctr" fontAlgn="b"/>
                      <a:r>
                        <a:rPr lang="es-CL" sz="1600" b="0" i="0" u="none" strike="noStrike">
                          <a:solidFill>
                            <a:srgbClr val="000000"/>
                          </a:solidFill>
                          <a:latin typeface="Calibri"/>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3,70%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3,80%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5.185.185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5.190.173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269">
                <a:tc>
                  <a:txBody>
                    <a:bodyPr/>
                    <a:lstStyle/>
                    <a:p>
                      <a:pPr algn="ctr" fontAlgn="b"/>
                      <a:r>
                        <a:rPr lang="es-CL" sz="1600" b="0" i="0" u="none" strike="noStrike">
                          <a:solidFill>
                            <a:srgbClr val="000000"/>
                          </a:solidFill>
                          <a:latin typeface="Calibri"/>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4,43%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4,58%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5.221.675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5.229.163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269">
                <a:tc>
                  <a:txBody>
                    <a:bodyPr/>
                    <a:lstStyle/>
                    <a:p>
                      <a:pPr algn="ctr" fontAlgn="b"/>
                      <a:r>
                        <a:rPr lang="es-CL" sz="1600" b="0" i="0" u="none" strike="noStrike">
                          <a:solidFill>
                            <a:srgbClr val="000000"/>
                          </a:solidFill>
                          <a:latin typeface="Calibri"/>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1,75%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5,37%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5.257.985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5.268.478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269">
                <a:tc>
                  <a:txBody>
                    <a:bodyPr/>
                    <a:lstStyle/>
                    <a:p>
                      <a:pPr algn="ctr" fontAlgn="b"/>
                      <a:r>
                        <a:rPr lang="es-CL" sz="1600" b="0" i="0" u="none" strike="noStrike">
                          <a:solidFill>
                            <a:srgbClr val="000000"/>
                          </a:solidFill>
                          <a:latin typeface="Calibri"/>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5,88%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6,16%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5.294.118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5.308.121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269">
                <a:tc>
                  <a:txBody>
                    <a:bodyPr/>
                    <a:lstStyle/>
                    <a:p>
                      <a:pPr algn="ctr" fontAlgn="b"/>
                      <a:r>
                        <a:rPr lang="es-CL" sz="1600" b="0" i="0" u="none" strike="noStrike">
                          <a:solidFill>
                            <a:srgbClr val="000000"/>
                          </a:solidFill>
                          <a:latin typeface="Calibri"/>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2,25%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6,60%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6,96%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5.330.073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5.348.094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269">
                <a:tc>
                  <a:txBody>
                    <a:bodyPr/>
                    <a:lstStyle/>
                    <a:p>
                      <a:pPr algn="ctr" fontAlgn="b"/>
                      <a:r>
                        <a:rPr lang="es-CL" sz="1600" b="0" i="0" u="none" strike="noStrike">
                          <a:solidFill>
                            <a:srgbClr val="000000"/>
                          </a:solidFill>
                          <a:latin typeface="Calibri"/>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2,50%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7,32%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7,77%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5.365.854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5.388.401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269">
                <a:tc>
                  <a:txBody>
                    <a:bodyPr/>
                    <a:lstStyle/>
                    <a:p>
                      <a:pPr algn="ctr" fontAlgn="b"/>
                      <a:r>
                        <a:rPr lang="es-CL" sz="1600" b="0" i="0" u="none" strike="noStrike">
                          <a:solidFill>
                            <a:srgbClr val="000000"/>
                          </a:solidFill>
                          <a:latin typeface="Calibri"/>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2,75%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8,03%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8,58%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5.401.460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5.429.043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269">
                <a:tc>
                  <a:txBody>
                    <a:bodyPr/>
                    <a:lstStyle/>
                    <a:p>
                      <a:pPr algn="ctr" fontAlgn="b"/>
                      <a:r>
                        <a:rPr lang="es-CL" sz="1600" b="0" i="0" u="none" strike="noStrike">
                          <a:solidFill>
                            <a:srgbClr val="000000"/>
                          </a:solidFill>
                          <a:latin typeface="Calibri"/>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3,00%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8,74%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9,40%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a:solidFill>
                            <a:srgbClr val="000000"/>
                          </a:solidFill>
                          <a:latin typeface="Calibri"/>
                        </a:rPr>
                        <a:t>5.436.893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L" sz="1600" b="0" i="0" u="none" strike="noStrike" dirty="0">
                          <a:solidFill>
                            <a:srgbClr val="000000"/>
                          </a:solidFill>
                          <a:latin typeface="Calibri"/>
                        </a:rPr>
                        <a:t>5.470.024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9" name="Rectangle 4"/>
          <p:cNvSpPr>
            <a:spLocks noChangeArrowheads="1"/>
          </p:cNvSpPr>
          <p:nvPr/>
        </p:nvSpPr>
        <p:spPr bwMode="auto">
          <a:xfrm>
            <a:off x="827584" y="1196752"/>
            <a:ext cx="7200800" cy="707886"/>
          </a:xfrm>
          <a:prstGeom prst="rect">
            <a:avLst/>
          </a:prstGeom>
          <a:noFill/>
          <a:ln w="9525">
            <a:noFill/>
            <a:miter lim="800000"/>
            <a:headEnd/>
            <a:tailEnd/>
          </a:ln>
          <a:effectLst/>
        </p:spPr>
        <p:txBody>
          <a:bodyPr wrap="square">
            <a:spAutoFit/>
          </a:bodyPr>
          <a:lstStyle/>
          <a:p>
            <a:pPr algn="ctr"/>
            <a:r>
              <a:rPr lang="es-ES_tradnl" sz="2000" dirty="0" smtClean="0"/>
              <a:t>Variación del precio real de la deuda mes a mes respecto al mes en que se compró el automóvil</a:t>
            </a:r>
            <a:endParaRPr lang="es-ES_tradnl" sz="2000"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857224" y="214290"/>
            <a:ext cx="6985000" cy="461665"/>
          </a:xfrm>
          <a:prstGeom prst="rect">
            <a:avLst/>
          </a:prstGeom>
          <a:noFill/>
          <a:ln w="9525">
            <a:noFill/>
            <a:miter lim="800000"/>
            <a:headEnd/>
            <a:tailEnd/>
          </a:ln>
          <a:effectLst/>
        </p:spPr>
        <p:txBody>
          <a:bodyPr>
            <a:spAutoFit/>
          </a:bodyPr>
          <a:lstStyle/>
          <a:p>
            <a:pPr algn="ctr"/>
            <a:r>
              <a:rPr lang="es-ES_tradnl" sz="2400" b="1" dirty="0" smtClean="0">
                <a:effectLst>
                  <a:outerShdw blurRad="38100" dist="38100" dir="2700000" algn="tl">
                    <a:srgbClr val="C0C0C0"/>
                  </a:outerShdw>
                </a:effectLst>
              </a:rPr>
              <a:t>Proyecto </a:t>
            </a:r>
            <a:r>
              <a:rPr lang="es-ES_tradnl" sz="2400" b="1" dirty="0" smtClean="0">
                <a:effectLst>
                  <a:outerShdw blurRad="38100" dist="38100" dir="2700000" algn="tl">
                    <a:srgbClr val="C0C0C0"/>
                  </a:outerShdw>
                </a:effectLst>
              </a:rPr>
              <a:t>Compra de Automóvil</a:t>
            </a:r>
            <a:endParaRPr lang="es-ES_tradnl" sz="2400" b="1" dirty="0" smtClean="0">
              <a:effectLst>
                <a:outerShdw blurRad="38100" dist="38100" dir="2700000" algn="tl">
                  <a:srgbClr val="C0C0C0"/>
                </a:outerShdw>
              </a:effectLst>
            </a:endParaRPr>
          </a:p>
        </p:txBody>
      </p:sp>
      <p:pic>
        <p:nvPicPr>
          <p:cNvPr id="4" name="Picture 2" descr="http://ww3.bancochile.cl/wps/wcm/resources/file/eb35600531f206d/bg_simulacredito-bottom.jpg"/>
          <p:cNvPicPr>
            <a:picLocks noChangeAspect="1" noChangeArrowheads="1"/>
          </p:cNvPicPr>
          <p:nvPr/>
        </p:nvPicPr>
        <p:blipFill>
          <a:blip r:embed="rId2" cstate="print"/>
          <a:srcRect/>
          <a:stretch>
            <a:fillRect/>
          </a:stretch>
        </p:blipFill>
        <p:spPr bwMode="auto">
          <a:xfrm>
            <a:off x="1601539" y="836712"/>
            <a:ext cx="7049533" cy="3888432"/>
          </a:xfrm>
          <a:prstGeom prst="rect">
            <a:avLst/>
          </a:prstGeom>
          <a:noFill/>
        </p:spPr>
      </p:pic>
      <p:sp>
        <p:nvSpPr>
          <p:cNvPr id="5" name="4 Rectángulo"/>
          <p:cNvSpPr/>
          <p:nvPr/>
        </p:nvSpPr>
        <p:spPr>
          <a:xfrm>
            <a:off x="467544" y="4941168"/>
            <a:ext cx="7848872" cy="830997"/>
          </a:xfrm>
          <a:prstGeom prst="rect">
            <a:avLst/>
          </a:prstGeom>
        </p:spPr>
        <p:txBody>
          <a:bodyPr wrap="square">
            <a:spAutoFit/>
          </a:bodyPr>
          <a:lstStyle/>
          <a:p>
            <a:pPr marL="900113" lvl="2" indent="14288"/>
            <a:r>
              <a:rPr lang="es-ES_tradnl" sz="2400" b="1" dirty="0" smtClean="0">
                <a:solidFill>
                  <a:srgbClr val="FF0000"/>
                </a:solidFill>
                <a:effectLst>
                  <a:outerShdw blurRad="38100" dist="38100" dir="2700000" algn="tl">
                    <a:srgbClr val="000000">
                      <a:alpha val="43137"/>
                    </a:srgbClr>
                  </a:outerShdw>
                </a:effectLst>
              </a:rPr>
              <a:t>¿</a:t>
            </a:r>
            <a:r>
              <a:rPr lang="es-ES_tradnl" sz="2400" b="1" dirty="0" smtClean="0">
                <a:solidFill>
                  <a:srgbClr val="FF0000"/>
                </a:solidFill>
                <a:effectLst>
                  <a:outerShdw blurRad="38100" dist="38100" dir="2700000" algn="tl">
                    <a:srgbClr val="000000">
                      <a:alpha val="43137"/>
                    </a:srgbClr>
                  </a:outerShdw>
                </a:effectLst>
              </a:rPr>
              <a:t>Que pasa si la deuda se toma en el extranjero?</a:t>
            </a:r>
            <a:endParaRPr lang="es-ES_tradnl" sz="2400" b="1" dirty="0" smtClean="0">
              <a:solidFill>
                <a:srgbClr val="FF0000"/>
              </a:solidFill>
              <a:effectLst>
                <a:outerShdw blurRad="38100" dist="38100" dir="2700000" algn="tl">
                  <a:srgbClr val="000000">
                    <a:alpha val="43137"/>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CL" dirty="0" smtClean="0"/>
              <a:t>Proyecto </a:t>
            </a:r>
            <a:r>
              <a:rPr lang="es-CL" dirty="0" smtClean="0"/>
              <a:t>Compra de Auto</a:t>
            </a:r>
            <a:endParaRPr lang="es-CL" dirty="0" smtClean="0"/>
          </a:p>
          <a:p>
            <a:endParaRPr lang="es-CL" dirty="0" smtClean="0"/>
          </a:p>
          <a:p>
            <a:r>
              <a:rPr lang="es-CL" dirty="0" smtClean="0"/>
              <a:t>Tasa de Interés</a:t>
            </a:r>
            <a:endParaRPr lang="es-CL" dirty="0" smtClean="0"/>
          </a:p>
          <a:p>
            <a:pPr>
              <a:buNone/>
            </a:pPr>
            <a:endParaRPr lang="es-CL" dirty="0" smtClean="0"/>
          </a:p>
          <a:p>
            <a:endParaRPr lang="es-CL" dirty="0" smtClean="0"/>
          </a:p>
          <a:p>
            <a:endParaRPr lang="es-CL" dirty="0" smtClean="0"/>
          </a:p>
          <a:p>
            <a:endParaRPr lang="es-ES" dirty="0"/>
          </a:p>
        </p:txBody>
      </p:sp>
      <p:sp>
        <p:nvSpPr>
          <p:cNvPr id="2" name="1 Título"/>
          <p:cNvSpPr>
            <a:spLocks noGrp="1"/>
          </p:cNvSpPr>
          <p:nvPr>
            <p:ph type="title"/>
          </p:nvPr>
        </p:nvSpPr>
        <p:spPr/>
        <p:txBody>
          <a:bodyPr/>
          <a:lstStyle/>
          <a:p>
            <a:r>
              <a:rPr lang="es-CL" dirty="0" smtClean="0"/>
              <a:t>Agenda</a:t>
            </a: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857224" y="214290"/>
            <a:ext cx="6985000" cy="461665"/>
          </a:xfrm>
          <a:prstGeom prst="rect">
            <a:avLst/>
          </a:prstGeom>
          <a:noFill/>
          <a:ln w="9525">
            <a:noFill/>
            <a:miter lim="800000"/>
            <a:headEnd/>
            <a:tailEnd/>
          </a:ln>
          <a:effectLst/>
        </p:spPr>
        <p:txBody>
          <a:bodyPr>
            <a:spAutoFit/>
          </a:bodyPr>
          <a:lstStyle/>
          <a:p>
            <a:pPr algn="ctr"/>
            <a:r>
              <a:rPr lang="es-ES_tradnl" sz="2400" b="1" dirty="0" smtClean="0">
                <a:effectLst>
                  <a:outerShdw blurRad="38100" dist="38100" dir="2700000" algn="tl">
                    <a:srgbClr val="C0C0C0"/>
                  </a:outerShdw>
                </a:effectLst>
              </a:rPr>
              <a:t>Proyecto </a:t>
            </a:r>
            <a:r>
              <a:rPr lang="es-ES_tradnl" sz="2400" b="1" dirty="0" smtClean="0">
                <a:effectLst>
                  <a:outerShdw blurRad="38100" dist="38100" dir="2700000" algn="tl">
                    <a:srgbClr val="C0C0C0"/>
                  </a:outerShdw>
                </a:effectLst>
              </a:rPr>
              <a:t>Compra de Automóvil</a:t>
            </a:r>
            <a:endParaRPr lang="es-ES_tradnl" sz="2400" b="1" dirty="0" smtClean="0">
              <a:effectLst>
                <a:outerShdw blurRad="38100" dist="38100" dir="2700000" algn="tl">
                  <a:srgbClr val="C0C0C0"/>
                </a:outerShdw>
              </a:effectLst>
            </a:endParaRPr>
          </a:p>
        </p:txBody>
      </p:sp>
      <p:sp>
        <p:nvSpPr>
          <p:cNvPr id="3" name="Rectangle 4"/>
          <p:cNvSpPr>
            <a:spLocks noChangeArrowheads="1"/>
          </p:cNvSpPr>
          <p:nvPr/>
        </p:nvSpPr>
        <p:spPr bwMode="auto">
          <a:xfrm>
            <a:off x="251520" y="1124744"/>
            <a:ext cx="6985000" cy="3785652"/>
          </a:xfrm>
          <a:prstGeom prst="rect">
            <a:avLst/>
          </a:prstGeom>
          <a:noFill/>
          <a:ln w="9525">
            <a:noFill/>
            <a:miter lim="800000"/>
            <a:headEnd/>
            <a:tailEnd/>
          </a:ln>
          <a:effectLst/>
        </p:spPr>
        <p:txBody>
          <a:bodyPr>
            <a:spAutoFit/>
          </a:bodyPr>
          <a:lstStyle/>
          <a:p>
            <a:r>
              <a:rPr lang="es-ES_tradnl" sz="2400" dirty="0" smtClean="0"/>
              <a:t>Características:</a:t>
            </a:r>
          </a:p>
          <a:p>
            <a:pPr lvl="1">
              <a:buFontTx/>
              <a:buChar char="-"/>
            </a:pPr>
            <a:endParaRPr lang="es-ES_tradnl" sz="2400" dirty="0" smtClean="0"/>
          </a:p>
          <a:p>
            <a:pPr lvl="1">
              <a:buFontTx/>
              <a:buChar char="-"/>
            </a:pPr>
            <a:r>
              <a:rPr lang="es-ES_tradnl" sz="2400" dirty="0" smtClean="0"/>
              <a:t>Valor: $5.000.000</a:t>
            </a:r>
          </a:p>
          <a:p>
            <a:pPr lvl="1">
              <a:buFontTx/>
              <a:buChar char="-"/>
            </a:pPr>
            <a:endParaRPr lang="es-ES_tradnl" sz="2400" dirty="0" smtClean="0"/>
          </a:p>
          <a:p>
            <a:pPr lvl="1">
              <a:buFontTx/>
              <a:buChar char="-"/>
            </a:pPr>
            <a:r>
              <a:rPr lang="es-ES_tradnl" sz="2400" dirty="0" smtClean="0"/>
              <a:t>Opcion</a:t>
            </a:r>
            <a:r>
              <a:rPr lang="es-ES_tradnl" sz="2400" dirty="0" smtClean="0"/>
              <a:t>es </a:t>
            </a:r>
            <a:r>
              <a:rPr lang="es-ES_tradnl" sz="2400" dirty="0" smtClean="0"/>
              <a:t>de Compra:</a:t>
            </a:r>
            <a:endParaRPr lang="es-ES_tradnl" sz="2400" dirty="0" smtClean="0"/>
          </a:p>
          <a:p>
            <a:pPr marL="1371600" lvl="2" indent="-457200">
              <a:buFont typeface="+mj-lt"/>
              <a:buAutoNum type="arabicPeriod"/>
            </a:pPr>
            <a:r>
              <a:rPr lang="es-ES_tradnl" sz="2400" dirty="0" smtClean="0"/>
              <a:t> Al Contado</a:t>
            </a:r>
          </a:p>
          <a:p>
            <a:pPr marL="1371600" lvl="2" indent="-457200">
              <a:buFont typeface="+mj-lt"/>
              <a:buAutoNum type="arabicPeriod"/>
            </a:pPr>
            <a:r>
              <a:rPr lang="es-ES_tradnl" sz="2400" dirty="0" smtClean="0"/>
              <a:t> </a:t>
            </a:r>
            <a:r>
              <a:rPr lang="es-ES_tradnl" sz="2400" dirty="0" smtClean="0"/>
              <a:t>Crédito</a:t>
            </a:r>
          </a:p>
          <a:p>
            <a:pPr lvl="3">
              <a:buFontTx/>
              <a:buChar char="-"/>
            </a:pPr>
            <a:r>
              <a:rPr lang="es-ES_tradnl" sz="2400" dirty="0" smtClean="0"/>
              <a:t> Pago de 12 cuotas durante 1 año </a:t>
            </a:r>
          </a:p>
          <a:p>
            <a:pPr lvl="3">
              <a:buFontTx/>
              <a:buChar char="-"/>
            </a:pPr>
            <a:r>
              <a:rPr lang="es-ES_tradnl" sz="2400" dirty="0" smtClean="0"/>
              <a:t>12 % de interés anual en pesos</a:t>
            </a:r>
          </a:p>
          <a:p>
            <a:pPr lvl="3">
              <a:buFontTx/>
              <a:buChar char="-"/>
            </a:pPr>
            <a:r>
              <a:rPr lang="es-ES_tradnl" sz="2400" dirty="0" smtClean="0"/>
              <a:t>3% de inflación anual</a:t>
            </a:r>
            <a:endParaRPr lang="es-ES_tradnl" sz="2400" dirty="0" smtClean="0"/>
          </a:p>
        </p:txBody>
      </p:sp>
      <p:pic>
        <p:nvPicPr>
          <p:cNvPr id="4" name="Picture 2" descr="http://ww3.bancochile.cl/wps/wcm/resources/file/eb35600531f206d/bg_simulacredito-bottom.jpg"/>
          <p:cNvPicPr>
            <a:picLocks noChangeAspect="1" noChangeArrowheads="1"/>
          </p:cNvPicPr>
          <p:nvPr/>
        </p:nvPicPr>
        <p:blipFill>
          <a:blip r:embed="rId2" cstate="print"/>
          <a:srcRect/>
          <a:stretch>
            <a:fillRect/>
          </a:stretch>
        </p:blipFill>
        <p:spPr bwMode="auto">
          <a:xfrm>
            <a:off x="4355976" y="836712"/>
            <a:ext cx="4295096" cy="2369120"/>
          </a:xfrm>
          <a:prstGeom prst="rect">
            <a:avLst/>
          </a:prstGeom>
          <a:noFill/>
        </p:spPr>
      </p:pic>
      <p:sp>
        <p:nvSpPr>
          <p:cNvPr id="5" name="4 Rectángulo"/>
          <p:cNvSpPr/>
          <p:nvPr/>
        </p:nvSpPr>
        <p:spPr>
          <a:xfrm>
            <a:off x="323528" y="5013176"/>
            <a:ext cx="7848872" cy="830997"/>
          </a:xfrm>
          <a:prstGeom prst="rect">
            <a:avLst/>
          </a:prstGeom>
        </p:spPr>
        <p:txBody>
          <a:bodyPr wrap="square">
            <a:spAutoFit/>
          </a:bodyPr>
          <a:lstStyle/>
          <a:p>
            <a:pPr marL="1371600" lvl="2" indent="-457200"/>
            <a:r>
              <a:rPr lang="es-ES_tradnl" sz="2400" b="1" dirty="0" smtClean="0">
                <a:solidFill>
                  <a:srgbClr val="FF0000"/>
                </a:solidFill>
                <a:effectLst>
                  <a:outerShdw blurRad="38100" dist="38100" dir="2700000" algn="tl">
                    <a:srgbClr val="000000">
                      <a:alpha val="43137"/>
                    </a:srgbClr>
                  </a:outerShdw>
                </a:effectLst>
              </a:rPr>
              <a:t>Usted Prefiere tomar Crédito, </a:t>
            </a:r>
          </a:p>
          <a:p>
            <a:pPr marL="1371600" lvl="2" indent="-457200"/>
            <a:r>
              <a:rPr lang="es-ES_tradnl" sz="2400" b="1" dirty="0" smtClean="0">
                <a:solidFill>
                  <a:srgbClr val="FF0000"/>
                </a:solidFill>
                <a:effectLst>
                  <a:outerShdw blurRad="38100" dist="38100" dir="2700000" algn="tl">
                    <a:srgbClr val="000000">
                      <a:alpha val="43137"/>
                    </a:srgbClr>
                  </a:outerShdw>
                </a:effectLst>
              </a:rPr>
              <a:t>Pero, ¿Cuanto pagará al final del año?</a:t>
            </a:r>
            <a:endParaRPr lang="es-ES_tradnl" sz="2400" b="1" dirty="0" smtClean="0">
              <a:solidFill>
                <a:srgbClr val="FF0000"/>
              </a:solidFill>
              <a:effectLst>
                <a:outerShdw blurRad="38100" dist="38100" dir="2700000" algn="tl">
                  <a:srgbClr val="000000">
                    <a:alpha val="43137"/>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857224" y="214290"/>
            <a:ext cx="6985000" cy="461665"/>
          </a:xfrm>
          <a:prstGeom prst="rect">
            <a:avLst/>
          </a:prstGeom>
          <a:noFill/>
          <a:ln w="9525">
            <a:noFill/>
            <a:miter lim="800000"/>
            <a:headEnd/>
            <a:tailEnd/>
          </a:ln>
          <a:effectLst/>
        </p:spPr>
        <p:txBody>
          <a:bodyPr>
            <a:spAutoFit/>
          </a:bodyPr>
          <a:lstStyle/>
          <a:p>
            <a:pPr algn="ctr"/>
            <a:r>
              <a:rPr lang="es-ES_tradnl" sz="2400" b="1" dirty="0" smtClean="0">
                <a:effectLst>
                  <a:outerShdw blurRad="38100" dist="38100" dir="2700000" algn="tl">
                    <a:srgbClr val="C0C0C0"/>
                  </a:outerShdw>
                </a:effectLst>
              </a:rPr>
              <a:t>Proyecto </a:t>
            </a:r>
            <a:r>
              <a:rPr lang="es-ES_tradnl" sz="2400" b="1" dirty="0" smtClean="0">
                <a:effectLst>
                  <a:outerShdw blurRad="38100" dist="38100" dir="2700000" algn="tl">
                    <a:srgbClr val="C0C0C0"/>
                  </a:outerShdw>
                </a:effectLst>
              </a:rPr>
              <a:t>Compra de Automóvil</a:t>
            </a:r>
            <a:endParaRPr lang="es-ES_tradnl" sz="2400" b="1" dirty="0" smtClean="0">
              <a:effectLst>
                <a:outerShdw blurRad="38100" dist="38100" dir="2700000" algn="tl">
                  <a:srgbClr val="C0C0C0"/>
                </a:outerShdw>
              </a:effectLst>
            </a:endParaRPr>
          </a:p>
        </p:txBody>
      </p:sp>
      <p:sp>
        <p:nvSpPr>
          <p:cNvPr id="3" name="Rectangle 4"/>
          <p:cNvSpPr>
            <a:spLocks noChangeArrowheads="1"/>
          </p:cNvSpPr>
          <p:nvPr/>
        </p:nvSpPr>
        <p:spPr bwMode="auto">
          <a:xfrm>
            <a:off x="251520" y="1124744"/>
            <a:ext cx="7488832" cy="2308324"/>
          </a:xfrm>
          <a:prstGeom prst="rect">
            <a:avLst/>
          </a:prstGeom>
          <a:noFill/>
          <a:ln w="9525">
            <a:noFill/>
            <a:miter lim="800000"/>
            <a:headEnd/>
            <a:tailEnd/>
          </a:ln>
          <a:effectLst/>
        </p:spPr>
        <p:txBody>
          <a:bodyPr wrap="square">
            <a:spAutoFit/>
          </a:bodyPr>
          <a:lstStyle/>
          <a:p>
            <a:r>
              <a:rPr lang="es-ES_tradnl" sz="2400" dirty="0" smtClean="0"/>
              <a:t>Preguntas Claves:</a:t>
            </a:r>
          </a:p>
          <a:p>
            <a:pPr marL="914400" lvl="1" indent="-457200">
              <a:buAutoNum type="alphaLcParenR"/>
            </a:pPr>
            <a:r>
              <a:rPr lang="es-ES_tradnl" sz="2400" dirty="0" smtClean="0"/>
              <a:t>Plazo</a:t>
            </a:r>
          </a:p>
          <a:p>
            <a:pPr marL="914400" lvl="1" indent="-457200">
              <a:buAutoNum type="alphaLcParenR"/>
            </a:pPr>
            <a:r>
              <a:rPr lang="es-ES_tradnl" sz="2400" dirty="0" smtClean="0"/>
              <a:t>Interés Simple o Compuesto</a:t>
            </a:r>
          </a:p>
          <a:p>
            <a:pPr marL="914400" lvl="1" indent="-457200">
              <a:buAutoNum type="alphaLcParenR"/>
            </a:pPr>
            <a:r>
              <a:rPr lang="es-ES_tradnl" sz="2400" dirty="0" smtClean="0"/>
              <a:t>Interés Nominal o Real</a:t>
            </a:r>
          </a:p>
          <a:p>
            <a:pPr marL="914400" lvl="1" indent="-457200">
              <a:buAutoNum type="alphaLcParenR"/>
            </a:pPr>
            <a:r>
              <a:rPr lang="es-ES_tradnl" sz="2400" dirty="0" smtClean="0"/>
              <a:t>Interés Local o Extranjero (Moneda)</a:t>
            </a:r>
          </a:p>
          <a:p>
            <a:pPr marL="914400" lvl="1" indent="-457200">
              <a:buAutoNum type="alphaLcParenR"/>
            </a:pPr>
            <a:endParaRPr lang="es-ES_tradnl" sz="2400" dirty="0" smtClean="0"/>
          </a:p>
        </p:txBody>
      </p:sp>
      <p:pic>
        <p:nvPicPr>
          <p:cNvPr id="5" name="Picture 2" descr="http://ww3.bancochile.cl/wps/wcm/resources/file/eb35600531f206d/bg_simulacredito-bottom.jpg"/>
          <p:cNvPicPr>
            <a:picLocks noChangeAspect="1" noChangeArrowheads="1"/>
          </p:cNvPicPr>
          <p:nvPr/>
        </p:nvPicPr>
        <p:blipFill>
          <a:blip r:embed="rId2" cstate="print"/>
          <a:srcRect/>
          <a:stretch>
            <a:fillRect/>
          </a:stretch>
        </p:blipFill>
        <p:spPr bwMode="auto">
          <a:xfrm>
            <a:off x="4067944" y="3789040"/>
            <a:ext cx="4295096" cy="236912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857224" y="214290"/>
            <a:ext cx="6985000" cy="461665"/>
          </a:xfrm>
          <a:prstGeom prst="rect">
            <a:avLst/>
          </a:prstGeom>
          <a:noFill/>
          <a:ln w="9525">
            <a:noFill/>
            <a:miter lim="800000"/>
            <a:headEnd/>
            <a:tailEnd/>
          </a:ln>
          <a:effectLst/>
        </p:spPr>
        <p:txBody>
          <a:bodyPr>
            <a:spAutoFit/>
          </a:bodyPr>
          <a:lstStyle/>
          <a:p>
            <a:pPr algn="ctr"/>
            <a:r>
              <a:rPr lang="es-ES_tradnl" sz="2400" b="1" dirty="0" smtClean="0">
                <a:effectLst>
                  <a:outerShdw blurRad="38100" dist="38100" dir="2700000" algn="tl">
                    <a:srgbClr val="C0C0C0"/>
                  </a:outerShdw>
                </a:effectLst>
              </a:rPr>
              <a:t>Proyecto Compra de Automóvil</a:t>
            </a:r>
            <a:endParaRPr lang="es-ES_tradnl" sz="2400" b="1" dirty="0" smtClean="0">
              <a:effectLst>
                <a:outerShdw blurRad="38100" dist="38100" dir="2700000" algn="tl">
                  <a:srgbClr val="C0C0C0"/>
                </a:outerShdw>
              </a:effectLst>
            </a:endParaRPr>
          </a:p>
        </p:txBody>
      </p:sp>
      <p:sp>
        <p:nvSpPr>
          <p:cNvPr id="3" name="Rectangle 4"/>
          <p:cNvSpPr>
            <a:spLocks noChangeArrowheads="1"/>
          </p:cNvSpPr>
          <p:nvPr/>
        </p:nvSpPr>
        <p:spPr bwMode="auto">
          <a:xfrm>
            <a:off x="251520" y="1124744"/>
            <a:ext cx="8568952" cy="3785652"/>
          </a:xfrm>
          <a:prstGeom prst="rect">
            <a:avLst/>
          </a:prstGeom>
          <a:noFill/>
          <a:ln w="9525">
            <a:noFill/>
            <a:miter lim="800000"/>
            <a:headEnd/>
            <a:tailEnd/>
          </a:ln>
          <a:effectLst/>
        </p:spPr>
        <p:txBody>
          <a:bodyPr wrap="square">
            <a:spAutoFit/>
          </a:bodyPr>
          <a:lstStyle/>
          <a:p>
            <a:r>
              <a:rPr lang="es-ES_tradnl" sz="2400" dirty="0" smtClean="0"/>
              <a:t>Preguntas Claves:</a:t>
            </a:r>
          </a:p>
          <a:p>
            <a:pPr lvl="1">
              <a:buFontTx/>
              <a:buChar char="-"/>
            </a:pPr>
            <a:r>
              <a:rPr lang="es-ES_tradnl" sz="2400" dirty="0" smtClean="0"/>
              <a:t> Como es el interés que pago en cuanto a:</a:t>
            </a:r>
          </a:p>
          <a:p>
            <a:pPr marL="914400" lvl="1" indent="-457200">
              <a:buAutoNum type="alphaLcParenR"/>
            </a:pPr>
            <a:r>
              <a:rPr lang="es-ES_tradnl" sz="2400" dirty="0" smtClean="0"/>
              <a:t>Plazo</a:t>
            </a:r>
            <a:endParaRPr lang="es-ES_tradnl" sz="2400" dirty="0" smtClean="0"/>
          </a:p>
          <a:p>
            <a:pPr marL="914400" lvl="1" indent="-457200">
              <a:buAutoNum type="alphaLcParenR"/>
            </a:pPr>
            <a:endParaRPr lang="es-ES_tradnl" sz="2400" dirty="0" smtClean="0"/>
          </a:p>
          <a:p>
            <a:pPr marL="914400" lvl="1" indent="-457200"/>
            <a:endParaRPr lang="es-ES_tradnl" sz="2400" dirty="0" smtClean="0"/>
          </a:p>
          <a:p>
            <a:pPr marL="914400" lvl="1" indent="-457200">
              <a:buAutoNum type="alphaLcParenR"/>
            </a:pPr>
            <a:endParaRPr lang="es-ES_tradnl" sz="2400" dirty="0" smtClean="0"/>
          </a:p>
          <a:p>
            <a:pPr marL="914400" lvl="1" indent="-457200">
              <a:buAutoNum type="alphaLcParenR"/>
            </a:pPr>
            <a:endParaRPr lang="es-ES_tradnl" sz="2400" dirty="0" smtClean="0"/>
          </a:p>
          <a:p>
            <a:pPr marL="914400" lvl="1" indent="-457200">
              <a:buAutoNum type="alphaLcParenR"/>
            </a:pPr>
            <a:endParaRPr lang="es-ES_tradnl" sz="2400" dirty="0" smtClean="0"/>
          </a:p>
          <a:p>
            <a:pPr marL="914400" lvl="1" indent="-457200">
              <a:buAutoNum type="alphaLcParenR"/>
            </a:pPr>
            <a:endParaRPr lang="es-ES_tradnl" sz="2400" dirty="0" smtClean="0"/>
          </a:p>
          <a:p>
            <a:pPr marL="914400" lvl="1" indent="-457200" algn="ctr"/>
            <a:r>
              <a:rPr lang="es-ES_tradnl" sz="2400" dirty="0" smtClean="0"/>
              <a:t>(1 + r</a:t>
            </a:r>
            <a:r>
              <a:rPr lang="es-ES_tradnl" sz="2400" baseline="-25000" dirty="0" smtClean="0"/>
              <a:t>anual</a:t>
            </a:r>
            <a:r>
              <a:rPr lang="es-ES_tradnl" sz="2400" dirty="0" smtClean="0"/>
              <a:t>/12) = 1+ r</a:t>
            </a:r>
            <a:r>
              <a:rPr lang="es-ES_tradnl" sz="2400" baseline="-25000" dirty="0" smtClean="0"/>
              <a:t>mensual</a:t>
            </a:r>
          </a:p>
        </p:txBody>
      </p:sp>
      <p:sp>
        <p:nvSpPr>
          <p:cNvPr id="6" name="5 Rectángulo"/>
          <p:cNvSpPr/>
          <p:nvPr/>
        </p:nvSpPr>
        <p:spPr>
          <a:xfrm>
            <a:off x="323528" y="2996952"/>
            <a:ext cx="7848872" cy="461665"/>
          </a:xfrm>
          <a:prstGeom prst="rect">
            <a:avLst/>
          </a:prstGeom>
        </p:spPr>
        <p:txBody>
          <a:bodyPr wrap="square">
            <a:spAutoFit/>
          </a:bodyPr>
          <a:lstStyle/>
          <a:p>
            <a:pPr marL="900113" lvl="2" indent="-804863"/>
            <a:r>
              <a:rPr lang="es-ES_tradnl" sz="2400" b="1" dirty="0" smtClean="0">
                <a:solidFill>
                  <a:srgbClr val="0070C0"/>
                </a:solidFill>
                <a:effectLst>
                  <a:outerShdw blurRad="38100" dist="38100" dir="2700000" algn="tl">
                    <a:srgbClr val="000000">
                      <a:alpha val="43137"/>
                    </a:srgbClr>
                  </a:outerShdw>
                </a:effectLst>
              </a:rPr>
              <a:t>Pago en 12 cuotas MENSUALES a un AÑO plazo.</a:t>
            </a:r>
            <a:endParaRPr lang="es-ES_tradnl" sz="2400" b="1" dirty="0" smtClean="0">
              <a:solidFill>
                <a:srgbClr val="0070C0"/>
              </a:solidFill>
              <a:effectLst>
                <a:outerShdw blurRad="38100" dist="38100" dir="2700000" algn="tl">
                  <a:srgbClr val="000000">
                    <a:alpha val="43137"/>
                  </a:srgbClr>
                </a:outerShdw>
              </a:effectLst>
            </a:endParaRPr>
          </a:p>
        </p:txBody>
      </p:sp>
      <p:sp>
        <p:nvSpPr>
          <p:cNvPr id="8" name="7 Rectángulo"/>
          <p:cNvSpPr/>
          <p:nvPr/>
        </p:nvSpPr>
        <p:spPr>
          <a:xfrm>
            <a:off x="395536" y="3573016"/>
            <a:ext cx="7848872" cy="1569660"/>
          </a:xfrm>
          <a:prstGeom prst="rect">
            <a:avLst/>
          </a:prstGeom>
        </p:spPr>
        <p:txBody>
          <a:bodyPr wrap="square">
            <a:spAutoFit/>
          </a:bodyPr>
          <a:lstStyle/>
          <a:p>
            <a:pPr marL="900113" lvl="2" indent="-804863"/>
            <a:r>
              <a:rPr lang="es-ES_tradnl" sz="2400" b="1" dirty="0" smtClean="0">
                <a:solidFill>
                  <a:srgbClr val="0070C0"/>
                </a:solidFill>
                <a:effectLst>
                  <a:outerShdw blurRad="38100" dist="38100" dir="2700000" algn="tl">
                    <a:srgbClr val="000000">
                      <a:alpha val="43137"/>
                    </a:srgbClr>
                  </a:outerShdw>
                </a:effectLst>
              </a:rPr>
              <a:t>12 % de interés anual = 1% de interés mensual</a:t>
            </a:r>
          </a:p>
          <a:p>
            <a:pPr marL="900113" lvl="2" indent="-804863"/>
            <a:endParaRPr lang="es-ES_tradnl" sz="2400" b="1" dirty="0" smtClean="0">
              <a:solidFill>
                <a:srgbClr val="0070C0"/>
              </a:solidFill>
              <a:effectLst>
                <a:outerShdw blurRad="38100" dist="38100" dir="2700000" algn="tl">
                  <a:srgbClr val="000000">
                    <a:alpha val="43137"/>
                  </a:srgbClr>
                </a:outerShdw>
              </a:effectLst>
            </a:endParaRPr>
          </a:p>
          <a:p>
            <a:pPr marL="900113" lvl="2" indent="-804863"/>
            <a:endParaRPr lang="es-ES_tradnl" sz="2400" b="1" dirty="0" smtClean="0">
              <a:solidFill>
                <a:srgbClr val="0070C0"/>
              </a:solidFill>
              <a:effectLst>
                <a:outerShdw blurRad="38100" dist="38100" dir="2700000" algn="tl">
                  <a:srgbClr val="000000">
                    <a:alpha val="43137"/>
                  </a:srgbClr>
                </a:outerShdw>
              </a:effectLst>
            </a:endParaRPr>
          </a:p>
          <a:p>
            <a:pPr marL="900113" lvl="2" indent="-804863"/>
            <a:endParaRPr lang="es-ES_tradnl" sz="2400" b="1" dirty="0" smtClean="0">
              <a:solidFill>
                <a:srgbClr val="0070C0"/>
              </a:solidFill>
              <a:effectLst>
                <a:outerShdw blurRad="38100" dist="38100" dir="2700000" algn="tl">
                  <a:srgbClr val="000000">
                    <a:alpha val="43137"/>
                  </a:srgbClr>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857224" y="214290"/>
            <a:ext cx="6985000" cy="830997"/>
          </a:xfrm>
          <a:prstGeom prst="rect">
            <a:avLst/>
          </a:prstGeom>
          <a:noFill/>
          <a:ln w="9525">
            <a:noFill/>
            <a:miter lim="800000"/>
            <a:headEnd/>
            <a:tailEnd/>
          </a:ln>
          <a:effectLst/>
        </p:spPr>
        <p:txBody>
          <a:bodyPr>
            <a:spAutoFit/>
          </a:bodyPr>
          <a:lstStyle/>
          <a:p>
            <a:pPr algn="ctr"/>
            <a:r>
              <a:rPr lang="es-ES_tradnl" sz="2400" b="1" dirty="0" smtClean="0">
                <a:effectLst>
                  <a:outerShdw blurRad="38100" dist="38100" dir="2700000" algn="tl">
                    <a:srgbClr val="C0C0C0"/>
                  </a:outerShdw>
                </a:effectLst>
              </a:rPr>
              <a:t>Proyecto Compra de Automóvil</a:t>
            </a:r>
          </a:p>
          <a:p>
            <a:pPr algn="ctr"/>
            <a:r>
              <a:rPr lang="es-ES_tradnl" sz="2400" b="1" dirty="0" smtClean="0">
                <a:effectLst>
                  <a:outerShdw blurRad="38100" dist="38100" dir="2700000" algn="tl">
                    <a:srgbClr val="C0C0C0"/>
                  </a:outerShdw>
                </a:effectLst>
              </a:rPr>
              <a:t>Interés Simple V/S Compuesto</a:t>
            </a:r>
            <a:endParaRPr lang="es-ES_tradnl" sz="2400" b="1" dirty="0" smtClean="0">
              <a:effectLst>
                <a:outerShdw blurRad="38100" dist="38100" dir="2700000" algn="tl">
                  <a:srgbClr val="C0C0C0"/>
                </a:outerShdw>
              </a:effectLst>
            </a:endParaRPr>
          </a:p>
        </p:txBody>
      </p:sp>
      <p:sp>
        <p:nvSpPr>
          <p:cNvPr id="3" name="Rectangle 4"/>
          <p:cNvSpPr>
            <a:spLocks noChangeArrowheads="1"/>
          </p:cNvSpPr>
          <p:nvPr/>
        </p:nvSpPr>
        <p:spPr bwMode="auto">
          <a:xfrm>
            <a:off x="251520" y="980728"/>
            <a:ext cx="4176464" cy="400110"/>
          </a:xfrm>
          <a:prstGeom prst="rect">
            <a:avLst/>
          </a:prstGeom>
          <a:noFill/>
          <a:ln w="9525">
            <a:noFill/>
            <a:miter lim="800000"/>
            <a:headEnd/>
            <a:tailEnd/>
          </a:ln>
          <a:effectLst/>
        </p:spPr>
        <p:txBody>
          <a:bodyPr wrap="square">
            <a:spAutoFit/>
          </a:bodyPr>
          <a:lstStyle/>
          <a:p>
            <a:r>
              <a:rPr lang="es-ES_tradnl" sz="2000" dirty="0" smtClean="0"/>
              <a:t>Interés Simple (1% Mensual)</a:t>
            </a:r>
            <a:endParaRPr lang="es-ES_tradnl" sz="2000" dirty="0" smtClean="0"/>
          </a:p>
        </p:txBody>
      </p:sp>
      <p:graphicFrame>
        <p:nvGraphicFramePr>
          <p:cNvPr id="7" name="6 Tabla"/>
          <p:cNvGraphicFramePr>
            <a:graphicFrameLocks noGrp="1"/>
          </p:cNvGraphicFramePr>
          <p:nvPr/>
        </p:nvGraphicFramePr>
        <p:xfrm>
          <a:off x="827584" y="1484784"/>
          <a:ext cx="2808312" cy="3456388"/>
        </p:xfrm>
        <a:graphic>
          <a:graphicData uri="http://schemas.openxmlformats.org/drawingml/2006/table">
            <a:tbl>
              <a:tblPr/>
              <a:tblGrid>
                <a:gridCol w="1484571"/>
                <a:gridCol w="1323741"/>
              </a:tblGrid>
              <a:tr h="265876">
                <a:tc>
                  <a:txBody>
                    <a:bodyPr/>
                    <a:lstStyle/>
                    <a:p>
                      <a:pPr algn="ctr" fontAlgn="b"/>
                      <a:r>
                        <a:rPr lang="es-CL" sz="1600" b="0" i="0" u="none" strike="noStrike" dirty="0">
                          <a:solidFill>
                            <a:srgbClr val="000000"/>
                          </a:solidFill>
                          <a:latin typeface="Calibri"/>
                        </a:rPr>
                        <a:t>(Meses)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dirty="0" smtClean="0">
                          <a:solidFill>
                            <a:srgbClr val="000000"/>
                          </a:solidFill>
                          <a:latin typeface="Calibri"/>
                        </a:rPr>
                        <a:t>Interés </a:t>
                      </a:r>
                      <a:r>
                        <a:rPr lang="es-CL" sz="1600" b="0" i="0" u="none" strike="noStrike" dirty="0">
                          <a:solidFill>
                            <a:srgbClr val="000000"/>
                          </a:solidFill>
                          <a:latin typeface="Calibri"/>
                        </a:rPr>
                        <a:t>Simple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876">
                <a:tc>
                  <a:txBody>
                    <a:bodyPr/>
                    <a:lstStyle/>
                    <a:p>
                      <a:pPr algn="ctr" fontAlgn="b"/>
                      <a:r>
                        <a:rPr lang="es-CL" sz="16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5.050.000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876">
                <a:tc>
                  <a:txBody>
                    <a:bodyPr/>
                    <a:lstStyle/>
                    <a:p>
                      <a:pPr algn="ctr" fontAlgn="b"/>
                      <a:r>
                        <a:rPr lang="es-CL" sz="1600" b="0" i="0" u="none" strike="noStrike">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5.100.000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876">
                <a:tc>
                  <a:txBody>
                    <a:bodyPr/>
                    <a:lstStyle/>
                    <a:p>
                      <a:pPr algn="ctr" fontAlgn="b"/>
                      <a:r>
                        <a:rPr lang="es-CL" sz="1600" b="0" i="0" u="none" strike="noStrike">
                          <a:solidFill>
                            <a:srgbClr val="000000"/>
                          </a:solidFill>
                          <a:latin typeface="Calibri"/>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5.150.000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876">
                <a:tc>
                  <a:txBody>
                    <a:bodyPr/>
                    <a:lstStyle/>
                    <a:p>
                      <a:pPr algn="ctr" fontAlgn="b"/>
                      <a:r>
                        <a:rPr lang="es-CL" sz="1600" b="0" i="0" u="none" strike="noStrike">
                          <a:solidFill>
                            <a:srgbClr val="000000"/>
                          </a:solidFill>
                          <a:latin typeface="Calibri"/>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5.200.000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876">
                <a:tc>
                  <a:txBody>
                    <a:bodyPr/>
                    <a:lstStyle/>
                    <a:p>
                      <a:pPr algn="ctr" fontAlgn="b"/>
                      <a:r>
                        <a:rPr lang="es-CL" sz="1600" b="0" i="0" u="none" strike="noStrike">
                          <a:solidFill>
                            <a:srgbClr val="000000"/>
                          </a:solidFill>
                          <a:latin typeface="Calibri"/>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5.250.000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876">
                <a:tc>
                  <a:txBody>
                    <a:bodyPr/>
                    <a:lstStyle/>
                    <a:p>
                      <a:pPr algn="ctr" fontAlgn="b"/>
                      <a:r>
                        <a:rPr lang="es-CL" sz="1600" b="0" i="0" u="none" strike="noStrike">
                          <a:solidFill>
                            <a:srgbClr val="000000"/>
                          </a:solidFill>
                          <a:latin typeface="Calibri"/>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5.300.000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876">
                <a:tc>
                  <a:txBody>
                    <a:bodyPr/>
                    <a:lstStyle/>
                    <a:p>
                      <a:pPr algn="ctr" fontAlgn="b"/>
                      <a:r>
                        <a:rPr lang="es-CL" sz="1600" b="0" i="0" u="none" strike="noStrike">
                          <a:solidFill>
                            <a:srgbClr val="000000"/>
                          </a:solidFill>
                          <a:latin typeface="Calibri"/>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5.350.000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876">
                <a:tc>
                  <a:txBody>
                    <a:bodyPr/>
                    <a:lstStyle/>
                    <a:p>
                      <a:pPr algn="ctr" fontAlgn="b"/>
                      <a:r>
                        <a:rPr lang="es-CL" sz="1600" b="0" i="0" u="none" strike="noStrike">
                          <a:solidFill>
                            <a:srgbClr val="000000"/>
                          </a:solidFill>
                          <a:latin typeface="Calibri"/>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5.400.000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876">
                <a:tc>
                  <a:txBody>
                    <a:bodyPr/>
                    <a:lstStyle/>
                    <a:p>
                      <a:pPr algn="ctr" fontAlgn="b"/>
                      <a:r>
                        <a:rPr lang="es-CL" sz="1600" b="0" i="0" u="none" strike="noStrike">
                          <a:solidFill>
                            <a:srgbClr val="000000"/>
                          </a:solidFill>
                          <a:latin typeface="Calibri"/>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5.450.000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876">
                <a:tc>
                  <a:txBody>
                    <a:bodyPr/>
                    <a:lstStyle/>
                    <a:p>
                      <a:pPr algn="ctr" fontAlgn="b"/>
                      <a:r>
                        <a:rPr lang="es-CL" sz="1600" b="0" i="0" u="none" strike="noStrike">
                          <a:solidFill>
                            <a:srgbClr val="000000"/>
                          </a:solidFill>
                          <a:latin typeface="Calibri"/>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5.500.000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876">
                <a:tc>
                  <a:txBody>
                    <a:bodyPr/>
                    <a:lstStyle/>
                    <a:p>
                      <a:pPr algn="ctr" fontAlgn="b"/>
                      <a:r>
                        <a:rPr lang="es-CL" sz="1600" b="0" i="0" u="none" strike="noStrike">
                          <a:solidFill>
                            <a:srgbClr val="000000"/>
                          </a:solidFill>
                          <a:latin typeface="Calibri"/>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dirty="0">
                          <a:solidFill>
                            <a:srgbClr val="000000"/>
                          </a:solidFill>
                          <a:latin typeface="Calibri"/>
                        </a:rPr>
                        <a:t>5.550.000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5876">
                <a:tc>
                  <a:txBody>
                    <a:bodyPr/>
                    <a:lstStyle/>
                    <a:p>
                      <a:pPr algn="ctr" fontAlgn="b"/>
                      <a:r>
                        <a:rPr lang="es-CL" sz="1600" b="0" i="0" u="none" strike="noStrike">
                          <a:solidFill>
                            <a:srgbClr val="000000"/>
                          </a:solidFill>
                          <a:latin typeface="Calibri"/>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dirty="0">
                          <a:solidFill>
                            <a:srgbClr val="000000"/>
                          </a:solidFill>
                          <a:latin typeface="Calibri"/>
                        </a:rPr>
                        <a:t>5.600.000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0" name="9 Elipse"/>
          <p:cNvSpPr/>
          <p:nvPr/>
        </p:nvSpPr>
        <p:spPr>
          <a:xfrm>
            <a:off x="251520" y="4653136"/>
            <a:ext cx="4032448" cy="36004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1" name="Rectangle 4"/>
          <p:cNvSpPr>
            <a:spLocks noChangeArrowheads="1"/>
          </p:cNvSpPr>
          <p:nvPr/>
        </p:nvSpPr>
        <p:spPr bwMode="auto">
          <a:xfrm>
            <a:off x="4644008" y="980728"/>
            <a:ext cx="4248472" cy="400110"/>
          </a:xfrm>
          <a:prstGeom prst="rect">
            <a:avLst/>
          </a:prstGeom>
          <a:noFill/>
          <a:ln w="9525">
            <a:noFill/>
            <a:miter lim="800000"/>
            <a:headEnd/>
            <a:tailEnd/>
          </a:ln>
          <a:effectLst/>
        </p:spPr>
        <p:txBody>
          <a:bodyPr wrap="square">
            <a:spAutoFit/>
          </a:bodyPr>
          <a:lstStyle/>
          <a:p>
            <a:r>
              <a:rPr lang="es-ES_tradnl" sz="2000" dirty="0" smtClean="0"/>
              <a:t>Interés Compuesto (1% Mensual)</a:t>
            </a:r>
            <a:endParaRPr lang="es-ES_tradnl" sz="2000" dirty="0" smtClean="0"/>
          </a:p>
        </p:txBody>
      </p:sp>
      <p:graphicFrame>
        <p:nvGraphicFramePr>
          <p:cNvPr id="12" name="11 Tabla"/>
          <p:cNvGraphicFramePr>
            <a:graphicFrameLocks noGrp="1"/>
          </p:cNvGraphicFramePr>
          <p:nvPr/>
        </p:nvGraphicFramePr>
        <p:xfrm>
          <a:off x="5508104" y="1412776"/>
          <a:ext cx="2808312" cy="3577932"/>
        </p:xfrm>
        <a:graphic>
          <a:graphicData uri="http://schemas.openxmlformats.org/drawingml/2006/table">
            <a:tbl>
              <a:tblPr/>
              <a:tblGrid>
                <a:gridCol w="1366206"/>
                <a:gridCol w="1442106"/>
              </a:tblGrid>
              <a:tr h="537552">
                <a:tc>
                  <a:txBody>
                    <a:bodyPr/>
                    <a:lstStyle/>
                    <a:p>
                      <a:pPr algn="ctr" fontAlgn="b"/>
                      <a:r>
                        <a:rPr lang="es-CL" sz="1600" b="0" i="0" u="none" strike="noStrike" dirty="0">
                          <a:solidFill>
                            <a:srgbClr val="000000"/>
                          </a:solidFill>
                          <a:latin typeface="Calibri"/>
                        </a:rPr>
                        <a:t>(Meses)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dirty="0" smtClean="0">
                          <a:solidFill>
                            <a:srgbClr val="000000"/>
                          </a:solidFill>
                          <a:latin typeface="Calibri"/>
                        </a:rPr>
                        <a:t>Interés </a:t>
                      </a:r>
                      <a:r>
                        <a:rPr lang="es-CL" sz="1600" b="0" i="0" u="none" strike="noStrike" dirty="0">
                          <a:solidFill>
                            <a:srgbClr val="000000"/>
                          </a:solidFill>
                          <a:latin typeface="Calibri"/>
                        </a:rPr>
                        <a:t>Compuesto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236">
                <a:tc>
                  <a:txBody>
                    <a:bodyPr/>
                    <a:lstStyle/>
                    <a:p>
                      <a:pPr algn="ctr" fontAlgn="b"/>
                      <a:r>
                        <a:rPr lang="es-CL" sz="16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5.050.000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236">
                <a:tc>
                  <a:txBody>
                    <a:bodyPr/>
                    <a:lstStyle/>
                    <a:p>
                      <a:pPr algn="ctr" fontAlgn="b"/>
                      <a:r>
                        <a:rPr lang="es-CL" sz="1600" b="0" i="0" u="none" strike="noStrike">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5.100.500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236">
                <a:tc>
                  <a:txBody>
                    <a:bodyPr/>
                    <a:lstStyle/>
                    <a:p>
                      <a:pPr algn="ctr" fontAlgn="b"/>
                      <a:r>
                        <a:rPr lang="es-CL" sz="1600" b="0" i="0" u="none" strike="noStrike">
                          <a:solidFill>
                            <a:srgbClr val="000000"/>
                          </a:solidFill>
                          <a:latin typeface="Calibri"/>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5.151.505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236">
                <a:tc>
                  <a:txBody>
                    <a:bodyPr/>
                    <a:lstStyle/>
                    <a:p>
                      <a:pPr algn="ctr" fontAlgn="b"/>
                      <a:r>
                        <a:rPr lang="es-CL" sz="1600" b="0" i="0" u="none" strike="noStrike">
                          <a:solidFill>
                            <a:srgbClr val="000000"/>
                          </a:solidFill>
                          <a:latin typeface="Calibri"/>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5.203.020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236">
                <a:tc>
                  <a:txBody>
                    <a:bodyPr/>
                    <a:lstStyle/>
                    <a:p>
                      <a:pPr algn="ctr" fontAlgn="b"/>
                      <a:r>
                        <a:rPr lang="es-CL" sz="1600" b="0" i="0" u="none" strike="noStrike">
                          <a:solidFill>
                            <a:srgbClr val="000000"/>
                          </a:solidFill>
                          <a:latin typeface="Calibri"/>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5.255.050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236">
                <a:tc>
                  <a:txBody>
                    <a:bodyPr/>
                    <a:lstStyle/>
                    <a:p>
                      <a:pPr algn="ctr" fontAlgn="b"/>
                      <a:r>
                        <a:rPr lang="es-CL" sz="1600" b="0" i="0" u="none" strike="noStrike">
                          <a:solidFill>
                            <a:srgbClr val="000000"/>
                          </a:solidFill>
                          <a:latin typeface="Calibri"/>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5.307.601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236">
                <a:tc>
                  <a:txBody>
                    <a:bodyPr/>
                    <a:lstStyle/>
                    <a:p>
                      <a:pPr algn="ctr" fontAlgn="b"/>
                      <a:r>
                        <a:rPr lang="es-CL" sz="1600" b="0" i="0" u="none" strike="noStrike">
                          <a:solidFill>
                            <a:srgbClr val="000000"/>
                          </a:solidFill>
                          <a:latin typeface="Calibri"/>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5.360.677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236">
                <a:tc>
                  <a:txBody>
                    <a:bodyPr/>
                    <a:lstStyle/>
                    <a:p>
                      <a:pPr algn="ctr" fontAlgn="b"/>
                      <a:r>
                        <a:rPr lang="es-CL" sz="1600" b="0" i="0" u="none" strike="noStrike">
                          <a:solidFill>
                            <a:srgbClr val="000000"/>
                          </a:solidFill>
                          <a:latin typeface="Calibri"/>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5.414.284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236">
                <a:tc>
                  <a:txBody>
                    <a:bodyPr/>
                    <a:lstStyle/>
                    <a:p>
                      <a:pPr algn="ctr" fontAlgn="b"/>
                      <a:r>
                        <a:rPr lang="es-CL" sz="1600" b="0" i="0" u="none" strike="noStrike">
                          <a:solidFill>
                            <a:srgbClr val="000000"/>
                          </a:solidFill>
                          <a:latin typeface="Calibri"/>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5.468.426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236">
                <a:tc>
                  <a:txBody>
                    <a:bodyPr/>
                    <a:lstStyle/>
                    <a:p>
                      <a:pPr algn="ctr" fontAlgn="b"/>
                      <a:r>
                        <a:rPr lang="es-CL" sz="1600" b="0" i="0" u="none" strike="noStrike">
                          <a:solidFill>
                            <a:srgbClr val="000000"/>
                          </a:solidFill>
                          <a:latin typeface="Calibri"/>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5.523.111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236">
                <a:tc>
                  <a:txBody>
                    <a:bodyPr/>
                    <a:lstStyle/>
                    <a:p>
                      <a:pPr algn="ctr" fontAlgn="b"/>
                      <a:r>
                        <a:rPr lang="es-CL" sz="1600" b="0" i="0" u="none" strike="noStrike">
                          <a:solidFill>
                            <a:srgbClr val="000000"/>
                          </a:solidFill>
                          <a:latin typeface="Calibri"/>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a:solidFill>
                            <a:srgbClr val="000000"/>
                          </a:solidFill>
                          <a:latin typeface="Calibri"/>
                        </a:rPr>
                        <a:t>5.578.342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236">
                <a:tc>
                  <a:txBody>
                    <a:bodyPr/>
                    <a:lstStyle/>
                    <a:p>
                      <a:pPr algn="ctr" fontAlgn="b"/>
                      <a:r>
                        <a:rPr lang="es-CL" sz="1600" b="0" i="0" u="none" strike="noStrike">
                          <a:solidFill>
                            <a:srgbClr val="000000"/>
                          </a:solidFill>
                          <a:latin typeface="Calibri"/>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600" b="0" i="0" u="none" strike="noStrike" dirty="0">
                          <a:solidFill>
                            <a:srgbClr val="000000"/>
                          </a:solidFill>
                          <a:latin typeface="Calibri"/>
                        </a:rPr>
                        <a:t>5.634.125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3" name="12 Elipse"/>
          <p:cNvSpPr/>
          <p:nvPr/>
        </p:nvSpPr>
        <p:spPr>
          <a:xfrm>
            <a:off x="4932040" y="4653136"/>
            <a:ext cx="4032448" cy="36004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aphicFrame>
        <p:nvGraphicFramePr>
          <p:cNvPr id="60417" name="Object 1"/>
          <p:cNvGraphicFramePr>
            <a:graphicFrameLocks noChangeAspect="1"/>
          </p:cNvGraphicFramePr>
          <p:nvPr/>
        </p:nvGraphicFramePr>
        <p:xfrm>
          <a:off x="467544" y="5068417"/>
          <a:ext cx="3816424" cy="1789583"/>
        </p:xfrm>
        <a:graphic>
          <a:graphicData uri="http://schemas.openxmlformats.org/presentationml/2006/ole">
            <p:oleObj spid="_x0000_s60417" name="Ecuación" r:id="rId3" imgW="2438280" imgH="1143000" progId="Equation.3">
              <p:embed/>
            </p:oleObj>
          </a:graphicData>
        </a:graphic>
      </p:graphicFrame>
      <p:sp>
        <p:nvSpPr>
          <p:cNvPr id="14" name="13 Elipse"/>
          <p:cNvSpPr/>
          <p:nvPr/>
        </p:nvSpPr>
        <p:spPr>
          <a:xfrm>
            <a:off x="0" y="6497960"/>
            <a:ext cx="4032448" cy="36004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5" name="Rectangle 3"/>
          <p:cNvSpPr txBox="1">
            <a:spLocks noChangeArrowheads="1"/>
          </p:cNvSpPr>
          <p:nvPr/>
        </p:nvSpPr>
        <p:spPr>
          <a:xfrm>
            <a:off x="4679578" y="5157192"/>
            <a:ext cx="4464422" cy="1224136"/>
          </a:xfrm>
          <a:prstGeom prst="rect">
            <a:avLst/>
          </a:prstGeom>
        </p:spPr>
        <p:txBody>
          <a:bodyPr/>
          <a:lstStyle/>
          <a:p>
            <a:pPr marL="621792" marR="0" lvl="1" indent="-228600" algn="just" defTabSz="914400" rtl="0" eaLnBrk="1" fontAlgn="auto" latinLnBrk="0" hangingPunct="1">
              <a:lnSpc>
                <a:spcPct val="90000"/>
              </a:lnSpc>
              <a:spcBef>
                <a:spcPts val="324"/>
              </a:spcBef>
              <a:spcAft>
                <a:spcPts val="0"/>
              </a:spcAft>
              <a:buClr>
                <a:schemeClr val="accent1"/>
              </a:buClr>
              <a:buSzTx/>
              <a:buFont typeface="Wingdings" pitchFamily="2" charset="2"/>
              <a:buNone/>
              <a:tabLst/>
              <a:defRPr/>
            </a:pP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C</a:t>
            </a:r>
            <a:r>
              <a:rPr kumimoji="0" lang="es-ES_tradnl" sz="1400" b="1" i="0" u="none" strike="noStrike" kern="1200" cap="none" spc="0" normalizeH="0" baseline="-25000" noProof="0" dirty="0" smtClean="0">
                <a:ln>
                  <a:noFill/>
                </a:ln>
                <a:solidFill>
                  <a:schemeClr val="tx1"/>
                </a:solidFill>
                <a:effectLst/>
                <a:uLnTx/>
                <a:uFillTx/>
                <a:latin typeface="+mn-lt"/>
                <a:ea typeface="+mn-ea"/>
                <a:cs typeface="+mn-cs"/>
              </a:rPr>
              <a:t>1</a:t>
            </a: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 =  C</a:t>
            </a:r>
            <a:r>
              <a:rPr kumimoji="0" lang="es-ES_tradnl" sz="1400" b="1" i="0" u="none" strike="noStrike" kern="1200" cap="none" spc="0" normalizeH="0" baseline="-25000" noProof="0" dirty="0" smtClean="0">
                <a:ln>
                  <a:noFill/>
                </a:ln>
                <a:solidFill>
                  <a:schemeClr val="tx1"/>
                </a:solidFill>
                <a:effectLst/>
                <a:uLnTx/>
                <a:uFillTx/>
                <a:latin typeface="+mn-lt"/>
                <a:ea typeface="+mn-ea"/>
                <a:cs typeface="+mn-cs"/>
              </a:rPr>
              <a:t>0</a:t>
            </a: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 + r * C</a:t>
            </a:r>
            <a:r>
              <a:rPr kumimoji="0" lang="es-ES_tradnl" sz="1400" b="1" i="0" u="none" strike="noStrike" kern="1200" cap="none" spc="0" normalizeH="0" baseline="-25000" noProof="0" dirty="0" smtClean="0">
                <a:ln>
                  <a:noFill/>
                </a:ln>
                <a:solidFill>
                  <a:schemeClr val="tx1"/>
                </a:solidFill>
                <a:effectLst/>
                <a:uLnTx/>
                <a:uFillTx/>
                <a:latin typeface="+mn-lt"/>
                <a:ea typeface="+mn-ea"/>
                <a:cs typeface="+mn-cs"/>
              </a:rPr>
              <a:t>0</a:t>
            </a: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 = C</a:t>
            </a:r>
            <a:r>
              <a:rPr kumimoji="0" lang="es-ES_tradnl" sz="1400" b="1" i="0" u="none" strike="noStrike" kern="1200" cap="none" spc="0" normalizeH="0" baseline="-25000" noProof="0" dirty="0" smtClean="0">
                <a:ln>
                  <a:noFill/>
                </a:ln>
                <a:solidFill>
                  <a:schemeClr val="tx1"/>
                </a:solidFill>
                <a:effectLst/>
                <a:uLnTx/>
                <a:uFillTx/>
                <a:latin typeface="+mn-lt"/>
                <a:ea typeface="+mn-ea"/>
                <a:cs typeface="+mn-cs"/>
              </a:rPr>
              <a:t>0</a:t>
            </a: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 (1+r) </a:t>
            </a:r>
          </a:p>
          <a:p>
            <a:pPr marL="621792" marR="0" lvl="1" indent="-228600" algn="just" defTabSz="914400" rtl="0" eaLnBrk="1" fontAlgn="auto" latinLnBrk="0" hangingPunct="1">
              <a:lnSpc>
                <a:spcPct val="90000"/>
              </a:lnSpc>
              <a:spcBef>
                <a:spcPts val="324"/>
              </a:spcBef>
              <a:spcAft>
                <a:spcPts val="0"/>
              </a:spcAft>
              <a:buClr>
                <a:schemeClr val="accent1"/>
              </a:buClr>
              <a:buSzTx/>
              <a:buFont typeface="Wingdings" pitchFamily="2" charset="2"/>
              <a:buNone/>
              <a:tabLst/>
              <a:defRPr/>
            </a:pP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C</a:t>
            </a:r>
            <a:r>
              <a:rPr kumimoji="0" lang="es-ES_tradnl" sz="1400" b="1" i="0" u="none" strike="noStrike" kern="1200" cap="none" spc="0" normalizeH="0" baseline="-25000" noProof="0" dirty="0" smtClean="0">
                <a:ln>
                  <a:noFill/>
                </a:ln>
                <a:solidFill>
                  <a:schemeClr val="tx1"/>
                </a:solidFill>
                <a:effectLst/>
                <a:uLnTx/>
                <a:uFillTx/>
                <a:latin typeface="+mn-lt"/>
                <a:ea typeface="+mn-ea"/>
                <a:cs typeface="+mn-cs"/>
              </a:rPr>
              <a:t>2</a:t>
            </a: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 = C</a:t>
            </a:r>
            <a:r>
              <a:rPr kumimoji="0" lang="es-ES_tradnl" sz="1400" b="1" i="0" u="none" strike="noStrike" kern="1200" cap="none" spc="0" normalizeH="0" baseline="-25000" noProof="0" dirty="0" smtClean="0">
                <a:ln>
                  <a:noFill/>
                </a:ln>
                <a:solidFill>
                  <a:schemeClr val="tx1"/>
                </a:solidFill>
                <a:effectLst/>
                <a:uLnTx/>
                <a:uFillTx/>
                <a:latin typeface="+mn-lt"/>
                <a:ea typeface="+mn-ea"/>
                <a:cs typeface="+mn-cs"/>
              </a:rPr>
              <a:t>1</a:t>
            </a: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 + r * C</a:t>
            </a:r>
            <a:r>
              <a:rPr kumimoji="0" lang="es-ES_tradnl" sz="1400" b="1" i="0" u="none" strike="noStrike" kern="1200" cap="none" spc="0" normalizeH="0" baseline="-25000" noProof="0" dirty="0" smtClean="0">
                <a:ln>
                  <a:noFill/>
                </a:ln>
                <a:solidFill>
                  <a:schemeClr val="tx1"/>
                </a:solidFill>
                <a:effectLst/>
                <a:uLnTx/>
                <a:uFillTx/>
                <a:latin typeface="+mn-lt"/>
                <a:ea typeface="+mn-ea"/>
                <a:cs typeface="+mn-cs"/>
              </a:rPr>
              <a:t>1</a:t>
            </a:r>
            <a:endParaRPr kumimoji="0" lang="es-ES_tradnl" sz="1400" b="1" i="0" u="none" strike="noStrike" kern="1200" cap="none" spc="0" normalizeH="0" baseline="0" noProof="0" dirty="0" smtClean="0">
              <a:ln>
                <a:noFill/>
              </a:ln>
              <a:solidFill>
                <a:srgbClr val="FF0000"/>
              </a:solidFill>
              <a:effectLst/>
              <a:uLnTx/>
              <a:uFillTx/>
              <a:latin typeface="+mn-lt"/>
              <a:ea typeface="+mn-ea"/>
              <a:cs typeface="+mn-cs"/>
            </a:endParaRPr>
          </a:p>
          <a:p>
            <a:pPr marL="621792" marR="0" lvl="1" indent="-228600" algn="just" defTabSz="914400" rtl="0" eaLnBrk="1" fontAlgn="auto" latinLnBrk="0" hangingPunct="1">
              <a:lnSpc>
                <a:spcPct val="90000"/>
              </a:lnSpc>
              <a:spcBef>
                <a:spcPts val="324"/>
              </a:spcBef>
              <a:spcAft>
                <a:spcPts val="0"/>
              </a:spcAft>
              <a:buClr>
                <a:schemeClr val="accent1"/>
              </a:buClr>
              <a:buSzTx/>
              <a:buFont typeface="Wingdings" pitchFamily="2" charset="2"/>
              <a:buNone/>
              <a:tabLst/>
              <a:defRPr/>
            </a:pP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C</a:t>
            </a:r>
            <a:r>
              <a:rPr kumimoji="0" lang="es-ES_tradnl" sz="1400" b="1" i="0" u="none" strike="noStrike" kern="1200" cap="none" spc="0" normalizeH="0" baseline="-25000" noProof="0" dirty="0" smtClean="0">
                <a:ln>
                  <a:noFill/>
                </a:ln>
                <a:solidFill>
                  <a:schemeClr val="tx1"/>
                </a:solidFill>
                <a:effectLst/>
                <a:uLnTx/>
                <a:uFillTx/>
                <a:latin typeface="+mn-lt"/>
                <a:ea typeface="+mn-ea"/>
                <a:cs typeface="+mn-cs"/>
              </a:rPr>
              <a:t>2</a:t>
            </a: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 = C</a:t>
            </a:r>
            <a:r>
              <a:rPr kumimoji="0" lang="es-ES_tradnl" sz="1400" b="1" i="0" u="none" strike="noStrike" kern="1200" cap="none" spc="0" normalizeH="0" baseline="-25000" noProof="0" dirty="0" smtClean="0">
                <a:ln>
                  <a:noFill/>
                </a:ln>
                <a:solidFill>
                  <a:schemeClr val="tx1"/>
                </a:solidFill>
                <a:effectLst/>
                <a:uLnTx/>
                <a:uFillTx/>
                <a:latin typeface="+mn-lt"/>
                <a:ea typeface="+mn-ea"/>
                <a:cs typeface="+mn-cs"/>
              </a:rPr>
              <a:t>0</a:t>
            </a: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 (1+r) + r*(C</a:t>
            </a:r>
            <a:r>
              <a:rPr kumimoji="0" lang="es-ES_tradnl" sz="1400" b="1" i="0" u="none" strike="noStrike" kern="1200" cap="none" spc="0" normalizeH="0" baseline="-25000" noProof="0" dirty="0" smtClean="0">
                <a:ln>
                  <a:noFill/>
                </a:ln>
                <a:solidFill>
                  <a:schemeClr val="tx1"/>
                </a:solidFill>
                <a:effectLst/>
                <a:uLnTx/>
                <a:uFillTx/>
                <a:latin typeface="+mn-lt"/>
                <a:ea typeface="+mn-ea"/>
                <a:cs typeface="+mn-cs"/>
              </a:rPr>
              <a:t>0</a:t>
            </a: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 (1+r) )</a:t>
            </a:r>
          </a:p>
          <a:p>
            <a:pPr marL="621792" marR="0" lvl="1" indent="-228600" algn="just" defTabSz="914400" rtl="0" eaLnBrk="1" fontAlgn="auto" latinLnBrk="0" hangingPunct="1">
              <a:lnSpc>
                <a:spcPct val="90000"/>
              </a:lnSpc>
              <a:spcBef>
                <a:spcPts val="324"/>
              </a:spcBef>
              <a:spcAft>
                <a:spcPts val="0"/>
              </a:spcAft>
              <a:buClr>
                <a:schemeClr val="accent1"/>
              </a:buClr>
              <a:buSzTx/>
              <a:buFont typeface="Wingdings" pitchFamily="2" charset="2"/>
              <a:buNone/>
              <a:tabLst/>
              <a:defRPr/>
            </a:pP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C</a:t>
            </a:r>
            <a:r>
              <a:rPr kumimoji="0" lang="es-ES_tradnl" sz="1400" b="1" i="0" u="none" strike="noStrike" kern="1200" cap="none" spc="0" normalizeH="0" baseline="-25000" noProof="0" dirty="0" smtClean="0">
                <a:ln>
                  <a:noFill/>
                </a:ln>
                <a:solidFill>
                  <a:schemeClr val="tx1"/>
                </a:solidFill>
                <a:effectLst/>
                <a:uLnTx/>
                <a:uFillTx/>
                <a:latin typeface="+mn-lt"/>
                <a:ea typeface="+mn-ea"/>
                <a:cs typeface="+mn-cs"/>
              </a:rPr>
              <a:t>2</a:t>
            </a: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 = C</a:t>
            </a:r>
            <a:r>
              <a:rPr kumimoji="0" lang="es-ES_tradnl" sz="1400" b="1" i="0" u="none" strike="noStrike" kern="1200" cap="none" spc="0" normalizeH="0" baseline="-25000" noProof="0" dirty="0" smtClean="0">
                <a:ln>
                  <a:noFill/>
                </a:ln>
                <a:solidFill>
                  <a:schemeClr val="tx1"/>
                </a:solidFill>
                <a:effectLst/>
                <a:uLnTx/>
                <a:uFillTx/>
                <a:latin typeface="+mn-lt"/>
                <a:ea typeface="+mn-ea"/>
                <a:cs typeface="+mn-cs"/>
              </a:rPr>
              <a:t>0</a:t>
            </a: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 (1+r) (1+r) = C</a:t>
            </a:r>
            <a:r>
              <a:rPr kumimoji="0" lang="es-ES_tradnl" sz="1400" b="1" i="0" u="none" strike="noStrike" kern="1200" cap="none" spc="0" normalizeH="0" baseline="-25000" noProof="0" dirty="0" smtClean="0">
                <a:ln>
                  <a:noFill/>
                </a:ln>
                <a:solidFill>
                  <a:schemeClr val="tx1"/>
                </a:solidFill>
                <a:effectLst/>
                <a:uLnTx/>
                <a:uFillTx/>
                <a:latin typeface="+mn-lt"/>
                <a:ea typeface="+mn-ea"/>
                <a:cs typeface="+mn-cs"/>
              </a:rPr>
              <a:t>0</a:t>
            </a: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 (1+r)</a:t>
            </a:r>
            <a:r>
              <a:rPr kumimoji="0" lang="es-ES_tradnl" sz="1400" b="1" i="0" u="none" strike="noStrike" kern="1200" cap="none" spc="0" normalizeH="0" baseline="30000" noProof="0" dirty="0" smtClean="0">
                <a:ln>
                  <a:noFill/>
                </a:ln>
                <a:solidFill>
                  <a:schemeClr val="tx1"/>
                </a:solidFill>
                <a:effectLst/>
                <a:uLnTx/>
                <a:uFillTx/>
                <a:latin typeface="+mn-lt"/>
                <a:ea typeface="+mn-ea"/>
                <a:cs typeface="+mn-cs"/>
              </a:rPr>
              <a:t>2</a:t>
            </a:r>
            <a:endParaRPr kumimoji="0" lang="es-ES_tradnl" sz="1400" b="1" i="0" u="none" strike="noStrike" kern="1200" cap="none" spc="0" normalizeH="0" baseline="0" noProof="0" dirty="0" smtClean="0">
              <a:ln>
                <a:noFill/>
              </a:ln>
              <a:solidFill>
                <a:schemeClr val="tx1"/>
              </a:solidFill>
              <a:effectLst/>
              <a:uLnTx/>
              <a:uFillTx/>
              <a:latin typeface="+mn-lt"/>
              <a:ea typeface="+mn-ea"/>
              <a:cs typeface="+mn-cs"/>
            </a:endParaRPr>
          </a:p>
          <a:p>
            <a:pPr marL="621792" marR="0" lvl="1" indent="-228600" algn="just" defTabSz="914400" rtl="0" eaLnBrk="1" fontAlgn="auto" latinLnBrk="0" hangingPunct="1">
              <a:lnSpc>
                <a:spcPct val="90000"/>
              </a:lnSpc>
              <a:spcBef>
                <a:spcPts val="324"/>
              </a:spcBef>
              <a:spcAft>
                <a:spcPts val="0"/>
              </a:spcAft>
              <a:buClr>
                <a:schemeClr val="accent1"/>
              </a:buClr>
              <a:buSzTx/>
              <a:buFont typeface="Wingdings" pitchFamily="2" charset="2"/>
              <a:buNone/>
              <a:tabLst/>
              <a:defRPr/>
            </a:pP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Para n períodos:</a:t>
            </a:r>
          </a:p>
          <a:p>
            <a:pPr marL="621792" marR="0" lvl="1" indent="-228600" algn="just" defTabSz="914400" rtl="0" eaLnBrk="1" fontAlgn="auto" latinLnBrk="0" hangingPunct="1">
              <a:lnSpc>
                <a:spcPct val="90000"/>
              </a:lnSpc>
              <a:spcBef>
                <a:spcPts val="324"/>
              </a:spcBef>
              <a:spcAft>
                <a:spcPts val="0"/>
              </a:spcAft>
              <a:buClr>
                <a:schemeClr val="accent1"/>
              </a:buClr>
              <a:buSzTx/>
              <a:buFont typeface="Wingdings" pitchFamily="2" charset="2"/>
              <a:buNone/>
              <a:tabLst/>
              <a:defRPr/>
            </a:pPr>
            <a:r>
              <a:rPr kumimoji="0" lang="es-ES_tradnl" sz="1400" b="1" i="0" u="none" strike="noStrike" kern="1200" cap="none" spc="0" normalizeH="0" baseline="0" noProof="0" dirty="0" err="1" smtClean="0">
                <a:ln>
                  <a:noFill/>
                </a:ln>
                <a:solidFill>
                  <a:schemeClr val="tx1"/>
                </a:solidFill>
                <a:effectLst/>
                <a:uLnTx/>
                <a:uFillTx/>
                <a:latin typeface="+mn-lt"/>
                <a:ea typeface="+mn-ea"/>
                <a:cs typeface="+mn-cs"/>
              </a:rPr>
              <a:t>C</a:t>
            </a:r>
            <a:r>
              <a:rPr kumimoji="0" lang="es-ES_tradnl" sz="1400" b="1" i="0" u="none" strike="noStrike" kern="1200" cap="none" spc="0" normalizeH="0" baseline="-25000" noProof="0" dirty="0" err="1" smtClean="0">
                <a:ln>
                  <a:noFill/>
                </a:ln>
                <a:solidFill>
                  <a:schemeClr val="tx1"/>
                </a:solidFill>
                <a:effectLst/>
                <a:uLnTx/>
                <a:uFillTx/>
                <a:latin typeface="+mn-lt"/>
                <a:ea typeface="+mn-ea"/>
                <a:cs typeface="+mn-cs"/>
              </a:rPr>
              <a:t>n</a:t>
            </a: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 = C</a:t>
            </a:r>
            <a:r>
              <a:rPr kumimoji="0" lang="es-ES_tradnl" sz="1400" b="1" i="0" u="none" strike="noStrike" kern="1200" cap="none" spc="0" normalizeH="0" baseline="-25000" noProof="0" dirty="0" smtClean="0">
                <a:ln>
                  <a:noFill/>
                </a:ln>
                <a:solidFill>
                  <a:schemeClr val="tx1"/>
                </a:solidFill>
                <a:effectLst/>
                <a:uLnTx/>
                <a:uFillTx/>
                <a:latin typeface="+mn-lt"/>
                <a:ea typeface="+mn-ea"/>
                <a:cs typeface="+mn-cs"/>
              </a:rPr>
              <a:t>n-1</a:t>
            </a: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 + r * C</a:t>
            </a:r>
            <a:r>
              <a:rPr kumimoji="0" lang="es-ES_tradnl" sz="1400" b="1" i="0" u="none" strike="noStrike" kern="1200" cap="none" spc="0" normalizeH="0" baseline="-25000" noProof="0" dirty="0" smtClean="0">
                <a:ln>
                  <a:noFill/>
                </a:ln>
                <a:solidFill>
                  <a:schemeClr val="tx1"/>
                </a:solidFill>
                <a:effectLst/>
                <a:uLnTx/>
                <a:uFillTx/>
                <a:latin typeface="+mn-lt"/>
                <a:ea typeface="+mn-ea"/>
                <a:cs typeface="+mn-cs"/>
              </a:rPr>
              <a:t>n-1</a:t>
            </a: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 ==&gt;   </a:t>
            </a:r>
            <a:r>
              <a:rPr kumimoji="0" lang="es-ES_tradnl" sz="1400" b="1" i="0" u="none" strike="noStrike" kern="1200" cap="none" spc="0" normalizeH="0" baseline="0" noProof="0" dirty="0" err="1" smtClean="0">
                <a:ln>
                  <a:noFill/>
                </a:ln>
                <a:solidFill>
                  <a:schemeClr val="tx1"/>
                </a:solidFill>
                <a:effectLst/>
                <a:uLnTx/>
                <a:uFillTx/>
                <a:latin typeface="+mn-lt"/>
                <a:ea typeface="+mn-ea"/>
                <a:cs typeface="+mn-cs"/>
              </a:rPr>
              <a:t>C</a:t>
            </a:r>
            <a:r>
              <a:rPr kumimoji="0" lang="es-ES_tradnl" sz="1400" b="1" i="0" u="none" strike="noStrike" kern="1200" cap="none" spc="0" normalizeH="0" baseline="-25000" noProof="0" dirty="0" err="1" smtClean="0">
                <a:ln>
                  <a:noFill/>
                </a:ln>
                <a:solidFill>
                  <a:schemeClr val="tx1"/>
                </a:solidFill>
                <a:effectLst/>
                <a:uLnTx/>
                <a:uFillTx/>
                <a:latin typeface="+mn-lt"/>
                <a:ea typeface="+mn-ea"/>
                <a:cs typeface="+mn-cs"/>
              </a:rPr>
              <a:t>n</a:t>
            </a: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 = C</a:t>
            </a:r>
            <a:r>
              <a:rPr kumimoji="0" lang="es-ES_tradnl" sz="1400" b="1" i="0" u="none" strike="noStrike" kern="1200" cap="none" spc="0" normalizeH="0" baseline="-25000" noProof="0" dirty="0" smtClean="0">
                <a:ln>
                  <a:noFill/>
                </a:ln>
                <a:solidFill>
                  <a:schemeClr val="tx1"/>
                </a:solidFill>
                <a:effectLst/>
                <a:uLnTx/>
                <a:uFillTx/>
                <a:latin typeface="+mn-lt"/>
                <a:ea typeface="+mn-ea"/>
                <a:cs typeface="+mn-cs"/>
              </a:rPr>
              <a:t>0</a:t>
            </a:r>
            <a:r>
              <a:rPr kumimoji="0" lang="es-ES_tradnl" sz="1400" b="1" i="0" u="none" strike="noStrike" kern="1200" cap="none" spc="0" normalizeH="0" baseline="0" noProof="0" dirty="0" smtClean="0">
                <a:ln>
                  <a:noFill/>
                </a:ln>
                <a:solidFill>
                  <a:schemeClr val="tx1"/>
                </a:solidFill>
                <a:effectLst/>
                <a:uLnTx/>
                <a:uFillTx/>
                <a:latin typeface="+mn-lt"/>
                <a:ea typeface="+mn-ea"/>
                <a:cs typeface="+mn-cs"/>
              </a:rPr>
              <a:t> * (1 + r)</a:t>
            </a:r>
            <a:r>
              <a:rPr kumimoji="0" lang="es-ES_tradnl" sz="1400" b="1" i="0" u="none" strike="noStrike" kern="1200" cap="none" spc="0" normalizeH="0" baseline="30000" noProof="0" dirty="0" smtClean="0">
                <a:ln>
                  <a:noFill/>
                </a:ln>
                <a:solidFill>
                  <a:schemeClr val="tx1"/>
                </a:solidFill>
                <a:effectLst/>
                <a:uLnTx/>
                <a:uFillTx/>
                <a:latin typeface="+mn-lt"/>
                <a:ea typeface="+mn-ea"/>
                <a:cs typeface="+mn-cs"/>
              </a:rPr>
              <a:t>n</a:t>
            </a:r>
            <a:endParaRPr kumimoji="0" lang="es-ES_tradnl" sz="1400" b="1"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just" defTabSz="914400" rtl="0" eaLnBrk="1" fontAlgn="auto" latinLnBrk="0" hangingPunct="1">
              <a:lnSpc>
                <a:spcPct val="90000"/>
              </a:lnSpc>
              <a:spcBef>
                <a:spcPts val="400"/>
              </a:spcBef>
              <a:spcAft>
                <a:spcPts val="0"/>
              </a:spcAft>
              <a:buClr>
                <a:schemeClr val="accent1"/>
              </a:buClr>
              <a:buSzPct val="68000"/>
              <a:buFont typeface="Wingdings 3"/>
              <a:buChar char=""/>
              <a:tabLst/>
              <a:defRPr/>
            </a:pPr>
            <a:endParaRPr kumimoji="0" lang="es-ES" sz="1400" b="1" i="0" u="none" strike="noStrike" kern="1200" cap="none" spc="0" normalizeH="0" baseline="0" noProof="0" dirty="0">
              <a:ln>
                <a:noFill/>
              </a:ln>
              <a:solidFill>
                <a:schemeClr val="tx1"/>
              </a:solidFill>
              <a:effectLst/>
              <a:uLnTx/>
              <a:uFillTx/>
              <a:latin typeface="+mn-lt"/>
              <a:ea typeface="+mn-ea"/>
              <a:cs typeface="+mn-cs"/>
            </a:endParaRPr>
          </a:p>
        </p:txBody>
      </p:sp>
      <p:sp>
        <p:nvSpPr>
          <p:cNvPr id="16" name="15 Elipse"/>
          <p:cNvSpPr/>
          <p:nvPr/>
        </p:nvSpPr>
        <p:spPr>
          <a:xfrm>
            <a:off x="4860032" y="6165304"/>
            <a:ext cx="4283968" cy="620688"/>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857224" y="214290"/>
            <a:ext cx="6985000" cy="830997"/>
          </a:xfrm>
          <a:prstGeom prst="rect">
            <a:avLst/>
          </a:prstGeom>
          <a:noFill/>
          <a:ln w="9525">
            <a:noFill/>
            <a:miter lim="800000"/>
            <a:headEnd/>
            <a:tailEnd/>
          </a:ln>
          <a:effectLst/>
        </p:spPr>
        <p:txBody>
          <a:bodyPr>
            <a:spAutoFit/>
          </a:bodyPr>
          <a:lstStyle/>
          <a:p>
            <a:pPr algn="ctr"/>
            <a:r>
              <a:rPr lang="es-ES_tradnl" sz="2400" b="1" dirty="0" smtClean="0">
                <a:effectLst>
                  <a:outerShdw blurRad="38100" dist="38100" dir="2700000" algn="tl">
                    <a:srgbClr val="C0C0C0"/>
                  </a:outerShdw>
                </a:effectLst>
              </a:rPr>
              <a:t>Proyecto Compra de Automóvil</a:t>
            </a:r>
          </a:p>
          <a:p>
            <a:pPr algn="ctr"/>
            <a:r>
              <a:rPr lang="es-ES_tradnl" sz="2400" b="1" dirty="0" smtClean="0">
                <a:effectLst>
                  <a:outerShdw blurRad="38100" dist="38100" dir="2700000" algn="tl">
                    <a:srgbClr val="C0C0C0"/>
                  </a:outerShdw>
                </a:effectLst>
              </a:rPr>
              <a:t>Interés Simple V/S Compuesto</a:t>
            </a:r>
            <a:endParaRPr lang="es-ES_tradnl" sz="2400" b="1" dirty="0" smtClean="0">
              <a:effectLst>
                <a:outerShdw blurRad="38100" dist="38100" dir="2700000" algn="tl">
                  <a:srgbClr val="C0C0C0"/>
                </a:outerShdw>
              </a:effectLst>
            </a:endParaRPr>
          </a:p>
        </p:txBody>
      </p:sp>
      <p:sp>
        <p:nvSpPr>
          <p:cNvPr id="3" name="Rectangle 4"/>
          <p:cNvSpPr>
            <a:spLocks noChangeArrowheads="1"/>
          </p:cNvSpPr>
          <p:nvPr/>
        </p:nvSpPr>
        <p:spPr bwMode="auto">
          <a:xfrm>
            <a:off x="323528" y="1340768"/>
            <a:ext cx="8568952" cy="2246769"/>
          </a:xfrm>
          <a:prstGeom prst="rect">
            <a:avLst/>
          </a:prstGeom>
          <a:noFill/>
          <a:ln w="9525">
            <a:noFill/>
            <a:miter lim="800000"/>
            <a:headEnd/>
            <a:tailEnd/>
          </a:ln>
          <a:effectLst/>
        </p:spPr>
        <p:txBody>
          <a:bodyPr wrap="square">
            <a:spAutoFit/>
          </a:bodyPr>
          <a:lstStyle/>
          <a:p>
            <a:r>
              <a:rPr lang="es-ES_tradnl" sz="2000" b="1" dirty="0" smtClean="0">
                <a:solidFill>
                  <a:srgbClr val="0070C0"/>
                </a:solidFill>
              </a:rPr>
              <a:t>Interés Simple (1% Mensual)</a:t>
            </a:r>
          </a:p>
          <a:p>
            <a:endParaRPr lang="es-ES_tradnl" sz="2000" dirty="0" smtClean="0"/>
          </a:p>
          <a:p>
            <a:r>
              <a:rPr lang="es-ES_tradnl" sz="2000" dirty="0" smtClean="0"/>
              <a:t>El Interés Efectivo Anual que se paga al final del año es de 12%</a:t>
            </a:r>
          </a:p>
          <a:p>
            <a:endParaRPr lang="es-ES_tradnl" sz="2000" dirty="0" smtClean="0"/>
          </a:p>
          <a:p>
            <a:r>
              <a:rPr lang="es-ES_tradnl" sz="2000" dirty="0" smtClean="0"/>
              <a:t>		5.600.000 / 5.000.000 = 1,12-1 = 12%.</a:t>
            </a:r>
          </a:p>
          <a:p>
            <a:r>
              <a:rPr lang="es-ES_tradnl" sz="2000" dirty="0" smtClean="0"/>
              <a:t>Equivalente a: </a:t>
            </a:r>
          </a:p>
          <a:p>
            <a:r>
              <a:rPr lang="es-ES_tradnl" sz="2000" dirty="0" smtClean="0"/>
              <a:t>		12 meses x 1% mensual = 12%</a:t>
            </a:r>
          </a:p>
        </p:txBody>
      </p:sp>
      <p:sp>
        <p:nvSpPr>
          <p:cNvPr id="11" name="Rectangle 4"/>
          <p:cNvSpPr>
            <a:spLocks noChangeArrowheads="1"/>
          </p:cNvSpPr>
          <p:nvPr/>
        </p:nvSpPr>
        <p:spPr bwMode="auto">
          <a:xfrm>
            <a:off x="323528" y="3645024"/>
            <a:ext cx="8496944" cy="2554545"/>
          </a:xfrm>
          <a:prstGeom prst="rect">
            <a:avLst/>
          </a:prstGeom>
          <a:noFill/>
          <a:ln w="9525">
            <a:noFill/>
            <a:miter lim="800000"/>
            <a:headEnd/>
            <a:tailEnd/>
          </a:ln>
          <a:effectLst/>
        </p:spPr>
        <p:txBody>
          <a:bodyPr wrap="square">
            <a:spAutoFit/>
          </a:bodyPr>
          <a:lstStyle/>
          <a:p>
            <a:endParaRPr lang="es-ES_tradnl" sz="2000" b="1" dirty="0" smtClean="0">
              <a:solidFill>
                <a:srgbClr val="0070C0"/>
              </a:solidFill>
            </a:endParaRPr>
          </a:p>
          <a:p>
            <a:r>
              <a:rPr lang="es-ES_tradnl" sz="2000" b="1" dirty="0" smtClean="0">
                <a:solidFill>
                  <a:srgbClr val="0070C0"/>
                </a:solidFill>
              </a:rPr>
              <a:t>Interés Compuesto (1% Mensual)</a:t>
            </a:r>
          </a:p>
          <a:p>
            <a:endParaRPr lang="es-ES_tradnl" sz="2000" dirty="0" smtClean="0"/>
          </a:p>
          <a:p>
            <a:r>
              <a:rPr lang="es-ES_tradnl" sz="2000" dirty="0" smtClean="0"/>
              <a:t>El Interés Efectivo Anual que se paga al final del año es de 12,68%</a:t>
            </a:r>
          </a:p>
          <a:p>
            <a:endParaRPr lang="es-ES_tradnl" sz="2000" dirty="0" smtClean="0"/>
          </a:p>
          <a:p>
            <a:r>
              <a:rPr lang="es-ES_tradnl" sz="2000" dirty="0" smtClean="0"/>
              <a:t>		5.634.125 / 5.000.000 = 1,1268 – 1 = 12,68%</a:t>
            </a:r>
          </a:p>
          <a:p>
            <a:r>
              <a:rPr lang="es-ES_tradnl" sz="2000" dirty="0" smtClean="0"/>
              <a:t>Equivalente a: </a:t>
            </a:r>
          </a:p>
          <a:p>
            <a:r>
              <a:rPr lang="es-ES_tradnl" sz="2000" dirty="0" smtClean="0"/>
              <a:t>	</a:t>
            </a:r>
            <a:r>
              <a:rPr lang="es-ES_tradnl" sz="2000" dirty="0" smtClean="0"/>
              <a:t>	(1+ 12%/12)</a:t>
            </a:r>
            <a:r>
              <a:rPr lang="es-ES_tradnl" sz="2000" baseline="30000" dirty="0" smtClean="0"/>
              <a:t>12</a:t>
            </a:r>
            <a:r>
              <a:rPr lang="es-ES_tradnl" sz="2000" dirty="0" smtClean="0"/>
              <a:t> -1= 12,68%</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857224" y="214290"/>
            <a:ext cx="6985000" cy="1200329"/>
          </a:xfrm>
          <a:prstGeom prst="rect">
            <a:avLst/>
          </a:prstGeom>
          <a:noFill/>
          <a:ln w="9525">
            <a:noFill/>
            <a:miter lim="800000"/>
            <a:headEnd/>
            <a:tailEnd/>
          </a:ln>
          <a:effectLst/>
        </p:spPr>
        <p:txBody>
          <a:bodyPr>
            <a:spAutoFit/>
          </a:bodyPr>
          <a:lstStyle/>
          <a:p>
            <a:pPr algn="ctr"/>
            <a:r>
              <a:rPr lang="es-ES_tradnl" sz="2400" b="1" dirty="0" smtClean="0">
                <a:effectLst>
                  <a:outerShdw blurRad="38100" dist="38100" dir="2700000" algn="tl">
                    <a:srgbClr val="C0C0C0"/>
                  </a:outerShdw>
                </a:effectLst>
              </a:rPr>
              <a:t>Proyecto Compra de Automóvil</a:t>
            </a:r>
          </a:p>
          <a:p>
            <a:pPr algn="ctr"/>
            <a:r>
              <a:rPr lang="es-ES_tradnl" sz="2400" b="1" dirty="0" smtClean="0">
                <a:effectLst>
                  <a:outerShdw blurRad="38100" dist="38100" dir="2700000" algn="tl">
                    <a:srgbClr val="C0C0C0"/>
                  </a:outerShdw>
                </a:effectLst>
              </a:rPr>
              <a:t>Interés Nominal V/S Real</a:t>
            </a:r>
          </a:p>
          <a:p>
            <a:pPr algn="ctr"/>
            <a:r>
              <a:rPr lang="es-ES_tradnl" sz="2400" b="1" dirty="0" smtClean="0">
                <a:effectLst>
                  <a:outerShdw blurRad="38100" dist="38100" dir="2700000" algn="tl">
                    <a:srgbClr val="C0C0C0"/>
                  </a:outerShdw>
                </a:effectLst>
              </a:rPr>
              <a:t>INFLACIÓN</a:t>
            </a:r>
            <a:endParaRPr lang="es-ES_tradnl" sz="2400" b="1" dirty="0" smtClean="0">
              <a:effectLst>
                <a:outerShdw blurRad="38100" dist="38100" dir="2700000" algn="tl">
                  <a:srgbClr val="C0C0C0"/>
                </a:outerShdw>
              </a:effectLst>
            </a:endParaRPr>
          </a:p>
        </p:txBody>
      </p:sp>
      <p:sp>
        <p:nvSpPr>
          <p:cNvPr id="17" name="Text Box 4"/>
          <p:cNvSpPr txBox="1">
            <a:spLocks noChangeArrowheads="1"/>
          </p:cNvSpPr>
          <p:nvPr/>
        </p:nvSpPr>
        <p:spPr bwMode="auto">
          <a:xfrm>
            <a:off x="251520" y="1402606"/>
            <a:ext cx="8568952" cy="730250"/>
          </a:xfrm>
          <a:prstGeom prst="rect">
            <a:avLst/>
          </a:prstGeom>
          <a:noFill/>
          <a:ln w="28575" algn="ctr">
            <a:solidFill>
              <a:srgbClr val="008000"/>
            </a:solidFill>
            <a:miter lim="800000"/>
            <a:headEnd/>
            <a:tailEnd/>
          </a:ln>
          <a:effectLst/>
        </p:spPr>
        <p:txBody>
          <a:bodyPr wrap="square">
            <a:spAutoFit/>
          </a:bodyPr>
          <a:lstStyle/>
          <a:p>
            <a:pPr lvl="1">
              <a:spcBef>
                <a:spcPct val="20000"/>
              </a:spcBef>
              <a:buClr>
                <a:schemeClr val="accent1"/>
              </a:buClr>
              <a:buSzPct val="75000"/>
              <a:buFont typeface="Wingdings" pitchFamily="2" charset="2"/>
              <a:buNone/>
            </a:pPr>
            <a:r>
              <a:rPr lang="es-ES_tradnl" sz="2000" b="1" i="1">
                <a:solidFill>
                  <a:srgbClr val="008000"/>
                </a:solidFill>
                <a:latin typeface="Arial" pitchFamily="34" charset="0"/>
              </a:rPr>
              <a:t>Si existe inflación los pesos de hoy no comprarán las mismas cosas que en un año más.</a:t>
            </a:r>
            <a:endParaRPr lang="es-ES" sz="2000" b="1" i="1">
              <a:solidFill>
                <a:srgbClr val="008000"/>
              </a:solidFill>
              <a:latin typeface="Arial" pitchFamily="34" charset="0"/>
            </a:endParaRPr>
          </a:p>
        </p:txBody>
      </p:sp>
      <p:sp>
        <p:nvSpPr>
          <p:cNvPr id="18" name="17 Rectángulo"/>
          <p:cNvSpPr/>
          <p:nvPr/>
        </p:nvSpPr>
        <p:spPr>
          <a:xfrm>
            <a:off x="251520" y="2361654"/>
            <a:ext cx="8676456" cy="923330"/>
          </a:xfrm>
          <a:prstGeom prst="rect">
            <a:avLst/>
          </a:prstGeom>
        </p:spPr>
        <p:txBody>
          <a:bodyPr wrap="square">
            <a:spAutoFit/>
          </a:bodyPr>
          <a:lstStyle/>
          <a:p>
            <a:pPr algn="just"/>
            <a:r>
              <a:rPr lang="es-ES_tradnl" b="1" dirty="0" smtClean="0">
                <a:solidFill>
                  <a:srgbClr val="008000"/>
                </a:solidFill>
              </a:rPr>
              <a:t>Una tasa de interés nominal es aquella que denota un crecimiento en el monto de dinero, sin ajustar la moneda por inflación. Así la tasa de interés nominal no necesariamente significa un incremento en el poder adquisitivo.</a:t>
            </a:r>
            <a:endParaRPr lang="es-ES_tradnl" b="1" dirty="0">
              <a:solidFill>
                <a:srgbClr val="008000"/>
              </a:solidFill>
            </a:endParaRPr>
          </a:p>
        </p:txBody>
      </p:sp>
      <p:sp>
        <p:nvSpPr>
          <p:cNvPr id="19" name="18 Rectángulo"/>
          <p:cNvSpPr/>
          <p:nvPr/>
        </p:nvSpPr>
        <p:spPr>
          <a:xfrm>
            <a:off x="323528" y="3513782"/>
            <a:ext cx="8568952" cy="923330"/>
          </a:xfrm>
          <a:prstGeom prst="rect">
            <a:avLst/>
          </a:prstGeom>
        </p:spPr>
        <p:txBody>
          <a:bodyPr wrap="square">
            <a:spAutoFit/>
          </a:bodyPr>
          <a:lstStyle/>
          <a:p>
            <a:pPr algn="just"/>
            <a:r>
              <a:rPr lang="es-ES_tradnl" b="1" dirty="0" smtClean="0">
                <a:solidFill>
                  <a:srgbClr val="008000"/>
                </a:solidFill>
              </a:rPr>
              <a:t>Una tasa de interés real es aquella que denota un aumento del poder adquisitivo. Esto es, conservando el poder adquisitivo del dinero, existe un incremento en el monto a pagar (o cobrar).</a:t>
            </a:r>
            <a:endParaRPr lang="es-ES_tradnl" b="1" dirty="0">
              <a:solidFill>
                <a:srgbClr val="008000"/>
              </a:solidFill>
            </a:endParaRPr>
          </a:p>
        </p:txBody>
      </p:sp>
      <p:sp>
        <p:nvSpPr>
          <p:cNvPr id="20" name="19 Rectángulo"/>
          <p:cNvSpPr/>
          <p:nvPr/>
        </p:nvSpPr>
        <p:spPr>
          <a:xfrm>
            <a:off x="2123728" y="4725144"/>
            <a:ext cx="6552728" cy="1523494"/>
          </a:xfrm>
          <a:prstGeom prst="rect">
            <a:avLst/>
          </a:prstGeom>
        </p:spPr>
        <p:txBody>
          <a:bodyPr wrap="square">
            <a:spAutoFit/>
          </a:bodyPr>
          <a:lstStyle/>
          <a:p>
            <a:pPr lvl="1" algn="just"/>
            <a:r>
              <a:rPr lang="es-ES_tradnl" sz="2100" dirty="0" smtClean="0"/>
              <a:t>Así surge la “Igualdad de Fisher”:</a:t>
            </a:r>
          </a:p>
          <a:p>
            <a:pPr lvl="1" algn="just">
              <a:buFont typeface="Wingdings" pitchFamily="2" charset="2"/>
              <a:buNone/>
            </a:pPr>
            <a:endParaRPr lang="es-ES_tradnl" b="1" i="1" dirty="0" smtClean="0">
              <a:solidFill>
                <a:srgbClr val="008000"/>
              </a:solidFill>
            </a:endParaRPr>
          </a:p>
          <a:p>
            <a:pPr lvl="1" algn="just">
              <a:buFont typeface="Wingdings" pitchFamily="2" charset="2"/>
              <a:buNone/>
            </a:pPr>
            <a:r>
              <a:rPr lang="es-ES_tradnl" b="1" i="1" dirty="0" smtClean="0">
                <a:solidFill>
                  <a:srgbClr val="008000"/>
                </a:solidFill>
              </a:rPr>
              <a:t>	(</a:t>
            </a:r>
            <a:r>
              <a:rPr lang="es-ES_tradnl" b="1" i="1" dirty="0" smtClean="0">
                <a:solidFill>
                  <a:srgbClr val="008000"/>
                </a:solidFill>
              </a:rPr>
              <a:t>1 + </a:t>
            </a:r>
            <a:r>
              <a:rPr lang="es-ES_tradnl" b="1" i="1" dirty="0" err="1" smtClean="0">
                <a:solidFill>
                  <a:srgbClr val="008000"/>
                </a:solidFill>
              </a:rPr>
              <a:t>r</a:t>
            </a:r>
            <a:r>
              <a:rPr lang="es-ES_tradnl" b="1" i="1" baseline="-25000" dirty="0" err="1" smtClean="0">
                <a:solidFill>
                  <a:srgbClr val="008000"/>
                </a:solidFill>
              </a:rPr>
              <a:t>nominal</a:t>
            </a:r>
            <a:r>
              <a:rPr lang="es-ES_tradnl" b="1" i="1" dirty="0" smtClean="0">
                <a:solidFill>
                  <a:srgbClr val="008000"/>
                </a:solidFill>
              </a:rPr>
              <a:t>) = (1 + </a:t>
            </a:r>
            <a:r>
              <a:rPr lang="es-ES_tradnl" b="1" i="1" dirty="0" err="1" smtClean="0">
                <a:solidFill>
                  <a:srgbClr val="008000"/>
                </a:solidFill>
              </a:rPr>
              <a:t>r</a:t>
            </a:r>
            <a:r>
              <a:rPr lang="es-ES_tradnl" b="1" i="1" baseline="-25000" dirty="0" err="1" smtClean="0">
                <a:solidFill>
                  <a:srgbClr val="008000"/>
                </a:solidFill>
              </a:rPr>
              <a:t>real</a:t>
            </a:r>
            <a:r>
              <a:rPr lang="es-ES_tradnl" b="1" i="1" dirty="0" smtClean="0">
                <a:solidFill>
                  <a:srgbClr val="008000"/>
                </a:solidFill>
              </a:rPr>
              <a:t>) * (1 + </a:t>
            </a:r>
            <a:r>
              <a:rPr lang="es-ES_tradnl" b="1" i="1" dirty="0" smtClean="0">
                <a:solidFill>
                  <a:srgbClr val="008000"/>
                </a:solidFill>
                <a:sym typeface="Symbol" pitchFamily="18" charset="2"/>
              </a:rPr>
              <a:t></a:t>
            </a:r>
            <a:r>
              <a:rPr lang="es-ES_tradnl" b="1" i="1" dirty="0" smtClean="0">
                <a:solidFill>
                  <a:srgbClr val="008000"/>
                </a:solidFill>
              </a:rPr>
              <a:t>)</a:t>
            </a:r>
          </a:p>
          <a:p>
            <a:pPr lvl="1" algn="just">
              <a:buFont typeface="Wingdings" pitchFamily="2" charset="2"/>
              <a:buNone/>
            </a:pPr>
            <a:endParaRPr lang="es-ES_tradnl" b="1" i="1" dirty="0" smtClean="0">
              <a:solidFill>
                <a:srgbClr val="008000"/>
              </a:solidFill>
            </a:endParaRPr>
          </a:p>
          <a:p>
            <a:pPr lvl="1" algn="just">
              <a:buFont typeface="Wingdings" pitchFamily="2" charset="2"/>
              <a:buNone/>
            </a:pPr>
            <a:r>
              <a:rPr lang="es-ES_tradnl" dirty="0" smtClean="0"/>
              <a:t>		donde</a:t>
            </a:r>
            <a:r>
              <a:rPr lang="es-ES_tradnl" dirty="0" smtClean="0"/>
              <a:t>: 	</a:t>
            </a:r>
            <a:r>
              <a:rPr lang="es-ES_tradnl" dirty="0" smtClean="0">
                <a:sym typeface="Symbol" pitchFamily="18" charset="2"/>
              </a:rPr>
              <a:t> = inflación esperada</a:t>
            </a:r>
            <a:endParaRPr lang="es-ES_tradnl" dirty="0">
              <a:sym typeface="Symbol" pitchFamily="18" charset="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a:spLocks noChangeArrowheads="1"/>
          </p:cNvSpPr>
          <p:nvPr/>
        </p:nvSpPr>
        <p:spPr bwMode="auto">
          <a:xfrm>
            <a:off x="323528" y="1340768"/>
            <a:ext cx="8568952" cy="2554545"/>
          </a:xfrm>
          <a:prstGeom prst="rect">
            <a:avLst/>
          </a:prstGeom>
          <a:noFill/>
          <a:ln w="9525">
            <a:noFill/>
            <a:miter lim="800000"/>
            <a:headEnd/>
            <a:tailEnd/>
          </a:ln>
          <a:effectLst/>
        </p:spPr>
        <p:txBody>
          <a:bodyPr wrap="square">
            <a:spAutoFit/>
          </a:bodyPr>
          <a:lstStyle/>
          <a:p>
            <a:r>
              <a:rPr lang="es-ES_tradnl" sz="2000" b="1" dirty="0" smtClean="0">
                <a:solidFill>
                  <a:srgbClr val="0070C0"/>
                </a:solidFill>
              </a:rPr>
              <a:t>Interés Real Simple al final del Período  8,74% (igualdad de Fisher)</a:t>
            </a:r>
          </a:p>
          <a:p>
            <a:endParaRPr lang="es-ES_tradnl" sz="2000" b="1" dirty="0" smtClean="0">
              <a:solidFill>
                <a:srgbClr val="0070C0"/>
              </a:solidFill>
            </a:endParaRPr>
          </a:p>
          <a:p>
            <a:r>
              <a:rPr lang="es-ES_tradnl" sz="2000" dirty="0" smtClean="0"/>
              <a:t>Por lo tanto el pago </a:t>
            </a:r>
            <a:r>
              <a:rPr lang="es-ES_tradnl" sz="2000" dirty="0" smtClean="0"/>
              <a:t>REAL </a:t>
            </a:r>
            <a:r>
              <a:rPr lang="es-ES_tradnl" sz="2000" dirty="0" smtClean="0"/>
              <a:t>al final del período fue de:</a:t>
            </a:r>
          </a:p>
          <a:p>
            <a:endParaRPr lang="es-ES_tradnl" sz="2000" dirty="0" smtClean="0"/>
          </a:p>
          <a:p>
            <a:r>
              <a:rPr lang="es-ES_tradnl" sz="2000" dirty="0" smtClean="0"/>
              <a:t>		5.600.000</a:t>
            </a:r>
            <a:r>
              <a:rPr lang="es-ES_tradnl" sz="2000" dirty="0" smtClean="0"/>
              <a:t>/(1+3%) = 5.436.893</a:t>
            </a:r>
          </a:p>
          <a:p>
            <a:r>
              <a:rPr lang="es-ES_tradnl" sz="2000" dirty="0" smtClean="0"/>
              <a:t>Equivalente a (con igualdad de Fisher)</a:t>
            </a:r>
          </a:p>
          <a:p>
            <a:r>
              <a:rPr lang="es-ES_tradnl" sz="2000" dirty="0" smtClean="0"/>
              <a:t>		5.000.000*(1+8,74%) =5.436.893</a:t>
            </a:r>
          </a:p>
          <a:p>
            <a:endParaRPr lang="es-ES_tradnl" sz="2000" dirty="0" smtClean="0"/>
          </a:p>
        </p:txBody>
      </p:sp>
      <p:sp>
        <p:nvSpPr>
          <p:cNvPr id="11" name="Rectangle 4"/>
          <p:cNvSpPr>
            <a:spLocks noChangeArrowheads="1"/>
          </p:cNvSpPr>
          <p:nvPr/>
        </p:nvSpPr>
        <p:spPr bwMode="auto">
          <a:xfrm>
            <a:off x="323528" y="3645024"/>
            <a:ext cx="8820472" cy="3170099"/>
          </a:xfrm>
          <a:prstGeom prst="rect">
            <a:avLst/>
          </a:prstGeom>
          <a:noFill/>
          <a:ln w="9525">
            <a:noFill/>
            <a:miter lim="800000"/>
            <a:headEnd/>
            <a:tailEnd/>
          </a:ln>
          <a:effectLst/>
        </p:spPr>
        <p:txBody>
          <a:bodyPr wrap="square">
            <a:spAutoFit/>
          </a:bodyPr>
          <a:lstStyle/>
          <a:p>
            <a:endParaRPr lang="es-ES_tradnl" sz="2000" b="1" dirty="0" smtClean="0">
              <a:solidFill>
                <a:srgbClr val="0070C0"/>
              </a:solidFill>
            </a:endParaRPr>
          </a:p>
          <a:p>
            <a:r>
              <a:rPr lang="es-ES_tradnl" sz="2000" b="1" dirty="0" smtClean="0">
                <a:solidFill>
                  <a:srgbClr val="0070C0"/>
                </a:solidFill>
              </a:rPr>
              <a:t>Interés Real Compuesto al final del Período 9,4% </a:t>
            </a:r>
            <a:r>
              <a:rPr lang="es-ES_tradnl" sz="2000" b="1" dirty="0" smtClean="0">
                <a:solidFill>
                  <a:srgbClr val="0070C0"/>
                </a:solidFill>
              </a:rPr>
              <a:t>(igualdad de Fisher</a:t>
            </a:r>
            <a:r>
              <a:rPr lang="es-ES_tradnl" sz="2000" b="1" dirty="0" smtClean="0">
                <a:solidFill>
                  <a:srgbClr val="0070C0"/>
                </a:solidFill>
              </a:rPr>
              <a:t>)</a:t>
            </a:r>
          </a:p>
          <a:p>
            <a:endParaRPr lang="es-ES_tradnl" sz="2000" dirty="0" smtClean="0"/>
          </a:p>
          <a:p>
            <a:r>
              <a:rPr lang="es-ES_tradnl" sz="2000" dirty="0" smtClean="0"/>
              <a:t>Por </a:t>
            </a:r>
            <a:r>
              <a:rPr lang="es-ES_tradnl" sz="2000" dirty="0" smtClean="0"/>
              <a:t>lo tanto el pago REAL al final del período fue de:</a:t>
            </a:r>
          </a:p>
          <a:p>
            <a:endParaRPr lang="es-ES_tradnl" sz="2000" dirty="0" smtClean="0"/>
          </a:p>
          <a:p>
            <a:r>
              <a:rPr lang="es-ES_tradnl" sz="2000" dirty="0" smtClean="0"/>
              <a:t>		5.634.125/(</a:t>
            </a:r>
            <a:r>
              <a:rPr lang="es-ES_tradnl" sz="2000" dirty="0" smtClean="0"/>
              <a:t>1+3%) = </a:t>
            </a:r>
            <a:r>
              <a:rPr lang="es-ES_tradnl" sz="2000" dirty="0" smtClean="0"/>
              <a:t>5.470.024</a:t>
            </a:r>
            <a:endParaRPr lang="es-ES_tradnl" sz="2000" dirty="0" smtClean="0"/>
          </a:p>
          <a:p>
            <a:r>
              <a:rPr lang="es-ES_tradnl" sz="2000" dirty="0" smtClean="0"/>
              <a:t>Equivalente a (con igualdad de Fisher)</a:t>
            </a:r>
          </a:p>
          <a:p>
            <a:r>
              <a:rPr lang="es-ES_tradnl" sz="2000" dirty="0" smtClean="0"/>
              <a:t>		5.000.000</a:t>
            </a:r>
            <a:r>
              <a:rPr lang="es-ES_tradnl" sz="2000" dirty="0" smtClean="0"/>
              <a:t>*(</a:t>
            </a:r>
            <a:r>
              <a:rPr lang="es-ES_tradnl" sz="2000" dirty="0" smtClean="0"/>
              <a:t>1+9,4%) </a:t>
            </a:r>
            <a:r>
              <a:rPr lang="es-ES_tradnl" sz="2000" dirty="0" smtClean="0"/>
              <a:t>=</a:t>
            </a:r>
            <a:r>
              <a:rPr lang="es-ES_tradnl" sz="2000" dirty="0" smtClean="0"/>
              <a:t>5.470.024</a:t>
            </a:r>
            <a:endParaRPr lang="es-ES_tradnl" sz="2000" dirty="0" smtClean="0"/>
          </a:p>
          <a:p>
            <a:endParaRPr lang="es-ES_tradnl" sz="2000" b="1" dirty="0" smtClean="0">
              <a:solidFill>
                <a:srgbClr val="0070C0"/>
              </a:solidFill>
            </a:endParaRPr>
          </a:p>
          <a:p>
            <a:endParaRPr lang="es-ES_tradnl" sz="2000" dirty="0" smtClean="0"/>
          </a:p>
        </p:txBody>
      </p:sp>
      <p:sp>
        <p:nvSpPr>
          <p:cNvPr id="5" name="Rectangle 4"/>
          <p:cNvSpPr>
            <a:spLocks noChangeArrowheads="1"/>
          </p:cNvSpPr>
          <p:nvPr/>
        </p:nvSpPr>
        <p:spPr bwMode="auto">
          <a:xfrm>
            <a:off x="971600" y="68431"/>
            <a:ext cx="6985000" cy="1200329"/>
          </a:xfrm>
          <a:prstGeom prst="rect">
            <a:avLst/>
          </a:prstGeom>
          <a:noFill/>
          <a:ln w="9525">
            <a:noFill/>
            <a:miter lim="800000"/>
            <a:headEnd/>
            <a:tailEnd/>
          </a:ln>
          <a:effectLst/>
        </p:spPr>
        <p:txBody>
          <a:bodyPr>
            <a:spAutoFit/>
          </a:bodyPr>
          <a:lstStyle/>
          <a:p>
            <a:pPr algn="ctr"/>
            <a:r>
              <a:rPr lang="es-ES_tradnl" sz="2400" b="1" dirty="0" smtClean="0">
                <a:effectLst>
                  <a:outerShdw blurRad="38100" dist="38100" dir="2700000" algn="tl">
                    <a:srgbClr val="C0C0C0"/>
                  </a:outerShdw>
                </a:effectLst>
              </a:rPr>
              <a:t>Proyecto Compra de Automóvil</a:t>
            </a:r>
          </a:p>
          <a:p>
            <a:pPr algn="ctr"/>
            <a:r>
              <a:rPr lang="es-ES_tradnl" sz="2400" b="1" dirty="0" smtClean="0">
                <a:effectLst>
                  <a:outerShdw blurRad="38100" dist="38100" dir="2700000" algn="tl">
                    <a:srgbClr val="C0C0C0"/>
                  </a:outerShdw>
                </a:effectLst>
              </a:rPr>
              <a:t>Interés Nominal V/S Real</a:t>
            </a:r>
          </a:p>
          <a:p>
            <a:pPr algn="ctr"/>
            <a:r>
              <a:rPr lang="es-ES_tradnl" sz="2400" b="1" dirty="0" smtClean="0">
                <a:effectLst>
                  <a:outerShdw blurRad="38100" dist="38100" dir="2700000" algn="tl">
                    <a:srgbClr val="C0C0C0"/>
                  </a:outerShdw>
                </a:effectLst>
              </a:rPr>
              <a:t>INFLACIÓN</a:t>
            </a:r>
            <a:endParaRPr lang="es-ES_tradnl" sz="2400" b="1" dirty="0" smtClean="0">
              <a:effectLst>
                <a:outerShdw blurRad="38100" dist="38100" dir="2700000" algn="tl">
                  <a:srgbClr val="C0C0C0"/>
                </a:outerShdw>
              </a:effectLst>
            </a:endParaRPr>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350</TotalTime>
  <Words>681</Words>
  <Application>Microsoft Office PowerPoint</Application>
  <PresentationFormat>Presentación en pantalla (4:3)</PresentationFormat>
  <Paragraphs>241</Paragraphs>
  <Slides>11</Slides>
  <Notes>0</Notes>
  <HiddenSlides>0</HiddenSlides>
  <MMClips>0</MMClips>
  <ScaleCrop>false</ScaleCrop>
  <HeadingPairs>
    <vt:vector size="6" baseType="variant">
      <vt:variant>
        <vt:lpstr>Tema</vt:lpstr>
      </vt:variant>
      <vt:variant>
        <vt:i4>2</vt:i4>
      </vt:variant>
      <vt:variant>
        <vt:lpstr>Servidores OLE incrustados</vt:lpstr>
      </vt:variant>
      <vt:variant>
        <vt:i4>1</vt:i4>
      </vt:variant>
      <vt:variant>
        <vt:lpstr>Títulos de diapositiva</vt:lpstr>
      </vt:variant>
      <vt:variant>
        <vt:i4>11</vt:i4>
      </vt:variant>
    </vt:vector>
  </HeadingPairs>
  <TitlesOfParts>
    <vt:vector size="14" baseType="lpstr">
      <vt:lpstr>Tema de Office</vt:lpstr>
      <vt:lpstr>Concurrencia</vt:lpstr>
      <vt:lpstr>Microsoft Editor de ecuaciones 3.0</vt:lpstr>
      <vt:lpstr>MOTIVACION</vt:lpstr>
      <vt:lpstr>Agenda</vt:lpstr>
      <vt:lpstr>Diapositiva 3</vt:lpstr>
      <vt:lpstr>Diapositiva 4</vt:lpstr>
      <vt:lpstr>Diapositiva 5</vt:lpstr>
      <vt:lpstr>Diapositiva 6</vt:lpstr>
      <vt:lpstr>Diapositiva 7</vt:lpstr>
      <vt:lpstr>Diapositiva 8</vt:lpstr>
      <vt:lpstr>Diapositiva 9</vt:lpstr>
      <vt:lpstr>Diapositiva 10</vt:lpstr>
      <vt:lpstr>Diapositiva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Gerenciamiento de Negocios de Concesión</dc:title>
  <dc:creator>Igor Riquelme Vasquez  (CCOP)</dc:creator>
  <cp:lastModifiedBy>igor.riquelme</cp:lastModifiedBy>
  <cp:revision>36</cp:revision>
  <dcterms:modified xsi:type="dcterms:W3CDTF">2010-08-27T16:30:23Z</dcterms:modified>
</cp:coreProperties>
</file>