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84" r:id="rId1"/>
  </p:sldMasterIdLst>
  <p:notesMasterIdLst>
    <p:notesMasterId r:id="rId30"/>
  </p:notesMasterIdLst>
  <p:handoutMasterIdLst>
    <p:handoutMasterId r:id="rId31"/>
  </p:handoutMasterIdLst>
  <p:sldIdLst>
    <p:sldId id="505" r:id="rId2"/>
    <p:sldId id="506" r:id="rId3"/>
    <p:sldId id="507" r:id="rId4"/>
    <p:sldId id="485" r:id="rId5"/>
    <p:sldId id="508" r:id="rId6"/>
    <p:sldId id="493" r:id="rId7"/>
    <p:sldId id="510" r:id="rId8"/>
    <p:sldId id="513" r:id="rId9"/>
    <p:sldId id="497" r:id="rId10"/>
    <p:sldId id="515" r:id="rId11"/>
    <p:sldId id="488" r:id="rId12"/>
    <p:sldId id="489" r:id="rId13"/>
    <p:sldId id="535" r:id="rId14"/>
    <p:sldId id="536" r:id="rId15"/>
    <p:sldId id="537" r:id="rId16"/>
    <p:sldId id="538" r:id="rId17"/>
    <p:sldId id="539" r:id="rId18"/>
    <p:sldId id="540" r:id="rId19"/>
    <p:sldId id="541" r:id="rId20"/>
    <p:sldId id="542" r:id="rId21"/>
    <p:sldId id="543" r:id="rId22"/>
    <p:sldId id="516" r:id="rId23"/>
    <p:sldId id="517" r:id="rId24"/>
    <p:sldId id="544" r:id="rId25"/>
    <p:sldId id="545" r:id="rId26"/>
    <p:sldId id="490" r:id="rId27"/>
    <p:sldId id="486" r:id="rId28"/>
    <p:sldId id="492"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66"/>
    <a:srgbClr val="FF0000"/>
    <a:srgbClr val="FFCC00"/>
    <a:srgbClr val="008000"/>
    <a:srgbClr val="0066CC"/>
    <a:srgbClr val="969696"/>
    <a:srgbClr val="00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8" d="100"/>
          <a:sy n="58" d="100"/>
        </p:scale>
        <p:origin x="-678" y="-84"/>
      </p:cViewPr>
      <p:guideLst>
        <p:guide orient="horz" pos="4319"/>
        <p:guide pos="2880"/>
      </p:guideLst>
    </p:cSldViewPr>
  </p:slideViewPr>
  <p:notesTextViewPr>
    <p:cViewPr>
      <p:scale>
        <a:sx n="100" d="100"/>
        <a:sy n="100" d="100"/>
      </p:scale>
      <p:origin x="0" y="0"/>
    </p:cViewPr>
  </p:notesTextViewPr>
  <p:sorterViewPr>
    <p:cViewPr>
      <p:scale>
        <a:sx n="100" d="100"/>
        <a:sy n="100" d="100"/>
      </p:scale>
      <p:origin x="0" y="25236"/>
    </p:cViewPr>
  </p:sorterViewPr>
  <p:notesViewPr>
    <p:cSldViewPr>
      <p:cViewPr varScale="1">
        <p:scale>
          <a:sx n="56" d="100"/>
          <a:sy n="56" d="100"/>
        </p:scale>
        <p:origin x="-2538"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1026"/>
          <p:cNvSpPr>
            <a:spLocks noGrp="1" noChangeArrowheads="1"/>
          </p:cNvSpPr>
          <p:nvPr>
            <p:ph type="hdr" sz="quarter"/>
          </p:nvPr>
        </p:nvSpPr>
        <p:spPr bwMode="auto">
          <a:xfrm>
            <a:off x="0" y="0"/>
            <a:ext cx="2973388" cy="461963"/>
          </a:xfrm>
          <a:prstGeom prst="rect">
            <a:avLst/>
          </a:prstGeom>
          <a:noFill/>
          <a:ln w="9525">
            <a:noFill/>
            <a:miter lim="800000"/>
            <a:headEnd/>
            <a:tailEnd/>
          </a:ln>
          <a:effectLst/>
        </p:spPr>
        <p:txBody>
          <a:bodyPr vert="horz" wrap="square" lIns="91989" tIns="45994" rIns="91989" bIns="45994" numCol="1" anchor="t" anchorCtr="0" compatLnSpc="1">
            <a:prstTxWarp prst="textNoShape">
              <a:avLst/>
            </a:prstTxWarp>
          </a:bodyPr>
          <a:lstStyle>
            <a:lvl1pPr defTabSz="919163" eaLnBrk="0" hangingPunct="0">
              <a:defRPr sz="1200">
                <a:latin typeface="Times New Roman" pitchFamily="18" charset="0"/>
              </a:defRPr>
            </a:lvl1pPr>
          </a:lstStyle>
          <a:p>
            <a:endParaRPr lang="es-ES_tradnl"/>
          </a:p>
        </p:txBody>
      </p:sp>
      <p:sp>
        <p:nvSpPr>
          <p:cNvPr id="32771" name="Rectangle 1027"/>
          <p:cNvSpPr>
            <a:spLocks noGrp="1" noChangeArrowheads="1"/>
          </p:cNvSpPr>
          <p:nvPr>
            <p:ph type="dt" sz="quarter" idx="1"/>
          </p:nvPr>
        </p:nvSpPr>
        <p:spPr bwMode="auto">
          <a:xfrm>
            <a:off x="3887788" y="0"/>
            <a:ext cx="2973387" cy="461963"/>
          </a:xfrm>
          <a:prstGeom prst="rect">
            <a:avLst/>
          </a:prstGeom>
          <a:noFill/>
          <a:ln w="9525">
            <a:noFill/>
            <a:miter lim="800000"/>
            <a:headEnd/>
            <a:tailEnd/>
          </a:ln>
          <a:effectLst/>
        </p:spPr>
        <p:txBody>
          <a:bodyPr vert="horz" wrap="square" lIns="91989" tIns="45994" rIns="91989" bIns="45994" numCol="1" anchor="t" anchorCtr="0" compatLnSpc="1">
            <a:prstTxWarp prst="textNoShape">
              <a:avLst/>
            </a:prstTxWarp>
          </a:bodyPr>
          <a:lstStyle>
            <a:lvl1pPr algn="r" defTabSz="919163" eaLnBrk="0" hangingPunct="0">
              <a:defRPr sz="1200">
                <a:latin typeface="Times New Roman" pitchFamily="18" charset="0"/>
              </a:defRPr>
            </a:lvl1pPr>
          </a:lstStyle>
          <a:p>
            <a:endParaRPr lang="es-ES_tradnl"/>
          </a:p>
        </p:txBody>
      </p:sp>
      <p:sp>
        <p:nvSpPr>
          <p:cNvPr id="32772" name="Rectangle 1028"/>
          <p:cNvSpPr>
            <a:spLocks noGrp="1" noChangeArrowheads="1"/>
          </p:cNvSpPr>
          <p:nvPr>
            <p:ph type="ftr" sz="quarter" idx="2"/>
          </p:nvPr>
        </p:nvSpPr>
        <p:spPr bwMode="auto">
          <a:xfrm>
            <a:off x="0" y="8699500"/>
            <a:ext cx="2973388" cy="461963"/>
          </a:xfrm>
          <a:prstGeom prst="rect">
            <a:avLst/>
          </a:prstGeom>
          <a:noFill/>
          <a:ln w="9525">
            <a:noFill/>
            <a:miter lim="800000"/>
            <a:headEnd/>
            <a:tailEnd/>
          </a:ln>
          <a:effectLst/>
        </p:spPr>
        <p:txBody>
          <a:bodyPr vert="horz" wrap="square" lIns="91989" tIns="45994" rIns="91989" bIns="45994" numCol="1" anchor="b" anchorCtr="0" compatLnSpc="1">
            <a:prstTxWarp prst="textNoShape">
              <a:avLst/>
            </a:prstTxWarp>
          </a:bodyPr>
          <a:lstStyle>
            <a:lvl1pPr defTabSz="919163" eaLnBrk="0" hangingPunct="0">
              <a:defRPr sz="1200">
                <a:latin typeface="Times New Roman" pitchFamily="18" charset="0"/>
              </a:defRPr>
            </a:lvl1pPr>
          </a:lstStyle>
          <a:p>
            <a:endParaRPr lang="es-ES_tradnl"/>
          </a:p>
        </p:txBody>
      </p:sp>
      <p:sp>
        <p:nvSpPr>
          <p:cNvPr id="32773" name="Rectangle 1029"/>
          <p:cNvSpPr>
            <a:spLocks noGrp="1" noChangeArrowheads="1"/>
          </p:cNvSpPr>
          <p:nvPr>
            <p:ph type="sldNum" sz="quarter" idx="3"/>
          </p:nvPr>
        </p:nvSpPr>
        <p:spPr bwMode="auto">
          <a:xfrm>
            <a:off x="3887788" y="8699500"/>
            <a:ext cx="2973387" cy="461963"/>
          </a:xfrm>
          <a:prstGeom prst="rect">
            <a:avLst/>
          </a:prstGeom>
          <a:noFill/>
          <a:ln w="9525">
            <a:noFill/>
            <a:miter lim="800000"/>
            <a:headEnd/>
            <a:tailEnd/>
          </a:ln>
          <a:effectLst/>
        </p:spPr>
        <p:txBody>
          <a:bodyPr vert="horz" wrap="square" lIns="91989" tIns="45994" rIns="91989" bIns="45994" numCol="1" anchor="b" anchorCtr="0" compatLnSpc="1">
            <a:prstTxWarp prst="textNoShape">
              <a:avLst/>
            </a:prstTxWarp>
          </a:bodyPr>
          <a:lstStyle>
            <a:lvl1pPr algn="r" defTabSz="919163" eaLnBrk="0" hangingPunct="0">
              <a:defRPr sz="1200">
                <a:latin typeface="Times New Roman" pitchFamily="18" charset="0"/>
              </a:defRPr>
            </a:lvl1pPr>
          </a:lstStyle>
          <a:p>
            <a:fld id="{6F3CE571-6655-4C5A-B8CF-9F0D66D16A25}" type="slidenum">
              <a:rPr lang="es-ES_tradnl"/>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1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defRPr>
            </a:lvl1pPr>
          </a:lstStyle>
          <a:p>
            <a:endParaRPr lang="es-ES_tradnl"/>
          </a:p>
        </p:txBody>
      </p:sp>
      <p:sp>
        <p:nvSpPr>
          <p:cNvPr id="1617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defRPr>
            </a:lvl1pPr>
          </a:lstStyle>
          <a:p>
            <a:endParaRPr lang="es-ES_tradnl"/>
          </a:p>
        </p:txBody>
      </p:sp>
      <p:sp>
        <p:nvSpPr>
          <p:cNvPr id="161796"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617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617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defRPr>
            </a:lvl1pPr>
          </a:lstStyle>
          <a:p>
            <a:endParaRPr lang="es-ES_tradnl"/>
          </a:p>
        </p:txBody>
      </p:sp>
      <p:sp>
        <p:nvSpPr>
          <p:cNvPr id="1617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defRPr>
            </a:lvl1pPr>
          </a:lstStyle>
          <a:p>
            <a:fld id="{7FB8583D-0925-4EE8-8D69-E57964877AE3}" type="slidenum">
              <a:rPr lang="es-ES_tradnl"/>
              <a:pPr/>
              <a:t>‹Nº›</a:t>
            </a:fld>
            <a:endParaRPr lang="es-ES_tradn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mn-ea"/>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mn-ea"/>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mn-ea"/>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mn-ea"/>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1E40B1-B56E-46E5-B9F4-19EDDBBE3E37}" type="slidenum">
              <a:rPr lang="es-ES_tradnl"/>
              <a:pPr/>
              <a:t>4</a:t>
            </a:fld>
            <a:endParaRPr lang="es-ES_tradnl"/>
          </a:p>
        </p:txBody>
      </p:sp>
      <p:sp>
        <p:nvSpPr>
          <p:cNvPr id="487426" name="Rectangle 2"/>
          <p:cNvSpPr>
            <a:spLocks noChangeArrowheads="1" noTextEdit="1"/>
          </p:cNvSpPr>
          <p:nvPr>
            <p:ph type="sldImg"/>
          </p:nvPr>
        </p:nvSpPr>
        <p:spPr>
          <a:ln/>
        </p:spPr>
      </p:sp>
      <p:sp>
        <p:nvSpPr>
          <p:cNvPr id="4874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8C9718-3C4F-471E-B14F-239B54B965EE}" type="slidenum">
              <a:rPr lang="es-ES_tradnl"/>
              <a:pPr/>
              <a:t>6</a:t>
            </a:fld>
            <a:endParaRPr lang="es-ES_tradnl"/>
          </a:p>
        </p:txBody>
      </p:sp>
      <p:sp>
        <p:nvSpPr>
          <p:cNvPr id="488450" name="Rectangle 2"/>
          <p:cNvSpPr>
            <a:spLocks noChangeArrowheads="1" noTextEdit="1"/>
          </p:cNvSpPr>
          <p:nvPr>
            <p:ph type="sldImg"/>
          </p:nvPr>
        </p:nvSpPr>
        <p:spPr>
          <a:ln/>
        </p:spPr>
      </p:sp>
      <p:sp>
        <p:nvSpPr>
          <p:cNvPr id="4884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B97429-05F6-4296-9921-F5F747563236}" type="slidenum">
              <a:rPr lang="es-ES_tradnl"/>
              <a:pPr/>
              <a:t>9</a:t>
            </a:fld>
            <a:endParaRPr lang="es-ES_tradnl"/>
          </a:p>
        </p:txBody>
      </p:sp>
      <p:sp>
        <p:nvSpPr>
          <p:cNvPr id="502786" name="Rectangle 2"/>
          <p:cNvSpPr>
            <a:spLocks noChangeArrowheads="1" noTextEdit="1"/>
          </p:cNvSpPr>
          <p:nvPr>
            <p:ph type="sldImg"/>
          </p:nvPr>
        </p:nvSpPr>
        <p:spPr>
          <a:ln/>
        </p:spPr>
      </p:sp>
      <p:sp>
        <p:nvSpPr>
          <p:cNvPr id="5027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70F4DF-72C8-4CF0-BCC9-D09DB0A227DC}" type="slidenum">
              <a:rPr lang="es-ES_tradnl"/>
              <a:pPr/>
              <a:t>11</a:t>
            </a:fld>
            <a:endParaRPr lang="es-ES_tradnl"/>
          </a:p>
        </p:txBody>
      </p:sp>
      <p:sp>
        <p:nvSpPr>
          <p:cNvPr id="490498" name="Rectangle 2"/>
          <p:cNvSpPr>
            <a:spLocks noChangeArrowheads="1" noTextEdit="1"/>
          </p:cNvSpPr>
          <p:nvPr>
            <p:ph type="sldImg"/>
          </p:nvPr>
        </p:nvSpPr>
        <p:spPr>
          <a:ln/>
        </p:spPr>
      </p:sp>
      <p:sp>
        <p:nvSpPr>
          <p:cNvPr id="4904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0E3B1F-3525-48C5-895E-0080E197E439}" type="slidenum">
              <a:rPr lang="es-ES_tradnl"/>
              <a:pPr/>
              <a:t>12</a:t>
            </a:fld>
            <a:endParaRPr lang="es-ES_tradnl"/>
          </a:p>
        </p:txBody>
      </p:sp>
      <p:sp>
        <p:nvSpPr>
          <p:cNvPr id="491522" name="Rectangle 2"/>
          <p:cNvSpPr>
            <a:spLocks noChangeArrowheads="1" noTextEdit="1"/>
          </p:cNvSpPr>
          <p:nvPr>
            <p:ph type="sldImg"/>
          </p:nvPr>
        </p:nvSpPr>
        <p:spPr>
          <a:ln/>
        </p:spPr>
      </p:sp>
      <p:sp>
        <p:nvSpPr>
          <p:cNvPr id="4915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DA821A-E4E8-40EE-84A7-9379B0167E9D}" type="slidenum">
              <a:rPr lang="es-ES_tradnl"/>
              <a:pPr/>
              <a:t>26</a:t>
            </a:fld>
            <a:endParaRPr lang="es-ES_tradnl"/>
          </a:p>
        </p:txBody>
      </p:sp>
      <p:sp>
        <p:nvSpPr>
          <p:cNvPr id="492546" name="Rectangle 2"/>
          <p:cNvSpPr>
            <a:spLocks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895D77-74AA-48AE-A10D-F19473BCEBB3}" type="slidenum">
              <a:rPr lang="es-ES_tradnl"/>
              <a:pPr/>
              <a:t>27</a:t>
            </a:fld>
            <a:endParaRPr lang="es-ES_tradnl"/>
          </a:p>
        </p:txBody>
      </p:sp>
      <p:sp>
        <p:nvSpPr>
          <p:cNvPr id="493570" name="Rectangle 2"/>
          <p:cNvSpPr>
            <a:spLocks noChangeArrowheads="1" noTextEdit="1"/>
          </p:cNvSpPr>
          <p:nvPr>
            <p:ph type="sldImg"/>
          </p:nvPr>
        </p:nvSpPr>
        <p:spPr>
          <a:ln/>
        </p:spPr>
      </p:sp>
      <p:sp>
        <p:nvSpPr>
          <p:cNvPr id="4935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849987-7CB5-4E26-A6B2-DD3354BE5A6A}" type="slidenum">
              <a:rPr lang="es-ES_tradnl"/>
              <a:pPr/>
              <a:t>28</a:t>
            </a:fld>
            <a:endParaRPr lang="es-ES_tradnl"/>
          </a:p>
        </p:txBody>
      </p:sp>
      <p:sp>
        <p:nvSpPr>
          <p:cNvPr id="494594" name="Rectangle 2"/>
          <p:cNvSpPr>
            <a:spLocks noChangeArrowheads="1" noTextEdit="1"/>
          </p:cNvSpPr>
          <p:nvPr>
            <p:ph type="sldImg"/>
          </p:nvPr>
        </p:nvSpPr>
        <p:spPr>
          <a:ln/>
        </p:spPr>
      </p:sp>
      <p:sp>
        <p:nvSpPr>
          <p:cNvPr id="494595"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19842" name="Rectangle 2"/>
          <p:cNvSpPr>
            <a:spLocks noGrp="1" noChangeArrowheads="1"/>
          </p:cNvSpPr>
          <p:nvPr>
            <p:ph type="ctrTitle"/>
          </p:nvPr>
        </p:nvSpPr>
        <p:spPr>
          <a:xfrm>
            <a:off x="827088" y="2205038"/>
            <a:ext cx="7632700" cy="1371600"/>
          </a:xfrm>
        </p:spPr>
        <p:txBody>
          <a:bodyPr/>
          <a:lstStyle>
            <a:lvl1pPr>
              <a:defRPr sz="3600" i="1"/>
            </a:lvl1pPr>
          </a:lstStyle>
          <a:p>
            <a:r>
              <a:rPr lang="es-ES"/>
              <a:t>Haga clic para cambiar el estilo de título	</a:t>
            </a:r>
          </a:p>
        </p:txBody>
      </p:sp>
      <p:sp>
        <p:nvSpPr>
          <p:cNvPr id="419844" name="Rectangle 4"/>
          <p:cNvSpPr>
            <a:spLocks noGrp="1" noChangeArrowheads="1"/>
          </p:cNvSpPr>
          <p:nvPr>
            <p:ph type="dt" sz="half" idx="2"/>
          </p:nvPr>
        </p:nvSpPr>
        <p:spPr bwMode="auto">
          <a:xfrm>
            <a:off x="685800" y="6248400"/>
            <a:ext cx="1905000"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419845" name="Rectangle 5"/>
          <p:cNvSpPr>
            <a:spLocks noGrp="1" noChangeArrowheads="1"/>
          </p:cNvSpPr>
          <p:nvPr>
            <p:ph type="ftr" sz="quarter" idx="3"/>
          </p:nvPr>
        </p:nvSpPr>
        <p:spPr>
          <a:xfrm>
            <a:off x="3124200" y="6248400"/>
            <a:ext cx="2895600" cy="457200"/>
          </a:xfrm>
        </p:spPr>
        <p:txBody>
          <a:bodyPr/>
          <a:lstStyle>
            <a:lvl1pPr>
              <a:defRPr b="0" i="0">
                <a:solidFill>
                  <a:schemeClr val="tx1"/>
                </a:solidFill>
              </a:defRPr>
            </a:lvl1pPr>
          </a:lstStyle>
          <a:p>
            <a:endParaRPr lang="es-ES"/>
          </a:p>
        </p:txBody>
      </p:sp>
      <p:sp>
        <p:nvSpPr>
          <p:cNvPr id="419846" name="Rectangle 6"/>
          <p:cNvSpPr>
            <a:spLocks noGrp="1" noChangeArrowheads="1"/>
          </p:cNvSpPr>
          <p:nvPr>
            <p:ph type="sldNum" sz="quarter" idx="4"/>
          </p:nvPr>
        </p:nvSpPr>
        <p:spPr bwMode="auto">
          <a:xfrm>
            <a:off x="6553200" y="6248400"/>
            <a:ext cx="1905000"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A1892DE1-CCAC-457A-B0DC-3D56B1CBC062}" type="slidenum">
              <a:rPr lang="es-ES"/>
              <a:pPr/>
              <a:t>‹Nº›</a:t>
            </a:fld>
            <a:endParaRPr lang="es-ES"/>
          </a:p>
        </p:txBody>
      </p:sp>
      <p:pic>
        <p:nvPicPr>
          <p:cNvPr id="419851" name="Picture 11" descr="logo_new"/>
          <p:cNvPicPr>
            <a:picLocks noChangeAspect="1" noChangeArrowheads="1"/>
          </p:cNvPicPr>
          <p:nvPr userDrawn="1"/>
        </p:nvPicPr>
        <p:blipFill>
          <a:blip r:embed="rId2" cstate="print"/>
          <a:srcRect/>
          <a:stretch>
            <a:fillRect/>
          </a:stretch>
        </p:blipFill>
        <p:spPr bwMode="auto">
          <a:xfrm>
            <a:off x="2771775" y="188913"/>
            <a:ext cx="3744913" cy="857250"/>
          </a:xfrm>
          <a:prstGeom prst="rect">
            <a:avLst/>
          </a:prstGeom>
          <a:noFill/>
        </p:spPr>
      </p:pic>
      <p:sp>
        <p:nvSpPr>
          <p:cNvPr id="419852" name="Line 12"/>
          <p:cNvSpPr>
            <a:spLocks noChangeShapeType="1"/>
          </p:cNvSpPr>
          <p:nvPr userDrawn="1"/>
        </p:nvSpPr>
        <p:spPr bwMode="auto">
          <a:xfrm>
            <a:off x="755650" y="3644900"/>
            <a:ext cx="7704138" cy="0"/>
          </a:xfrm>
          <a:prstGeom prst="line">
            <a:avLst/>
          </a:prstGeom>
          <a:noFill/>
          <a:ln w="88900" cmpd="tri">
            <a:solidFill>
              <a:srgbClr val="CC3300"/>
            </a:solidFill>
            <a:round/>
            <a:headEnd/>
            <a:tailEnd/>
          </a:ln>
          <a:effectLst/>
        </p:spPr>
        <p:txBody>
          <a:bodyPr/>
          <a:lstStyle/>
          <a:p>
            <a:endParaRPr lang="es-CL"/>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pie de página"/>
          <p:cNvSpPr>
            <a:spLocks noGrp="1"/>
          </p:cNvSpPr>
          <p:nvPr>
            <p:ph type="ftr" sz="quarter" idx="10"/>
          </p:nvPr>
        </p:nvSpPr>
        <p:spPr/>
        <p:txBody>
          <a:bodyPr/>
          <a:lstStyle>
            <a:lvl1pPr>
              <a:defRPr/>
            </a:lvl1pPr>
          </a:lstStyle>
          <a:p>
            <a:r>
              <a:rPr lang="es-ES"/>
              <a:t>IN42A – EVALUACIÓN DE PROYECTOS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61138" y="368300"/>
            <a:ext cx="2006600" cy="59404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539750" y="368300"/>
            <a:ext cx="5868988" cy="59404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pie de página"/>
          <p:cNvSpPr>
            <a:spLocks noGrp="1"/>
          </p:cNvSpPr>
          <p:nvPr>
            <p:ph type="ftr" sz="quarter" idx="10"/>
          </p:nvPr>
        </p:nvSpPr>
        <p:spPr/>
        <p:txBody>
          <a:bodyPr/>
          <a:lstStyle>
            <a:lvl1pPr>
              <a:defRPr/>
            </a:lvl1pPr>
          </a:lstStyle>
          <a:p>
            <a:r>
              <a:rPr lang="es-ES"/>
              <a:t>IN42A – EVALUACIÓN DE PROYECTOS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pie de página"/>
          <p:cNvSpPr>
            <a:spLocks noGrp="1"/>
          </p:cNvSpPr>
          <p:nvPr>
            <p:ph type="ftr" sz="quarter" idx="10"/>
          </p:nvPr>
        </p:nvSpPr>
        <p:spPr/>
        <p:txBody>
          <a:bodyPr/>
          <a:lstStyle>
            <a:lvl1pPr>
              <a:defRPr/>
            </a:lvl1pPr>
          </a:lstStyle>
          <a:p>
            <a:r>
              <a:rPr lang="es-ES"/>
              <a:t>IN42A – EVALUACIÓN DE PROYECTOS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pie de página"/>
          <p:cNvSpPr>
            <a:spLocks noGrp="1"/>
          </p:cNvSpPr>
          <p:nvPr>
            <p:ph type="ftr" sz="quarter" idx="10"/>
          </p:nvPr>
        </p:nvSpPr>
        <p:spPr/>
        <p:txBody>
          <a:bodyPr/>
          <a:lstStyle>
            <a:lvl1pPr>
              <a:defRPr/>
            </a:lvl1pPr>
          </a:lstStyle>
          <a:p>
            <a:r>
              <a:rPr lang="es-ES"/>
              <a:t>IN42A – EVALUACIÓN DE PROYECTOS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566738" y="1268413"/>
            <a:ext cx="3924300" cy="5040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3438" y="1268413"/>
            <a:ext cx="3924300" cy="5040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pie de página"/>
          <p:cNvSpPr>
            <a:spLocks noGrp="1"/>
          </p:cNvSpPr>
          <p:nvPr>
            <p:ph type="ftr" sz="quarter" idx="10"/>
          </p:nvPr>
        </p:nvSpPr>
        <p:spPr/>
        <p:txBody>
          <a:bodyPr/>
          <a:lstStyle>
            <a:lvl1pPr>
              <a:defRPr/>
            </a:lvl1pPr>
          </a:lstStyle>
          <a:p>
            <a:r>
              <a:rPr lang="es-ES"/>
              <a:t>IN42A – EVALUACIÓN DE PROYECTOS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pie de página"/>
          <p:cNvSpPr>
            <a:spLocks noGrp="1"/>
          </p:cNvSpPr>
          <p:nvPr>
            <p:ph type="ftr" sz="quarter" idx="10"/>
          </p:nvPr>
        </p:nvSpPr>
        <p:spPr/>
        <p:txBody>
          <a:bodyPr/>
          <a:lstStyle>
            <a:lvl1pPr>
              <a:defRPr/>
            </a:lvl1pPr>
          </a:lstStyle>
          <a:p>
            <a:r>
              <a:rPr lang="es-ES"/>
              <a:t>IN42A – EVALUACIÓN DE PROYECTOS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pie de página"/>
          <p:cNvSpPr>
            <a:spLocks noGrp="1"/>
          </p:cNvSpPr>
          <p:nvPr>
            <p:ph type="ftr" sz="quarter" idx="10"/>
          </p:nvPr>
        </p:nvSpPr>
        <p:spPr/>
        <p:txBody>
          <a:bodyPr/>
          <a:lstStyle>
            <a:lvl1pPr>
              <a:defRPr/>
            </a:lvl1pPr>
          </a:lstStyle>
          <a:p>
            <a:r>
              <a:rPr lang="es-ES"/>
              <a:t>IN42A – EVALUACIÓN DE PROYECTOS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lvl1pPr>
              <a:defRPr/>
            </a:lvl1pPr>
          </a:lstStyle>
          <a:p>
            <a:r>
              <a:rPr lang="es-ES"/>
              <a:t>IN42A – EVALUACIÓN DE PROYECTOS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pie de página"/>
          <p:cNvSpPr>
            <a:spLocks noGrp="1"/>
          </p:cNvSpPr>
          <p:nvPr>
            <p:ph type="ftr" sz="quarter" idx="10"/>
          </p:nvPr>
        </p:nvSpPr>
        <p:spPr/>
        <p:txBody>
          <a:bodyPr/>
          <a:lstStyle>
            <a:lvl1pPr>
              <a:defRPr/>
            </a:lvl1pPr>
          </a:lstStyle>
          <a:p>
            <a:r>
              <a:rPr lang="es-ES"/>
              <a:t>IN42A – EVALUACIÓN DE PROYECTOS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pie de página"/>
          <p:cNvSpPr>
            <a:spLocks noGrp="1"/>
          </p:cNvSpPr>
          <p:nvPr>
            <p:ph type="ftr" sz="quarter" idx="10"/>
          </p:nvPr>
        </p:nvSpPr>
        <p:spPr/>
        <p:txBody>
          <a:bodyPr/>
          <a:lstStyle>
            <a:lvl1pPr>
              <a:defRPr/>
            </a:lvl1pPr>
          </a:lstStyle>
          <a:p>
            <a:r>
              <a:rPr lang="es-ES"/>
              <a:t>IN42A – EVALUACIÓN DE PROYECTOS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8818" name="Rectangle 2"/>
          <p:cNvSpPr>
            <a:spLocks noGrp="1" noChangeArrowheads="1"/>
          </p:cNvSpPr>
          <p:nvPr>
            <p:ph type="title"/>
          </p:nvPr>
        </p:nvSpPr>
        <p:spPr bwMode="auto">
          <a:xfrm>
            <a:off x="539750" y="368300"/>
            <a:ext cx="8001000" cy="612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418819" name="Rectangle 3"/>
          <p:cNvSpPr>
            <a:spLocks noGrp="1" noChangeArrowheads="1"/>
          </p:cNvSpPr>
          <p:nvPr>
            <p:ph type="body" idx="1"/>
          </p:nvPr>
        </p:nvSpPr>
        <p:spPr bwMode="auto">
          <a:xfrm>
            <a:off x="566738" y="1268413"/>
            <a:ext cx="8001000" cy="50403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18821" name="Line 5"/>
          <p:cNvSpPr>
            <a:spLocks noChangeShapeType="1"/>
          </p:cNvSpPr>
          <p:nvPr/>
        </p:nvSpPr>
        <p:spPr bwMode="auto">
          <a:xfrm flipV="1">
            <a:off x="609600" y="6524625"/>
            <a:ext cx="7924800" cy="0"/>
          </a:xfrm>
          <a:prstGeom prst="line">
            <a:avLst/>
          </a:prstGeom>
          <a:noFill/>
          <a:ln w="38100">
            <a:solidFill>
              <a:srgbClr val="969696"/>
            </a:solidFill>
            <a:round/>
            <a:headEnd/>
            <a:tailEnd/>
          </a:ln>
          <a:effectLst/>
        </p:spPr>
        <p:txBody>
          <a:bodyPr/>
          <a:lstStyle/>
          <a:p>
            <a:endParaRPr lang="es-CL"/>
          </a:p>
        </p:txBody>
      </p:sp>
      <p:sp>
        <p:nvSpPr>
          <p:cNvPr id="418823" name="Rectangle 7"/>
          <p:cNvSpPr>
            <a:spLocks noGrp="1" noChangeArrowheads="1"/>
          </p:cNvSpPr>
          <p:nvPr>
            <p:ph type="ftr" sz="quarter" idx="3"/>
          </p:nvPr>
        </p:nvSpPr>
        <p:spPr bwMode="auto">
          <a:xfrm>
            <a:off x="611188" y="6524625"/>
            <a:ext cx="7921625"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1" i="1">
                <a:solidFill>
                  <a:srgbClr val="969696"/>
                </a:solidFill>
              </a:defRPr>
            </a:lvl1pPr>
          </a:lstStyle>
          <a:p>
            <a:r>
              <a:rPr lang="es-ES"/>
              <a:t>IN42A – EVALUACIÓN DE PROYECTOS</a:t>
            </a:r>
          </a:p>
        </p:txBody>
      </p:sp>
      <p:sp>
        <p:nvSpPr>
          <p:cNvPr id="418829" name="Line 13"/>
          <p:cNvSpPr>
            <a:spLocks noChangeShapeType="1"/>
          </p:cNvSpPr>
          <p:nvPr userDrawn="1"/>
        </p:nvSpPr>
        <p:spPr bwMode="auto">
          <a:xfrm>
            <a:off x="755650" y="1052513"/>
            <a:ext cx="7704138" cy="0"/>
          </a:xfrm>
          <a:prstGeom prst="line">
            <a:avLst/>
          </a:prstGeom>
          <a:noFill/>
          <a:ln w="88900" cmpd="tri">
            <a:solidFill>
              <a:srgbClr val="CC3300"/>
            </a:solidFill>
            <a:round/>
            <a:headEnd/>
            <a:tailEnd/>
          </a:ln>
          <a:effectLst/>
        </p:spPr>
        <p:txBody>
          <a:bodyPr/>
          <a:lstStyle/>
          <a:p>
            <a:endParaRPr lang="es-CL"/>
          </a:p>
        </p:txBody>
      </p:sp>
    </p:spTree>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timing>
    <p:tnLst>
      <p:par>
        <p:cTn id="1" dur="indefinite" restart="never" nodeType="tmRoot"/>
      </p:par>
    </p:tnLst>
  </p:timing>
  <p:hf sldNum="0" hdr="0" dt="0"/>
  <p:txStyles>
    <p:titleStyle>
      <a:lvl1pPr algn="ctr" rtl="0" fontAlgn="base">
        <a:spcBef>
          <a:spcPct val="0"/>
        </a:spcBef>
        <a:spcAft>
          <a:spcPct val="0"/>
        </a:spcAft>
        <a:defRPr sz="3400" b="1">
          <a:solidFill>
            <a:srgbClr val="CC3300"/>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sz="3400" b="1">
          <a:solidFill>
            <a:srgbClr val="CC3300"/>
          </a:solidFill>
          <a:effectLst>
            <a:outerShdw blurRad="38100" dist="38100" dir="2700000" algn="tl">
              <a:srgbClr val="C0C0C0"/>
            </a:outerShdw>
          </a:effectLst>
          <a:latin typeface="Verdana" pitchFamily="34" charset="0"/>
        </a:defRPr>
      </a:lvl2pPr>
      <a:lvl3pPr algn="ctr" rtl="0" fontAlgn="base">
        <a:spcBef>
          <a:spcPct val="0"/>
        </a:spcBef>
        <a:spcAft>
          <a:spcPct val="0"/>
        </a:spcAft>
        <a:defRPr sz="3400" b="1">
          <a:solidFill>
            <a:srgbClr val="CC3300"/>
          </a:solidFill>
          <a:effectLst>
            <a:outerShdw blurRad="38100" dist="38100" dir="2700000" algn="tl">
              <a:srgbClr val="C0C0C0"/>
            </a:outerShdw>
          </a:effectLst>
          <a:latin typeface="Verdana" pitchFamily="34" charset="0"/>
        </a:defRPr>
      </a:lvl3pPr>
      <a:lvl4pPr algn="ctr" rtl="0" fontAlgn="base">
        <a:spcBef>
          <a:spcPct val="0"/>
        </a:spcBef>
        <a:spcAft>
          <a:spcPct val="0"/>
        </a:spcAft>
        <a:defRPr sz="3400" b="1">
          <a:solidFill>
            <a:srgbClr val="CC3300"/>
          </a:solidFill>
          <a:effectLst>
            <a:outerShdw blurRad="38100" dist="38100" dir="2700000" algn="tl">
              <a:srgbClr val="C0C0C0"/>
            </a:outerShdw>
          </a:effectLst>
          <a:latin typeface="Verdana" pitchFamily="34" charset="0"/>
        </a:defRPr>
      </a:lvl4pPr>
      <a:lvl5pPr algn="ctr" rtl="0" fontAlgn="base">
        <a:spcBef>
          <a:spcPct val="0"/>
        </a:spcBef>
        <a:spcAft>
          <a:spcPct val="0"/>
        </a:spcAft>
        <a:defRPr sz="3400" b="1">
          <a:solidFill>
            <a:srgbClr val="CC3300"/>
          </a:solidFill>
          <a:effectLst>
            <a:outerShdw blurRad="38100" dist="38100" dir="2700000" algn="tl">
              <a:srgbClr val="C0C0C0"/>
            </a:outerShdw>
          </a:effectLst>
          <a:latin typeface="Verdana" pitchFamily="34" charset="0"/>
        </a:defRPr>
      </a:lvl5pPr>
      <a:lvl6pPr marL="457200" algn="ctr" rtl="0" fontAlgn="base">
        <a:spcBef>
          <a:spcPct val="0"/>
        </a:spcBef>
        <a:spcAft>
          <a:spcPct val="0"/>
        </a:spcAft>
        <a:defRPr sz="3400" b="1">
          <a:solidFill>
            <a:srgbClr val="CC3300"/>
          </a:solidFill>
          <a:effectLst>
            <a:outerShdw blurRad="38100" dist="38100" dir="2700000" algn="tl">
              <a:srgbClr val="C0C0C0"/>
            </a:outerShdw>
          </a:effectLst>
          <a:latin typeface="Verdana" pitchFamily="34" charset="0"/>
        </a:defRPr>
      </a:lvl6pPr>
      <a:lvl7pPr marL="914400" algn="ctr" rtl="0" fontAlgn="base">
        <a:spcBef>
          <a:spcPct val="0"/>
        </a:spcBef>
        <a:spcAft>
          <a:spcPct val="0"/>
        </a:spcAft>
        <a:defRPr sz="3400" b="1">
          <a:solidFill>
            <a:srgbClr val="CC3300"/>
          </a:solidFill>
          <a:effectLst>
            <a:outerShdw blurRad="38100" dist="38100" dir="2700000" algn="tl">
              <a:srgbClr val="C0C0C0"/>
            </a:outerShdw>
          </a:effectLst>
          <a:latin typeface="Verdana" pitchFamily="34" charset="0"/>
        </a:defRPr>
      </a:lvl7pPr>
      <a:lvl8pPr marL="1371600" algn="ctr" rtl="0" fontAlgn="base">
        <a:spcBef>
          <a:spcPct val="0"/>
        </a:spcBef>
        <a:spcAft>
          <a:spcPct val="0"/>
        </a:spcAft>
        <a:defRPr sz="3400" b="1">
          <a:solidFill>
            <a:srgbClr val="CC3300"/>
          </a:solidFill>
          <a:effectLst>
            <a:outerShdw blurRad="38100" dist="38100" dir="2700000" algn="tl">
              <a:srgbClr val="C0C0C0"/>
            </a:outerShdw>
          </a:effectLst>
          <a:latin typeface="Verdana" pitchFamily="34" charset="0"/>
        </a:defRPr>
      </a:lvl8pPr>
      <a:lvl9pPr marL="1828800" algn="ctr" rtl="0" fontAlgn="base">
        <a:spcBef>
          <a:spcPct val="0"/>
        </a:spcBef>
        <a:spcAft>
          <a:spcPct val="0"/>
        </a:spcAft>
        <a:defRPr sz="3400" b="1">
          <a:solidFill>
            <a:srgbClr val="CC3300"/>
          </a:solidFill>
          <a:effectLst>
            <a:outerShdw blurRad="38100" dist="38100" dir="2700000" algn="tl">
              <a:srgbClr val="C0C0C0"/>
            </a:outerShdw>
          </a:effectLst>
          <a:latin typeface="Verdana" pitchFamily="34" charset="0"/>
        </a:defRPr>
      </a:lvl9pPr>
    </p:titleStyle>
    <p:bodyStyle>
      <a:lvl1pPr marL="469900" indent="-469900" algn="l" rtl="0" fontAlgn="base">
        <a:spcBef>
          <a:spcPct val="20000"/>
        </a:spcBef>
        <a:spcAft>
          <a:spcPct val="0"/>
        </a:spcAft>
        <a:buClr>
          <a:schemeClr val="accent2"/>
        </a:buClr>
        <a:buSzPct val="75000"/>
        <a:buFont typeface="Wingdings" pitchFamily="2" charset="2"/>
        <a:buChar char="£"/>
        <a:defRPr sz="3000">
          <a:solidFill>
            <a:schemeClr val="tx1"/>
          </a:solidFill>
          <a:latin typeface="+mn-lt"/>
          <a:ea typeface="+mn-ea"/>
          <a:cs typeface="+mn-cs"/>
        </a:defRPr>
      </a:lvl1pPr>
      <a:lvl2pPr marL="908050" indent="-436563" algn="l" rtl="0" fontAlgn="base">
        <a:spcBef>
          <a:spcPct val="20000"/>
        </a:spcBef>
        <a:spcAft>
          <a:spcPct val="0"/>
        </a:spcAft>
        <a:buClr>
          <a:schemeClr val="accent2"/>
        </a:buClr>
        <a:buSzPct val="70000"/>
        <a:buFont typeface="Wingdings" pitchFamily="2" charset="2"/>
        <a:buChar char="¥"/>
        <a:defRPr sz="2600">
          <a:solidFill>
            <a:schemeClr val="tx1"/>
          </a:solidFill>
          <a:latin typeface="+mn-lt"/>
        </a:defRPr>
      </a:lvl2pPr>
      <a:lvl3pPr marL="1304925" indent="-395288" algn="l" rtl="0" fontAlgn="base">
        <a:spcBef>
          <a:spcPct val="20000"/>
        </a:spcBef>
        <a:spcAft>
          <a:spcPct val="0"/>
        </a:spcAft>
        <a:buClr>
          <a:schemeClr val="accent2"/>
        </a:buClr>
        <a:buSzPct val="70000"/>
        <a:buFont typeface="Wingdings" pitchFamily="2" charset="2"/>
        <a:buChar char="¢"/>
        <a:defRPr sz="2300">
          <a:solidFill>
            <a:schemeClr val="tx1"/>
          </a:solidFill>
          <a:latin typeface="+mn-lt"/>
        </a:defRPr>
      </a:lvl3pPr>
      <a:lvl4pPr marL="1693863" indent="-387350" algn="l" rtl="0" fontAlgn="base">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93913" indent="-398463" algn="l" rtl="0" fontAlgn="base">
        <a:spcBef>
          <a:spcPct val="25000"/>
        </a:spcBef>
        <a:spcAft>
          <a:spcPct val="0"/>
        </a:spcAft>
        <a:buClr>
          <a:schemeClr val="accent2"/>
        </a:buClr>
        <a:buSzPct val="60000"/>
        <a:buFont typeface="Wingdings" pitchFamily="2" charset="2"/>
        <a:buChar char="m"/>
        <a:defRPr sz="2000">
          <a:solidFill>
            <a:schemeClr val="tx1"/>
          </a:solidFill>
          <a:latin typeface="+mn-lt"/>
        </a:defRPr>
      </a:lvl5pPr>
      <a:lvl6pPr marL="2551113" indent="-398463" algn="l" rtl="0" fontAlgn="base">
        <a:spcBef>
          <a:spcPct val="25000"/>
        </a:spcBef>
        <a:spcAft>
          <a:spcPct val="0"/>
        </a:spcAft>
        <a:buClr>
          <a:schemeClr val="accent2"/>
        </a:buClr>
        <a:buSzPct val="60000"/>
        <a:buFont typeface="Wingdings" pitchFamily="2" charset="2"/>
        <a:buChar char="m"/>
        <a:defRPr sz="2000">
          <a:solidFill>
            <a:schemeClr val="tx1"/>
          </a:solidFill>
          <a:latin typeface="+mn-lt"/>
        </a:defRPr>
      </a:lvl6pPr>
      <a:lvl7pPr marL="3008313" indent="-398463" algn="l" rtl="0" fontAlgn="base">
        <a:spcBef>
          <a:spcPct val="25000"/>
        </a:spcBef>
        <a:spcAft>
          <a:spcPct val="0"/>
        </a:spcAft>
        <a:buClr>
          <a:schemeClr val="accent2"/>
        </a:buClr>
        <a:buSzPct val="60000"/>
        <a:buFont typeface="Wingdings" pitchFamily="2" charset="2"/>
        <a:buChar char="m"/>
        <a:defRPr sz="2000">
          <a:solidFill>
            <a:schemeClr val="tx1"/>
          </a:solidFill>
          <a:latin typeface="+mn-lt"/>
        </a:defRPr>
      </a:lvl7pPr>
      <a:lvl8pPr marL="3465513" indent="-398463" algn="l" rtl="0" fontAlgn="base">
        <a:spcBef>
          <a:spcPct val="25000"/>
        </a:spcBef>
        <a:spcAft>
          <a:spcPct val="0"/>
        </a:spcAft>
        <a:buClr>
          <a:schemeClr val="accent2"/>
        </a:buClr>
        <a:buSzPct val="60000"/>
        <a:buFont typeface="Wingdings" pitchFamily="2" charset="2"/>
        <a:buChar char="m"/>
        <a:defRPr sz="2000">
          <a:solidFill>
            <a:schemeClr val="tx1"/>
          </a:solidFill>
          <a:latin typeface="+mn-lt"/>
        </a:defRPr>
      </a:lvl8pPr>
      <a:lvl9pPr marL="3922713" indent="-398463" algn="l" rtl="0" fontAlgn="base">
        <a:spcBef>
          <a:spcPct val="25000"/>
        </a:spcBef>
        <a:spcAft>
          <a:spcPct val="0"/>
        </a:spcAft>
        <a:buClr>
          <a:schemeClr val="accent2"/>
        </a:buClr>
        <a:buSzPct val="60000"/>
        <a:buFont typeface="Wingdings" pitchFamily="2" charset="2"/>
        <a:buChar char="m"/>
        <a:defRPr sz="2000">
          <a:solidFill>
            <a:schemeClr val="tx1"/>
          </a:solidFill>
          <a:latin typeface="+mn-lt"/>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audio" Target="../media/audio3.wav"/></Relationships>
</file>

<file path=ppt/slides/_rels/slide2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audio" Target="../media/audio2.wav"/></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Rectangle 2"/>
          <p:cNvSpPr>
            <a:spLocks noGrp="1" noChangeArrowheads="1"/>
          </p:cNvSpPr>
          <p:nvPr>
            <p:ph type="ctrTitle"/>
          </p:nvPr>
        </p:nvSpPr>
        <p:spPr>
          <a:xfrm>
            <a:off x="827088" y="2349500"/>
            <a:ext cx="7632700" cy="1066800"/>
          </a:xfrm>
        </p:spPr>
        <p:txBody>
          <a:bodyPr/>
          <a:lstStyle/>
          <a:p>
            <a:r>
              <a:rPr lang="es-ES"/>
              <a:t>ANÁLISIS ESTRATÉGICO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 Marcador de pie de página"/>
          <p:cNvSpPr>
            <a:spLocks noGrp="1"/>
          </p:cNvSpPr>
          <p:nvPr>
            <p:ph type="ftr" sz="quarter" idx="10"/>
          </p:nvPr>
        </p:nvSpPr>
        <p:spPr/>
        <p:txBody>
          <a:bodyPr/>
          <a:lstStyle/>
          <a:p>
            <a:r>
              <a:rPr lang="es-ES"/>
              <a:t>IN42A – EVALUACIÓN DE PROYECTOS</a:t>
            </a:r>
          </a:p>
        </p:txBody>
      </p:sp>
      <p:sp>
        <p:nvSpPr>
          <p:cNvPr id="527362" name="Text Box 2"/>
          <p:cNvSpPr txBox="1">
            <a:spLocks noChangeArrowheads="1"/>
          </p:cNvSpPr>
          <p:nvPr/>
        </p:nvSpPr>
        <p:spPr bwMode="auto">
          <a:xfrm>
            <a:off x="3489325" y="2895600"/>
            <a:ext cx="5349875" cy="2682875"/>
          </a:xfrm>
          <a:prstGeom prst="rect">
            <a:avLst/>
          </a:prstGeom>
          <a:noFill/>
          <a:ln w="9525">
            <a:noFill/>
            <a:miter lim="800000"/>
            <a:headEnd/>
            <a:tailEnd/>
          </a:ln>
          <a:effectLst/>
        </p:spPr>
        <p:txBody>
          <a:bodyPr>
            <a:spAutoFit/>
          </a:bodyPr>
          <a:lstStyle/>
          <a:p>
            <a:pPr eaLnBrk="0" hangingPunct="0">
              <a:lnSpc>
                <a:spcPct val="75000"/>
              </a:lnSpc>
            </a:pPr>
            <a:endParaRPr lang="es-ES_tradnl" sz="2000">
              <a:latin typeface="Arial" charset="0"/>
            </a:endParaRPr>
          </a:p>
          <a:p>
            <a:pPr eaLnBrk="0" hangingPunct="0"/>
            <a:r>
              <a:rPr lang="es-ES_tradnl" sz="2000">
                <a:latin typeface="Arial" charset="0"/>
              </a:rPr>
              <a:t>Proceso ordenado que intenta captar los factores estructurales que definen las perspectivas de rentabilidad de una industria a largo plazo  así como identificar y caracterizar la conducta de los competidores más significativos.</a:t>
            </a:r>
            <a:endParaRPr lang="es-ES_tradnl" sz="2400">
              <a:latin typeface="Arial" charset="0"/>
            </a:endParaRPr>
          </a:p>
          <a:p>
            <a:pPr eaLnBrk="0" hangingPunct="0">
              <a:lnSpc>
                <a:spcPct val="75000"/>
              </a:lnSpc>
            </a:pPr>
            <a:endParaRPr lang="es-ES_tradnl" sz="2000">
              <a:latin typeface="Arial" charset="0"/>
            </a:endParaRPr>
          </a:p>
          <a:p>
            <a:pPr eaLnBrk="0" hangingPunct="0"/>
            <a:endParaRPr lang="es-ES_tradnl" sz="2000">
              <a:latin typeface="Arial" charset="0"/>
            </a:endParaRPr>
          </a:p>
        </p:txBody>
      </p:sp>
      <p:sp>
        <p:nvSpPr>
          <p:cNvPr id="527363" name="Text Box 3"/>
          <p:cNvSpPr txBox="1">
            <a:spLocks noChangeArrowheads="1"/>
          </p:cNvSpPr>
          <p:nvPr/>
        </p:nvSpPr>
        <p:spPr bwMode="auto">
          <a:xfrm>
            <a:off x="838200" y="1905000"/>
            <a:ext cx="1692275" cy="366713"/>
          </a:xfrm>
          <a:prstGeom prst="rect">
            <a:avLst/>
          </a:prstGeom>
          <a:noFill/>
          <a:ln w="9525">
            <a:noFill/>
            <a:miter lim="800000"/>
            <a:headEnd/>
            <a:tailEnd/>
          </a:ln>
          <a:effectLst/>
        </p:spPr>
        <p:txBody>
          <a:bodyPr>
            <a:spAutoFit/>
          </a:bodyPr>
          <a:lstStyle/>
          <a:p>
            <a:pPr eaLnBrk="0" hangingPunct="0">
              <a:lnSpc>
                <a:spcPct val="75000"/>
              </a:lnSpc>
            </a:pPr>
            <a:r>
              <a:rPr lang="es-ES_tradnl" sz="2400">
                <a:latin typeface="Arial" charset="0"/>
              </a:rPr>
              <a:t>Industria</a:t>
            </a:r>
          </a:p>
        </p:txBody>
      </p:sp>
      <p:sp>
        <p:nvSpPr>
          <p:cNvPr id="527364" name="Text Box 4"/>
          <p:cNvSpPr txBox="1">
            <a:spLocks noChangeArrowheads="1"/>
          </p:cNvSpPr>
          <p:nvPr/>
        </p:nvSpPr>
        <p:spPr bwMode="auto">
          <a:xfrm>
            <a:off x="3733800" y="1827213"/>
            <a:ext cx="5105400" cy="1736725"/>
          </a:xfrm>
          <a:prstGeom prst="rect">
            <a:avLst/>
          </a:prstGeom>
          <a:noFill/>
          <a:ln w="9525">
            <a:noFill/>
            <a:miter lim="800000"/>
            <a:headEnd/>
            <a:tailEnd/>
          </a:ln>
          <a:effectLst/>
        </p:spPr>
        <p:txBody>
          <a:bodyPr>
            <a:spAutoFit/>
          </a:bodyPr>
          <a:lstStyle/>
          <a:p>
            <a:pPr eaLnBrk="0" hangingPunct="0"/>
            <a:r>
              <a:rPr lang="es-ES_tradnl" sz="2000">
                <a:latin typeface="Arial" charset="0"/>
              </a:rPr>
              <a:t>Conjunto de firmas que ofrecen productos o servicios que son sustitutos cercanos unos de los otros.</a:t>
            </a:r>
          </a:p>
          <a:p>
            <a:pPr eaLnBrk="0" hangingPunct="0"/>
            <a:endParaRPr lang="es-ES_tradnl" sz="2400">
              <a:latin typeface="Arial" charset="0"/>
            </a:endParaRPr>
          </a:p>
          <a:p>
            <a:pPr eaLnBrk="0" hangingPunct="0"/>
            <a:endParaRPr lang="es-ES_tradnl" sz="2400">
              <a:latin typeface="Arial" charset="0"/>
            </a:endParaRPr>
          </a:p>
        </p:txBody>
      </p:sp>
      <p:sp>
        <p:nvSpPr>
          <p:cNvPr id="527365" name="Line 5"/>
          <p:cNvSpPr>
            <a:spLocks noChangeShapeType="1"/>
          </p:cNvSpPr>
          <p:nvPr/>
        </p:nvSpPr>
        <p:spPr bwMode="auto">
          <a:xfrm>
            <a:off x="2590800" y="2057400"/>
            <a:ext cx="762000" cy="0"/>
          </a:xfrm>
          <a:prstGeom prst="line">
            <a:avLst/>
          </a:prstGeom>
          <a:noFill/>
          <a:ln w="28575">
            <a:solidFill>
              <a:srgbClr val="FF0000"/>
            </a:solidFill>
            <a:round/>
            <a:headEnd/>
            <a:tailEnd type="triangle" w="med" len="med"/>
          </a:ln>
          <a:effectLst/>
        </p:spPr>
        <p:txBody>
          <a:bodyPr wrap="none" anchor="ctr"/>
          <a:lstStyle/>
          <a:p>
            <a:endParaRPr lang="es-CL"/>
          </a:p>
        </p:txBody>
      </p:sp>
      <p:sp>
        <p:nvSpPr>
          <p:cNvPr id="527366" name="Text Box 6"/>
          <p:cNvSpPr txBox="1">
            <a:spLocks noChangeArrowheads="1"/>
          </p:cNvSpPr>
          <p:nvPr/>
        </p:nvSpPr>
        <p:spPr bwMode="auto">
          <a:xfrm>
            <a:off x="533400" y="3124200"/>
            <a:ext cx="2362200" cy="1187450"/>
          </a:xfrm>
          <a:prstGeom prst="rect">
            <a:avLst/>
          </a:prstGeom>
          <a:noFill/>
          <a:ln w="9525">
            <a:noFill/>
            <a:miter lim="800000"/>
            <a:headEnd/>
            <a:tailEnd/>
          </a:ln>
          <a:effectLst/>
        </p:spPr>
        <p:txBody>
          <a:bodyPr>
            <a:spAutoFit/>
          </a:bodyPr>
          <a:lstStyle/>
          <a:p>
            <a:pPr eaLnBrk="0" hangingPunct="0"/>
            <a:r>
              <a:rPr lang="es-ES_tradnl" sz="2400">
                <a:latin typeface="Arial" charset="0"/>
              </a:rPr>
              <a:t>Análisis competitivo de la industria</a:t>
            </a:r>
          </a:p>
        </p:txBody>
      </p:sp>
      <p:sp>
        <p:nvSpPr>
          <p:cNvPr id="527367" name="Text Box 7"/>
          <p:cNvSpPr txBox="1">
            <a:spLocks noChangeArrowheads="1"/>
          </p:cNvSpPr>
          <p:nvPr/>
        </p:nvSpPr>
        <p:spPr bwMode="auto">
          <a:xfrm>
            <a:off x="2574925" y="3163888"/>
            <a:ext cx="184150" cy="457200"/>
          </a:xfrm>
          <a:prstGeom prst="rect">
            <a:avLst/>
          </a:prstGeom>
          <a:noFill/>
          <a:ln w="9525">
            <a:noFill/>
            <a:miter lim="800000"/>
            <a:headEnd/>
            <a:tailEnd/>
          </a:ln>
          <a:effectLst/>
        </p:spPr>
        <p:txBody>
          <a:bodyPr wrap="none">
            <a:spAutoFit/>
          </a:bodyPr>
          <a:lstStyle/>
          <a:p>
            <a:pPr eaLnBrk="0" hangingPunct="0"/>
            <a:endParaRPr lang="es-ES" sz="2400">
              <a:latin typeface="Arial" charset="0"/>
            </a:endParaRPr>
          </a:p>
        </p:txBody>
      </p:sp>
      <p:sp>
        <p:nvSpPr>
          <p:cNvPr id="527368" name="Line 8"/>
          <p:cNvSpPr>
            <a:spLocks noChangeShapeType="1"/>
          </p:cNvSpPr>
          <p:nvPr/>
        </p:nvSpPr>
        <p:spPr bwMode="auto">
          <a:xfrm>
            <a:off x="2743200" y="3733800"/>
            <a:ext cx="762000" cy="0"/>
          </a:xfrm>
          <a:prstGeom prst="line">
            <a:avLst/>
          </a:prstGeom>
          <a:noFill/>
          <a:ln w="28575">
            <a:solidFill>
              <a:srgbClr val="FF0000"/>
            </a:solidFill>
            <a:round/>
            <a:headEnd/>
            <a:tailEnd type="triangle" w="med" len="med"/>
          </a:ln>
          <a:effectLst/>
        </p:spPr>
        <p:txBody>
          <a:bodyPr wrap="none" anchor="ctr"/>
          <a:lstStyle/>
          <a:p>
            <a:endParaRPr lang="es-CL"/>
          </a:p>
        </p:txBody>
      </p:sp>
      <p:sp>
        <p:nvSpPr>
          <p:cNvPr id="527369" name="Text Box 9"/>
          <p:cNvSpPr txBox="1">
            <a:spLocks noChangeArrowheads="1"/>
          </p:cNvSpPr>
          <p:nvPr/>
        </p:nvSpPr>
        <p:spPr bwMode="auto">
          <a:xfrm>
            <a:off x="3489325" y="5165725"/>
            <a:ext cx="5197475" cy="1311275"/>
          </a:xfrm>
          <a:prstGeom prst="rect">
            <a:avLst/>
          </a:prstGeom>
          <a:noFill/>
          <a:ln w="9525">
            <a:noFill/>
            <a:miter lim="800000"/>
            <a:headEnd/>
            <a:tailEnd/>
          </a:ln>
          <a:effectLst/>
        </p:spPr>
        <p:txBody>
          <a:bodyPr>
            <a:spAutoFit/>
          </a:bodyPr>
          <a:lstStyle/>
          <a:p>
            <a:pPr eaLnBrk="0" hangingPunct="0"/>
            <a:r>
              <a:rPr lang="es-ES_tradnl" sz="2000">
                <a:latin typeface="Arial" charset="0"/>
              </a:rPr>
              <a:t>El marco más influyente y el que más se utiliza para la evaluación del atractivo de la industria es el modelo de las cinco fuerzas de Porter</a:t>
            </a:r>
          </a:p>
        </p:txBody>
      </p:sp>
      <p:sp>
        <p:nvSpPr>
          <p:cNvPr id="527370" name="Text Box 10"/>
          <p:cNvSpPr txBox="1">
            <a:spLocks noChangeArrowheads="1"/>
          </p:cNvSpPr>
          <p:nvPr/>
        </p:nvSpPr>
        <p:spPr bwMode="auto">
          <a:xfrm>
            <a:off x="2803525" y="5068888"/>
            <a:ext cx="184150" cy="457200"/>
          </a:xfrm>
          <a:prstGeom prst="rect">
            <a:avLst/>
          </a:prstGeom>
          <a:noFill/>
          <a:ln w="9525">
            <a:noFill/>
            <a:miter lim="800000"/>
            <a:headEnd/>
            <a:tailEnd/>
          </a:ln>
          <a:effectLst/>
        </p:spPr>
        <p:txBody>
          <a:bodyPr wrap="none">
            <a:spAutoFit/>
          </a:bodyPr>
          <a:lstStyle/>
          <a:p>
            <a:pPr eaLnBrk="0" hangingPunct="0"/>
            <a:endParaRPr lang="es-ES" sz="2400">
              <a:latin typeface="Arial" charset="0"/>
            </a:endParaRPr>
          </a:p>
        </p:txBody>
      </p:sp>
      <p:sp>
        <p:nvSpPr>
          <p:cNvPr id="527371" name="Text Box 11"/>
          <p:cNvSpPr txBox="1">
            <a:spLocks noChangeArrowheads="1"/>
          </p:cNvSpPr>
          <p:nvPr/>
        </p:nvSpPr>
        <p:spPr bwMode="auto">
          <a:xfrm>
            <a:off x="2843213" y="333375"/>
            <a:ext cx="2538412" cy="457200"/>
          </a:xfrm>
          <a:prstGeom prst="rect">
            <a:avLst/>
          </a:prstGeom>
          <a:noFill/>
          <a:ln w="9525">
            <a:noFill/>
            <a:miter lim="800000"/>
            <a:headEnd/>
            <a:tailEnd/>
          </a:ln>
          <a:effectLst/>
        </p:spPr>
        <p:txBody>
          <a:bodyPr wrap="none">
            <a:spAutoFit/>
          </a:bodyPr>
          <a:lstStyle/>
          <a:p>
            <a:pPr eaLnBrk="0" hangingPunct="0"/>
            <a:r>
              <a:rPr lang="es-ES_tradnl" sz="2400" b="1">
                <a:latin typeface="Arial" charset="0"/>
              </a:rPr>
              <a:t>Análisis externo</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Marcador de pie de página"/>
          <p:cNvSpPr>
            <a:spLocks noGrp="1"/>
          </p:cNvSpPr>
          <p:nvPr>
            <p:ph type="ftr" sz="quarter" idx="10"/>
          </p:nvPr>
        </p:nvSpPr>
        <p:spPr/>
        <p:txBody>
          <a:bodyPr/>
          <a:lstStyle/>
          <a:p>
            <a:r>
              <a:rPr lang="es-ES"/>
              <a:t>IN42A – EVALUACIÓN DE PROYECTOS</a:t>
            </a:r>
          </a:p>
        </p:txBody>
      </p:sp>
      <p:sp>
        <p:nvSpPr>
          <p:cNvPr id="481282" name="Text Box 2"/>
          <p:cNvSpPr txBox="1">
            <a:spLocks noChangeArrowheads="1"/>
          </p:cNvSpPr>
          <p:nvPr/>
        </p:nvSpPr>
        <p:spPr bwMode="auto">
          <a:xfrm>
            <a:off x="1355725" y="725488"/>
            <a:ext cx="184150" cy="457200"/>
          </a:xfrm>
          <a:prstGeom prst="rect">
            <a:avLst/>
          </a:prstGeom>
          <a:noFill/>
          <a:ln w="9525">
            <a:noFill/>
            <a:miter lim="800000"/>
            <a:headEnd/>
            <a:tailEnd/>
          </a:ln>
          <a:effectLst/>
        </p:spPr>
        <p:txBody>
          <a:bodyPr wrap="none">
            <a:spAutoFit/>
          </a:bodyPr>
          <a:lstStyle/>
          <a:p>
            <a:pPr eaLnBrk="0" hangingPunct="0"/>
            <a:endParaRPr lang="es-ES" sz="2400">
              <a:latin typeface="Arial" charset="0"/>
            </a:endParaRPr>
          </a:p>
        </p:txBody>
      </p:sp>
      <p:sp>
        <p:nvSpPr>
          <p:cNvPr id="481283" name="Rectangle 3"/>
          <p:cNvSpPr>
            <a:spLocks noChangeArrowheads="1"/>
          </p:cNvSpPr>
          <p:nvPr/>
        </p:nvSpPr>
        <p:spPr bwMode="auto">
          <a:xfrm>
            <a:off x="457200" y="1524000"/>
            <a:ext cx="8153400" cy="5334000"/>
          </a:xfrm>
          <a:prstGeom prst="rect">
            <a:avLst/>
          </a:prstGeom>
          <a:noFill/>
          <a:ln w="9525">
            <a:noFill/>
            <a:miter lim="800000"/>
            <a:headEnd/>
            <a:tailEnd/>
          </a:ln>
          <a:effectLst/>
        </p:spPr>
        <p:txBody>
          <a:bodyPr lIns="92075" tIns="46038" rIns="92075" bIns="46038"/>
          <a:lstStyle/>
          <a:p>
            <a:pPr marL="377825" indent="-288925" algn="just">
              <a:lnSpc>
                <a:spcPct val="85000"/>
              </a:lnSpc>
              <a:spcBef>
                <a:spcPct val="30000"/>
              </a:spcBef>
              <a:buClr>
                <a:schemeClr val="accent2"/>
              </a:buClr>
              <a:buSzPct val="75000"/>
              <a:buFont typeface="Wingdings" pitchFamily="2" charset="2"/>
              <a:buNone/>
            </a:pPr>
            <a:r>
              <a:rPr lang="es-ES_tradnl" sz="2400"/>
              <a:t>	Porter postula que hay cinco fuerzas que conforman típicamente la estructura de la industria:</a:t>
            </a:r>
          </a:p>
          <a:p>
            <a:pPr marL="1049338" lvl="1" indent="-285750" algn="just">
              <a:lnSpc>
                <a:spcPct val="75000"/>
              </a:lnSpc>
              <a:spcBef>
                <a:spcPct val="30000"/>
              </a:spcBef>
              <a:buClr>
                <a:schemeClr val="accent2"/>
              </a:buClr>
              <a:buFont typeface="Wingdings" pitchFamily="2" charset="2"/>
              <a:buChar char="Ø"/>
            </a:pPr>
            <a:r>
              <a:rPr lang="es-ES_tradnl" sz="2400"/>
              <a:t>Intensidad de la rivalidad entre competidores</a:t>
            </a:r>
          </a:p>
          <a:p>
            <a:pPr marL="1049338" lvl="1" indent="-285750" algn="just">
              <a:lnSpc>
                <a:spcPct val="75000"/>
              </a:lnSpc>
              <a:spcBef>
                <a:spcPct val="30000"/>
              </a:spcBef>
              <a:buClr>
                <a:schemeClr val="accent2"/>
              </a:buClr>
              <a:buFont typeface="Wingdings" pitchFamily="2" charset="2"/>
              <a:buChar char="Ø"/>
            </a:pPr>
            <a:r>
              <a:rPr lang="es-ES_tradnl" sz="2400"/>
              <a:t>Amenaza de nuevos participantes</a:t>
            </a:r>
          </a:p>
          <a:p>
            <a:pPr marL="1049338" lvl="1" indent="-285750" algn="just">
              <a:lnSpc>
                <a:spcPct val="75000"/>
              </a:lnSpc>
              <a:spcBef>
                <a:spcPct val="30000"/>
              </a:spcBef>
              <a:buClr>
                <a:schemeClr val="accent2"/>
              </a:buClr>
              <a:buFont typeface="Wingdings" pitchFamily="2" charset="2"/>
              <a:buChar char="Ø"/>
            </a:pPr>
            <a:r>
              <a:rPr lang="es-ES_tradnl" sz="2400"/>
              <a:t>Amenaza de sustitución</a:t>
            </a:r>
          </a:p>
          <a:p>
            <a:pPr marL="1049338" lvl="1" indent="-285750" algn="just">
              <a:lnSpc>
                <a:spcPct val="75000"/>
              </a:lnSpc>
              <a:spcBef>
                <a:spcPct val="30000"/>
              </a:spcBef>
              <a:buClr>
                <a:schemeClr val="accent2"/>
              </a:buClr>
              <a:buFont typeface="Wingdings" pitchFamily="2" charset="2"/>
              <a:buChar char="Ø"/>
            </a:pPr>
            <a:r>
              <a:rPr lang="es-ES_tradnl" sz="2400"/>
              <a:t>Poder de negociación de los compradores</a:t>
            </a:r>
          </a:p>
          <a:p>
            <a:pPr marL="1049338" lvl="1" indent="-285750" algn="just">
              <a:lnSpc>
                <a:spcPct val="75000"/>
              </a:lnSpc>
              <a:spcBef>
                <a:spcPct val="30000"/>
              </a:spcBef>
              <a:buClr>
                <a:schemeClr val="accent2"/>
              </a:buClr>
              <a:buFont typeface="Wingdings" pitchFamily="2" charset="2"/>
              <a:buChar char="Ø"/>
            </a:pPr>
            <a:r>
              <a:rPr lang="es-ES_tradnl" sz="2400"/>
              <a:t>Poder de negociación de los proveedores</a:t>
            </a:r>
          </a:p>
          <a:p>
            <a:pPr marL="377825" indent="-288925" algn="just">
              <a:lnSpc>
                <a:spcPct val="75000"/>
              </a:lnSpc>
              <a:spcBef>
                <a:spcPct val="30000"/>
              </a:spcBef>
              <a:buClr>
                <a:schemeClr val="accent2"/>
              </a:buClr>
              <a:buSzPct val="75000"/>
              <a:buFont typeface="Wingdings" pitchFamily="2" charset="2"/>
              <a:buNone/>
            </a:pPr>
            <a:r>
              <a:rPr lang="es-ES_tradnl" sz="2400"/>
              <a:t>	La acción conjunta de estas fuerzas determina la rentabilidad potencial en el sector industrial, en donde el potencial de utilidades se mide en términos del rendimiento a largo plazo del capital invertido.</a:t>
            </a:r>
          </a:p>
        </p:txBody>
      </p:sp>
      <p:sp>
        <p:nvSpPr>
          <p:cNvPr id="481284" name="Text Box 4"/>
          <p:cNvSpPr txBox="1">
            <a:spLocks noChangeArrowheads="1"/>
          </p:cNvSpPr>
          <p:nvPr/>
        </p:nvSpPr>
        <p:spPr bwMode="auto">
          <a:xfrm>
            <a:off x="533400" y="44450"/>
            <a:ext cx="8382000" cy="946150"/>
          </a:xfrm>
          <a:prstGeom prst="rect">
            <a:avLst/>
          </a:prstGeom>
          <a:noFill/>
          <a:ln w="9525" algn="ctr">
            <a:noFill/>
            <a:miter lim="800000"/>
            <a:headEnd/>
            <a:tailEnd/>
          </a:ln>
          <a:effectLst/>
        </p:spPr>
        <p:txBody>
          <a:bodyPr anchor="b"/>
          <a:lstStyle/>
          <a:p>
            <a:pPr algn="ctr"/>
            <a:r>
              <a:rPr lang="es-ES_tradnl" sz="2400" b="1">
                <a:solidFill>
                  <a:srgbClr val="CC3300"/>
                </a:solidFill>
                <a:effectLst>
                  <a:outerShdw blurRad="38100" dist="38100" dir="2700000" algn="tl">
                    <a:srgbClr val="C0C0C0"/>
                  </a:outerShdw>
                </a:effectLst>
              </a:rPr>
              <a:t>Análisis Estructural del Sector Industrial o el Modelo de las Cinco Fuerzas (Michael Porter)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1283">
                                            <p:txEl>
                                              <p:pRg st="0" end="0"/>
                                            </p:txEl>
                                          </p:spTgt>
                                        </p:tgtEl>
                                        <p:attrNameLst>
                                          <p:attrName>style.visibility</p:attrName>
                                        </p:attrNameLst>
                                      </p:cBhvr>
                                      <p:to>
                                        <p:strVal val="visible"/>
                                      </p:to>
                                    </p:set>
                                    <p:anim calcmode="lin" valueType="num">
                                      <p:cBhvr additive="base">
                                        <p:cTn id="7" dur="500" fill="hold"/>
                                        <p:tgtEl>
                                          <p:spTgt spid="4812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8128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LATIGO.WAV"/>
                                        </p:tgtEl>
                                      </p:cMediaNode>
                                    </p:audio>
                                  </p:subTnLst>
                                </p:cTn>
                              </p:par>
                              <p:par>
                                <p:cTn id="9" presetID="2" presetClass="entr" presetSubtype="8" fill="hold" grpId="0" nodeType="withEffect">
                                  <p:stCondLst>
                                    <p:cond delay="0"/>
                                  </p:stCondLst>
                                  <p:childTnLst>
                                    <p:set>
                                      <p:cBhvr>
                                        <p:cTn id="10" dur="1" fill="hold">
                                          <p:stCondLst>
                                            <p:cond delay="0"/>
                                          </p:stCondLst>
                                        </p:cTn>
                                        <p:tgtEl>
                                          <p:spTgt spid="481283">
                                            <p:txEl>
                                              <p:pRg st="1" end="1"/>
                                            </p:txEl>
                                          </p:spTgt>
                                        </p:tgtEl>
                                        <p:attrNameLst>
                                          <p:attrName>style.visibility</p:attrName>
                                        </p:attrNameLst>
                                      </p:cBhvr>
                                      <p:to>
                                        <p:strVal val="visible"/>
                                      </p:to>
                                    </p:set>
                                    <p:anim calcmode="lin" valueType="num">
                                      <p:cBhvr additive="base">
                                        <p:cTn id="11" dur="500" fill="hold"/>
                                        <p:tgtEl>
                                          <p:spTgt spid="48128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8128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3" name="LATIGO.WAV"/>
                                        </p:tgtEl>
                                      </p:cMediaNode>
                                    </p:audio>
                                  </p:subTnLst>
                                </p:cTn>
                              </p:par>
                              <p:par>
                                <p:cTn id="13" presetID="2" presetClass="entr" presetSubtype="8" fill="hold" grpId="0" nodeType="withEffect">
                                  <p:stCondLst>
                                    <p:cond delay="0"/>
                                  </p:stCondLst>
                                  <p:childTnLst>
                                    <p:set>
                                      <p:cBhvr>
                                        <p:cTn id="14" dur="1" fill="hold">
                                          <p:stCondLst>
                                            <p:cond delay="0"/>
                                          </p:stCondLst>
                                        </p:cTn>
                                        <p:tgtEl>
                                          <p:spTgt spid="481283">
                                            <p:txEl>
                                              <p:pRg st="2" end="2"/>
                                            </p:txEl>
                                          </p:spTgt>
                                        </p:tgtEl>
                                        <p:attrNameLst>
                                          <p:attrName>style.visibility</p:attrName>
                                        </p:attrNameLst>
                                      </p:cBhvr>
                                      <p:to>
                                        <p:strVal val="visible"/>
                                      </p:to>
                                    </p:set>
                                    <p:anim calcmode="lin" valueType="num">
                                      <p:cBhvr additive="base">
                                        <p:cTn id="15" dur="500" fill="hold"/>
                                        <p:tgtEl>
                                          <p:spTgt spid="48128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8128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3"/>
                                            </p:cond>
                                          </p:stCondLst>
                                          <p:endCondLst>
                                            <p:cond evt="onStopAudio" delay="0">
                                              <p:tgtEl>
                                                <p:sldTgt/>
                                              </p:tgtEl>
                                            </p:cond>
                                          </p:endCondLst>
                                        </p:cTn>
                                        <p:tgtEl>
                                          <p:sndTgt r:embed="rId3" name="LATIGO.WAV"/>
                                        </p:tgtEl>
                                      </p:cMediaNode>
                                    </p:audio>
                                  </p:subTnLst>
                                </p:cTn>
                              </p:par>
                              <p:par>
                                <p:cTn id="17" presetID="2" presetClass="entr" presetSubtype="8" fill="hold" grpId="0" nodeType="withEffect">
                                  <p:stCondLst>
                                    <p:cond delay="0"/>
                                  </p:stCondLst>
                                  <p:childTnLst>
                                    <p:set>
                                      <p:cBhvr>
                                        <p:cTn id="18" dur="1" fill="hold">
                                          <p:stCondLst>
                                            <p:cond delay="0"/>
                                          </p:stCondLst>
                                        </p:cTn>
                                        <p:tgtEl>
                                          <p:spTgt spid="481283">
                                            <p:txEl>
                                              <p:pRg st="3" end="3"/>
                                            </p:txEl>
                                          </p:spTgt>
                                        </p:tgtEl>
                                        <p:attrNameLst>
                                          <p:attrName>style.visibility</p:attrName>
                                        </p:attrNameLst>
                                      </p:cBhvr>
                                      <p:to>
                                        <p:strVal val="visible"/>
                                      </p:to>
                                    </p:set>
                                    <p:anim calcmode="lin" valueType="num">
                                      <p:cBhvr additive="base">
                                        <p:cTn id="19" dur="500" fill="hold"/>
                                        <p:tgtEl>
                                          <p:spTgt spid="48128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8128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LATIGO.WAV"/>
                                        </p:tgtEl>
                                      </p:cMediaNode>
                                    </p:audio>
                                  </p:subTnLst>
                                </p:cTn>
                              </p:par>
                              <p:par>
                                <p:cTn id="21" presetID="2" presetClass="entr" presetSubtype="8" fill="hold" grpId="0" nodeType="withEffect">
                                  <p:stCondLst>
                                    <p:cond delay="0"/>
                                  </p:stCondLst>
                                  <p:childTnLst>
                                    <p:set>
                                      <p:cBhvr>
                                        <p:cTn id="22" dur="1" fill="hold">
                                          <p:stCondLst>
                                            <p:cond delay="0"/>
                                          </p:stCondLst>
                                        </p:cTn>
                                        <p:tgtEl>
                                          <p:spTgt spid="481283">
                                            <p:txEl>
                                              <p:pRg st="4" end="4"/>
                                            </p:txEl>
                                          </p:spTgt>
                                        </p:tgtEl>
                                        <p:attrNameLst>
                                          <p:attrName>style.visibility</p:attrName>
                                        </p:attrNameLst>
                                      </p:cBhvr>
                                      <p:to>
                                        <p:strVal val="visible"/>
                                      </p:to>
                                    </p:set>
                                    <p:anim calcmode="lin" valueType="num">
                                      <p:cBhvr additive="base">
                                        <p:cTn id="23" dur="500" fill="hold"/>
                                        <p:tgtEl>
                                          <p:spTgt spid="48128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8128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LATIGO.WAV"/>
                                        </p:tgtEl>
                                      </p:cMediaNode>
                                    </p:audio>
                                  </p:subTnLst>
                                </p:cTn>
                              </p:par>
                              <p:par>
                                <p:cTn id="25" presetID="2" presetClass="entr" presetSubtype="8" fill="hold" grpId="0" nodeType="withEffect">
                                  <p:stCondLst>
                                    <p:cond delay="0"/>
                                  </p:stCondLst>
                                  <p:childTnLst>
                                    <p:set>
                                      <p:cBhvr>
                                        <p:cTn id="26" dur="1" fill="hold">
                                          <p:stCondLst>
                                            <p:cond delay="0"/>
                                          </p:stCondLst>
                                        </p:cTn>
                                        <p:tgtEl>
                                          <p:spTgt spid="481283">
                                            <p:txEl>
                                              <p:pRg st="5" end="5"/>
                                            </p:txEl>
                                          </p:spTgt>
                                        </p:tgtEl>
                                        <p:attrNameLst>
                                          <p:attrName>style.visibility</p:attrName>
                                        </p:attrNameLst>
                                      </p:cBhvr>
                                      <p:to>
                                        <p:strVal val="visible"/>
                                      </p:to>
                                    </p:set>
                                    <p:anim calcmode="lin" valueType="num">
                                      <p:cBhvr additive="base">
                                        <p:cTn id="27" dur="500" fill="hold"/>
                                        <p:tgtEl>
                                          <p:spTgt spid="481283">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81283">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3" name="LATIGO.WAV"/>
                                        </p:tgtEl>
                                      </p:cMediaNode>
                                    </p:audio>
                                  </p:sub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481283">
                                            <p:txEl>
                                              <p:pRg st="6" end="6"/>
                                            </p:txEl>
                                          </p:spTgt>
                                        </p:tgtEl>
                                        <p:attrNameLst>
                                          <p:attrName>style.visibility</p:attrName>
                                        </p:attrNameLst>
                                      </p:cBhvr>
                                      <p:to>
                                        <p:strVal val="visible"/>
                                      </p:to>
                                    </p:set>
                                    <p:anim calcmode="lin" valueType="num">
                                      <p:cBhvr additive="base">
                                        <p:cTn id="33" dur="500" fill="hold"/>
                                        <p:tgtEl>
                                          <p:spTgt spid="48128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81283">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3" name="LATIG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283"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1 Marcador de pie de página"/>
          <p:cNvSpPr>
            <a:spLocks noGrp="1"/>
          </p:cNvSpPr>
          <p:nvPr>
            <p:ph type="ftr" sz="quarter" idx="10"/>
          </p:nvPr>
        </p:nvSpPr>
        <p:spPr/>
        <p:txBody>
          <a:bodyPr/>
          <a:lstStyle/>
          <a:p>
            <a:r>
              <a:rPr lang="es-ES"/>
              <a:t>IN42A – EVALUACIÓN DE PROYECTOS</a:t>
            </a:r>
          </a:p>
        </p:txBody>
      </p:sp>
      <p:sp>
        <p:nvSpPr>
          <p:cNvPr id="482306" name="Text Box 2"/>
          <p:cNvSpPr txBox="1">
            <a:spLocks noChangeArrowheads="1"/>
          </p:cNvSpPr>
          <p:nvPr/>
        </p:nvSpPr>
        <p:spPr bwMode="auto">
          <a:xfrm>
            <a:off x="1355725" y="717550"/>
            <a:ext cx="184150" cy="457200"/>
          </a:xfrm>
          <a:prstGeom prst="rect">
            <a:avLst/>
          </a:prstGeom>
          <a:noFill/>
          <a:ln w="9525">
            <a:noFill/>
            <a:miter lim="800000"/>
            <a:headEnd/>
            <a:tailEnd/>
          </a:ln>
          <a:effectLst/>
        </p:spPr>
        <p:txBody>
          <a:bodyPr wrap="none">
            <a:spAutoFit/>
          </a:bodyPr>
          <a:lstStyle/>
          <a:p>
            <a:pPr eaLnBrk="0" hangingPunct="0"/>
            <a:endParaRPr lang="es-ES" sz="2400"/>
          </a:p>
        </p:txBody>
      </p:sp>
      <p:sp>
        <p:nvSpPr>
          <p:cNvPr id="482307" name="Text Box 3"/>
          <p:cNvSpPr txBox="1">
            <a:spLocks noChangeArrowheads="1"/>
          </p:cNvSpPr>
          <p:nvPr/>
        </p:nvSpPr>
        <p:spPr bwMode="auto">
          <a:xfrm>
            <a:off x="2422525" y="731838"/>
            <a:ext cx="184150" cy="457200"/>
          </a:xfrm>
          <a:prstGeom prst="rect">
            <a:avLst/>
          </a:prstGeom>
          <a:noFill/>
          <a:ln w="9525">
            <a:noFill/>
            <a:miter lim="800000"/>
            <a:headEnd/>
            <a:tailEnd/>
          </a:ln>
          <a:effectLst/>
        </p:spPr>
        <p:txBody>
          <a:bodyPr wrap="none">
            <a:spAutoFit/>
          </a:bodyPr>
          <a:lstStyle/>
          <a:p>
            <a:pPr eaLnBrk="0" hangingPunct="0"/>
            <a:endParaRPr lang="es-ES" sz="2400">
              <a:latin typeface="Comic Sans MS" pitchFamily="66" charset="0"/>
            </a:endParaRPr>
          </a:p>
        </p:txBody>
      </p:sp>
      <p:sp>
        <p:nvSpPr>
          <p:cNvPr id="482308" name="Rectangle 4"/>
          <p:cNvSpPr>
            <a:spLocks noChangeArrowheads="1"/>
          </p:cNvSpPr>
          <p:nvPr/>
        </p:nvSpPr>
        <p:spPr bwMode="auto">
          <a:xfrm>
            <a:off x="3609975" y="2590800"/>
            <a:ext cx="2070100" cy="2200275"/>
          </a:xfrm>
          <a:prstGeom prst="rect">
            <a:avLst/>
          </a:prstGeom>
          <a:noFill/>
          <a:ln w="28575">
            <a:solidFill>
              <a:schemeClr val="accent1"/>
            </a:solidFill>
            <a:miter lim="800000"/>
            <a:headEnd/>
            <a:tailEnd/>
          </a:ln>
          <a:effectLst/>
        </p:spPr>
        <p:txBody>
          <a:bodyPr wrap="none" lIns="92075" tIns="46038" rIns="92075" bIns="46038" anchor="ctr"/>
          <a:lstStyle/>
          <a:p>
            <a:pPr algn="ctr" eaLnBrk="0" hangingPunct="0">
              <a:lnSpc>
                <a:spcPct val="75000"/>
              </a:lnSpc>
            </a:pPr>
            <a:r>
              <a:rPr lang="es-ES_tradnl" sz="2000">
                <a:latin typeface="Comic Sans MS" pitchFamily="66" charset="0"/>
              </a:rPr>
              <a:t>Competidores</a:t>
            </a:r>
          </a:p>
          <a:p>
            <a:pPr algn="ctr" eaLnBrk="0" hangingPunct="0">
              <a:lnSpc>
                <a:spcPct val="75000"/>
              </a:lnSpc>
            </a:pPr>
            <a:r>
              <a:rPr lang="es-ES_tradnl" sz="2000">
                <a:latin typeface="Comic Sans MS" pitchFamily="66" charset="0"/>
              </a:rPr>
              <a:t>Actuales</a:t>
            </a:r>
          </a:p>
          <a:p>
            <a:pPr algn="ctr" eaLnBrk="0" hangingPunct="0">
              <a:lnSpc>
                <a:spcPct val="75000"/>
              </a:lnSpc>
            </a:pPr>
            <a:endParaRPr lang="es-ES_tradnl" sz="2000">
              <a:latin typeface="Comic Sans MS" pitchFamily="66" charset="0"/>
            </a:endParaRPr>
          </a:p>
          <a:p>
            <a:pPr algn="ctr" eaLnBrk="0" hangingPunct="0">
              <a:lnSpc>
                <a:spcPct val="75000"/>
              </a:lnSpc>
            </a:pPr>
            <a:endParaRPr lang="es-ES_tradnl" sz="2000">
              <a:latin typeface="Comic Sans MS" pitchFamily="66" charset="0"/>
            </a:endParaRPr>
          </a:p>
          <a:p>
            <a:pPr algn="ctr" eaLnBrk="0" hangingPunct="0">
              <a:lnSpc>
                <a:spcPct val="75000"/>
              </a:lnSpc>
            </a:pPr>
            <a:endParaRPr lang="es-ES_tradnl" sz="2000">
              <a:latin typeface="Comic Sans MS" pitchFamily="66" charset="0"/>
            </a:endParaRPr>
          </a:p>
          <a:p>
            <a:pPr algn="ctr" eaLnBrk="0" hangingPunct="0">
              <a:lnSpc>
                <a:spcPct val="75000"/>
              </a:lnSpc>
            </a:pPr>
            <a:endParaRPr lang="es-ES_tradnl" sz="2000">
              <a:latin typeface="Comic Sans MS" pitchFamily="66" charset="0"/>
            </a:endParaRPr>
          </a:p>
          <a:p>
            <a:pPr algn="ctr" eaLnBrk="0" hangingPunct="0">
              <a:lnSpc>
                <a:spcPct val="75000"/>
              </a:lnSpc>
            </a:pPr>
            <a:endParaRPr lang="es-ES_tradnl" sz="2000">
              <a:latin typeface="Comic Sans MS" pitchFamily="66" charset="0"/>
            </a:endParaRPr>
          </a:p>
          <a:p>
            <a:pPr algn="ctr" eaLnBrk="0" hangingPunct="0">
              <a:lnSpc>
                <a:spcPct val="75000"/>
              </a:lnSpc>
            </a:pPr>
            <a:endParaRPr lang="es-ES_tradnl" sz="2000">
              <a:latin typeface="Comic Sans MS" pitchFamily="66" charset="0"/>
            </a:endParaRPr>
          </a:p>
          <a:p>
            <a:pPr algn="ctr" eaLnBrk="0" hangingPunct="0">
              <a:lnSpc>
                <a:spcPct val="75000"/>
              </a:lnSpc>
            </a:pPr>
            <a:endParaRPr lang="es-ES_tradnl" sz="2000">
              <a:latin typeface="Comic Sans MS" pitchFamily="66" charset="0"/>
            </a:endParaRPr>
          </a:p>
        </p:txBody>
      </p:sp>
      <p:sp>
        <p:nvSpPr>
          <p:cNvPr id="482309" name="Rectangle 5"/>
          <p:cNvSpPr>
            <a:spLocks noChangeArrowheads="1"/>
          </p:cNvSpPr>
          <p:nvPr/>
        </p:nvSpPr>
        <p:spPr bwMode="auto">
          <a:xfrm>
            <a:off x="7010400" y="3276600"/>
            <a:ext cx="1676400" cy="582613"/>
          </a:xfrm>
          <a:prstGeom prst="rect">
            <a:avLst/>
          </a:prstGeom>
          <a:noFill/>
          <a:ln w="28575">
            <a:solidFill>
              <a:schemeClr val="accent1"/>
            </a:solidFill>
            <a:miter lim="800000"/>
            <a:headEnd/>
            <a:tailEnd/>
          </a:ln>
          <a:effectLst/>
        </p:spPr>
        <p:txBody>
          <a:bodyPr wrap="none" lIns="92075" tIns="46038" rIns="92075" bIns="46038" anchor="ctr"/>
          <a:lstStyle/>
          <a:p>
            <a:pPr algn="ctr" eaLnBrk="0" hangingPunct="0">
              <a:lnSpc>
                <a:spcPct val="75000"/>
              </a:lnSpc>
            </a:pPr>
            <a:r>
              <a:rPr lang="es-ES_tradnl" sz="2000">
                <a:latin typeface="Comic Sans MS" pitchFamily="66" charset="0"/>
              </a:rPr>
              <a:t>Compradores</a:t>
            </a:r>
          </a:p>
        </p:txBody>
      </p:sp>
      <p:sp>
        <p:nvSpPr>
          <p:cNvPr id="482310" name="Rectangle 6"/>
          <p:cNvSpPr>
            <a:spLocks noChangeArrowheads="1"/>
          </p:cNvSpPr>
          <p:nvPr/>
        </p:nvSpPr>
        <p:spPr bwMode="auto">
          <a:xfrm>
            <a:off x="609600" y="3295650"/>
            <a:ext cx="1660525" cy="582613"/>
          </a:xfrm>
          <a:prstGeom prst="rect">
            <a:avLst/>
          </a:prstGeom>
          <a:noFill/>
          <a:ln w="28575">
            <a:solidFill>
              <a:schemeClr val="accent1"/>
            </a:solidFill>
            <a:miter lim="800000"/>
            <a:headEnd/>
            <a:tailEnd/>
          </a:ln>
          <a:effectLst/>
        </p:spPr>
        <p:txBody>
          <a:bodyPr wrap="none" lIns="92075" tIns="46038" rIns="92075" bIns="46038" anchor="ctr"/>
          <a:lstStyle/>
          <a:p>
            <a:pPr algn="ctr" eaLnBrk="0" hangingPunct="0">
              <a:lnSpc>
                <a:spcPct val="75000"/>
              </a:lnSpc>
            </a:pPr>
            <a:r>
              <a:rPr lang="es-ES_tradnl" sz="2000">
                <a:latin typeface="Comic Sans MS" pitchFamily="66" charset="0"/>
              </a:rPr>
              <a:t>Proveedores</a:t>
            </a:r>
          </a:p>
        </p:txBody>
      </p:sp>
      <p:sp>
        <p:nvSpPr>
          <p:cNvPr id="482311" name="Rectangle 7"/>
          <p:cNvSpPr>
            <a:spLocks noChangeArrowheads="1"/>
          </p:cNvSpPr>
          <p:nvPr/>
        </p:nvSpPr>
        <p:spPr bwMode="auto">
          <a:xfrm>
            <a:off x="3962400" y="6029325"/>
            <a:ext cx="1422400" cy="582613"/>
          </a:xfrm>
          <a:prstGeom prst="rect">
            <a:avLst/>
          </a:prstGeom>
          <a:noFill/>
          <a:ln w="28575">
            <a:solidFill>
              <a:schemeClr val="accent1"/>
            </a:solidFill>
            <a:miter lim="800000"/>
            <a:headEnd/>
            <a:tailEnd/>
          </a:ln>
          <a:effectLst/>
        </p:spPr>
        <p:txBody>
          <a:bodyPr wrap="none" lIns="92075" tIns="46038" rIns="92075" bIns="46038" anchor="ctr"/>
          <a:lstStyle/>
          <a:p>
            <a:pPr algn="ctr" eaLnBrk="0" hangingPunct="0">
              <a:lnSpc>
                <a:spcPct val="75000"/>
              </a:lnSpc>
            </a:pPr>
            <a:r>
              <a:rPr lang="es-ES_tradnl" sz="2000">
                <a:latin typeface="Comic Sans MS" pitchFamily="66" charset="0"/>
              </a:rPr>
              <a:t>Sustitutos</a:t>
            </a:r>
          </a:p>
        </p:txBody>
      </p:sp>
      <p:sp>
        <p:nvSpPr>
          <p:cNvPr id="482312" name="Rectangle 8"/>
          <p:cNvSpPr>
            <a:spLocks noChangeArrowheads="1"/>
          </p:cNvSpPr>
          <p:nvPr/>
        </p:nvSpPr>
        <p:spPr bwMode="auto">
          <a:xfrm>
            <a:off x="3810000" y="1143000"/>
            <a:ext cx="1752600" cy="582613"/>
          </a:xfrm>
          <a:prstGeom prst="rect">
            <a:avLst/>
          </a:prstGeom>
          <a:noFill/>
          <a:ln w="28575">
            <a:solidFill>
              <a:schemeClr val="accent1"/>
            </a:solidFill>
            <a:miter lim="800000"/>
            <a:headEnd/>
            <a:tailEnd/>
          </a:ln>
          <a:effectLst/>
        </p:spPr>
        <p:txBody>
          <a:bodyPr wrap="none" lIns="92075" tIns="46038" rIns="92075" bIns="46038" anchor="ctr"/>
          <a:lstStyle/>
          <a:p>
            <a:pPr algn="ctr" eaLnBrk="0" hangingPunct="0">
              <a:lnSpc>
                <a:spcPct val="75000"/>
              </a:lnSpc>
            </a:pPr>
            <a:r>
              <a:rPr lang="es-ES_tradnl" sz="2000">
                <a:latin typeface="Comic Sans MS" pitchFamily="66" charset="0"/>
              </a:rPr>
              <a:t>Nuevos</a:t>
            </a:r>
          </a:p>
          <a:p>
            <a:pPr algn="ctr" eaLnBrk="0" hangingPunct="0">
              <a:lnSpc>
                <a:spcPct val="75000"/>
              </a:lnSpc>
            </a:pPr>
            <a:r>
              <a:rPr lang="es-ES_tradnl" sz="2000">
                <a:latin typeface="Comic Sans MS" pitchFamily="66" charset="0"/>
              </a:rPr>
              <a:t>Participantes</a:t>
            </a:r>
          </a:p>
        </p:txBody>
      </p:sp>
      <p:grpSp>
        <p:nvGrpSpPr>
          <p:cNvPr id="482313" name="Group 9"/>
          <p:cNvGrpSpPr>
            <a:grpSpLocks/>
          </p:cNvGrpSpPr>
          <p:nvPr/>
        </p:nvGrpSpPr>
        <p:grpSpPr bwMode="auto">
          <a:xfrm>
            <a:off x="1719263" y="2532063"/>
            <a:ext cx="1825625" cy="1201737"/>
            <a:chOff x="1283" y="1388"/>
            <a:chExt cx="1150" cy="807"/>
          </a:xfrm>
        </p:grpSpPr>
        <p:sp>
          <p:nvSpPr>
            <p:cNvPr id="482314" name="AutoShape 10"/>
            <p:cNvSpPr>
              <a:spLocks noChangeArrowheads="1"/>
            </p:cNvSpPr>
            <p:nvPr/>
          </p:nvSpPr>
          <p:spPr bwMode="auto">
            <a:xfrm>
              <a:off x="1693" y="1909"/>
              <a:ext cx="718" cy="286"/>
            </a:xfrm>
            <a:prstGeom prst="rightArrow">
              <a:avLst>
                <a:gd name="adj1" fmla="val 50000"/>
                <a:gd name="adj2" fmla="val 62785"/>
              </a:avLst>
            </a:prstGeom>
            <a:solidFill>
              <a:srgbClr val="0000FF"/>
            </a:solidFill>
            <a:ln w="12700">
              <a:solidFill>
                <a:schemeClr val="tx1"/>
              </a:solidFill>
              <a:miter lim="800000"/>
              <a:headEnd/>
              <a:tailEnd/>
            </a:ln>
            <a:effectLst/>
          </p:spPr>
          <p:txBody>
            <a:bodyPr wrap="none" anchor="ctr"/>
            <a:lstStyle/>
            <a:p>
              <a:endParaRPr lang="es-CL"/>
            </a:p>
          </p:txBody>
        </p:sp>
        <p:sp>
          <p:nvSpPr>
            <p:cNvPr id="482315" name="Rectangle 11"/>
            <p:cNvSpPr>
              <a:spLocks noChangeArrowheads="1"/>
            </p:cNvSpPr>
            <p:nvPr/>
          </p:nvSpPr>
          <p:spPr bwMode="auto">
            <a:xfrm>
              <a:off x="1283" y="1388"/>
              <a:ext cx="1150" cy="532"/>
            </a:xfrm>
            <a:prstGeom prst="rect">
              <a:avLst/>
            </a:prstGeom>
            <a:noFill/>
            <a:ln w="9525">
              <a:noFill/>
              <a:miter lim="800000"/>
              <a:headEnd/>
              <a:tailEnd/>
            </a:ln>
            <a:effectLst/>
          </p:spPr>
          <p:txBody>
            <a:bodyPr wrap="none" lIns="92075" tIns="46038" rIns="92075" bIns="46038">
              <a:spAutoFit/>
            </a:bodyPr>
            <a:lstStyle/>
            <a:p>
              <a:pPr algn="r" eaLnBrk="0" hangingPunct="0">
                <a:lnSpc>
                  <a:spcPct val="85000"/>
                </a:lnSpc>
              </a:pPr>
              <a:r>
                <a:rPr lang="es-ES_tradnl">
                  <a:latin typeface="Comic Sans MS" pitchFamily="66" charset="0"/>
                </a:rPr>
                <a:t>Poder de</a:t>
              </a:r>
            </a:p>
            <a:p>
              <a:pPr algn="r" eaLnBrk="0" hangingPunct="0">
                <a:lnSpc>
                  <a:spcPct val="85000"/>
                </a:lnSpc>
              </a:pPr>
              <a:r>
                <a:rPr lang="es-ES_tradnl">
                  <a:latin typeface="Comic Sans MS" pitchFamily="66" charset="0"/>
                </a:rPr>
                <a:t>Negociación</a:t>
              </a:r>
            </a:p>
            <a:p>
              <a:pPr algn="r" eaLnBrk="0" hangingPunct="0">
                <a:lnSpc>
                  <a:spcPct val="85000"/>
                </a:lnSpc>
              </a:pPr>
              <a:r>
                <a:rPr lang="es-ES_tradnl">
                  <a:latin typeface="Comic Sans MS" pitchFamily="66" charset="0"/>
                </a:rPr>
                <a:t>de Proveedores</a:t>
              </a:r>
            </a:p>
          </p:txBody>
        </p:sp>
      </p:grpSp>
      <p:grpSp>
        <p:nvGrpSpPr>
          <p:cNvPr id="482316" name="Group 12"/>
          <p:cNvGrpSpPr>
            <a:grpSpLocks/>
          </p:cNvGrpSpPr>
          <p:nvPr/>
        </p:nvGrpSpPr>
        <p:grpSpPr bwMode="auto">
          <a:xfrm>
            <a:off x="3886200" y="3244850"/>
            <a:ext cx="1620838" cy="1577975"/>
            <a:chOff x="2648" y="1837"/>
            <a:chExt cx="1021" cy="994"/>
          </a:xfrm>
        </p:grpSpPr>
        <p:sp>
          <p:nvSpPr>
            <p:cNvPr id="482317" name="Freeform 13"/>
            <p:cNvSpPr>
              <a:spLocks/>
            </p:cNvSpPr>
            <p:nvPr/>
          </p:nvSpPr>
          <p:spPr bwMode="auto">
            <a:xfrm>
              <a:off x="2867" y="1837"/>
              <a:ext cx="654" cy="469"/>
            </a:xfrm>
            <a:custGeom>
              <a:avLst/>
              <a:gdLst/>
              <a:ahLst/>
              <a:cxnLst>
                <a:cxn ang="0">
                  <a:pos x="433" y="155"/>
                </a:cxn>
                <a:cxn ang="0">
                  <a:pos x="433" y="184"/>
                </a:cxn>
                <a:cxn ang="0">
                  <a:pos x="422" y="214"/>
                </a:cxn>
                <a:cxn ang="0">
                  <a:pos x="411" y="239"/>
                </a:cxn>
                <a:cxn ang="0">
                  <a:pos x="394" y="265"/>
                </a:cxn>
                <a:cxn ang="0">
                  <a:pos x="371" y="284"/>
                </a:cxn>
                <a:cxn ang="0">
                  <a:pos x="349" y="298"/>
                </a:cxn>
                <a:cxn ang="0">
                  <a:pos x="321" y="306"/>
                </a:cxn>
                <a:cxn ang="0">
                  <a:pos x="293" y="309"/>
                </a:cxn>
                <a:cxn ang="0">
                  <a:pos x="264" y="306"/>
                </a:cxn>
                <a:cxn ang="0">
                  <a:pos x="236" y="298"/>
                </a:cxn>
                <a:cxn ang="0">
                  <a:pos x="214" y="284"/>
                </a:cxn>
                <a:cxn ang="0">
                  <a:pos x="191" y="265"/>
                </a:cxn>
                <a:cxn ang="0">
                  <a:pos x="174" y="239"/>
                </a:cxn>
                <a:cxn ang="0">
                  <a:pos x="157" y="214"/>
                </a:cxn>
                <a:cxn ang="0">
                  <a:pos x="152" y="184"/>
                </a:cxn>
                <a:cxn ang="0">
                  <a:pos x="146" y="155"/>
                </a:cxn>
                <a:cxn ang="0">
                  <a:pos x="0" y="155"/>
                </a:cxn>
                <a:cxn ang="0">
                  <a:pos x="5" y="217"/>
                </a:cxn>
                <a:cxn ang="0">
                  <a:pos x="22" y="276"/>
                </a:cxn>
                <a:cxn ang="0">
                  <a:pos x="50" y="332"/>
                </a:cxn>
                <a:cxn ang="0">
                  <a:pos x="84" y="376"/>
                </a:cxn>
                <a:cxn ang="0">
                  <a:pos x="129" y="416"/>
                </a:cxn>
                <a:cxn ang="0">
                  <a:pos x="180" y="442"/>
                </a:cxn>
                <a:cxn ang="0">
                  <a:pos x="231" y="461"/>
                </a:cxn>
                <a:cxn ang="0">
                  <a:pos x="293" y="468"/>
                </a:cxn>
                <a:cxn ang="0">
                  <a:pos x="349" y="461"/>
                </a:cxn>
                <a:cxn ang="0">
                  <a:pos x="405" y="442"/>
                </a:cxn>
                <a:cxn ang="0">
                  <a:pos x="450" y="416"/>
                </a:cxn>
                <a:cxn ang="0">
                  <a:pos x="495" y="376"/>
                </a:cxn>
                <a:cxn ang="0">
                  <a:pos x="529" y="332"/>
                </a:cxn>
                <a:cxn ang="0">
                  <a:pos x="557" y="276"/>
                </a:cxn>
                <a:cxn ang="0">
                  <a:pos x="574" y="217"/>
                </a:cxn>
                <a:cxn ang="0">
                  <a:pos x="580" y="155"/>
                </a:cxn>
                <a:cxn ang="0">
                  <a:pos x="580" y="155"/>
                </a:cxn>
                <a:cxn ang="0">
                  <a:pos x="653" y="155"/>
                </a:cxn>
                <a:cxn ang="0">
                  <a:pos x="507" y="0"/>
                </a:cxn>
                <a:cxn ang="0">
                  <a:pos x="366" y="155"/>
                </a:cxn>
                <a:cxn ang="0">
                  <a:pos x="433" y="155"/>
                </a:cxn>
                <a:cxn ang="0">
                  <a:pos x="433" y="155"/>
                </a:cxn>
              </a:cxnLst>
              <a:rect l="0" t="0" r="r" b="b"/>
              <a:pathLst>
                <a:path w="654" h="469">
                  <a:moveTo>
                    <a:pt x="433" y="155"/>
                  </a:moveTo>
                  <a:lnTo>
                    <a:pt x="433" y="184"/>
                  </a:lnTo>
                  <a:lnTo>
                    <a:pt x="422" y="214"/>
                  </a:lnTo>
                  <a:lnTo>
                    <a:pt x="411" y="239"/>
                  </a:lnTo>
                  <a:lnTo>
                    <a:pt x="394" y="265"/>
                  </a:lnTo>
                  <a:lnTo>
                    <a:pt x="371" y="284"/>
                  </a:lnTo>
                  <a:lnTo>
                    <a:pt x="349" y="298"/>
                  </a:lnTo>
                  <a:lnTo>
                    <a:pt x="321" y="306"/>
                  </a:lnTo>
                  <a:lnTo>
                    <a:pt x="293" y="309"/>
                  </a:lnTo>
                  <a:lnTo>
                    <a:pt x="264" y="306"/>
                  </a:lnTo>
                  <a:lnTo>
                    <a:pt x="236" y="298"/>
                  </a:lnTo>
                  <a:lnTo>
                    <a:pt x="214" y="284"/>
                  </a:lnTo>
                  <a:lnTo>
                    <a:pt x="191" y="265"/>
                  </a:lnTo>
                  <a:lnTo>
                    <a:pt x="174" y="239"/>
                  </a:lnTo>
                  <a:lnTo>
                    <a:pt x="157" y="214"/>
                  </a:lnTo>
                  <a:lnTo>
                    <a:pt x="152" y="184"/>
                  </a:lnTo>
                  <a:lnTo>
                    <a:pt x="146" y="155"/>
                  </a:lnTo>
                  <a:lnTo>
                    <a:pt x="0" y="155"/>
                  </a:lnTo>
                  <a:lnTo>
                    <a:pt x="5" y="217"/>
                  </a:lnTo>
                  <a:lnTo>
                    <a:pt x="22" y="276"/>
                  </a:lnTo>
                  <a:lnTo>
                    <a:pt x="50" y="332"/>
                  </a:lnTo>
                  <a:lnTo>
                    <a:pt x="84" y="376"/>
                  </a:lnTo>
                  <a:lnTo>
                    <a:pt x="129" y="416"/>
                  </a:lnTo>
                  <a:lnTo>
                    <a:pt x="180" y="442"/>
                  </a:lnTo>
                  <a:lnTo>
                    <a:pt x="231" y="461"/>
                  </a:lnTo>
                  <a:lnTo>
                    <a:pt x="293" y="468"/>
                  </a:lnTo>
                  <a:lnTo>
                    <a:pt x="349" y="461"/>
                  </a:lnTo>
                  <a:lnTo>
                    <a:pt x="405" y="442"/>
                  </a:lnTo>
                  <a:lnTo>
                    <a:pt x="450" y="416"/>
                  </a:lnTo>
                  <a:lnTo>
                    <a:pt x="495" y="376"/>
                  </a:lnTo>
                  <a:lnTo>
                    <a:pt x="529" y="332"/>
                  </a:lnTo>
                  <a:lnTo>
                    <a:pt x="557" y="276"/>
                  </a:lnTo>
                  <a:lnTo>
                    <a:pt x="574" y="217"/>
                  </a:lnTo>
                  <a:lnTo>
                    <a:pt x="580" y="155"/>
                  </a:lnTo>
                  <a:lnTo>
                    <a:pt x="580" y="155"/>
                  </a:lnTo>
                  <a:lnTo>
                    <a:pt x="653" y="155"/>
                  </a:lnTo>
                  <a:lnTo>
                    <a:pt x="507" y="0"/>
                  </a:lnTo>
                  <a:lnTo>
                    <a:pt x="366" y="155"/>
                  </a:lnTo>
                  <a:lnTo>
                    <a:pt x="433" y="155"/>
                  </a:lnTo>
                  <a:lnTo>
                    <a:pt x="433" y="155"/>
                  </a:lnTo>
                </a:path>
              </a:pathLst>
            </a:custGeom>
            <a:solidFill>
              <a:srgbClr val="0000FF"/>
            </a:solidFill>
            <a:ln w="12700" cap="rnd" cmpd="sng">
              <a:solidFill>
                <a:schemeClr val="tx1"/>
              </a:solidFill>
              <a:prstDash val="solid"/>
              <a:round/>
              <a:headEnd/>
              <a:tailEnd/>
            </a:ln>
            <a:effectLst/>
          </p:spPr>
          <p:txBody>
            <a:bodyPr/>
            <a:lstStyle/>
            <a:p>
              <a:endParaRPr lang="es-CL"/>
            </a:p>
          </p:txBody>
        </p:sp>
        <p:sp>
          <p:nvSpPr>
            <p:cNvPr id="482318" name="Rectangle 14"/>
            <p:cNvSpPr>
              <a:spLocks noChangeArrowheads="1"/>
            </p:cNvSpPr>
            <p:nvPr/>
          </p:nvSpPr>
          <p:spPr bwMode="auto">
            <a:xfrm>
              <a:off x="2648" y="2332"/>
              <a:ext cx="1021" cy="499"/>
            </a:xfrm>
            <a:prstGeom prst="rect">
              <a:avLst/>
            </a:prstGeom>
            <a:noFill/>
            <a:ln w="9525">
              <a:noFill/>
              <a:miter lim="800000"/>
              <a:headEnd/>
              <a:tailEnd/>
            </a:ln>
            <a:effectLst/>
          </p:spPr>
          <p:txBody>
            <a:bodyPr wrap="none" lIns="92075" tIns="46038" rIns="92075" bIns="46038">
              <a:spAutoFit/>
            </a:bodyPr>
            <a:lstStyle/>
            <a:p>
              <a:pPr algn="ctr" eaLnBrk="0" hangingPunct="0">
                <a:lnSpc>
                  <a:spcPct val="85000"/>
                </a:lnSpc>
              </a:pPr>
              <a:r>
                <a:rPr lang="es-ES_tradnl">
                  <a:latin typeface="Comic Sans MS" pitchFamily="66" charset="0"/>
                </a:rPr>
                <a:t>Rivalidad de </a:t>
              </a:r>
            </a:p>
            <a:p>
              <a:pPr algn="ctr" eaLnBrk="0" hangingPunct="0">
                <a:lnSpc>
                  <a:spcPct val="85000"/>
                </a:lnSpc>
              </a:pPr>
              <a:r>
                <a:rPr lang="es-ES_tradnl">
                  <a:latin typeface="Comic Sans MS" pitchFamily="66" charset="0"/>
                </a:rPr>
                <a:t>competidores</a:t>
              </a:r>
            </a:p>
            <a:p>
              <a:pPr algn="ctr" eaLnBrk="0" hangingPunct="0">
                <a:lnSpc>
                  <a:spcPct val="85000"/>
                </a:lnSpc>
              </a:pPr>
              <a:r>
                <a:rPr lang="es-ES_tradnl">
                  <a:latin typeface="Comic Sans MS" pitchFamily="66" charset="0"/>
                </a:rPr>
                <a:t>actuales</a:t>
              </a:r>
            </a:p>
          </p:txBody>
        </p:sp>
      </p:grpSp>
      <p:grpSp>
        <p:nvGrpSpPr>
          <p:cNvPr id="482319" name="Group 15"/>
          <p:cNvGrpSpPr>
            <a:grpSpLocks/>
          </p:cNvGrpSpPr>
          <p:nvPr/>
        </p:nvGrpSpPr>
        <p:grpSpPr bwMode="auto">
          <a:xfrm>
            <a:off x="3090863" y="4845050"/>
            <a:ext cx="1819275" cy="1120775"/>
            <a:chOff x="2147" y="2845"/>
            <a:chExt cx="1146" cy="706"/>
          </a:xfrm>
        </p:grpSpPr>
        <p:sp>
          <p:nvSpPr>
            <p:cNvPr id="482320" name="Rectangle 16"/>
            <p:cNvSpPr>
              <a:spLocks noChangeArrowheads="1"/>
            </p:cNvSpPr>
            <p:nvPr/>
          </p:nvSpPr>
          <p:spPr bwMode="auto">
            <a:xfrm>
              <a:off x="2147" y="3116"/>
              <a:ext cx="962" cy="352"/>
            </a:xfrm>
            <a:prstGeom prst="rect">
              <a:avLst/>
            </a:prstGeom>
            <a:noFill/>
            <a:ln w="9525">
              <a:noFill/>
              <a:miter lim="800000"/>
              <a:headEnd/>
              <a:tailEnd/>
            </a:ln>
            <a:effectLst/>
          </p:spPr>
          <p:txBody>
            <a:bodyPr wrap="none" lIns="92075" tIns="46038" rIns="92075" bIns="46038">
              <a:spAutoFit/>
            </a:bodyPr>
            <a:lstStyle/>
            <a:p>
              <a:pPr algn="ctr" eaLnBrk="0" hangingPunct="0">
                <a:lnSpc>
                  <a:spcPct val="85000"/>
                </a:lnSpc>
              </a:pPr>
              <a:r>
                <a:rPr lang="es-ES_tradnl">
                  <a:latin typeface="Comic Sans MS" pitchFamily="66" charset="0"/>
                </a:rPr>
                <a:t>Amenaza de </a:t>
              </a:r>
            </a:p>
            <a:p>
              <a:pPr algn="ctr" eaLnBrk="0" hangingPunct="0">
                <a:lnSpc>
                  <a:spcPct val="85000"/>
                </a:lnSpc>
              </a:pPr>
              <a:r>
                <a:rPr lang="es-ES_tradnl">
                  <a:latin typeface="Comic Sans MS" pitchFamily="66" charset="0"/>
                </a:rPr>
                <a:t>Sustitución</a:t>
              </a:r>
            </a:p>
          </p:txBody>
        </p:sp>
        <p:sp>
          <p:nvSpPr>
            <p:cNvPr id="482321" name="AutoShape 17"/>
            <p:cNvSpPr>
              <a:spLocks noChangeArrowheads="1"/>
            </p:cNvSpPr>
            <p:nvPr/>
          </p:nvSpPr>
          <p:spPr bwMode="auto">
            <a:xfrm>
              <a:off x="3007" y="2845"/>
              <a:ext cx="286" cy="706"/>
            </a:xfrm>
            <a:prstGeom prst="upArrow">
              <a:avLst>
                <a:gd name="adj1" fmla="val 50000"/>
                <a:gd name="adj2" fmla="val 61690"/>
              </a:avLst>
            </a:prstGeom>
            <a:solidFill>
              <a:srgbClr val="0000FF"/>
            </a:solidFill>
            <a:ln w="12700">
              <a:solidFill>
                <a:schemeClr val="tx1"/>
              </a:solidFill>
              <a:miter lim="800000"/>
              <a:headEnd/>
              <a:tailEnd/>
            </a:ln>
            <a:effectLst/>
          </p:spPr>
          <p:txBody>
            <a:bodyPr wrap="none" anchor="ctr"/>
            <a:lstStyle/>
            <a:p>
              <a:endParaRPr lang="es-CL"/>
            </a:p>
          </p:txBody>
        </p:sp>
      </p:grpSp>
      <p:grpSp>
        <p:nvGrpSpPr>
          <p:cNvPr id="482322" name="Group 18"/>
          <p:cNvGrpSpPr>
            <a:grpSpLocks/>
          </p:cNvGrpSpPr>
          <p:nvPr/>
        </p:nvGrpSpPr>
        <p:grpSpPr bwMode="auto">
          <a:xfrm>
            <a:off x="5764213" y="3378200"/>
            <a:ext cx="1900237" cy="1317625"/>
            <a:chOff x="3831" y="1921"/>
            <a:chExt cx="1197" cy="830"/>
          </a:xfrm>
        </p:grpSpPr>
        <p:sp>
          <p:nvSpPr>
            <p:cNvPr id="482323" name="Rectangle 19"/>
            <p:cNvSpPr>
              <a:spLocks noChangeArrowheads="1"/>
            </p:cNvSpPr>
            <p:nvPr/>
          </p:nvSpPr>
          <p:spPr bwMode="auto">
            <a:xfrm>
              <a:off x="3831" y="2252"/>
              <a:ext cx="1197" cy="499"/>
            </a:xfrm>
            <a:prstGeom prst="rect">
              <a:avLst/>
            </a:prstGeom>
            <a:noFill/>
            <a:ln w="9525">
              <a:noFill/>
              <a:miter lim="800000"/>
              <a:headEnd/>
              <a:tailEnd/>
            </a:ln>
            <a:effectLst/>
          </p:spPr>
          <p:txBody>
            <a:bodyPr wrap="none" lIns="92075" tIns="46038" rIns="92075" bIns="46038">
              <a:spAutoFit/>
            </a:bodyPr>
            <a:lstStyle/>
            <a:p>
              <a:pPr algn="just" eaLnBrk="0" hangingPunct="0">
                <a:lnSpc>
                  <a:spcPct val="85000"/>
                </a:lnSpc>
              </a:pPr>
              <a:r>
                <a:rPr lang="es-ES_tradnl">
                  <a:latin typeface="Comic Sans MS" pitchFamily="66" charset="0"/>
                </a:rPr>
                <a:t>Poder de</a:t>
              </a:r>
            </a:p>
            <a:p>
              <a:pPr algn="just" eaLnBrk="0" hangingPunct="0">
                <a:lnSpc>
                  <a:spcPct val="85000"/>
                </a:lnSpc>
              </a:pPr>
              <a:r>
                <a:rPr lang="es-ES_tradnl">
                  <a:latin typeface="Comic Sans MS" pitchFamily="66" charset="0"/>
                </a:rPr>
                <a:t>Negociación</a:t>
              </a:r>
            </a:p>
            <a:p>
              <a:pPr algn="just" eaLnBrk="0" hangingPunct="0">
                <a:lnSpc>
                  <a:spcPct val="85000"/>
                </a:lnSpc>
              </a:pPr>
              <a:r>
                <a:rPr lang="es-ES_tradnl">
                  <a:latin typeface="Comic Sans MS" pitchFamily="66" charset="0"/>
                </a:rPr>
                <a:t>de Compradores</a:t>
              </a:r>
            </a:p>
          </p:txBody>
        </p:sp>
        <p:sp>
          <p:nvSpPr>
            <p:cNvPr id="482324" name="AutoShape 20"/>
            <p:cNvSpPr>
              <a:spLocks noChangeArrowheads="1"/>
            </p:cNvSpPr>
            <p:nvPr/>
          </p:nvSpPr>
          <p:spPr bwMode="auto">
            <a:xfrm>
              <a:off x="3847" y="1921"/>
              <a:ext cx="724" cy="262"/>
            </a:xfrm>
            <a:prstGeom prst="leftArrow">
              <a:avLst>
                <a:gd name="adj1" fmla="val 50000"/>
                <a:gd name="adj2" fmla="val 69058"/>
              </a:avLst>
            </a:prstGeom>
            <a:solidFill>
              <a:srgbClr val="0000FF"/>
            </a:solidFill>
            <a:ln w="12700">
              <a:solidFill>
                <a:schemeClr val="tx1"/>
              </a:solidFill>
              <a:miter lim="800000"/>
              <a:headEnd/>
              <a:tailEnd/>
            </a:ln>
            <a:effectLst/>
          </p:spPr>
          <p:txBody>
            <a:bodyPr wrap="none" anchor="ctr"/>
            <a:lstStyle/>
            <a:p>
              <a:endParaRPr lang="es-CL"/>
            </a:p>
          </p:txBody>
        </p:sp>
      </p:grpSp>
      <p:sp>
        <p:nvSpPr>
          <p:cNvPr id="482325" name="Text Box 21"/>
          <p:cNvSpPr txBox="1">
            <a:spLocks noChangeArrowheads="1"/>
          </p:cNvSpPr>
          <p:nvPr/>
        </p:nvSpPr>
        <p:spPr bwMode="auto">
          <a:xfrm>
            <a:off x="827088" y="304800"/>
            <a:ext cx="7648575" cy="457200"/>
          </a:xfrm>
          <a:prstGeom prst="rect">
            <a:avLst/>
          </a:prstGeom>
          <a:noFill/>
          <a:ln w="9525" algn="ctr">
            <a:noFill/>
            <a:miter lim="800000"/>
            <a:headEnd/>
            <a:tailEnd/>
          </a:ln>
          <a:effectLst/>
        </p:spPr>
        <p:txBody>
          <a:bodyPr anchor="b"/>
          <a:lstStyle/>
          <a:p>
            <a:pPr algn="ctr"/>
            <a:r>
              <a:rPr lang="es-ES_tradnl" sz="2400" b="1">
                <a:solidFill>
                  <a:srgbClr val="CC3300"/>
                </a:solidFill>
                <a:effectLst>
                  <a:outerShdw blurRad="38100" dist="38100" dir="2700000" algn="tl">
                    <a:srgbClr val="C0C0C0"/>
                  </a:outerShdw>
                </a:effectLst>
              </a:rPr>
              <a:t>Elementos de la estructura de la industria</a:t>
            </a:r>
          </a:p>
        </p:txBody>
      </p:sp>
      <p:sp>
        <p:nvSpPr>
          <p:cNvPr id="482326" name="Text Box 22"/>
          <p:cNvSpPr txBox="1">
            <a:spLocks noChangeArrowheads="1"/>
          </p:cNvSpPr>
          <p:nvPr/>
        </p:nvSpPr>
        <p:spPr bwMode="auto">
          <a:xfrm>
            <a:off x="1508125" y="793750"/>
            <a:ext cx="184150" cy="457200"/>
          </a:xfrm>
          <a:prstGeom prst="rect">
            <a:avLst/>
          </a:prstGeom>
          <a:noFill/>
          <a:ln w="9525">
            <a:noFill/>
            <a:miter lim="800000"/>
            <a:headEnd/>
            <a:tailEnd/>
          </a:ln>
          <a:effectLst/>
        </p:spPr>
        <p:txBody>
          <a:bodyPr wrap="none">
            <a:spAutoFit/>
          </a:bodyPr>
          <a:lstStyle/>
          <a:p>
            <a:pPr eaLnBrk="0" hangingPunct="0"/>
            <a:endParaRPr lang="es-ES" sz="2400" b="1"/>
          </a:p>
        </p:txBody>
      </p:sp>
      <p:grpSp>
        <p:nvGrpSpPr>
          <p:cNvPr id="482329" name="Group 25"/>
          <p:cNvGrpSpPr>
            <a:grpSpLocks/>
          </p:cNvGrpSpPr>
          <p:nvPr/>
        </p:nvGrpSpPr>
        <p:grpSpPr bwMode="auto">
          <a:xfrm>
            <a:off x="4572000" y="1752600"/>
            <a:ext cx="2819400" cy="762000"/>
            <a:chOff x="2880" y="1104"/>
            <a:chExt cx="1776" cy="480"/>
          </a:xfrm>
        </p:grpSpPr>
        <p:sp>
          <p:nvSpPr>
            <p:cNvPr id="482327" name="AutoShape 23"/>
            <p:cNvSpPr>
              <a:spLocks noChangeArrowheads="1"/>
            </p:cNvSpPr>
            <p:nvPr/>
          </p:nvSpPr>
          <p:spPr bwMode="auto">
            <a:xfrm>
              <a:off x="2880" y="1152"/>
              <a:ext cx="240" cy="432"/>
            </a:xfrm>
            <a:prstGeom prst="downArrow">
              <a:avLst>
                <a:gd name="adj1" fmla="val 50000"/>
                <a:gd name="adj2" fmla="val 45000"/>
              </a:avLst>
            </a:prstGeom>
            <a:solidFill>
              <a:srgbClr val="0000FF"/>
            </a:solidFill>
            <a:ln w="9525">
              <a:solidFill>
                <a:schemeClr val="tx1"/>
              </a:solidFill>
              <a:miter lim="800000"/>
              <a:headEnd/>
              <a:tailEnd/>
            </a:ln>
            <a:effectLst/>
          </p:spPr>
          <p:txBody>
            <a:bodyPr wrap="none" anchor="ctr"/>
            <a:lstStyle/>
            <a:p>
              <a:endParaRPr lang="es-CL"/>
            </a:p>
          </p:txBody>
        </p:sp>
        <p:sp>
          <p:nvSpPr>
            <p:cNvPr id="482328" name="Text Box 24"/>
            <p:cNvSpPr txBox="1">
              <a:spLocks noChangeArrowheads="1"/>
            </p:cNvSpPr>
            <p:nvPr/>
          </p:nvSpPr>
          <p:spPr bwMode="auto">
            <a:xfrm>
              <a:off x="3216" y="1104"/>
              <a:ext cx="1440" cy="404"/>
            </a:xfrm>
            <a:prstGeom prst="rect">
              <a:avLst/>
            </a:prstGeom>
            <a:noFill/>
            <a:ln w="9525">
              <a:noFill/>
              <a:miter lim="800000"/>
              <a:headEnd/>
              <a:tailEnd/>
            </a:ln>
            <a:effectLst/>
          </p:spPr>
          <p:txBody>
            <a:bodyPr>
              <a:spAutoFit/>
            </a:bodyPr>
            <a:lstStyle/>
            <a:p>
              <a:pPr eaLnBrk="0" hangingPunct="0"/>
              <a:r>
                <a:rPr lang="es-ES_tradnl">
                  <a:latin typeface="Comic Sans MS" pitchFamily="66" charset="0"/>
                </a:rPr>
                <a:t>Amenaza de nuevos participantes</a:t>
              </a:r>
              <a:endParaRPr lang="es-ES_tradnl" b="1">
                <a:latin typeface="Comic Sans MS" pitchFamily="66"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482308"/>
                                        </p:tgtEl>
                                        <p:attrNameLst>
                                          <p:attrName>style.visibility</p:attrName>
                                        </p:attrNameLst>
                                      </p:cBhvr>
                                      <p:to>
                                        <p:strVal val="visible"/>
                                      </p:to>
                                    </p:set>
                                    <p:animEffect transition="in" filter="box(in)">
                                      <p:cBhvr>
                                        <p:cTn id="7" dur="500"/>
                                        <p:tgtEl>
                                          <p:spTgt spid="482308"/>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482309"/>
                                        </p:tgtEl>
                                        <p:attrNameLst>
                                          <p:attrName>style.visibility</p:attrName>
                                        </p:attrNameLst>
                                      </p:cBhvr>
                                      <p:to>
                                        <p:strVal val="visible"/>
                                      </p:to>
                                    </p:set>
                                    <p:animEffect transition="in" filter="box(in)">
                                      <p:cBhvr>
                                        <p:cTn id="11" dur="500"/>
                                        <p:tgtEl>
                                          <p:spTgt spid="482309"/>
                                        </p:tgtEl>
                                      </p:cBhvr>
                                    </p:animEffect>
                                  </p:childTnLst>
                                </p:cTn>
                              </p:par>
                            </p:childTnLst>
                          </p:cTn>
                        </p:par>
                        <p:par>
                          <p:cTn id="12" fill="hold">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482310"/>
                                        </p:tgtEl>
                                        <p:attrNameLst>
                                          <p:attrName>style.visibility</p:attrName>
                                        </p:attrNameLst>
                                      </p:cBhvr>
                                      <p:to>
                                        <p:strVal val="visible"/>
                                      </p:to>
                                    </p:set>
                                    <p:animEffect transition="in" filter="box(in)">
                                      <p:cBhvr>
                                        <p:cTn id="15" dur="500"/>
                                        <p:tgtEl>
                                          <p:spTgt spid="482310"/>
                                        </p:tgtEl>
                                      </p:cBhvr>
                                    </p:animEffect>
                                  </p:childTnLst>
                                </p:cTn>
                              </p:par>
                            </p:childTnLst>
                          </p:cTn>
                        </p:par>
                        <p:par>
                          <p:cTn id="16" fill="hold">
                            <p:stCondLst>
                              <p:cond delay="1500"/>
                            </p:stCondLst>
                            <p:childTnLst>
                              <p:par>
                                <p:cTn id="17" presetID="4" presetClass="entr" presetSubtype="16" fill="hold" grpId="0" nodeType="afterEffect">
                                  <p:stCondLst>
                                    <p:cond delay="0"/>
                                  </p:stCondLst>
                                  <p:childTnLst>
                                    <p:set>
                                      <p:cBhvr>
                                        <p:cTn id="18" dur="1" fill="hold">
                                          <p:stCondLst>
                                            <p:cond delay="0"/>
                                          </p:stCondLst>
                                        </p:cTn>
                                        <p:tgtEl>
                                          <p:spTgt spid="482312"/>
                                        </p:tgtEl>
                                        <p:attrNameLst>
                                          <p:attrName>style.visibility</p:attrName>
                                        </p:attrNameLst>
                                      </p:cBhvr>
                                      <p:to>
                                        <p:strVal val="visible"/>
                                      </p:to>
                                    </p:set>
                                    <p:animEffect transition="in" filter="box(in)">
                                      <p:cBhvr>
                                        <p:cTn id="19" dur="500"/>
                                        <p:tgtEl>
                                          <p:spTgt spid="482312"/>
                                        </p:tgtEl>
                                      </p:cBhvr>
                                    </p:animEffect>
                                  </p:childTnLst>
                                </p:cTn>
                              </p:par>
                            </p:childTnLst>
                          </p:cTn>
                        </p:par>
                        <p:par>
                          <p:cTn id="20" fill="hold">
                            <p:stCondLst>
                              <p:cond delay="2000"/>
                            </p:stCondLst>
                            <p:childTnLst>
                              <p:par>
                                <p:cTn id="21" presetID="4" presetClass="entr" presetSubtype="16" fill="hold" grpId="0" nodeType="afterEffect">
                                  <p:stCondLst>
                                    <p:cond delay="0"/>
                                  </p:stCondLst>
                                  <p:childTnLst>
                                    <p:set>
                                      <p:cBhvr>
                                        <p:cTn id="22" dur="1" fill="hold">
                                          <p:stCondLst>
                                            <p:cond delay="0"/>
                                          </p:stCondLst>
                                        </p:cTn>
                                        <p:tgtEl>
                                          <p:spTgt spid="482311"/>
                                        </p:tgtEl>
                                        <p:attrNameLst>
                                          <p:attrName>style.visibility</p:attrName>
                                        </p:attrNameLst>
                                      </p:cBhvr>
                                      <p:to>
                                        <p:strVal val="visible"/>
                                      </p:to>
                                    </p:set>
                                    <p:animEffect transition="in" filter="box(in)">
                                      <p:cBhvr>
                                        <p:cTn id="23" dur="500"/>
                                        <p:tgtEl>
                                          <p:spTgt spid="482311"/>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32" fill="hold" nodeType="clickEffect">
                                  <p:stCondLst>
                                    <p:cond delay="0"/>
                                  </p:stCondLst>
                                  <p:childTnLst>
                                    <p:set>
                                      <p:cBhvr>
                                        <p:cTn id="27" dur="1" fill="hold">
                                          <p:stCondLst>
                                            <p:cond delay="0"/>
                                          </p:stCondLst>
                                        </p:cTn>
                                        <p:tgtEl>
                                          <p:spTgt spid="482316"/>
                                        </p:tgtEl>
                                        <p:attrNameLst>
                                          <p:attrName>style.visibility</p:attrName>
                                        </p:attrNameLst>
                                      </p:cBhvr>
                                      <p:to>
                                        <p:strVal val="visible"/>
                                      </p:to>
                                    </p:set>
                                    <p:animEffect transition="in" filter="box(out)">
                                      <p:cBhvr>
                                        <p:cTn id="28" dur="500"/>
                                        <p:tgtEl>
                                          <p:spTgt spid="482316"/>
                                        </p:tgtEl>
                                      </p:cBhvr>
                                    </p:animEffect>
                                  </p:childTnLst>
                                  <p:subTnLst>
                                    <p:audio>
                                      <p:cMediaNode>
                                        <p:cTn display="0" masterRel="sameClick">
                                          <p:stCondLst>
                                            <p:cond evt="begin" delay="0">
                                              <p:tn val="26"/>
                                            </p:cond>
                                          </p:stCondLst>
                                          <p:endCondLst>
                                            <p:cond evt="onStopAudio" delay="0">
                                              <p:tgtEl>
                                                <p:sldTgt/>
                                              </p:tgtEl>
                                            </p:cond>
                                          </p:endCondLst>
                                        </p:cTn>
                                        <p:tgtEl>
                                          <p:sndTgt r:embed="rId3" name="CLIC.WAV"/>
                                        </p:tgtEl>
                                      </p:cMediaNode>
                                    </p:audio>
                                  </p:subTnLst>
                                </p:cTn>
                              </p:par>
                            </p:childTnLst>
                          </p:cTn>
                        </p:par>
                      </p:childTnLst>
                    </p:cTn>
                  </p:par>
                  <p:par>
                    <p:cTn id="29" fill="hold">
                      <p:stCondLst>
                        <p:cond delay="indefinite"/>
                      </p:stCondLst>
                      <p:childTnLst>
                        <p:par>
                          <p:cTn id="30" fill="hold">
                            <p:stCondLst>
                              <p:cond delay="0"/>
                            </p:stCondLst>
                            <p:childTnLst>
                              <p:par>
                                <p:cTn id="31" presetID="4" presetClass="entr" presetSubtype="32" fill="hold" nodeType="clickEffect">
                                  <p:stCondLst>
                                    <p:cond delay="0"/>
                                  </p:stCondLst>
                                  <p:childTnLst>
                                    <p:set>
                                      <p:cBhvr>
                                        <p:cTn id="32" dur="1" fill="hold">
                                          <p:stCondLst>
                                            <p:cond delay="0"/>
                                          </p:stCondLst>
                                        </p:cTn>
                                        <p:tgtEl>
                                          <p:spTgt spid="482322"/>
                                        </p:tgtEl>
                                        <p:attrNameLst>
                                          <p:attrName>style.visibility</p:attrName>
                                        </p:attrNameLst>
                                      </p:cBhvr>
                                      <p:to>
                                        <p:strVal val="visible"/>
                                      </p:to>
                                    </p:set>
                                    <p:animEffect transition="in" filter="box(out)">
                                      <p:cBhvr>
                                        <p:cTn id="33" dur="500"/>
                                        <p:tgtEl>
                                          <p:spTgt spid="482322"/>
                                        </p:tgtEl>
                                      </p:cBhvr>
                                    </p:animEffect>
                                  </p:childTnLst>
                                  <p:subTnLst>
                                    <p:audio>
                                      <p:cMediaNode>
                                        <p:cTn display="0" masterRel="sameClick">
                                          <p:stCondLst>
                                            <p:cond evt="begin" delay="0">
                                              <p:tn val="31"/>
                                            </p:cond>
                                          </p:stCondLst>
                                          <p:endCondLst>
                                            <p:cond evt="onStopAudio" delay="0">
                                              <p:tgtEl>
                                                <p:sldTgt/>
                                              </p:tgtEl>
                                            </p:cond>
                                          </p:endCondLst>
                                        </p:cTn>
                                        <p:tgtEl>
                                          <p:sndTgt r:embed="rId3" name="CLIC.WAV"/>
                                        </p:tgtEl>
                                      </p:cMediaNode>
                                    </p:audio>
                                  </p:subTnLst>
                                </p:cTn>
                              </p:par>
                            </p:childTnLst>
                          </p:cTn>
                        </p:par>
                      </p:childTnLst>
                    </p:cTn>
                  </p:par>
                  <p:par>
                    <p:cTn id="34" fill="hold">
                      <p:stCondLst>
                        <p:cond delay="indefinite"/>
                      </p:stCondLst>
                      <p:childTnLst>
                        <p:par>
                          <p:cTn id="35" fill="hold">
                            <p:stCondLst>
                              <p:cond delay="0"/>
                            </p:stCondLst>
                            <p:childTnLst>
                              <p:par>
                                <p:cTn id="36" presetID="4" presetClass="entr" presetSubtype="32" fill="hold" nodeType="clickEffect">
                                  <p:stCondLst>
                                    <p:cond delay="0"/>
                                  </p:stCondLst>
                                  <p:childTnLst>
                                    <p:set>
                                      <p:cBhvr>
                                        <p:cTn id="37" dur="1" fill="hold">
                                          <p:stCondLst>
                                            <p:cond delay="0"/>
                                          </p:stCondLst>
                                        </p:cTn>
                                        <p:tgtEl>
                                          <p:spTgt spid="482313"/>
                                        </p:tgtEl>
                                        <p:attrNameLst>
                                          <p:attrName>style.visibility</p:attrName>
                                        </p:attrNameLst>
                                      </p:cBhvr>
                                      <p:to>
                                        <p:strVal val="visible"/>
                                      </p:to>
                                    </p:set>
                                    <p:animEffect transition="in" filter="box(out)">
                                      <p:cBhvr>
                                        <p:cTn id="38" dur="500"/>
                                        <p:tgtEl>
                                          <p:spTgt spid="482313"/>
                                        </p:tgtEl>
                                      </p:cBhvr>
                                    </p:animEffect>
                                  </p:childTnLst>
                                  <p:subTnLst>
                                    <p:audio>
                                      <p:cMediaNode>
                                        <p:cTn display="0" masterRel="sameClick">
                                          <p:stCondLst>
                                            <p:cond evt="begin" delay="0">
                                              <p:tn val="36"/>
                                            </p:cond>
                                          </p:stCondLst>
                                          <p:endCondLst>
                                            <p:cond evt="onStopAudio" delay="0">
                                              <p:tgtEl>
                                                <p:sldTgt/>
                                              </p:tgtEl>
                                            </p:cond>
                                          </p:endCondLst>
                                        </p:cTn>
                                        <p:tgtEl>
                                          <p:sndTgt r:embed="rId3" name="CLIC.WAV"/>
                                        </p:tgtEl>
                                      </p:cMediaNode>
                                    </p:audio>
                                  </p:subTnLst>
                                </p:cTn>
                              </p:par>
                            </p:childTnLst>
                          </p:cTn>
                        </p:par>
                      </p:childTnLst>
                    </p:cTn>
                  </p:par>
                  <p:par>
                    <p:cTn id="39" fill="hold">
                      <p:stCondLst>
                        <p:cond delay="indefinite"/>
                      </p:stCondLst>
                      <p:childTnLst>
                        <p:par>
                          <p:cTn id="40" fill="hold">
                            <p:stCondLst>
                              <p:cond delay="0"/>
                            </p:stCondLst>
                            <p:childTnLst>
                              <p:par>
                                <p:cTn id="41" presetID="4" presetClass="entr" presetSubtype="32" fill="hold" nodeType="clickEffect">
                                  <p:stCondLst>
                                    <p:cond delay="0"/>
                                  </p:stCondLst>
                                  <p:childTnLst>
                                    <p:set>
                                      <p:cBhvr>
                                        <p:cTn id="42" dur="1" fill="hold">
                                          <p:stCondLst>
                                            <p:cond delay="0"/>
                                          </p:stCondLst>
                                        </p:cTn>
                                        <p:tgtEl>
                                          <p:spTgt spid="482319"/>
                                        </p:tgtEl>
                                        <p:attrNameLst>
                                          <p:attrName>style.visibility</p:attrName>
                                        </p:attrNameLst>
                                      </p:cBhvr>
                                      <p:to>
                                        <p:strVal val="visible"/>
                                      </p:to>
                                    </p:set>
                                    <p:animEffect transition="in" filter="box(out)">
                                      <p:cBhvr>
                                        <p:cTn id="43" dur="500"/>
                                        <p:tgtEl>
                                          <p:spTgt spid="482319"/>
                                        </p:tgtEl>
                                      </p:cBhvr>
                                    </p:animEffect>
                                  </p:childTnLst>
                                  <p:subTnLst>
                                    <p:audio>
                                      <p:cMediaNode>
                                        <p:cTn display="0" masterRel="sameClick">
                                          <p:stCondLst>
                                            <p:cond evt="begin" delay="0">
                                              <p:tn val="41"/>
                                            </p:cond>
                                          </p:stCondLst>
                                          <p:endCondLst>
                                            <p:cond evt="onStopAudio" delay="0">
                                              <p:tgtEl>
                                                <p:sldTgt/>
                                              </p:tgtEl>
                                            </p:cond>
                                          </p:endCondLst>
                                        </p:cTn>
                                        <p:tgtEl>
                                          <p:sndTgt r:embed="rId3" name="CLIC.WAV"/>
                                        </p:tgtEl>
                                      </p:cMediaNode>
                                    </p:audio>
                                  </p:subTnLst>
                                </p:cTn>
                              </p:par>
                            </p:childTnLst>
                          </p:cTn>
                        </p:par>
                      </p:childTnLst>
                    </p:cTn>
                  </p:par>
                  <p:par>
                    <p:cTn id="44" fill="hold">
                      <p:stCondLst>
                        <p:cond delay="indefinite"/>
                      </p:stCondLst>
                      <p:childTnLst>
                        <p:par>
                          <p:cTn id="45" fill="hold">
                            <p:stCondLst>
                              <p:cond delay="0"/>
                            </p:stCondLst>
                            <p:childTnLst>
                              <p:par>
                                <p:cTn id="46" presetID="4" presetClass="entr" presetSubtype="16" fill="hold" nodeType="clickEffect">
                                  <p:stCondLst>
                                    <p:cond delay="0"/>
                                  </p:stCondLst>
                                  <p:childTnLst>
                                    <p:set>
                                      <p:cBhvr>
                                        <p:cTn id="47" dur="1" fill="hold">
                                          <p:stCondLst>
                                            <p:cond delay="0"/>
                                          </p:stCondLst>
                                        </p:cTn>
                                        <p:tgtEl>
                                          <p:spTgt spid="482329"/>
                                        </p:tgtEl>
                                        <p:attrNameLst>
                                          <p:attrName>style.visibility</p:attrName>
                                        </p:attrNameLst>
                                      </p:cBhvr>
                                      <p:to>
                                        <p:strVal val="visible"/>
                                      </p:to>
                                    </p:set>
                                    <p:animEffect transition="in" filter="box(in)">
                                      <p:cBhvr>
                                        <p:cTn id="48" dur="500"/>
                                        <p:tgtEl>
                                          <p:spTgt spid="4823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308" grpId="0" animBg="1" autoUpdateAnimBg="0"/>
      <p:bldP spid="482309" grpId="0" animBg="1" autoUpdateAnimBg="0"/>
      <p:bldP spid="482310" grpId="0" animBg="1" autoUpdateAnimBg="0"/>
      <p:bldP spid="482311" grpId="0" animBg="1" autoUpdateAnimBg="0"/>
      <p:bldP spid="482312"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 Marcador de pie de página"/>
          <p:cNvSpPr>
            <a:spLocks noGrp="1"/>
          </p:cNvSpPr>
          <p:nvPr>
            <p:ph type="ftr" sz="quarter" idx="10"/>
          </p:nvPr>
        </p:nvSpPr>
        <p:spPr/>
        <p:txBody>
          <a:bodyPr/>
          <a:lstStyle/>
          <a:p>
            <a:r>
              <a:rPr lang="es-ES"/>
              <a:t>IN42A – EVALUACIÓN DE PROYECTOS</a:t>
            </a:r>
          </a:p>
        </p:txBody>
      </p:sp>
      <p:sp>
        <p:nvSpPr>
          <p:cNvPr id="565250" name="Text Box 2"/>
          <p:cNvSpPr txBox="1">
            <a:spLocks noChangeArrowheads="1"/>
          </p:cNvSpPr>
          <p:nvPr/>
        </p:nvSpPr>
        <p:spPr bwMode="auto">
          <a:xfrm>
            <a:off x="1050925" y="344488"/>
            <a:ext cx="184150" cy="457200"/>
          </a:xfrm>
          <a:prstGeom prst="rect">
            <a:avLst/>
          </a:prstGeom>
          <a:noFill/>
          <a:ln w="9525">
            <a:noFill/>
            <a:miter lim="800000"/>
            <a:headEnd/>
            <a:tailEnd/>
          </a:ln>
          <a:effectLst/>
        </p:spPr>
        <p:txBody>
          <a:bodyPr wrap="none">
            <a:spAutoFit/>
          </a:bodyPr>
          <a:lstStyle/>
          <a:p>
            <a:pPr eaLnBrk="0" hangingPunct="0"/>
            <a:endParaRPr lang="es-ES" sz="2400" b="1">
              <a:latin typeface="Arial" charset="0"/>
            </a:endParaRPr>
          </a:p>
        </p:txBody>
      </p:sp>
      <p:sp>
        <p:nvSpPr>
          <p:cNvPr id="565251" name="Rectangle 3"/>
          <p:cNvSpPr>
            <a:spLocks noChangeArrowheads="1"/>
          </p:cNvSpPr>
          <p:nvPr/>
        </p:nvSpPr>
        <p:spPr bwMode="auto">
          <a:xfrm>
            <a:off x="381000" y="1676400"/>
            <a:ext cx="8458200" cy="4489450"/>
          </a:xfrm>
          <a:prstGeom prst="rect">
            <a:avLst/>
          </a:prstGeom>
          <a:noFill/>
          <a:ln w="9525">
            <a:noFill/>
            <a:miter lim="800000"/>
            <a:headEnd/>
            <a:tailEnd/>
          </a:ln>
          <a:effectLst/>
        </p:spPr>
        <p:txBody>
          <a:bodyPr lIns="92075" tIns="46038" rIns="92075" bIns="46038"/>
          <a:lstStyle/>
          <a:p>
            <a:pPr marL="88900" algn="just">
              <a:buClr>
                <a:schemeClr val="accent1"/>
              </a:buClr>
              <a:buSzPct val="130000"/>
              <a:buFontTx/>
              <a:buChar char="•"/>
            </a:pPr>
            <a:r>
              <a:rPr lang="es-ES_tradnl" sz="2000"/>
              <a:t>Crecimiento de la industria  </a:t>
            </a:r>
          </a:p>
          <a:p>
            <a:pPr marL="88900" algn="just">
              <a:buClr>
                <a:schemeClr val="accent1"/>
              </a:buClr>
              <a:buSzPct val="130000"/>
              <a:buFontTx/>
              <a:buChar char="•"/>
            </a:pPr>
            <a:r>
              <a:rPr lang="es-ES_tradnl" sz="2000"/>
              <a:t>Costo fijo (o de almacenamiento) </a:t>
            </a:r>
          </a:p>
          <a:p>
            <a:pPr marL="88900" algn="just">
              <a:buClr>
                <a:schemeClr val="accent1"/>
              </a:buClr>
              <a:buSzPct val="130000"/>
              <a:buFontTx/>
              <a:buChar char="•"/>
            </a:pPr>
            <a:r>
              <a:rPr lang="es-ES_tradnl" sz="2000"/>
              <a:t>Diferenciación de productos</a:t>
            </a:r>
          </a:p>
          <a:p>
            <a:pPr marL="88900" algn="just">
              <a:buClr>
                <a:schemeClr val="accent1"/>
              </a:buClr>
              <a:buSzPct val="130000"/>
              <a:buFontTx/>
              <a:buChar char="•"/>
            </a:pPr>
            <a:r>
              <a:rPr lang="es-ES_tradnl" sz="2000"/>
              <a:t>Concentración</a:t>
            </a:r>
          </a:p>
          <a:p>
            <a:pPr marL="88900" algn="just">
              <a:buClr>
                <a:schemeClr val="accent1"/>
              </a:buClr>
              <a:buSzPct val="130000"/>
              <a:buFontTx/>
              <a:buChar char="•"/>
            </a:pPr>
            <a:r>
              <a:rPr lang="es-ES_tradnl" sz="2000"/>
              <a:t>Incrementos de capacidad intermitentes </a:t>
            </a:r>
          </a:p>
          <a:p>
            <a:pPr marL="88900">
              <a:buClr>
                <a:schemeClr val="accent1"/>
              </a:buClr>
              <a:buSzPct val="130000"/>
              <a:buFontTx/>
              <a:buChar char="•"/>
            </a:pPr>
            <a:r>
              <a:rPr lang="es-ES_tradnl" sz="2000"/>
              <a:t>Costos de cambio de los compradores </a:t>
            </a:r>
          </a:p>
          <a:p>
            <a:pPr marL="88900">
              <a:buClr>
                <a:schemeClr val="accent1"/>
              </a:buClr>
              <a:buSzPct val="130000"/>
              <a:buFontTx/>
              <a:buChar char="•"/>
            </a:pPr>
            <a:r>
              <a:rPr lang="es-ES_tradnl" sz="2000"/>
              <a:t>Barreras a la salida</a:t>
            </a:r>
          </a:p>
          <a:p>
            <a:pPr marL="1049338" lvl="1" indent="-285750">
              <a:buClr>
                <a:schemeClr val="accent1"/>
              </a:buClr>
              <a:buFontTx/>
              <a:buChar char="•"/>
            </a:pPr>
            <a:r>
              <a:rPr lang="es-ES_tradnl" sz="2000"/>
              <a:t>especialización de activos </a:t>
            </a:r>
          </a:p>
          <a:p>
            <a:pPr marL="1049338" lvl="1" indent="-285750">
              <a:buClr>
                <a:schemeClr val="accent2"/>
              </a:buClr>
              <a:buFontTx/>
              <a:buChar char="•"/>
            </a:pPr>
            <a:r>
              <a:rPr lang="es-ES_tradnl" sz="2000"/>
              <a:t>costos de salida por una vez </a:t>
            </a:r>
          </a:p>
          <a:p>
            <a:pPr marL="1049338" lvl="1" indent="-285750">
              <a:buClr>
                <a:schemeClr val="accent2"/>
              </a:buClr>
              <a:buFontTx/>
              <a:buChar char="•"/>
            </a:pPr>
            <a:r>
              <a:rPr lang="es-ES_tradnl" sz="2000"/>
              <a:t>interrelaciones estratégicas con otros negocios </a:t>
            </a:r>
          </a:p>
          <a:p>
            <a:pPr marL="1049338" lvl="1" indent="-285750">
              <a:buClr>
                <a:schemeClr val="accent2"/>
              </a:buClr>
              <a:buFontTx/>
              <a:buChar char="•"/>
            </a:pPr>
            <a:r>
              <a:rPr lang="es-ES_tradnl" sz="2000"/>
              <a:t>barreras emocionales </a:t>
            </a:r>
          </a:p>
          <a:p>
            <a:pPr marL="1049338" lvl="1" indent="-285750">
              <a:buClr>
                <a:schemeClr val="accent2"/>
              </a:buClr>
              <a:buFontTx/>
              <a:buChar char="•"/>
            </a:pPr>
            <a:r>
              <a:rPr lang="es-ES_tradnl" sz="2000"/>
              <a:t>restricciones gubernamentales y sociales </a:t>
            </a:r>
          </a:p>
        </p:txBody>
      </p:sp>
      <p:sp>
        <p:nvSpPr>
          <p:cNvPr id="565252" name="Text Box 4"/>
          <p:cNvSpPr txBox="1">
            <a:spLocks noChangeArrowheads="1"/>
          </p:cNvSpPr>
          <p:nvPr/>
        </p:nvSpPr>
        <p:spPr bwMode="auto">
          <a:xfrm>
            <a:off x="609600" y="222250"/>
            <a:ext cx="7867650" cy="519113"/>
          </a:xfrm>
          <a:prstGeom prst="rect">
            <a:avLst/>
          </a:prstGeom>
          <a:noFill/>
          <a:ln w="9525">
            <a:noFill/>
            <a:miter lim="800000"/>
            <a:headEnd/>
            <a:tailEnd/>
          </a:ln>
          <a:effectLst/>
        </p:spPr>
        <p:txBody>
          <a:bodyPr>
            <a:spAutoFit/>
          </a:bodyPr>
          <a:lstStyle/>
          <a:p>
            <a:pPr eaLnBrk="0" hangingPunct="0"/>
            <a:r>
              <a:rPr lang="es-ES_tradnl" sz="2800" b="1">
                <a:solidFill>
                  <a:schemeClr val="accent2"/>
                </a:solidFill>
                <a:latin typeface="Times New Roman" pitchFamily="18" charset="0"/>
              </a:rPr>
              <a:t>Intensidad de la rivalidad entre los competidores</a:t>
            </a:r>
            <a:endParaRPr lang="es-ES_tradnl" sz="2800" b="1">
              <a:latin typeface="Times New Roman" pitchFamily="18" charset="0"/>
            </a:endParaRPr>
          </a:p>
        </p:txBody>
      </p:sp>
      <p:sp>
        <p:nvSpPr>
          <p:cNvPr id="565253" name="Text Box 5"/>
          <p:cNvSpPr txBox="1">
            <a:spLocks noChangeArrowheads="1"/>
          </p:cNvSpPr>
          <p:nvPr/>
        </p:nvSpPr>
        <p:spPr bwMode="auto">
          <a:xfrm>
            <a:off x="563563" y="1125538"/>
            <a:ext cx="8016875" cy="519112"/>
          </a:xfrm>
          <a:prstGeom prst="rect">
            <a:avLst/>
          </a:prstGeom>
          <a:noFill/>
          <a:ln w="9525">
            <a:noFill/>
            <a:miter lim="800000"/>
            <a:headEnd/>
            <a:tailEnd/>
          </a:ln>
          <a:effectLst/>
        </p:spPr>
        <p:txBody>
          <a:bodyPr>
            <a:spAutoFit/>
          </a:bodyPr>
          <a:lstStyle/>
          <a:p>
            <a:pPr eaLnBrk="0" hangingPunct="0"/>
            <a:r>
              <a:rPr lang="es-ES_tradnl" sz="2800">
                <a:latin typeface="Times New Roman" pitchFamily="18" charset="0"/>
              </a:rPr>
              <a:t>Determinantes de rivalidad entre competidores:</a:t>
            </a:r>
          </a:p>
        </p:txBody>
      </p:sp>
      <p:sp>
        <p:nvSpPr>
          <p:cNvPr id="565254" name="Text Box 6"/>
          <p:cNvSpPr txBox="1">
            <a:spLocks noChangeArrowheads="1"/>
          </p:cNvSpPr>
          <p:nvPr/>
        </p:nvSpPr>
        <p:spPr bwMode="auto">
          <a:xfrm>
            <a:off x="1584325" y="496888"/>
            <a:ext cx="184150" cy="457200"/>
          </a:xfrm>
          <a:prstGeom prst="rect">
            <a:avLst/>
          </a:prstGeom>
          <a:noFill/>
          <a:ln w="9525">
            <a:noFill/>
            <a:miter lim="800000"/>
            <a:headEnd/>
            <a:tailEnd/>
          </a:ln>
          <a:effectLst/>
        </p:spPr>
        <p:txBody>
          <a:bodyPr wrap="none">
            <a:spAutoFit/>
          </a:bodyPr>
          <a:lstStyle/>
          <a:p>
            <a:pPr eaLnBrk="0" hangingPunct="0"/>
            <a:endParaRPr lang="es-ES" sz="2400">
              <a:latin typeface="Arial" charset="0"/>
            </a:endParaRPr>
          </a:p>
        </p:txBody>
      </p:sp>
      <p:sp>
        <p:nvSpPr>
          <p:cNvPr id="565255" name="Line 7"/>
          <p:cNvSpPr>
            <a:spLocks noChangeShapeType="1"/>
          </p:cNvSpPr>
          <p:nvPr/>
        </p:nvSpPr>
        <p:spPr bwMode="auto">
          <a:xfrm>
            <a:off x="4356100" y="1773238"/>
            <a:ext cx="0" cy="2286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65256" name="Line 8"/>
          <p:cNvSpPr>
            <a:spLocks noChangeShapeType="1"/>
          </p:cNvSpPr>
          <p:nvPr/>
        </p:nvSpPr>
        <p:spPr bwMode="auto">
          <a:xfrm>
            <a:off x="5076825" y="2060575"/>
            <a:ext cx="0" cy="304800"/>
          </a:xfrm>
          <a:prstGeom prst="line">
            <a:avLst/>
          </a:prstGeom>
          <a:noFill/>
          <a:ln w="12700">
            <a:solidFill>
              <a:schemeClr val="tx1"/>
            </a:solidFill>
            <a:round/>
            <a:headEnd type="triangle" w="med" len="med"/>
            <a:tailEnd/>
          </a:ln>
          <a:effectLst/>
        </p:spPr>
        <p:txBody>
          <a:bodyPr wrap="none" anchor="ctr"/>
          <a:lstStyle/>
          <a:p>
            <a:endParaRPr lang="es-CL"/>
          </a:p>
        </p:txBody>
      </p:sp>
      <p:sp>
        <p:nvSpPr>
          <p:cNvPr id="565257" name="Line 9"/>
          <p:cNvSpPr>
            <a:spLocks noChangeShapeType="1"/>
          </p:cNvSpPr>
          <p:nvPr/>
        </p:nvSpPr>
        <p:spPr bwMode="auto">
          <a:xfrm>
            <a:off x="4356100" y="2420938"/>
            <a:ext cx="0" cy="2286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65258" name="Line 10"/>
          <p:cNvSpPr>
            <a:spLocks noChangeShapeType="1"/>
          </p:cNvSpPr>
          <p:nvPr/>
        </p:nvSpPr>
        <p:spPr bwMode="auto">
          <a:xfrm>
            <a:off x="5724525" y="3357563"/>
            <a:ext cx="0" cy="2286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65261" name="Line 13"/>
          <p:cNvSpPr>
            <a:spLocks noChangeShapeType="1"/>
          </p:cNvSpPr>
          <p:nvPr/>
        </p:nvSpPr>
        <p:spPr bwMode="auto">
          <a:xfrm>
            <a:off x="3419475" y="3573463"/>
            <a:ext cx="0" cy="304800"/>
          </a:xfrm>
          <a:prstGeom prst="line">
            <a:avLst/>
          </a:prstGeom>
          <a:noFill/>
          <a:ln w="12700">
            <a:solidFill>
              <a:schemeClr val="tx1"/>
            </a:solidFill>
            <a:round/>
            <a:headEnd type="triangle" w="med" len="med"/>
            <a:tailEnd/>
          </a:ln>
          <a:effectLst/>
        </p:spPr>
        <p:txBody>
          <a:bodyPr wrap="none" anchor="ctr"/>
          <a:lstStyle/>
          <a:p>
            <a:endParaRPr lang="es-CL"/>
          </a:p>
        </p:txBody>
      </p:sp>
      <p:sp>
        <p:nvSpPr>
          <p:cNvPr id="565266" name="Line 18"/>
          <p:cNvSpPr>
            <a:spLocks noChangeShapeType="1"/>
          </p:cNvSpPr>
          <p:nvPr/>
        </p:nvSpPr>
        <p:spPr bwMode="auto">
          <a:xfrm>
            <a:off x="2700338" y="2708275"/>
            <a:ext cx="0" cy="2286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65267" name="Line 19"/>
          <p:cNvSpPr>
            <a:spLocks noChangeShapeType="1"/>
          </p:cNvSpPr>
          <p:nvPr/>
        </p:nvSpPr>
        <p:spPr bwMode="auto">
          <a:xfrm>
            <a:off x="5940425" y="2997200"/>
            <a:ext cx="0" cy="304800"/>
          </a:xfrm>
          <a:prstGeom prst="line">
            <a:avLst/>
          </a:prstGeom>
          <a:noFill/>
          <a:ln w="12700">
            <a:solidFill>
              <a:schemeClr val="tx1"/>
            </a:solidFill>
            <a:round/>
            <a:headEnd type="triangle" w="med" len="med"/>
            <a:tailEnd/>
          </a:ln>
          <a:effectLst/>
        </p:spPr>
        <p:txBody>
          <a:bodyPr wrap="none" anchor="ctr"/>
          <a:lstStyle/>
          <a:p>
            <a:endParaRPr lang="es-CL"/>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Marcador de pie de página"/>
          <p:cNvSpPr>
            <a:spLocks noGrp="1"/>
          </p:cNvSpPr>
          <p:nvPr>
            <p:ph type="ftr" sz="quarter" idx="10"/>
          </p:nvPr>
        </p:nvSpPr>
        <p:spPr/>
        <p:txBody>
          <a:bodyPr/>
          <a:lstStyle/>
          <a:p>
            <a:r>
              <a:rPr lang="es-ES"/>
              <a:t>IN42A – EVALUACIÓN DE PROYECTOS</a:t>
            </a:r>
          </a:p>
        </p:txBody>
      </p:sp>
      <p:sp>
        <p:nvSpPr>
          <p:cNvPr id="566274" name="Text Box 2"/>
          <p:cNvSpPr txBox="1">
            <a:spLocks noChangeArrowheads="1"/>
          </p:cNvSpPr>
          <p:nvPr/>
        </p:nvSpPr>
        <p:spPr bwMode="auto">
          <a:xfrm>
            <a:off x="1782763" y="333375"/>
            <a:ext cx="5578475" cy="519113"/>
          </a:xfrm>
          <a:prstGeom prst="rect">
            <a:avLst/>
          </a:prstGeom>
          <a:noFill/>
          <a:ln w="9525">
            <a:noFill/>
            <a:miter lim="800000"/>
            <a:headEnd/>
            <a:tailEnd/>
          </a:ln>
          <a:effectLst/>
        </p:spPr>
        <p:txBody>
          <a:bodyPr>
            <a:spAutoFit/>
          </a:bodyPr>
          <a:lstStyle/>
          <a:p>
            <a:pPr eaLnBrk="0" hangingPunct="0"/>
            <a:r>
              <a:rPr lang="es-ES_tradnl" sz="2800" b="1">
                <a:solidFill>
                  <a:schemeClr val="accent2"/>
                </a:solidFill>
                <a:latin typeface="Times New Roman" pitchFamily="18" charset="0"/>
              </a:rPr>
              <a:t>Amenaza de nuevos participantes</a:t>
            </a:r>
          </a:p>
        </p:txBody>
      </p:sp>
      <p:sp>
        <p:nvSpPr>
          <p:cNvPr id="566275" name="Text Box 3"/>
          <p:cNvSpPr txBox="1">
            <a:spLocks noChangeArrowheads="1"/>
          </p:cNvSpPr>
          <p:nvPr/>
        </p:nvSpPr>
        <p:spPr bwMode="auto">
          <a:xfrm>
            <a:off x="381000" y="1447800"/>
            <a:ext cx="8229600" cy="1800225"/>
          </a:xfrm>
          <a:prstGeom prst="rect">
            <a:avLst/>
          </a:prstGeom>
          <a:noFill/>
          <a:ln w="9525">
            <a:noFill/>
            <a:miter lim="800000"/>
            <a:headEnd/>
            <a:tailEnd/>
          </a:ln>
          <a:effectLst/>
        </p:spPr>
        <p:txBody>
          <a:bodyPr>
            <a:spAutoFit/>
          </a:bodyPr>
          <a:lstStyle/>
          <a:p>
            <a:pPr eaLnBrk="0" hangingPunct="0"/>
            <a:r>
              <a:rPr lang="es-ES_tradnl" sz="2800">
                <a:latin typeface="Times New Roman" pitchFamily="18" charset="0"/>
              </a:rPr>
              <a:t>En ocasiones, el problema estratégico más crítico para la empresa no es lograr ventajas sobre los actuales competidores, sino que dirigir la atención hacia una posible entrada en la industria de nuevos participantes.</a:t>
            </a:r>
          </a:p>
        </p:txBody>
      </p:sp>
      <p:sp>
        <p:nvSpPr>
          <p:cNvPr id="566276" name="Text Box 4"/>
          <p:cNvSpPr txBox="1">
            <a:spLocks noChangeArrowheads="1"/>
          </p:cNvSpPr>
          <p:nvPr/>
        </p:nvSpPr>
        <p:spPr bwMode="auto">
          <a:xfrm>
            <a:off x="381000" y="3581400"/>
            <a:ext cx="8507413" cy="519113"/>
          </a:xfrm>
          <a:prstGeom prst="rect">
            <a:avLst/>
          </a:prstGeom>
          <a:noFill/>
          <a:ln w="9525">
            <a:noFill/>
            <a:miter lim="800000"/>
            <a:headEnd/>
            <a:tailEnd/>
          </a:ln>
          <a:effectLst/>
        </p:spPr>
        <p:txBody>
          <a:bodyPr>
            <a:spAutoFit/>
          </a:bodyPr>
          <a:lstStyle/>
          <a:p>
            <a:pPr eaLnBrk="0" hangingPunct="0"/>
            <a:r>
              <a:rPr lang="es-ES_tradnl" sz="2800">
                <a:latin typeface="Times New Roman" pitchFamily="18" charset="0"/>
              </a:rPr>
              <a:t>La principal motivación estratégica de la firma pasa a ser:</a:t>
            </a:r>
          </a:p>
        </p:txBody>
      </p:sp>
      <p:sp>
        <p:nvSpPr>
          <p:cNvPr id="566277" name="Text Box 5"/>
          <p:cNvSpPr txBox="1">
            <a:spLocks noChangeArrowheads="1"/>
          </p:cNvSpPr>
          <p:nvPr/>
        </p:nvSpPr>
        <p:spPr bwMode="auto">
          <a:xfrm>
            <a:off x="914400" y="4217988"/>
            <a:ext cx="5386388" cy="519112"/>
          </a:xfrm>
          <a:prstGeom prst="rect">
            <a:avLst/>
          </a:prstGeom>
          <a:noFill/>
          <a:ln w="9525">
            <a:noFill/>
            <a:miter lim="800000"/>
            <a:headEnd/>
            <a:tailEnd/>
          </a:ln>
          <a:effectLst/>
        </p:spPr>
        <p:txBody>
          <a:bodyPr wrap="none">
            <a:spAutoFit/>
          </a:bodyPr>
          <a:lstStyle/>
          <a:p>
            <a:pPr eaLnBrk="0" hangingPunct="0">
              <a:buFontTx/>
              <a:buChar char="•"/>
            </a:pPr>
            <a:r>
              <a:rPr lang="es-ES_tradnl" sz="2800">
                <a:latin typeface="Times New Roman" pitchFamily="18" charset="0"/>
              </a:rPr>
              <a:t>La Creación de Barreras de Entrada</a:t>
            </a:r>
          </a:p>
        </p:txBody>
      </p:sp>
      <p:sp>
        <p:nvSpPr>
          <p:cNvPr id="566278" name="Text Box 6"/>
          <p:cNvSpPr txBox="1">
            <a:spLocks noChangeArrowheads="1"/>
          </p:cNvSpPr>
          <p:nvPr/>
        </p:nvSpPr>
        <p:spPr bwMode="auto">
          <a:xfrm>
            <a:off x="914400" y="4953000"/>
            <a:ext cx="7620000" cy="946150"/>
          </a:xfrm>
          <a:prstGeom prst="rect">
            <a:avLst/>
          </a:prstGeom>
          <a:noFill/>
          <a:ln w="9525">
            <a:noFill/>
            <a:miter lim="800000"/>
            <a:headEnd/>
            <a:tailEnd/>
          </a:ln>
          <a:effectLst/>
        </p:spPr>
        <p:txBody>
          <a:bodyPr>
            <a:spAutoFit/>
          </a:bodyPr>
          <a:lstStyle/>
          <a:p>
            <a:pPr eaLnBrk="0" hangingPunct="0">
              <a:buFontTx/>
              <a:buChar char="•"/>
            </a:pPr>
            <a:r>
              <a:rPr lang="es-ES_tradnl" sz="2800">
                <a:latin typeface="Times New Roman" pitchFamily="18" charset="0"/>
              </a:rPr>
              <a:t>Búsqueda de nichos para desarrollar competencias únicas y distintivas</a:t>
            </a:r>
          </a:p>
        </p:txBody>
      </p:sp>
      <p:sp>
        <p:nvSpPr>
          <p:cNvPr id="566279" name="Text Box 7"/>
          <p:cNvSpPr txBox="1">
            <a:spLocks noChangeArrowheads="1"/>
          </p:cNvSpPr>
          <p:nvPr/>
        </p:nvSpPr>
        <p:spPr bwMode="auto">
          <a:xfrm>
            <a:off x="1889125" y="877888"/>
            <a:ext cx="184150" cy="457200"/>
          </a:xfrm>
          <a:prstGeom prst="rect">
            <a:avLst/>
          </a:prstGeom>
          <a:noFill/>
          <a:ln w="9525">
            <a:noFill/>
            <a:miter lim="800000"/>
            <a:headEnd/>
            <a:tailEnd/>
          </a:ln>
          <a:effectLst/>
        </p:spPr>
        <p:txBody>
          <a:bodyPr wrap="none">
            <a:spAutoFit/>
          </a:bodyPr>
          <a:lstStyle/>
          <a:p>
            <a:pPr eaLnBrk="0" hangingPunct="0"/>
            <a:endParaRPr lang="es-ES" sz="2400">
              <a:latin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7298" name="Text Box 2"/>
          <p:cNvSpPr txBox="1">
            <a:spLocks noChangeArrowheads="1"/>
          </p:cNvSpPr>
          <p:nvPr/>
        </p:nvSpPr>
        <p:spPr bwMode="auto">
          <a:xfrm>
            <a:off x="1050925" y="773113"/>
            <a:ext cx="184150" cy="396875"/>
          </a:xfrm>
          <a:prstGeom prst="rect">
            <a:avLst/>
          </a:prstGeom>
          <a:noFill/>
          <a:ln w="9525">
            <a:noFill/>
            <a:miter lim="800000"/>
            <a:headEnd/>
            <a:tailEnd/>
          </a:ln>
          <a:effectLst/>
        </p:spPr>
        <p:txBody>
          <a:bodyPr wrap="none">
            <a:spAutoFit/>
          </a:bodyPr>
          <a:lstStyle/>
          <a:p>
            <a:pPr eaLnBrk="0" hangingPunct="0"/>
            <a:endParaRPr lang="es-ES" sz="2000">
              <a:latin typeface="Arial" charset="0"/>
            </a:endParaRPr>
          </a:p>
        </p:txBody>
      </p:sp>
      <p:sp>
        <p:nvSpPr>
          <p:cNvPr id="567299" name="Text Box 3"/>
          <p:cNvSpPr txBox="1">
            <a:spLocks noChangeArrowheads="1"/>
          </p:cNvSpPr>
          <p:nvPr/>
        </p:nvSpPr>
        <p:spPr bwMode="auto">
          <a:xfrm>
            <a:off x="304800" y="304800"/>
            <a:ext cx="7924800" cy="5965825"/>
          </a:xfrm>
          <a:prstGeom prst="rect">
            <a:avLst/>
          </a:prstGeom>
          <a:noFill/>
          <a:ln w="9525">
            <a:noFill/>
            <a:miter lim="800000"/>
            <a:headEnd/>
            <a:tailEnd/>
          </a:ln>
          <a:effectLst/>
        </p:spPr>
        <p:txBody>
          <a:bodyPr>
            <a:spAutoFit/>
          </a:bodyPr>
          <a:lstStyle/>
          <a:p>
            <a:pPr eaLnBrk="0" hangingPunct="0">
              <a:lnSpc>
                <a:spcPct val="75000"/>
              </a:lnSpc>
            </a:pPr>
            <a:r>
              <a:rPr lang="es-ES_tradnl" sz="2800" b="1">
                <a:latin typeface="Times New Roman" pitchFamily="18" charset="0"/>
              </a:rPr>
              <a:t>Barrera de Entrada</a:t>
            </a:r>
          </a:p>
          <a:p>
            <a:pPr eaLnBrk="0" hangingPunct="0">
              <a:lnSpc>
                <a:spcPct val="75000"/>
              </a:lnSpc>
            </a:pPr>
            <a:endParaRPr lang="es-ES_tradnl" sz="2800">
              <a:latin typeface="Times New Roman" pitchFamily="18" charset="0"/>
            </a:endParaRPr>
          </a:p>
          <a:p>
            <a:pPr lvl="1" eaLnBrk="0" hangingPunct="0">
              <a:buFontTx/>
              <a:buChar char="•"/>
            </a:pPr>
            <a:r>
              <a:rPr lang="es-ES_tradnl" sz="2800">
                <a:latin typeface="Times New Roman" pitchFamily="18" charset="0"/>
              </a:rPr>
              <a:t>Economías de escala </a:t>
            </a:r>
          </a:p>
          <a:p>
            <a:pPr lvl="1" eaLnBrk="0" hangingPunct="0">
              <a:buFontTx/>
              <a:buChar char="•"/>
            </a:pPr>
            <a:r>
              <a:rPr lang="es-ES_tradnl" sz="2800">
                <a:latin typeface="Times New Roman" pitchFamily="18" charset="0"/>
              </a:rPr>
              <a:t>Diferenciación del producto</a:t>
            </a:r>
          </a:p>
          <a:p>
            <a:pPr lvl="1" eaLnBrk="0" hangingPunct="0">
              <a:buFontTx/>
              <a:buChar char="•"/>
            </a:pPr>
            <a:r>
              <a:rPr lang="es-ES_tradnl" sz="2800">
                <a:latin typeface="Times New Roman" pitchFamily="18" charset="0"/>
              </a:rPr>
              <a:t>Identificación de la marca</a:t>
            </a:r>
          </a:p>
          <a:p>
            <a:pPr lvl="1" eaLnBrk="0" hangingPunct="0">
              <a:buFontTx/>
              <a:buChar char="•"/>
            </a:pPr>
            <a:r>
              <a:rPr lang="es-ES_tradnl" sz="2800">
                <a:latin typeface="Times New Roman" pitchFamily="18" charset="0"/>
              </a:rPr>
              <a:t>Costo de cambio de los compradores </a:t>
            </a:r>
          </a:p>
          <a:p>
            <a:pPr lvl="1" eaLnBrk="0" hangingPunct="0">
              <a:buFontTx/>
              <a:buChar char="•"/>
            </a:pPr>
            <a:r>
              <a:rPr lang="es-ES_tradnl" sz="2800">
                <a:latin typeface="Times New Roman" pitchFamily="18" charset="0"/>
              </a:rPr>
              <a:t>Acceso a canales de distribución </a:t>
            </a:r>
          </a:p>
          <a:p>
            <a:pPr lvl="1" eaLnBrk="0" hangingPunct="0">
              <a:buFontTx/>
              <a:buChar char="•"/>
            </a:pPr>
            <a:r>
              <a:rPr lang="es-ES_tradnl" sz="2800">
                <a:latin typeface="Times New Roman" pitchFamily="18" charset="0"/>
              </a:rPr>
              <a:t>Requerimientos de capital </a:t>
            </a:r>
          </a:p>
          <a:p>
            <a:pPr lvl="1" eaLnBrk="0" hangingPunct="0">
              <a:buFontTx/>
              <a:buChar char="•"/>
            </a:pPr>
            <a:r>
              <a:rPr lang="es-ES_tradnl" sz="2800">
                <a:latin typeface="Times New Roman" pitchFamily="18" charset="0"/>
              </a:rPr>
              <a:t>Acceso a la última  tecnología </a:t>
            </a:r>
          </a:p>
          <a:p>
            <a:pPr lvl="1" eaLnBrk="0" hangingPunct="0">
              <a:buFontTx/>
              <a:buChar char="•"/>
            </a:pPr>
            <a:r>
              <a:rPr lang="es-ES_tradnl" sz="2800">
                <a:latin typeface="Times New Roman" pitchFamily="18" charset="0"/>
              </a:rPr>
              <a:t>Experiencia y efectos del aprendizaje </a:t>
            </a:r>
          </a:p>
          <a:p>
            <a:pPr lvl="1" eaLnBrk="0" hangingPunct="0"/>
            <a:endParaRPr lang="es-ES_tradnl" sz="2800">
              <a:latin typeface="Times New Roman" pitchFamily="18" charset="0"/>
            </a:endParaRPr>
          </a:p>
          <a:p>
            <a:pPr eaLnBrk="0" hangingPunct="0"/>
            <a:r>
              <a:rPr lang="es-ES_tradnl" sz="2800" b="1">
                <a:latin typeface="Times New Roman" pitchFamily="18" charset="0"/>
              </a:rPr>
              <a:t>Acciones del gobierno</a:t>
            </a:r>
            <a:r>
              <a:rPr lang="es-ES_tradnl" sz="2800">
                <a:latin typeface="Times New Roman" pitchFamily="18" charset="0"/>
              </a:rPr>
              <a:t> </a:t>
            </a:r>
          </a:p>
          <a:p>
            <a:pPr lvl="1" eaLnBrk="0" hangingPunct="0">
              <a:lnSpc>
                <a:spcPct val="75000"/>
              </a:lnSpc>
              <a:buFontTx/>
              <a:buChar char="•"/>
            </a:pPr>
            <a:r>
              <a:rPr lang="es-ES_tradnl" sz="2800">
                <a:latin typeface="Times New Roman" pitchFamily="18" charset="0"/>
              </a:rPr>
              <a:t>Protección a la industria</a:t>
            </a:r>
          </a:p>
          <a:p>
            <a:pPr lvl="1" eaLnBrk="0" hangingPunct="0">
              <a:lnSpc>
                <a:spcPct val="75000"/>
              </a:lnSpc>
              <a:buFontTx/>
              <a:buChar char="•"/>
            </a:pPr>
            <a:r>
              <a:rPr lang="es-ES_tradnl" sz="2800">
                <a:latin typeface="Times New Roman" pitchFamily="18" charset="0"/>
              </a:rPr>
              <a:t>Regulación de la industria</a:t>
            </a:r>
          </a:p>
          <a:p>
            <a:pPr lvl="1" eaLnBrk="0" hangingPunct="0">
              <a:lnSpc>
                <a:spcPct val="75000"/>
              </a:lnSpc>
            </a:pPr>
            <a:endParaRPr lang="es-ES_tradnl" sz="2800">
              <a:latin typeface="Times New Roman" pitchFamily="18" charset="0"/>
            </a:endParaRPr>
          </a:p>
        </p:txBody>
      </p:sp>
      <p:sp>
        <p:nvSpPr>
          <p:cNvPr id="567300" name="Text Box 4"/>
          <p:cNvSpPr txBox="1">
            <a:spLocks noChangeArrowheads="1"/>
          </p:cNvSpPr>
          <p:nvPr/>
        </p:nvSpPr>
        <p:spPr bwMode="auto">
          <a:xfrm>
            <a:off x="1584325" y="11113"/>
            <a:ext cx="184150" cy="396875"/>
          </a:xfrm>
          <a:prstGeom prst="rect">
            <a:avLst/>
          </a:prstGeom>
          <a:noFill/>
          <a:ln w="9525">
            <a:noFill/>
            <a:miter lim="800000"/>
            <a:headEnd/>
            <a:tailEnd/>
          </a:ln>
          <a:effectLst/>
        </p:spPr>
        <p:txBody>
          <a:bodyPr wrap="none">
            <a:spAutoFit/>
          </a:bodyPr>
          <a:lstStyle/>
          <a:p>
            <a:pPr eaLnBrk="0" hangingPunct="0"/>
            <a:endParaRPr lang="es-ES" sz="2000">
              <a:latin typeface="Arial" charset="0"/>
            </a:endParaRPr>
          </a:p>
        </p:txBody>
      </p:sp>
      <p:sp>
        <p:nvSpPr>
          <p:cNvPr id="567301" name="Text Box 5"/>
          <p:cNvSpPr txBox="1">
            <a:spLocks noChangeArrowheads="1"/>
          </p:cNvSpPr>
          <p:nvPr/>
        </p:nvSpPr>
        <p:spPr bwMode="auto">
          <a:xfrm>
            <a:off x="1295400" y="346075"/>
            <a:ext cx="184150" cy="396875"/>
          </a:xfrm>
          <a:prstGeom prst="rect">
            <a:avLst/>
          </a:prstGeom>
          <a:noFill/>
          <a:ln w="9525">
            <a:noFill/>
            <a:miter lim="800000"/>
            <a:headEnd/>
            <a:tailEnd/>
          </a:ln>
          <a:effectLst/>
        </p:spPr>
        <p:txBody>
          <a:bodyPr wrap="none">
            <a:spAutoFit/>
          </a:bodyPr>
          <a:lstStyle/>
          <a:p>
            <a:pPr eaLnBrk="0" hangingPunct="0"/>
            <a:endParaRPr lang="es-ES" sz="2000">
              <a:solidFill>
                <a:schemeClr val="accent2"/>
              </a:solidFill>
              <a:latin typeface="Arial"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1 Marcador de pie de página"/>
          <p:cNvSpPr>
            <a:spLocks noGrp="1"/>
          </p:cNvSpPr>
          <p:nvPr>
            <p:ph type="ftr" sz="quarter" idx="10"/>
          </p:nvPr>
        </p:nvSpPr>
        <p:spPr/>
        <p:txBody>
          <a:bodyPr/>
          <a:lstStyle/>
          <a:p>
            <a:r>
              <a:rPr lang="es-ES"/>
              <a:t>IN42A – EVALUACIÓN DE PROYECTOS</a:t>
            </a:r>
          </a:p>
        </p:txBody>
      </p:sp>
      <p:sp>
        <p:nvSpPr>
          <p:cNvPr id="568322" name="Text Box 2"/>
          <p:cNvSpPr txBox="1">
            <a:spLocks noChangeArrowheads="1"/>
          </p:cNvSpPr>
          <p:nvPr/>
        </p:nvSpPr>
        <p:spPr bwMode="auto">
          <a:xfrm>
            <a:off x="838200" y="304800"/>
            <a:ext cx="5030788" cy="457200"/>
          </a:xfrm>
          <a:prstGeom prst="rect">
            <a:avLst/>
          </a:prstGeom>
          <a:noFill/>
          <a:ln w="9525">
            <a:noFill/>
            <a:miter lim="800000"/>
            <a:headEnd/>
            <a:tailEnd/>
          </a:ln>
          <a:effectLst/>
        </p:spPr>
        <p:txBody>
          <a:bodyPr wrap="none">
            <a:spAutoFit/>
          </a:bodyPr>
          <a:lstStyle/>
          <a:p>
            <a:pPr eaLnBrk="0" hangingPunct="0"/>
            <a:r>
              <a:rPr lang="es-ES_tradnl" sz="2400" b="1"/>
              <a:t>Barreras de entrada y salida</a:t>
            </a:r>
          </a:p>
        </p:txBody>
      </p:sp>
      <p:sp>
        <p:nvSpPr>
          <p:cNvPr id="568323" name="Text Box 3"/>
          <p:cNvSpPr txBox="1">
            <a:spLocks noChangeArrowheads="1"/>
          </p:cNvSpPr>
          <p:nvPr/>
        </p:nvSpPr>
        <p:spPr bwMode="auto">
          <a:xfrm>
            <a:off x="900113" y="1484313"/>
            <a:ext cx="7772400" cy="1374775"/>
          </a:xfrm>
          <a:prstGeom prst="rect">
            <a:avLst/>
          </a:prstGeom>
          <a:noFill/>
          <a:ln w="9525">
            <a:noFill/>
            <a:miter lim="800000"/>
            <a:headEnd/>
            <a:tailEnd/>
          </a:ln>
          <a:effectLst/>
        </p:spPr>
        <p:txBody>
          <a:bodyPr>
            <a:spAutoFit/>
          </a:bodyPr>
          <a:lstStyle/>
          <a:p>
            <a:pPr eaLnBrk="0" hangingPunct="0">
              <a:lnSpc>
                <a:spcPct val="75000"/>
              </a:lnSpc>
            </a:pPr>
            <a:r>
              <a:rPr lang="es-ES_tradnl" sz="2800">
                <a:latin typeface="Times New Roman" pitchFamily="18" charset="0"/>
              </a:rPr>
              <a:t>Las barreras a la entrada están relacionadas positivamente con el atractivo de la industria. En tanto que las barreras a la salida aumentan la inestabilidad (riesgo) del negocio.</a:t>
            </a:r>
          </a:p>
        </p:txBody>
      </p:sp>
      <p:sp>
        <p:nvSpPr>
          <p:cNvPr id="568324" name="Text Box 4"/>
          <p:cNvSpPr txBox="1">
            <a:spLocks noChangeArrowheads="1"/>
          </p:cNvSpPr>
          <p:nvPr/>
        </p:nvSpPr>
        <p:spPr bwMode="auto">
          <a:xfrm>
            <a:off x="2743200" y="3757613"/>
            <a:ext cx="2743200" cy="581025"/>
          </a:xfrm>
          <a:prstGeom prst="rect">
            <a:avLst/>
          </a:prstGeom>
          <a:noFill/>
          <a:ln w="9525">
            <a:noFill/>
            <a:miter lim="800000"/>
            <a:headEnd/>
            <a:tailEnd/>
          </a:ln>
          <a:effectLst/>
        </p:spPr>
        <p:txBody>
          <a:bodyPr>
            <a:spAutoFit/>
          </a:bodyPr>
          <a:lstStyle/>
          <a:p>
            <a:pPr eaLnBrk="0" hangingPunct="0"/>
            <a:r>
              <a:rPr lang="es-ES_tradnl" sz="1600">
                <a:latin typeface="Comic Sans MS" pitchFamily="66" charset="0"/>
              </a:rPr>
              <a:t>Rendimientos bajos       </a:t>
            </a:r>
          </a:p>
          <a:p>
            <a:pPr eaLnBrk="0" hangingPunct="0"/>
            <a:r>
              <a:rPr lang="es-ES_tradnl" sz="1600">
                <a:latin typeface="Comic Sans MS" pitchFamily="66" charset="0"/>
              </a:rPr>
              <a:t>y estables</a:t>
            </a:r>
          </a:p>
        </p:txBody>
      </p:sp>
      <p:sp>
        <p:nvSpPr>
          <p:cNvPr id="568325" name="Text Box 5"/>
          <p:cNvSpPr txBox="1">
            <a:spLocks noChangeArrowheads="1"/>
          </p:cNvSpPr>
          <p:nvPr/>
        </p:nvSpPr>
        <p:spPr bwMode="auto">
          <a:xfrm>
            <a:off x="4937125" y="3613150"/>
            <a:ext cx="184150" cy="457200"/>
          </a:xfrm>
          <a:prstGeom prst="rect">
            <a:avLst/>
          </a:prstGeom>
          <a:noFill/>
          <a:ln w="9525">
            <a:noFill/>
            <a:miter lim="800000"/>
            <a:headEnd/>
            <a:tailEnd/>
          </a:ln>
          <a:effectLst/>
        </p:spPr>
        <p:txBody>
          <a:bodyPr wrap="none">
            <a:spAutoFit/>
          </a:bodyPr>
          <a:lstStyle/>
          <a:p>
            <a:pPr eaLnBrk="0" hangingPunct="0"/>
            <a:endParaRPr lang="es-ES" sz="2400"/>
          </a:p>
        </p:txBody>
      </p:sp>
      <p:sp>
        <p:nvSpPr>
          <p:cNvPr id="568326" name="Text Box 6"/>
          <p:cNvSpPr txBox="1">
            <a:spLocks noChangeArrowheads="1"/>
          </p:cNvSpPr>
          <p:nvPr/>
        </p:nvSpPr>
        <p:spPr bwMode="auto">
          <a:xfrm>
            <a:off x="5029200" y="3733800"/>
            <a:ext cx="2743200" cy="581025"/>
          </a:xfrm>
          <a:prstGeom prst="rect">
            <a:avLst/>
          </a:prstGeom>
          <a:noFill/>
          <a:ln w="9525">
            <a:noFill/>
            <a:miter lim="800000"/>
            <a:headEnd/>
            <a:tailEnd/>
          </a:ln>
          <a:effectLst/>
        </p:spPr>
        <p:txBody>
          <a:bodyPr>
            <a:spAutoFit/>
          </a:bodyPr>
          <a:lstStyle/>
          <a:p>
            <a:pPr eaLnBrk="0" hangingPunct="0"/>
            <a:r>
              <a:rPr lang="es-ES_tradnl" sz="1600">
                <a:latin typeface="Comic Sans MS" pitchFamily="66" charset="0"/>
              </a:rPr>
              <a:t>Rendimientos bajos       </a:t>
            </a:r>
          </a:p>
          <a:p>
            <a:pPr eaLnBrk="0" hangingPunct="0"/>
            <a:r>
              <a:rPr lang="es-ES_tradnl" sz="1600">
                <a:latin typeface="Comic Sans MS" pitchFamily="66" charset="0"/>
              </a:rPr>
              <a:t>y riesgosos</a:t>
            </a:r>
          </a:p>
        </p:txBody>
      </p:sp>
      <p:sp>
        <p:nvSpPr>
          <p:cNvPr id="568327" name="Text Box 7"/>
          <p:cNvSpPr txBox="1">
            <a:spLocks noChangeArrowheads="1"/>
          </p:cNvSpPr>
          <p:nvPr/>
        </p:nvSpPr>
        <p:spPr bwMode="auto">
          <a:xfrm>
            <a:off x="2803525" y="4527550"/>
            <a:ext cx="184150" cy="457200"/>
          </a:xfrm>
          <a:prstGeom prst="rect">
            <a:avLst/>
          </a:prstGeom>
          <a:noFill/>
          <a:ln w="9525">
            <a:noFill/>
            <a:miter lim="800000"/>
            <a:headEnd/>
            <a:tailEnd/>
          </a:ln>
          <a:effectLst/>
        </p:spPr>
        <p:txBody>
          <a:bodyPr wrap="none">
            <a:spAutoFit/>
          </a:bodyPr>
          <a:lstStyle/>
          <a:p>
            <a:pPr eaLnBrk="0" hangingPunct="0"/>
            <a:endParaRPr lang="es-ES" sz="2400"/>
          </a:p>
        </p:txBody>
      </p:sp>
      <p:sp>
        <p:nvSpPr>
          <p:cNvPr id="568328" name="Text Box 8"/>
          <p:cNvSpPr txBox="1">
            <a:spLocks noChangeArrowheads="1"/>
          </p:cNvSpPr>
          <p:nvPr/>
        </p:nvSpPr>
        <p:spPr bwMode="auto">
          <a:xfrm>
            <a:off x="2667000" y="4495800"/>
            <a:ext cx="2743200" cy="581025"/>
          </a:xfrm>
          <a:prstGeom prst="rect">
            <a:avLst/>
          </a:prstGeom>
          <a:noFill/>
          <a:ln w="9525">
            <a:noFill/>
            <a:miter lim="800000"/>
            <a:headEnd/>
            <a:tailEnd/>
          </a:ln>
          <a:effectLst/>
        </p:spPr>
        <p:txBody>
          <a:bodyPr>
            <a:spAutoFit/>
          </a:bodyPr>
          <a:lstStyle/>
          <a:p>
            <a:pPr eaLnBrk="0" hangingPunct="0"/>
            <a:r>
              <a:rPr lang="es-ES_tradnl" sz="1600">
                <a:latin typeface="Comic Sans MS" pitchFamily="66" charset="0"/>
              </a:rPr>
              <a:t>Rendimientos elevados       </a:t>
            </a:r>
          </a:p>
          <a:p>
            <a:pPr eaLnBrk="0" hangingPunct="0"/>
            <a:r>
              <a:rPr lang="es-ES_tradnl" sz="1600">
                <a:latin typeface="Comic Sans MS" pitchFamily="66" charset="0"/>
              </a:rPr>
              <a:t>y estables</a:t>
            </a:r>
          </a:p>
        </p:txBody>
      </p:sp>
      <p:sp>
        <p:nvSpPr>
          <p:cNvPr id="568329" name="Text Box 9"/>
          <p:cNvSpPr txBox="1">
            <a:spLocks noChangeArrowheads="1"/>
          </p:cNvSpPr>
          <p:nvPr/>
        </p:nvSpPr>
        <p:spPr bwMode="auto">
          <a:xfrm>
            <a:off x="5470525" y="4375150"/>
            <a:ext cx="184150" cy="457200"/>
          </a:xfrm>
          <a:prstGeom prst="rect">
            <a:avLst/>
          </a:prstGeom>
          <a:noFill/>
          <a:ln w="9525">
            <a:noFill/>
            <a:miter lim="800000"/>
            <a:headEnd/>
            <a:tailEnd/>
          </a:ln>
          <a:effectLst/>
        </p:spPr>
        <p:txBody>
          <a:bodyPr wrap="none">
            <a:spAutoFit/>
          </a:bodyPr>
          <a:lstStyle/>
          <a:p>
            <a:pPr eaLnBrk="0" hangingPunct="0"/>
            <a:endParaRPr lang="es-ES" sz="2400"/>
          </a:p>
        </p:txBody>
      </p:sp>
      <p:sp>
        <p:nvSpPr>
          <p:cNvPr id="568330" name="Text Box 10"/>
          <p:cNvSpPr txBox="1">
            <a:spLocks noChangeArrowheads="1"/>
          </p:cNvSpPr>
          <p:nvPr/>
        </p:nvSpPr>
        <p:spPr bwMode="auto">
          <a:xfrm>
            <a:off x="5105400" y="4495800"/>
            <a:ext cx="2743200" cy="581025"/>
          </a:xfrm>
          <a:prstGeom prst="rect">
            <a:avLst/>
          </a:prstGeom>
          <a:noFill/>
          <a:ln w="9525">
            <a:noFill/>
            <a:miter lim="800000"/>
            <a:headEnd/>
            <a:tailEnd/>
          </a:ln>
          <a:effectLst/>
        </p:spPr>
        <p:txBody>
          <a:bodyPr>
            <a:spAutoFit/>
          </a:bodyPr>
          <a:lstStyle/>
          <a:p>
            <a:pPr eaLnBrk="0" hangingPunct="0"/>
            <a:r>
              <a:rPr lang="es-ES_tradnl" sz="1600">
                <a:latin typeface="Comic Sans MS" pitchFamily="66" charset="0"/>
              </a:rPr>
              <a:t>Rendimientos elevados       </a:t>
            </a:r>
          </a:p>
          <a:p>
            <a:pPr eaLnBrk="0" hangingPunct="0"/>
            <a:r>
              <a:rPr lang="es-ES_tradnl" sz="1600">
                <a:latin typeface="Comic Sans MS" pitchFamily="66" charset="0"/>
              </a:rPr>
              <a:t>y riesgosos</a:t>
            </a:r>
          </a:p>
        </p:txBody>
      </p:sp>
      <p:sp>
        <p:nvSpPr>
          <p:cNvPr id="568331" name="Line 11"/>
          <p:cNvSpPr>
            <a:spLocks noChangeShapeType="1"/>
          </p:cNvSpPr>
          <p:nvPr/>
        </p:nvSpPr>
        <p:spPr bwMode="auto">
          <a:xfrm>
            <a:off x="2667000" y="3657600"/>
            <a:ext cx="4724400" cy="0"/>
          </a:xfrm>
          <a:prstGeom prst="line">
            <a:avLst/>
          </a:prstGeom>
          <a:noFill/>
          <a:ln w="9525">
            <a:solidFill>
              <a:schemeClr val="tx1"/>
            </a:solidFill>
            <a:round/>
            <a:headEnd/>
            <a:tailEnd/>
          </a:ln>
          <a:effectLst/>
        </p:spPr>
        <p:txBody>
          <a:bodyPr wrap="none" anchor="ctr"/>
          <a:lstStyle/>
          <a:p>
            <a:endParaRPr lang="es-CL"/>
          </a:p>
        </p:txBody>
      </p:sp>
      <p:sp>
        <p:nvSpPr>
          <p:cNvPr id="568332" name="Text Box 12"/>
          <p:cNvSpPr txBox="1">
            <a:spLocks noChangeArrowheads="1"/>
          </p:cNvSpPr>
          <p:nvPr/>
        </p:nvSpPr>
        <p:spPr bwMode="auto">
          <a:xfrm>
            <a:off x="2803525" y="5213350"/>
            <a:ext cx="184150" cy="457200"/>
          </a:xfrm>
          <a:prstGeom prst="rect">
            <a:avLst/>
          </a:prstGeom>
          <a:noFill/>
          <a:ln w="9525">
            <a:noFill/>
            <a:miter lim="800000"/>
            <a:headEnd/>
            <a:tailEnd/>
          </a:ln>
          <a:effectLst/>
        </p:spPr>
        <p:txBody>
          <a:bodyPr wrap="none">
            <a:spAutoFit/>
          </a:bodyPr>
          <a:lstStyle/>
          <a:p>
            <a:pPr eaLnBrk="0" hangingPunct="0"/>
            <a:endParaRPr lang="es-ES" sz="2400"/>
          </a:p>
        </p:txBody>
      </p:sp>
      <p:sp>
        <p:nvSpPr>
          <p:cNvPr id="568333" name="Line 13"/>
          <p:cNvSpPr>
            <a:spLocks noChangeShapeType="1"/>
          </p:cNvSpPr>
          <p:nvPr/>
        </p:nvSpPr>
        <p:spPr bwMode="auto">
          <a:xfrm>
            <a:off x="2667000" y="5257800"/>
            <a:ext cx="4724400" cy="0"/>
          </a:xfrm>
          <a:prstGeom prst="line">
            <a:avLst/>
          </a:prstGeom>
          <a:noFill/>
          <a:ln w="9525">
            <a:solidFill>
              <a:schemeClr val="tx1"/>
            </a:solidFill>
            <a:round/>
            <a:headEnd/>
            <a:tailEnd/>
          </a:ln>
          <a:effectLst/>
        </p:spPr>
        <p:txBody>
          <a:bodyPr wrap="none" anchor="ctr"/>
          <a:lstStyle/>
          <a:p>
            <a:endParaRPr lang="es-CL"/>
          </a:p>
        </p:txBody>
      </p:sp>
      <p:sp>
        <p:nvSpPr>
          <p:cNvPr id="568334" name="Line 14"/>
          <p:cNvSpPr>
            <a:spLocks noChangeShapeType="1"/>
          </p:cNvSpPr>
          <p:nvPr/>
        </p:nvSpPr>
        <p:spPr bwMode="auto">
          <a:xfrm>
            <a:off x="2667000" y="3657600"/>
            <a:ext cx="0" cy="1600200"/>
          </a:xfrm>
          <a:prstGeom prst="line">
            <a:avLst/>
          </a:prstGeom>
          <a:noFill/>
          <a:ln w="9525">
            <a:solidFill>
              <a:schemeClr val="tx1"/>
            </a:solidFill>
            <a:round/>
            <a:headEnd/>
            <a:tailEnd/>
          </a:ln>
          <a:effectLst/>
        </p:spPr>
        <p:txBody>
          <a:bodyPr wrap="none" anchor="ctr"/>
          <a:lstStyle/>
          <a:p>
            <a:endParaRPr lang="es-CL"/>
          </a:p>
        </p:txBody>
      </p:sp>
      <p:sp>
        <p:nvSpPr>
          <p:cNvPr id="568335" name="Line 15"/>
          <p:cNvSpPr>
            <a:spLocks noChangeShapeType="1"/>
          </p:cNvSpPr>
          <p:nvPr/>
        </p:nvSpPr>
        <p:spPr bwMode="auto">
          <a:xfrm>
            <a:off x="7391400" y="3657600"/>
            <a:ext cx="0" cy="1600200"/>
          </a:xfrm>
          <a:prstGeom prst="line">
            <a:avLst/>
          </a:prstGeom>
          <a:noFill/>
          <a:ln w="9525">
            <a:solidFill>
              <a:schemeClr val="tx1"/>
            </a:solidFill>
            <a:round/>
            <a:headEnd/>
            <a:tailEnd/>
          </a:ln>
          <a:effectLst/>
        </p:spPr>
        <p:txBody>
          <a:bodyPr wrap="none" anchor="ctr"/>
          <a:lstStyle/>
          <a:p>
            <a:endParaRPr lang="es-CL"/>
          </a:p>
        </p:txBody>
      </p:sp>
      <p:sp>
        <p:nvSpPr>
          <p:cNvPr id="568336" name="Line 16"/>
          <p:cNvSpPr>
            <a:spLocks noChangeShapeType="1"/>
          </p:cNvSpPr>
          <p:nvPr/>
        </p:nvSpPr>
        <p:spPr bwMode="auto">
          <a:xfrm>
            <a:off x="5029200" y="3657600"/>
            <a:ext cx="0" cy="1600200"/>
          </a:xfrm>
          <a:prstGeom prst="line">
            <a:avLst/>
          </a:prstGeom>
          <a:noFill/>
          <a:ln w="9525">
            <a:solidFill>
              <a:schemeClr val="tx1"/>
            </a:solidFill>
            <a:round/>
            <a:headEnd/>
            <a:tailEnd/>
          </a:ln>
          <a:effectLst/>
        </p:spPr>
        <p:txBody>
          <a:bodyPr wrap="none" anchor="ctr"/>
          <a:lstStyle/>
          <a:p>
            <a:endParaRPr lang="es-CL"/>
          </a:p>
        </p:txBody>
      </p:sp>
      <p:sp>
        <p:nvSpPr>
          <p:cNvPr id="568337" name="Line 17"/>
          <p:cNvSpPr>
            <a:spLocks noChangeShapeType="1"/>
          </p:cNvSpPr>
          <p:nvPr/>
        </p:nvSpPr>
        <p:spPr bwMode="auto">
          <a:xfrm>
            <a:off x="2667000" y="4419600"/>
            <a:ext cx="4724400" cy="0"/>
          </a:xfrm>
          <a:prstGeom prst="line">
            <a:avLst/>
          </a:prstGeom>
          <a:noFill/>
          <a:ln w="9525">
            <a:solidFill>
              <a:schemeClr val="tx1"/>
            </a:solidFill>
            <a:round/>
            <a:headEnd/>
            <a:tailEnd/>
          </a:ln>
          <a:effectLst/>
        </p:spPr>
        <p:txBody>
          <a:bodyPr wrap="none" anchor="ctr"/>
          <a:lstStyle/>
          <a:p>
            <a:endParaRPr lang="es-CL"/>
          </a:p>
        </p:txBody>
      </p:sp>
      <p:sp>
        <p:nvSpPr>
          <p:cNvPr id="568338" name="Text Box 18"/>
          <p:cNvSpPr txBox="1">
            <a:spLocks noChangeArrowheads="1"/>
          </p:cNvSpPr>
          <p:nvPr/>
        </p:nvSpPr>
        <p:spPr bwMode="auto">
          <a:xfrm>
            <a:off x="4114800" y="3048000"/>
            <a:ext cx="2036763" cy="336550"/>
          </a:xfrm>
          <a:prstGeom prst="rect">
            <a:avLst/>
          </a:prstGeom>
          <a:noFill/>
          <a:ln w="9525">
            <a:noFill/>
            <a:miter lim="800000"/>
            <a:headEnd/>
            <a:tailEnd/>
          </a:ln>
          <a:effectLst/>
        </p:spPr>
        <p:txBody>
          <a:bodyPr wrap="none">
            <a:spAutoFit/>
          </a:bodyPr>
          <a:lstStyle/>
          <a:p>
            <a:pPr eaLnBrk="0" hangingPunct="0"/>
            <a:r>
              <a:rPr lang="es-ES_tradnl" sz="1600"/>
              <a:t>Barreras de salida</a:t>
            </a:r>
          </a:p>
        </p:txBody>
      </p:sp>
      <p:sp>
        <p:nvSpPr>
          <p:cNvPr id="568339" name="Text Box 19"/>
          <p:cNvSpPr txBox="1">
            <a:spLocks noChangeArrowheads="1"/>
          </p:cNvSpPr>
          <p:nvPr/>
        </p:nvSpPr>
        <p:spPr bwMode="auto">
          <a:xfrm>
            <a:off x="3184525" y="3333750"/>
            <a:ext cx="744538" cy="336550"/>
          </a:xfrm>
          <a:prstGeom prst="rect">
            <a:avLst/>
          </a:prstGeom>
          <a:noFill/>
          <a:ln w="9525">
            <a:noFill/>
            <a:miter lim="800000"/>
            <a:headEnd/>
            <a:tailEnd/>
          </a:ln>
          <a:effectLst/>
        </p:spPr>
        <p:txBody>
          <a:bodyPr wrap="none">
            <a:spAutoFit/>
          </a:bodyPr>
          <a:lstStyle/>
          <a:p>
            <a:pPr eaLnBrk="0" hangingPunct="0"/>
            <a:r>
              <a:rPr lang="es-ES_tradnl" sz="1600"/>
              <a:t>Bajas</a:t>
            </a:r>
            <a:endParaRPr lang="es-ES_tradnl" sz="2400"/>
          </a:p>
        </p:txBody>
      </p:sp>
      <p:sp>
        <p:nvSpPr>
          <p:cNvPr id="568340" name="Text Box 20"/>
          <p:cNvSpPr txBox="1">
            <a:spLocks noChangeArrowheads="1"/>
          </p:cNvSpPr>
          <p:nvPr/>
        </p:nvSpPr>
        <p:spPr bwMode="auto">
          <a:xfrm>
            <a:off x="1660525" y="3765550"/>
            <a:ext cx="184150" cy="457200"/>
          </a:xfrm>
          <a:prstGeom prst="rect">
            <a:avLst/>
          </a:prstGeom>
          <a:noFill/>
          <a:ln w="9525">
            <a:noFill/>
            <a:miter lim="800000"/>
            <a:headEnd/>
            <a:tailEnd/>
          </a:ln>
          <a:effectLst/>
        </p:spPr>
        <p:txBody>
          <a:bodyPr wrap="none">
            <a:spAutoFit/>
          </a:bodyPr>
          <a:lstStyle/>
          <a:p>
            <a:pPr eaLnBrk="0" hangingPunct="0"/>
            <a:endParaRPr lang="es-ES" sz="2400"/>
          </a:p>
        </p:txBody>
      </p:sp>
      <p:sp>
        <p:nvSpPr>
          <p:cNvPr id="568341" name="Text Box 21"/>
          <p:cNvSpPr txBox="1">
            <a:spLocks noChangeArrowheads="1"/>
          </p:cNvSpPr>
          <p:nvPr/>
        </p:nvSpPr>
        <p:spPr bwMode="auto">
          <a:xfrm>
            <a:off x="1981200" y="3886200"/>
            <a:ext cx="744538" cy="336550"/>
          </a:xfrm>
          <a:prstGeom prst="rect">
            <a:avLst/>
          </a:prstGeom>
          <a:noFill/>
          <a:ln w="9525">
            <a:noFill/>
            <a:miter lim="800000"/>
            <a:headEnd/>
            <a:tailEnd/>
          </a:ln>
          <a:effectLst/>
        </p:spPr>
        <p:txBody>
          <a:bodyPr>
            <a:spAutoFit/>
          </a:bodyPr>
          <a:lstStyle/>
          <a:p>
            <a:pPr eaLnBrk="0" hangingPunct="0"/>
            <a:r>
              <a:rPr lang="es-ES_tradnl" sz="1600"/>
              <a:t>Bajas</a:t>
            </a:r>
            <a:endParaRPr lang="es-ES_tradnl" sz="2400"/>
          </a:p>
        </p:txBody>
      </p:sp>
      <p:sp>
        <p:nvSpPr>
          <p:cNvPr id="568342" name="Text Box 22"/>
          <p:cNvSpPr txBox="1">
            <a:spLocks noChangeArrowheads="1"/>
          </p:cNvSpPr>
          <p:nvPr/>
        </p:nvSpPr>
        <p:spPr bwMode="auto">
          <a:xfrm>
            <a:off x="5470525" y="3333750"/>
            <a:ext cx="687388" cy="336550"/>
          </a:xfrm>
          <a:prstGeom prst="rect">
            <a:avLst/>
          </a:prstGeom>
          <a:noFill/>
          <a:ln w="9525">
            <a:noFill/>
            <a:miter lim="800000"/>
            <a:headEnd/>
            <a:tailEnd/>
          </a:ln>
          <a:effectLst/>
        </p:spPr>
        <p:txBody>
          <a:bodyPr wrap="none">
            <a:spAutoFit/>
          </a:bodyPr>
          <a:lstStyle/>
          <a:p>
            <a:pPr eaLnBrk="0" hangingPunct="0"/>
            <a:r>
              <a:rPr lang="es-ES_tradnl" sz="1600"/>
              <a:t>Altas</a:t>
            </a:r>
          </a:p>
        </p:txBody>
      </p:sp>
      <p:sp>
        <p:nvSpPr>
          <p:cNvPr id="568343" name="Text Box 23"/>
          <p:cNvSpPr txBox="1">
            <a:spLocks noChangeArrowheads="1"/>
          </p:cNvSpPr>
          <p:nvPr/>
        </p:nvSpPr>
        <p:spPr bwMode="auto">
          <a:xfrm>
            <a:off x="1889125" y="4527550"/>
            <a:ext cx="184150" cy="457200"/>
          </a:xfrm>
          <a:prstGeom prst="rect">
            <a:avLst/>
          </a:prstGeom>
          <a:noFill/>
          <a:ln w="9525">
            <a:noFill/>
            <a:miter lim="800000"/>
            <a:headEnd/>
            <a:tailEnd/>
          </a:ln>
          <a:effectLst/>
        </p:spPr>
        <p:txBody>
          <a:bodyPr wrap="none">
            <a:spAutoFit/>
          </a:bodyPr>
          <a:lstStyle/>
          <a:p>
            <a:pPr eaLnBrk="0" hangingPunct="0"/>
            <a:endParaRPr lang="es-ES" sz="2400"/>
          </a:p>
        </p:txBody>
      </p:sp>
      <p:sp>
        <p:nvSpPr>
          <p:cNvPr id="568344" name="Text Box 24"/>
          <p:cNvSpPr txBox="1">
            <a:spLocks noChangeArrowheads="1"/>
          </p:cNvSpPr>
          <p:nvPr/>
        </p:nvSpPr>
        <p:spPr bwMode="auto">
          <a:xfrm>
            <a:off x="2057400" y="4724400"/>
            <a:ext cx="687388" cy="336550"/>
          </a:xfrm>
          <a:prstGeom prst="rect">
            <a:avLst/>
          </a:prstGeom>
          <a:noFill/>
          <a:ln w="9525">
            <a:noFill/>
            <a:miter lim="800000"/>
            <a:headEnd/>
            <a:tailEnd/>
          </a:ln>
          <a:effectLst/>
        </p:spPr>
        <p:txBody>
          <a:bodyPr wrap="none">
            <a:spAutoFit/>
          </a:bodyPr>
          <a:lstStyle/>
          <a:p>
            <a:pPr eaLnBrk="0" hangingPunct="0"/>
            <a:r>
              <a:rPr lang="es-ES_tradnl" sz="1600"/>
              <a:t>Altas</a:t>
            </a:r>
          </a:p>
        </p:txBody>
      </p:sp>
      <p:sp>
        <p:nvSpPr>
          <p:cNvPr id="568345" name="Text Box 25"/>
          <p:cNvSpPr txBox="1">
            <a:spLocks noChangeArrowheads="1"/>
          </p:cNvSpPr>
          <p:nvPr/>
        </p:nvSpPr>
        <p:spPr bwMode="auto">
          <a:xfrm>
            <a:off x="228600" y="4343400"/>
            <a:ext cx="2235200" cy="336550"/>
          </a:xfrm>
          <a:prstGeom prst="rect">
            <a:avLst/>
          </a:prstGeom>
          <a:noFill/>
          <a:ln w="9525">
            <a:noFill/>
            <a:miter lim="800000"/>
            <a:headEnd/>
            <a:tailEnd/>
          </a:ln>
          <a:effectLst/>
        </p:spPr>
        <p:txBody>
          <a:bodyPr>
            <a:spAutoFit/>
          </a:bodyPr>
          <a:lstStyle/>
          <a:p>
            <a:pPr eaLnBrk="0" hangingPunct="0"/>
            <a:r>
              <a:rPr lang="es-ES_tradnl" sz="1600"/>
              <a:t>Barreras de entrada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1 Marcador de pie de página"/>
          <p:cNvSpPr>
            <a:spLocks noGrp="1"/>
          </p:cNvSpPr>
          <p:nvPr>
            <p:ph type="ftr" sz="quarter" idx="10"/>
          </p:nvPr>
        </p:nvSpPr>
        <p:spPr/>
        <p:txBody>
          <a:bodyPr/>
          <a:lstStyle/>
          <a:p>
            <a:r>
              <a:rPr lang="es-ES"/>
              <a:t>IN42A – EVALUACIÓN DE PROYECTOS</a:t>
            </a:r>
          </a:p>
        </p:txBody>
      </p:sp>
      <p:sp>
        <p:nvSpPr>
          <p:cNvPr id="569346" name="Text Box 2"/>
          <p:cNvSpPr txBox="1">
            <a:spLocks noChangeArrowheads="1"/>
          </p:cNvSpPr>
          <p:nvPr/>
        </p:nvSpPr>
        <p:spPr bwMode="auto">
          <a:xfrm>
            <a:off x="1947863" y="260350"/>
            <a:ext cx="5246687" cy="457200"/>
          </a:xfrm>
          <a:prstGeom prst="rect">
            <a:avLst/>
          </a:prstGeom>
          <a:noFill/>
          <a:ln w="9525">
            <a:noFill/>
            <a:miter lim="800000"/>
            <a:headEnd/>
            <a:tailEnd/>
          </a:ln>
          <a:effectLst/>
        </p:spPr>
        <p:txBody>
          <a:bodyPr wrap="none">
            <a:spAutoFit/>
          </a:bodyPr>
          <a:lstStyle/>
          <a:p>
            <a:pPr eaLnBrk="0" hangingPunct="0"/>
            <a:r>
              <a:rPr lang="es-ES_tradnl" sz="2400" b="1">
                <a:solidFill>
                  <a:schemeClr val="accent2"/>
                </a:solidFill>
                <a:latin typeface="Arial" charset="0"/>
              </a:rPr>
              <a:t>Amenazas de productos sustitutos</a:t>
            </a:r>
          </a:p>
        </p:txBody>
      </p:sp>
      <p:sp>
        <p:nvSpPr>
          <p:cNvPr id="569347" name="Text Box 3"/>
          <p:cNvSpPr txBox="1">
            <a:spLocks noChangeArrowheads="1"/>
          </p:cNvSpPr>
          <p:nvPr/>
        </p:nvSpPr>
        <p:spPr bwMode="auto">
          <a:xfrm>
            <a:off x="1584325" y="1022350"/>
            <a:ext cx="184150" cy="457200"/>
          </a:xfrm>
          <a:prstGeom prst="rect">
            <a:avLst/>
          </a:prstGeom>
          <a:noFill/>
          <a:ln w="9525">
            <a:noFill/>
            <a:miter lim="800000"/>
            <a:headEnd/>
            <a:tailEnd/>
          </a:ln>
          <a:effectLst/>
        </p:spPr>
        <p:txBody>
          <a:bodyPr wrap="none">
            <a:spAutoFit/>
          </a:bodyPr>
          <a:lstStyle/>
          <a:p>
            <a:pPr eaLnBrk="0" hangingPunct="0"/>
            <a:endParaRPr lang="es-ES" sz="2400"/>
          </a:p>
        </p:txBody>
      </p:sp>
      <p:sp>
        <p:nvSpPr>
          <p:cNvPr id="569348" name="Text Box 4"/>
          <p:cNvSpPr txBox="1">
            <a:spLocks noChangeArrowheads="1"/>
          </p:cNvSpPr>
          <p:nvPr/>
        </p:nvSpPr>
        <p:spPr bwMode="auto">
          <a:xfrm>
            <a:off x="762000" y="3505200"/>
            <a:ext cx="7391400" cy="1631950"/>
          </a:xfrm>
          <a:prstGeom prst="rect">
            <a:avLst/>
          </a:prstGeom>
          <a:noFill/>
          <a:ln w="9525">
            <a:noFill/>
            <a:miter lim="800000"/>
            <a:headEnd/>
            <a:tailEnd/>
          </a:ln>
          <a:effectLst/>
        </p:spPr>
        <p:txBody>
          <a:bodyPr>
            <a:spAutoFit/>
          </a:bodyPr>
          <a:lstStyle/>
          <a:p>
            <a:pPr eaLnBrk="0" hangingPunct="0">
              <a:lnSpc>
                <a:spcPct val="75000"/>
              </a:lnSpc>
              <a:spcBef>
                <a:spcPct val="20000"/>
              </a:spcBef>
              <a:buClr>
                <a:schemeClr val="accent1"/>
              </a:buClr>
              <a:buSzPct val="130000"/>
              <a:buFontTx/>
              <a:buChar char="•"/>
            </a:pPr>
            <a:r>
              <a:rPr lang="es-ES_tradnl" sz="2800">
                <a:latin typeface="Times New Roman" pitchFamily="18" charset="0"/>
              </a:rPr>
              <a:t>Disponibilidad de sustitutos cercanos</a:t>
            </a:r>
          </a:p>
          <a:p>
            <a:pPr eaLnBrk="0" hangingPunct="0">
              <a:lnSpc>
                <a:spcPct val="75000"/>
              </a:lnSpc>
              <a:spcBef>
                <a:spcPct val="20000"/>
              </a:spcBef>
              <a:buClr>
                <a:schemeClr val="accent1"/>
              </a:buClr>
              <a:buSzPct val="130000"/>
              <a:buFontTx/>
              <a:buChar char="•"/>
            </a:pPr>
            <a:r>
              <a:rPr lang="es-ES_tradnl" sz="2800">
                <a:latin typeface="Times New Roman" pitchFamily="18" charset="0"/>
              </a:rPr>
              <a:t>Costos del cambio para el usuario</a:t>
            </a:r>
          </a:p>
          <a:p>
            <a:pPr eaLnBrk="0" hangingPunct="0">
              <a:lnSpc>
                <a:spcPct val="75000"/>
              </a:lnSpc>
              <a:spcBef>
                <a:spcPct val="20000"/>
              </a:spcBef>
              <a:buClr>
                <a:schemeClr val="accent1"/>
              </a:buClr>
              <a:buSzPct val="130000"/>
              <a:buFontTx/>
              <a:buChar char="•"/>
            </a:pPr>
            <a:r>
              <a:rPr lang="es-ES_tradnl" sz="2800">
                <a:latin typeface="Times New Roman" pitchFamily="18" charset="0"/>
              </a:rPr>
              <a:t>Agresividad  de los productores de sustitutos</a:t>
            </a:r>
          </a:p>
          <a:p>
            <a:pPr eaLnBrk="0" hangingPunct="0">
              <a:lnSpc>
                <a:spcPct val="75000"/>
              </a:lnSpc>
              <a:spcBef>
                <a:spcPct val="20000"/>
              </a:spcBef>
              <a:buClr>
                <a:schemeClr val="accent1"/>
              </a:buClr>
              <a:buSzPct val="130000"/>
              <a:buFontTx/>
              <a:buChar char="•"/>
            </a:pPr>
            <a:r>
              <a:rPr lang="es-ES_tradnl" sz="2800">
                <a:latin typeface="Times New Roman" pitchFamily="18" charset="0"/>
              </a:rPr>
              <a:t>Relación valor-precio del sustituto</a:t>
            </a:r>
          </a:p>
        </p:txBody>
      </p:sp>
      <p:sp>
        <p:nvSpPr>
          <p:cNvPr id="569349" name="Text Box 5"/>
          <p:cNvSpPr txBox="1">
            <a:spLocks noChangeArrowheads="1"/>
          </p:cNvSpPr>
          <p:nvPr/>
        </p:nvSpPr>
        <p:spPr bwMode="auto">
          <a:xfrm>
            <a:off x="457200" y="1600200"/>
            <a:ext cx="8245475" cy="1373188"/>
          </a:xfrm>
          <a:prstGeom prst="rect">
            <a:avLst/>
          </a:prstGeom>
          <a:noFill/>
          <a:ln w="9525">
            <a:noFill/>
            <a:miter lim="800000"/>
            <a:headEnd/>
            <a:tailEnd/>
          </a:ln>
          <a:effectLst/>
        </p:spPr>
        <p:txBody>
          <a:bodyPr>
            <a:spAutoFit/>
          </a:bodyPr>
          <a:lstStyle/>
          <a:p>
            <a:pPr eaLnBrk="0" hangingPunct="0"/>
            <a:r>
              <a:rPr lang="es-ES_tradnl" sz="2800">
                <a:latin typeface="Times New Roman" pitchFamily="18" charset="0"/>
              </a:rPr>
              <a:t>El impacto que los productos sustitutos tiene sobre la rentabilidad promedio de largo plazo de la industria depende de una serie de factores, tales como:</a:t>
            </a:r>
          </a:p>
        </p:txBody>
      </p:sp>
      <p:sp>
        <p:nvSpPr>
          <p:cNvPr id="569350" name="Line 6"/>
          <p:cNvSpPr>
            <a:spLocks noChangeShapeType="1"/>
          </p:cNvSpPr>
          <p:nvPr/>
        </p:nvSpPr>
        <p:spPr bwMode="auto">
          <a:xfrm>
            <a:off x="6096000" y="4038600"/>
            <a:ext cx="0" cy="2286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69351" name="Line 7"/>
          <p:cNvSpPr>
            <a:spLocks noChangeShapeType="1"/>
          </p:cNvSpPr>
          <p:nvPr/>
        </p:nvSpPr>
        <p:spPr bwMode="auto">
          <a:xfrm>
            <a:off x="6553200" y="3581400"/>
            <a:ext cx="0" cy="304800"/>
          </a:xfrm>
          <a:prstGeom prst="line">
            <a:avLst/>
          </a:prstGeom>
          <a:noFill/>
          <a:ln w="12700">
            <a:solidFill>
              <a:schemeClr val="tx1"/>
            </a:solidFill>
            <a:round/>
            <a:headEnd type="triangle" w="med" len="med"/>
            <a:tailEnd/>
          </a:ln>
          <a:effectLst/>
        </p:spPr>
        <p:txBody>
          <a:bodyPr wrap="none" anchor="ctr"/>
          <a:lstStyle/>
          <a:p>
            <a:endParaRPr lang="es-CL"/>
          </a:p>
        </p:txBody>
      </p:sp>
      <p:sp>
        <p:nvSpPr>
          <p:cNvPr id="569352" name="Line 8"/>
          <p:cNvSpPr>
            <a:spLocks noChangeShapeType="1"/>
          </p:cNvSpPr>
          <p:nvPr/>
        </p:nvSpPr>
        <p:spPr bwMode="auto">
          <a:xfrm>
            <a:off x="7543800" y="4343400"/>
            <a:ext cx="0" cy="304800"/>
          </a:xfrm>
          <a:prstGeom prst="line">
            <a:avLst/>
          </a:prstGeom>
          <a:noFill/>
          <a:ln w="12700">
            <a:solidFill>
              <a:schemeClr val="tx1"/>
            </a:solidFill>
            <a:round/>
            <a:headEnd type="triangle" w="med" len="med"/>
            <a:tailEnd/>
          </a:ln>
          <a:effectLst/>
        </p:spPr>
        <p:txBody>
          <a:bodyPr wrap="none" anchor="ctr"/>
          <a:lstStyle/>
          <a:p>
            <a:endParaRPr lang="es-CL"/>
          </a:p>
        </p:txBody>
      </p:sp>
      <p:sp>
        <p:nvSpPr>
          <p:cNvPr id="569353" name="Line 9"/>
          <p:cNvSpPr>
            <a:spLocks noChangeShapeType="1"/>
          </p:cNvSpPr>
          <p:nvPr/>
        </p:nvSpPr>
        <p:spPr bwMode="auto">
          <a:xfrm>
            <a:off x="6248400" y="4724400"/>
            <a:ext cx="0" cy="304800"/>
          </a:xfrm>
          <a:prstGeom prst="line">
            <a:avLst/>
          </a:prstGeom>
          <a:noFill/>
          <a:ln w="12700">
            <a:solidFill>
              <a:schemeClr val="tx1"/>
            </a:solidFill>
            <a:round/>
            <a:headEnd type="triangle" w="med" len="med"/>
            <a:tailEnd/>
          </a:ln>
          <a:effectLst/>
        </p:spPr>
        <p:txBody>
          <a:bodyPr wrap="none" anchor="ctr"/>
          <a:lstStyle/>
          <a:p>
            <a:endParaRPr lang="es-CL"/>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 Marcador de pie de página"/>
          <p:cNvSpPr>
            <a:spLocks noGrp="1"/>
          </p:cNvSpPr>
          <p:nvPr>
            <p:ph type="ftr" sz="quarter" idx="10"/>
          </p:nvPr>
        </p:nvSpPr>
        <p:spPr/>
        <p:txBody>
          <a:bodyPr/>
          <a:lstStyle/>
          <a:p>
            <a:r>
              <a:rPr lang="es-ES"/>
              <a:t>IN42A – EVALUACIÓN DE PROYECTOS</a:t>
            </a:r>
          </a:p>
        </p:txBody>
      </p:sp>
      <p:sp>
        <p:nvSpPr>
          <p:cNvPr id="570370" name="Text Box 2"/>
          <p:cNvSpPr txBox="1">
            <a:spLocks noChangeArrowheads="1"/>
          </p:cNvSpPr>
          <p:nvPr/>
        </p:nvSpPr>
        <p:spPr bwMode="auto">
          <a:xfrm>
            <a:off x="1652588" y="333375"/>
            <a:ext cx="5838825" cy="457200"/>
          </a:xfrm>
          <a:prstGeom prst="rect">
            <a:avLst/>
          </a:prstGeom>
          <a:noFill/>
          <a:ln w="9525" algn="ctr">
            <a:noFill/>
            <a:miter lim="800000"/>
            <a:headEnd/>
            <a:tailEnd/>
          </a:ln>
          <a:effectLst/>
        </p:spPr>
        <p:txBody>
          <a:bodyPr wrap="none">
            <a:spAutoFit/>
          </a:bodyPr>
          <a:lstStyle/>
          <a:p>
            <a:pPr eaLnBrk="0" hangingPunct="0"/>
            <a:r>
              <a:rPr lang="es-ES_tradnl" sz="2400" b="1">
                <a:solidFill>
                  <a:schemeClr val="accent2"/>
                </a:solidFill>
                <a:latin typeface="Arial" charset="0"/>
              </a:rPr>
              <a:t>Poder Negociador de los Compradores</a:t>
            </a:r>
          </a:p>
        </p:txBody>
      </p:sp>
      <p:sp>
        <p:nvSpPr>
          <p:cNvPr id="570371" name="Text Box 3"/>
          <p:cNvSpPr txBox="1">
            <a:spLocks noChangeArrowheads="1"/>
          </p:cNvSpPr>
          <p:nvPr/>
        </p:nvSpPr>
        <p:spPr bwMode="auto">
          <a:xfrm>
            <a:off x="1355725" y="1327150"/>
            <a:ext cx="184150" cy="457200"/>
          </a:xfrm>
          <a:prstGeom prst="rect">
            <a:avLst/>
          </a:prstGeom>
          <a:noFill/>
          <a:ln w="9525">
            <a:noFill/>
            <a:miter lim="800000"/>
            <a:headEnd/>
            <a:tailEnd/>
          </a:ln>
          <a:effectLst/>
        </p:spPr>
        <p:txBody>
          <a:bodyPr wrap="none">
            <a:spAutoFit/>
          </a:bodyPr>
          <a:lstStyle/>
          <a:p>
            <a:pPr eaLnBrk="0" hangingPunct="0"/>
            <a:endParaRPr lang="es-ES" sz="2400"/>
          </a:p>
        </p:txBody>
      </p:sp>
      <p:sp>
        <p:nvSpPr>
          <p:cNvPr id="570372" name="Text Box 4"/>
          <p:cNvSpPr txBox="1">
            <a:spLocks noChangeArrowheads="1"/>
          </p:cNvSpPr>
          <p:nvPr/>
        </p:nvSpPr>
        <p:spPr bwMode="auto">
          <a:xfrm>
            <a:off x="609600" y="1295400"/>
            <a:ext cx="8001000" cy="519113"/>
          </a:xfrm>
          <a:prstGeom prst="rect">
            <a:avLst/>
          </a:prstGeom>
          <a:noFill/>
          <a:ln w="9525">
            <a:noFill/>
            <a:miter lim="800000"/>
            <a:headEnd/>
            <a:tailEnd/>
          </a:ln>
          <a:effectLst/>
        </p:spPr>
        <p:txBody>
          <a:bodyPr>
            <a:spAutoFit/>
          </a:bodyPr>
          <a:lstStyle/>
          <a:p>
            <a:pPr eaLnBrk="0" hangingPunct="0"/>
            <a:r>
              <a:rPr lang="es-ES_tradnl" sz="2800">
                <a:latin typeface="Times New Roman" pitchFamily="18" charset="0"/>
              </a:rPr>
              <a:t>Factores que influyen en el poder de los compradores:</a:t>
            </a:r>
          </a:p>
        </p:txBody>
      </p:sp>
      <p:sp>
        <p:nvSpPr>
          <p:cNvPr id="570373" name="Text Box 5"/>
          <p:cNvSpPr txBox="1">
            <a:spLocks noChangeArrowheads="1"/>
          </p:cNvSpPr>
          <p:nvPr/>
        </p:nvSpPr>
        <p:spPr bwMode="auto">
          <a:xfrm>
            <a:off x="304800" y="1828800"/>
            <a:ext cx="8535988" cy="4789488"/>
          </a:xfrm>
          <a:prstGeom prst="rect">
            <a:avLst/>
          </a:prstGeom>
          <a:noFill/>
          <a:ln w="9525">
            <a:noFill/>
            <a:miter lim="800000"/>
            <a:headEnd/>
            <a:tailEnd/>
          </a:ln>
          <a:effectLst/>
        </p:spPr>
        <p:txBody>
          <a:bodyPr>
            <a:spAutoFit/>
          </a:bodyPr>
          <a:lstStyle/>
          <a:p>
            <a:pPr eaLnBrk="0" hangingPunct="0">
              <a:buClr>
                <a:schemeClr val="accent1"/>
              </a:buClr>
              <a:buSzPct val="130000"/>
              <a:buFontTx/>
              <a:buChar char="•"/>
            </a:pPr>
            <a:r>
              <a:rPr lang="es-ES_tradnl" sz="2800">
                <a:latin typeface="Times New Roman" pitchFamily="18" charset="0"/>
              </a:rPr>
              <a:t>Número de compradores de importancia y concentración</a:t>
            </a:r>
          </a:p>
          <a:p>
            <a:pPr eaLnBrk="0" hangingPunct="0">
              <a:buClr>
                <a:schemeClr val="accent1"/>
              </a:buClr>
              <a:buSzPct val="130000"/>
              <a:buFontTx/>
              <a:buChar char="•"/>
            </a:pPr>
            <a:r>
              <a:rPr lang="es-ES_tradnl" sz="2800">
                <a:latin typeface="Times New Roman" pitchFamily="18" charset="0"/>
              </a:rPr>
              <a:t>Disponibilidad de sustitutos para los productos de la industria</a:t>
            </a:r>
          </a:p>
          <a:p>
            <a:pPr eaLnBrk="0" hangingPunct="0">
              <a:buClr>
                <a:schemeClr val="accent1"/>
              </a:buClr>
              <a:buSzPct val="130000"/>
              <a:buFontTx/>
              <a:buChar char="•"/>
            </a:pPr>
            <a:r>
              <a:rPr lang="es-ES_tradnl" sz="2800">
                <a:latin typeface="Times New Roman" pitchFamily="18" charset="0"/>
              </a:rPr>
              <a:t>Costos de cambio de los compradores</a:t>
            </a:r>
          </a:p>
          <a:p>
            <a:pPr eaLnBrk="0" hangingPunct="0">
              <a:buClr>
                <a:schemeClr val="accent1"/>
              </a:buClr>
              <a:buSzPct val="130000"/>
              <a:buFontTx/>
              <a:buChar char="•"/>
            </a:pPr>
            <a:r>
              <a:rPr lang="es-ES_tradnl" sz="2800">
                <a:latin typeface="Times New Roman" pitchFamily="18" charset="0"/>
              </a:rPr>
              <a:t>Amenaza de los compradores de integrarse hacia atrás</a:t>
            </a:r>
          </a:p>
          <a:p>
            <a:pPr eaLnBrk="0" hangingPunct="0">
              <a:buClr>
                <a:schemeClr val="accent1"/>
              </a:buClr>
              <a:buSzPct val="130000"/>
              <a:buFontTx/>
              <a:buChar char="•"/>
            </a:pPr>
            <a:r>
              <a:rPr lang="es-ES_tradnl" sz="2800">
                <a:latin typeface="Times New Roman" pitchFamily="18" charset="0"/>
              </a:rPr>
              <a:t>Amenaza de la industria de integrarse hacia delante</a:t>
            </a:r>
          </a:p>
          <a:p>
            <a:pPr eaLnBrk="0" hangingPunct="0">
              <a:buClr>
                <a:schemeClr val="accent1"/>
              </a:buClr>
              <a:buSzPct val="130000"/>
              <a:buFontTx/>
              <a:buChar char="•"/>
            </a:pPr>
            <a:r>
              <a:rPr lang="es-ES_tradnl" sz="2800">
                <a:latin typeface="Times New Roman" pitchFamily="18" charset="0"/>
              </a:rPr>
              <a:t>Contribución a la calidad o servicio de los productos de compradores</a:t>
            </a:r>
          </a:p>
          <a:p>
            <a:pPr eaLnBrk="0" hangingPunct="0">
              <a:buClr>
                <a:schemeClr val="accent1"/>
              </a:buClr>
              <a:buSzPct val="130000"/>
              <a:buFontTx/>
              <a:buChar char="•"/>
            </a:pPr>
            <a:r>
              <a:rPr lang="es-ES_tradnl" sz="2800">
                <a:latin typeface="Times New Roman" pitchFamily="18" charset="0"/>
              </a:rPr>
              <a:t>Costo total de los compradores contribuido por la industria</a:t>
            </a:r>
          </a:p>
          <a:p>
            <a:pPr eaLnBrk="0" hangingPunct="0">
              <a:buClr>
                <a:schemeClr val="accent1"/>
              </a:buClr>
              <a:buSzPct val="130000"/>
              <a:buFontTx/>
              <a:buChar char="•"/>
            </a:pPr>
            <a:r>
              <a:rPr lang="es-ES_tradnl" sz="2800">
                <a:latin typeface="Times New Roman" pitchFamily="18" charset="0"/>
              </a:rPr>
              <a:t>Rentabilidad de los compradores</a:t>
            </a:r>
          </a:p>
        </p:txBody>
      </p:sp>
      <p:sp>
        <p:nvSpPr>
          <p:cNvPr id="570374" name="Line 6"/>
          <p:cNvSpPr>
            <a:spLocks noChangeShapeType="1"/>
          </p:cNvSpPr>
          <p:nvPr/>
        </p:nvSpPr>
        <p:spPr bwMode="auto">
          <a:xfrm flipV="1">
            <a:off x="8763000" y="1981200"/>
            <a:ext cx="0" cy="2286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70375" name="Line 7"/>
          <p:cNvSpPr>
            <a:spLocks noChangeShapeType="1"/>
          </p:cNvSpPr>
          <p:nvPr/>
        </p:nvSpPr>
        <p:spPr bwMode="auto">
          <a:xfrm flipV="1">
            <a:off x="8382000" y="2362200"/>
            <a:ext cx="0" cy="2286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70376" name="Line 8"/>
          <p:cNvSpPr>
            <a:spLocks noChangeShapeType="1"/>
          </p:cNvSpPr>
          <p:nvPr/>
        </p:nvSpPr>
        <p:spPr bwMode="auto">
          <a:xfrm>
            <a:off x="6096000" y="3276600"/>
            <a:ext cx="0" cy="2286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70377" name="Line 9"/>
          <p:cNvSpPr>
            <a:spLocks noChangeShapeType="1"/>
          </p:cNvSpPr>
          <p:nvPr/>
        </p:nvSpPr>
        <p:spPr bwMode="auto">
          <a:xfrm flipV="1">
            <a:off x="8458200" y="3733800"/>
            <a:ext cx="0" cy="2286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70378" name="Line 10"/>
          <p:cNvSpPr>
            <a:spLocks noChangeShapeType="1"/>
          </p:cNvSpPr>
          <p:nvPr/>
        </p:nvSpPr>
        <p:spPr bwMode="auto">
          <a:xfrm flipV="1">
            <a:off x="5486400" y="6248400"/>
            <a:ext cx="0" cy="2286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70379" name="Line 11"/>
          <p:cNvSpPr>
            <a:spLocks noChangeShapeType="1"/>
          </p:cNvSpPr>
          <p:nvPr/>
        </p:nvSpPr>
        <p:spPr bwMode="auto">
          <a:xfrm>
            <a:off x="2209800" y="5867400"/>
            <a:ext cx="0" cy="2286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70380" name="Line 12"/>
          <p:cNvSpPr>
            <a:spLocks noChangeShapeType="1"/>
          </p:cNvSpPr>
          <p:nvPr/>
        </p:nvSpPr>
        <p:spPr bwMode="auto">
          <a:xfrm>
            <a:off x="2743200" y="4953000"/>
            <a:ext cx="0" cy="2286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70381" name="Line 13"/>
          <p:cNvSpPr>
            <a:spLocks noChangeShapeType="1"/>
          </p:cNvSpPr>
          <p:nvPr/>
        </p:nvSpPr>
        <p:spPr bwMode="auto">
          <a:xfrm>
            <a:off x="8077200" y="4114800"/>
            <a:ext cx="0" cy="228600"/>
          </a:xfrm>
          <a:prstGeom prst="line">
            <a:avLst/>
          </a:prstGeom>
          <a:noFill/>
          <a:ln w="9525">
            <a:solidFill>
              <a:schemeClr val="tx1"/>
            </a:solidFill>
            <a:round/>
            <a:headEnd/>
            <a:tailEnd type="triangle" w="med" len="med"/>
          </a:ln>
          <a:effectLst/>
        </p:spPr>
        <p:txBody>
          <a:bodyPr wrap="none" anchor="ctr"/>
          <a:lstStyle/>
          <a:p>
            <a:endParaRPr lang="es-CL"/>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pie de página"/>
          <p:cNvSpPr>
            <a:spLocks noGrp="1"/>
          </p:cNvSpPr>
          <p:nvPr>
            <p:ph type="ftr" sz="quarter" idx="10"/>
          </p:nvPr>
        </p:nvSpPr>
        <p:spPr/>
        <p:txBody>
          <a:bodyPr/>
          <a:lstStyle/>
          <a:p>
            <a:r>
              <a:rPr lang="es-ES"/>
              <a:t>IN42A – EVALUACIÓN DE PROYECTOS</a:t>
            </a:r>
          </a:p>
        </p:txBody>
      </p:sp>
      <p:sp>
        <p:nvSpPr>
          <p:cNvPr id="571394" name="Text Box 2"/>
          <p:cNvSpPr txBox="1">
            <a:spLocks noChangeArrowheads="1"/>
          </p:cNvSpPr>
          <p:nvPr/>
        </p:nvSpPr>
        <p:spPr bwMode="auto">
          <a:xfrm>
            <a:off x="838200" y="1524000"/>
            <a:ext cx="7788275" cy="2647950"/>
          </a:xfrm>
          <a:prstGeom prst="rect">
            <a:avLst/>
          </a:prstGeom>
          <a:noFill/>
          <a:ln w="9525">
            <a:noFill/>
            <a:miter lim="800000"/>
            <a:headEnd/>
            <a:tailEnd/>
          </a:ln>
          <a:effectLst/>
        </p:spPr>
        <p:txBody>
          <a:bodyPr>
            <a:spAutoFit/>
          </a:bodyPr>
          <a:lstStyle/>
          <a:p>
            <a:pPr eaLnBrk="0" hangingPunct="0"/>
            <a:r>
              <a:rPr lang="es-ES_tradnl" sz="2400">
                <a:latin typeface="Arial" charset="0"/>
              </a:rPr>
              <a:t>Definiciones: Una empresa está </a:t>
            </a:r>
            <a:r>
              <a:rPr lang="es-ES_tradnl" sz="2400" b="1">
                <a:latin typeface="Arial" charset="0"/>
              </a:rPr>
              <a:t>integrada hacia atrás</a:t>
            </a:r>
            <a:r>
              <a:rPr lang="es-ES_tradnl" sz="2400">
                <a:latin typeface="Arial" charset="0"/>
              </a:rPr>
              <a:t> en un insumo dado si satisface todas las necesidades de ese insumo particular a partir de fuentes internas.</a:t>
            </a:r>
          </a:p>
          <a:p>
            <a:pPr eaLnBrk="0" hangingPunct="0"/>
            <a:endParaRPr lang="es-ES_tradnl" sz="2400">
              <a:latin typeface="Arial" charset="0"/>
            </a:endParaRPr>
          </a:p>
          <a:p>
            <a:pPr eaLnBrk="0" hangingPunct="0"/>
            <a:r>
              <a:rPr lang="es-ES_tradnl" sz="2400">
                <a:latin typeface="Arial" charset="0"/>
              </a:rPr>
              <a:t>Una empresa está </a:t>
            </a:r>
            <a:r>
              <a:rPr lang="es-ES_tradnl" sz="2400" b="1">
                <a:latin typeface="Arial" charset="0"/>
              </a:rPr>
              <a:t>integrada hacia adelante</a:t>
            </a:r>
            <a:r>
              <a:rPr lang="es-ES_tradnl" sz="2400">
                <a:latin typeface="Arial" charset="0"/>
              </a:rPr>
              <a:t> para un producto dado, si es autosuficiente para proveer internamente la demanda de ese producto  o fuente.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pie de página"/>
          <p:cNvSpPr>
            <a:spLocks noGrp="1"/>
          </p:cNvSpPr>
          <p:nvPr>
            <p:ph type="ftr" sz="quarter" idx="10"/>
          </p:nvPr>
        </p:nvSpPr>
        <p:spPr/>
        <p:txBody>
          <a:bodyPr/>
          <a:lstStyle/>
          <a:p>
            <a:r>
              <a:rPr lang="es-ES"/>
              <a:t>IN42A – EVALUACIÓN DE PROYECTOS</a:t>
            </a:r>
          </a:p>
        </p:txBody>
      </p:sp>
      <p:sp>
        <p:nvSpPr>
          <p:cNvPr id="518146" name="Text Box 2"/>
          <p:cNvSpPr txBox="1">
            <a:spLocks noChangeArrowheads="1"/>
          </p:cNvSpPr>
          <p:nvPr/>
        </p:nvSpPr>
        <p:spPr bwMode="auto">
          <a:xfrm>
            <a:off x="838200" y="457200"/>
            <a:ext cx="6973888" cy="457200"/>
          </a:xfrm>
          <a:prstGeom prst="rect">
            <a:avLst/>
          </a:prstGeom>
          <a:noFill/>
          <a:ln w="9525">
            <a:noFill/>
            <a:miter lim="800000"/>
            <a:headEnd/>
            <a:tailEnd/>
          </a:ln>
          <a:effectLst/>
        </p:spPr>
        <p:txBody>
          <a:bodyPr wrap="none">
            <a:spAutoFit/>
          </a:bodyPr>
          <a:lstStyle/>
          <a:p>
            <a:pPr eaLnBrk="0" hangingPunct="0"/>
            <a:r>
              <a:rPr lang="es-ES_tradnl" sz="2400" b="1">
                <a:latin typeface="Arial" charset="0"/>
              </a:rPr>
              <a:t>	ANALISIS ESTRATEGICO DE MERCADO</a:t>
            </a:r>
          </a:p>
        </p:txBody>
      </p:sp>
      <p:sp>
        <p:nvSpPr>
          <p:cNvPr id="518147" name="Text Box 3"/>
          <p:cNvSpPr txBox="1">
            <a:spLocks noChangeArrowheads="1"/>
          </p:cNvSpPr>
          <p:nvPr/>
        </p:nvSpPr>
        <p:spPr bwMode="auto">
          <a:xfrm>
            <a:off x="971550" y="1319213"/>
            <a:ext cx="184150" cy="457200"/>
          </a:xfrm>
          <a:prstGeom prst="rect">
            <a:avLst/>
          </a:prstGeom>
          <a:noFill/>
          <a:ln w="9525">
            <a:noFill/>
            <a:miter lim="800000"/>
            <a:headEnd/>
            <a:tailEnd/>
          </a:ln>
          <a:effectLst/>
        </p:spPr>
        <p:txBody>
          <a:bodyPr wrap="none">
            <a:spAutoFit/>
          </a:bodyPr>
          <a:lstStyle/>
          <a:p>
            <a:pPr eaLnBrk="0" hangingPunct="0"/>
            <a:endParaRPr lang="es-ES" sz="2400"/>
          </a:p>
        </p:txBody>
      </p:sp>
      <p:sp>
        <p:nvSpPr>
          <p:cNvPr id="518148" name="Text Box 4"/>
          <p:cNvSpPr txBox="1">
            <a:spLocks noChangeArrowheads="1"/>
          </p:cNvSpPr>
          <p:nvPr/>
        </p:nvSpPr>
        <p:spPr bwMode="auto">
          <a:xfrm>
            <a:off x="1885950" y="1547813"/>
            <a:ext cx="184150" cy="457200"/>
          </a:xfrm>
          <a:prstGeom prst="rect">
            <a:avLst/>
          </a:prstGeom>
          <a:noFill/>
          <a:ln w="9525">
            <a:noFill/>
            <a:miter lim="800000"/>
            <a:headEnd/>
            <a:tailEnd/>
          </a:ln>
          <a:effectLst/>
        </p:spPr>
        <p:txBody>
          <a:bodyPr wrap="none">
            <a:spAutoFit/>
          </a:bodyPr>
          <a:lstStyle/>
          <a:p>
            <a:pPr eaLnBrk="0" hangingPunct="0"/>
            <a:endParaRPr lang="es-ES" sz="2400"/>
          </a:p>
        </p:txBody>
      </p:sp>
      <p:sp>
        <p:nvSpPr>
          <p:cNvPr id="518149" name="Rectangle 5"/>
          <p:cNvSpPr>
            <a:spLocks noChangeArrowheads="1"/>
          </p:cNvSpPr>
          <p:nvPr/>
        </p:nvSpPr>
        <p:spPr bwMode="auto">
          <a:xfrm>
            <a:off x="685800" y="1524000"/>
            <a:ext cx="7969250" cy="4343400"/>
          </a:xfrm>
          <a:prstGeom prst="rect">
            <a:avLst/>
          </a:prstGeom>
          <a:noFill/>
          <a:ln w="9525">
            <a:noFill/>
            <a:miter lim="800000"/>
            <a:headEnd/>
            <a:tailEnd/>
          </a:ln>
          <a:effectLst/>
        </p:spPr>
        <p:txBody>
          <a:bodyPr lIns="92075" tIns="46038" rIns="92075" bIns="46038"/>
          <a:lstStyle/>
          <a:p>
            <a:pPr marL="88900" algn="just">
              <a:lnSpc>
                <a:spcPct val="75000"/>
              </a:lnSpc>
              <a:buClr>
                <a:schemeClr val="accent2"/>
              </a:buClr>
              <a:buSzPct val="75000"/>
              <a:buFont typeface="Wingdings" pitchFamily="2" charset="2"/>
              <a:buNone/>
            </a:pPr>
            <a:r>
              <a:rPr lang="es-ES_tradnl" sz="1900" b="1">
                <a:latin typeface="Arial" charset="0"/>
              </a:rPr>
              <a:t>Objetivo</a:t>
            </a:r>
          </a:p>
          <a:p>
            <a:pPr marL="88900" algn="just">
              <a:lnSpc>
                <a:spcPct val="75000"/>
              </a:lnSpc>
              <a:buClr>
                <a:schemeClr val="accent2"/>
              </a:buClr>
              <a:buSzPct val="75000"/>
              <a:buFont typeface="Wingdings" pitchFamily="2" charset="2"/>
              <a:buNone/>
            </a:pPr>
            <a:endParaRPr lang="es-ES_tradnl" sz="1900" b="1">
              <a:latin typeface="Arial" charset="0"/>
            </a:endParaRPr>
          </a:p>
          <a:p>
            <a:pPr marL="88900" algn="just">
              <a:lnSpc>
                <a:spcPct val="75000"/>
              </a:lnSpc>
              <a:buClr>
                <a:schemeClr val="accent2"/>
              </a:buClr>
              <a:buSzPct val="75000"/>
              <a:buFont typeface="Wingdings" pitchFamily="2" charset="2"/>
              <a:buNone/>
            </a:pPr>
            <a:r>
              <a:rPr lang="es-ES_tradnl" sz="1900">
                <a:latin typeface="Arial" charset="0"/>
              </a:rPr>
              <a:t>Enseñar una metodología para la generación, análisis y justificación  de la estrategia competitiva de una empresa y de las ideas de proyectos asociados.</a:t>
            </a:r>
          </a:p>
          <a:p>
            <a:pPr marL="88900" algn="just">
              <a:lnSpc>
                <a:spcPct val="75000"/>
              </a:lnSpc>
              <a:buClr>
                <a:schemeClr val="accent2"/>
              </a:buClr>
              <a:buSzPct val="75000"/>
              <a:buFont typeface="Wingdings" pitchFamily="2" charset="2"/>
              <a:buNone/>
            </a:pPr>
            <a:endParaRPr lang="es-ES_tradnl" sz="1900">
              <a:latin typeface="Arial" charset="0"/>
            </a:endParaRPr>
          </a:p>
          <a:p>
            <a:pPr marL="88900" algn="just">
              <a:lnSpc>
                <a:spcPct val="75000"/>
              </a:lnSpc>
              <a:buClr>
                <a:schemeClr val="accent2"/>
              </a:buClr>
              <a:buSzPct val="75000"/>
              <a:buFont typeface="Wingdings" pitchFamily="2" charset="2"/>
              <a:buNone/>
            </a:pPr>
            <a:endParaRPr lang="es-ES_tradnl" sz="1900">
              <a:latin typeface="Arial" charset="0"/>
            </a:endParaRPr>
          </a:p>
          <a:p>
            <a:pPr marL="88900" algn="just">
              <a:lnSpc>
                <a:spcPct val="75000"/>
              </a:lnSpc>
              <a:buClr>
                <a:schemeClr val="accent2"/>
              </a:buClr>
              <a:buSzPct val="75000"/>
              <a:buFont typeface="Wingdings" pitchFamily="2" charset="2"/>
              <a:buNone/>
            </a:pPr>
            <a:r>
              <a:rPr lang="es-ES_tradnl" sz="1900" b="1">
                <a:latin typeface="Arial" charset="0"/>
              </a:rPr>
              <a:t>Bibliografía</a:t>
            </a:r>
            <a:endParaRPr lang="es-ES_tradnl" sz="1900">
              <a:latin typeface="Arial" charset="0"/>
            </a:endParaRPr>
          </a:p>
          <a:p>
            <a:pPr marL="88900" algn="just">
              <a:lnSpc>
                <a:spcPct val="75000"/>
              </a:lnSpc>
              <a:buClr>
                <a:schemeClr val="accent2"/>
              </a:buClr>
              <a:buSzPct val="75000"/>
              <a:buFont typeface="Wingdings" pitchFamily="2" charset="2"/>
              <a:buNone/>
            </a:pPr>
            <a:endParaRPr lang="es-ES_tradnl" sz="1900">
              <a:latin typeface="Arial" charset="0"/>
            </a:endParaRPr>
          </a:p>
          <a:p>
            <a:pPr marL="88900" algn="just">
              <a:lnSpc>
                <a:spcPct val="75000"/>
              </a:lnSpc>
              <a:buClr>
                <a:schemeClr val="accent2"/>
              </a:buClr>
              <a:buSzPct val="75000"/>
              <a:buFont typeface="Wingdings" pitchFamily="2" charset="2"/>
              <a:buNone/>
            </a:pPr>
            <a:r>
              <a:rPr lang="es-ES_tradnl" sz="1900">
                <a:latin typeface="Arial" charset="0"/>
              </a:rPr>
              <a:t>“Gestión de Empresas con una Visión Estratégica”, Arnoldo Hax y Nicolás Majluf, Ediciones Dolmen.</a:t>
            </a:r>
          </a:p>
          <a:p>
            <a:pPr marL="88900" algn="just">
              <a:lnSpc>
                <a:spcPct val="75000"/>
              </a:lnSpc>
              <a:buClr>
                <a:schemeClr val="accent2"/>
              </a:buClr>
              <a:buSzPct val="75000"/>
              <a:buFont typeface="Wingdings" pitchFamily="2" charset="2"/>
              <a:buNone/>
            </a:pPr>
            <a:endParaRPr lang="es-ES_tradnl" sz="1900">
              <a:latin typeface="Arial" charset="0"/>
            </a:endParaRPr>
          </a:p>
          <a:p>
            <a:pPr marL="88900" algn="just">
              <a:lnSpc>
                <a:spcPct val="75000"/>
              </a:lnSpc>
              <a:buClr>
                <a:schemeClr val="accent2"/>
              </a:buClr>
              <a:buSzPct val="75000"/>
              <a:buFont typeface="Wingdings" pitchFamily="2" charset="2"/>
              <a:buNone/>
            </a:pPr>
            <a:r>
              <a:rPr lang="es-ES_tradnl" sz="1900">
                <a:latin typeface="Arial" charset="0"/>
              </a:rPr>
              <a:t>“Ventaja Competitiva: Creación y Sostenimiento de un Desempeño Superior”, Michael Porter. Leer Cap. 1 y 2</a:t>
            </a:r>
          </a:p>
          <a:p>
            <a:pPr marL="88900" algn="just">
              <a:lnSpc>
                <a:spcPct val="75000"/>
              </a:lnSpc>
              <a:buClr>
                <a:schemeClr val="accent2"/>
              </a:buClr>
              <a:buSzPct val="75000"/>
              <a:buFont typeface="Wingdings" pitchFamily="2" charset="2"/>
              <a:buNone/>
            </a:pPr>
            <a:endParaRPr lang="es-ES_tradnl" sz="1900">
              <a:latin typeface="Arial" charset="0"/>
            </a:endParaRPr>
          </a:p>
          <a:p>
            <a:pPr marL="88900" algn="just">
              <a:lnSpc>
                <a:spcPct val="75000"/>
              </a:lnSpc>
              <a:buClr>
                <a:schemeClr val="accent2"/>
              </a:buClr>
              <a:buSzPct val="75000"/>
              <a:buFont typeface="Wingdings" pitchFamily="2" charset="2"/>
              <a:buNone/>
            </a:pPr>
            <a:r>
              <a:rPr lang="es-ES_tradnl" sz="1900">
                <a:latin typeface="Arial" charset="0"/>
              </a:rPr>
              <a:t>“Evaluación de Decisiones Estratégicas”, Patricio del Sol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 Marcador de pie de página"/>
          <p:cNvSpPr>
            <a:spLocks noGrp="1"/>
          </p:cNvSpPr>
          <p:nvPr>
            <p:ph type="ftr" sz="quarter" idx="10"/>
          </p:nvPr>
        </p:nvSpPr>
        <p:spPr/>
        <p:txBody>
          <a:bodyPr/>
          <a:lstStyle/>
          <a:p>
            <a:r>
              <a:rPr lang="es-ES"/>
              <a:t>IN42A – EVALUACIÓN DE PROYECTOS</a:t>
            </a:r>
          </a:p>
        </p:txBody>
      </p:sp>
      <p:sp>
        <p:nvSpPr>
          <p:cNvPr id="572418" name="Text Box 2"/>
          <p:cNvSpPr txBox="1">
            <a:spLocks noChangeArrowheads="1"/>
          </p:cNvSpPr>
          <p:nvPr/>
        </p:nvSpPr>
        <p:spPr bwMode="auto">
          <a:xfrm>
            <a:off x="1563688" y="333375"/>
            <a:ext cx="6016625" cy="457200"/>
          </a:xfrm>
          <a:prstGeom prst="rect">
            <a:avLst/>
          </a:prstGeom>
          <a:noFill/>
          <a:ln w="9525">
            <a:noFill/>
            <a:miter lim="800000"/>
            <a:headEnd/>
            <a:tailEnd/>
          </a:ln>
          <a:effectLst/>
        </p:spPr>
        <p:txBody>
          <a:bodyPr>
            <a:spAutoFit/>
          </a:bodyPr>
          <a:lstStyle/>
          <a:p>
            <a:pPr eaLnBrk="0" hangingPunct="0"/>
            <a:r>
              <a:rPr lang="es-ES_tradnl" sz="2400" b="1">
                <a:solidFill>
                  <a:schemeClr val="accent2"/>
                </a:solidFill>
                <a:latin typeface="Arial" charset="0"/>
              </a:rPr>
              <a:t>Poder negociador de los proveedores</a:t>
            </a:r>
          </a:p>
        </p:txBody>
      </p:sp>
      <p:sp>
        <p:nvSpPr>
          <p:cNvPr id="572419" name="Text Box 3"/>
          <p:cNvSpPr txBox="1">
            <a:spLocks noChangeArrowheads="1"/>
          </p:cNvSpPr>
          <p:nvPr/>
        </p:nvSpPr>
        <p:spPr bwMode="auto">
          <a:xfrm>
            <a:off x="457200" y="981075"/>
            <a:ext cx="8229600" cy="519113"/>
          </a:xfrm>
          <a:prstGeom prst="rect">
            <a:avLst/>
          </a:prstGeom>
          <a:noFill/>
          <a:ln w="9525">
            <a:noFill/>
            <a:miter lim="800000"/>
            <a:headEnd/>
            <a:tailEnd/>
          </a:ln>
          <a:effectLst/>
        </p:spPr>
        <p:txBody>
          <a:bodyPr>
            <a:spAutoFit/>
          </a:bodyPr>
          <a:lstStyle/>
          <a:p>
            <a:pPr eaLnBrk="0" hangingPunct="0"/>
            <a:r>
              <a:rPr lang="es-ES_tradnl" sz="2800">
                <a:latin typeface="Times New Roman" pitchFamily="18" charset="0"/>
              </a:rPr>
              <a:t>Factores que influyen en el poder de los proveedores</a:t>
            </a:r>
          </a:p>
        </p:txBody>
      </p:sp>
      <p:sp>
        <p:nvSpPr>
          <p:cNvPr id="572420" name="Text Box 4"/>
          <p:cNvSpPr txBox="1">
            <a:spLocks noChangeArrowheads="1"/>
          </p:cNvSpPr>
          <p:nvPr/>
        </p:nvSpPr>
        <p:spPr bwMode="auto">
          <a:xfrm>
            <a:off x="2270125" y="717550"/>
            <a:ext cx="184150" cy="457200"/>
          </a:xfrm>
          <a:prstGeom prst="rect">
            <a:avLst/>
          </a:prstGeom>
          <a:noFill/>
          <a:ln w="9525">
            <a:noFill/>
            <a:miter lim="800000"/>
            <a:headEnd/>
            <a:tailEnd/>
          </a:ln>
          <a:effectLst/>
        </p:spPr>
        <p:txBody>
          <a:bodyPr wrap="none">
            <a:spAutoFit/>
          </a:bodyPr>
          <a:lstStyle/>
          <a:p>
            <a:pPr eaLnBrk="0" hangingPunct="0"/>
            <a:endParaRPr lang="es-ES" sz="2400"/>
          </a:p>
        </p:txBody>
      </p:sp>
      <p:sp>
        <p:nvSpPr>
          <p:cNvPr id="572421" name="Text Box 5"/>
          <p:cNvSpPr txBox="1">
            <a:spLocks noChangeArrowheads="1"/>
          </p:cNvSpPr>
          <p:nvPr/>
        </p:nvSpPr>
        <p:spPr bwMode="auto">
          <a:xfrm>
            <a:off x="228600" y="1447800"/>
            <a:ext cx="8763000" cy="4870450"/>
          </a:xfrm>
          <a:prstGeom prst="rect">
            <a:avLst/>
          </a:prstGeom>
          <a:noFill/>
          <a:ln w="9525">
            <a:noFill/>
            <a:miter lim="800000"/>
            <a:headEnd/>
            <a:tailEnd/>
          </a:ln>
          <a:effectLst/>
        </p:spPr>
        <p:txBody>
          <a:bodyPr>
            <a:spAutoFit/>
          </a:bodyPr>
          <a:lstStyle/>
          <a:p>
            <a:pPr eaLnBrk="0" hangingPunct="0">
              <a:lnSpc>
                <a:spcPct val="80000"/>
              </a:lnSpc>
              <a:buClr>
                <a:schemeClr val="accent1"/>
              </a:buClr>
              <a:buSzPct val="130000"/>
              <a:buFontTx/>
              <a:buChar char="•"/>
            </a:pPr>
            <a:r>
              <a:rPr lang="es-ES_tradnl" sz="2800">
                <a:latin typeface="Times New Roman" pitchFamily="18" charset="0"/>
              </a:rPr>
              <a:t>Número de proveedores de importancia y concentración</a:t>
            </a:r>
          </a:p>
          <a:p>
            <a:pPr eaLnBrk="0" hangingPunct="0">
              <a:lnSpc>
                <a:spcPct val="80000"/>
              </a:lnSpc>
              <a:buClr>
                <a:schemeClr val="accent1"/>
              </a:buClr>
              <a:buSzPct val="130000"/>
              <a:buFontTx/>
              <a:buChar char="•"/>
            </a:pPr>
            <a:r>
              <a:rPr lang="es-ES_tradnl" sz="2800">
                <a:latin typeface="Times New Roman" pitchFamily="18" charset="0"/>
              </a:rPr>
              <a:t>Disponibilidad de sustitutos para los productos de los proveedores</a:t>
            </a:r>
          </a:p>
          <a:p>
            <a:pPr eaLnBrk="0" hangingPunct="0">
              <a:lnSpc>
                <a:spcPct val="80000"/>
              </a:lnSpc>
              <a:buClr>
                <a:schemeClr val="accent1"/>
              </a:buClr>
              <a:buSzPct val="130000"/>
              <a:buFontTx/>
              <a:buChar char="•"/>
            </a:pPr>
            <a:r>
              <a:rPr lang="es-ES_tradnl" sz="2800">
                <a:latin typeface="Times New Roman" pitchFamily="18" charset="0"/>
              </a:rPr>
              <a:t>Diferenciación o costo de cambio de productos de proveedores</a:t>
            </a:r>
          </a:p>
          <a:p>
            <a:pPr eaLnBrk="0" hangingPunct="0">
              <a:lnSpc>
                <a:spcPct val="80000"/>
              </a:lnSpc>
              <a:buClr>
                <a:schemeClr val="accent1"/>
              </a:buClr>
              <a:buSzPct val="130000"/>
              <a:buFontTx/>
              <a:buChar char="•"/>
            </a:pPr>
            <a:r>
              <a:rPr lang="es-ES_tradnl" sz="2800">
                <a:latin typeface="Times New Roman" pitchFamily="18" charset="0"/>
              </a:rPr>
              <a:t>Amenaza de integración hacia adelante por parte de los proveedores</a:t>
            </a:r>
          </a:p>
          <a:p>
            <a:pPr eaLnBrk="0" hangingPunct="0">
              <a:lnSpc>
                <a:spcPct val="80000"/>
              </a:lnSpc>
              <a:buClr>
                <a:schemeClr val="accent1"/>
              </a:buClr>
              <a:buSzPct val="130000"/>
              <a:buFontTx/>
              <a:buChar char="•"/>
            </a:pPr>
            <a:r>
              <a:rPr lang="es-ES_tradnl" sz="2800">
                <a:latin typeface="Times New Roman" pitchFamily="18" charset="0"/>
              </a:rPr>
              <a:t>Amenaza de integración hacia atrás por parte de la industria</a:t>
            </a:r>
          </a:p>
          <a:p>
            <a:pPr eaLnBrk="0" hangingPunct="0">
              <a:lnSpc>
                <a:spcPct val="80000"/>
              </a:lnSpc>
              <a:buClr>
                <a:schemeClr val="accent1"/>
              </a:buClr>
              <a:buSzPct val="130000"/>
              <a:buFontTx/>
              <a:buChar char="•"/>
            </a:pPr>
            <a:r>
              <a:rPr lang="es-ES_tradnl" sz="2800">
                <a:latin typeface="Times New Roman" pitchFamily="18" charset="0"/>
              </a:rPr>
              <a:t>Contribución de los proveedores a la calidad o servicios de los productos de la industria</a:t>
            </a:r>
          </a:p>
          <a:p>
            <a:pPr eaLnBrk="0" hangingPunct="0">
              <a:lnSpc>
                <a:spcPct val="80000"/>
              </a:lnSpc>
              <a:buClr>
                <a:schemeClr val="accent1"/>
              </a:buClr>
              <a:buSzPct val="130000"/>
              <a:buFontTx/>
              <a:buChar char="•"/>
            </a:pPr>
            <a:r>
              <a:rPr lang="es-ES_tradnl" sz="2800">
                <a:latin typeface="Times New Roman" pitchFamily="18" charset="0"/>
              </a:rPr>
              <a:t>Costo total de la industria contribuido por los proveedores</a:t>
            </a:r>
          </a:p>
          <a:p>
            <a:pPr eaLnBrk="0" hangingPunct="0">
              <a:lnSpc>
                <a:spcPct val="80000"/>
              </a:lnSpc>
              <a:buClr>
                <a:schemeClr val="accent1"/>
              </a:buClr>
              <a:buSzPct val="130000"/>
              <a:buFontTx/>
              <a:buChar char="•"/>
            </a:pPr>
            <a:r>
              <a:rPr lang="es-ES_tradnl" sz="2800">
                <a:latin typeface="Times New Roman" pitchFamily="18" charset="0"/>
              </a:rPr>
              <a:t>Importancia de la industria para los beneficios de los proveedores</a:t>
            </a:r>
          </a:p>
        </p:txBody>
      </p:sp>
      <p:sp>
        <p:nvSpPr>
          <p:cNvPr id="572422" name="Line 6"/>
          <p:cNvSpPr>
            <a:spLocks noChangeShapeType="1"/>
          </p:cNvSpPr>
          <p:nvPr/>
        </p:nvSpPr>
        <p:spPr bwMode="auto">
          <a:xfrm>
            <a:off x="2514600" y="2209800"/>
            <a:ext cx="0" cy="3048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72423" name="Line 7"/>
          <p:cNvSpPr>
            <a:spLocks noChangeShapeType="1"/>
          </p:cNvSpPr>
          <p:nvPr/>
        </p:nvSpPr>
        <p:spPr bwMode="auto">
          <a:xfrm flipV="1">
            <a:off x="2590800" y="2895600"/>
            <a:ext cx="0" cy="2286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72424" name="Line 8"/>
          <p:cNvSpPr>
            <a:spLocks noChangeShapeType="1"/>
          </p:cNvSpPr>
          <p:nvPr/>
        </p:nvSpPr>
        <p:spPr bwMode="auto">
          <a:xfrm>
            <a:off x="2133600" y="4191000"/>
            <a:ext cx="0" cy="3048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72425" name="Line 9"/>
          <p:cNvSpPr>
            <a:spLocks noChangeShapeType="1"/>
          </p:cNvSpPr>
          <p:nvPr/>
        </p:nvSpPr>
        <p:spPr bwMode="auto">
          <a:xfrm>
            <a:off x="2514600" y="5943600"/>
            <a:ext cx="0" cy="3048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72426" name="Line 10"/>
          <p:cNvSpPr>
            <a:spLocks noChangeShapeType="1"/>
          </p:cNvSpPr>
          <p:nvPr/>
        </p:nvSpPr>
        <p:spPr bwMode="auto">
          <a:xfrm flipV="1">
            <a:off x="5029200" y="4953000"/>
            <a:ext cx="0" cy="2286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72427" name="Line 11"/>
          <p:cNvSpPr>
            <a:spLocks noChangeShapeType="1"/>
          </p:cNvSpPr>
          <p:nvPr/>
        </p:nvSpPr>
        <p:spPr bwMode="auto">
          <a:xfrm flipV="1">
            <a:off x="8915400" y="5257800"/>
            <a:ext cx="0" cy="2286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72428" name="Line 12"/>
          <p:cNvSpPr>
            <a:spLocks noChangeShapeType="1"/>
          </p:cNvSpPr>
          <p:nvPr/>
        </p:nvSpPr>
        <p:spPr bwMode="auto">
          <a:xfrm flipV="1">
            <a:off x="2590800" y="3581400"/>
            <a:ext cx="0" cy="228600"/>
          </a:xfrm>
          <a:prstGeom prst="line">
            <a:avLst/>
          </a:prstGeom>
          <a:noFill/>
          <a:ln w="9525">
            <a:solidFill>
              <a:schemeClr val="tx1"/>
            </a:solidFill>
            <a:round/>
            <a:headEnd/>
            <a:tailEnd type="triangle" w="med" len="med"/>
          </a:ln>
          <a:effectLst/>
        </p:spPr>
        <p:txBody>
          <a:bodyPr wrap="none" anchor="ctr"/>
          <a:lstStyle/>
          <a:p>
            <a:endParaRPr lang="es-CL"/>
          </a:p>
        </p:txBody>
      </p:sp>
      <p:sp>
        <p:nvSpPr>
          <p:cNvPr id="572429" name="Line 13"/>
          <p:cNvSpPr>
            <a:spLocks noChangeShapeType="1"/>
          </p:cNvSpPr>
          <p:nvPr/>
        </p:nvSpPr>
        <p:spPr bwMode="auto">
          <a:xfrm flipV="1">
            <a:off x="8610600" y="1524000"/>
            <a:ext cx="0" cy="228600"/>
          </a:xfrm>
          <a:prstGeom prst="line">
            <a:avLst/>
          </a:prstGeom>
          <a:noFill/>
          <a:ln w="9525">
            <a:solidFill>
              <a:schemeClr val="tx1"/>
            </a:solidFill>
            <a:round/>
            <a:headEnd/>
            <a:tailEnd type="triangle" w="med" len="med"/>
          </a:ln>
          <a:effectLst/>
        </p:spPr>
        <p:txBody>
          <a:bodyPr wrap="none" anchor="ctr"/>
          <a:lstStyle/>
          <a:p>
            <a:endParaRPr lang="es-CL"/>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pie de página"/>
          <p:cNvSpPr>
            <a:spLocks noGrp="1"/>
          </p:cNvSpPr>
          <p:nvPr>
            <p:ph type="ftr" sz="quarter" idx="10"/>
          </p:nvPr>
        </p:nvSpPr>
        <p:spPr/>
        <p:txBody>
          <a:bodyPr/>
          <a:lstStyle/>
          <a:p>
            <a:r>
              <a:rPr lang="es-ES"/>
              <a:t>IN42A – EVALUACIÓN DE PROYECTOS</a:t>
            </a:r>
          </a:p>
        </p:txBody>
      </p:sp>
      <p:sp>
        <p:nvSpPr>
          <p:cNvPr id="573442" name="Text Box 2"/>
          <p:cNvSpPr txBox="1">
            <a:spLocks noChangeArrowheads="1"/>
          </p:cNvSpPr>
          <p:nvPr/>
        </p:nvSpPr>
        <p:spPr bwMode="auto">
          <a:xfrm>
            <a:off x="533400" y="1371600"/>
            <a:ext cx="7559675" cy="3013075"/>
          </a:xfrm>
          <a:prstGeom prst="rect">
            <a:avLst/>
          </a:prstGeom>
          <a:noFill/>
          <a:ln w="9525">
            <a:noFill/>
            <a:miter lim="800000"/>
            <a:headEnd/>
            <a:tailEnd/>
          </a:ln>
          <a:effectLst/>
        </p:spPr>
        <p:txBody>
          <a:bodyPr>
            <a:spAutoFit/>
          </a:bodyPr>
          <a:lstStyle/>
          <a:p>
            <a:pPr eaLnBrk="0" hangingPunct="0"/>
            <a:r>
              <a:rPr lang="es-ES_tradnl" sz="2400">
                <a:latin typeface="Arial" charset="0"/>
              </a:rPr>
              <a:t>El caso extremo de intensidad competitiva en un sector industrial está representado por  la competencia perfecta de los economistas, en donde el ingreso es libre, las empresas existentes no tienen poder negociador con los proveedores y los clientes, y la rivalidad es desenfrenada debido a que las numerosas empresas y los productos son todos similares.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pie de página"/>
          <p:cNvSpPr>
            <a:spLocks noGrp="1"/>
          </p:cNvSpPr>
          <p:nvPr>
            <p:ph type="ftr" sz="quarter" idx="10"/>
          </p:nvPr>
        </p:nvSpPr>
        <p:spPr/>
        <p:txBody>
          <a:bodyPr/>
          <a:lstStyle/>
          <a:p>
            <a:r>
              <a:rPr lang="es-ES"/>
              <a:t>IN42A – EVALUACIÓN DE PROYECTOS</a:t>
            </a:r>
          </a:p>
        </p:txBody>
      </p:sp>
      <p:sp>
        <p:nvSpPr>
          <p:cNvPr id="528386" name="Rectangle 2"/>
          <p:cNvSpPr>
            <a:spLocks noChangeArrowheads="1"/>
          </p:cNvSpPr>
          <p:nvPr/>
        </p:nvSpPr>
        <p:spPr bwMode="auto">
          <a:xfrm>
            <a:off x="381000" y="457200"/>
            <a:ext cx="8382000" cy="6400800"/>
          </a:xfrm>
          <a:prstGeom prst="rect">
            <a:avLst/>
          </a:prstGeom>
          <a:noFill/>
          <a:ln w="9525">
            <a:noFill/>
            <a:miter lim="800000"/>
            <a:headEnd/>
            <a:tailEnd/>
          </a:ln>
          <a:effectLst/>
        </p:spPr>
        <p:txBody>
          <a:bodyPr lIns="92075" tIns="46038" rIns="92075" bIns="46038"/>
          <a:lstStyle/>
          <a:p>
            <a:pPr marL="88900" algn="just">
              <a:lnSpc>
                <a:spcPct val="95000"/>
              </a:lnSpc>
              <a:buClr>
                <a:schemeClr val="accent2"/>
              </a:buClr>
              <a:buSzPct val="75000"/>
              <a:buFont typeface="Wingdings" pitchFamily="2" charset="2"/>
              <a:buNone/>
            </a:pPr>
            <a:r>
              <a:rPr lang="es-ES_tradnl" sz="2600" b="1"/>
              <a:t>	Análisis del Medio Interno</a:t>
            </a:r>
            <a:endParaRPr lang="es-ES_tradnl" sz="2100"/>
          </a:p>
          <a:p>
            <a:pPr marL="88900" algn="just">
              <a:lnSpc>
                <a:spcPct val="95000"/>
              </a:lnSpc>
              <a:buClr>
                <a:schemeClr val="accent2"/>
              </a:buClr>
              <a:buSzPct val="75000"/>
              <a:buFont typeface="Wingdings" pitchFamily="2" charset="2"/>
              <a:buNone/>
            </a:pPr>
            <a:endParaRPr lang="es-ES_tradnl" sz="2100"/>
          </a:p>
          <a:p>
            <a:pPr marL="88900" algn="just">
              <a:lnSpc>
                <a:spcPct val="95000"/>
              </a:lnSpc>
              <a:buClr>
                <a:schemeClr val="accent2"/>
              </a:buClr>
              <a:buSzPct val="75000"/>
              <a:buFont typeface="Wingdings" pitchFamily="2" charset="2"/>
              <a:buNone/>
            </a:pPr>
            <a:r>
              <a:rPr lang="es-ES_tradnl" sz="2100"/>
              <a:t>El análisis del medio interno intenta identificar el conjunto de factores que determina la posición competitiva que va a adoptar el negocio a fin de obtener una ventaja competitiva sostenible.</a:t>
            </a:r>
          </a:p>
          <a:p>
            <a:pPr marL="88900" algn="just">
              <a:lnSpc>
                <a:spcPct val="95000"/>
              </a:lnSpc>
              <a:buClr>
                <a:schemeClr val="accent2"/>
              </a:buClr>
              <a:buSzPct val="75000"/>
              <a:buFont typeface="Wingdings" pitchFamily="2" charset="2"/>
              <a:buNone/>
            </a:pPr>
            <a:endParaRPr lang="es-ES_tradnl" sz="2100"/>
          </a:p>
          <a:p>
            <a:pPr marL="88900" algn="just">
              <a:lnSpc>
                <a:spcPct val="95000"/>
              </a:lnSpc>
              <a:buClr>
                <a:schemeClr val="accent2"/>
              </a:buClr>
              <a:buSzPct val="75000"/>
              <a:buFont typeface="Wingdings" pitchFamily="2" charset="2"/>
              <a:buNone/>
            </a:pPr>
            <a:r>
              <a:rPr lang="es-ES_tradnl" sz="2100"/>
              <a:t>La metodología para realizar el análisis es:</a:t>
            </a:r>
          </a:p>
          <a:p>
            <a:pPr marL="1049338" lvl="1" indent="-285750" algn="just">
              <a:lnSpc>
                <a:spcPct val="105000"/>
              </a:lnSpc>
              <a:buClr>
                <a:schemeClr val="tx1"/>
              </a:buClr>
              <a:buSzPct val="70000"/>
              <a:buFont typeface="Symbol" pitchFamily="18" charset="2"/>
              <a:buChar char="·"/>
            </a:pPr>
            <a:r>
              <a:rPr lang="es-ES_tradnl" sz="2200"/>
              <a:t>Identificar los competidores relevantes</a:t>
            </a:r>
          </a:p>
          <a:p>
            <a:pPr marL="1049338" lvl="1" indent="-285750" algn="just">
              <a:lnSpc>
                <a:spcPct val="105000"/>
              </a:lnSpc>
              <a:buClr>
                <a:schemeClr val="tx1"/>
              </a:buClr>
              <a:buSzPct val="70000"/>
              <a:buFont typeface="Symbol" pitchFamily="18" charset="2"/>
              <a:buChar char="·"/>
            </a:pPr>
            <a:r>
              <a:rPr lang="es-ES_tradnl" sz="2200"/>
              <a:t>Analizar las capacidades que la firma puede controlar y en las que tiene que sobresalir para lograr una ventaja competitiva sostenible.</a:t>
            </a:r>
          </a:p>
          <a:p>
            <a:pPr marL="1049338" lvl="1" indent="-285750" algn="just">
              <a:lnSpc>
                <a:spcPct val="105000"/>
              </a:lnSpc>
              <a:buClr>
                <a:schemeClr val="tx1"/>
              </a:buClr>
              <a:buSzPct val="70000"/>
              <a:buFont typeface="Symbol" pitchFamily="18" charset="2"/>
              <a:buChar char="·"/>
            </a:pPr>
            <a:r>
              <a:rPr lang="es-ES_tradnl" sz="2200"/>
              <a:t>Desarrollo de un perfil competitivo midiendo fortalezas y debilidades del negocio frente a cada uno de los competidores de mayor importancia.</a:t>
            </a:r>
          </a:p>
          <a:p>
            <a:pPr marL="1049338" lvl="1" indent="-285750" algn="just">
              <a:lnSpc>
                <a:spcPct val="105000"/>
              </a:lnSpc>
              <a:buClr>
                <a:schemeClr val="tx1"/>
              </a:buClr>
              <a:buSzPct val="70000"/>
              <a:buFont typeface="Symbol" pitchFamily="18" charset="2"/>
              <a:buChar char="·"/>
            </a:pPr>
            <a:r>
              <a:rPr lang="es-ES_tradnl" sz="2200"/>
              <a:t>Resumen de la identificación de las fortalezas y debilidades generales.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28386">
                                            <p:txEl>
                                              <p:pRg st="0" end="0"/>
                                            </p:txEl>
                                          </p:spTgt>
                                        </p:tgtEl>
                                        <p:attrNameLst>
                                          <p:attrName>style.visibility</p:attrName>
                                        </p:attrNameLst>
                                      </p:cBhvr>
                                      <p:to>
                                        <p:strVal val="visible"/>
                                      </p:to>
                                    </p:set>
                                    <p:anim calcmode="lin" valueType="num">
                                      <p:cBhvr additive="base">
                                        <p:cTn id="7" dur="500" fill="hold"/>
                                        <p:tgtEl>
                                          <p:spTgt spid="52838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2838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LATIGO.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28386">
                                            <p:txEl>
                                              <p:pRg st="2" end="2"/>
                                            </p:txEl>
                                          </p:spTgt>
                                        </p:tgtEl>
                                        <p:attrNameLst>
                                          <p:attrName>style.visibility</p:attrName>
                                        </p:attrNameLst>
                                      </p:cBhvr>
                                      <p:to>
                                        <p:strVal val="visible"/>
                                      </p:to>
                                    </p:set>
                                    <p:anim calcmode="lin" valueType="num">
                                      <p:cBhvr additive="base">
                                        <p:cTn id="13" dur="500" fill="hold"/>
                                        <p:tgtEl>
                                          <p:spTgt spid="528386">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28386">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LATIGO.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28386">
                                            <p:txEl>
                                              <p:pRg st="4" end="4"/>
                                            </p:txEl>
                                          </p:spTgt>
                                        </p:tgtEl>
                                        <p:attrNameLst>
                                          <p:attrName>style.visibility</p:attrName>
                                        </p:attrNameLst>
                                      </p:cBhvr>
                                      <p:to>
                                        <p:strVal val="visible"/>
                                      </p:to>
                                    </p:set>
                                    <p:anim calcmode="lin" valueType="num">
                                      <p:cBhvr additive="base">
                                        <p:cTn id="19" dur="500" fill="hold"/>
                                        <p:tgtEl>
                                          <p:spTgt spid="528386">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28386">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LATIGO.WAV"/>
                                        </p:tgtEl>
                                      </p:cMediaNode>
                                    </p:audio>
                                  </p:subTnLst>
                                </p:cTn>
                              </p:par>
                              <p:par>
                                <p:cTn id="21" presetID="2" presetClass="entr" presetSubtype="8" fill="hold" grpId="0" nodeType="withEffect">
                                  <p:stCondLst>
                                    <p:cond delay="0"/>
                                  </p:stCondLst>
                                  <p:childTnLst>
                                    <p:set>
                                      <p:cBhvr>
                                        <p:cTn id="22" dur="1" fill="hold">
                                          <p:stCondLst>
                                            <p:cond delay="0"/>
                                          </p:stCondLst>
                                        </p:cTn>
                                        <p:tgtEl>
                                          <p:spTgt spid="528386">
                                            <p:txEl>
                                              <p:pRg st="5" end="5"/>
                                            </p:txEl>
                                          </p:spTgt>
                                        </p:tgtEl>
                                        <p:attrNameLst>
                                          <p:attrName>style.visibility</p:attrName>
                                        </p:attrNameLst>
                                      </p:cBhvr>
                                      <p:to>
                                        <p:strVal val="visible"/>
                                      </p:to>
                                    </p:set>
                                    <p:anim calcmode="lin" valueType="num">
                                      <p:cBhvr additive="base">
                                        <p:cTn id="23" dur="500" fill="hold"/>
                                        <p:tgtEl>
                                          <p:spTgt spid="528386">
                                            <p:txEl>
                                              <p:pRg st="5" end="5"/>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28386">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2" name="LATIGO.WAV"/>
                                        </p:tgtEl>
                                      </p:cMediaNode>
                                    </p:audio>
                                  </p:subTnLst>
                                </p:cTn>
                              </p:par>
                              <p:par>
                                <p:cTn id="25" presetID="2" presetClass="entr" presetSubtype="8" fill="hold" grpId="0" nodeType="withEffect">
                                  <p:stCondLst>
                                    <p:cond delay="0"/>
                                  </p:stCondLst>
                                  <p:childTnLst>
                                    <p:set>
                                      <p:cBhvr>
                                        <p:cTn id="26" dur="1" fill="hold">
                                          <p:stCondLst>
                                            <p:cond delay="0"/>
                                          </p:stCondLst>
                                        </p:cTn>
                                        <p:tgtEl>
                                          <p:spTgt spid="528386">
                                            <p:txEl>
                                              <p:pRg st="6" end="6"/>
                                            </p:txEl>
                                          </p:spTgt>
                                        </p:tgtEl>
                                        <p:attrNameLst>
                                          <p:attrName>style.visibility</p:attrName>
                                        </p:attrNameLst>
                                      </p:cBhvr>
                                      <p:to>
                                        <p:strVal val="visible"/>
                                      </p:to>
                                    </p:set>
                                    <p:anim calcmode="lin" valueType="num">
                                      <p:cBhvr additive="base">
                                        <p:cTn id="27" dur="500" fill="hold"/>
                                        <p:tgtEl>
                                          <p:spTgt spid="528386">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28386">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2" name="LATIGO.WAV"/>
                                        </p:tgtEl>
                                      </p:cMediaNode>
                                    </p:audio>
                                  </p:subTnLst>
                                </p:cTn>
                              </p:par>
                              <p:par>
                                <p:cTn id="29" presetID="2" presetClass="entr" presetSubtype="8" fill="hold" grpId="0" nodeType="withEffect">
                                  <p:stCondLst>
                                    <p:cond delay="0"/>
                                  </p:stCondLst>
                                  <p:childTnLst>
                                    <p:set>
                                      <p:cBhvr>
                                        <p:cTn id="30" dur="1" fill="hold">
                                          <p:stCondLst>
                                            <p:cond delay="0"/>
                                          </p:stCondLst>
                                        </p:cTn>
                                        <p:tgtEl>
                                          <p:spTgt spid="528386">
                                            <p:txEl>
                                              <p:pRg st="7" end="7"/>
                                            </p:txEl>
                                          </p:spTgt>
                                        </p:tgtEl>
                                        <p:attrNameLst>
                                          <p:attrName>style.visibility</p:attrName>
                                        </p:attrNameLst>
                                      </p:cBhvr>
                                      <p:to>
                                        <p:strVal val="visible"/>
                                      </p:to>
                                    </p:set>
                                    <p:anim calcmode="lin" valueType="num">
                                      <p:cBhvr additive="base">
                                        <p:cTn id="31" dur="500" fill="hold"/>
                                        <p:tgtEl>
                                          <p:spTgt spid="528386">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28386">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LATIGO.WAV"/>
                                        </p:tgtEl>
                                      </p:cMediaNode>
                                    </p:audio>
                                  </p:subTnLst>
                                </p:cTn>
                              </p:par>
                              <p:par>
                                <p:cTn id="33" presetID="2" presetClass="entr" presetSubtype="8" fill="hold" grpId="0" nodeType="withEffect">
                                  <p:stCondLst>
                                    <p:cond delay="0"/>
                                  </p:stCondLst>
                                  <p:childTnLst>
                                    <p:set>
                                      <p:cBhvr>
                                        <p:cTn id="34" dur="1" fill="hold">
                                          <p:stCondLst>
                                            <p:cond delay="0"/>
                                          </p:stCondLst>
                                        </p:cTn>
                                        <p:tgtEl>
                                          <p:spTgt spid="528386">
                                            <p:txEl>
                                              <p:pRg st="8" end="8"/>
                                            </p:txEl>
                                          </p:spTgt>
                                        </p:tgtEl>
                                        <p:attrNameLst>
                                          <p:attrName>style.visibility</p:attrName>
                                        </p:attrNameLst>
                                      </p:cBhvr>
                                      <p:to>
                                        <p:strVal val="visible"/>
                                      </p:to>
                                    </p:set>
                                    <p:anim calcmode="lin" valueType="num">
                                      <p:cBhvr additive="base">
                                        <p:cTn id="35" dur="500" fill="hold"/>
                                        <p:tgtEl>
                                          <p:spTgt spid="528386">
                                            <p:txEl>
                                              <p:pRg st="8" end="8"/>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528386">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2" name="LATIG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8386"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 Marcador de pie de página"/>
          <p:cNvSpPr>
            <a:spLocks noGrp="1"/>
          </p:cNvSpPr>
          <p:nvPr>
            <p:ph type="ftr" sz="quarter" idx="10"/>
          </p:nvPr>
        </p:nvSpPr>
        <p:spPr/>
        <p:txBody>
          <a:bodyPr/>
          <a:lstStyle/>
          <a:p>
            <a:r>
              <a:rPr lang="es-ES"/>
              <a:t>IN42A – EVALUACIÓN DE PROYECTOS</a:t>
            </a:r>
          </a:p>
        </p:txBody>
      </p:sp>
      <p:sp>
        <p:nvSpPr>
          <p:cNvPr id="529410" name="Rectangle 2"/>
          <p:cNvSpPr>
            <a:spLocks noChangeArrowheads="1"/>
          </p:cNvSpPr>
          <p:nvPr/>
        </p:nvSpPr>
        <p:spPr bwMode="auto">
          <a:xfrm>
            <a:off x="685800" y="457200"/>
            <a:ext cx="7772400" cy="6400800"/>
          </a:xfrm>
          <a:prstGeom prst="rect">
            <a:avLst/>
          </a:prstGeom>
          <a:noFill/>
          <a:ln w="9525">
            <a:noFill/>
            <a:miter lim="800000"/>
            <a:headEnd/>
            <a:tailEnd/>
          </a:ln>
          <a:effectLst/>
        </p:spPr>
        <p:txBody>
          <a:bodyPr lIns="92075" tIns="46038" rIns="92075" bIns="46038"/>
          <a:lstStyle/>
          <a:p>
            <a:pPr marL="88900" algn="just">
              <a:lnSpc>
                <a:spcPct val="75000"/>
              </a:lnSpc>
              <a:buClr>
                <a:schemeClr val="accent2"/>
              </a:buClr>
              <a:buSzPct val="75000"/>
              <a:buFont typeface="Wingdings" pitchFamily="2" charset="2"/>
              <a:buNone/>
            </a:pPr>
            <a:r>
              <a:rPr lang="es-ES_tradnl" sz="1900">
                <a:latin typeface="Arial" charset="0"/>
              </a:rPr>
              <a:t>	</a:t>
            </a:r>
            <a:r>
              <a:rPr lang="es-ES_tradnl" sz="2400">
                <a:latin typeface="Arial" charset="0"/>
              </a:rPr>
              <a:t>Análisis de las Capacidades de la Firma:</a:t>
            </a:r>
          </a:p>
          <a:p>
            <a:pPr marL="88900" algn="just">
              <a:lnSpc>
                <a:spcPct val="75000"/>
              </a:lnSpc>
              <a:buClr>
                <a:schemeClr val="accent2"/>
              </a:buClr>
              <a:buSzPct val="75000"/>
              <a:buFont typeface="Wingdings" pitchFamily="2" charset="2"/>
              <a:buNone/>
            </a:pPr>
            <a:endParaRPr lang="es-ES_tradnl" sz="2400">
              <a:latin typeface="Arial" charset="0"/>
            </a:endParaRPr>
          </a:p>
          <a:p>
            <a:pPr marL="88900" algn="just">
              <a:lnSpc>
                <a:spcPct val="95000"/>
              </a:lnSpc>
              <a:buClr>
                <a:schemeClr val="accent2"/>
              </a:buClr>
              <a:buSzPct val="75000"/>
              <a:buFont typeface="Wingdings" pitchFamily="2" charset="2"/>
              <a:buNone/>
            </a:pPr>
            <a:endParaRPr lang="es-ES_tradnl" sz="1900">
              <a:latin typeface="Arial" charset="0"/>
            </a:endParaRPr>
          </a:p>
          <a:p>
            <a:pPr marL="88900" algn="just">
              <a:lnSpc>
                <a:spcPct val="95000"/>
              </a:lnSpc>
              <a:buClr>
                <a:schemeClr val="accent2"/>
              </a:buClr>
              <a:buSzPct val="75000"/>
              <a:buFont typeface="Wingdings" pitchFamily="2" charset="2"/>
              <a:buNone/>
            </a:pPr>
            <a:r>
              <a:rPr lang="es-ES_tradnl" sz="1900">
                <a:latin typeface="Arial" charset="0"/>
              </a:rPr>
              <a:t>Esto requiere de conocer las actividades de la firma que otorgan valor y separalas en etapas estratégicamente relevantes.</a:t>
            </a:r>
          </a:p>
          <a:p>
            <a:pPr marL="88900" algn="just">
              <a:lnSpc>
                <a:spcPct val="75000"/>
              </a:lnSpc>
              <a:buClr>
                <a:schemeClr val="accent2"/>
              </a:buClr>
              <a:buSzPct val="75000"/>
              <a:buFont typeface="Wingdings" pitchFamily="2" charset="2"/>
              <a:buNone/>
            </a:pPr>
            <a:endParaRPr lang="es-ES_tradnl" sz="1900">
              <a:latin typeface="Arial" charset="0"/>
            </a:endParaRPr>
          </a:p>
          <a:p>
            <a:pPr marL="88900" algn="just">
              <a:lnSpc>
                <a:spcPct val="75000"/>
              </a:lnSpc>
              <a:buClr>
                <a:schemeClr val="accent2"/>
              </a:buClr>
              <a:buSzPct val="75000"/>
              <a:buFont typeface="Wingdings" pitchFamily="2" charset="2"/>
              <a:buNone/>
            </a:pPr>
            <a:r>
              <a:rPr lang="es-ES_tradnl" sz="1900">
                <a:latin typeface="Arial" charset="0"/>
              </a:rPr>
              <a:t>Metodología utilizada                              Cadena del Valor.</a:t>
            </a:r>
          </a:p>
          <a:p>
            <a:pPr marL="88900" algn="just">
              <a:lnSpc>
                <a:spcPct val="75000"/>
              </a:lnSpc>
              <a:buClr>
                <a:schemeClr val="accent2"/>
              </a:buClr>
              <a:buSzPct val="75000"/>
              <a:buFont typeface="Wingdings" pitchFamily="2" charset="2"/>
              <a:buNone/>
            </a:pPr>
            <a:endParaRPr lang="es-ES_tradnl" sz="1900">
              <a:latin typeface="Arial" charset="0"/>
            </a:endParaRPr>
          </a:p>
          <a:p>
            <a:pPr marL="88900" algn="just">
              <a:lnSpc>
                <a:spcPct val="75000"/>
              </a:lnSpc>
              <a:buClr>
                <a:schemeClr val="accent2"/>
              </a:buClr>
              <a:buSzPct val="75000"/>
              <a:buFont typeface="Wingdings" pitchFamily="2" charset="2"/>
              <a:buNone/>
            </a:pPr>
            <a:r>
              <a:rPr lang="es-ES_tradnl" sz="1900">
                <a:latin typeface="Arial" charset="0"/>
              </a:rPr>
              <a:t>					</a:t>
            </a:r>
          </a:p>
        </p:txBody>
      </p:sp>
      <p:sp>
        <p:nvSpPr>
          <p:cNvPr id="529411" name="Text Box 3"/>
          <p:cNvSpPr txBox="1">
            <a:spLocks noChangeArrowheads="1"/>
          </p:cNvSpPr>
          <p:nvPr/>
        </p:nvSpPr>
        <p:spPr bwMode="auto">
          <a:xfrm>
            <a:off x="1143000" y="3886200"/>
            <a:ext cx="2627313" cy="396875"/>
          </a:xfrm>
          <a:prstGeom prst="rect">
            <a:avLst/>
          </a:prstGeom>
          <a:noFill/>
          <a:ln w="9525">
            <a:noFill/>
            <a:miter lim="800000"/>
            <a:headEnd/>
            <a:tailEnd/>
          </a:ln>
          <a:effectLst/>
        </p:spPr>
        <p:txBody>
          <a:bodyPr wrap="none">
            <a:spAutoFit/>
          </a:bodyPr>
          <a:lstStyle/>
          <a:p>
            <a:pPr eaLnBrk="0" hangingPunct="0"/>
            <a:r>
              <a:rPr lang="es-ES_tradnl" sz="2000">
                <a:latin typeface="Arial" charset="0"/>
              </a:rPr>
              <a:t>Actividades Primarias</a:t>
            </a:r>
          </a:p>
        </p:txBody>
      </p:sp>
      <p:sp>
        <p:nvSpPr>
          <p:cNvPr id="529412" name="Text Box 4"/>
          <p:cNvSpPr txBox="1">
            <a:spLocks noChangeArrowheads="1"/>
          </p:cNvSpPr>
          <p:nvPr/>
        </p:nvSpPr>
        <p:spPr bwMode="auto">
          <a:xfrm>
            <a:off x="4953000" y="3886200"/>
            <a:ext cx="2627313" cy="396875"/>
          </a:xfrm>
          <a:prstGeom prst="rect">
            <a:avLst/>
          </a:prstGeom>
          <a:noFill/>
          <a:ln w="9525">
            <a:noFill/>
            <a:miter lim="800000"/>
            <a:headEnd/>
            <a:tailEnd/>
          </a:ln>
          <a:effectLst/>
        </p:spPr>
        <p:txBody>
          <a:bodyPr wrap="none">
            <a:spAutoFit/>
          </a:bodyPr>
          <a:lstStyle/>
          <a:p>
            <a:pPr eaLnBrk="0" hangingPunct="0"/>
            <a:r>
              <a:rPr lang="es-ES_tradnl" sz="2000">
                <a:latin typeface="Arial" charset="0"/>
              </a:rPr>
              <a:t>Actividades de Apoyo</a:t>
            </a:r>
          </a:p>
        </p:txBody>
      </p:sp>
      <p:sp>
        <p:nvSpPr>
          <p:cNvPr id="529413" name="Text Box 5"/>
          <p:cNvSpPr txBox="1">
            <a:spLocks noChangeArrowheads="1"/>
          </p:cNvSpPr>
          <p:nvPr/>
        </p:nvSpPr>
        <p:spPr bwMode="auto">
          <a:xfrm>
            <a:off x="1143000" y="4953000"/>
            <a:ext cx="2543175" cy="1616075"/>
          </a:xfrm>
          <a:prstGeom prst="rect">
            <a:avLst/>
          </a:prstGeom>
          <a:noFill/>
          <a:ln w="9525">
            <a:noFill/>
            <a:miter lim="800000"/>
            <a:headEnd/>
            <a:tailEnd/>
          </a:ln>
          <a:effectLst/>
        </p:spPr>
        <p:txBody>
          <a:bodyPr wrap="none">
            <a:spAutoFit/>
          </a:bodyPr>
          <a:lstStyle/>
          <a:p>
            <a:pPr eaLnBrk="0" hangingPunct="0">
              <a:buFont typeface="Symbol" pitchFamily="18" charset="2"/>
              <a:buChar char="·"/>
            </a:pPr>
            <a:r>
              <a:rPr lang="es-ES_tradnl" sz="2000">
                <a:latin typeface="Arial" charset="0"/>
              </a:rPr>
              <a:t> Logística Interna</a:t>
            </a:r>
          </a:p>
          <a:p>
            <a:pPr eaLnBrk="0" hangingPunct="0">
              <a:buFont typeface="Symbol" pitchFamily="18" charset="2"/>
              <a:buChar char="·"/>
            </a:pPr>
            <a:r>
              <a:rPr lang="es-ES_tradnl" sz="2000">
                <a:latin typeface="Arial" charset="0"/>
              </a:rPr>
              <a:t> Operaciones</a:t>
            </a:r>
          </a:p>
          <a:p>
            <a:pPr eaLnBrk="0" hangingPunct="0">
              <a:buFont typeface="Symbol" pitchFamily="18" charset="2"/>
              <a:buChar char="·"/>
            </a:pPr>
            <a:r>
              <a:rPr lang="es-ES_tradnl" sz="2000">
                <a:latin typeface="Arial" charset="0"/>
              </a:rPr>
              <a:t> Logística externa</a:t>
            </a:r>
          </a:p>
          <a:p>
            <a:pPr eaLnBrk="0" hangingPunct="0">
              <a:buFont typeface="Symbol" pitchFamily="18" charset="2"/>
              <a:buChar char="·"/>
            </a:pPr>
            <a:r>
              <a:rPr lang="es-ES_tradnl" sz="2000">
                <a:latin typeface="Arial" charset="0"/>
              </a:rPr>
              <a:t> Marketing y Ventas</a:t>
            </a:r>
          </a:p>
          <a:p>
            <a:pPr eaLnBrk="0" hangingPunct="0">
              <a:buFont typeface="Symbol" pitchFamily="18" charset="2"/>
              <a:buChar char="·"/>
            </a:pPr>
            <a:r>
              <a:rPr lang="es-ES_tradnl" sz="2000">
                <a:latin typeface="Arial" charset="0"/>
              </a:rPr>
              <a:t> Servicio</a:t>
            </a:r>
          </a:p>
        </p:txBody>
      </p:sp>
      <p:sp>
        <p:nvSpPr>
          <p:cNvPr id="529414" name="Text Box 6"/>
          <p:cNvSpPr txBox="1">
            <a:spLocks noChangeArrowheads="1"/>
          </p:cNvSpPr>
          <p:nvPr/>
        </p:nvSpPr>
        <p:spPr bwMode="auto">
          <a:xfrm>
            <a:off x="4724400" y="4937125"/>
            <a:ext cx="3787775" cy="1920875"/>
          </a:xfrm>
          <a:prstGeom prst="rect">
            <a:avLst/>
          </a:prstGeom>
          <a:noFill/>
          <a:ln w="9525">
            <a:noFill/>
            <a:miter lim="800000"/>
            <a:headEnd/>
            <a:tailEnd/>
          </a:ln>
          <a:effectLst/>
        </p:spPr>
        <p:txBody>
          <a:bodyPr wrap="none">
            <a:spAutoFit/>
          </a:bodyPr>
          <a:lstStyle/>
          <a:p>
            <a:pPr eaLnBrk="0" hangingPunct="0">
              <a:buFont typeface="Symbol" pitchFamily="18" charset="2"/>
              <a:buChar char="·"/>
            </a:pPr>
            <a:r>
              <a:rPr lang="es-ES_tradnl" sz="2000">
                <a:latin typeface="Arial" charset="0"/>
              </a:rPr>
              <a:t>Adquisiciones</a:t>
            </a:r>
          </a:p>
          <a:p>
            <a:pPr eaLnBrk="0" hangingPunct="0">
              <a:buFont typeface="Symbol" pitchFamily="18" charset="2"/>
              <a:buChar char="·"/>
            </a:pPr>
            <a:r>
              <a:rPr lang="es-ES_tradnl" sz="2000">
                <a:latin typeface="Arial" charset="0"/>
              </a:rPr>
              <a:t>Desarrollo de Tecnología</a:t>
            </a:r>
          </a:p>
          <a:p>
            <a:pPr eaLnBrk="0" hangingPunct="0">
              <a:buFont typeface="Symbol" pitchFamily="18" charset="2"/>
              <a:buChar char="·"/>
            </a:pPr>
            <a:r>
              <a:rPr lang="es-ES_tradnl" sz="2000">
                <a:latin typeface="Arial" charset="0"/>
              </a:rPr>
              <a:t>Manejo de Recursos Humanos</a:t>
            </a:r>
          </a:p>
          <a:p>
            <a:pPr eaLnBrk="0" hangingPunct="0">
              <a:buFont typeface="Symbol" pitchFamily="18" charset="2"/>
              <a:buChar char="·"/>
            </a:pPr>
            <a:r>
              <a:rPr lang="es-ES_tradnl" sz="2000">
                <a:latin typeface="Arial" charset="0"/>
              </a:rPr>
              <a:t>Infraestructura de la Firma</a:t>
            </a:r>
          </a:p>
          <a:p>
            <a:pPr eaLnBrk="0" hangingPunct="0">
              <a:buFont typeface="Symbol" pitchFamily="18" charset="2"/>
              <a:buChar char="·"/>
            </a:pPr>
            <a:endParaRPr lang="es-ES_tradnl" sz="2000">
              <a:latin typeface="Arial" charset="0"/>
            </a:endParaRPr>
          </a:p>
          <a:p>
            <a:pPr eaLnBrk="0" hangingPunct="0"/>
            <a:endParaRPr lang="es-ES_tradnl" sz="2000">
              <a:latin typeface="Arial" charset="0"/>
            </a:endParaRPr>
          </a:p>
        </p:txBody>
      </p:sp>
      <p:sp>
        <p:nvSpPr>
          <p:cNvPr id="529415" name="AutoShape 7"/>
          <p:cNvSpPr>
            <a:spLocks noChangeArrowheads="1"/>
          </p:cNvSpPr>
          <p:nvPr/>
        </p:nvSpPr>
        <p:spPr bwMode="auto">
          <a:xfrm>
            <a:off x="2286000" y="4419600"/>
            <a:ext cx="228600" cy="457200"/>
          </a:xfrm>
          <a:prstGeom prst="downArrow">
            <a:avLst>
              <a:gd name="adj1" fmla="val 50000"/>
              <a:gd name="adj2" fmla="val 50000"/>
            </a:avLst>
          </a:prstGeom>
          <a:solidFill>
            <a:srgbClr val="FFCC00"/>
          </a:solidFill>
          <a:ln w="9525">
            <a:solidFill>
              <a:schemeClr val="tx1"/>
            </a:solidFill>
            <a:miter lim="800000"/>
            <a:headEnd/>
            <a:tailEnd/>
          </a:ln>
          <a:effectLst/>
        </p:spPr>
        <p:txBody>
          <a:bodyPr wrap="none" anchor="ctr"/>
          <a:lstStyle/>
          <a:p>
            <a:endParaRPr lang="es-CL"/>
          </a:p>
        </p:txBody>
      </p:sp>
      <p:sp>
        <p:nvSpPr>
          <p:cNvPr id="529416" name="AutoShape 8"/>
          <p:cNvSpPr>
            <a:spLocks noChangeArrowheads="1"/>
          </p:cNvSpPr>
          <p:nvPr/>
        </p:nvSpPr>
        <p:spPr bwMode="auto">
          <a:xfrm>
            <a:off x="5943600" y="4419600"/>
            <a:ext cx="228600" cy="457200"/>
          </a:xfrm>
          <a:prstGeom prst="downArrow">
            <a:avLst>
              <a:gd name="adj1" fmla="val 50000"/>
              <a:gd name="adj2" fmla="val 50000"/>
            </a:avLst>
          </a:prstGeom>
          <a:solidFill>
            <a:srgbClr val="FFCC00"/>
          </a:solidFill>
          <a:ln w="9525">
            <a:solidFill>
              <a:schemeClr val="tx1"/>
            </a:solidFill>
            <a:miter lim="800000"/>
            <a:headEnd/>
            <a:tailEnd/>
          </a:ln>
          <a:effectLst/>
        </p:spPr>
        <p:txBody>
          <a:bodyPr wrap="none" anchor="ctr"/>
          <a:lstStyle/>
          <a:p>
            <a:endParaRPr lang="es-CL"/>
          </a:p>
        </p:txBody>
      </p:sp>
      <p:sp>
        <p:nvSpPr>
          <p:cNvPr id="529417" name="AutoShape 9"/>
          <p:cNvSpPr>
            <a:spLocks noChangeArrowheads="1"/>
          </p:cNvSpPr>
          <p:nvPr/>
        </p:nvSpPr>
        <p:spPr bwMode="auto">
          <a:xfrm>
            <a:off x="3492500" y="2060575"/>
            <a:ext cx="1447800" cy="228600"/>
          </a:xfrm>
          <a:prstGeom prst="rightArrow">
            <a:avLst>
              <a:gd name="adj1" fmla="val 50000"/>
              <a:gd name="adj2" fmla="val 158333"/>
            </a:avLst>
          </a:prstGeom>
          <a:solidFill>
            <a:srgbClr val="FFCC00"/>
          </a:solidFill>
          <a:ln w="9525">
            <a:solidFill>
              <a:schemeClr val="tx1"/>
            </a:solidFill>
            <a:miter lim="800000"/>
            <a:headEnd/>
            <a:tailEnd/>
          </a:ln>
          <a:effectLst/>
        </p:spPr>
        <p:txBody>
          <a:bodyPr wrap="none" anchor="ctr"/>
          <a:lstStyle/>
          <a:p>
            <a:endParaRPr lang="es-CL"/>
          </a:p>
        </p:txBody>
      </p:sp>
      <p:sp>
        <p:nvSpPr>
          <p:cNvPr id="529418" name="Line 10"/>
          <p:cNvSpPr>
            <a:spLocks noChangeShapeType="1"/>
          </p:cNvSpPr>
          <p:nvPr/>
        </p:nvSpPr>
        <p:spPr bwMode="auto">
          <a:xfrm flipH="1">
            <a:off x="3200400" y="3200400"/>
            <a:ext cx="533400" cy="533400"/>
          </a:xfrm>
          <a:prstGeom prst="line">
            <a:avLst/>
          </a:prstGeom>
          <a:noFill/>
          <a:ln w="38100">
            <a:solidFill>
              <a:schemeClr val="tx1"/>
            </a:solidFill>
            <a:round/>
            <a:headEnd/>
            <a:tailEnd type="triangle" w="med" len="med"/>
          </a:ln>
          <a:effectLst/>
        </p:spPr>
        <p:txBody>
          <a:bodyPr wrap="none" anchor="ctr"/>
          <a:lstStyle/>
          <a:p>
            <a:endParaRPr lang="es-CL"/>
          </a:p>
        </p:txBody>
      </p:sp>
      <p:sp>
        <p:nvSpPr>
          <p:cNvPr id="529419" name="Line 11"/>
          <p:cNvSpPr>
            <a:spLocks noChangeShapeType="1"/>
          </p:cNvSpPr>
          <p:nvPr/>
        </p:nvSpPr>
        <p:spPr bwMode="auto">
          <a:xfrm>
            <a:off x="5638800" y="3352800"/>
            <a:ext cx="533400" cy="457200"/>
          </a:xfrm>
          <a:prstGeom prst="line">
            <a:avLst/>
          </a:prstGeom>
          <a:noFill/>
          <a:ln w="38100">
            <a:solidFill>
              <a:schemeClr val="tx1"/>
            </a:solidFill>
            <a:round/>
            <a:headEnd/>
            <a:tailEnd type="triangle" w="med" len="med"/>
          </a:ln>
          <a:effectLst/>
        </p:spPr>
        <p:txBody>
          <a:bodyPr wrap="none" anchor="ctr"/>
          <a:lstStyle/>
          <a:p>
            <a:endParaRPr lang="es-CL"/>
          </a:p>
        </p:txBody>
      </p:sp>
      <p:sp>
        <p:nvSpPr>
          <p:cNvPr id="529420" name="Text Box 12"/>
          <p:cNvSpPr txBox="1">
            <a:spLocks noChangeArrowheads="1"/>
          </p:cNvSpPr>
          <p:nvPr/>
        </p:nvSpPr>
        <p:spPr bwMode="auto">
          <a:xfrm>
            <a:off x="3352800" y="2590800"/>
            <a:ext cx="2738438" cy="396875"/>
          </a:xfrm>
          <a:prstGeom prst="rect">
            <a:avLst/>
          </a:prstGeom>
          <a:noFill/>
          <a:ln w="9525">
            <a:noFill/>
            <a:miter lim="800000"/>
            <a:headEnd/>
            <a:tailEnd/>
          </a:ln>
          <a:effectLst/>
        </p:spPr>
        <p:txBody>
          <a:bodyPr wrap="none">
            <a:spAutoFit/>
          </a:bodyPr>
          <a:lstStyle/>
          <a:p>
            <a:pPr eaLnBrk="0" hangingPunct="0"/>
            <a:r>
              <a:rPr lang="es-ES_tradnl" sz="2000">
                <a:latin typeface="Arial" charset="0"/>
              </a:rPr>
              <a:t>Grupos de Actividades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pie de página"/>
          <p:cNvSpPr>
            <a:spLocks noGrp="1"/>
          </p:cNvSpPr>
          <p:nvPr>
            <p:ph type="ftr" sz="quarter" idx="10"/>
          </p:nvPr>
        </p:nvSpPr>
        <p:spPr/>
        <p:txBody>
          <a:bodyPr/>
          <a:lstStyle/>
          <a:p>
            <a:r>
              <a:rPr lang="es-ES"/>
              <a:t>IN42A – EVALUACIÓN DE PROYECTOS</a:t>
            </a:r>
          </a:p>
        </p:txBody>
      </p:sp>
      <p:sp>
        <p:nvSpPr>
          <p:cNvPr id="574466" name="Rectangle 2"/>
          <p:cNvSpPr>
            <a:spLocks noChangeArrowheads="1"/>
          </p:cNvSpPr>
          <p:nvPr/>
        </p:nvSpPr>
        <p:spPr bwMode="auto">
          <a:xfrm>
            <a:off x="228600" y="520700"/>
            <a:ext cx="8610600" cy="6003925"/>
          </a:xfrm>
          <a:prstGeom prst="rect">
            <a:avLst/>
          </a:prstGeom>
          <a:noFill/>
          <a:ln w="9525">
            <a:noFill/>
            <a:miter lim="800000"/>
            <a:headEnd/>
            <a:tailEnd/>
          </a:ln>
          <a:effectLst/>
        </p:spPr>
        <p:txBody>
          <a:bodyPr lIns="92075" tIns="46038" rIns="92075" bIns="46038"/>
          <a:lstStyle/>
          <a:p>
            <a:pPr marL="88900" algn="just">
              <a:lnSpc>
                <a:spcPct val="95000"/>
              </a:lnSpc>
              <a:buClr>
                <a:schemeClr val="accent2"/>
              </a:buClr>
              <a:buSzPct val="75000"/>
              <a:buFont typeface="Wingdings" pitchFamily="2" charset="2"/>
              <a:buNone/>
            </a:pPr>
            <a:r>
              <a:rPr lang="es-ES_tradnl" sz="2100" i="1" u="sng"/>
              <a:t>Actividades Primarias:</a:t>
            </a:r>
          </a:p>
          <a:p>
            <a:pPr marL="88900" algn="just">
              <a:lnSpc>
                <a:spcPct val="95000"/>
              </a:lnSpc>
              <a:buClr>
                <a:schemeClr val="accent2"/>
              </a:buClr>
              <a:buSzPct val="75000"/>
              <a:buFont typeface="Wingdings" pitchFamily="2" charset="2"/>
              <a:buNone/>
            </a:pPr>
            <a:endParaRPr lang="es-ES_tradnl" sz="2100"/>
          </a:p>
          <a:p>
            <a:pPr marL="88900" algn="just">
              <a:lnSpc>
                <a:spcPct val="95000"/>
              </a:lnSpc>
              <a:buClr>
                <a:schemeClr val="accent2"/>
              </a:buClr>
              <a:buSzPct val="75000"/>
              <a:buFont typeface="Wingdings" pitchFamily="2" charset="2"/>
              <a:buNone/>
            </a:pPr>
            <a:r>
              <a:rPr lang="es-ES_tradnl" sz="2100" i="1"/>
              <a:t>Logística Interna:</a:t>
            </a:r>
            <a:r>
              <a:rPr lang="es-ES_tradnl" sz="2100"/>
              <a:t> recepción, almacenaje, manejo de materiales, bodegaje, control de inventario, programación de vehículos y devolución a proveedores.</a:t>
            </a:r>
          </a:p>
          <a:p>
            <a:pPr marL="88900" algn="just">
              <a:lnSpc>
                <a:spcPct val="50000"/>
              </a:lnSpc>
              <a:buClr>
                <a:schemeClr val="accent2"/>
              </a:buClr>
              <a:buSzPct val="75000"/>
              <a:buFont typeface="Wingdings" pitchFamily="2" charset="2"/>
              <a:buNone/>
            </a:pPr>
            <a:endParaRPr lang="es-ES_tradnl" sz="2100"/>
          </a:p>
          <a:p>
            <a:pPr marL="88900" algn="just">
              <a:lnSpc>
                <a:spcPct val="95000"/>
              </a:lnSpc>
              <a:buClr>
                <a:schemeClr val="accent2"/>
              </a:buClr>
              <a:buSzPct val="75000"/>
              <a:buFont typeface="Wingdings" pitchFamily="2" charset="2"/>
              <a:buNone/>
            </a:pPr>
            <a:r>
              <a:rPr lang="es-ES_tradnl" sz="2100" i="1"/>
              <a:t>Operaciones:</a:t>
            </a:r>
            <a:r>
              <a:rPr lang="es-ES_tradnl" sz="2100"/>
              <a:t> transformación de los insumos en el producto/servicio final. Producción, embalaje, montaje, mantenimiento, control de calidad, reemplazo de equipos.</a:t>
            </a:r>
          </a:p>
          <a:p>
            <a:pPr marL="88900" algn="just">
              <a:lnSpc>
                <a:spcPct val="50000"/>
              </a:lnSpc>
              <a:buClr>
                <a:schemeClr val="accent2"/>
              </a:buClr>
              <a:buSzPct val="75000"/>
              <a:buFont typeface="Wingdings" pitchFamily="2" charset="2"/>
              <a:buNone/>
            </a:pPr>
            <a:endParaRPr lang="es-ES_tradnl" sz="2100"/>
          </a:p>
          <a:p>
            <a:pPr marL="88900" algn="just">
              <a:lnSpc>
                <a:spcPct val="95000"/>
              </a:lnSpc>
              <a:buClr>
                <a:schemeClr val="accent2"/>
              </a:buClr>
              <a:buSzPct val="75000"/>
              <a:buFont typeface="Wingdings" pitchFamily="2" charset="2"/>
              <a:buNone/>
            </a:pPr>
            <a:r>
              <a:rPr lang="es-ES_tradnl" sz="2100" i="1"/>
              <a:t>Logística Externa:</a:t>
            </a:r>
            <a:r>
              <a:rPr lang="es-ES_tradnl" sz="2100"/>
              <a:t> distribución del producto terminado. Almacenaje de productos terminados, operación de vehículos de despacho, procesamiento y programación de pedidos.</a:t>
            </a:r>
          </a:p>
          <a:p>
            <a:pPr marL="88900" algn="just">
              <a:lnSpc>
                <a:spcPct val="50000"/>
              </a:lnSpc>
              <a:buClr>
                <a:schemeClr val="accent2"/>
              </a:buClr>
              <a:buSzPct val="75000"/>
              <a:buFont typeface="Wingdings" pitchFamily="2" charset="2"/>
              <a:buNone/>
            </a:pPr>
            <a:endParaRPr lang="es-ES_tradnl" sz="2100"/>
          </a:p>
          <a:p>
            <a:pPr marL="88900" algn="just">
              <a:lnSpc>
                <a:spcPct val="95000"/>
              </a:lnSpc>
              <a:buClr>
                <a:schemeClr val="accent2"/>
              </a:buClr>
              <a:buSzPct val="75000"/>
              <a:buFont typeface="Wingdings" pitchFamily="2" charset="2"/>
              <a:buNone/>
            </a:pPr>
            <a:r>
              <a:rPr lang="es-ES_tradnl" sz="2100" i="1"/>
              <a:t>Marketing y Ventas:</a:t>
            </a:r>
            <a:r>
              <a:rPr lang="es-ES_tradnl" sz="2100"/>
              <a:t> inducir y facilitar el proceso de compra a los clientes. Diseño de producto, selección y relación con canales de distribución, determinación de precios, apoyo publicitario, cotizaciones, política de descuentos y despachos. </a:t>
            </a:r>
          </a:p>
          <a:p>
            <a:pPr marL="88900" algn="just">
              <a:lnSpc>
                <a:spcPct val="50000"/>
              </a:lnSpc>
              <a:buClr>
                <a:schemeClr val="accent2"/>
              </a:buClr>
              <a:buSzPct val="75000"/>
              <a:buFont typeface="Wingdings" pitchFamily="2" charset="2"/>
              <a:buNone/>
            </a:pPr>
            <a:endParaRPr lang="es-ES_tradnl" sz="2100"/>
          </a:p>
          <a:p>
            <a:pPr marL="88900" algn="just">
              <a:lnSpc>
                <a:spcPct val="95000"/>
              </a:lnSpc>
              <a:buClr>
                <a:schemeClr val="accent2"/>
              </a:buClr>
              <a:buSzPct val="75000"/>
              <a:buFont typeface="Wingdings" pitchFamily="2" charset="2"/>
              <a:buNone/>
            </a:pPr>
            <a:r>
              <a:rPr lang="es-ES_tradnl" sz="2100"/>
              <a:t>Servicio: realza o mantiene el valor del producto. Instalación, reparación, entrenamiento, repuestos y ajuste del producto.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74466">
                                            <p:txEl>
                                              <p:pRg st="0" end="0"/>
                                            </p:txEl>
                                          </p:spTgt>
                                        </p:tgtEl>
                                        <p:attrNameLst>
                                          <p:attrName>style.visibility</p:attrName>
                                        </p:attrNameLst>
                                      </p:cBhvr>
                                      <p:to>
                                        <p:strVal val="visible"/>
                                      </p:to>
                                    </p:set>
                                    <p:anim calcmode="lin" valueType="num">
                                      <p:cBhvr additive="base">
                                        <p:cTn id="7" dur="500" fill="hold"/>
                                        <p:tgtEl>
                                          <p:spTgt spid="57446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7446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LATIGO.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74466">
                                            <p:txEl>
                                              <p:pRg st="2" end="2"/>
                                            </p:txEl>
                                          </p:spTgt>
                                        </p:tgtEl>
                                        <p:attrNameLst>
                                          <p:attrName>style.visibility</p:attrName>
                                        </p:attrNameLst>
                                      </p:cBhvr>
                                      <p:to>
                                        <p:strVal val="visible"/>
                                      </p:to>
                                    </p:set>
                                    <p:anim calcmode="lin" valueType="num">
                                      <p:cBhvr additive="base">
                                        <p:cTn id="13" dur="500" fill="hold"/>
                                        <p:tgtEl>
                                          <p:spTgt spid="574466">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74466">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LATIGO.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74466">
                                            <p:txEl>
                                              <p:pRg st="4" end="4"/>
                                            </p:txEl>
                                          </p:spTgt>
                                        </p:tgtEl>
                                        <p:attrNameLst>
                                          <p:attrName>style.visibility</p:attrName>
                                        </p:attrNameLst>
                                      </p:cBhvr>
                                      <p:to>
                                        <p:strVal val="visible"/>
                                      </p:to>
                                    </p:set>
                                    <p:anim calcmode="lin" valueType="num">
                                      <p:cBhvr additive="base">
                                        <p:cTn id="19" dur="500" fill="hold"/>
                                        <p:tgtEl>
                                          <p:spTgt spid="574466">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74466">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LATIGO.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74466">
                                            <p:txEl>
                                              <p:pRg st="6" end="6"/>
                                            </p:txEl>
                                          </p:spTgt>
                                        </p:tgtEl>
                                        <p:attrNameLst>
                                          <p:attrName>style.visibility</p:attrName>
                                        </p:attrNameLst>
                                      </p:cBhvr>
                                      <p:to>
                                        <p:strVal val="visible"/>
                                      </p:to>
                                    </p:set>
                                    <p:anim calcmode="lin" valueType="num">
                                      <p:cBhvr additive="base">
                                        <p:cTn id="25" dur="500" fill="hold"/>
                                        <p:tgtEl>
                                          <p:spTgt spid="574466">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74466">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LATIGO.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74466">
                                            <p:txEl>
                                              <p:pRg st="8" end="8"/>
                                            </p:txEl>
                                          </p:spTgt>
                                        </p:tgtEl>
                                        <p:attrNameLst>
                                          <p:attrName>style.visibility</p:attrName>
                                        </p:attrNameLst>
                                      </p:cBhvr>
                                      <p:to>
                                        <p:strVal val="visible"/>
                                      </p:to>
                                    </p:set>
                                    <p:anim calcmode="lin" valueType="num">
                                      <p:cBhvr additive="base">
                                        <p:cTn id="31" dur="500" fill="hold"/>
                                        <p:tgtEl>
                                          <p:spTgt spid="574466">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74466">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LATIGO.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74466">
                                            <p:txEl>
                                              <p:pRg st="10" end="10"/>
                                            </p:txEl>
                                          </p:spTgt>
                                        </p:tgtEl>
                                        <p:attrNameLst>
                                          <p:attrName>style.visibility</p:attrName>
                                        </p:attrNameLst>
                                      </p:cBhvr>
                                      <p:to>
                                        <p:strVal val="visible"/>
                                      </p:to>
                                    </p:set>
                                    <p:anim calcmode="lin" valueType="num">
                                      <p:cBhvr additive="base">
                                        <p:cTn id="37" dur="500" fill="hold"/>
                                        <p:tgtEl>
                                          <p:spTgt spid="574466">
                                            <p:txEl>
                                              <p:pRg st="10" end="1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74466">
                                            <p:txEl>
                                              <p:pRg st="10" end="1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LATIG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6"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pie de página"/>
          <p:cNvSpPr>
            <a:spLocks noGrp="1"/>
          </p:cNvSpPr>
          <p:nvPr>
            <p:ph type="ftr" sz="quarter" idx="10"/>
          </p:nvPr>
        </p:nvSpPr>
        <p:spPr/>
        <p:txBody>
          <a:bodyPr/>
          <a:lstStyle/>
          <a:p>
            <a:r>
              <a:rPr lang="es-ES"/>
              <a:t>IN42A – EVALUACIÓN DE PROYECTOS</a:t>
            </a:r>
          </a:p>
        </p:txBody>
      </p:sp>
      <p:sp>
        <p:nvSpPr>
          <p:cNvPr id="575490" name="Rectangle 2"/>
          <p:cNvSpPr>
            <a:spLocks noChangeArrowheads="1"/>
          </p:cNvSpPr>
          <p:nvPr/>
        </p:nvSpPr>
        <p:spPr bwMode="auto">
          <a:xfrm>
            <a:off x="152400" y="549275"/>
            <a:ext cx="8839200" cy="5716588"/>
          </a:xfrm>
          <a:prstGeom prst="rect">
            <a:avLst/>
          </a:prstGeom>
          <a:noFill/>
          <a:ln w="9525">
            <a:noFill/>
            <a:miter lim="800000"/>
            <a:headEnd/>
            <a:tailEnd/>
          </a:ln>
          <a:effectLst/>
        </p:spPr>
        <p:txBody>
          <a:bodyPr lIns="92075" tIns="46038" rIns="92075" bIns="46038"/>
          <a:lstStyle/>
          <a:p>
            <a:pPr marL="88900" algn="just">
              <a:lnSpc>
                <a:spcPct val="75000"/>
              </a:lnSpc>
              <a:buClr>
                <a:schemeClr val="accent2"/>
              </a:buClr>
              <a:buSzPct val="75000"/>
              <a:buFont typeface="Wingdings" pitchFamily="2" charset="2"/>
              <a:buNone/>
            </a:pPr>
            <a:r>
              <a:rPr lang="es-ES_tradnl" i="1" u="sng"/>
              <a:t>Actividades de Apoyo:</a:t>
            </a:r>
          </a:p>
          <a:p>
            <a:pPr marL="88900" algn="just">
              <a:lnSpc>
                <a:spcPct val="75000"/>
              </a:lnSpc>
              <a:buClr>
                <a:schemeClr val="accent2"/>
              </a:buClr>
              <a:buSzPct val="75000"/>
              <a:buFont typeface="Wingdings" pitchFamily="2" charset="2"/>
              <a:buNone/>
            </a:pPr>
            <a:endParaRPr lang="es-ES_tradnl"/>
          </a:p>
          <a:p>
            <a:pPr marL="88900" algn="just">
              <a:lnSpc>
                <a:spcPct val="85000"/>
              </a:lnSpc>
              <a:buClr>
                <a:schemeClr val="accent2"/>
              </a:buClr>
              <a:buSzPct val="75000"/>
              <a:buFont typeface="Wingdings" pitchFamily="2" charset="2"/>
              <a:buNone/>
            </a:pPr>
            <a:endParaRPr lang="es-ES_tradnl"/>
          </a:p>
          <a:p>
            <a:pPr marL="88900" algn="just">
              <a:lnSpc>
                <a:spcPct val="85000"/>
              </a:lnSpc>
              <a:buClr>
                <a:schemeClr val="accent2"/>
              </a:buClr>
              <a:buSzPct val="75000"/>
              <a:buFont typeface="Wingdings" pitchFamily="2" charset="2"/>
              <a:buNone/>
            </a:pPr>
            <a:r>
              <a:rPr lang="es-ES_tradnl" i="1"/>
              <a:t>Adquisiciones:</a:t>
            </a:r>
            <a:r>
              <a:rPr lang="es-ES_tradnl"/>
              <a:t> compra de materias primas, suministros y otros ítems.</a:t>
            </a:r>
          </a:p>
          <a:p>
            <a:pPr marL="88900" algn="just">
              <a:lnSpc>
                <a:spcPct val="85000"/>
              </a:lnSpc>
              <a:buClr>
                <a:schemeClr val="accent2"/>
              </a:buClr>
              <a:buSzPct val="75000"/>
              <a:buFont typeface="Wingdings" pitchFamily="2" charset="2"/>
              <a:buNone/>
            </a:pPr>
            <a:endParaRPr lang="es-ES_tradnl"/>
          </a:p>
          <a:p>
            <a:pPr marL="88900" algn="just">
              <a:lnSpc>
                <a:spcPct val="85000"/>
              </a:lnSpc>
              <a:buClr>
                <a:schemeClr val="accent2"/>
              </a:buClr>
              <a:buSzPct val="75000"/>
              <a:buFont typeface="Wingdings" pitchFamily="2" charset="2"/>
              <a:buNone/>
            </a:pPr>
            <a:r>
              <a:rPr lang="es-ES_tradnl" i="1"/>
              <a:t>Desarrollo de Tecnología:</a:t>
            </a:r>
            <a:r>
              <a:rPr lang="es-ES_tradnl"/>
              <a:t> conocimiento experto, procedimientos e insumos tecnológicos que precise cada actividad de la cadena del valor.</a:t>
            </a:r>
          </a:p>
          <a:p>
            <a:pPr marL="88900" algn="just">
              <a:lnSpc>
                <a:spcPct val="85000"/>
              </a:lnSpc>
              <a:buClr>
                <a:schemeClr val="accent2"/>
              </a:buClr>
              <a:buSzPct val="75000"/>
              <a:buFont typeface="Wingdings" pitchFamily="2" charset="2"/>
              <a:buNone/>
            </a:pPr>
            <a:endParaRPr lang="es-ES_tradnl"/>
          </a:p>
          <a:p>
            <a:pPr marL="88900" algn="just">
              <a:lnSpc>
                <a:spcPct val="85000"/>
              </a:lnSpc>
              <a:buClr>
                <a:schemeClr val="accent2"/>
              </a:buClr>
              <a:buSzPct val="75000"/>
              <a:buFont typeface="Wingdings" pitchFamily="2" charset="2"/>
              <a:buNone/>
            </a:pPr>
            <a:r>
              <a:rPr lang="es-ES_tradnl" i="1"/>
              <a:t>Manejo de Recursos Humanos:</a:t>
            </a:r>
            <a:r>
              <a:rPr lang="es-ES_tradnl"/>
              <a:t> selección, promoción y colocación; evaluación, recompensas, desarrollo administrativo y relación accionistas(dueños) / ejecutivos / empleados.</a:t>
            </a:r>
          </a:p>
          <a:p>
            <a:pPr marL="88900" algn="just">
              <a:lnSpc>
                <a:spcPct val="85000"/>
              </a:lnSpc>
              <a:buClr>
                <a:schemeClr val="accent2"/>
              </a:buClr>
              <a:buSzPct val="75000"/>
              <a:buFont typeface="Wingdings" pitchFamily="2" charset="2"/>
              <a:buNone/>
            </a:pPr>
            <a:endParaRPr lang="es-ES_tradnl"/>
          </a:p>
          <a:p>
            <a:pPr marL="88900" algn="just">
              <a:lnSpc>
                <a:spcPct val="85000"/>
              </a:lnSpc>
              <a:buClr>
                <a:schemeClr val="accent2"/>
              </a:buClr>
              <a:buSzPct val="75000"/>
              <a:buFont typeface="Wingdings" pitchFamily="2" charset="2"/>
              <a:buNone/>
            </a:pPr>
            <a:r>
              <a:rPr lang="es-ES_tradnl" i="1"/>
              <a:t>Infraestructura de la Firma:</a:t>
            </a:r>
            <a:r>
              <a:rPr lang="es-ES_tradnl"/>
              <a:t> gestión general, planificación, finanzas, manejo contable, legal, asuntos de gobierno y gestión de calidad.</a:t>
            </a:r>
          </a:p>
          <a:p>
            <a:pPr marL="88900" algn="just">
              <a:lnSpc>
                <a:spcPct val="75000"/>
              </a:lnSpc>
              <a:buClr>
                <a:schemeClr val="accent2"/>
              </a:buClr>
              <a:buSzPct val="75000"/>
              <a:buFont typeface="Wingdings" pitchFamily="2" charset="2"/>
              <a:buNone/>
            </a:pPr>
            <a:endParaRPr lang="es-ES_tradnl"/>
          </a:p>
          <a:p>
            <a:pPr marL="88900" algn="just">
              <a:lnSpc>
                <a:spcPct val="75000"/>
              </a:lnSpc>
              <a:buClr>
                <a:schemeClr val="accent2"/>
              </a:buClr>
              <a:buSzPct val="75000"/>
              <a:buFont typeface="Wingdings" pitchFamily="2" charset="2"/>
              <a:buNone/>
            </a:pPr>
            <a:endParaRPr lang="es-ES_tradnl"/>
          </a:p>
          <a:p>
            <a:pPr marL="88900" algn="just">
              <a:lnSpc>
                <a:spcPct val="95000"/>
              </a:lnSpc>
              <a:buClr>
                <a:schemeClr val="accent2"/>
              </a:buClr>
              <a:buSzPct val="75000"/>
              <a:buFont typeface="Wingdings" pitchFamily="2" charset="2"/>
              <a:buNone/>
            </a:pPr>
            <a:r>
              <a:rPr lang="es-ES_tradnl" sz="2000"/>
              <a:t>La cadena del valor presenta una manera efectiva de diagnosticar la posición del negocio frente a sus principales competidores, definiendo así la base para llevar a cabo acciones que apunten al sostenimiento de una ventaja competitiva. Las diferencias entre el valor pagado por los consumidores y los costos genera el margen del negocio.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75490">
                                            <p:txEl>
                                              <p:pRg st="0" end="0"/>
                                            </p:txEl>
                                          </p:spTgt>
                                        </p:tgtEl>
                                        <p:attrNameLst>
                                          <p:attrName>style.visibility</p:attrName>
                                        </p:attrNameLst>
                                      </p:cBhvr>
                                      <p:to>
                                        <p:strVal val="visible"/>
                                      </p:to>
                                    </p:set>
                                    <p:anim calcmode="lin" valueType="num">
                                      <p:cBhvr additive="base">
                                        <p:cTn id="7" dur="500" fill="hold"/>
                                        <p:tgtEl>
                                          <p:spTgt spid="57549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7549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LATIGO.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75490">
                                            <p:txEl>
                                              <p:pRg st="3" end="3"/>
                                            </p:txEl>
                                          </p:spTgt>
                                        </p:tgtEl>
                                        <p:attrNameLst>
                                          <p:attrName>style.visibility</p:attrName>
                                        </p:attrNameLst>
                                      </p:cBhvr>
                                      <p:to>
                                        <p:strVal val="visible"/>
                                      </p:to>
                                    </p:set>
                                    <p:anim calcmode="lin" valueType="num">
                                      <p:cBhvr additive="base">
                                        <p:cTn id="13" dur="500" fill="hold"/>
                                        <p:tgtEl>
                                          <p:spTgt spid="575490">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75490">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LATIGO.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75490">
                                            <p:txEl>
                                              <p:pRg st="5" end="5"/>
                                            </p:txEl>
                                          </p:spTgt>
                                        </p:tgtEl>
                                        <p:attrNameLst>
                                          <p:attrName>style.visibility</p:attrName>
                                        </p:attrNameLst>
                                      </p:cBhvr>
                                      <p:to>
                                        <p:strVal val="visible"/>
                                      </p:to>
                                    </p:set>
                                    <p:anim calcmode="lin" valueType="num">
                                      <p:cBhvr additive="base">
                                        <p:cTn id="19" dur="500" fill="hold"/>
                                        <p:tgtEl>
                                          <p:spTgt spid="575490">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75490">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LATIGO.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75490">
                                            <p:txEl>
                                              <p:pRg st="7" end="7"/>
                                            </p:txEl>
                                          </p:spTgt>
                                        </p:tgtEl>
                                        <p:attrNameLst>
                                          <p:attrName>style.visibility</p:attrName>
                                        </p:attrNameLst>
                                      </p:cBhvr>
                                      <p:to>
                                        <p:strVal val="visible"/>
                                      </p:to>
                                    </p:set>
                                    <p:anim calcmode="lin" valueType="num">
                                      <p:cBhvr additive="base">
                                        <p:cTn id="25" dur="500" fill="hold"/>
                                        <p:tgtEl>
                                          <p:spTgt spid="575490">
                                            <p:txEl>
                                              <p:pRg st="7" end="7"/>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75490">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LATIGO.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75490">
                                            <p:txEl>
                                              <p:pRg st="9" end="9"/>
                                            </p:txEl>
                                          </p:spTgt>
                                        </p:tgtEl>
                                        <p:attrNameLst>
                                          <p:attrName>style.visibility</p:attrName>
                                        </p:attrNameLst>
                                      </p:cBhvr>
                                      <p:to>
                                        <p:strVal val="visible"/>
                                      </p:to>
                                    </p:set>
                                    <p:anim calcmode="lin" valueType="num">
                                      <p:cBhvr additive="base">
                                        <p:cTn id="31" dur="500" fill="hold"/>
                                        <p:tgtEl>
                                          <p:spTgt spid="575490">
                                            <p:txEl>
                                              <p:pRg st="9" end="9"/>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75490">
                                            <p:txEl>
                                              <p:pRg st="9" end="9"/>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LATIGO.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75490">
                                            <p:txEl>
                                              <p:pRg st="12" end="12"/>
                                            </p:txEl>
                                          </p:spTgt>
                                        </p:tgtEl>
                                        <p:attrNameLst>
                                          <p:attrName>style.visibility</p:attrName>
                                        </p:attrNameLst>
                                      </p:cBhvr>
                                      <p:to>
                                        <p:strVal val="visible"/>
                                      </p:to>
                                    </p:set>
                                    <p:anim calcmode="lin" valueType="num">
                                      <p:cBhvr additive="base">
                                        <p:cTn id="37" dur="500" fill="hold"/>
                                        <p:tgtEl>
                                          <p:spTgt spid="575490">
                                            <p:txEl>
                                              <p:pRg st="12" end="12"/>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75490">
                                            <p:txEl>
                                              <p:pRg st="12" end="1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LATIG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5490"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1 Marcador de pie de página"/>
          <p:cNvSpPr>
            <a:spLocks noGrp="1"/>
          </p:cNvSpPr>
          <p:nvPr>
            <p:ph type="ftr" sz="quarter" idx="10"/>
          </p:nvPr>
        </p:nvSpPr>
        <p:spPr/>
        <p:txBody>
          <a:bodyPr/>
          <a:lstStyle/>
          <a:p>
            <a:r>
              <a:rPr lang="es-ES"/>
              <a:t>IN42A – EVALUACIÓN DE PROYECTOS</a:t>
            </a:r>
          </a:p>
        </p:txBody>
      </p:sp>
      <p:sp>
        <p:nvSpPr>
          <p:cNvPr id="483330" name="Text Box 2"/>
          <p:cNvSpPr txBox="1">
            <a:spLocks noChangeArrowheads="1"/>
          </p:cNvSpPr>
          <p:nvPr/>
        </p:nvSpPr>
        <p:spPr bwMode="auto">
          <a:xfrm>
            <a:off x="1431925" y="793750"/>
            <a:ext cx="184150" cy="457200"/>
          </a:xfrm>
          <a:prstGeom prst="rect">
            <a:avLst/>
          </a:prstGeom>
          <a:noFill/>
          <a:ln w="9525">
            <a:noFill/>
            <a:miter lim="800000"/>
            <a:headEnd/>
            <a:tailEnd/>
          </a:ln>
          <a:effectLst/>
        </p:spPr>
        <p:txBody>
          <a:bodyPr wrap="none">
            <a:spAutoFit/>
          </a:bodyPr>
          <a:lstStyle/>
          <a:p>
            <a:pPr eaLnBrk="0" hangingPunct="0"/>
            <a:endParaRPr lang="es-ES" sz="2400"/>
          </a:p>
        </p:txBody>
      </p:sp>
      <p:sp>
        <p:nvSpPr>
          <p:cNvPr id="483331" name="Text Box 3"/>
          <p:cNvSpPr txBox="1">
            <a:spLocks noChangeArrowheads="1"/>
          </p:cNvSpPr>
          <p:nvPr/>
        </p:nvSpPr>
        <p:spPr bwMode="auto">
          <a:xfrm>
            <a:off x="1584325" y="565150"/>
            <a:ext cx="184150" cy="457200"/>
          </a:xfrm>
          <a:prstGeom prst="rect">
            <a:avLst/>
          </a:prstGeom>
          <a:noFill/>
          <a:ln w="9525">
            <a:noFill/>
            <a:miter lim="800000"/>
            <a:headEnd/>
            <a:tailEnd/>
          </a:ln>
          <a:effectLst/>
        </p:spPr>
        <p:txBody>
          <a:bodyPr wrap="none">
            <a:spAutoFit/>
          </a:bodyPr>
          <a:lstStyle/>
          <a:p>
            <a:pPr eaLnBrk="0" hangingPunct="0"/>
            <a:endParaRPr lang="es-ES" sz="2400"/>
          </a:p>
        </p:txBody>
      </p:sp>
      <p:sp>
        <p:nvSpPr>
          <p:cNvPr id="483332" name="Rectangle 4"/>
          <p:cNvSpPr>
            <a:spLocks noChangeArrowheads="1"/>
          </p:cNvSpPr>
          <p:nvPr/>
        </p:nvSpPr>
        <p:spPr bwMode="auto">
          <a:xfrm>
            <a:off x="5076825" y="3829050"/>
            <a:ext cx="1333500" cy="2744788"/>
          </a:xfrm>
          <a:prstGeom prst="rect">
            <a:avLst/>
          </a:prstGeom>
          <a:noFill/>
          <a:ln w="12700">
            <a:solidFill>
              <a:schemeClr val="tx1"/>
            </a:solidFill>
            <a:miter lim="800000"/>
            <a:headEnd/>
            <a:tailEnd/>
          </a:ln>
          <a:effectLst/>
        </p:spPr>
        <p:txBody>
          <a:bodyPr wrap="none" anchor="ctr"/>
          <a:lstStyle/>
          <a:p>
            <a:endParaRPr lang="es-CL"/>
          </a:p>
        </p:txBody>
      </p:sp>
      <p:sp>
        <p:nvSpPr>
          <p:cNvPr id="483333" name="Rectangle 5"/>
          <p:cNvSpPr>
            <a:spLocks noChangeArrowheads="1"/>
          </p:cNvSpPr>
          <p:nvPr/>
        </p:nvSpPr>
        <p:spPr bwMode="auto">
          <a:xfrm>
            <a:off x="5175250" y="3881438"/>
            <a:ext cx="1136650" cy="2640012"/>
          </a:xfrm>
          <a:prstGeom prst="rect">
            <a:avLst/>
          </a:prstGeom>
          <a:noFill/>
          <a:ln w="9525">
            <a:solidFill>
              <a:schemeClr val="tx1"/>
            </a:solidFill>
            <a:miter lim="800000"/>
            <a:headEnd/>
            <a:tailEnd/>
          </a:ln>
          <a:effectLst/>
        </p:spPr>
        <p:txBody>
          <a:bodyPr wrap="none" lIns="92075" tIns="46038" rIns="92075" bIns="46038" anchor="ctr"/>
          <a:lstStyle/>
          <a:p>
            <a:pPr algn="ctr" eaLnBrk="0" hangingPunct="0">
              <a:lnSpc>
                <a:spcPct val="75000"/>
              </a:lnSpc>
            </a:pPr>
            <a:r>
              <a:rPr lang="es-ES_tradnl" b="1">
                <a:latin typeface="Comic Sans MS" pitchFamily="66" charset="0"/>
              </a:rPr>
              <a:t>Marketing</a:t>
            </a:r>
          </a:p>
          <a:p>
            <a:pPr algn="ctr" eaLnBrk="0" hangingPunct="0">
              <a:lnSpc>
                <a:spcPct val="75000"/>
              </a:lnSpc>
            </a:pPr>
            <a:r>
              <a:rPr lang="es-ES_tradnl" b="1">
                <a:latin typeface="Comic Sans MS" pitchFamily="66" charset="0"/>
              </a:rPr>
              <a:t>y</a:t>
            </a:r>
          </a:p>
          <a:p>
            <a:pPr algn="ctr" eaLnBrk="0" hangingPunct="0">
              <a:lnSpc>
                <a:spcPct val="75000"/>
              </a:lnSpc>
            </a:pPr>
            <a:r>
              <a:rPr lang="es-ES_tradnl" b="1">
                <a:latin typeface="Comic Sans MS" pitchFamily="66" charset="0"/>
              </a:rPr>
              <a:t>Ventas</a:t>
            </a:r>
          </a:p>
        </p:txBody>
      </p:sp>
      <p:sp>
        <p:nvSpPr>
          <p:cNvPr id="483334" name="Rectangle 6"/>
          <p:cNvSpPr>
            <a:spLocks noChangeArrowheads="1"/>
          </p:cNvSpPr>
          <p:nvPr/>
        </p:nvSpPr>
        <p:spPr bwMode="auto">
          <a:xfrm>
            <a:off x="3743325" y="3829050"/>
            <a:ext cx="1333500" cy="2744788"/>
          </a:xfrm>
          <a:prstGeom prst="rect">
            <a:avLst/>
          </a:prstGeom>
          <a:noFill/>
          <a:ln w="12700">
            <a:solidFill>
              <a:schemeClr val="tx1"/>
            </a:solidFill>
            <a:miter lim="800000"/>
            <a:headEnd/>
            <a:tailEnd/>
          </a:ln>
          <a:effectLst/>
        </p:spPr>
        <p:txBody>
          <a:bodyPr wrap="none" anchor="ctr"/>
          <a:lstStyle/>
          <a:p>
            <a:endParaRPr lang="es-CL"/>
          </a:p>
        </p:txBody>
      </p:sp>
      <p:sp>
        <p:nvSpPr>
          <p:cNvPr id="483335" name="Rectangle 7"/>
          <p:cNvSpPr>
            <a:spLocks noChangeArrowheads="1"/>
          </p:cNvSpPr>
          <p:nvPr/>
        </p:nvSpPr>
        <p:spPr bwMode="auto">
          <a:xfrm>
            <a:off x="3841750" y="3881438"/>
            <a:ext cx="1136650" cy="2640012"/>
          </a:xfrm>
          <a:prstGeom prst="rect">
            <a:avLst/>
          </a:prstGeom>
          <a:noFill/>
          <a:ln w="9525">
            <a:solidFill>
              <a:schemeClr val="tx1"/>
            </a:solidFill>
            <a:miter lim="800000"/>
            <a:headEnd/>
            <a:tailEnd/>
          </a:ln>
          <a:effectLst/>
        </p:spPr>
        <p:txBody>
          <a:bodyPr wrap="none" lIns="92075" tIns="46038" rIns="92075" bIns="46038" anchor="ctr"/>
          <a:lstStyle/>
          <a:p>
            <a:pPr algn="ctr" eaLnBrk="0" hangingPunct="0">
              <a:lnSpc>
                <a:spcPct val="75000"/>
              </a:lnSpc>
            </a:pPr>
            <a:r>
              <a:rPr lang="es-ES_tradnl" b="1">
                <a:latin typeface="Comic Sans MS" pitchFamily="66" charset="0"/>
              </a:rPr>
              <a:t>Logística</a:t>
            </a:r>
          </a:p>
          <a:p>
            <a:pPr algn="ctr" eaLnBrk="0" hangingPunct="0">
              <a:lnSpc>
                <a:spcPct val="75000"/>
              </a:lnSpc>
            </a:pPr>
            <a:r>
              <a:rPr lang="es-ES_tradnl" b="1">
                <a:latin typeface="Comic Sans MS" pitchFamily="66" charset="0"/>
              </a:rPr>
              <a:t>de</a:t>
            </a:r>
          </a:p>
          <a:p>
            <a:pPr algn="ctr" eaLnBrk="0" hangingPunct="0">
              <a:lnSpc>
                <a:spcPct val="75000"/>
              </a:lnSpc>
            </a:pPr>
            <a:r>
              <a:rPr lang="es-ES_tradnl" b="1">
                <a:latin typeface="Comic Sans MS" pitchFamily="66" charset="0"/>
              </a:rPr>
              <a:t>Salida</a:t>
            </a:r>
          </a:p>
        </p:txBody>
      </p:sp>
      <p:sp>
        <p:nvSpPr>
          <p:cNvPr id="483336" name="Rectangle 8"/>
          <p:cNvSpPr>
            <a:spLocks noChangeArrowheads="1"/>
          </p:cNvSpPr>
          <p:nvPr/>
        </p:nvSpPr>
        <p:spPr bwMode="auto">
          <a:xfrm>
            <a:off x="2409825" y="3829050"/>
            <a:ext cx="1333500" cy="2744788"/>
          </a:xfrm>
          <a:prstGeom prst="rect">
            <a:avLst/>
          </a:prstGeom>
          <a:noFill/>
          <a:ln w="12700">
            <a:solidFill>
              <a:schemeClr val="tx1"/>
            </a:solidFill>
            <a:miter lim="800000"/>
            <a:headEnd/>
            <a:tailEnd/>
          </a:ln>
          <a:effectLst/>
        </p:spPr>
        <p:txBody>
          <a:bodyPr wrap="none" anchor="ctr"/>
          <a:lstStyle/>
          <a:p>
            <a:endParaRPr lang="es-CL"/>
          </a:p>
        </p:txBody>
      </p:sp>
      <p:sp>
        <p:nvSpPr>
          <p:cNvPr id="483337" name="Rectangle 9"/>
          <p:cNvSpPr>
            <a:spLocks noChangeArrowheads="1"/>
          </p:cNvSpPr>
          <p:nvPr/>
        </p:nvSpPr>
        <p:spPr bwMode="auto">
          <a:xfrm>
            <a:off x="2508250" y="3881438"/>
            <a:ext cx="1136650" cy="2640012"/>
          </a:xfrm>
          <a:prstGeom prst="rect">
            <a:avLst/>
          </a:prstGeom>
          <a:noFill/>
          <a:ln w="9525">
            <a:solidFill>
              <a:schemeClr val="tx1"/>
            </a:solidFill>
            <a:miter lim="800000"/>
            <a:headEnd/>
            <a:tailEnd/>
          </a:ln>
          <a:effectLst/>
        </p:spPr>
        <p:txBody>
          <a:bodyPr wrap="none" lIns="92075" tIns="46038" rIns="92075" bIns="46038" anchor="ctr"/>
          <a:lstStyle/>
          <a:p>
            <a:pPr algn="ctr" eaLnBrk="0" hangingPunct="0">
              <a:lnSpc>
                <a:spcPct val="75000"/>
              </a:lnSpc>
            </a:pPr>
            <a:r>
              <a:rPr lang="es-ES_tradnl" b="1">
                <a:latin typeface="Comic Sans MS" pitchFamily="66" charset="0"/>
              </a:rPr>
              <a:t>Operaciones</a:t>
            </a:r>
          </a:p>
        </p:txBody>
      </p:sp>
      <p:sp>
        <p:nvSpPr>
          <p:cNvPr id="483338" name="Rectangle 10"/>
          <p:cNvSpPr>
            <a:spLocks noChangeArrowheads="1"/>
          </p:cNvSpPr>
          <p:nvPr/>
        </p:nvSpPr>
        <p:spPr bwMode="auto">
          <a:xfrm>
            <a:off x="1076325" y="3829050"/>
            <a:ext cx="1333500" cy="2744788"/>
          </a:xfrm>
          <a:prstGeom prst="rect">
            <a:avLst/>
          </a:prstGeom>
          <a:noFill/>
          <a:ln w="12700">
            <a:solidFill>
              <a:schemeClr val="tx1"/>
            </a:solidFill>
            <a:miter lim="800000"/>
            <a:headEnd/>
            <a:tailEnd/>
          </a:ln>
          <a:effectLst/>
        </p:spPr>
        <p:txBody>
          <a:bodyPr wrap="none" anchor="ctr"/>
          <a:lstStyle/>
          <a:p>
            <a:endParaRPr lang="es-CL"/>
          </a:p>
        </p:txBody>
      </p:sp>
      <p:sp>
        <p:nvSpPr>
          <p:cNvPr id="483339" name="Rectangle 11"/>
          <p:cNvSpPr>
            <a:spLocks noChangeArrowheads="1"/>
          </p:cNvSpPr>
          <p:nvPr/>
        </p:nvSpPr>
        <p:spPr bwMode="auto">
          <a:xfrm>
            <a:off x="1174750" y="3881438"/>
            <a:ext cx="1136650" cy="2640012"/>
          </a:xfrm>
          <a:prstGeom prst="rect">
            <a:avLst/>
          </a:prstGeom>
          <a:noFill/>
          <a:ln w="9525">
            <a:solidFill>
              <a:schemeClr val="tx1"/>
            </a:solidFill>
            <a:miter lim="800000"/>
            <a:headEnd/>
            <a:tailEnd/>
          </a:ln>
          <a:effectLst/>
        </p:spPr>
        <p:txBody>
          <a:bodyPr wrap="none" lIns="92075" tIns="46038" rIns="92075" bIns="46038" anchor="ctr"/>
          <a:lstStyle/>
          <a:p>
            <a:pPr algn="ctr" eaLnBrk="0" hangingPunct="0">
              <a:lnSpc>
                <a:spcPct val="75000"/>
              </a:lnSpc>
            </a:pPr>
            <a:r>
              <a:rPr lang="es-ES_tradnl" b="1">
                <a:latin typeface="Comic Sans MS" pitchFamily="66" charset="0"/>
              </a:rPr>
              <a:t>Logística</a:t>
            </a:r>
          </a:p>
          <a:p>
            <a:pPr algn="ctr" eaLnBrk="0" hangingPunct="0">
              <a:lnSpc>
                <a:spcPct val="75000"/>
              </a:lnSpc>
            </a:pPr>
            <a:r>
              <a:rPr lang="es-ES_tradnl" b="1">
                <a:latin typeface="Comic Sans MS" pitchFamily="66" charset="0"/>
              </a:rPr>
              <a:t>de</a:t>
            </a:r>
          </a:p>
          <a:p>
            <a:pPr algn="ctr" eaLnBrk="0" hangingPunct="0">
              <a:lnSpc>
                <a:spcPct val="75000"/>
              </a:lnSpc>
            </a:pPr>
            <a:r>
              <a:rPr lang="es-ES_tradnl" b="1">
                <a:latin typeface="Comic Sans MS" pitchFamily="66" charset="0"/>
              </a:rPr>
              <a:t>Entrada</a:t>
            </a:r>
          </a:p>
        </p:txBody>
      </p:sp>
      <p:grpSp>
        <p:nvGrpSpPr>
          <p:cNvPr id="483340" name="Group 12"/>
          <p:cNvGrpSpPr>
            <a:grpSpLocks/>
          </p:cNvGrpSpPr>
          <p:nvPr/>
        </p:nvGrpSpPr>
        <p:grpSpPr bwMode="auto">
          <a:xfrm>
            <a:off x="6410325" y="3838575"/>
            <a:ext cx="2187575" cy="2732088"/>
            <a:chOff x="4038" y="2418"/>
            <a:chExt cx="1378" cy="1721"/>
          </a:xfrm>
        </p:grpSpPr>
        <p:sp>
          <p:nvSpPr>
            <p:cNvPr id="483341" name="Line 13"/>
            <p:cNvSpPr>
              <a:spLocks noChangeShapeType="1"/>
            </p:cNvSpPr>
            <p:nvPr/>
          </p:nvSpPr>
          <p:spPr bwMode="auto">
            <a:xfrm flipV="1">
              <a:off x="4881" y="2418"/>
              <a:ext cx="535" cy="1721"/>
            </a:xfrm>
            <a:prstGeom prst="line">
              <a:avLst/>
            </a:prstGeom>
            <a:noFill/>
            <a:ln w="12700">
              <a:solidFill>
                <a:schemeClr val="tx1"/>
              </a:solidFill>
              <a:round/>
              <a:headEnd type="none" w="sm" len="sm"/>
              <a:tailEnd type="none" w="sm" len="sm"/>
            </a:ln>
            <a:effectLst/>
          </p:spPr>
          <p:txBody>
            <a:bodyPr wrap="none" anchor="ctr"/>
            <a:lstStyle/>
            <a:p>
              <a:endParaRPr lang="es-CL"/>
            </a:p>
          </p:txBody>
        </p:sp>
        <p:sp>
          <p:nvSpPr>
            <p:cNvPr id="483342" name="Line 14"/>
            <p:cNvSpPr>
              <a:spLocks noChangeShapeType="1"/>
            </p:cNvSpPr>
            <p:nvPr/>
          </p:nvSpPr>
          <p:spPr bwMode="auto">
            <a:xfrm>
              <a:off x="4038" y="4139"/>
              <a:ext cx="849" cy="0"/>
            </a:xfrm>
            <a:prstGeom prst="line">
              <a:avLst/>
            </a:prstGeom>
            <a:noFill/>
            <a:ln w="12700">
              <a:solidFill>
                <a:schemeClr val="tx1"/>
              </a:solidFill>
              <a:round/>
              <a:headEnd type="none" w="sm" len="sm"/>
              <a:tailEnd type="none" w="sm" len="sm"/>
            </a:ln>
            <a:effectLst/>
          </p:spPr>
          <p:txBody>
            <a:bodyPr wrap="none" anchor="ctr"/>
            <a:lstStyle/>
            <a:p>
              <a:endParaRPr lang="es-CL"/>
            </a:p>
          </p:txBody>
        </p:sp>
        <p:sp>
          <p:nvSpPr>
            <p:cNvPr id="483343" name="Rectangle 15"/>
            <p:cNvSpPr>
              <a:spLocks noChangeArrowheads="1"/>
            </p:cNvSpPr>
            <p:nvPr/>
          </p:nvSpPr>
          <p:spPr bwMode="auto">
            <a:xfrm>
              <a:off x="4242" y="3215"/>
              <a:ext cx="672" cy="194"/>
            </a:xfrm>
            <a:prstGeom prst="rect">
              <a:avLst/>
            </a:prstGeom>
            <a:noFill/>
            <a:ln w="9525">
              <a:solidFill>
                <a:schemeClr val="tx1"/>
              </a:solidFill>
              <a:miter lim="800000"/>
              <a:headEnd/>
              <a:tailEnd/>
            </a:ln>
            <a:effectLst/>
          </p:spPr>
          <p:txBody>
            <a:bodyPr wrap="none" lIns="92075" tIns="46038" rIns="92075" bIns="46038">
              <a:spAutoFit/>
            </a:bodyPr>
            <a:lstStyle/>
            <a:p>
              <a:pPr algn="just" eaLnBrk="0" hangingPunct="0">
                <a:lnSpc>
                  <a:spcPct val="75000"/>
                </a:lnSpc>
              </a:pPr>
              <a:r>
                <a:rPr lang="es-ES_tradnl" b="1">
                  <a:latin typeface="Comic Sans MS" pitchFamily="66" charset="0"/>
                </a:rPr>
                <a:t>Servicio</a:t>
              </a:r>
            </a:p>
          </p:txBody>
        </p:sp>
      </p:grpSp>
      <p:grpSp>
        <p:nvGrpSpPr>
          <p:cNvPr id="483344" name="Group 16"/>
          <p:cNvGrpSpPr>
            <a:grpSpLocks/>
          </p:cNvGrpSpPr>
          <p:nvPr/>
        </p:nvGrpSpPr>
        <p:grpSpPr bwMode="auto">
          <a:xfrm>
            <a:off x="1076325" y="1084263"/>
            <a:ext cx="6657975" cy="695325"/>
            <a:chOff x="678" y="683"/>
            <a:chExt cx="4194" cy="438"/>
          </a:xfrm>
        </p:grpSpPr>
        <p:sp>
          <p:nvSpPr>
            <p:cNvPr id="483345" name="Rectangle 17"/>
            <p:cNvSpPr>
              <a:spLocks noChangeArrowheads="1"/>
            </p:cNvSpPr>
            <p:nvPr/>
          </p:nvSpPr>
          <p:spPr bwMode="auto">
            <a:xfrm>
              <a:off x="1932" y="764"/>
              <a:ext cx="2086" cy="280"/>
            </a:xfrm>
            <a:prstGeom prst="rect">
              <a:avLst/>
            </a:prstGeom>
            <a:noFill/>
            <a:ln w="9525">
              <a:solidFill>
                <a:schemeClr val="tx1"/>
              </a:solidFill>
              <a:miter lim="800000"/>
              <a:headEnd/>
              <a:tailEnd/>
            </a:ln>
            <a:effectLst/>
          </p:spPr>
          <p:txBody>
            <a:bodyPr wrap="none" lIns="92075" tIns="46038" rIns="92075" bIns="46038">
              <a:spAutoFit/>
            </a:bodyPr>
            <a:lstStyle/>
            <a:p>
              <a:pPr algn="just" eaLnBrk="0" hangingPunct="0">
                <a:lnSpc>
                  <a:spcPct val="125000"/>
                </a:lnSpc>
              </a:pPr>
              <a:r>
                <a:rPr lang="es-ES_tradnl" b="1">
                  <a:latin typeface="Comic Sans MS" pitchFamily="66" charset="0"/>
                </a:rPr>
                <a:t>Infraestructura de la Firma</a:t>
              </a:r>
            </a:p>
          </p:txBody>
        </p:sp>
        <p:sp>
          <p:nvSpPr>
            <p:cNvPr id="483346" name="Line 18"/>
            <p:cNvSpPr>
              <a:spLocks noChangeShapeType="1"/>
            </p:cNvSpPr>
            <p:nvPr/>
          </p:nvSpPr>
          <p:spPr bwMode="auto">
            <a:xfrm flipV="1">
              <a:off x="678" y="683"/>
              <a:ext cx="0" cy="438"/>
            </a:xfrm>
            <a:prstGeom prst="line">
              <a:avLst/>
            </a:prstGeom>
            <a:noFill/>
            <a:ln w="12700">
              <a:solidFill>
                <a:schemeClr val="tx1"/>
              </a:solidFill>
              <a:round/>
              <a:headEnd type="none" w="sm" len="sm"/>
              <a:tailEnd type="none" w="sm" len="sm"/>
            </a:ln>
            <a:effectLst/>
          </p:spPr>
          <p:txBody>
            <a:bodyPr wrap="none" anchor="ctr"/>
            <a:lstStyle/>
            <a:p>
              <a:endParaRPr lang="es-CL"/>
            </a:p>
          </p:txBody>
        </p:sp>
        <p:sp>
          <p:nvSpPr>
            <p:cNvPr id="483347" name="Line 19"/>
            <p:cNvSpPr>
              <a:spLocks noChangeShapeType="1"/>
            </p:cNvSpPr>
            <p:nvPr/>
          </p:nvSpPr>
          <p:spPr bwMode="auto">
            <a:xfrm>
              <a:off x="679" y="684"/>
              <a:ext cx="4193" cy="0"/>
            </a:xfrm>
            <a:prstGeom prst="line">
              <a:avLst/>
            </a:prstGeom>
            <a:noFill/>
            <a:ln w="12700">
              <a:solidFill>
                <a:schemeClr val="tx1"/>
              </a:solidFill>
              <a:round/>
              <a:headEnd type="none" w="sm" len="sm"/>
              <a:tailEnd type="none" w="sm" len="sm"/>
            </a:ln>
            <a:effectLst/>
          </p:spPr>
          <p:txBody>
            <a:bodyPr wrap="none" anchor="ctr"/>
            <a:lstStyle/>
            <a:p>
              <a:endParaRPr lang="es-CL"/>
            </a:p>
          </p:txBody>
        </p:sp>
      </p:grpSp>
      <p:grpSp>
        <p:nvGrpSpPr>
          <p:cNvPr id="483348" name="Group 20"/>
          <p:cNvGrpSpPr>
            <a:grpSpLocks/>
          </p:cNvGrpSpPr>
          <p:nvPr/>
        </p:nvGrpSpPr>
        <p:grpSpPr bwMode="auto">
          <a:xfrm>
            <a:off x="1076325" y="1770063"/>
            <a:ext cx="6877050" cy="695325"/>
            <a:chOff x="678" y="1115"/>
            <a:chExt cx="4332" cy="438"/>
          </a:xfrm>
        </p:grpSpPr>
        <p:sp>
          <p:nvSpPr>
            <p:cNvPr id="483349" name="Line 21"/>
            <p:cNvSpPr>
              <a:spLocks noChangeShapeType="1"/>
            </p:cNvSpPr>
            <p:nvPr/>
          </p:nvSpPr>
          <p:spPr bwMode="auto">
            <a:xfrm>
              <a:off x="4039" y="1116"/>
              <a:ext cx="971" cy="0"/>
            </a:xfrm>
            <a:prstGeom prst="line">
              <a:avLst/>
            </a:prstGeom>
            <a:noFill/>
            <a:ln w="12700">
              <a:solidFill>
                <a:schemeClr val="tx1"/>
              </a:solidFill>
              <a:round/>
              <a:headEnd type="none" w="sm" len="sm"/>
              <a:tailEnd type="none" w="sm" len="sm"/>
            </a:ln>
            <a:effectLst/>
          </p:spPr>
          <p:txBody>
            <a:bodyPr wrap="none" anchor="ctr"/>
            <a:lstStyle/>
            <a:p>
              <a:endParaRPr lang="es-CL"/>
            </a:p>
          </p:txBody>
        </p:sp>
        <p:sp>
          <p:nvSpPr>
            <p:cNvPr id="483350" name="Rectangle 22"/>
            <p:cNvSpPr>
              <a:spLocks noChangeArrowheads="1"/>
            </p:cNvSpPr>
            <p:nvPr/>
          </p:nvSpPr>
          <p:spPr bwMode="auto">
            <a:xfrm>
              <a:off x="1800" y="1196"/>
              <a:ext cx="2177" cy="280"/>
            </a:xfrm>
            <a:prstGeom prst="rect">
              <a:avLst/>
            </a:prstGeom>
            <a:noFill/>
            <a:ln w="9525">
              <a:solidFill>
                <a:schemeClr val="tx1"/>
              </a:solidFill>
              <a:miter lim="800000"/>
              <a:headEnd/>
              <a:tailEnd/>
            </a:ln>
            <a:effectLst/>
          </p:spPr>
          <p:txBody>
            <a:bodyPr wrap="none" lIns="92075" tIns="46038" rIns="92075" bIns="46038">
              <a:spAutoFit/>
            </a:bodyPr>
            <a:lstStyle/>
            <a:p>
              <a:pPr algn="just" eaLnBrk="0" hangingPunct="0">
                <a:lnSpc>
                  <a:spcPct val="125000"/>
                </a:lnSpc>
              </a:pPr>
              <a:r>
                <a:rPr lang="es-ES_tradnl" b="1">
                  <a:latin typeface="Comic Sans MS" pitchFamily="66" charset="0"/>
                </a:rPr>
                <a:t>Manejo de Recursos Humanos</a:t>
              </a:r>
            </a:p>
          </p:txBody>
        </p:sp>
        <p:grpSp>
          <p:nvGrpSpPr>
            <p:cNvPr id="483351" name="Group 23"/>
            <p:cNvGrpSpPr>
              <a:grpSpLocks/>
            </p:cNvGrpSpPr>
            <p:nvPr/>
          </p:nvGrpSpPr>
          <p:grpSpPr bwMode="auto">
            <a:xfrm>
              <a:off x="678" y="1115"/>
              <a:ext cx="3366" cy="438"/>
              <a:chOff x="678" y="1115"/>
              <a:chExt cx="3366" cy="438"/>
            </a:xfrm>
          </p:grpSpPr>
          <p:sp>
            <p:nvSpPr>
              <p:cNvPr id="483352" name="Line 24"/>
              <p:cNvSpPr>
                <a:spLocks noChangeShapeType="1"/>
              </p:cNvSpPr>
              <p:nvPr/>
            </p:nvSpPr>
            <p:spPr bwMode="auto">
              <a:xfrm flipV="1">
                <a:off x="678" y="1115"/>
                <a:ext cx="0" cy="438"/>
              </a:xfrm>
              <a:prstGeom prst="line">
                <a:avLst/>
              </a:prstGeom>
              <a:noFill/>
              <a:ln w="12700">
                <a:solidFill>
                  <a:schemeClr val="tx1"/>
                </a:solidFill>
                <a:round/>
                <a:headEnd type="none" w="sm" len="sm"/>
                <a:tailEnd type="none" w="sm" len="sm"/>
              </a:ln>
              <a:effectLst/>
            </p:spPr>
            <p:txBody>
              <a:bodyPr wrap="none" anchor="ctr"/>
              <a:lstStyle/>
              <a:p>
                <a:endParaRPr lang="es-CL"/>
              </a:p>
            </p:txBody>
          </p:sp>
          <p:sp>
            <p:nvSpPr>
              <p:cNvPr id="483353" name="Line 25"/>
              <p:cNvSpPr>
                <a:spLocks noChangeShapeType="1"/>
              </p:cNvSpPr>
              <p:nvPr/>
            </p:nvSpPr>
            <p:spPr bwMode="auto">
              <a:xfrm>
                <a:off x="679" y="1116"/>
                <a:ext cx="3365" cy="0"/>
              </a:xfrm>
              <a:prstGeom prst="line">
                <a:avLst/>
              </a:prstGeom>
              <a:noFill/>
              <a:ln w="12700">
                <a:solidFill>
                  <a:schemeClr val="tx1"/>
                </a:solidFill>
                <a:round/>
                <a:headEnd type="none" w="sm" len="sm"/>
                <a:tailEnd type="none" w="sm" len="sm"/>
              </a:ln>
              <a:effectLst/>
            </p:spPr>
            <p:txBody>
              <a:bodyPr wrap="none" anchor="ctr"/>
              <a:lstStyle/>
              <a:p>
                <a:endParaRPr lang="es-CL"/>
              </a:p>
            </p:txBody>
          </p:sp>
        </p:grpSp>
      </p:grpSp>
      <p:grpSp>
        <p:nvGrpSpPr>
          <p:cNvPr id="483354" name="Group 26"/>
          <p:cNvGrpSpPr>
            <a:grpSpLocks/>
          </p:cNvGrpSpPr>
          <p:nvPr/>
        </p:nvGrpSpPr>
        <p:grpSpPr bwMode="auto">
          <a:xfrm>
            <a:off x="1076325" y="2455863"/>
            <a:ext cx="7105650" cy="695325"/>
            <a:chOff x="678" y="1547"/>
            <a:chExt cx="4476" cy="438"/>
          </a:xfrm>
        </p:grpSpPr>
        <p:sp>
          <p:nvSpPr>
            <p:cNvPr id="483355" name="Line 27"/>
            <p:cNvSpPr>
              <a:spLocks noChangeShapeType="1"/>
            </p:cNvSpPr>
            <p:nvPr/>
          </p:nvSpPr>
          <p:spPr bwMode="auto">
            <a:xfrm>
              <a:off x="4039" y="1548"/>
              <a:ext cx="1115" cy="0"/>
            </a:xfrm>
            <a:prstGeom prst="line">
              <a:avLst/>
            </a:prstGeom>
            <a:noFill/>
            <a:ln w="12700">
              <a:solidFill>
                <a:schemeClr val="tx1"/>
              </a:solidFill>
              <a:round/>
              <a:headEnd type="none" w="sm" len="sm"/>
              <a:tailEnd type="none" w="sm" len="sm"/>
            </a:ln>
            <a:effectLst/>
          </p:spPr>
          <p:txBody>
            <a:bodyPr wrap="none" anchor="ctr"/>
            <a:lstStyle/>
            <a:p>
              <a:endParaRPr lang="es-CL"/>
            </a:p>
          </p:txBody>
        </p:sp>
        <p:sp>
          <p:nvSpPr>
            <p:cNvPr id="483356" name="Rectangle 28"/>
            <p:cNvSpPr>
              <a:spLocks noChangeArrowheads="1"/>
            </p:cNvSpPr>
            <p:nvPr/>
          </p:nvSpPr>
          <p:spPr bwMode="auto">
            <a:xfrm>
              <a:off x="2040" y="1604"/>
              <a:ext cx="1832" cy="280"/>
            </a:xfrm>
            <a:prstGeom prst="rect">
              <a:avLst/>
            </a:prstGeom>
            <a:noFill/>
            <a:ln w="9525">
              <a:solidFill>
                <a:schemeClr val="tx1"/>
              </a:solidFill>
              <a:miter lim="800000"/>
              <a:headEnd/>
              <a:tailEnd/>
            </a:ln>
            <a:effectLst/>
          </p:spPr>
          <p:txBody>
            <a:bodyPr wrap="none" lIns="92075" tIns="46038" rIns="92075" bIns="46038">
              <a:spAutoFit/>
            </a:bodyPr>
            <a:lstStyle/>
            <a:p>
              <a:pPr algn="just" eaLnBrk="0" hangingPunct="0">
                <a:lnSpc>
                  <a:spcPct val="125000"/>
                </a:lnSpc>
              </a:pPr>
              <a:r>
                <a:rPr lang="es-ES_tradnl" b="1">
                  <a:latin typeface="Comic Sans MS" pitchFamily="66" charset="0"/>
                </a:rPr>
                <a:t>Desarrollo de Tecnología</a:t>
              </a:r>
            </a:p>
          </p:txBody>
        </p:sp>
        <p:grpSp>
          <p:nvGrpSpPr>
            <p:cNvPr id="483357" name="Group 29"/>
            <p:cNvGrpSpPr>
              <a:grpSpLocks/>
            </p:cNvGrpSpPr>
            <p:nvPr/>
          </p:nvGrpSpPr>
          <p:grpSpPr bwMode="auto">
            <a:xfrm>
              <a:off x="678" y="1547"/>
              <a:ext cx="3366" cy="438"/>
              <a:chOff x="678" y="1547"/>
              <a:chExt cx="3366" cy="438"/>
            </a:xfrm>
          </p:grpSpPr>
          <p:sp>
            <p:nvSpPr>
              <p:cNvPr id="483358" name="Line 30"/>
              <p:cNvSpPr>
                <a:spLocks noChangeShapeType="1"/>
              </p:cNvSpPr>
              <p:nvPr/>
            </p:nvSpPr>
            <p:spPr bwMode="auto">
              <a:xfrm flipV="1">
                <a:off x="678" y="1547"/>
                <a:ext cx="0" cy="438"/>
              </a:xfrm>
              <a:prstGeom prst="line">
                <a:avLst/>
              </a:prstGeom>
              <a:noFill/>
              <a:ln w="12700">
                <a:solidFill>
                  <a:schemeClr val="tx1"/>
                </a:solidFill>
                <a:round/>
                <a:headEnd type="none" w="sm" len="sm"/>
                <a:tailEnd type="none" w="sm" len="sm"/>
              </a:ln>
              <a:effectLst/>
            </p:spPr>
            <p:txBody>
              <a:bodyPr wrap="none" anchor="ctr"/>
              <a:lstStyle/>
              <a:p>
                <a:endParaRPr lang="es-CL"/>
              </a:p>
            </p:txBody>
          </p:sp>
          <p:sp>
            <p:nvSpPr>
              <p:cNvPr id="483359" name="Line 31"/>
              <p:cNvSpPr>
                <a:spLocks noChangeShapeType="1"/>
              </p:cNvSpPr>
              <p:nvPr/>
            </p:nvSpPr>
            <p:spPr bwMode="auto">
              <a:xfrm>
                <a:off x="679" y="1548"/>
                <a:ext cx="3365" cy="0"/>
              </a:xfrm>
              <a:prstGeom prst="line">
                <a:avLst/>
              </a:prstGeom>
              <a:noFill/>
              <a:ln w="12700">
                <a:solidFill>
                  <a:schemeClr val="tx1"/>
                </a:solidFill>
                <a:round/>
                <a:headEnd type="none" w="sm" len="sm"/>
                <a:tailEnd type="none" w="sm" len="sm"/>
              </a:ln>
              <a:effectLst/>
            </p:spPr>
            <p:txBody>
              <a:bodyPr wrap="none" anchor="ctr"/>
              <a:lstStyle/>
              <a:p>
                <a:endParaRPr lang="es-CL"/>
              </a:p>
            </p:txBody>
          </p:sp>
        </p:grpSp>
      </p:grpSp>
      <p:grpSp>
        <p:nvGrpSpPr>
          <p:cNvPr id="483360" name="Group 32"/>
          <p:cNvGrpSpPr>
            <a:grpSpLocks/>
          </p:cNvGrpSpPr>
          <p:nvPr/>
        </p:nvGrpSpPr>
        <p:grpSpPr bwMode="auto">
          <a:xfrm>
            <a:off x="1076325" y="3141663"/>
            <a:ext cx="7524750" cy="695325"/>
            <a:chOff x="678" y="1979"/>
            <a:chExt cx="4740" cy="438"/>
          </a:xfrm>
        </p:grpSpPr>
        <p:sp>
          <p:nvSpPr>
            <p:cNvPr id="483361" name="Line 33"/>
            <p:cNvSpPr>
              <a:spLocks noChangeShapeType="1"/>
            </p:cNvSpPr>
            <p:nvPr/>
          </p:nvSpPr>
          <p:spPr bwMode="auto">
            <a:xfrm>
              <a:off x="4039" y="2412"/>
              <a:ext cx="1379" cy="0"/>
            </a:xfrm>
            <a:prstGeom prst="line">
              <a:avLst/>
            </a:prstGeom>
            <a:noFill/>
            <a:ln w="12700">
              <a:solidFill>
                <a:schemeClr val="tx1"/>
              </a:solidFill>
              <a:round/>
              <a:headEnd type="none" w="sm" len="sm"/>
              <a:tailEnd type="none" w="sm" len="sm"/>
            </a:ln>
            <a:effectLst/>
          </p:spPr>
          <p:txBody>
            <a:bodyPr wrap="none" anchor="ctr"/>
            <a:lstStyle/>
            <a:p>
              <a:endParaRPr lang="es-CL"/>
            </a:p>
          </p:txBody>
        </p:sp>
        <p:sp>
          <p:nvSpPr>
            <p:cNvPr id="483362" name="Line 34"/>
            <p:cNvSpPr>
              <a:spLocks noChangeShapeType="1"/>
            </p:cNvSpPr>
            <p:nvPr/>
          </p:nvSpPr>
          <p:spPr bwMode="auto">
            <a:xfrm>
              <a:off x="4039" y="1980"/>
              <a:ext cx="1235" cy="0"/>
            </a:xfrm>
            <a:prstGeom prst="line">
              <a:avLst/>
            </a:prstGeom>
            <a:noFill/>
            <a:ln w="12700">
              <a:solidFill>
                <a:schemeClr val="tx1"/>
              </a:solidFill>
              <a:round/>
              <a:headEnd type="none" w="sm" len="sm"/>
              <a:tailEnd type="none" w="sm" len="sm"/>
            </a:ln>
            <a:effectLst/>
          </p:spPr>
          <p:txBody>
            <a:bodyPr wrap="none" anchor="ctr"/>
            <a:lstStyle/>
            <a:p>
              <a:endParaRPr lang="es-CL"/>
            </a:p>
          </p:txBody>
        </p:sp>
        <p:sp>
          <p:nvSpPr>
            <p:cNvPr id="483363" name="Rectangle 35"/>
            <p:cNvSpPr>
              <a:spLocks noChangeArrowheads="1"/>
            </p:cNvSpPr>
            <p:nvPr/>
          </p:nvSpPr>
          <p:spPr bwMode="auto">
            <a:xfrm>
              <a:off x="2316" y="2048"/>
              <a:ext cx="1028" cy="280"/>
            </a:xfrm>
            <a:prstGeom prst="rect">
              <a:avLst/>
            </a:prstGeom>
            <a:noFill/>
            <a:ln w="9525">
              <a:solidFill>
                <a:schemeClr val="tx1"/>
              </a:solidFill>
              <a:miter lim="800000"/>
              <a:headEnd/>
              <a:tailEnd/>
            </a:ln>
            <a:effectLst/>
          </p:spPr>
          <p:txBody>
            <a:bodyPr wrap="none" lIns="92075" tIns="46038" rIns="92075" bIns="46038">
              <a:spAutoFit/>
            </a:bodyPr>
            <a:lstStyle/>
            <a:p>
              <a:pPr algn="just" eaLnBrk="0" hangingPunct="0">
                <a:lnSpc>
                  <a:spcPct val="125000"/>
                </a:lnSpc>
              </a:pPr>
              <a:r>
                <a:rPr lang="es-ES_tradnl" b="1">
                  <a:latin typeface="Comic Sans MS" pitchFamily="66" charset="0"/>
                </a:rPr>
                <a:t>Adquisiciones</a:t>
              </a:r>
            </a:p>
          </p:txBody>
        </p:sp>
        <p:grpSp>
          <p:nvGrpSpPr>
            <p:cNvPr id="483364" name="Group 36"/>
            <p:cNvGrpSpPr>
              <a:grpSpLocks/>
            </p:cNvGrpSpPr>
            <p:nvPr/>
          </p:nvGrpSpPr>
          <p:grpSpPr bwMode="auto">
            <a:xfrm>
              <a:off x="678" y="1979"/>
              <a:ext cx="3366" cy="438"/>
              <a:chOff x="678" y="1979"/>
              <a:chExt cx="3366" cy="438"/>
            </a:xfrm>
          </p:grpSpPr>
          <p:sp>
            <p:nvSpPr>
              <p:cNvPr id="483365" name="Line 37"/>
              <p:cNvSpPr>
                <a:spLocks noChangeShapeType="1"/>
              </p:cNvSpPr>
              <p:nvPr/>
            </p:nvSpPr>
            <p:spPr bwMode="auto">
              <a:xfrm flipV="1">
                <a:off x="678" y="1979"/>
                <a:ext cx="0" cy="438"/>
              </a:xfrm>
              <a:prstGeom prst="line">
                <a:avLst/>
              </a:prstGeom>
              <a:noFill/>
              <a:ln w="12700">
                <a:solidFill>
                  <a:schemeClr val="tx1"/>
                </a:solidFill>
                <a:round/>
                <a:headEnd type="none" w="sm" len="sm"/>
                <a:tailEnd type="none" w="sm" len="sm"/>
              </a:ln>
              <a:effectLst/>
            </p:spPr>
            <p:txBody>
              <a:bodyPr wrap="none" anchor="ctr"/>
              <a:lstStyle/>
              <a:p>
                <a:endParaRPr lang="es-CL"/>
              </a:p>
            </p:txBody>
          </p:sp>
          <p:sp>
            <p:nvSpPr>
              <p:cNvPr id="483366" name="Line 38"/>
              <p:cNvSpPr>
                <a:spLocks noChangeShapeType="1"/>
              </p:cNvSpPr>
              <p:nvPr/>
            </p:nvSpPr>
            <p:spPr bwMode="auto">
              <a:xfrm>
                <a:off x="679" y="1980"/>
                <a:ext cx="3365" cy="0"/>
              </a:xfrm>
              <a:prstGeom prst="line">
                <a:avLst/>
              </a:prstGeom>
              <a:noFill/>
              <a:ln w="12700">
                <a:solidFill>
                  <a:schemeClr val="tx1"/>
                </a:solidFill>
                <a:round/>
                <a:headEnd type="none" w="sm" len="sm"/>
                <a:tailEnd type="none" w="sm" len="sm"/>
              </a:ln>
              <a:effectLst/>
            </p:spPr>
            <p:txBody>
              <a:bodyPr wrap="none" anchor="ctr"/>
              <a:lstStyle/>
              <a:p>
                <a:endParaRPr lang="es-CL"/>
              </a:p>
            </p:txBody>
          </p:sp>
        </p:grpSp>
      </p:grpSp>
      <p:grpSp>
        <p:nvGrpSpPr>
          <p:cNvPr id="483367" name="Group 39"/>
          <p:cNvGrpSpPr>
            <a:grpSpLocks/>
          </p:cNvGrpSpPr>
          <p:nvPr/>
        </p:nvGrpSpPr>
        <p:grpSpPr bwMode="auto">
          <a:xfrm>
            <a:off x="2409825" y="1773238"/>
            <a:ext cx="4000500" cy="2055812"/>
            <a:chOff x="1518" y="1117"/>
            <a:chExt cx="2520" cy="1295"/>
          </a:xfrm>
        </p:grpSpPr>
        <p:sp>
          <p:nvSpPr>
            <p:cNvPr id="483368" name="Line 40"/>
            <p:cNvSpPr>
              <a:spLocks noChangeShapeType="1"/>
            </p:cNvSpPr>
            <p:nvPr/>
          </p:nvSpPr>
          <p:spPr bwMode="auto">
            <a:xfrm flipV="1">
              <a:off x="3198" y="1117"/>
              <a:ext cx="0" cy="1289"/>
            </a:xfrm>
            <a:prstGeom prst="line">
              <a:avLst/>
            </a:prstGeom>
            <a:noFill/>
            <a:ln w="12700">
              <a:solidFill>
                <a:schemeClr val="tx1"/>
              </a:solidFill>
              <a:prstDash val="dash"/>
              <a:round/>
              <a:headEnd type="none" w="sm" len="sm"/>
              <a:tailEnd type="none" w="sm" len="sm"/>
            </a:ln>
            <a:effectLst/>
          </p:spPr>
          <p:txBody>
            <a:bodyPr wrap="none" anchor="ctr"/>
            <a:lstStyle/>
            <a:p>
              <a:endParaRPr lang="es-CL"/>
            </a:p>
          </p:txBody>
        </p:sp>
        <p:sp>
          <p:nvSpPr>
            <p:cNvPr id="483369" name="Line 41"/>
            <p:cNvSpPr>
              <a:spLocks noChangeShapeType="1"/>
            </p:cNvSpPr>
            <p:nvPr/>
          </p:nvSpPr>
          <p:spPr bwMode="auto">
            <a:xfrm flipV="1">
              <a:off x="2358" y="1123"/>
              <a:ext cx="0" cy="1289"/>
            </a:xfrm>
            <a:prstGeom prst="line">
              <a:avLst/>
            </a:prstGeom>
            <a:noFill/>
            <a:ln w="12700">
              <a:solidFill>
                <a:schemeClr val="tx1"/>
              </a:solidFill>
              <a:prstDash val="dash"/>
              <a:round/>
              <a:headEnd type="none" w="sm" len="sm"/>
              <a:tailEnd type="none" w="sm" len="sm"/>
            </a:ln>
            <a:effectLst/>
          </p:spPr>
          <p:txBody>
            <a:bodyPr wrap="none" anchor="ctr"/>
            <a:lstStyle/>
            <a:p>
              <a:endParaRPr lang="es-CL"/>
            </a:p>
          </p:txBody>
        </p:sp>
        <p:sp>
          <p:nvSpPr>
            <p:cNvPr id="483370" name="Line 42"/>
            <p:cNvSpPr>
              <a:spLocks noChangeShapeType="1"/>
            </p:cNvSpPr>
            <p:nvPr/>
          </p:nvSpPr>
          <p:spPr bwMode="auto">
            <a:xfrm flipV="1">
              <a:off x="1518" y="1123"/>
              <a:ext cx="0" cy="1289"/>
            </a:xfrm>
            <a:prstGeom prst="line">
              <a:avLst/>
            </a:prstGeom>
            <a:noFill/>
            <a:ln w="12700">
              <a:solidFill>
                <a:schemeClr val="tx1"/>
              </a:solidFill>
              <a:prstDash val="dash"/>
              <a:round/>
              <a:headEnd type="none" w="sm" len="sm"/>
              <a:tailEnd type="none" w="sm" len="sm"/>
            </a:ln>
            <a:effectLst/>
          </p:spPr>
          <p:txBody>
            <a:bodyPr wrap="none" anchor="ctr"/>
            <a:lstStyle/>
            <a:p>
              <a:endParaRPr lang="es-CL"/>
            </a:p>
          </p:txBody>
        </p:sp>
        <p:sp>
          <p:nvSpPr>
            <p:cNvPr id="483371" name="Line 43"/>
            <p:cNvSpPr>
              <a:spLocks noChangeShapeType="1"/>
            </p:cNvSpPr>
            <p:nvPr/>
          </p:nvSpPr>
          <p:spPr bwMode="auto">
            <a:xfrm flipV="1">
              <a:off x="4038" y="1117"/>
              <a:ext cx="0" cy="1289"/>
            </a:xfrm>
            <a:prstGeom prst="line">
              <a:avLst/>
            </a:prstGeom>
            <a:noFill/>
            <a:ln w="12700">
              <a:solidFill>
                <a:schemeClr val="tx1"/>
              </a:solidFill>
              <a:prstDash val="dash"/>
              <a:round/>
              <a:headEnd type="none" w="sm" len="sm"/>
              <a:tailEnd type="none" w="sm" len="sm"/>
            </a:ln>
            <a:effectLst/>
          </p:spPr>
          <p:txBody>
            <a:bodyPr wrap="none" anchor="ctr"/>
            <a:lstStyle/>
            <a:p>
              <a:endParaRPr lang="es-CL"/>
            </a:p>
          </p:txBody>
        </p:sp>
      </p:grpSp>
      <p:grpSp>
        <p:nvGrpSpPr>
          <p:cNvPr id="483372" name="Group 44"/>
          <p:cNvGrpSpPr>
            <a:grpSpLocks/>
          </p:cNvGrpSpPr>
          <p:nvPr/>
        </p:nvGrpSpPr>
        <p:grpSpPr bwMode="auto">
          <a:xfrm>
            <a:off x="7735888" y="1085850"/>
            <a:ext cx="1189037" cy="5486400"/>
            <a:chOff x="4873" y="684"/>
            <a:chExt cx="749" cy="3456"/>
          </a:xfrm>
        </p:grpSpPr>
        <p:sp>
          <p:nvSpPr>
            <p:cNvPr id="483373" name="Line 45"/>
            <p:cNvSpPr>
              <a:spLocks noChangeShapeType="1"/>
            </p:cNvSpPr>
            <p:nvPr/>
          </p:nvSpPr>
          <p:spPr bwMode="auto">
            <a:xfrm flipV="1">
              <a:off x="5088" y="2412"/>
              <a:ext cx="533" cy="1716"/>
            </a:xfrm>
            <a:prstGeom prst="line">
              <a:avLst/>
            </a:prstGeom>
            <a:noFill/>
            <a:ln w="12700">
              <a:solidFill>
                <a:schemeClr val="tx1"/>
              </a:solidFill>
              <a:round/>
              <a:headEnd type="none" w="sm" len="sm"/>
              <a:tailEnd type="none" w="sm" len="sm"/>
            </a:ln>
            <a:effectLst/>
          </p:spPr>
          <p:txBody>
            <a:bodyPr wrap="none" anchor="ctr"/>
            <a:lstStyle/>
            <a:p>
              <a:endParaRPr lang="es-CL"/>
            </a:p>
          </p:txBody>
        </p:sp>
        <p:sp>
          <p:nvSpPr>
            <p:cNvPr id="483374" name="Line 46"/>
            <p:cNvSpPr>
              <a:spLocks noChangeShapeType="1"/>
            </p:cNvSpPr>
            <p:nvPr/>
          </p:nvSpPr>
          <p:spPr bwMode="auto">
            <a:xfrm>
              <a:off x="4885" y="685"/>
              <a:ext cx="533" cy="1727"/>
            </a:xfrm>
            <a:prstGeom prst="line">
              <a:avLst/>
            </a:prstGeom>
            <a:noFill/>
            <a:ln w="12700">
              <a:solidFill>
                <a:schemeClr val="tx1"/>
              </a:solidFill>
              <a:round/>
              <a:headEnd type="none" w="sm" len="sm"/>
              <a:tailEnd type="none" w="sm" len="sm"/>
            </a:ln>
            <a:effectLst/>
          </p:spPr>
          <p:txBody>
            <a:bodyPr wrap="none" anchor="ctr"/>
            <a:lstStyle/>
            <a:p>
              <a:endParaRPr lang="es-CL"/>
            </a:p>
          </p:txBody>
        </p:sp>
        <p:sp>
          <p:nvSpPr>
            <p:cNvPr id="483375" name="Line 47"/>
            <p:cNvSpPr>
              <a:spLocks noChangeShapeType="1"/>
            </p:cNvSpPr>
            <p:nvPr/>
          </p:nvSpPr>
          <p:spPr bwMode="auto">
            <a:xfrm>
              <a:off x="5089" y="691"/>
              <a:ext cx="533" cy="1727"/>
            </a:xfrm>
            <a:prstGeom prst="line">
              <a:avLst/>
            </a:prstGeom>
            <a:noFill/>
            <a:ln w="12700">
              <a:solidFill>
                <a:schemeClr val="tx1"/>
              </a:solidFill>
              <a:round/>
              <a:headEnd type="none" w="sm" len="sm"/>
              <a:tailEnd type="none" w="sm" len="sm"/>
            </a:ln>
            <a:effectLst/>
          </p:spPr>
          <p:txBody>
            <a:bodyPr wrap="none" anchor="ctr"/>
            <a:lstStyle/>
            <a:p>
              <a:endParaRPr lang="es-CL"/>
            </a:p>
          </p:txBody>
        </p:sp>
        <p:sp>
          <p:nvSpPr>
            <p:cNvPr id="483376" name="Line 48"/>
            <p:cNvSpPr>
              <a:spLocks noChangeShapeType="1"/>
            </p:cNvSpPr>
            <p:nvPr/>
          </p:nvSpPr>
          <p:spPr bwMode="auto">
            <a:xfrm>
              <a:off x="4873" y="684"/>
              <a:ext cx="221" cy="0"/>
            </a:xfrm>
            <a:prstGeom prst="line">
              <a:avLst/>
            </a:prstGeom>
            <a:noFill/>
            <a:ln w="12700">
              <a:solidFill>
                <a:schemeClr val="tx1"/>
              </a:solidFill>
              <a:round/>
              <a:headEnd type="none" w="sm" len="sm"/>
              <a:tailEnd type="none" w="sm" len="sm"/>
            </a:ln>
            <a:effectLst/>
          </p:spPr>
          <p:txBody>
            <a:bodyPr wrap="none" anchor="ctr"/>
            <a:lstStyle/>
            <a:p>
              <a:endParaRPr lang="es-CL"/>
            </a:p>
          </p:txBody>
        </p:sp>
        <p:sp>
          <p:nvSpPr>
            <p:cNvPr id="483377" name="Line 49"/>
            <p:cNvSpPr>
              <a:spLocks noChangeShapeType="1"/>
            </p:cNvSpPr>
            <p:nvPr/>
          </p:nvSpPr>
          <p:spPr bwMode="auto">
            <a:xfrm>
              <a:off x="4885" y="4140"/>
              <a:ext cx="221" cy="0"/>
            </a:xfrm>
            <a:prstGeom prst="line">
              <a:avLst/>
            </a:prstGeom>
            <a:noFill/>
            <a:ln w="12700">
              <a:solidFill>
                <a:schemeClr val="tx1"/>
              </a:solidFill>
              <a:round/>
              <a:headEnd type="none" w="sm" len="sm"/>
              <a:tailEnd type="none" w="sm" len="sm"/>
            </a:ln>
            <a:effectLst/>
          </p:spPr>
          <p:txBody>
            <a:bodyPr wrap="none" anchor="ctr"/>
            <a:lstStyle/>
            <a:p>
              <a:endParaRPr lang="es-CL"/>
            </a:p>
          </p:txBody>
        </p:sp>
      </p:grpSp>
      <p:sp>
        <p:nvSpPr>
          <p:cNvPr id="483378" name="Text Box 50"/>
          <p:cNvSpPr txBox="1">
            <a:spLocks noChangeArrowheads="1"/>
          </p:cNvSpPr>
          <p:nvPr/>
        </p:nvSpPr>
        <p:spPr bwMode="auto">
          <a:xfrm>
            <a:off x="1258888" y="333375"/>
            <a:ext cx="6951662" cy="457200"/>
          </a:xfrm>
          <a:prstGeom prst="rect">
            <a:avLst/>
          </a:prstGeom>
          <a:noFill/>
          <a:ln w="9525" algn="ctr">
            <a:noFill/>
            <a:miter lim="800000"/>
            <a:headEnd/>
            <a:tailEnd/>
          </a:ln>
          <a:effectLst/>
        </p:spPr>
        <p:txBody>
          <a:bodyPr anchor="b"/>
          <a:lstStyle/>
          <a:p>
            <a:pPr algn="ctr"/>
            <a:r>
              <a:rPr lang="es-ES_tradnl" sz="2400" b="1">
                <a:solidFill>
                  <a:srgbClr val="CC3300"/>
                </a:solidFill>
                <a:effectLst>
                  <a:outerShdw blurRad="38100" dist="38100" dir="2700000" algn="tl">
                    <a:srgbClr val="C0C0C0"/>
                  </a:outerShdw>
                </a:effectLst>
              </a:rPr>
              <a:t>Análisis Interno: Cadena de Valor</a:t>
            </a:r>
          </a:p>
        </p:txBody>
      </p:sp>
      <p:sp>
        <p:nvSpPr>
          <p:cNvPr id="483379" name="Text Box 51"/>
          <p:cNvSpPr txBox="1">
            <a:spLocks noChangeArrowheads="1"/>
          </p:cNvSpPr>
          <p:nvPr/>
        </p:nvSpPr>
        <p:spPr bwMode="auto">
          <a:xfrm rot="4440000">
            <a:off x="7811294" y="2170906"/>
            <a:ext cx="1081088" cy="396875"/>
          </a:xfrm>
          <a:prstGeom prst="rect">
            <a:avLst/>
          </a:prstGeom>
          <a:noFill/>
          <a:ln w="9525">
            <a:noFill/>
            <a:miter lim="800000"/>
            <a:headEnd/>
            <a:tailEnd/>
          </a:ln>
          <a:effectLst/>
        </p:spPr>
        <p:txBody>
          <a:bodyPr wrap="none">
            <a:spAutoFit/>
          </a:bodyPr>
          <a:lstStyle/>
          <a:p>
            <a:pPr eaLnBrk="0" hangingPunct="0"/>
            <a:r>
              <a:rPr lang="es-ES_tradnl" sz="2000" b="1">
                <a:solidFill>
                  <a:srgbClr val="FF0000"/>
                </a:solidFill>
                <a:latin typeface="Comic Sans MS" pitchFamily="66" charset="0"/>
              </a:rPr>
              <a:t>Margen</a:t>
            </a:r>
          </a:p>
        </p:txBody>
      </p:sp>
      <p:sp>
        <p:nvSpPr>
          <p:cNvPr id="483380" name="Text Box 52"/>
          <p:cNvSpPr txBox="1">
            <a:spLocks noChangeArrowheads="1"/>
          </p:cNvSpPr>
          <p:nvPr/>
        </p:nvSpPr>
        <p:spPr bwMode="auto">
          <a:xfrm rot="6420000">
            <a:off x="7811294" y="5052219"/>
            <a:ext cx="1081087" cy="396875"/>
          </a:xfrm>
          <a:prstGeom prst="rect">
            <a:avLst/>
          </a:prstGeom>
          <a:noFill/>
          <a:ln w="9525">
            <a:noFill/>
            <a:miter lim="800000"/>
            <a:headEnd/>
            <a:tailEnd/>
          </a:ln>
          <a:effectLst/>
        </p:spPr>
        <p:txBody>
          <a:bodyPr wrap="none">
            <a:spAutoFit/>
          </a:bodyPr>
          <a:lstStyle/>
          <a:p>
            <a:pPr eaLnBrk="0" hangingPunct="0"/>
            <a:r>
              <a:rPr lang="es-ES_tradnl" sz="2000" b="1">
                <a:solidFill>
                  <a:srgbClr val="FF0000"/>
                </a:solidFill>
                <a:latin typeface="Comic Sans MS" pitchFamily="66" charset="0"/>
              </a:rPr>
              <a:t>Margen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83338"/>
                                        </p:tgtEl>
                                        <p:attrNameLst>
                                          <p:attrName>style.visibility</p:attrName>
                                        </p:attrNameLst>
                                      </p:cBhvr>
                                      <p:to>
                                        <p:strVal val="visible"/>
                                      </p:to>
                                    </p:set>
                                    <p:animEffect transition="in" filter="box(in)">
                                      <p:cBhvr>
                                        <p:cTn id="7" dur="500"/>
                                        <p:tgtEl>
                                          <p:spTgt spid="483338"/>
                                        </p:tgtEl>
                                      </p:cBhvr>
                                    </p:animEffect>
                                  </p:childTnLst>
                                  <p:subTnLst>
                                    <p:audio>
                                      <p:cMediaNode>
                                        <p:cTn display="0" masterRel="sameClick">
                                          <p:stCondLst>
                                            <p:cond evt="begin" delay="0">
                                              <p:tn val="5"/>
                                            </p:cond>
                                          </p:stCondLst>
                                          <p:endCondLst>
                                            <p:cond evt="onStopAudio" delay="0">
                                              <p:tgtEl>
                                                <p:sldTgt/>
                                              </p:tgtEl>
                                            </p:cond>
                                          </p:endCondLst>
                                        </p:cTn>
                                        <p:tgtEl>
                                          <p:sndTgt r:embed="rId3" name="DIAPO.WAV"/>
                                        </p:tgtEl>
                                      </p:cMediaNode>
                                    </p:audio>
                                  </p:sub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483339"/>
                                        </p:tgtEl>
                                        <p:attrNameLst>
                                          <p:attrName>style.visibility</p:attrName>
                                        </p:attrNameLst>
                                      </p:cBhvr>
                                      <p:to>
                                        <p:strVal val="visible"/>
                                      </p:to>
                                    </p:set>
                                    <p:animEffect transition="in" filter="box(in)">
                                      <p:cBhvr>
                                        <p:cTn id="11" dur="500"/>
                                        <p:tgtEl>
                                          <p:spTgt spid="483339"/>
                                        </p:tgtEl>
                                      </p:cBhvr>
                                    </p:animEffect>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grpId="0" nodeType="clickEffect">
                                  <p:stCondLst>
                                    <p:cond delay="0"/>
                                  </p:stCondLst>
                                  <p:childTnLst>
                                    <p:set>
                                      <p:cBhvr>
                                        <p:cTn id="15" dur="1" fill="hold">
                                          <p:stCondLst>
                                            <p:cond delay="0"/>
                                          </p:stCondLst>
                                        </p:cTn>
                                        <p:tgtEl>
                                          <p:spTgt spid="483336"/>
                                        </p:tgtEl>
                                        <p:attrNameLst>
                                          <p:attrName>style.visibility</p:attrName>
                                        </p:attrNameLst>
                                      </p:cBhvr>
                                      <p:to>
                                        <p:strVal val="visible"/>
                                      </p:to>
                                    </p:set>
                                    <p:animEffect transition="in" filter="box(in)">
                                      <p:cBhvr>
                                        <p:cTn id="16" dur="500"/>
                                        <p:tgtEl>
                                          <p:spTgt spid="483336"/>
                                        </p:tgtEl>
                                      </p:cBhvr>
                                    </p:animEffect>
                                  </p:childTnLst>
                                  <p:subTnLst>
                                    <p:audio>
                                      <p:cMediaNode>
                                        <p:cTn display="0" masterRel="sameClick">
                                          <p:stCondLst>
                                            <p:cond evt="begin" delay="0">
                                              <p:tn val="14"/>
                                            </p:cond>
                                          </p:stCondLst>
                                          <p:endCondLst>
                                            <p:cond evt="onStopAudio" delay="0">
                                              <p:tgtEl>
                                                <p:sldTgt/>
                                              </p:tgtEl>
                                            </p:cond>
                                          </p:endCondLst>
                                        </p:cTn>
                                        <p:tgtEl>
                                          <p:sndTgt r:embed="rId3" name="DIAPO.WAV"/>
                                        </p:tgtEl>
                                      </p:cMediaNode>
                                    </p:audio>
                                  </p:subTnLst>
                                </p:cTn>
                              </p:par>
                            </p:childTnLst>
                          </p:cTn>
                        </p:par>
                        <p:par>
                          <p:cTn id="17" fill="hold">
                            <p:stCondLst>
                              <p:cond delay="500"/>
                            </p:stCondLst>
                            <p:childTnLst>
                              <p:par>
                                <p:cTn id="18" presetID="4" presetClass="entr" presetSubtype="16" fill="hold" grpId="0" nodeType="afterEffect">
                                  <p:stCondLst>
                                    <p:cond delay="0"/>
                                  </p:stCondLst>
                                  <p:childTnLst>
                                    <p:set>
                                      <p:cBhvr>
                                        <p:cTn id="19" dur="1" fill="hold">
                                          <p:stCondLst>
                                            <p:cond delay="0"/>
                                          </p:stCondLst>
                                        </p:cTn>
                                        <p:tgtEl>
                                          <p:spTgt spid="483337"/>
                                        </p:tgtEl>
                                        <p:attrNameLst>
                                          <p:attrName>style.visibility</p:attrName>
                                        </p:attrNameLst>
                                      </p:cBhvr>
                                      <p:to>
                                        <p:strVal val="visible"/>
                                      </p:to>
                                    </p:set>
                                    <p:animEffect transition="in" filter="box(in)">
                                      <p:cBhvr>
                                        <p:cTn id="20" dur="500"/>
                                        <p:tgtEl>
                                          <p:spTgt spid="483337"/>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483334"/>
                                        </p:tgtEl>
                                        <p:attrNameLst>
                                          <p:attrName>style.visibility</p:attrName>
                                        </p:attrNameLst>
                                      </p:cBhvr>
                                      <p:to>
                                        <p:strVal val="visible"/>
                                      </p:to>
                                    </p:set>
                                    <p:animEffect transition="in" filter="box(in)">
                                      <p:cBhvr>
                                        <p:cTn id="25" dur="500"/>
                                        <p:tgtEl>
                                          <p:spTgt spid="483334"/>
                                        </p:tgtEl>
                                      </p:cBhvr>
                                    </p:animEffect>
                                  </p:childTnLst>
                                  <p:subTnLst>
                                    <p:audio>
                                      <p:cMediaNode>
                                        <p:cTn display="0" masterRel="sameClick">
                                          <p:stCondLst>
                                            <p:cond evt="begin" delay="0">
                                              <p:tn val="23"/>
                                            </p:cond>
                                          </p:stCondLst>
                                          <p:endCondLst>
                                            <p:cond evt="onStopAudio" delay="0">
                                              <p:tgtEl>
                                                <p:sldTgt/>
                                              </p:tgtEl>
                                            </p:cond>
                                          </p:endCondLst>
                                        </p:cTn>
                                        <p:tgtEl>
                                          <p:sndTgt r:embed="rId3" name="DIAPO.WAV"/>
                                        </p:tgtEl>
                                      </p:cMediaNode>
                                    </p:audio>
                                  </p:subTnLst>
                                </p:cTn>
                              </p:par>
                            </p:childTnLst>
                          </p:cTn>
                        </p:par>
                        <p:par>
                          <p:cTn id="26" fill="hold">
                            <p:stCondLst>
                              <p:cond delay="500"/>
                            </p:stCondLst>
                            <p:childTnLst>
                              <p:par>
                                <p:cTn id="27" presetID="4" presetClass="entr" presetSubtype="16" fill="hold" grpId="0" nodeType="afterEffect">
                                  <p:stCondLst>
                                    <p:cond delay="0"/>
                                  </p:stCondLst>
                                  <p:childTnLst>
                                    <p:set>
                                      <p:cBhvr>
                                        <p:cTn id="28" dur="1" fill="hold">
                                          <p:stCondLst>
                                            <p:cond delay="0"/>
                                          </p:stCondLst>
                                        </p:cTn>
                                        <p:tgtEl>
                                          <p:spTgt spid="483335"/>
                                        </p:tgtEl>
                                        <p:attrNameLst>
                                          <p:attrName>style.visibility</p:attrName>
                                        </p:attrNameLst>
                                      </p:cBhvr>
                                      <p:to>
                                        <p:strVal val="visible"/>
                                      </p:to>
                                    </p:set>
                                    <p:animEffect transition="in" filter="box(in)">
                                      <p:cBhvr>
                                        <p:cTn id="29" dur="500"/>
                                        <p:tgtEl>
                                          <p:spTgt spid="483335"/>
                                        </p:tgtEl>
                                      </p:cBhvr>
                                    </p:animEffect>
                                  </p:childTnLst>
                                </p:cTn>
                              </p:par>
                            </p:childTnLst>
                          </p:cTn>
                        </p:par>
                      </p:childTnLst>
                    </p:cTn>
                  </p:par>
                  <p:par>
                    <p:cTn id="30" fill="hold">
                      <p:stCondLst>
                        <p:cond delay="indefinite"/>
                      </p:stCondLst>
                      <p:childTnLst>
                        <p:par>
                          <p:cTn id="31" fill="hold">
                            <p:stCondLst>
                              <p:cond delay="0"/>
                            </p:stCondLst>
                            <p:childTnLst>
                              <p:par>
                                <p:cTn id="32" presetID="4" presetClass="entr" presetSubtype="16" fill="hold" grpId="0" nodeType="clickEffect">
                                  <p:stCondLst>
                                    <p:cond delay="0"/>
                                  </p:stCondLst>
                                  <p:childTnLst>
                                    <p:set>
                                      <p:cBhvr>
                                        <p:cTn id="33" dur="1" fill="hold">
                                          <p:stCondLst>
                                            <p:cond delay="0"/>
                                          </p:stCondLst>
                                        </p:cTn>
                                        <p:tgtEl>
                                          <p:spTgt spid="483332"/>
                                        </p:tgtEl>
                                        <p:attrNameLst>
                                          <p:attrName>style.visibility</p:attrName>
                                        </p:attrNameLst>
                                      </p:cBhvr>
                                      <p:to>
                                        <p:strVal val="visible"/>
                                      </p:to>
                                    </p:set>
                                    <p:animEffect transition="in" filter="box(in)">
                                      <p:cBhvr>
                                        <p:cTn id="34" dur="500"/>
                                        <p:tgtEl>
                                          <p:spTgt spid="483332"/>
                                        </p:tgtEl>
                                      </p:cBhvr>
                                    </p:animEffect>
                                  </p:childTnLst>
                                  <p:subTnLst>
                                    <p:audio>
                                      <p:cMediaNode>
                                        <p:cTn display="0" masterRel="sameClick">
                                          <p:stCondLst>
                                            <p:cond evt="begin" delay="0">
                                              <p:tn val="32"/>
                                            </p:cond>
                                          </p:stCondLst>
                                          <p:endCondLst>
                                            <p:cond evt="onStopAudio" delay="0">
                                              <p:tgtEl>
                                                <p:sldTgt/>
                                              </p:tgtEl>
                                            </p:cond>
                                          </p:endCondLst>
                                        </p:cTn>
                                        <p:tgtEl>
                                          <p:sndTgt r:embed="rId3" name="DIAPO.WAV"/>
                                        </p:tgtEl>
                                      </p:cMediaNode>
                                    </p:audio>
                                  </p:subTnLst>
                                </p:cTn>
                              </p:par>
                            </p:childTnLst>
                          </p:cTn>
                        </p:par>
                        <p:par>
                          <p:cTn id="35" fill="hold">
                            <p:stCondLst>
                              <p:cond delay="500"/>
                            </p:stCondLst>
                            <p:childTnLst>
                              <p:par>
                                <p:cTn id="36" presetID="4" presetClass="entr" presetSubtype="16" fill="hold" grpId="0" nodeType="afterEffect">
                                  <p:stCondLst>
                                    <p:cond delay="0"/>
                                  </p:stCondLst>
                                  <p:childTnLst>
                                    <p:set>
                                      <p:cBhvr>
                                        <p:cTn id="37" dur="1" fill="hold">
                                          <p:stCondLst>
                                            <p:cond delay="0"/>
                                          </p:stCondLst>
                                        </p:cTn>
                                        <p:tgtEl>
                                          <p:spTgt spid="483333"/>
                                        </p:tgtEl>
                                        <p:attrNameLst>
                                          <p:attrName>style.visibility</p:attrName>
                                        </p:attrNameLst>
                                      </p:cBhvr>
                                      <p:to>
                                        <p:strVal val="visible"/>
                                      </p:to>
                                    </p:set>
                                    <p:animEffect transition="in" filter="box(in)">
                                      <p:cBhvr>
                                        <p:cTn id="38" dur="500"/>
                                        <p:tgtEl>
                                          <p:spTgt spid="483333"/>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nodeType="clickEffect">
                                  <p:stCondLst>
                                    <p:cond delay="0"/>
                                  </p:stCondLst>
                                  <p:childTnLst>
                                    <p:set>
                                      <p:cBhvr>
                                        <p:cTn id="42" dur="1" fill="hold">
                                          <p:stCondLst>
                                            <p:cond delay="0"/>
                                          </p:stCondLst>
                                        </p:cTn>
                                        <p:tgtEl>
                                          <p:spTgt spid="483340"/>
                                        </p:tgtEl>
                                        <p:attrNameLst>
                                          <p:attrName>style.visibility</p:attrName>
                                        </p:attrNameLst>
                                      </p:cBhvr>
                                      <p:to>
                                        <p:strVal val="visible"/>
                                      </p:to>
                                    </p:set>
                                    <p:animEffect transition="in" filter="box(in)">
                                      <p:cBhvr>
                                        <p:cTn id="43" dur="500"/>
                                        <p:tgtEl>
                                          <p:spTgt spid="483340"/>
                                        </p:tgtEl>
                                      </p:cBhvr>
                                    </p:animEffect>
                                  </p:childTnLst>
                                  <p:subTnLst>
                                    <p:audio>
                                      <p:cMediaNode>
                                        <p:cTn display="0" masterRel="sameClick">
                                          <p:stCondLst>
                                            <p:cond evt="begin" delay="0">
                                              <p:tn val="41"/>
                                            </p:cond>
                                          </p:stCondLst>
                                          <p:endCondLst>
                                            <p:cond evt="onStopAudio" delay="0">
                                              <p:tgtEl>
                                                <p:sldTgt/>
                                              </p:tgtEl>
                                            </p:cond>
                                          </p:endCondLst>
                                        </p:cTn>
                                        <p:tgtEl>
                                          <p:sndTgt r:embed="rId4" name="CLIC.WAV"/>
                                        </p:tgtEl>
                                      </p:cMediaNode>
                                    </p:audio>
                                  </p:subTnLst>
                                </p:cTn>
                              </p:par>
                            </p:childTnLst>
                          </p:cTn>
                        </p:par>
                      </p:childTnLst>
                    </p:cTn>
                  </p:par>
                  <p:par>
                    <p:cTn id="44" fill="hold">
                      <p:stCondLst>
                        <p:cond delay="indefinite"/>
                      </p:stCondLst>
                      <p:childTnLst>
                        <p:par>
                          <p:cTn id="45" fill="hold">
                            <p:stCondLst>
                              <p:cond delay="0"/>
                            </p:stCondLst>
                            <p:childTnLst>
                              <p:par>
                                <p:cTn id="46" presetID="4" presetClass="entr" presetSubtype="16" fill="hold" nodeType="clickEffect">
                                  <p:stCondLst>
                                    <p:cond delay="0"/>
                                  </p:stCondLst>
                                  <p:childTnLst>
                                    <p:set>
                                      <p:cBhvr>
                                        <p:cTn id="47" dur="1" fill="hold">
                                          <p:stCondLst>
                                            <p:cond delay="0"/>
                                          </p:stCondLst>
                                        </p:cTn>
                                        <p:tgtEl>
                                          <p:spTgt spid="483360"/>
                                        </p:tgtEl>
                                        <p:attrNameLst>
                                          <p:attrName>style.visibility</p:attrName>
                                        </p:attrNameLst>
                                      </p:cBhvr>
                                      <p:to>
                                        <p:strVal val="visible"/>
                                      </p:to>
                                    </p:set>
                                    <p:animEffect transition="in" filter="box(in)">
                                      <p:cBhvr>
                                        <p:cTn id="48" dur="500"/>
                                        <p:tgtEl>
                                          <p:spTgt spid="483360"/>
                                        </p:tgtEl>
                                      </p:cBhvr>
                                    </p:animEffect>
                                  </p:childTnLst>
                                  <p:subTnLst>
                                    <p:audio>
                                      <p:cMediaNode>
                                        <p:cTn display="0" masterRel="sameClick">
                                          <p:stCondLst>
                                            <p:cond evt="begin" delay="0">
                                              <p:tn val="46"/>
                                            </p:cond>
                                          </p:stCondLst>
                                          <p:endCondLst>
                                            <p:cond evt="onStopAudio" delay="0">
                                              <p:tgtEl>
                                                <p:sldTgt/>
                                              </p:tgtEl>
                                            </p:cond>
                                          </p:endCondLst>
                                        </p:cTn>
                                        <p:tgtEl>
                                          <p:sndTgt r:embed="rId4" name="CLIC.WAV"/>
                                        </p:tgtEl>
                                      </p:cMediaNode>
                                    </p:audio>
                                  </p:subTnLst>
                                </p:cTn>
                              </p:par>
                            </p:childTnLst>
                          </p:cTn>
                        </p:par>
                      </p:childTnLst>
                    </p:cTn>
                  </p:par>
                  <p:par>
                    <p:cTn id="49" fill="hold">
                      <p:stCondLst>
                        <p:cond delay="indefinite"/>
                      </p:stCondLst>
                      <p:childTnLst>
                        <p:par>
                          <p:cTn id="50" fill="hold">
                            <p:stCondLst>
                              <p:cond delay="0"/>
                            </p:stCondLst>
                            <p:childTnLst>
                              <p:par>
                                <p:cTn id="51" presetID="4" presetClass="entr" presetSubtype="16" fill="hold" nodeType="clickEffect">
                                  <p:stCondLst>
                                    <p:cond delay="0"/>
                                  </p:stCondLst>
                                  <p:childTnLst>
                                    <p:set>
                                      <p:cBhvr>
                                        <p:cTn id="52" dur="1" fill="hold">
                                          <p:stCondLst>
                                            <p:cond delay="0"/>
                                          </p:stCondLst>
                                        </p:cTn>
                                        <p:tgtEl>
                                          <p:spTgt spid="483354"/>
                                        </p:tgtEl>
                                        <p:attrNameLst>
                                          <p:attrName>style.visibility</p:attrName>
                                        </p:attrNameLst>
                                      </p:cBhvr>
                                      <p:to>
                                        <p:strVal val="visible"/>
                                      </p:to>
                                    </p:set>
                                    <p:animEffect transition="in" filter="box(in)">
                                      <p:cBhvr>
                                        <p:cTn id="53" dur="500"/>
                                        <p:tgtEl>
                                          <p:spTgt spid="483354"/>
                                        </p:tgtEl>
                                      </p:cBhvr>
                                    </p:animEffect>
                                  </p:childTnLst>
                                  <p:subTnLst>
                                    <p:audio>
                                      <p:cMediaNode>
                                        <p:cTn display="0" masterRel="sameClick">
                                          <p:stCondLst>
                                            <p:cond evt="begin" delay="0">
                                              <p:tn val="51"/>
                                            </p:cond>
                                          </p:stCondLst>
                                          <p:endCondLst>
                                            <p:cond evt="onStopAudio" delay="0">
                                              <p:tgtEl>
                                                <p:sldTgt/>
                                              </p:tgtEl>
                                            </p:cond>
                                          </p:endCondLst>
                                        </p:cTn>
                                        <p:tgtEl>
                                          <p:sndTgt r:embed="rId4" name="CLIC.WAV"/>
                                        </p:tgtEl>
                                      </p:cMediaNode>
                                    </p:audio>
                                  </p:subTnLst>
                                </p:cTn>
                              </p:par>
                            </p:childTnLst>
                          </p:cTn>
                        </p:par>
                      </p:childTnLst>
                    </p:cTn>
                  </p:par>
                  <p:par>
                    <p:cTn id="54" fill="hold">
                      <p:stCondLst>
                        <p:cond delay="indefinite"/>
                      </p:stCondLst>
                      <p:childTnLst>
                        <p:par>
                          <p:cTn id="55" fill="hold">
                            <p:stCondLst>
                              <p:cond delay="0"/>
                            </p:stCondLst>
                            <p:childTnLst>
                              <p:par>
                                <p:cTn id="56" presetID="4" presetClass="entr" presetSubtype="16" fill="hold" nodeType="clickEffect">
                                  <p:stCondLst>
                                    <p:cond delay="0"/>
                                  </p:stCondLst>
                                  <p:childTnLst>
                                    <p:set>
                                      <p:cBhvr>
                                        <p:cTn id="57" dur="1" fill="hold">
                                          <p:stCondLst>
                                            <p:cond delay="0"/>
                                          </p:stCondLst>
                                        </p:cTn>
                                        <p:tgtEl>
                                          <p:spTgt spid="483348"/>
                                        </p:tgtEl>
                                        <p:attrNameLst>
                                          <p:attrName>style.visibility</p:attrName>
                                        </p:attrNameLst>
                                      </p:cBhvr>
                                      <p:to>
                                        <p:strVal val="visible"/>
                                      </p:to>
                                    </p:set>
                                    <p:animEffect transition="in" filter="box(in)">
                                      <p:cBhvr>
                                        <p:cTn id="58" dur="500"/>
                                        <p:tgtEl>
                                          <p:spTgt spid="483348"/>
                                        </p:tgtEl>
                                      </p:cBhvr>
                                    </p:animEffect>
                                  </p:childTnLst>
                                  <p:subTnLst>
                                    <p:audio>
                                      <p:cMediaNode>
                                        <p:cTn display="0" masterRel="sameClick">
                                          <p:stCondLst>
                                            <p:cond evt="begin" delay="0">
                                              <p:tn val="56"/>
                                            </p:cond>
                                          </p:stCondLst>
                                          <p:endCondLst>
                                            <p:cond evt="onStopAudio" delay="0">
                                              <p:tgtEl>
                                                <p:sldTgt/>
                                              </p:tgtEl>
                                            </p:cond>
                                          </p:endCondLst>
                                        </p:cTn>
                                        <p:tgtEl>
                                          <p:sndTgt r:embed="rId4" name="CLIC.WAV"/>
                                        </p:tgtEl>
                                      </p:cMediaNode>
                                    </p:audio>
                                  </p:subTnLst>
                                </p:cTn>
                              </p:par>
                            </p:childTnLst>
                          </p:cTn>
                        </p:par>
                      </p:childTnLst>
                    </p:cTn>
                  </p:par>
                  <p:par>
                    <p:cTn id="59" fill="hold">
                      <p:stCondLst>
                        <p:cond delay="indefinite"/>
                      </p:stCondLst>
                      <p:childTnLst>
                        <p:par>
                          <p:cTn id="60" fill="hold">
                            <p:stCondLst>
                              <p:cond delay="0"/>
                            </p:stCondLst>
                            <p:childTnLst>
                              <p:par>
                                <p:cTn id="61" presetID="4" presetClass="entr" presetSubtype="16" fill="hold" nodeType="clickEffect">
                                  <p:stCondLst>
                                    <p:cond delay="0"/>
                                  </p:stCondLst>
                                  <p:childTnLst>
                                    <p:set>
                                      <p:cBhvr>
                                        <p:cTn id="62" dur="1" fill="hold">
                                          <p:stCondLst>
                                            <p:cond delay="0"/>
                                          </p:stCondLst>
                                        </p:cTn>
                                        <p:tgtEl>
                                          <p:spTgt spid="483344"/>
                                        </p:tgtEl>
                                        <p:attrNameLst>
                                          <p:attrName>style.visibility</p:attrName>
                                        </p:attrNameLst>
                                      </p:cBhvr>
                                      <p:to>
                                        <p:strVal val="visible"/>
                                      </p:to>
                                    </p:set>
                                    <p:animEffect transition="in" filter="box(in)">
                                      <p:cBhvr>
                                        <p:cTn id="63" dur="500"/>
                                        <p:tgtEl>
                                          <p:spTgt spid="483344"/>
                                        </p:tgtEl>
                                      </p:cBhvr>
                                    </p:animEffect>
                                  </p:childTnLst>
                                  <p:subTnLst>
                                    <p:audio>
                                      <p:cMediaNode>
                                        <p:cTn display="0" masterRel="sameClick">
                                          <p:stCondLst>
                                            <p:cond evt="begin" delay="0">
                                              <p:tn val="61"/>
                                            </p:cond>
                                          </p:stCondLst>
                                          <p:endCondLst>
                                            <p:cond evt="onStopAudio" delay="0">
                                              <p:tgtEl>
                                                <p:sldTgt/>
                                              </p:tgtEl>
                                            </p:cond>
                                          </p:endCondLst>
                                        </p:cTn>
                                        <p:tgtEl>
                                          <p:sndTgt r:embed="rId4" name="CLIC.WAV"/>
                                        </p:tgtEl>
                                      </p:cMediaNode>
                                    </p:audio>
                                  </p:subTnLst>
                                </p:cTn>
                              </p:par>
                            </p:childTnLst>
                          </p:cTn>
                        </p:par>
                      </p:childTnLst>
                    </p:cTn>
                  </p:par>
                  <p:par>
                    <p:cTn id="64" fill="hold">
                      <p:stCondLst>
                        <p:cond delay="indefinite"/>
                      </p:stCondLst>
                      <p:childTnLst>
                        <p:par>
                          <p:cTn id="65" fill="hold">
                            <p:stCondLst>
                              <p:cond delay="0"/>
                            </p:stCondLst>
                            <p:childTnLst>
                              <p:par>
                                <p:cTn id="66" presetID="4" presetClass="entr" presetSubtype="16" fill="hold" nodeType="clickEffect">
                                  <p:stCondLst>
                                    <p:cond delay="0"/>
                                  </p:stCondLst>
                                  <p:childTnLst>
                                    <p:set>
                                      <p:cBhvr>
                                        <p:cTn id="67" dur="1" fill="hold">
                                          <p:stCondLst>
                                            <p:cond delay="0"/>
                                          </p:stCondLst>
                                        </p:cTn>
                                        <p:tgtEl>
                                          <p:spTgt spid="483367"/>
                                        </p:tgtEl>
                                        <p:attrNameLst>
                                          <p:attrName>style.visibility</p:attrName>
                                        </p:attrNameLst>
                                      </p:cBhvr>
                                      <p:to>
                                        <p:strVal val="visible"/>
                                      </p:to>
                                    </p:set>
                                    <p:animEffect transition="in" filter="box(in)">
                                      <p:cBhvr>
                                        <p:cTn id="68" dur="500"/>
                                        <p:tgtEl>
                                          <p:spTgt spid="483367"/>
                                        </p:tgtEl>
                                      </p:cBhvr>
                                    </p:animEffect>
                                  </p:childTnLst>
                                  <p:subTnLst>
                                    <p:audio>
                                      <p:cMediaNode>
                                        <p:cTn display="0" masterRel="sameClick">
                                          <p:stCondLst>
                                            <p:cond evt="begin" delay="0">
                                              <p:tn val="66"/>
                                            </p:cond>
                                          </p:stCondLst>
                                          <p:endCondLst>
                                            <p:cond evt="onStopAudio" delay="0">
                                              <p:tgtEl>
                                                <p:sldTgt/>
                                              </p:tgtEl>
                                            </p:cond>
                                          </p:endCondLst>
                                        </p:cTn>
                                        <p:tgtEl>
                                          <p:sndTgt r:embed="rId4" name="CLIC.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3332" grpId="0" animBg="1"/>
      <p:bldP spid="483333" grpId="0" animBg="1" autoUpdateAnimBg="0"/>
      <p:bldP spid="483334" grpId="0" animBg="1"/>
      <p:bldP spid="483335" grpId="0" animBg="1" autoUpdateAnimBg="0"/>
      <p:bldP spid="483336" grpId="0" animBg="1"/>
      <p:bldP spid="483337" grpId="0" animBg="1" autoUpdateAnimBg="0"/>
      <p:bldP spid="483338" grpId="0" animBg="1"/>
      <p:bldP spid="483339" grpId="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Marcador de pie de página"/>
          <p:cNvSpPr>
            <a:spLocks noGrp="1"/>
          </p:cNvSpPr>
          <p:nvPr>
            <p:ph type="ftr" sz="quarter" idx="10"/>
          </p:nvPr>
        </p:nvSpPr>
        <p:spPr/>
        <p:txBody>
          <a:bodyPr/>
          <a:lstStyle/>
          <a:p>
            <a:r>
              <a:rPr lang="es-ES"/>
              <a:t>IN42A – EVALUACIÓN DE PROYECTOS</a:t>
            </a:r>
          </a:p>
        </p:txBody>
      </p:sp>
      <p:sp>
        <p:nvSpPr>
          <p:cNvPr id="479234" name="Rectangle 2"/>
          <p:cNvSpPr>
            <a:spLocks noChangeArrowheads="1"/>
          </p:cNvSpPr>
          <p:nvPr/>
        </p:nvSpPr>
        <p:spPr bwMode="auto">
          <a:xfrm>
            <a:off x="304800" y="1211263"/>
            <a:ext cx="8610600" cy="3802062"/>
          </a:xfrm>
          <a:prstGeom prst="rect">
            <a:avLst/>
          </a:prstGeom>
          <a:noFill/>
          <a:ln w="9525">
            <a:noFill/>
            <a:miter lim="800000"/>
            <a:headEnd/>
            <a:tailEnd/>
          </a:ln>
          <a:effectLst/>
        </p:spPr>
        <p:txBody>
          <a:bodyPr lIns="92075" tIns="46038" rIns="92075" bIns="46038"/>
          <a:lstStyle/>
          <a:p>
            <a:pPr marL="88900" algn="just">
              <a:buClr>
                <a:schemeClr val="accent2"/>
              </a:buClr>
              <a:buSzPct val="75000"/>
              <a:buFont typeface="Wingdings" pitchFamily="2" charset="2"/>
              <a:buNone/>
            </a:pPr>
            <a:r>
              <a:rPr lang="es-ES_tradnl" sz="2100"/>
              <a:t>La segmentación del negocio, el atractivo de la industria (análisis externo) y la evaluación de las capacidades competitivas (análisis interno) tienen como objetivo la definición de la posición del negocio dentro de la industria.</a:t>
            </a:r>
          </a:p>
          <a:p>
            <a:pPr marL="88900" algn="just">
              <a:buClr>
                <a:schemeClr val="accent2"/>
              </a:buClr>
              <a:buSzPct val="75000"/>
              <a:buFont typeface="Wingdings" pitchFamily="2" charset="2"/>
              <a:buNone/>
            </a:pPr>
            <a:endParaRPr lang="es-ES_tradnl" sz="2100"/>
          </a:p>
          <a:p>
            <a:pPr marL="88900" algn="just">
              <a:buClr>
                <a:schemeClr val="accent2"/>
              </a:buClr>
              <a:buSzPct val="75000"/>
              <a:buFont typeface="Wingdings" pitchFamily="2" charset="2"/>
              <a:buNone/>
            </a:pPr>
            <a:r>
              <a:rPr lang="es-ES_tradnl" sz="2100"/>
              <a:t>La idea es buscar una ventaja competitiva, que se traduce en un nivel de rentabilidad por sobre el promedio de la industria.</a:t>
            </a:r>
          </a:p>
          <a:p>
            <a:pPr marL="88900" algn="just">
              <a:buClr>
                <a:schemeClr val="accent2"/>
              </a:buClr>
              <a:buSzPct val="75000"/>
              <a:buFont typeface="Wingdings" pitchFamily="2" charset="2"/>
              <a:buNone/>
            </a:pPr>
            <a:endParaRPr lang="es-ES_tradnl" sz="2100"/>
          </a:p>
          <a:p>
            <a:pPr marL="88900" algn="just">
              <a:buClr>
                <a:schemeClr val="accent2"/>
              </a:buClr>
              <a:buSzPct val="75000"/>
              <a:buFont typeface="Wingdings" pitchFamily="2" charset="2"/>
              <a:buNone/>
            </a:pPr>
            <a:r>
              <a:rPr lang="es-ES_tradnl" sz="2100"/>
              <a:t>Se identifican dos estrategias genéricas (categorías de estrategias) para alcanzar una ventaja competitiva sostenible:</a:t>
            </a:r>
          </a:p>
          <a:p>
            <a:pPr marL="88900" algn="just">
              <a:buClr>
                <a:schemeClr val="accent2"/>
              </a:buClr>
              <a:buSzPct val="75000"/>
              <a:buFont typeface="Wingdings" pitchFamily="2" charset="2"/>
              <a:buNone/>
            </a:pPr>
            <a:endParaRPr lang="es-ES_tradnl" sz="2100"/>
          </a:p>
          <a:p>
            <a:pPr marL="88900" algn="just">
              <a:lnSpc>
                <a:spcPct val="75000"/>
              </a:lnSpc>
              <a:buClr>
                <a:schemeClr val="accent2"/>
              </a:buClr>
              <a:buSzPct val="75000"/>
              <a:buFont typeface="Wingdings" pitchFamily="2" charset="2"/>
              <a:buNone/>
            </a:pPr>
            <a:endParaRPr lang="es-ES_tradnl" sz="2100"/>
          </a:p>
        </p:txBody>
      </p:sp>
      <p:grpSp>
        <p:nvGrpSpPr>
          <p:cNvPr id="479238" name="Group 6"/>
          <p:cNvGrpSpPr>
            <a:grpSpLocks/>
          </p:cNvGrpSpPr>
          <p:nvPr/>
        </p:nvGrpSpPr>
        <p:grpSpPr bwMode="auto">
          <a:xfrm>
            <a:off x="2873375" y="4581525"/>
            <a:ext cx="3138488" cy="1727200"/>
            <a:chOff x="1810" y="2886"/>
            <a:chExt cx="1977" cy="1088"/>
          </a:xfrm>
        </p:grpSpPr>
        <p:sp>
          <p:nvSpPr>
            <p:cNvPr id="479235" name="Text Box 3"/>
            <p:cNvSpPr txBox="1">
              <a:spLocks noChangeArrowheads="1"/>
            </p:cNvSpPr>
            <p:nvPr/>
          </p:nvSpPr>
          <p:spPr bwMode="auto">
            <a:xfrm>
              <a:off x="1810" y="3318"/>
              <a:ext cx="1977" cy="656"/>
            </a:xfrm>
            <a:prstGeom prst="rect">
              <a:avLst/>
            </a:prstGeom>
            <a:noFill/>
            <a:ln w="9525">
              <a:noFill/>
              <a:miter lim="800000"/>
              <a:headEnd/>
              <a:tailEnd/>
            </a:ln>
            <a:effectLst/>
          </p:spPr>
          <p:txBody>
            <a:bodyPr wrap="none">
              <a:spAutoFit/>
            </a:bodyPr>
            <a:lstStyle/>
            <a:p>
              <a:pPr eaLnBrk="0" hangingPunct="0">
                <a:spcAft>
                  <a:spcPct val="60000"/>
                </a:spcAft>
                <a:buFont typeface="Symbol" pitchFamily="18" charset="2"/>
                <a:buChar char="·"/>
              </a:pPr>
              <a:r>
                <a:rPr lang="es-ES_tradnl" sz="2400">
                  <a:latin typeface="Arial" charset="0"/>
                </a:rPr>
                <a:t> Liderazgo en costos</a:t>
              </a:r>
            </a:p>
            <a:p>
              <a:pPr eaLnBrk="0" hangingPunct="0">
                <a:spcAft>
                  <a:spcPct val="60000"/>
                </a:spcAft>
                <a:buFont typeface="Symbol" pitchFamily="18" charset="2"/>
                <a:buChar char="·"/>
              </a:pPr>
              <a:r>
                <a:rPr lang="es-ES_tradnl" sz="2400">
                  <a:latin typeface="Arial" charset="0"/>
                </a:rPr>
                <a:t> Diferenciación</a:t>
              </a:r>
            </a:p>
          </p:txBody>
        </p:sp>
        <p:sp>
          <p:nvSpPr>
            <p:cNvPr id="479236" name="AutoShape 4"/>
            <p:cNvSpPr>
              <a:spLocks noChangeArrowheads="1"/>
            </p:cNvSpPr>
            <p:nvPr/>
          </p:nvSpPr>
          <p:spPr bwMode="auto">
            <a:xfrm>
              <a:off x="2688" y="2886"/>
              <a:ext cx="192" cy="384"/>
            </a:xfrm>
            <a:prstGeom prst="downArrow">
              <a:avLst>
                <a:gd name="adj1" fmla="val 50000"/>
                <a:gd name="adj2" fmla="val 50000"/>
              </a:avLst>
            </a:prstGeom>
            <a:solidFill>
              <a:srgbClr val="FFCC00"/>
            </a:solidFill>
            <a:ln w="9525">
              <a:solidFill>
                <a:schemeClr val="tx1"/>
              </a:solidFill>
              <a:miter lim="800000"/>
              <a:headEnd/>
              <a:tailEnd/>
            </a:ln>
            <a:effectLst/>
          </p:spPr>
          <p:txBody>
            <a:bodyPr wrap="none" anchor="ctr"/>
            <a:lstStyle/>
            <a:p>
              <a:endParaRPr lang="es-CL"/>
            </a:p>
          </p:txBody>
        </p:sp>
      </p:grpSp>
      <p:sp>
        <p:nvSpPr>
          <p:cNvPr id="479237" name="Rectangle 5"/>
          <p:cNvSpPr>
            <a:spLocks noChangeArrowheads="1"/>
          </p:cNvSpPr>
          <p:nvPr/>
        </p:nvSpPr>
        <p:spPr bwMode="auto">
          <a:xfrm>
            <a:off x="685800" y="188913"/>
            <a:ext cx="7772400" cy="719137"/>
          </a:xfrm>
          <a:prstGeom prst="rect">
            <a:avLst/>
          </a:prstGeom>
          <a:noFill/>
          <a:ln w="9525">
            <a:noFill/>
            <a:miter lim="800000"/>
            <a:headEnd/>
            <a:tailEnd/>
          </a:ln>
          <a:effectLst/>
        </p:spPr>
        <p:txBody>
          <a:bodyPr anchor="b"/>
          <a:lstStyle/>
          <a:p>
            <a:pPr algn="ctr"/>
            <a:r>
              <a:rPr lang="en-AU" sz="2800" b="1">
                <a:solidFill>
                  <a:srgbClr val="CC3300"/>
                </a:solidFill>
                <a:effectLst>
                  <a:outerShdw blurRad="38100" dist="38100" dir="2700000" algn="tl">
                    <a:srgbClr val="C0C0C0"/>
                  </a:outerShdw>
                </a:effectLst>
              </a:rPr>
              <a:t>Estrategias Competitivas Genéricas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9234">
                                            <p:txEl>
                                              <p:pRg st="0" end="0"/>
                                            </p:txEl>
                                          </p:spTgt>
                                        </p:tgtEl>
                                        <p:attrNameLst>
                                          <p:attrName>style.visibility</p:attrName>
                                        </p:attrNameLst>
                                      </p:cBhvr>
                                      <p:to>
                                        <p:strVal val="visible"/>
                                      </p:to>
                                    </p:set>
                                    <p:anim calcmode="lin" valueType="num">
                                      <p:cBhvr additive="base">
                                        <p:cTn id="7" dur="500" fill="hold"/>
                                        <p:tgtEl>
                                          <p:spTgt spid="47923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923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LATIGO.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9234">
                                            <p:txEl>
                                              <p:pRg st="2" end="2"/>
                                            </p:txEl>
                                          </p:spTgt>
                                        </p:tgtEl>
                                        <p:attrNameLst>
                                          <p:attrName>style.visibility</p:attrName>
                                        </p:attrNameLst>
                                      </p:cBhvr>
                                      <p:to>
                                        <p:strVal val="visible"/>
                                      </p:to>
                                    </p:set>
                                    <p:anim calcmode="lin" valueType="num">
                                      <p:cBhvr additive="base">
                                        <p:cTn id="13" dur="500" fill="hold"/>
                                        <p:tgtEl>
                                          <p:spTgt spid="479234">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9234">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LATIGO.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79234">
                                            <p:txEl>
                                              <p:pRg st="4" end="4"/>
                                            </p:txEl>
                                          </p:spTgt>
                                        </p:tgtEl>
                                        <p:attrNameLst>
                                          <p:attrName>style.visibility</p:attrName>
                                        </p:attrNameLst>
                                      </p:cBhvr>
                                      <p:to>
                                        <p:strVal val="visible"/>
                                      </p:to>
                                    </p:set>
                                    <p:anim calcmode="lin" valueType="num">
                                      <p:cBhvr additive="base">
                                        <p:cTn id="19" dur="500" fill="hold"/>
                                        <p:tgtEl>
                                          <p:spTgt spid="479234">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79234">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LATIGO.WAV"/>
                                        </p:tgtEl>
                                      </p:cMediaNode>
                                    </p:audio>
                                  </p:subTnLst>
                                </p:cTn>
                              </p:par>
                            </p:childTnLst>
                          </p:cTn>
                        </p:par>
                      </p:childTnLst>
                    </p:cTn>
                  </p:par>
                  <p:par>
                    <p:cTn id="21" fill="hold">
                      <p:stCondLst>
                        <p:cond delay="indefinite"/>
                      </p:stCondLst>
                      <p:childTnLst>
                        <p:par>
                          <p:cTn id="22" fill="hold">
                            <p:stCondLst>
                              <p:cond delay="0"/>
                            </p:stCondLst>
                            <p:childTnLst>
                              <p:par>
                                <p:cTn id="23" presetID="4" presetClass="entr" presetSubtype="16" fill="hold" nodeType="clickEffect">
                                  <p:stCondLst>
                                    <p:cond delay="0"/>
                                  </p:stCondLst>
                                  <p:childTnLst>
                                    <p:set>
                                      <p:cBhvr>
                                        <p:cTn id="24" dur="1" fill="hold">
                                          <p:stCondLst>
                                            <p:cond delay="0"/>
                                          </p:stCondLst>
                                        </p:cTn>
                                        <p:tgtEl>
                                          <p:spTgt spid="479238"/>
                                        </p:tgtEl>
                                        <p:attrNameLst>
                                          <p:attrName>style.visibility</p:attrName>
                                        </p:attrNameLst>
                                      </p:cBhvr>
                                      <p:to>
                                        <p:strVal val="visible"/>
                                      </p:to>
                                    </p:set>
                                    <p:animEffect transition="in" filter="box(in)">
                                      <p:cBhvr>
                                        <p:cTn id="25" dur="500"/>
                                        <p:tgtEl>
                                          <p:spTgt spid="479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9234"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5378" name="Rectangle 2"/>
          <p:cNvSpPr>
            <a:spLocks noChangeArrowheads="1"/>
          </p:cNvSpPr>
          <p:nvPr/>
        </p:nvSpPr>
        <p:spPr bwMode="auto">
          <a:xfrm>
            <a:off x="304800" y="457200"/>
            <a:ext cx="8534400" cy="6040438"/>
          </a:xfrm>
          <a:prstGeom prst="rect">
            <a:avLst/>
          </a:prstGeom>
          <a:noFill/>
          <a:ln w="9525">
            <a:noFill/>
            <a:miter lim="800000"/>
            <a:headEnd/>
            <a:tailEnd/>
          </a:ln>
          <a:effectLst/>
        </p:spPr>
        <p:txBody>
          <a:bodyPr>
            <a:spAutoFit/>
          </a:bodyPr>
          <a:lstStyle/>
          <a:p>
            <a:pPr marL="265113" indent="-265113" eaLnBrk="0" hangingPunct="0">
              <a:lnSpc>
                <a:spcPct val="85000"/>
              </a:lnSpc>
              <a:buFontTx/>
              <a:buChar char="•"/>
            </a:pPr>
            <a:r>
              <a:rPr lang="es-ES_tradnl" sz="2400" i="1" u="sng"/>
              <a:t>Liderazgo general en costos</a:t>
            </a:r>
            <a:r>
              <a:rPr lang="es-ES_tradnl" sz="2400"/>
              <a:t>: requiere la construcción de instalaciones a escala eficiente; reducción de costos en producción, gastos generales, I&amp;D, servicio, equipo de ventas, publicidad; evitar clientes marginales; etc. El margen se obtiene reduciendo el costo.</a:t>
            </a:r>
          </a:p>
          <a:p>
            <a:pPr marL="265113" indent="-265113" eaLnBrk="0" hangingPunct="0">
              <a:lnSpc>
                <a:spcPct val="85000"/>
              </a:lnSpc>
              <a:buFontTx/>
              <a:buChar char="•"/>
            </a:pPr>
            <a:endParaRPr lang="es-ES_tradnl" sz="2400"/>
          </a:p>
          <a:p>
            <a:pPr marL="265113" indent="-265113" eaLnBrk="0" hangingPunct="0">
              <a:lnSpc>
                <a:spcPct val="85000"/>
              </a:lnSpc>
              <a:buFontTx/>
              <a:buChar char="•"/>
            </a:pPr>
            <a:r>
              <a:rPr lang="es-ES_tradnl" sz="2400" i="1" u="sng"/>
              <a:t>Diferenciación</a:t>
            </a:r>
            <a:r>
              <a:rPr lang="es-ES_tradnl" sz="2400"/>
              <a:t>: exige la creación de algo que sea percibido como singular a través de toda la industria. Diseño de producto, imagen de marca, tecnología, servicio al cliente, cobertura, etc. El margen se obtiene aumentando el precio</a:t>
            </a:r>
          </a:p>
          <a:p>
            <a:pPr marL="265113" indent="-265113" eaLnBrk="0" hangingPunct="0">
              <a:lnSpc>
                <a:spcPct val="85000"/>
              </a:lnSpc>
              <a:buFontTx/>
              <a:buChar char="•"/>
            </a:pPr>
            <a:endParaRPr lang="es-ES_tradnl" sz="2400"/>
          </a:p>
          <a:p>
            <a:pPr marL="265113" indent="-265113" eaLnBrk="0" hangingPunct="0">
              <a:lnSpc>
                <a:spcPct val="85000"/>
              </a:lnSpc>
              <a:buFontTx/>
              <a:buChar char="•"/>
            </a:pPr>
            <a:r>
              <a:rPr lang="es-ES_tradnl" sz="2400"/>
              <a:t>En ambos casos puede existir </a:t>
            </a:r>
            <a:r>
              <a:rPr lang="es-ES_tradnl" sz="2400" i="1" u="sng"/>
              <a:t>Focalización</a:t>
            </a:r>
            <a:r>
              <a:rPr lang="es-ES_tradnl" sz="2400"/>
              <a:t>: concentrarse en un grupo particular de compradores (segmento de mercado), productos o ámbito geográfico. Hay focalización tanto en diferenciación como en liderazgo en costos.</a:t>
            </a:r>
          </a:p>
          <a:p>
            <a:pPr marL="265113" indent="-265113" eaLnBrk="0" hangingPunct="0">
              <a:lnSpc>
                <a:spcPct val="95000"/>
              </a:lnSpc>
            </a:pPr>
            <a:endParaRPr lang="es-ES_tradnl" sz="24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9170" name="Rectangle 2"/>
          <p:cNvSpPr>
            <a:spLocks noChangeArrowheads="1"/>
          </p:cNvSpPr>
          <p:nvPr/>
        </p:nvSpPr>
        <p:spPr bwMode="auto">
          <a:xfrm>
            <a:off x="304800" y="228600"/>
            <a:ext cx="8610600" cy="6400800"/>
          </a:xfrm>
          <a:prstGeom prst="rect">
            <a:avLst/>
          </a:prstGeom>
          <a:noFill/>
          <a:ln w="9525">
            <a:noFill/>
            <a:miter lim="800000"/>
            <a:headEnd/>
            <a:tailEnd/>
          </a:ln>
          <a:effectLst/>
        </p:spPr>
        <p:txBody>
          <a:bodyPr lIns="92075" tIns="46038" rIns="92075" bIns="46038"/>
          <a:lstStyle/>
          <a:p>
            <a:pPr marL="287338" indent="-198438">
              <a:lnSpc>
                <a:spcPct val="70000"/>
              </a:lnSpc>
              <a:spcBef>
                <a:spcPct val="40000"/>
              </a:spcBef>
              <a:buClr>
                <a:schemeClr val="accent2"/>
              </a:buClr>
              <a:buSzPct val="75000"/>
              <a:buFont typeface="Wingdings" pitchFamily="2" charset="2"/>
              <a:buNone/>
            </a:pPr>
            <a:r>
              <a:rPr lang="es-ES_tradnl" sz="2600" b="1"/>
              <a:t>Estrategia</a:t>
            </a:r>
            <a:endParaRPr lang="es-ES_tradnl" sz="2600"/>
          </a:p>
          <a:p>
            <a:pPr marL="287338" indent="-198438">
              <a:lnSpc>
                <a:spcPct val="70000"/>
              </a:lnSpc>
              <a:spcBef>
                <a:spcPct val="40000"/>
              </a:spcBef>
              <a:buClr>
                <a:schemeClr val="accent2"/>
              </a:buClr>
              <a:buSzPct val="75000"/>
              <a:buFont typeface="Wingdings" pitchFamily="2" charset="2"/>
              <a:buNone/>
            </a:pPr>
            <a:endParaRPr lang="es-ES_tradnl" sz="2600"/>
          </a:p>
          <a:p>
            <a:pPr marL="287338" indent="-198438" algn="just">
              <a:lnSpc>
                <a:spcPct val="70000"/>
              </a:lnSpc>
              <a:spcBef>
                <a:spcPct val="40000"/>
              </a:spcBef>
              <a:buClr>
                <a:schemeClr val="accent2"/>
              </a:buClr>
              <a:buSzPct val="75000"/>
              <a:buFont typeface="Wingdings" pitchFamily="2" charset="2"/>
              <a:buNone/>
            </a:pPr>
            <a:endParaRPr lang="es-ES_tradnl" sz="2600"/>
          </a:p>
          <a:p>
            <a:pPr marL="287338" indent="-198438" algn="just">
              <a:lnSpc>
                <a:spcPct val="70000"/>
              </a:lnSpc>
              <a:spcBef>
                <a:spcPct val="40000"/>
              </a:spcBef>
              <a:buClr>
                <a:schemeClr val="accent2"/>
              </a:buClr>
              <a:buSzPct val="75000"/>
              <a:buFont typeface="Wingdings" pitchFamily="2" charset="2"/>
              <a:buNone/>
            </a:pPr>
            <a:endParaRPr lang="es-ES_tradnl" sz="2600"/>
          </a:p>
          <a:p>
            <a:pPr marL="287338" indent="-198438" algn="just">
              <a:lnSpc>
                <a:spcPct val="70000"/>
              </a:lnSpc>
              <a:spcBef>
                <a:spcPct val="40000"/>
              </a:spcBef>
              <a:buClr>
                <a:schemeClr val="accent2"/>
              </a:buClr>
              <a:buSzPct val="75000"/>
              <a:buFont typeface="Wingdings" pitchFamily="2" charset="2"/>
              <a:buNone/>
            </a:pPr>
            <a:endParaRPr lang="es-ES_tradnl" sz="2600"/>
          </a:p>
          <a:p>
            <a:pPr marL="287338" indent="-198438">
              <a:spcBef>
                <a:spcPct val="20000"/>
              </a:spcBef>
              <a:buClr>
                <a:schemeClr val="accent2"/>
              </a:buClr>
              <a:buSzPct val="75000"/>
              <a:buFont typeface="Wingdings" pitchFamily="2" charset="2"/>
              <a:buChar char="£"/>
            </a:pPr>
            <a:r>
              <a:rPr lang="es-ES_tradnl" sz="2600"/>
              <a:t>La estrategia es un marco conceptual a través del cual una organización puede sostener su continuidad, a la vez que facilitar su adaptación a un medio cambiante.</a:t>
            </a:r>
          </a:p>
          <a:p>
            <a:pPr marL="287338" indent="-198438">
              <a:spcBef>
                <a:spcPct val="20000"/>
              </a:spcBef>
              <a:buClr>
                <a:schemeClr val="accent2"/>
              </a:buClr>
              <a:buSzPct val="75000"/>
              <a:buFont typeface="Wingdings" pitchFamily="2" charset="2"/>
              <a:buChar char="£"/>
            </a:pPr>
            <a:endParaRPr lang="es-ES_tradnl" sz="2600"/>
          </a:p>
          <a:p>
            <a:pPr marL="287338" indent="-198438">
              <a:spcBef>
                <a:spcPct val="20000"/>
              </a:spcBef>
              <a:buClr>
                <a:schemeClr val="accent2"/>
              </a:buClr>
              <a:buSzPct val="75000"/>
              <a:buFont typeface="Wingdings" pitchFamily="2" charset="2"/>
              <a:buChar char="£"/>
            </a:pPr>
            <a:r>
              <a:rPr lang="es-ES_tradnl" sz="2600"/>
              <a:t> La esencia de la estrategia es la gestión deliberada de cambio hacia el logro de ventajas competitivas en los negocios/actividades en que participa la organización.</a:t>
            </a:r>
          </a:p>
        </p:txBody>
      </p:sp>
      <p:sp>
        <p:nvSpPr>
          <p:cNvPr id="519171" name="Rectangle 3"/>
          <p:cNvSpPr>
            <a:spLocks noChangeArrowheads="1"/>
          </p:cNvSpPr>
          <p:nvPr/>
        </p:nvSpPr>
        <p:spPr bwMode="auto">
          <a:xfrm>
            <a:off x="1143000" y="990600"/>
            <a:ext cx="5486400" cy="641350"/>
          </a:xfrm>
          <a:prstGeom prst="rect">
            <a:avLst/>
          </a:prstGeom>
          <a:noFill/>
          <a:ln w="9525">
            <a:noFill/>
            <a:miter lim="800000"/>
            <a:headEnd/>
            <a:tailEnd/>
          </a:ln>
          <a:effectLst/>
        </p:spPr>
        <p:txBody>
          <a:bodyPr>
            <a:spAutoFit/>
          </a:bodyPr>
          <a:lstStyle/>
          <a:p>
            <a:pPr eaLnBrk="0" hangingPunct="0">
              <a:lnSpc>
                <a:spcPct val="75000"/>
              </a:lnSpc>
            </a:pPr>
            <a:r>
              <a:rPr lang="es-ES_tradnl" sz="2400">
                <a:latin typeface="Arial" charset="0"/>
              </a:rPr>
              <a:t>El concepto de estrategia abarca el propósito general de una organización. </a:t>
            </a:r>
          </a:p>
        </p:txBody>
      </p:sp>
      <p:sp>
        <p:nvSpPr>
          <p:cNvPr id="519172" name="AutoShape 4"/>
          <p:cNvSpPr>
            <a:spLocks noChangeArrowheads="1"/>
          </p:cNvSpPr>
          <p:nvPr/>
        </p:nvSpPr>
        <p:spPr bwMode="auto">
          <a:xfrm>
            <a:off x="1066800" y="914400"/>
            <a:ext cx="6248400" cy="1219200"/>
          </a:xfrm>
          <a:prstGeom prst="downArrowCallout">
            <a:avLst>
              <a:gd name="adj1" fmla="val 128125"/>
              <a:gd name="adj2" fmla="val 128125"/>
              <a:gd name="adj3" fmla="val 16667"/>
              <a:gd name="adj4" fmla="val 66667"/>
            </a:avLst>
          </a:prstGeom>
          <a:noFill/>
          <a:ln w="28575">
            <a:solidFill>
              <a:srgbClr val="339966"/>
            </a:solidFill>
            <a:miter lim="800000"/>
            <a:headEnd/>
            <a:tailEnd/>
          </a:ln>
          <a:effectLst/>
        </p:spPr>
        <p:txBody>
          <a:bodyPr wrap="none" anchor="ctr"/>
          <a:lstStyle/>
          <a:p>
            <a:endParaRPr lang="es-CL"/>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8210" name="Text Box 2"/>
          <p:cNvSpPr txBox="1">
            <a:spLocks noChangeArrowheads="1"/>
          </p:cNvSpPr>
          <p:nvPr/>
        </p:nvSpPr>
        <p:spPr bwMode="auto">
          <a:xfrm>
            <a:off x="1736725" y="574675"/>
            <a:ext cx="184150" cy="457200"/>
          </a:xfrm>
          <a:prstGeom prst="rect">
            <a:avLst/>
          </a:prstGeom>
          <a:noFill/>
          <a:ln w="9525">
            <a:noFill/>
            <a:miter lim="800000"/>
            <a:headEnd/>
            <a:tailEnd/>
          </a:ln>
          <a:effectLst/>
        </p:spPr>
        <p:txBody>
          <a:bodyPr wrap="none">
            <a:spAutoFit/>
          </a:bodyPr>
          <a:lstStyle/>
          <a:p>
            <a:pPr eaLnBrk="0" hangingPunct="0"/>
            <a:endParaRPr lang="es-ES" sz="2400" b="1">
              <a:latin typeface="Times New Roman" pitchFamily="18" charset="0"/>
            </a:endParaRPr>
          </a:p>
        </p:txBody>
      </p:sp>
      <p:sp>
        <p:nvSpPr>
          <p:cNvPr id="478211" name="Text Box 3"/>
          <p:cNvSpPr txBox="1">
            <a:spLocks noChangeArrowheads="1"/>
          </p:cNvSpPr>
          <p:nvPr/>
        </p:nvSpPr>
        <p:spPr bwMode="auto">
          <a:xfrm>
            <a:off x="685800" y="2376488"/>
            <a:ext cx="2395538" cy="519112"/>
          </a:xfrm>
          <a:prstGeom prst="rect">
            <a:avLst/>
          </a:prstGeom>
          <a:noFill/>
          <a:ln w="9525">
            <a:noFill/>
            <a:miter lim="800000"/>
            <a:headEnd/>
            <a:tailEnd/>
          </a:ln>
          <a:effectLst/>
        </p:spPr>
        <p:txBody>
          <a:bodyPr wrap="none">
            <a:spAutoFit/>
          </a:bodyPr>
          <a:lstStyle/>
          <a:p>
            <a:pPr eaLnBrk="0" hangingPunct="0"/>
            <a:r>
              <a:rPr lang="es-ES_tradnl" sz="2800" b="1" i="1">
                <a:latin typeface="Times New Roman" pitchFamily="18" charset="0"/>
              </a:rPr>
              <a:t>ESTRATEGIA</a:t>
            </a:r>
          </a:p>
        </p:txBody>
      </p:sp>
      <p:sp>
        <p:nvSpPr>
          <p:cNvPr id="478212" name="Text Box 4"/>
          <p:cNvSpPr txBox="1">
            <a:spLocks noChangeArrowheads="1"/>
          </p:cNvSpPr>
          <p:nvPr/>
        </p:nvSpPr>
        <p:spPr bwMode="auto">
          <a:xfrm>
            <a:off x="4800600" y="1905000"/>
            <a:ext cx="4038600" cy="1917700"/>
          </a:xfrm>
          <a:prstGeom prst="rect">
            <a:avLst/>
          </a:prstGeom>
          <a:noFill/>
          <a:ln w="9525">
            <a:noFill/>
            <a:miter lim="800000"/>
            <a:headEnd/>
            <a:tailEnd/>
          </a:ln>
          <a:effectLst/>
        </p:spPr>
        <p:txBody>
          <a:bodyPr>
            <a:spAutoFit/>
          </a:bodyPr>
          <a:lstStyle/>
          <a:p>
            <a:pPr eaLnBrk="0" hangingPunct="0"/>
            <a:r>
              <a:rPr lang="es-ES_tradnl" sz="2400">
                <a:latin typeface="Times New Roman" pitchFamily="18" charset="0"/>
              </a:rPr>
              <a:t>Responde a:</a:t>
            </a:r>
          </a:p>
          <a:p>
            <a:pPr eaLnBrk="0" hangingPunct="0">
              <a:buClr>
                <a:schemeClr val="accent1"/>
              </a:buClr>
              <a:buSzPct val="115000"/>
              <a:buFontTx/>
              <a:buChar char="•"/>
            </a:pPr>
            <a:r>
              <a:rPr lang="es-ES_tradnl" sz="2400">
                <a:latin typeface="Times New Roman" pitchFamily="18" charset="0"/>
              </a:rPr>
              <a:t>Neutralizar amenazas</a:t>
            </a:r>
          </a:p>
          <a:p>
            <a:pPr eaLnBrk="0" hangingPunct="0">
              <a:buClr>
                <a:schemeClr val="accent1"/>
              </a:buClr>
              <a:buSzPct val="115000"/>
              <a:buFontTx/>
              <a:buChar char="•"/>
            </a:pPr>
            <a:r>
              <a:rPr lang="es-ES_tradnl" sz="2400">
                <a:latin typeface="Times New Roman" pitchFamily="18" charset="0"/>
              </a:rPr>
              <a:t>Corregir debilidades</a:t>
            </a:r>
          </a:p>
          <a:p>
            <a:pPr eaLnBrk="0" hangingPunct="0">
              <a:buClr>
                <a:schemeClr val="accent1"/>
              </a:buClr>
              <a:buSzPct val="115000"/>
              <a:buFontTx/>
              <a:buChar char="•"/>
            </a:pPr>
            <a:r>
              <a:rPr lang="es-ES_tradnl" sz="2400">
                <a:latin typeface="Times New Roman" pitchFamily="18" charset="0"/>
              </a:rPr>
              <a:t>Aprovechar oportunidades</a:t>
            </a:r>
          </a:p>
          <a:p>
            <a:pPr eaLnBrk="0" hangingPunct="0">
              <a:buClr>
                <a:schemeClr val="accent1"/>
              </a:buClr>
              <a:buSzPct val="115000"/>
              <a:buFontTx/>
              <a:buChar char="•"/>
            </a:pPr>
            <a:r>
              <a:rPr lang="es-ES_tradnl" sz="2400">
                <a:latin typeface="Times New Roman" pitchFamily="18" charset="0"/>
              </a:rPr>
              <a:t>Explotar fortalezas</a:t>
            </a:r>
          </a:p>
        </p:txBody>
      </p:sp>
      <p:sp>
        <p:nvSpPr>
          <p:cNvPr id="478213" name="Text Box 5"/>
          <p:cNvSpPr txBox="1">
            <a:spLocks noChangeArrowheads="1"/>
          </p:cNvSpPr>
          <p:nvPr/>
        </p:nvSpPr>
        <p:spPr bwMode="auto">
          <a:xfrm>
            <a:off x="533400" y="3886200"/>
            <a:ext cx="4054475" cy="2647950"/>
          </a:xfrm>
          <a:prstGeom prst="rect">
            <a:avLst/>
          </a:prstGeom>
          <a:noFill/>
          <a:ln w="9525">
            <a:noFill/>
            <a:miter lim="800000"/>
            <a:headEnd/>
            <a:tailEnd/>
          </a:ln>
          <a:effectLst/>
        </p:spPr>
        <p:txBody>
          <a:bodyPr>
            <a:spAutoFit/>
          </a:bodyPr>
          <a:lstStyle/>
          <a:p>
            <a:pPr eaLnBrk="0" hangingPunct="0"/>
            <a:r>
              <a:rPr lang="es-ES_tradnl" sz="2400">
                <a:latin typeface="Times New Roman" pitchFamily="18" charset="0"/>
              </a:rPr>
              <a:t>Objetivo:</a:t>
            </a:r>
          </a:p>
          <a:p>
            <a:pPr eaLnBrk="0" hangingPunct="0"/>
            <a:r>
              <a:rPr lang="es-ES_tradnl" sz="2400">
                <a:latin typeface="Times New Roman" pitchFamily="18" charset="0"/>
              </a:rPr>
              <a:t>Buscar oportunidades que puedan posicionar la empresa con una ventaja competitiva que le permita obtener una rentabilidad superior al costo de capital</a:t>
            </a:r>
          </a:p>
        </p:txBody>
      </p:sp>
      <p:sp>
        <p:nvSpPr>
          <p:cNvPr id="478214" name="Line 6"/>
          <p:cNvSpPr>
            <a:spLocks noChangeShapeType="1"/>
          </p:cNvSpPr>
          <p:nvPr/>
        </p:nvSpPr>
        <p:spPr bwMode="auto">
          <a:xfrm>
            <a:off x="3200400" y="2743200"/>
            <a:ext cx="1295400" cy="0"/>
          </a:xfrm>
          <a:prstGeom prst="line">
            <a:avLst/>
          </a:prstGeom>
          <a:noFill/>
          <a:ln w="28575">
            <a:solidFill>
              <a:srgbClr val="FF0000"/>
            </a:solidFill>
            <a:round/>
            <a:headEnd/>
            <a:tailEnd type="arrow" w="med" len="med"/>
          </a:ln>
          <a:effectLst/>
        </p:spPr>
        <p:txBody>
          <a:bodyPr wrap="none" anchor="ctr"/>
          <a:lstStyle/>
          <a:p>
            <a:endParaRPr lang="es-CL"/>
          </a:p>
        </p:txBody>
      </p:sp>
      <p:sp>
        <p:nvSpPr>
          <p:cNvPr id="478215" name="Line 7"/>
          <p:cNvSpPr>
            <a:spLocks noChangeShapeType="1"/>
          </p:cNvSpPr>
          <p:nvPr/>
        </p:nvSpPr>
        <p:spPr bwMode="auto">
          <a:xfrm>
            <a:off x="1828800" y="2819400"/>
            <a:ext cx="0" cy="838200"/>
          </a:xfrm>
          <a:prstGeom prst="line">
            <a:avLst/>
          </a:prstGeom>
          <a:noFill/>
          <a:ln w="28575">
            <a:solidFill>
              <a:srgbClr val="FF0000"/>
            </a:solidFill>
            <a:round/>
            <a:headEnd/>
            <a:tailEnd type="triangle" w="med" len="med"/>
          </a:ln>
          <a:effectLst/>
        </p:spPr>
        <p:txBody>
          <a:bodyPr wrap="none" anchor="ctr"/>
          <a:lstStyle/>
          <a:p>
            <a:endParaRPr lang="es-CL"/>
          </a:p>
        </p:txBody>
      </p:sp>
      <p:sp>
        <p:nvSpPr>
          <p:cNvPr id="478216" name="Text Box 8"/>
          <p:cNvSpPr txBox="1">
            <a:spLocks noChangeArrowheads="1"/>
          </p:cNvSpPr>
          <p:nvPr/>
        </p:nvSpPr>
        <p:spPr bwMode="auto">
          <a:xfrm>
            <a:off x="5486400" y="4749800"/>
            <a:ext cx="2822575" cy="519113"/>
          </a:xfrm>
          <a:prstGeom prst="rect">
            <a:avLst/>
          </a:prstGeom>
          <a:noFill/>
          <a:ln w="9525">
            <a:noFill/>
            <a:miter lim="800000"/>
            <a:headEnd/>
            <a:tailEnd/>
          </a:ln>
          <a:effectLst/>
        </p:spPr>
        <p:txBody>
          <a:bodyPr wrap="none">
            <a:spAutoFit/>
          </a:bodyPr>
          <a:lstStyle/>
          <a:p>
            <a:pPr eaLnBrk="0" hangingPunct="0"/>
            <a:r>
              <a:rPr lang="es-ES_tradnl" sz="2800" b="1">
                <a:latin typeface="Times New Roman" pitchFamily="18" charset="0"/>
              </a:rPr>
              <a:t>CREAR VALOR</a:t>
            </a:r>
          </a:p>
        </p:txBody>
      </p:sp>
      <p:sp>
        <p:nvSpPr>
          <p:cNvPr id="478217" name="Line 9"/>
          <p:cNvSpPr>
            <a:spLocks noChangeShapeType="1"/>
          </p:cNvSpPr>
          <p:nvPr/>
        </p:nvSpPr>
        <p:spPr bwMode="auto">
          <a:xfrm>
            <a:off x="4419600" y="4953000"/>
            <a:ext cx="914400" cy="0"/>
          </a:xfrm>
          <a:prstGeom prst="line">
            <a:avLst/>
          </a:prstGeom>
          <a:noFill/>
          <a:ln w="28575">
            <a:solidFill>
              <a:srgbClr val="FF0000"/>
            </a:solidFill>
            <a:round/>
            <a:headEnd/>
            <a:tailEnd type="triangle" w="med" len="med"/>
          </a:ln>
          <a:effectLst/>
        </p:spPr>
        <p:txBody>
          <a:bodyPr wrap="none" anchor="ctr"/>
          <a:lstStyle/>
          <a:p>
            <a:endParaRPr lang="es-CL"/>
          </a:p>
        </p:txBody>
      </p:sp>
      <p:sp>
        <p:nvSpPr>
          <p:cNvPr id="478218" name="Text Box 10"/>
          <p:cNvSpPr txBox="1">
            <a:spLocks noChangeArrowheads="1"/>
          </p:cNvSpPr>
          <p:nvPr/>
        </p:nvSpPr>
        <p:spPr bwMode="auto">
          <a:xfrm>
            <a:off x="1203325" y="946150"/>
            <a:ext cx="184150" cy="457200"/>
          </a:xfrm>
          <a:prstGeom prst="rect">
            <a:avLst/>
          </a:prstGeom>
          <a:noFill/>
          <a:ln w="9525">
            <a:noFill/>
            <a:miter lim="800000"/>
            <a:headEnd/>
            <a:tailEnd/>
          </a:ln>
          <a:effectLst/>
        </p:spPr>
        <p:txBody>
          <a:bodyPr wrap="none">
            <a:spAutoFit/>
          </a:bodyPr>
          <a:lstStyle/>
          <a:p>
            <a:pPr eaLnBrk="0" hangingPunct="0"/>
            <a:endParaRPr lang="es-ES" sz="2400"/>
          </a:p>
        </p:txBody>
      </p:sp>
      <p:sp>
        <p:nvSpPr>
          <p:cNvPr id="478219" name="Text Box 11"/>
          <p:cNvSpPr txBox="1">
            <a:spLocks noChangeArrowheads="1"/>
          </p:cNvSpPr>
          <p:nvPr/>
        </p:nvSpPr>
        <p:spPr bwMode="auto">
          <a:xfrm>
            <a:off x="685800" y="381000"/>
            <a:ext cx="7772400" cy="946150"/>
          </a:xfrm>
          <a:prstGeom prst="rect">
            <a:avLst/>
          </a:prstGeom>
          <a:noFill/>
          <a:ln w="9525">
            <a:noFill/>
            <a:miter lim="800000"/>
            <a:headEnd/>
            <a:tailEnd/>
          </a:ln>
          <a:effectLst/>
        </p:spPr>
        <p:txBody>
          <a:bodyPr>
            <a:spAutoFit/>
          </a:bodyPr>
          <a:lstStyle/>
          <a:p>
            <a:pPr eaLnBrk="0" hangingPunct="0"/>
            <a:r>
              <a:rPr lang="es-ES_tradnl" sz="2800">
                <a:latin typeface="Times New Roman" pitchFamily="18" charset="0"/>
              </a:rPr>
              <a:t>Intenta lograr una </a:t>
            </a:r>
            <a:r>
              <a:rPr lang="es-ES_tradnl" sz="2800" b="1">
                <a:latin typeface="Times New Roman" pitchFamily="18" charset="0"/>
              </a:rPr>
              <a:t>ventaja sostenible a largo plazo</a:t>
            </a:r>
            <a:r>
              <a:rPr lang="es-ES_tradnl" sz="2800">
                <a:latin typeface="Times New Roman" pitchFamily="18" charset="0"/>
              </a:rPr>
              <a:t> en cada uno de sus negocios</a:t>
            </a:r>
          </a:p>
        </p:txBody>
      </p:sp>
      <p:sp>
        <p:nvSpPr>
          <p:cNvPr id="478220" name="Line 12"/>
          <p:cNvSpPr>
            <a:spLocks noChangeShapeType="1"/>
          </p:cNvSpPr>
          <p:nvPr/>
        </p:nvSpPr>
        <p:spPr bwMode="auto">
          <a:xfrm flipV="1">
            <a:off x="1828800" y="1524000"/>
            <a:ext cx="0" cy="685800"/>
          </a:xfrm>
          <a:prstGeom prst="line">
            <a:avLst/>
          </a:prstGeom>
          <a:noFill/>
          <a:ln w="28575">
            <a:solidFill>
              <a:srgbClr val="FF0000"/>
            </a:solidFill>
            <a:round/>
            <a:headEnd/>
            <a:tailEnd type="triangle" w="med" len="med"/>
          </a:ln>
          <a:effectLst/>
        </p:spPr>
        <p:txBody>
          <a:bodyPr wrap="none" anchor="ctr"/>
          <a:lstStyle/>
          <a:p>
            <a:endParaRPr lang="es-CL"/>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3 Marcador de pie de página"/>
          <p:cNvSpPr>
            <a:spLocks noGrp="1"/>
          </p:cNvSpPr>
          <p:nvPr>
            <p:ph type="ftr" sz="quarter" idx="10"/>
          </p:nvPr>
        </p:nvSpPr>
        <p:spPr/>
        <p:txBody>
          <a:bodyPr/>
          <a:lstStyle/>
          <a:p>
            <a:r>
              <a:rPr lang="es-ES"/>
              <a:t>IN42A – EVALUACIÓN DE PROYECTOS</a:t>
            </a:r>
          </a:p>
        </p:txBody>
      </p:sp>
      <p:sp>
        <p:nvSpPr>
          <p:cNvPr id="520194" name="Rectangle 2"/>
          <p:cNvSpPr>
            <a:spLocks noGrp="1" noChangeArrowheads="1"/>
          </p:cNvSpPr>
          <p:nvPr>
            <p:ph type="body" idx="1"/>
          </p:nvPr>
        </p:nvSpPr>
        <p:spPr>
          <a:xfrm>
            <a:off x="304800" y="400050"/>
            <a:ext cx="8610600" cy="6400800"/>
          </a:xfrm>
        </p:spPr>
        <p:txBody>
          <a:bodyPr/>
          <a:lstStyle/>
          <a:p>
            <a:pPr marL="377825" indent="-288925" algn="just">
              <a:lnSpc>
                <a:spcPct val="80000"/>
              </a:lnSpc>
              <a:spcBef>
                <a:spcPct val="40000"/>
              </a:spcBef>
              <a:buFont typeface="Wingdings" pitchFamily="2" charset="2"/>
              <a:buNone/>
            </a:pPr>
            <a:r>
              <a:rPr lang="es-ES_tradnl" sz="2600" b="1"/>
              <a:t>Planificación Estratégica</a:t>
            </a:r>
          </a:p>
          <a:p>
            <a:pPr marL="377825" indent="-288925" algn="just">
              <a:lnSpc>
                <a:spcPct val="80000"/>
              </a:lnSpc>
              <a:spcBef>
                <a:spcPct val="40000"/>
              </a:spcBef>
              <a:buFont typeface="Wingdings" pitchFamily="2" charset="2"/>
              <a:buNone/>
            </a:pPr>
            <a:endParaRPr lang="es-ES_tradnl" sz="2600" b="1"/>
          </a:p>
          <a:p>
            <a:pPr marL="377825" indent="-288925" algn="just">
              <a:lnSpc>
                <a:spcPct val="80000"/>
              </a:lnSpc>
              <a:spcBef>
                <a:spcPct val="40000"/>
              </a:spcBef>
              <a:buFont typeface="Wingdings" pitchFamily="2" charset="2"/>
              <a:buNone/>
            </a:pPr>
            <a:r>
              <a:rPr lang="es-ES_tradnl" sz="2600"/>
              <a:t>	Proceso organizacional que apunta a la especificación de la estrategia de una firma y la asignación de las tareas y responsabilidades necesarias para llevarla a cabo.</a:t>
            </a:r>
          </a:p>
          <a:p>
            <a:pPr marL="377825" indent="-288925" algn="just">
              <a:lnSpc>
                <a:spcPct val="80000"/>
              </a:lnSpc>
              <a:spcBef>
                <a:spcPct val="40000"/>
              </a:spcBef>
              <a:buFont typeface="Wingdings" pitchFamily="2" charset="2"/>
              <a:buNone/>
            </a:pPr>
            <a:r>
              <a:rPr lang="es-ES_tradnl" sz="2600"/>
              <a:t>Relación con la Evaluación de Proyectos: </a:t>
            </a:r>
          </a:p>
          <a:p>
            <a:pPr marL="377825" indent="-288925" algn="just">
              <a:lnSpc>
                <a:spcPct val="80000"/>
              </a:lnSpc>
              <a:spcBef>
                <a:spcPct val="40000"/>
              </a:spcBef>
            </a:pPr>
            <a:r>
              <a:rPr lang="es-ES_tradnl" sz="2600"/>
              <a:t>La planificación estratégica da origen a proyectos de inversión. El proyecto es parte de una estrategia más general.</a:t>
            </a:r>
          </a:p>
          <a:p>
            <a:pPr marL="377825" indent="-288925" algn="just">
              <a:lnSpc>
                <a:spcPct val="80000"/>
              </a:lnSpc>
              <a:spcBef>
                <a:spcPct val="40000"/>
              </a:spcBef>
            </a:pPr>
            <a:r>
              <a:rPr lang="es-ES_tradnl" sz="2600"/>
              <a:t>Algunas veces una idea de proyecto da origen a una nueva estrategia.</a:t>
            </a:r>
          </a:p>
          <a:p>
            <a:pPr marL="377825" indent="-288925" algn="just">
              <a:lnSpc>
                <a:spcPct val="80000"/>
              </a:lnSpc>
              <a:spcBef>
                <a:spcPct val="40000"/>
              </a:spcBef>
              <a:buFont typeface="Wingdings" pitchFamily="2" charset="2"/>
              <a:buNone/>
            </a:pPr>
            <a:endParaRPr lang="es-ES_tradnl" sz="26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6402" name="Rectangle 2"/>
          <p:cNvSpPr>
            <a:spLocks noChangeArrowheads="1"/>
          </p:cNvSpPr>
          <p:nvPr/>
        </p:nvSpPr>
        <p:spPr bwMode="auto">
          <a:xfrm>
            <a:off x="304800" y="228600"/>
            <a:ext cx="8610600" cy="685800"/>
          </a:xfrm>
          <a:prstGeom prst="rect">
            <a:avLst/>
          </a:prstGeom>
          <a:noFill/>
          <a:ln w="9525" algn="ctr">
            <a:noFill/>
            <a:miter lim="800000"/>
            <a:headEnd/>
            <a:tailEnd/>
          </a:ln>
          <a:effectLst/>
        </p:spPr>
        <p:txBody>
          <a:bodyPr anchor="b"/>
          <a:lstStyle/>
          <a:p>
            <a:pPr algn="ctr"/>
            <a:r>
              <a:rPr lang="es-ES_tradnl" sz="2800" b="1">
                <a:solidFill>
                  <a:srgbClr val="CC3300"/>
                </a:solidFill>
                <a:effectLst>
                  <a:outerShdw blurRad="38100" dist="38100" dir="2700000" algn="tl">
                    <a:srgbClr val="C0C0C0"/>
                  </a:outerShdw>
                </a:effectLst>
              </a:rPr>
              <a:t>Proceso de Planificación Estratégica de Negocios</a:t>
            </a:r>
          </a:p>
        </p:txBody>
      </p:sp>
      <p:sp>
        <p:nvSpPr>
          <p:cNvPr id="486403" name="Rectangle 3"/>
          <p:cNvSpPr>
            <a:spLocks noChangeArrowheads="1"/>
          </p:cNvSpPr>
          <p:nvPr/>
        </p:nvSpPr>
        <p:spPr bwMode="auto">
          <a:xfrm>
            <a:off x="2438400" y="990600"/>
            <a:ext cx="5562600" cy="1143000"/>
          </a:xfrm>
          <a:prstGeom prst="rect">
            <a:avLst/>
          </a:prstGeom>
          <a:noFill/>
          <a:ln w="25400">
            <a:solidFill>
              <a:srgbClr val="FF0000"/>
            </a:solidFill>
            <a:miter lim="800000"/>
            <a:headEnd/>
            <a:tailEnd/>
          </a:ln>
          <a:effectLst/>
        </p:spPr>
        <p:txBody>
          <a:bodyPr wrap="none" anchor="ctr"/>
          <a:lstStyle/>
          <a:p>
            <a:endParaRPr lang="es-CL"/>
          </a:p>
        </p:txBody>
      </p:sp>
      <p:sp>
        <p:nvSpPr>
          <p:cNvPr id="486404" name="Rectangle 4"/>
          <p:cNvSpPr>
            <a:spLocks noChangeArrowheads="1"/>
          </p:cNvSpPr>
          <p:nvPr/>
        </p:nvSpPr>
        <p:spPr bwMode="auto">
          <a:xfrm>
            <a:off x="2847975" y="990600"/>
            <a:ext cx="4772025" cy="1084263"/>
          </a:xfrm>
          <a:prstGeom prst="rect">
            <a:avLst/>
          </a:prstGeom>
          <a:noFill/>
          <a:ln w="9525">
            <a:noFill/>
            <a:miter lim="800000"/>
            <a:headEnd/>
            <a:tailEnd/>
          </a:ln>
          <a:effectLst/>
        </p:spPr>
        <p:txBody>
          <a:bodyPr wrap="none" lIns="92075" tIns="46038" rIns="92075" bIns="46038" anchor="ctr"/>
          <a:lstStyle/>
          <a:p>
            <a:pPr algn="ctr" eaLnBrk="0" hangingPunct="0">
              <a:lnSpc>
                <a:spcPct val="80000"/>
              </a:lnSpc>
            </a:pPr>
            <a:r>
              <a:rPr lang="es-ES_tradnl" sz="2000" b="1">
                <a:latin typeface="Arial" charset="0"/>
              </a:rPr>
              <a:t>Misión del Negocio</a:t>
            </a:r>
          </a:p>
          <a:p>
            <a:pPr algn="ctr" eaLnBrk="0" hangingPunct="0">
              <a:lnSpc>
                <a:spcPct val="80000"/>
              </a:lnSpc>
            </a:pPr>
            <a:r>
              <a:rPr lang="es-ES_tradnl" sz="2000">
                <a:latin typeface="Arial" charset="0"/>
              </a:rPr>
              <a:t>-ámbitos: de producto, de mercado y geográfico</a:t>
            </a:r>
          </a:p>
          <a:p>
            <a:pPr algn="ctr" eaLnBrk="0" hangingPunct="0">
              <a:lnSpc>
                <a:spcPct val="80000"/>
              </a:lnSpc>
            </a:pPr>
            <a:r>
              <a:rPr lang="es-ES_tradnl" sz="2000">
                <a:latin typeface="Arial" charset="0"/>
              </a:rPr>
              <a:t>-identificación de las competencias distintivas</a:t>
            </a:r>
          </a:p>
          <a:p>
            <a:pPr algn="ctr" eaLnBrk="0" hangingPunct="0">
              <a:lnSpc>
                <a:spcPct val="80000"/>
              </a:lnSpc>
            </a:pPr>
            <a:r>
              <a:rPr lang="es-ES_tradnl" sz="2000">
                <a:latin typeface="Arial" charset="0"/>
              </a:rPr>
              <a:t>(modo de conseguir un liderazgo competitivo)</a:t>
            </a:r>
          </a:p>
        </p:txBody>
      </p:sp>
      <p:sp>
        <p:nvSpPr>
          <p:cNvPr id="486405" name="Rectangle 5"/>
          <p:cNvSpPr>
            <a:spLocks noChangeArrowheads="1"/>
          </p:cNvSpPr>
          <p:nvPr/>
        </p:nvSpPr>
        <p:spPr bwMode="auto">
          <a:xfrm>
            <a:off x="1066800" y="2209800"/>
            <a:ext cx="3581400" cy="1905000"/>
          </a:xfrm>
          <a:prstGeom prst="rect">
            <a:avLst/>
          </a:prstGeom>
          <a:noFill/>
          <a:ln w="25400">
            <a:solidFill>
              <a:srgbClr val="FF0000"/>
            </a:solidFill>
            <a:miter lim="800000"/>
            <a:headEnd/>
            <a:tailEnd/>
          </a:ln>
          <a:effectLst/>
        </p:spPr>
        <p:txBody>
          <a:bodyPr wrap="none" anchor="ctr"/>
          <a:lstStyle/>
          <a:p>
            <a:endParaRPr lang="es-CL"/>
          </a:p>
        </p:txBody>
      </p:sp>
      <p:sp>
        <p:nvSpPr>
          <p:cNvPr id="486406" name="Rectangle 6"/>
          <p:cNvSpPr>
            <a:spLocks noChangeArrowheads="1"/>
          </p:cNvSpPr>
          <p:nvPr/>
        </p:nvSpPr>
        <p:spPr bwMode="auto">
          <a:xfrm>
            <a:off x="1323975" y="2268538"/>
            <a:ext cx="3143250" cy="1787525"/>
          </a:xfrm>
          <a:prstGeom prst="rect">
            <a:avLst/>
          </a:prstGeom>
          <a:noFill/>
          <a:ln w="9525">
            <a:noFill/>
            <a:miter lim="800000"/>
            <a:headEnd/>
            <a:tailEnd/>
          </a:ln>
          <a:effectLst/>
        </p:spPr>
        <p:txBody>
          <a:bodyPr wrap="none" lIns="92075" tIns="46038" rIns="92075" bIns="46038" anchor="ctr"/>
          <a:lstStyle/>
          <a:p>
            <a:pPr algn="ctr" eaLnBrk="0" hangingPunct="0">
              <a:lnSpc>
                <a:spcPct val="80000"/>
              </a:lnSpc>
            </a:pPr>
            <a:r>
              <a:rPr lang="es-ES_tradnl" b="1">
                <a:latin typeface="Arial" charset="0"/>
              </a:rPr>
              <a:t>Análisis Interno</a:t>
            </a:r>
          </a:p>
          <a:p>
            <a:pPr algn="ctr" eaLnBrk="0" hangingPunct="0">
              <a:lnSpc>
                <a:spcPct val="80000"/>
              </a:lnSpc>
            </a:pPr>
            <a:r>
              <a:rPr lang="es-ES_tradnl">
                <a:latin typeface="Arial" charset="0"/>
              </a:rPr>
              <a:t>(Desempeño pasado y</a:t>
            </a:r>
          </a:p>
          <a:p>
            <a:pPr algn="ctr" eaLnBrk="0" hangingPunct="0">
              <a:lnSpc>
                <a:spcPct val="80000"/>
              </a:lnSpc>
            </a:pPr>
            <a:r>
              <a:rPr lang="es-ES_tradnl">
                <a:latin typeface="Arial" charset="0"/>
              </a:rPr>
              <a:t>proyecciones futuras)</a:t>
            </a:r>
          </a:p>
          <a:p>
            <a:pPr algn="ctr" eaLnBrk="0" hangingPunct="0">
              <a:lnSpc>
                <a:spcPct val="80000"/>
              </a:lnSpc>
            </a:pPr>
            <a:r>
              <a:rPr lang="es-ES_tradnl">
                <a:latin typeface="Arial" charset="0"/>
              </a:rPr>
              <a:t>Identificación de factores internos</a:t>
            </a:r>
          </a:p>
          <a:p>
            <a:pPr algn="ctr" eaLnBrk="0" hangingPunct="0">
              <a:lnSpc>
                <a:spcPct val="80000"/>
              </a:lnSpc>
            </a:pPr>
            <a:r>
              <a:rPr lang="es-ES_tradnl">
                <a:latin typeface="Arial" charset="0"/>
              </a:rPr>
              <a:t>críticos para lograr una ventaja</a:t>
            </a:r>
          </a:p>
          <a:p>
            <a:pPr algn="ctr" eaLnBrk="0" hangingPunct="0">
              <a:lnSpc>
                <a:spcPct val="80000"/>
              </a:lnSpc>
            </a:pPr>
            <a:r>
              <a:rPr lang="es-ES_tradnl">
                <a:latin typeface="Arial" charset="0"/>
              </a:rPr>
              <a:t>competitiva</a:t>
            </a:r>
          </a:p>
          <a:p>
            <a:pPr algn="ctr" eaLnBrk="0" hangingPunct="0">
              <a:lnSpc>
                <a:spcPct val="80000"/>
              </a:lnSpc>
            </a:pPr>
            <a:r>
              <a:rPr lang="es-ES_tradnl" b="1">
                <a:latin typeface="Arial" charset="0"/>
              </a:rPr>
              <a:t>Definición de Fortalezas y</a:t>
            </a:r>
          </a:p>
          <a:p>
            <a:pPr algn="ctr" eaLnBrk="0" hangingPunct="0">
              <a:lnSpc>
                <a:spcPct val="80000"/>
              </a:lnSpc>
            </a:pPr>
            <a:r>
              <a:rPr lang="es-ES_tradnl" b="1">
                <a:latin typeface="Arial" charset="0"/>
              </a:rPr>
              <a:t>Debilidades</a:t>
            </a:r>
          </a:p>
        </p:txBody>
      </p:sp>
      <p:sp>
        <p:nvSpPr>
          <p:cNvPr id="486407" name="Rectangle 7"/>
          <p:cNvSpPr>
            <a:spLocks noChangeArrowheads="1"/>
          </p:cNvSpPr>
          <p:nvPr/>
        </p:nvSpPr>
        <p:spPr bwMode="auto">
          <a:xfrm>
            <a:off x="5334000" y="2209800"/>
            <a:ext cx="3581400" cy="1905000"/>
          </a:xfrm>
          <a:prstGeom prst="rect">
            <a:avLst/>
          </a:prstGeom>
          <a:noFill/>
          <a:ln w="25400">
            <a:solidFill>
              <a:srgbClr val="FF0000"/>
            </a:solidFill>
            <a:miter lim="800000"/>
            <a:headEnd/>
            <a:tailEnd/>
          </a:ln>
          <a:effectLst/>
        </p:spPr>
        <p:txBody>
          <a:bodyPr wrap="none" anchor="ctr"/>
          <a:lstStyle/>
          <a:p>
            <a:endParaRPr lang="es-CL"/>
          </a:p>
        </p:txBody>
      </p:sp>
      <p:sp>
        <p:nvSpPr>
          <p:cNvPr id="486408" name="Rectangle 8"/>
          <p:cNvSpPr>
            <a:spLocks noChangeArrowheads="1"/>
          </p:cNvSpPr>
          <p:nvPr/>
        </p:nvSpPr>
        <p:spPr bwMode="auto">
          <a:xfrm>
            <a:off x="5591175" y="2268538"/>
            <a:ext cx="3143250" cy="1787525"/>
          </a:xfrm>
          <a:prstGeom prst="rect">
            <a:avLst/>
          </a:prstGeom>
          <a:noFill/>
          <a:ln w="9525">
            <a:noFill/>
            <a:miter lim="800000"/>
            <a:headEnd/>
            <a:tailEnd/>
          </a:ln>
          <a:effectLst/>
        </p:spPr>
        <p:txBody>
          <a:bodyPr wrap="none" lIns="92075" tIns="46038" rIns="92075" bIns="46038" anchor="ctr"/>
          <a:lstStyle/>
          <a:p>
            <a:pPr algn="ctr" eaLnBrk="0" hangingPunct="0">
              <a:lnSpc>
                <a:spcPct val="80000"/>
              </a:lnSpc>
            </a:pPr>
            <a:r>
              <a:rPr lang="es-ES_tradnl" b="1">
                <a:latin typeface="Arial" charset="0"/>
              </a:rPr>
              <a:t>Análisis Externo</a:t>
            </a:r>
          </a:p>
          <a:p>
            <a:pPr algn="ctr" eaLnBrk="0" hangingPunct="0">
              <a:lnSpc>
                <a:spcPct val="80000"/>
              </a:lnSpc>
            </a:pPr>
            <a:r>
              <a:rPr lang="es-ES_tradnl">
                <a:latin typeface="Arial" charset="0"/>
              </a:rPr>
              <a:t>(Desempeño pasado y</a:t>
            </a:r>
          </a:p>
          <a:p>
            <a:pPr algn="ctr" eaLnBrk="0" hangingPunct="0">
              <a:lnSpc>
                <a:spcPct val="80000"/>
              </a:lnSpc>
            </a:pPr>
            <a:r>
              <a:rPr lang="es-ES_tradnl">
                <a:latin typeface="Arial" charset="0"/>
              </a:rPr>
              <a:t>proyecciones futuras)</a:t>
            </a:r>
          </a:p>
          <a:p>
            <a:pPr algn="ctr" eaLnBrk="0" hangingPunct="0">
              <a:lnSpc>
                <a:spcPct val="80000"/>
              </a:lnSpc>
            </a:pPr>
            <a:r>
              <a:rPr lang="es-ES_tradnl">
                <a:latin typeface="Arial" charset="0"/>
              </a:rPr>
              <a:t>Identificación de factores externos</a:t>
            </a:r>
          </a:p>
          <a:p>
            <a:pPr algn="ctr" eaLnBrk="0" hangingPunct="0">
              <a:lnSpc>
                <a:spcPct val="80000"/>
              </a:lnSpc>
            </a:pPr>
            <a:r>
              <a:rPr lang="es-ES_tradnl">
                <a:latin typeface="Arial" charset="0"/>
              </a:rPr>
              <a:t>que contribuyen al atractivo de la</a:t>
            </a:r>
          </a:p>
          <a:p>
            <a:pPr algn="ctr" eaLnBrk="0" hangingPunct="0">
              <a:lnSpc>
                <a:spcPct val="80000"/>
              </a:lnSpc>
            </a:pPr>
            <a:r>
              <a:rPr lang="es-ES_tradnl">
                <a:latin typeface="Arial" charset="0"/>
              </a:rPr>
              <a:t>industria</a:t>
            </a:r>
          </a:p>
          <a:p>
            <a:pPr algn="ctr" eaLnBrk="0" hangingPunct="0">
              <a:lnSpc>
                <a:spcPct val="80000"/>
              </a:lnSpc>
            </a:pPr>
            <a:r>
              <a:rPr lang="es-ES_tradnl" b="1">
                <a:latin typeface="Arial" charset="0"/>
              </a:rPr>
              <a:t>Definición de Oportunidades</a:t>
            </a:r>
          </a:p>
          <a:p>
            <a:pPr algn="ctr" eaLnBrk="0" hangingPunct="0">
              <a:lnSpc>
                <a:spcPct val="80000"/>
              </a:lnSpc>
            </a:pPr>
            <a:r>
              <a:rPr lang="es-ES_tradnl" b="1">
                <a:latin typeface="Arial" charset="0"/>
              </a:rPr>
              <a:t> y Amenazas</a:t>
            </a:r>
          </a:p>
        </p:txBody>
      </p:sp>
      <p:sp>
        <p:nvSpPr>
          <p:cNvPr id="486409" name="Rectangle 9"/>
          <p:cNvSpPr>
            <a:spLocks noChangeArrowheads="1"/>
          </p:cNvSpPr>
          <p:nvPr/>
        </p:nvSpPr>
        <p:spPr bwMode="auto">
          <a:xfrm>
            <a:off x="3200400" y="4343400"/>
            <a:ext cx="3657600" cy="990600"/>
          </a:xfrm>
          <a:prstGeom prst="rect">
            <a:avLst/>
          </a:prstGeom>
          <a:noFill/>
          <a:ln w="25400">
            <a:solidFill>
              <a:srgbClr val="FF0000"/>
            </a:solidFill>
            <a:miter lim="800000"/>
            <a:headEnd/>
            <a:tailEnd/>
          </a:ln>
          <a:effectLst/>
        </p:spPr>
        <p:txBody>
          <a:bodyPr wrap="none" anchor="ctr"/>
          <a:lstStyle/>
          <a:p>
            <a:endParaRPr lang="es-CL"/>
          </a:p>
        </p:txBody>
      </p:sp>
      <p:sp>
        <p:nvSpPr>
          <p:cNvPr id="486410" name="Rectangle 10"/>
          <p:cNvSpPr>
            <a:spLocks noChangeArrowheads="1"/>
          </p:cNvSpPr>
          <p:nvPr/>
        </p:nvSpPr>
        <p:spPr bwMode="auto">
          <a:xfrm>
            <a:off x="3254375" y="4402138"/>
            <a:ext cx="3549650" cy="873125"/>
          </a:xfrm>
          <a:prstGeom prst="rect">
            <a:avLst/>
          </a:prstGeom>
          <a:noFill/>
          <a:ln w="9525">
            <a:noFill/>
            <a:miter lim="800000"/>
            <a:headEnd/>
            <a:tailEnd/>
          </a:ln>
          <a:effectLst/>
        </p:spPr>
        <p:txBody>
          <a:bodyPr wrap="none" lIns="92075" tIns="46038" rIns="92075" bIns="46038" anchor="ctr"/>
          <a:lstStyle/>
          <a:p>
            <a:pPr algn="ctr" eaLnBrk="0" hangingPunct="0">
              <a:lnSpc>
                <a:spcPct val="80000"/>
              </a:lnSpc>
            </a:pPr>
            <a:r>
              <a:rPr lang="es-ES_tradnl" b="1">
                <a:latin typeface="Arial" charset="0"/>
              </a:rPr>
              <a:t>Formulación de la Estrategia</a:t>
            </a:r>
          </a:p>
          <a:p>
            <a:pPr algn="ctr" eaLnBrk="0" hangingPunct="0">
              <a:lnSpc>
                <a:spcPct val="80000"/>
              </a:lnSpc>
            </a:pPr>
            <a:r>
              <a:rPr lang="es-ES_tradnl" b="1">
                <a:latin typeface="Arial" charset="0"/>
              </a:rPr>
              <a:t>de Negocios</a:t>
            </a:r>
          </a:p>
          <a:p>
            <a:pPr algn="ctr" eaLnBrk="0" hangingPunct="0">
              <a:lnSpc>
                <a:spcPct val="80000"/>
              </a:lnSpc>
            </a:pPr>
            <a:r>
              <a:rPr lang="es-ES_tradnl">
                <a:latin typeface="Arial" charset="0"/>
              </a:rPr>
              <a:t>Generación de proyectos y </a:t>
            </a:r>
          </a:p>
          <a:p>
            <a:pPr algn="ctr" eaLnBrk="0" hangingPunct="0">
              <a:lnSpc>
                <a:spcPct val="80000"/>
              </a:lnSpc>
            </a:pPr>
            <a:r>
              <a:rPr lang="es-ES_tradnl">
                <a:latin typeface="Arial" charset="0"/>
              </a:rPr>
              <a:t>programas generales de acción</a:t>
            </a:r>
          </a:p>
        </p:txBody>
      </p:sp>
      <p:grpSp>
        <p:nvGrpSpPr>
          <p:cNvPr id="486411" name="Group 11"/>
          <p:cNvGrpSpPr>
            <a:grpSpLocks/>
          </p:cNvGrpSpPr>
          <p:nvPr/>
        </p:nvGrpSpPr>
        <p:grpSpPr bwMode="auto">
          <a:xfrm>
            <a:off x="3200400" y="5335588"/>
            <a:ext cx="3657600" cy="912812"/>
            <a:chOff x="2112" y="3361"/>
            <a:chExt cx="2112" cy="575"/>
          </a:xfrm>
        </p:grpSpPr>
        <p:sp>
          <p:nvSpPr>
            <p:cNvPr id="486412" name="Rectangle 12"/>
            <p:cNvSpPr>
              <a:spLocks noChangeArrowheads="1"/>
            </p:cNvSpPr>
            <p:nvPr/>
          </p:nvSpPr>
          <p:spPr bwMode="auto">
            <a:xfrm>
              <a:off x="2112" y="3408"/>
              <a:ext cx="2112" cy="528"/>
            </a:xfrm>
            <a:prstGeom prst="rect">
              <a:avLst/>
            </a:prstGeom>
            <a:noFill/>
            <a:ln w="25400">
              <a:solidFill>
                <a:srgbClr val="FF0000"/>
              </a:solidFill>
              <a:miter lim="800000"/>
              <a:headEnd/>
              <a:tailEnd/>
            </a:ln>
            <a:effectLst/>
          </p:spPr>
          <p:txBody>
            <a:bodyPr wrap="none" lIns="92075" tIns="46038" rIns="92075" bIns="46038" anchor="ctr"/>
            <a:lstStyle/>
            <a:p>
              <a:pPr algn="ctr" eaLnBrk="0" hangingPunct="0">
                <a:lnSpc>
                  <a:spcPct val="80000"/>
                </a:lnSpc>
              </a:pPr>
              <a:r>
                <a:rPr lang="es-ES_tradnl" b="1">
                  <a:latin typeface="Arial" charset="0"/>
                </a:rPr>
                <a:t>Programación Estratégica</a:t>
              </a:r>
            </a:p>
            <a:p>
              <a:pPr algn="ctr" eaLnBrk="0" hangingPunct="0">
                <a:lnSpc>
                  <a:spcPct val="80000"/>
                </a:lnSpc>
              </a:pPr>
              <a:r>
                <a:rPr lang="es-ES_tradnl">
                  <a:latin typeface="Arial" charset="0"/>
                </a:rPr>
                <a:t>Definición y evaluación de</a:t>
              </a:r>
            </a:p>
            <a:p>
              <a:pPr algn="ctr" eaLnBrk="0" hangingPunct="0">
                <a:lnSpc>
                  <a:spcPct val="80000"/>
                </a:lnSpc>
              </a:pPr>
              <a:r>
                <a:rPr lang="es-ES_tradnl">
                  <a:latin typeface="Arial" charset="0"/>
                </a:rPr>
                <a:t>programas específicos de acción</a:t>
              </a:r>
            </a:p>
          </p:txBody>
        </p:sp>
        <p:sp>
          <p:nvSpPr>
            <p:cNvPr id="486413" name="Line 13"/>
            <p:cNvSpPr>
              <a:spLocks noChangeShapeType="1"/>
            </p:cNvSpPr>
            <p:nvPr/>
          </p:nvSpPr>
          <p:spPr bwMode="auto">
            <a:xfrm>
              <a:off x="3168" y="3361"/>
              <a:ext cx="0" cy="47"/>
            </a:xfrm>
            <a:prstGeom prst="line">
              <a:avLst/>
            </a:prstGeom>
            <a:noFill/>
            <a:ln w="12700">
              <a:solidFill>
                <a:srgbClr val="000000"/>
              </a:solidFill>
              <a:round/>
              <a:headEnd type="none" w="sm" len="sm"/>
              <a:tailEnd type="none" w="sm" len="sm"/>
            </a:ln>
            <a:effectLst/>
          </p:spPr>
          <p:txBody>
            <a:bodyPr wrap="none" anchor="ctr"/>
            <a:lstStyle/>
            <a:p>
              <a:endParaRPr lang="es-CL"/>
            </a:p>
          </p:txBody>
        </p:sp>
      </p:grpSp>
      <p:grpSp>
        <p:nvGrpSpPr>
          <p:cNvPr id="486414" name="Group 14"/>
          <p:cNvGrpSpPr>
            <a:grpSpLocks/>
          </p:cNvGrpSpPr>
          <p:nvPr/>
        </p:nvGrpSpPr>
        <p:grpSpPr bwMode="auto">
          <a:xfrm>
            <a:off x="3200400" y="6249988"/>
            <a:ext cx="3657600" cy="379412"/>
            <a:chOff x="2112" y="3937"/>
            <a:chExt cx="2112" cy="239"/>
          </a:xfrm>
        </p:grpSpPr>
        <p:sp>
          <p:nvSpPr>
            <p:cNvPr id="486415" name="Rectangle 15"/>
            <p:cNvSpPr>
              <a:spLocks noChangeArrowheads="1"/>
            </p:cNvSpPr>
            <p:nvPr/>
          </p:nvSpPr>
          <p:spPr bwMode="auto">
            <a:xfrm>
              <a:off x="2112" y="3970"/>
              <a:ext cx="2112" cy="206"/>
            </a:xfrm>
            <a:prstGeom prst="rect">
              <a:avLst/>
            </a:prstGeom>
            <a:noFill/>
            <a:ln w="25400">
              <a:solidFill>
                <a:srgbClr val="FF0000"/>
              </a:solidFill>
              <a:miter lim="800000"/>
              <a:headEnd/>
              <a:tailEnd/>
            </a:ln>
            <a:effectLst/>
          </p:spPr>
          <p:txBody>
            <a:bodyPr wrap="none" lIns="92075" tIns="46038" rIns="92075" bIns="46038" anchor="ctr"/>
            <a:lstStyle/>
            <a:p>
              <a:pPr algn="ctr" eaLnBrk="0" hangingPunct="0">
                <a:lnSpc>
                  <a:spcPct val="80000"/>
                </a:lnSpc>
              </a:pPr>
              <a:r>
                <a:rPr lang="es-ES_tradnl" b="1">
                  <a:latin typeface="Arial" charset="0"/>
                </a:rPr>
                <a:t>Presupuesto y Control de Gestión</a:t>
              </a:r>
            </a:p>
          </p:txBody>
        </p:sp>
        <p:sp>
          <p:nvSpPr>
            <p:cNvPr id="486416" name="Line 16"/>
            <p:cNvSpPr>
              <a:spLocks noChangeShapeType="1"/>
            </p:cNvSpPr>
            <p:nvPr/>
          </p:nvSpPr>
          <p:spPr bwMode="auto">
            <a:xfrm>
              <a:off x="3168" y="3937"/>
              <a:ext cx="0" cy="33"/>
            </a:xfrm>
            <a:prstGeom prst="line">
              <a:avLst/>
            </a:prstGeom>
            <a:noFill/>
            <a:ln w="12700">
              <a:solidFill>
                <a:srgbClr val="000000"/>
              </a:solidFill>
              <a:round/>
              <a:headEnd type="none" w="sm" len="sm"/>
              <a:tailEnd type="none" w="sm" len="sm"/>
            </a:ln>
            <a:effectLst/>
          </p:spPr>
          <p:txBody>
            <a:bodyPr wrap="none" anchor="ctr"/>
            <a:lstStyle/>
            <a:p>
              <a:endParaRPr lang="es-CL"/>
            </a:p>
          </p:txBody>
        </p:sp>
      </p:grpSp>
      <p:grpSp>
        <p:nvGrpSpPr>
          <p:cNvPr id="486417" name="Group 17"/>
          <p:cNvGrpSpPr>
            <a:grpSpLocks/>
          </p:cNvGrpSpPr>
          <p:nvPr/>
        </p:nvGrpSpPr>
        <p:grpSpPr bwMode="auto">
          <a:xfrm>
            <a:off x="2897188" y="2135188"/>
            <a:ext cx="4418012" cy="2208212"/>
            <a:chOff x="1825" y="1345"/>
            <a:chExt cx="2783" cy="1391"/>
          </a:xfrm>
        </p:grpSpPr>
        <p:sp>
          <p:nvSpPr>
            <p:cNvPr id="486418" name="Line 18"/>
            <p:cNvSpPr>
              <a:spLocks noChangeShapeType="1"/>
            </p:cNvSpPr>
            <p:nvPr/>
          </p:nvSpPr>
          <p:spPr bwMode="auto">
            <a:xfrm>
              <a:off x="3168" y="1345"/>
              <a:ext cx="0" cy="1391"/>
            </a:xfrm>
            <a:prstGeom prst="line">
              <a:avLst/>
            </a:prstGeom>
            <a:noFill/>
            <a:ln w="12700">
              <a:solidFill>
                <a:srgbClr val="000000"/>
              </a:solidFill>
              <a:round/>
              <a:headEnd type="none" w="sm" len="sm"/>
              <a:tailEnd type="stealth" w="med" len="med"/>
            </a:ln>
            <a:effectLst/>
          </p:spPr>
          <p:txBody>
            <a:bodyPr wrap="none" anchor="ctr"/>
            <a:lstStyle/>
            <a:p>
              <a:endParaRPr lang="es-CL"/>
            </a:p>
          </p:txBody>
        </p:sp>
        <p:sp>
          <p:nvSpPr>
            <p:cNvPr id="486419" name="Line 19"/>
            <p:cNvSpPr>
              <a:spLocks noChangeShapeType="1"/>
            </p:cNvSpPr>
            <p:nvPr/>
          </p:nvSpPr>
          <p:spPr bwMode="auto">
            <a:xfrm>
              <a:off x="1825" y="2593"/>
              <a:ext cx="1295" cy="95"/>
            </a:xfrm>
            <a:prstGeom prst="line">
              <a:avLst/>
            </a:prstGeom>
            <a:noFill/>
            <a:ln w="12700">
              <a:solidFill>
                <a:srgbClr val="000000"/>
              </a:solidFill>
              <a:round/>
              <a:headEnd type="none" w="sm" len="sm"/>
              <a:tailEnd type="stealth" w="med" len="med"/>
            </a:ln>
            <a:effectLst/>
          </p:spPr>
          <p:txBody>
            <a:bodyPr wrap="none" anchor="ctr"/>
            <a:lstStyle/>
            <a:p>
              <a:endParaRPr lang="es-CL"/>
            </a:p>
          </p:txBody>
        </p:sp>
        <p:sp>
          <p:nvSpPr>
            <p:cNvPr id="486420" name="Line 20"/>
            <p:cNvSpPr>
              <a:spLocks noChangeShapeType="1"/>
            </p:cNvSpPr>
            <p:nvPr/>
          </p:nvSpPr>
          <p:spPr bwMode="auto">
            <a:xfrm flipH="1">
              <a:off x="3217" y="2593"/>
              <a:ext cx="1391" cy="95"/>
            </a:xfrm>
            <a:prstGeom prst="line">
              <a:avLst/>
            </a:prstGeom>
            <a:noFill/>
            <a:ln w="12700">
              <a:solidFill>
                <a:srgbClr val="000000"/>
              </a:solidFill>
              <a:round/>
              <a:headEnd type="none" w="sm" len="sm"/>
              <a:tailEnd type="stealth" w="med" len="med"/>
            </a:ln>
            <a:effectLst/>
          </p:spPr>
          <p:txBody>
            <a:bodyPr wrap="none" anchor="ctr"/>
            <a:lstStyle/>
            <a:p>
              <a:endParaRPr lang="es-CL"/>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6402">
                                            <p:txEl>
                                              <p:pRg st="0" end="0"/>
                                            </p:txEl>
                                          </p:spTgt>
                                        </p:tgtEl>
                                        <p:attrNameLst>
                                          <p:attrName>style.visibility</p:attrName>
                                        </p:attrNameLst>
                                      </p:cBhvr>
                                      <p:to>
                                        <p:strVal val="visible"/>
                                      </p:to>
                                    </p:set>
                                    <p:anim calcmode="lin" valueType="num">
                                      <p:cBhvr additive="base">
                                        <p:cTn id="7" dur="500" fill="hold"/>
                                        <p:tgtEl>
                                          <p:spTgt spid="48640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86402">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LATIGO.WAV"/>
                                        </p:tgtEl>
                                      </p:cMediaNode>
                                    </p:audio>
                                  </p:sub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486403"/>
                                        </p:tgtEl>
                                        <p:attrNameLst>
                                          <p:attrName>style.visibility</p:attrName>
                                        </p:attrNameLst>
                                      </p:cBhvr>
                                      <p:to>
                                        <p:strVal val="visible"/>
                                      </p:to>
                                    </p:set>
                                    <p:animEffect transition="in" filter="box(in)">
                                      <p:cBhvr>
                                        <p:cTn id="13" dur="500"/>
                                        <p:tgtEl>
                                          <p:spTgt spid="486403"/>
                                        </p:tgtEl>
                                      </p:cBhvr>
                                    </p:animEffect>
                                  </p:childTnLst>
                                  <p:subTnLst>
                                    <p:audio>
                                      <p:cMediaNode>
                                        <p:cTn display="0" masterRel="sameClick">
                                          <p:stCondLst>
                                            <p:cond evt="begin" delay="0">
                                              <p:tn val="11"/>
                                            </p:cond>
                                          </p:stCondLst>
                                          <p:endCondLst>
                                            <p:cond evt="onStopAudio" delay="0">
                                              <p:tgtEl>
                                                <p:sldTgt/>
                                              </p:tgtEl>
                                            </p:cond>
                                          </p:endCondLst>
                                        </p:cTn>
                                        <p:tgtEl>
                                          <p:sndTgt r:embed="rId4" name="DIAPO.WAV"/>
                                        </p:tgtEl>
                                      </p:cMediaNode>
                                    </p:audio>
                                  </p:subTnLst>
                                </p:cTn>
                              </p:par>
                            </p:childTnLst>
                          </p:cTn>
                        </p:par>
                        <p:par>
                          <p:cTn id="14" fill="hold">
                            <p:stCondLst>
                              <p:cond delay="500"/>
                            </p:stCondLst>
                            <p:childTnLst>
                              <p:par>
                                <p:cTn id="15" presetID="4" presetClass="entr" presetSubtype="16" fill="hold" grpId="0" nodeType="afterEffect">
                                  <p:stCondLst>
                                    <p:cond delay="0"/>
                                  </p:stCondLst>
                                  <p:childTnLst>
                                    <p:set>
                                      <p:cBhvr>
                                        <p:cTn id="16" dur="1" fill="hold">
                                          <p:stCondLst>
                                            <p:cond delay="0"/>
                                          </p:stCondLst>
                                        </p:cTn>
                                        <p:tgtEl>
                                          <p:spTgt spid="486404"/>
                                        </p:tgtEl>
                                        <p:attrNameLst>
                                          <p:attrName>style.visibility</p:attrName>
                                        </p:attrNameLst>
                                      </p:cBhvr>
                                      <p:to>
                                        <p:strVal val="visible"/>
                                      </p:to>
                                    </p:set>
                                    <p:animEffect transition="in" filter="box(in)">
                                      <p:cBhvr>
                                        <p:cTn id="17" dur="500"/>
                                        <p:tgtEl>
                                          <p:spTgt spid="48640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86405"/>
                                        </p:tgtEl>
                                        <p:attrNameLst>
                                          <p:attrName>style.visibility</p:attrName>
                                        </p:attrNameLst>
                                      </p:cBhvr>
                                      <p:to>
                                        <p:strVal val="visible"/>
                                      </p:to>
                                    </p:set>
                                    <p:animEffect transition="in" filter="box(in)">
                                      <p:cBhvr>
                                        <p:cTn id="22" dur="500"/>
                                        <p:tgtEl>
                                          <p:spTgt spid="486405"/>
                                        </p:tgtEl>
                                      </p:cBhvr>
                                    </p:animEffect>
                                  </p:childTnLst>
                                  <p:subTnLst>
                                    <p:audio>
                                      <p:cMediaNode>
                                        <p:cTn display="0" masterRel="sameClick">
                                          <p:stCondLst>
                                            <p:cond evt="begin" delay="0">
                                              <p:tn val="20"/>
                                            </p:cond>
                                          </p:stCondLst>
                                          <p:endCondLst>
                                            <p:cond evt="onStopAudio" delay="0">
                                              <p:tgtEl>
                                                <p:sldTgt/>
                                              </p:tgtEl>
                                            </p:cond>
                                          </p:endCondLst>
                                        </p:cTn>
                                        <p:tgtEl>
                                          <p:sndTgt r:embed="rId4" name="DIAPO.WAV"/>
                                        </p:tgtEl>
                                      </p:cMediaNode>
                                    </p:audio>
                                  </p:subTnLst>
                                </p:cTn>
                              </p:par>
                            </p:childTnLst>
                          </p:cTn>
                        </p:par>
                        <p:par>
                          <p:cTn id="23" fill="hold">
                            <p:stCondLst>
                              <p:cond delay="500"/>
                            </p:stCondLst>
                            <p:childTnLst>
                              <p:par>
                                <p:cTn id="24" presetID="4" presetClass="entr" presetSubtype="16" fill="hold" grpId="0" nodeType="afterEffect">
                                  <p:stCondLst>
                                    <p:cond delay="0"/>
                                  </p:stCondLst>
                                  <p:childTnLst>
                                    <p:set>
                                      <p:cBhvr>
                                        <p:cTn id="25" dur="1" fill="hold">
                                          <p:stCondLst>
                                            <p:cond delay="0"/>
                                          </p:stCondLst>
                                        </p:cTn>
                                        <p:tgtEl>
                                          <p:spTgt spid="486406"/>
                                        </p:tgtEl>
                                        <p:attrNameLst>
                                          <p:attrName>style.visibility</p:attrName>
                                        </p:attrNameLst>
                                      </p:cBhvr>
                                      <p:to>
                                        <p:strVal val="visible"/>
                                      </p:to>
                                    </p:set>
                                    <p:animEffect transition="in" filter="box(in)">
                                      <p:cBhvr>
                                        <p:cTn id="26" dur="500"/>
                                        <p:tgtEl>
                                          <p:spTgt spid="486406"/>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486407"/>
                                        </p:tgtEl>
                                        <p:attrNameLst>
                                          <p:attrName>style.visibility</p:attrName>
                                        </p:attrNameLst>
                                      </p:cBhvr>
                                      <p:to>
                                        <p:strVal val="visible"/>
                                      </p:to>
                                    </p:set>
                                    <p:animEffect transition="in" filter="box(in)">
                                      <p:cBhvr>
                                        <p:cTn id="31" dur="500"/>
                                        <p:tgtEl>
                                          <p:spTgt spid="486407"/>
                                        </p:tgtEl>
                                      </p:cBhvr>
                                    </p:animEffect>
                                  </p:childTnLst>
                                  <p:subTnLst>
                                    <p:audio>
                                      <p:cMediaNode>
                                        <p:cTn display="0" masterRel="sameClick">
                                          <p:stCondLst>
                                            <p:cond evt="begin" delay="0">
                                              <p:tn val="29"/>
                                            </p:cond>
                                          </p:stCondLst>
                                          <p:endCondLst>
                                            <p:cond evt="onStopAudio" delay="0">
                                              <p:tgtEl>
                                                <p:sldTgt/>
                                              </p:tgtEl>
                                            </p:cond>
                                          </p:endCondLst>
                                        </p:cTn>
                                        <p:tgtEl>
                                          <p:sndTgt r:embed="rId4" name="DIAPO.WAV"/>
                                        </p:tgtEl>
                                      </p:cMediaNode>
                                    </p:audio>
                                  </p:subTnLst>
                                </p:cTn>
                              </p:par>
                            </p:childTnLst>
                          </p:cTn>
                        </p:par>
                        <p:par>
                          <p:cTn id="32" fill="hold">
                            <p:stCondLst>
                              <p:cond delay="500"/>
                            </p:stCondLst>
                            <p:childTnLst>
                              <p:par>
                                <p:cTn id="33" presetID="4" presetClass="entr" presetSubtype="16" fill="hold" grpId="0" nodeType="afterEffect">
                                  <p:stCondLst>
                                    <p:cond delay="0"/>
                                  </p:stCondLst>
                                  <p:childTnLst>
                                    <p:set>
                                      <p:cBhvr>
                                        <p:cTn id="34" dur="1" fill="hold">
                                          <p:stCondLst>
                                            <p:cond delay="0"/>
                                          </p:stCondLst>
                                        </p:cTn>
                                        <p:tgtEl>
                                          <p:spTgt spid="486408"/>
                                        </p:tgtEl>
                                        <p:attrNameLst>
                                          <p:attrName>style.visibility</p:attrName>
                                        </p:attrNameLst>
                                      </p:cBhvr>
                                      <p:to>
                                        <p:strVal val="visible"/>
                                      </p:to>
                                    </p:set>
                                    <p:animEffect transition="in" filter="box(in)">
                                      <p:cBhvr>
                                        <p:cTn id="35" dur="500"/>
                                        <p:tgtEl>
                                          <p:spTgt spid="486408"/>
                                        </p:tgtEl>
                                      </p:cBhvr>
                                    </p:animEffect>
                                  </p:childTnLst>
                                </p:cTn>
                              </p:par>
                            </p:childTnLst>
                          </p:cTn>
                        </p:par>
                      </p:childTnLst>
                    </p:cTn>
                  </p:par>
                  <p:par>
                    <p:cTn id="36" fill="hold">
                      <p:stCondLst>
                        <p:cond delay="indefinite"/>
                      </p:stCondLst>
                      <p:childTnLst>
                        <p:par>
                          <p:cTn id="37" fill="hold">
                            <p:stCondLst>
                              <p:cond delay="0"/>
                            </p:stCondLst>
                            <p:childTnLst>
                              <p:par>
                                <p:cTn id="38" presetID="4" presetClass="entr" presetSubtype="16" fill="hold" nodeType="clickEffect">
                                  <p:stCondLst>
                                    <p:cond delay="0"/>
                                  </p:stCondLst>
                                  <p:childTnLst>
                                    <p:set>
                                      <p:cBhvr>
                                        <p:cTn id="39" dur="1" fill="hold">
                                          <p:stCondLst>
                                            <p:cond delay="0"/>
                                          </p:stCondLst>
                                        </p:cTn>
                                        <p:tgtEl>
                                          <p:spTgt spid="486417"/>
                                        </p:tgtEl>
                                        <p:attrNameLst>
                                          <p:attrName>style.visibility</p:attrName>
                                        </p:attrNameLst>
                                      </p:cBhvr>
                                      <p:to>
                                        <p:strVal val="visible"/>
                                      </p:to>
                                    </p:set>
                                    <p:animEffect transition="in" filter="box(in)">
                                      <p:cBhvr>
                                        <p:cTn id="40" dur="500"/>
                                        <p:tgtEl>
                                          <p:spTgt spid="486417"/>
                                        </p:tgtEl>
                                      </p:cBhvr>
                                    </p:animEffect>
                                  </p:childTnLst>
                                  <p:subTnLst>
                                    <p:audio>
                                      <p:cMediaNode>
                                        <p:cTn display="0" masterRel="sameClick">
                                          <p:stCondLst>
                                            <p:cond evt="begin" delay="0">
                                              <p:tn val="38"/>
                                            </p:cond>
                                          </p:stCondLst>
                                          <p:endCondLst>
                                            <p:cond evt="onStopAudio" delay="0">
                                              <p:tgtEl>
                                                <p:sldTgt/>
                                              </p:tgtEl>
                                            </p:cond>
                                          </p:endCondLst>
                                        </p:cTn>
                                        <p:tgtEl>
                                          <p:sndTgt r:embed="rId4" name="DIAPO.WAV"/>
                                        </p:tgtEl>
                                      </p:cMediaNode>
                                    </p:audio>
                                  </p:subTnLst>
                                </p:cTn>
                              </p:par>
                            </p:childTnLst>
                          </p:cTn>
                        </p:par>
                      </p:childTnLst>
                    </p:cTn>
                  </p:par>
                  <p:par>
                    <p:cTn id="41" fill="hold">
                      <p:stCondLst>
                        <p:cond delay="indefinite"/>
                      </p:stCondLst>
                      <p:childTnLst>
                        <p:par>
                          <p:cTn id="42" fill="hold">
                            <p:stCondLst>
                              <p:cond delay="0"/>
                            </p:stCondLst>
                            <p:childTnLst>
                              <p:par>
                                <p:cTn id="43" presetID="4" presetClass="entr" presetSubtype="16" fill="hold" grpId="0" nodeType="clickEffect">
                                  <p:stCondLst>
                                    <p:cond delay="0"/>
                                  </p:stCondLst>
                                  <p:childTnLst>
                                    <p:set>
                                      <p:cBhvr>
                                        <p:cTn id="44" dur="1" fill="hold">
                                          <p:stCondLst>
                                            <p:cond delay="0"/>
                                          </p:stCondLst>
                                        </p:cTn>
                                        <p:tgtEl>
                                          <p:spTgt spid="486409"/>
                                        </p:tgtEl>
                                        <p:attrNameLst>
                                          <p:attrName>style.visibility</p:attrName>
                                        </p:attrNameLst>
                                      </p:cBhvr>
                                      <p:to>
                                        <p:strVal val="visible"/>
                                      </p:to>
                                    </p:set>
                                    <p:animEffect transition="in" filter="box(in)">
                                      <p:cBhvr>
                                        <p:cTn id="45" dur="500"/>
                                        <p:tgtEl>
                                          <p:spTgt spid="486409"/>
                                        </p:tgtEl>
                                      </p:cBhvr>
                                    </p:animEffect>
                                  </p:childTnLst>
                                  <p:subTnLst>
                                    <p:audio>
                                      <p:cMediaNode>
                                        <p:cTn display="0" masterRel="sameClick">
                                          <p:stCondLst>
                                            <p:cond evt="begin" delay="0">
                                              <p:tn val="43"/>
                                            </p:cond>
                                          </p:stCondLst>
                                          <p:endCondLst>
                                            <p:cond evt="onStopAudio" delay="0">
                                              <p:tgtEl>
                                                <p:sldTgt/>
                                              </p:tgtEl>
                                            </p:cond>
                                          </p:endCondLst>
                                        </p:cTn>
                                        <p:tgtEl>
                                          <p:sndTgt r:embed="rId4" name="DIAPO.WAV"/>
                                        </p:tgtEl>
                                      </p:cMediaNode>
                                    </p:audio>
                                  </p:subTnLst>
                                </p:cTn>
                              </p:par>
                            </p:childTnLst>
                          </p:cTn>
                        </p:par>
                        <p:par>
                          <p:cTn id="46" fill="hold">
                            <p:stCondLst>
                              <p:cond delay="500"/>
                            </p:stCondLst>
                            <p:childTnLst>
                              <p:par>
                                <p:cTn id="47" presetID="4" presetClass="entr" presetSubtype="16" fill="hold" grpId="0" nodeType="afterEffect">
                                  <p:stCondLst>
                                    <p:cond delay="0"/>
                                  </p:stCondLst>
                                  <p:childTnLst>
                                    <p:set>
                                      <p:cBhvr>
                                        <p:cTn id="48" dur="1" fill="hold">
                                          <p:stCondLst>
                                            <p:cond delay="0"/>
                                          </p:stCondLst>
                                        </p:cTn>
                                        <p:tgtEl>
                                          <p:spTgt spid="486410"/>
                                        </p:tgtEl>
                                        <p:attrNameLst>
                                          <p:attrName>style.visibility</p:attrName>
                                        </p:attrNameLst>
                                      </p:cBhvr>
                                      <p:to>
                                        <p:strVal val="visible"/>
                                      </p:to>
                                    </p:set>
                                    <p:animEffect transition="in" filter="box(in)">
                                      <p:cBhvr>
                                        <p:cTn id="49" dur="500"/>
                                        <p:tgtEl>
                                          <p:spTgt spid="486410"/>
                                        </p:tgtEl>
                                      </p:cBhvr>
                                    </p:animEffect>
                                  </p:childTnLst>
                                </p:cTn>
                              </p:par>
                            </p:childTnLst>
                          </p:cTn>
                        </p:par>
                      </p:childTnLst>
                    </p:cTn>
                  </p:par>
                  <p:par>
                    <p:cTn id="50" fill="hold">
                      <p:stCondLst>
                        <p:cond delay="indefinite"/>
                      </p:stCondLst>
                      <p:childTnLst>
                        <p:par>
                          <p:cTn id="51" fill="hold">
                            <p:stCondLst>
                              <p:cond delay="0"/>
                            </p:stCondLst>
                            <p:childTnLst>
                              <p:par>
                                <p:cTn id="52" presetID="4" presetClass="entr" presetSubtype="16" fill="hold" nodeType="clickEffect">
                                  <p:stCondLst>
                                    <p:cond delay="0"/>
                                  </p:stCondLst>
                                  <p:childTnLst>
                                    <p:set>
                                      <p:cBhvr>
                                        <p:cTn id="53" dur="1" fill="hold">
                                          <p:stCondLst>
                                            <p:cond delay="0"/>
                                          </p:stCondLst>
                                        </p:cTn>
                                        <p:tgtEl>
                                          <p:spTgt spid="486411"/>
                                        </p:tgtEl>
                                        <p:attrNameLst>
                                          <p:attrName>style.visibility</p:attrName>
                                        </p:attrNameLst>
                                      </p:cBhvr>
                                      <p:to>
                                        <p:strVal val="visible"/>
                                      </p:to>
                                    </p:set>
                                    <p:animEffect transition="in" filter="box(in)">
                                      <p:cBhvr>
                                        <p:cTn id="54" dur="500"/>
                                        <p:tgtEl>
                                          <p:spTgt spid="486411"/>
                                        </p:tgtEl>
                                      </p:cBhvr>
                                    </p:animEffect>
                                  </p:childTnLst>
                                  <p:subTnLst>
                                    <p:audio>
                                      <p:cMediaNode>
                                        <p:cTn display="0" masterRel="sameClick">
                                          <p:stCondLst>
                                            <p:cond evt="begin" delay="0">
                                              <p:tn val="52"/>
                                            </p:cond>
                                          </p:stCondLst>
                                          <p:endCondLst>
                                            <p:cond evt="onStopAudio" delay="0">
                                              <p:tgtEl>
                                                <p:sldTgt/>
                                              </p:tgtEl>
                                            </p:cond>
                                          </p:endCondLst>
                                        </p:cTn>
                                        <p:tgtEl>
                                          <p:sndTgt r:embed="rId4" name="DIAPO.WAV"/>
                                        </p:tgtEl>
                                      </p:cMediaNode>
                                    </p:audio>
                                  </p:subTnLst>
                                </p:cTn>
                              </p:par>
                            </p:childTnLst>
                          </p:cTn>
                        </p:par>
                      </p:childTnLst>
                    </p:cTn>
                  </p:par>
                  <p:par>
                    <p:cTn id="55" fill="hold">
                      <p:stCondLst>
                        <p:cond delay="indefinite"/>
                      </p:stCondLst>
                      <p:childTnLst>
                        <p:par>
                          <p:cTn id="56" fill="hold">
                            <p:stCondLst>
                              <p:cond delay="0"/>
                            </p:stCondLst>
                            <p:childTnLst>
                              <p:par>
                                <p:cTn id="57" presetID="4" presetClass="entr" presetSubtype="16" fill="hold" nodeType="clickEffect">
                                  <p:stCondLst>
                                    <p:cond delay="0"/>
                                  </p:stCondLst>
                                  <p:childTnLst>
                                    <p:set>
                                      <p:cBhvr>
                                        <p:cTn id="58" dur="1" fill="hold">
                                          <p:stCondLst>
                                            <p:cond delay="0"/>
                                          </p:stCondLst>
                                        </p:cTn>
                                        <p:tgtEl>
                                          <p:spTgt spid="486414"/>
                                        </p:tgtEl>
                                        <p:attrNameLst>
                                          <p:attrName>style.visibility</p:attrName>
                                        </p:attrNameLst>
                                      </p:cBhvr>
                                      <p:to>
                                        <p:strVal val="visible"/>
                                      </p:to>
                                    </p:set>
                                    <p:animEffect transition="in" filter="box(in)">
                                      <p:cBhvr>
                                        <p:cTn id="59" dur="500"/>
                                        <p:tgtEl>
                                          <p:spTgt spid="486414"/>
                                        </p:tgtEl>
                                      </p:cBhvr>
                                    </p:animEffect>
                                  </p:childTnLst>
                                  <p:subTnLst>
                                    <p:audio>
                                      <p:cMediaNode>
                                        <p:cTn display="0" masterRel="sameClick">
                                          <p:stCondLst>
                                            <p:cond evt="begin" delay="0">
                                              <p:tn val="57"/>
                                            </p:cond>
                                          </p:stCondLst>
                                          <p:endCondLst>
                                            <p:cond evt="onStopAudio" delay="0">
                                              <p:tgtEl>
                                                <p:sldTgt/>
                                              </p:tgtEl>
                                            </p:cond>
                                          </p:endCondLst>
                                        </p:cTn>
                                        <p:tgtEl>
                                          <p:sndTgt r:embed="rId4" name="DIAP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6402" grpId="0" build="p" autoUpdateAnimBg="0"/>
      <p:bldP spid="486403" grpId="0" animBg="1"/>
      <p:bldP spid="486404" grpId="0" autoUpdateAnimBg="0"/>
      <p:bldP spid="486405" grpId="0" animBg="1"/>
      <p:bldP spid="486406" grpId="0" autoUpdateAnimBg="0"/>
      <p:bldP spid="486407" grpId="0" animBg="1"/>
      <p:bldP spid="486408" grpId="0" autoUpdateAnimBg="0"/>
      <p:bldP spid="486409" grpId="0" animBg="1"/>
      <p:bldP spid="486410"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pie de página"/>
          <p:cNvSpPr>
            <a:spLocks noGrp="1"/>
          </p:cNvSpPr>
          <p:nvPr>
            <p:ph type="ftr" sz="quarter" idx="10"/>
          </p:nvPr>
        </p:nvSpPr>
        <p:spPr/>
        <p:txBody>
          <a:bodyPr/>
          <a:lstStyle/>
          <a:p>
            <a:r>
              <a:rPr lang="es-ES"/>
              <a:t>IN42A – EVALUACIÓN DE PROYECTOS</a:t>
            </a:r>
          </a:p>
        </p:txBody>
      </p:sp>
      <p:sp>
        <p:nvSpPr>
          <p:cNvPr id="522242" name="Rectangle 2"/>
          <p:cNvSpPr>
            <a:spLocks noChangeArrowheads="1"/>
          </p:cNvSpPr>
          <p:nvPr/>
        </p:nvSpPr>
        <p:spPr bwMode="auto">
          <a:xfrm>
            <a:off x="457200" y="476250"/>
            <a:ext cx="8382000" cy="5781675"/>
          </a:xfrm>
          <a:prstGeom prst="rect">
            <a:avLst/>
          </a:prstGeom>
          <a:noFill/>
          <a:ln w="9525">
            <a:noFill/>
            <a:miter lim="800000"/>
            <a:headEnd/>
            <a:tailEnd/>
          </a:ln>
          <a:effectLst/>
        </p:spPr>
        <p:txBody>
          <a:bodyPr>
            <a:spAutoFit/>
          </a:bodyPr>
          <a:lstStyle/>
          <a:p>
            <a:pPr marL="195263" indent="-195263" eaLnBrk="0" hangingPunct="0">
              <a:lnSpc>
                <a:spcPct val="95000"/>
              </a:lnSpc>
            </a:pPr>
            <a:r>
              <a:rPr lang="es-ES_tradnl" sz="2800" b="1">
                <a:latin typeface="Arial" charset="0"/>
              </a:rPr>
              <a:t>	Misión de Negocio</a:t>
            </a:r>
            <a:endParaRPr lang="es-ES_tradnl" sz="2800">
              <a:latin typeface="Arial" charset="0"/>
            </a:endParaRPr>
          </a:p>
          <a:p>
            <a:pPr marL="195263" indent="-195263" eaLnBrk="0" hangingPunct="0">
              <a:lnSpc>
                <a:spcPct val="95000"/>
              </a:lnSpc>
            </a:pPr>
            <a:endParaRPr lang="es-ES_tradnl" sz="2800">
              <a:latin typeface="Arial" charset="0"/>
            </a:endParaRPr>
          </a:p>
          <a:p>
            <a:pPr marL="195263" indent="-195263" eaLnBrk="0" hangingPunct="0">
              <a:lnSpc>
                <a:spcPct val="95000"/>
              </a:lnSpc>
            </a:pPr>
            <a:r>
              <a:rPr lang="es-ES_tradnl" sz="2800">
                <a:latin typeface="Arial" charset="0"/>
              </a:rPr>
              <a:t>	Es una declaración de los negocios actuales y los esperados a futuro y una definición del modo de lograr liderazgo competitivo. </a:t>
            </a:r>
          </a:p>
          <a:p>
            <a:pPr marL="195263" indent="-195263" eaLnBrk="0" hangingPunct="0">
              <a:lnSpc>
                <a:spcPct val="95000"/>
              </a:lnSpc>
            </a:pPr>
            <a:endParaRPr lang="es-ES_tradnl" sz="2800">
              <a:latin typeface="Arial" charset="0"/>
            </a:endParaRPr>
          </a:p>
          <a:p>
            <a:pPr marL="195263" indent="-195263" eaLnBrk="0" hangingPunct="0">
              <a:lnSpc>
                <a:spcPct val="95000"/>
              </a:lnSpc>
            </a:pPr>
            <a:r>
              <a:rPr lang="es-ES_tradnl" sz="2800">
                <a:latin typeface="Arial" charset="0"/>
              </a:rPr>
              <a:t>Descripción amplia de:</a:t>
            </a:r>
          </a:p>
          <a:p>
            <a:pPr marL="195263" indent="-195263" eaLnBrk="0" hangingPunct="0">
              <a:lnSpc>
                <a:spcPct val="95000"/>
              </a:lnSpc>
              <a:buFontTx/>
              <a:buChar char="•"/>
            </a:pPr>
            <a:r>
              <a:rPr lang="es-ES_tradnl" sz="2800">
                <a:latin typeface="Arial" charset="0"/>
              </a:rPr>
              <a:t>Productos actuales y futuros (¿Qué ofrecemos?)</a:t>
            </a:r>
          </a:p>
          <a:p>
            <a:pPr marL="195263" indent="-195263" eaLnBrk="0" hangingPunct="0">
              <a:lnSpc>
                <a:spcPct val="95000"/>
              </a:lnSpc>
              <a:buFontTx/>
              <a:buChar char="•"/>
            </a:pPr>
            <a:r>
              <a:rPr lang="es-ES_tradnl" sz="2800">
                <a:latin typeface="Arial" charset="0"/>
              </a:rPr>
              <a:t>Mercados actuales y futuros (¿A quién satisfacemos?)</a:t>
            </a:r>
          </a:p>
          <a:p>
            <a:pPr marL="195263" indent="-195263" eaLnBrk="0" hangingPunct="0">
              <a:lnSpc>
                <a:spcPct val="95000"/>
              </a:lnSpc>
              <a:buFontTx/>
              <a:buChar char="•"/>
            </a:pPr>
            <a:r>
              <a:rPr lang="es-ES_tradnl" sz="2800">
                <a:latin typeface="Arial" charset="0"/>
              </a:rPr>
              <a:t>Cobertura geográfica del negocio, actual y futura (¿Dónde?)</a:t>
            </a:r>
          </a:p>
          <a:p>
            <a:pPr marL="195263" indent="-195263" eaLnBrk="0" hangingPunct="0">
              <a:lnSpc>
                <a:spcPct val="95000"/>
              </a:lnSpc>
              <a:buFontTx/>
              <a:buChar char="•"/>
            </a:pPr>
            <a:r>
              <a:rPr lang="es-ES_tradnl" sz="2800">
                <a:latin typeface="Arial" charset="0"/>
              </a:rPr>
              <a:t>Ventaja competitiva (¿Cómo permanecer en el negocio?)</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pie de página"/>
          <p:cNvSpPr>
            <a:spLocks noGrp="1"/>
          </p:cNvSpPr>
          <p:nvPr>
            <p:ph type="ftr" sz="quarter" idx="10"/>
          </p:nvPr>
        </p:nvSpPr>
        <p:spPr/>
        <p:txBody>
          <a:bodyPr/>
          <a:lstStyle/>
          <a:p>
            <a:r>
              <a:rPr lang="es-ES"/>
              <a:t>IN42A – EVALUACIÓN DE PROYECTOS</a:t>
            </a:r>
          </a:p>
        </p:txBody>
      </p:sp>
      <p:sp>
        <p:nvSpPr>
          <p:cNvPr id="525314" name="Rectangle 2"/>
          <p:cNvSpPr>
            <a:spLocks noGrp="1" noChangeArrowheads="1"/>
          </p:cNvSpPr>
          <p:nvPr>
            <p:ph type="title"/>
          </p:nvPr>
        </p:nvSpPr>
        <p:spPr/>
        <p:txBody>
          <a:bodyPr/>
          <a:lstStyle/>
          <a:p>
            <a:r>
              <a:rPr lang="es-ES_tradnl" sz="1900" b="0">
                <a:solidFill>
                  <a:schemeClr val="tx1"/>
                </a:solidFill>
                <a:latin typeface="Arial" charset="0"/>
              </a:rPr>
              <a:t>VISIÓN</a:t>
            </a:r>
          </a:p>
        </p:txBody>
      </p:sp>
      <p:sp>
        <p:nvSpPr>
          <p:cNvPr id="525315" name="Rectangle 3"/>
          <p:cNvSpPr>
            <a:spLocks noChangeArrowheads="1"/>
          </p:cNvSpPr>
          <p:nvPr/>
        </p:nvSpPr>
        <p:spPr bwMode="auto">
          <a:xfrm>
            <a:off x="914400" y="1905000"/>
            <a:ext cx="7162800" cy="1552575"/>
          </a:xfrm>
          <a:prstGeom prst="rect">
            <a:avLst/>
          </a:prstGeom>
          <a:noFill/>
          <a:ln w="9525">
            <a:noFill/>
            <a:miter lim="800000"/>
            <a:headEnd/>
            <a:tailEnd/>
          </a:ln>
          <a:effectLst/>
        </p:spPr>
        <p:txBody>
          <a:bodyPr>
            <a:spAutoFit/>
          </a:bodyPr>
          <a:lstStyle/>
          <a:p>
            <a:pPr eaLnBrk="0" hangingPunct="0"/>
            <a:r>
              <a:rPr lang="es-VE" sz="2400">
                <a:latin typeface="Arial" charset="0"/>
              </a:rPr>
              <a:t>Definición de  la Visión de la empresa como una "memoria de futuro". </a:t>
            </a:r>
            <a:r>
              <a:rPr lang="es-ES_tradnl" sz="2400">
                <a:latin typeface="Arial" charset="0"/>
              </a:rPr>
              <a:t>La visión  se concibe como el norte  que se piensa alcanzar o como la perspectiva de la empresa.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25315"/>
                                        </p:tgtEl>
                                        <p:attrNameLst>
                                          <p:attrName>style.visibility</p:attrName>
                                        </p:attrNameLst>
                                      </p:cBhvr>
                                      <p:to>
                                        <p:strVal val="visible"/>
                                      </p:to>
                                    </p:set>
                                    <p:anim calcmode="lin" valueType="num">
                                      <p:cBhvr>
                                        <p:cTn id="7" dur="500" fill="hold"/>
                                        <p:tgtEl>
                                          <p:spTgt spid="525315"/>
                                        </p:tgtEl>
                                        <p:attrNameLst>
                                          <p:attrName>ppt_w</p:attrName>
                                        </p:attrNameLst>
                                      </p:cBhvr>
                                      <p:tavLst>
                                        <p:tav tm="0">
                                          <p:val>
                                            <p:fltVal val="0"/>
                                          </p:val>
                                        </p:tav>
                                        <p:tav tm="100000">
                                          <p:val>
                                            <p:strVal val="#ppt_w"/>
                                          </p:val>
                                        </p:tav>
                                      </p:tavLst>
                                    </p:anim>
                                    <p:anim calcmode="lin" valueType="num">
                                      <p:cBhvr>
                                        <p:cTn id="8" dur="500" fill="hold"/>
                                        <p:tgtEl>
                                          <p:spTgt spid="5253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531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pie de página"/>
          <p:cNvSpPr>
            <a:spLocks noGrp="1"/>
          </p:cNvSpPr>
          <p:nvPr>
            <p:ph type="ftr" sz="quarter" idx="10"/>
          </p:nvPr>
        </p:nvSpPr>
        <p:spPr/>
        <p:txBody>
          <a:bodyPr/>
          <a:lstStyle/>
          <a:p>
            <a:r>
              <a:rPr lang="es-ES"/>
              <a:t>IN42A – EVALUACIÓN DE PROYECTOS</a:t>
            </a:r>
          </a:p>
        </p:txBody>
      </p:sp>
      <p:sp>
        <p:nvSpPr>
          <p:cNvPr id="501762" name="Rectangle 2"/>
          <p:cNvSpPr>
            <a:spLocks noGrp="1" noChangeArrowheads="1"/>
          </p:cNvSpPr>
          <p:nvPr>
            <p:ph type="body" idx="1"/>
          </p:nvPr>
        </p:nvSpPr>
        <p:spPr>
          <a:xfrm>
            <a:off x="304800" y="1246188"/>
            <a:ext cx="8458200" cy="5638800"/>
          </a:xfrm>
        </p:spPr>
        <p:txBody>
          <a:bodyPr/>
          <a:lstStyle/>
          <a:p>
            <a:pPr>
              <a:spcBef>
                <a:spcPct val="30000"/>
              </a:spcBef>
              <a:buFont typeface="Wingdings" pitchFamily="2" charset="2"/>
              <a:buNone/>
            </a:pPr>
            <a:r>
              <a:rPr lang="es-ES_tradnl" sz="2600"/>
              <a:t>Existen dos grupos de factores centrales:</a:t>
            </a:r>
          </a:p>
          <a:p>
            <a:pPr>
              <a:spcBef>
                <a:spcPct val="30000"/>
              </a:spcBef>
              <a:buFont typeface="Wingdings" pitchFamily="2" charset="2"/>
              <a:buNone/>
            </a:pPr>
            <a:endParaRPr lang="es-ES_tradnl" sz="2600"/>
          </a:p>
          <a:p>
            <a:pPr lvl="1">
              <a:spcBef>
                <a:spcPct val="30000"/>
              </a:spcBef>
              <a:buClr>
                <a:schemeClr val="tx1"/>
              </a:buClr>
              <a:buFont typeface="Symbol" pitchFamily="18" charset="2"/>
              <a:buChar char="-"/>
            </a:pPr>
            <a:r>
              <a:rPr lang="es-ES_tradnl" sz="2200"/>
              <a:t>Factores que determinan el atractivo de la industria en que está inserto el negocio y el comportamiento de los competidores, medido primariamente por sus perspectivas de rentabilidad a largo plazo (externos y poco controlables)</a:t>
            </a:r>
          </a:p>
          <a:p>
            <a:pPr lvl="1">
              <a:spcBef>
                <a:spcPct val="30000"/>
              </a:spcBef>
              <a:buClr>
                <a:schemeClr val="tx1"/>
              </a:buClr>
              <a:buFont typeface="Symbol" pitchFamily="18" charset="2"/>
              <a:buChar char="-"/>
            </a:pPr>
            <a:r>
              <a:rPr lang="es-ES_tradnl" sz="2200"/>
              <a:t> Factores que determinan la ventaja del negocio en relación a los otros competidores de la industria (internos y controlables).</a:t>
            </a:r>
          </a:p>
        </p:txBody>
      </p:sp>
      <p:sp>
        <p:nvSpPr>
          <p:cNvPr id="501763" name="Rectangle 3"/>
          <p:cNvSpPr>
            <a:spLocks noChangeArrowheads="1"/>
          </p:cNvSpPr>
          <p:nvPr/>
        </p:nvSpPr>
        <p:spPr bwMode="auto">
          <a:xfrm>
            <a:off x="685800" y="260350"/>
            <a:ext cx="7772400" cy="719138"/>
          </a:xfrm>
          <a:prstGeom prst="rect">
            <a:avLst/>
          </a:prstGeom>
          <a:noFill/>
          <a:ln w="9525" algn="ctr">
            <a:noFill/>
            <a:miter lim="800000"/>
            <a:headEnd/>
            <a:tailEnd/>
          </a:ln>
          <a:effectLst/>
        </p:spPr>
        <p:txBody>
          <a:bodyPr anchor="b"/>
          <a:lstStyle/>
          <a:p>
            <a:pPr algn="ctr"/>
            <a:r>
              <a:rPr lang="es-ES_tradnl" sz="2800" b="1">
                <a:solidFill>
                  <a:srgbClr val="CC3300"/>
                </a:solidFill>
                <a:effectLst>
                  <a:outerShdw blurRad="38100" dist="38100" dir="2700000" algn="tl">
                    <a:srgbClr val="C0C0C0"/>
                  </a:outerShdw>
                </a:effectLst>
              </a:rPr>
              <a:t>Elección de una Estrategia Competitiva de Negocios</a:t>
            </a:r>
            <a:endParaRPr lang="en-AU" sz="2800" b="1">
              <a:solidFill>
                <a:srgbClr val="CC3300"/>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erfil">
  <a:themeElements>
    <a:clrScheme name="Perfil 10">
      <a:dk1>
        <a:srgbClr val="4D4D4D"/>
      </a:dk1>
      <a:lt1>
        <a:srgbClr val="FFFFFF"/>
      </a:lt1>
      <a:dk2>
        <a:srgbClr val="000000"/>
      </a:dk2>
      <a:lt2>
        <a:srgbClr val="DDDDDD"/>
      </a:lt2>
      <a:accent1>
        <a:srgbClr val="A3B2C1"/>
      </a:accent1>
      <a:accent2>
        <a:srgbClr val="CC0000"/>
      </a:accent2>
      <a:accent3>
        <a:srgbClr val="FFFFFF"/>
      </a:accent3>
      <a:accent4>
        <a:srgbClr val="404040"/>
      </a:accent4>
      <a:accent5>
        <a:srgbClr val="CED5DD"/>
      </a:accent5>
      <a:accent6>
        <a:srgbClr val="B90000"/>
      </a:accent6>
      <a:hlink>
        <a:srgbClr val="336699"/>
      </a:hlink>
      <a:folHlink>
        <a:srgbClr val="003366"/>
      </a:folHlink>
    </a:clrScheme>
    <a:fontScheme name="Perfi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er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er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er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er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er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er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er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er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
      <a:clrScheme name="Perfil 10">
        <a:dk1>
          <a:srgbClr val="4D4D4D"/>
        </a:dk1>
        <a:lt1>
          <a:srgbClr val="FFFFFF"/>
        </a:lt1>
        <a:dk2>
          <a:srgbClr val="000000"/>
        </a:dk2>
        <a:lt2>
          <a:srgbClr val="DDDDDD"/>
        </a:lt2>
        <a:accent1>
          <a:srgbClr val="A3B2C1"/>
        </a:accent1>
        <a:accent2>
          <a:srgbClr val="CC0000"/>
        </a:accent2>
        <a:accent3>
          <a:srgbClr val="FFFFFF"/>
        </a:accent3>
        <a:accent4>
          <a:srgbClr val="40404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Profile</Template>
  <TotalTime>5521</TotalTime>
  <Words>1813</Words>
  <Application>Microsoft Office PowerPoint</Application>
  <PresentationFormat>Presentación en pantalla (4:3)</PresentationFormat>
  <Paragraphs>317</Paragraphs>
  <Slides>28</Slides>
  <Notes>8</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28</vt:i4>
      </vt:variant>
    </vt:vector>
  </HeadingPairs>
  <TitlesOfParts>
    <vt:vector size="38" baseType="lpstr">
      <vt:lpstr>Times New Roman</vt:lpstr>
      <vt:lpstr>Verdana</vt:lpstr>
      <vt:lpstr>Wingdings</vt:lpstr>
      <vt:lpstr>Tahoma</vt:lpstr>
      <vt:lpstr>Arial Narrow</vt:lpstr>
      <vt:lpstr>Monotype Sorts</vt:lpstr>
      <vt:lpstr>Arial</vt:lpstr>
      <vt:lpstr>Symbol</vt:lpstr>
      <vt:lpstr>Comic Sans MS</vt:lpstr>
      <vt:lpstr>Perfil</vt:lpstr>
      <vt:lpstr>ANÁLISIS ESTRATÉGICO</vt:lpstr>
      <vt:lpstr>Diapositiva 2</vt:lpstr>
      <vt:lpstr>Diapositiva 3</vt:lpstr>
      <vt:lpstr>Diapositiva 4</vt:lpstr>
      <vt:lpstr>Diapositiva 5</vt:lpstr>
      <vt:lpstr>Diapositiva 6</vt:lpstr>
      <vt:lpstr>Diapositiva 7</vt:lpstr>
      <vt:lpstr>VISIÓN</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vector>
  </TitlesOfParts>
  <Company>DII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Formulación de Proyectos</dc:title>
  <dc:creator>Anita Ramírez</dc:creator>
  <cp:lastModifiedBy>igor.riquelme</cp:lastModifiedBy>
  <cp:revision>409</cp:revision>
  <cp:lastPrinted>2002-11-13T13:47:55Z</cp:lastPrinted>
  <dcterms:created xsi:type="dcterms:W3CDTF">1998-10-03T04:43:44Z</dcterms:created>
  <dcterms:modified xsi:type="dcterms:W3CDTF">2010-08-12T22:37:45Z</dcterms:modified>
</cp:coreProperties>
</file>