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jpeg" ContentType="image/jpeg"/>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Layouts/slideLayout7.xml" ContentType="application/vnd.openxmlformats-officedocument.presentationml.slideLayout+xml"/>
  <Default Extension="bin" ContentType="application/vnd.openxmlformats-officedocument.oleObject"/>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14"/>
  </p:notesMasterIdLst>
  <p:sldIdLst>
    <p:sldId id="256" r:id="rId3"/>
    <p:sldId id="257" r:id="rId4"/>
    <p:sldId id="280" r:id="rId5"/>
    <p:sldId id="282" r:id="rId6"/>
    <p:sldId id="283" r:id="rId7"/>
    <p:sldId id="284" r:id="rId8"/>
    <p:sldId id="285" r:id="rId9"/>
    <p:sldId id="286" r:id="rId10"/>
    <p:sldId id="287" r:id="rId11"/>
    <p:sldId id="288" r:id="rId12"/>
    <p:sldId id="289" r:id="rId13"/>
  </p:sldIdLst>
  <p:sldSz cx="9144000" cy="6858000" type="screen4x3"/>
  <p:notesSz cx="6858000" cy="9144000"/>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70" d="100"/>
          <a:sy n="70" d="100"/>
        </p:scale>
        <p:origin x="-1074" y="-4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presProps" Target="pres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notesMaster" Target="notesMasters/notes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3.wmf"/></Relationships>
</file>

<file path=ppt/media/image1.jpeg>
</file>

<file path=ppt/media/image2.jpeg>
</file>

<file path=ppt/media/image3.wmf>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ES"/>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512D003-E6B6-4258-851A-7CDDA355E08D}" type="datetimeFigureOut">
              <a:rPr lang="es-ES" smtClean="0"/>
              <a:pPr/>
              <a:t>27/08/2010</a:t>
            </a:fld>
            <a:endParaRPr lang="es-ES"/>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ES"/>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ES"/>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2BDBAF4-8DC7-4B43-BB80-C310CDE53C34}" type="slidenum">
              <a:rPr lang="es-ES" smtClean="0"/>
              <a:pPr/>
              <a:t>‹Nº›</a:t>
            </a:fld>
            <a:endParaRPr lang="es-E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ES"/>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ES"/>
          </a:p>
        </p:txBody>
      </p:sp>
      <p:sp>
        <p:nvSpPr>
          <p:cNvPr id="4" name="3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sp>
        <p:nvSpPr>
          <p:cNvPr id="10" name="9 Triángulo rectángulo"/>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a:endParaRPr lang="en-US">
              <a:solidFill>
                <a:prstClr val="white"/>
              </a:solidFill>
            </a:endParaRPr>
          </a:p>
        </p:txBody>
      </p:sp>
      <p:sp>
        <p:nvSpPr>
          <p:cNvPr id="9" name="8 Título"/>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s-ES" smtClean="0"/>
              <a:t>Haga clic para modificar el estilo de título del patrón</a:t>
            </a:r>
            <a:endParaRPr kumimoji="0" lang="en-US"/>
          </a:p>
        </p:txBody>
      </p:sp>
      <p:sp>
        <p:nvSpPr>
          <p:cNvPr id="17" name="16 Subtítulo"/>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s-ES" smtClean="0"/>
              <a:t>Haga clic para modificar el estilo de subtítulo del patrón</a:t>
            </a:r>
            <a:endParaRPr kumimoji="0" lang="en-US"/>
          </a:p>
        </p:txBody>
      </p:sp>
      <p:grpSp>
        <p:nvGrpSpPr>
          <p:cNvPr id="2" name="1 Grupo"/>
          <p:cNvGrpSpPr/>
          <p:nvPr/>
        </p:nvGrpSpPr>
        <p:grpSpPr>
          <a:xfrm>
            <a:off x="-3765" y="4953000"/>
            <a:ext cx="9147765" cy="1912088"/>
            <a:chOff x="-3765" y="4832896"/>
            <a:chExt cx="9147765" cy="2032192"/>
          </a:xfrm>
        </p:grpSpPr>
        <p:sp>
          <p:nvSpPr>
            <p:cNvPr id="7" name="6 Forma libre"/>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8" name="7 Forma libre"/>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1" name="10 Forma libre"/>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12" name="11 Conector recto"/>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29 Marcador de fecha"/>
          <p:cNvSpPr>
            <a:spLocks noGrp="1"/>
          </p:cNvSpPr>
          <p:nvPr>
            <p:ph type="dt" sz="half" idx="10"/>
          </p:nvPr>
        </p:nvSpPr>
        <p:spPr/>
        <p:txBody>
          <a:bodyPr/>
          <a:lstStyle>
            <a:lvl1pPr>
              <a:defRPr>
                <a:solidFill>
                  <a:srgbClr val="FFFFFF"/>
                </a:solidFill>
              </a:defRPr>
            </a:lvl1pPr>
            <a:extLst/>
          </a:lstStyle>
          <a:p>
            <a:fld id="{7A847CFC-816F-41D0-AAC0-9BF4FEBC753E}" type="datetimeFigureOut">
              <a:rPr lang="es-ES" smtClean="0"/>
              <a:pPr/>
              <a:t>27/08/2010</a:t>
            </a:fld>
            <a:endParaRPr lang="es-ES"/>
          </a:p>
        </p:txBody>
      </p:sp>
      <p:sp>
        <p:nvSpPr>
          <p:cNvPr id="19" name="18 Marcador de pie de página"/>
          <p:cNvSpPr>
            <a:spLocks noGrp="1"/>
          </p:cNvSpPr>
          <p:nvPr>
            <p:ph type="ftr" sz="quarter" idx="11"/>
          </p:nvPr>
        </p:nvSpPr>
        <p:spPr/>
        <p:txBody>
          <a:bodyPr/>
          <a:lstStyle>
            <a:lvl1pPr>
              <a:defRPr>
                <a:solidFill>
                  <a:schemeClr val="accent1">
                    <a:tint val="20000"/>
                  </a:schemeClr>
                </a:solidFill>
              </a:defRPr>
            </a:lvl1pPr>
            <a:extLst/>
          </a:lstStyle>
          <a:p>
            <a:endParaRPr lang="es-ES">
              <a:solidFill>
                <a:srgbClr val="2DA2BF">
                  <a:tint val="20000"/>
                </a:srgbClr>
              </a:solidFill>
            </a:endParaRPr>
          </a:p>
        </p:txBody>
      </p:sp>
      <p:sp>
        <p:nvSpPr>
          <p:cNvPr id="27" name="26 Marcador de número de diapositiva"/>
          <p:cNvSpPr>
            <a:spLocks noGrp="1"/>
          </p:cNvSpPr>
          <p:nvPr>
            <p:ph type="sldNum" sz="quarter" idx="12"/>
          </p:nvPr>
        </p:nvSpPr>
        <p:spPr/>
        <p:txBody>
          <a:bodyPr/>
          <a:lstStyle>
            <a:lvl1pPr>
              <a:defRPr>
                <a:solidFill>
                  <a:srgbClr val="FFFFFF"/>
                </a:solidFill>
              </a:defRPr>
            </a:lvl1pPr>
            <a:extLst/>
          </a:lstStyle>
          <a:p>
            <a:fld id="{132FADFE-3B8F-471C-ABF0-DBC7717ECBBC}" type="slidenum">
              <a:rPr lang="es-ES" smtClean="0"/>
              <a:pPr/>
              <a:t>‹Nº›</a:t>
            </a:fld>
            <a:endParaRPr lang="es-E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3" name="2 Marcador de contenido"/>
          <p:cNvSpPr>
            <a:spLocks noGrp="1"/>
          </p:cNvSpPr>
          <p:nvPr>
            <p:ph idx="1"/>
          </p:nvPr>
        </p:nvSpPr>
        <p:spPr/>
        <p:txBody>
          <a:bodyPr/>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7A847CFC-816F-41D0-AAC0-9BF4FEBC753E}" type="datetimeFigureOut">
              <a:rPr lang="es-ES" smtClean="0">
                <a:solidFill>
                  <a:prstClr val="black"/>
                </a:solidFill>
              </a:rPr>
              <a:pPr/>
              <a:t>27/08/2010</a:t>
            </a:fld>
            <a:endParaRPr lang="es-ES">
              <a:solidFill>
                <a:prstClr val="black"/>
              </a:solidFill>
            </a:endParaRPr>
          </a:p>
        </p:txBody>
      </p:sp>
      <p:sp>
        <p:nvSpPr>
          <p:cNvPr id="5" name="4 Marcador de pie de página"/>
          <p:cNvSpPr>
            <a:spLocks noGrp="1"/>
          </p:cNvSpPr>
          <p:nvPr>
            <p:ph type="ftr" sz="quarter" idx="11"/>
          </p:nvPr>
        </p:nvSpPr>
        <p:spPr/>
        <p:txBody>
          <a:bodyPr/>
          <a:lstStyle>
            <a:extLst/>
          </a:lstStyle>
          <a:p>
            <a:endParaRPr lang="es-ES">
              <a:solidFill>
                <a:prstClr val="black"/>
              </a:solidFill>
            </a:endParaRPr>
          </a:p>
        </p:txBody>
      </p:sp>
      <p:sp>
        <p:nvSpPr>
          <p:cNvPr id="6" name="5 Marcador de número de diapositiva"/>
          <p:cNvSpPr>
            <a:spLocks noGrp="1"/>
          </p:cNvSpPr>
          <p:nvPr>
            <p:ph type="sldNum" sz="quarter" idx="12"/>
          </p:nvPr>
        </p:nvSpPr>
        <p:spPr/>
        <p:txBody>
          <a:bodyPr/>
          <a:lstStyle>
            <a:extLst/>
          </a:lstStyle>
          <a:p>
            <a:fld id="{132FADFE-3B8F-471C-ABF0-DBC7717ECBBC}" type="slidenum">
              <a:rPr lang="es-ES" smtClean="0">
                <a:solidFill>
                  <a:prstClr val="black"/>
                </a:solidFill>
              </a:rPr>
              <a:pPr/>
              <a:t>‹Nº›</a:t>
            </a:fld>
            <a:endParaRPr lang="es-ES">
              <a:solidFill>
                <a:prstClr val="black"/>
              </a:solidFill>
            </a:endParaRPr>
          </a:p>
        </p:txBody>
      </p:sp>
      <p:sp>
        <p:nvSpPr>
          <p:cNvPr id="7" name="6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Encabezado de sección">
    <p:bg>
      <p:bgRef idx="1002">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p:txBody>
          <a:bodyPr/>
          <a:lstStyle>
            <a:extLst/>
          </a:lstStyle>
          <a:p>
            <a:fld id="{7A847CFC-816F-41D0-AAC0-9BF4FEBC753E}" type="datetimeFigureOut">
              <a:rPr lang="es-ES" smtClean="0">
                <a:solidFill>
                  <a:prstClr val="white"/>
                </a:solidFill>
              </a:rPr>
              <a:pPr/>
              <a:t>27/08/2010</a:t>
            </a:fld>
            <a:endParaRPr lang="es-ES">
              <a:solidFill>
                <a:prstClr val="white"/>
              </a:solidFill>
            </a:endParaRPr>
          </a:p>
        </p:txBody>
      </p:sp>
      <p:sp>
        <p:nvSpPr>
          <p:cNvPr id="5" name="4 Marcador de pie de página"/>
          <p:cNvSpPr>
            <a:spLocks noGrp="1"/>
          </p:cNvSpPr>
          <p:nvPr>
            <p:ph type="ftr" sz="quarter" idx="11"/>
          </p:nvPr>
        </p:nvSpPr>
        <p:spPr/>
        <p:txBody>
          <a:bodyPr/>
          <a:lstStyle>
            <a:extLst/>
          </a:lstStyle>
          <a:p>
            <a:endParaRPr lang="es-ES">
              <a:solidFill>
                <a:prstClr val="white"/>
              </a:solidFill>
            </a:endParaRPr>
          </a:p>
        </p:txBody>
      </p:sp>
      <p:sp>
        <p:nvSpPr>
          <p:cNvPr id="6" name="5 Marcador de número de diapositiva"/>
          <p:cNvSpPr>
            <a:spLocks noGrp="1"/>
          </p:cNvSpPr>
          <p:nvPr>
            <p:ph type="sldNum" sz="quarter" idx="12"/>
          </p:nvPr>
        </p:nvSpPr>
        <p:spPr/>
        <p:txBody>
          <a:bodyPr/>
          <a:lstStyle>
            <a:extLst/>
          </a:lstStyle>
          <a:p>
            <a:fld id="{132FADFE-3B8F-471C-ABF0-DBC7717ECBBC}" type="slidenum">
              <a:rPr lang="es-ES" smtClean="0">
                <a:solidFill>
                  <a:prstClr val="white"/>
                </a:solidFill>
              </a:rPr>
              <a:pPr/>
              <a:t>‹Nº›</a:t>
            </a:fld>
            <a:endParaRPr lang="es-ES">
              <a:solidFill>
                <a:prstClr val="white"/>
              </a:solidFill>
            </a:endParaRPr>
          </a:p>
        </p:txBody>
      </p:sp>
      <p:sp>
        <p:nvSpPr>
          <p:cNvPr id="7" name="6 Cheurón"/>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endParaRPr lang="en-US">
              <a:solidFill>
                <a:prstClr val="white"/>
              </a:solidFill>
            </a:endParaRPr>
          </a:p>
        </p:txBody>
      </p:sp>
      <p:sp>
        <p:nvSpPr>
          <p:cNvPr id="8" name="7 Cheurón"/>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endParaRPr lang="en-US">
              <a:solidFill>
                <a:prstClr val="white"/>
              </a:solidFill>
            </a:endParaRPr>
          </a:p>
        </p:txBody>
      </p:sp>
    </p:spTree>
  </p:cSld>
  <p:clrMapOvr>
    <a:overrideClrMapping bg1="dk1" tx1="lt1" bg2="dk2" tx2="lt2" accent1="accent1" accent2="accent2" accent3="accent3" accent4="accent4" accent5="accent5" accent6="accent6" hlink="hlink" folHlink="folHlink"/>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Dos objetos">
    <p:bg>
      <p:bgRef idx="1002">
        <a:schemeClr val="bg1"/>
      </p:bgRef>
    </p:bg>
    <p:spTree>
      <p:nvGrpSpPr>
        <p:cNvPr id="1" name=""/>
        <p:cNvGrpSpPr/>
        <p:nvPr/>
      </p:nvGrpSpPr>
      <p:grpSpPr>
        <a:xfrm>
          <a:off x="0" y="0"/>
          <a:ext cx="0" cy="0"/>
          <a:chOff x="0" y="0"/>
          <a:chExt cx="0" cy="0"/>
        </a:xfrm>
      </p:grpSpPr>
      <p:sp>
        <p:nvSpPr>
          <p:cNvPr id="3" name="2 Marcador de contenido"/>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extLst/>
          </a:lstStyle>
          <a:p>
            <a:fld id="{7A847CFC-816F-41D0-AAC0-9BF4FEBC753E}" type="datetimeFigureOut">
              <a:rPr lang="es-ES" smtClean="0">
                <a:solidFill>
                  <a:prstClr val="white"/>
                </a:solidFill>
              </a:rPr>
              <a:pPr/>
              <a:t>27/08/2010</a:t>
            </a:fld>
            <a:endParaRPr lang="es-ES">
              <a:solidFill>
                <a:prstClr val="white"/>
              </a:solidFill>
            </a:endParaRPr>
          </a:p>
        </p:txBody>
      </p:sp>
      <p:sp>
        <p:nvSpPr>
          <p:cNvPr id="6" name="5 Marcador de pie de página"/>
          <p:cNvSpPr>
            <a:spLocks noGrp="1"/>
          </p:cNvSpPr>
          <p:nvPr>
            <p:ph type="ftr" sz="quarter" idx="11"/>
          </p:nvPr>
        </p:nvSpPr>
        <p:spPr/>
        <p:txBody>
          <a:bodyPr/>
          <a:lstStyle>
            <a:extLst/>
          </a:lstStyle>
          <a:p>
            <a:endParaRPr lang="es-ES">
              <a:solidFill>
                <a:prstClr val="white"/>
              </a:solidFill>
            </a:endParaRPr>
          </a:p>
        </p:txBody>
      </p:sp>
      <p:sp>
        <p:nvSpPr>
          <p:cNvPr id="7" name="6 Marcador de número de diapositiva"/>
          <p:cNvSpPr>
            <a:spLocks noGrp="1"/>
          </p:cNvSpPr>
          <p:nvPr>
            <p:ph type="sldNum" sz="quarter" idx="12"/>
          </p:nvPr>
        </p:nvSpPr>
        <p:spPr/>
        <p:txBody>
          <a:bodyPr/>
          <a:lstStyle>
            <a:extLst/>
          </a:lstStyle>
          <a:p>
            <a:fld id="{132FADFE-3B8F-471C-ABF0-DBC7717ECBBC}" type="slidenum">
              <a:rPr lang="es-ES" smtClean="0">
                <a:solidFill>
                  <a:prstClr val="white"/>
                </a:solidFill>
              </a:rPr>
              <a:pPr/>
              <a:t>‹Nº›</a:t>
            </a:fld>
            <a:endParaRPr lang="es-ES">
              <a:solidFill>
                <a:prstClr val="white"/>
              </a:solidFill>
            </a:endParaRPr>
          </a:p>
        </p:txBody>
      </p:sp>
      <p:sp>
        <p:nvSpPr>
          <p:cNvPr id="8" name="7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showMasterSp="0" type="twoTxTwoObj" preserve="1">
  <p:cSld name="Comparación">
    <p:bg>
      <p:bgRef idx="1003">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8229600" cy="1143000"/>
          </a:xfrm>
        </p:spPr>
        <p:txBody>
          <a:bodyPr anchor="ctr"/>
          <a:lstStyle>
            <a:lvl1pPr>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s-ES" smtClean="0"/>
              <a:t>Haga clic para modificar el estilo de texto del patrón</a:t>
            </a:r>
          </a:p>
        </p:txBody>
      </p:sp>
      <p:sp>
        <p:nvSpPr>
          <p:cNvPr id="4" name="3 Marcador de texto"/>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s-ES" smtClean="0"/>
              <a:t>Haga clic para modificar el estilo de texto del patrón</a:t>
            </a:r>
          </a:p>
        </p:txBody>
      </p:sp>
      <p:sp>
        <p:nvSpPr>
          <p:cNvPr id="5" name="4 Marcador de contenido"/>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5 Marcador de contenido"/>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0"/>
          </p:nvPr>
        </p:nvSpPr>
        <p:spPr/>
        <p:txBody>
          <a:bodyPr/>
          <a:lstStyle>
            <a:extLst/>
          </a:lstStyle>
          <a:p>
            <a:fld id="{7A847CFC-816F-41D0-AAC0-9BF4FEBC753E}" type="datetimeFigureOut">
              <a:rPr lang="es-ES" smtClean="0">
                <a:solidFill>
                  <a:prstClr val="black"/>
                </a:solidFill>
              </a:rPr>
              <a:pPr/>
              <a:t>27/08/2010</a:t>
            </a:fld>
            <a:endParaRPr lang="es-ES">
              <a:solidFill>
                <a:prstClr val="black"/>
              </a:solidFill>
            </a:endParaRPr>
          </a:p>
        </p:txBody>
      </p:sp>
      <p:sp>
        <p:nvSpPr>
          <p:cNvPr id="8" name="7 Marcador de pie de página"/>
          <p:cNvSpPr>
            <a:spLocks noGrp="1"/>
          </p:cNvSpPr>
          <p:nvPr>
            <p:ph type="ftr" sz="quarter" idx="11"/>
          </p:nvPr>
        </p:nvSpPr>
        <p:spPr/>
        <p:txBody>
          <a:bodyPr/>
          <a:lstStyle>
            <a:extLst/>
          </a:lstStyle>
          <a:p>
            <a:endParaRPr lang="es-ES">
              <a:solidFill>
                <a:prstClr val="black"/>
              </a:solidFill>
            </a:endParaRPr>
          </a:p>
        </p:txBody>
      </p:sp>
      <p:sp>
        <p:nvSpPr>
          <p:cNvPr id="9" name="8 Marcador de número de diapositiva"/>
          <p:cNvSpPr>
            <a:spLocks noGrp="1"/>
          </p:cNvSpPr>
          <p:nvPr>
            <p:ph type="sldNum" sz="quarter" idx="12"/>
          </p:nvPr>
        </p:nvSpPr>
        <p:spPr/>
        <p:txBody>
          <a:bodyPr/>
          <a:lstStyle>
            <a:extLst/>
          </a:lstStyle>
          <a:p>
            <a:fld id="{132FADFE-3B8F-471C-ABF0-DBC7717ECBBC}" type="slidenum">
              <a:rPr lang="es-ES" smtClean="0">
                <a:solidFill>
                  <a:prstClr val="black"/>
                </a:solidFill>
              </a:rPr>
              <a:pPr/>
              <a:t>‹Nº›</a:t>
            </a:fld>
            <a:endParaRPr lang="es-ES">
              <a:solidFill>
                <a:prstClr val="black"/>
              </a:solidFill>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Sólo el título">
    <p:bg>
      <p:bgRef idx="1002">
        <a:schemeClr val="bg1"/>
      </p:bgRef>
    </p:bg>
    <p:spTree>
      <p:nvGrpSpPr>
        <p:cNvPr id="1" name=""/>
        <p:cNvGrpSpPr/>
        <p:nvPr/>
      </p:nvGrpSpPr>
      <p:grpSpPr>
        <a:xfrm>
          <a:off x="0" y="0"/>
          <a:ext cx="0" cy="0"/>
          <a:chOff x="0" y="0"/>
          <a:chExt cx="0" cy="0"/>
        </a:xfrm>
      </p:grpSpPr>
      <p:sp>
        <p:nvSpPr>
          <p:cNvPr id="3" name="2 Marcador de fecha"/>
          <p:cNvSpPr>
            <a:spLocks noGrp="1"/>
          </p:cNvSpPr>
          <p:nvPr>
            <p:ph type="dt" sz="half" idx="10"/>
          </p:nvPr>
        </p:nvSpPr>
        <p:spPr/>
        <p:txBody>
          <a:bodyPr/>
          <a:lstStyle>
            <a:extLst/>
          </a:lstStyle>
          <a:p>
            <a:fld id="{7A847CFC-816F-41D0-AAC0-9BF4FEBC753E}" type="datetimeFigureOut">
              <a:rPr lang="es-ES" smtClean="0">
                <a:solidFill>
                  <a:prstClr val="white"/>
                </a:solidFill>
              </a:rPr>
              <a:pPr/>
              <a:t>27/08/2010</a:t>
            </a:fld>
            <a:endParaRPr lang="es-ES">
              <a:solidFill>
                <a:prstClr val="white"/>
              </a:solidFill>
            </a:endParaRPr>
          </a:p>
        </p:txBody>
      </p:sp>
      <p:sp>
        <p:nvSpPr>
          <p:cNvPr id="4" name="3 Marcador de pie de página"/>
          <p:cNvSpPr>
            <a:spLocks noGrp="1"/>
          </p:cNvSpPr>
          <p:nvPr>
            <p:ph type="ftr" sz="quarter" idx="11"/>
          </p:nvPr>
        </p:nvSpPr>
        <p:spPr/>
        <p:txBody>
          <a:bodyPr/>
          <a:lstStyle>
            <a:extLst/>
          </a:lstStyle>
          <a:p>
            <a:endParaRPr lang="es-ES">
              <a:solidFill>
                <a:prstClr val="white"/>
              </a:solidFill>
            </a:endParaRPr>
          </a:p>
        </p:txBody>
      </p:sp>
      <p:sp>
        <p:nvSpPr>
          <p:cNvPr id="5" name="4 Marcador de número de diapositiva"/>
          <p:cNvSpPr>
            <a:spLocks noGrp="1"/>
          </p:cNvSpPr>
          <p:nvPr>
            <p:ph type="sldNum" sz="quarter" idx="12"/>
          </p:nvPr>
        </p:nvSpPr>
        <p:spPr/>
        <p:txBody>
          <a:bodyPr/>
          <a:lstStyle>
            <a:extLst/>
          </a:lstStyle>
          <a:p>
            <a:fld id="{132FADFE-3B8F-471C-ABF0-DBC7717ECBBC}" type="slidenum">
              <a:rPr lang="es-ES" smtClean="0">
                <a:solidFill>
                  <a:prstClr val="white"/>
                </a:solidFill>
              </a:rPr>
              <a:pPr/>
              <a:t>‹Nº›</a:t>
            </a:fld>
            <a:endParaRPr lang="es-ES">
              <a:solidFill>
                <a:prstClr val="white"/>
              </a:solidFill>
            </a:endParaRPr>
          </a:p>
        </p:txBody>
      </p:sp>
      <p:sp>
        <p:nvSpPr>
          <p:cNvPr id="6" name="5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extLst/>
          </a:lstStyle>
          <a:p>
            <a:fld id="{7A847CFC-816F-41D0-AAC0-9BF4FEBC753E}" type="datetimeFigureOut">
              <a:rPr lang="es-ES" smtClean="0">
                <a:solidFill>
                  <a:prstClr val="black"/>
                </a:solidFill>
              </a:rPr>
              <a:pPr/>
              <a:t>27/08/2010</a:t>
            </a:fld>
            <a:endParaRPr lang="es-ES">
              <a:solidFill>
                <a:prstClr val="black"/>
              </a:solidFill>
            </a:endParaRPr>
          </a:p>
        </p:txBody>
      </p:sp>
      <p:sp>
        <p:nvSpPr>
          <p:cNvPr id="3" name="2 Marcador de pie de página"/>
          <p:cNvSpPr>
            <a:spLocks noGrp="1"/>
          </p:cNvSpPr>
          <p:nvPr>
            <p:ph type="ftr" sz="quarter" idx="11"/>
          </p:nvPr>
        </p:nvSpPr>
        <p:spPr/>
        <p:txBody>
          <a:bodyPr/>
          <a:lstStyle>
            <a:extLst/>
          </a:lstStyle>
          <a:p>
            <a:endParaRPr lang="es-ES">
              <a:solidFill>
                <a:prstClr val="black"/>
              </a:solidFill>
            </a:endParaRPr>
          </a:p>
        </p:txBody>
      </p:sp>
      <p:sp>
        <p:nvSpPr>
          <p:cNvPr id="4" name="3 Marcador de número de diapositiva"/>
          <p:cNvSpPr>
            <a:spLocks noGrp="1"/>
          </p:cNvSpPr>
          <p:nvPr>
            <p:ph type="sldNum" sz="quarter" idx="12"/>
          </p:nvPr>
        </p:nvSpPr>
        <p:spPr/>
        <p:txBody>
          <a:bodyPr/>
          <a:lstStyle>
            <a:extLst/>
          </a:lstStyle>
          <a:p>
            <a:fld id="{132FADFE-3B8F-471C-ABF0-DBC7717ECBBC}" type="slidenum">
              <a:rPr lang="es-ES" smtClean="0">
                <a:solidFill>
                  <a:prstClr val="black"/>
                </a:solidFill>
              </a:rPr>
              <a:pPr/>
              <a:t>‹Nº›</a:t>
            </a:fld>
            <a:endParaRPr lang="es-ES">
              <a:solidFill>
                <a:prstClr val="black"/>
              </a:solidFill>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bg>
      <p:bgRef idx="1003">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s-ES" smtClean="0"/>
              <a:t>Haga clic para modificar el estilo de texto del patrón</a:t>
            </a:r>
          </a:p>
        </p:txBody>
      </p:sp>
      <p:sp>
        <p:nvSpPr>
          <p:cNvPr id="4" name="3 Marcador de contenido"/>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a:xfrm>
            <a:off x="6727032" y="6407944"/>
            <a:ext cx="1920240" cy="365760"/>
          </a:xfrm>
        </p:spPr>
        <p:txBody>
          <a:bodyPr/>
          <a:lstStyle>
            <a:extLst/>
          </a:lstStyle>
          <a:p>
            <a:fld id="{7A847CFC-816F-41D0-AAC0-9BF4FEBC753E}" type="datetimeFigureOut">
              <a:rPr lang="es-ES" smtClean="0">
                <a:solidFill>
                  <a:prstClr val="black"/>
                </a:solidFill>
              </a:rPr>
              <a:pPr/>
              <a:t>27/08/2010</a:t>
            </a:fld>
            <a:endParaRPr lang="es-ES">
              <a:solidFill>
                <a:prstClr val="black"/>
              </a:solidFill>
            </a:endParaRPr>
          </a:p>
        </p:txBody>
      </p:sp>
      <p:sp>
        <p:nvSpPr>
          <p:cNvPr id="6" name="5 Marcador de pie de página"/>
          <p:cNvSpPr>
            <a:spLocks noGrp="1"/>
          </p:cNvSpPr>
          <p:nvPr>
            <p:ph type="ftr" sz="quarter" idx="11"/>
          </p:nvPr>
        </p:nvSpPr>
        <p:spPr/>
        <p:txBody>
          <a:bodyPr/>
          <a:lstStyle>
            <a:extLst/>
          </a:lstStyle>
          <a:p>
            <a:endParaRPr lang="es-ES">
              <a:solidFill>
                <a:prstClr val="black"/>
              </a:solidFill>
            </a:endParaRPr>
          </a:p>
        </p:txBody>
      </p:sp>
      <p:sp>
        <p:nvSpPr>
          <p:cNvPr id="7" name="6 Marcador de número de diapositiva"/>
          <p:cNvSpPr>
            <a:spLocks noGrp="1"/>
          </p:cNvSpPr>
          <p:nvPr>
            <p:ph type="sldNum" sz="quarter" idx="12"/>
          </p:nvPr>
        </p:nvSpPr>
        <p:spPr/>
        <p:txBody>
          <a:bodyPr/>
          <a:lstStyle>
            <a:extLst/>
          </a:lstStyle>
          <a:p>
            <a:fld id="{132FADFE-3B8F-471C-ABF0-DBC7717ECBBC}" type="slidenum">
              <a:rPr lang="es-ES" smtClean="0">
                <a:solidFill>
                  <a:prstClr val="black"/>
                </a:solidFill>
              </a:rPr>
              <a:pPr/>
              <a:t>‹Nº›</a:t>
            </a:fld>
            <a:endParaRPr lang="es-ES">
              <a:solidFill>
                <a:prstClr val="black"/>
              </a:solidFill>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bg>
      <p:bgRef idx="1002">
        <a:schemeClr val="bg1"/>
      </p:bgRef>
    </p:bg>
    <p:spTree>
      <p:nvGrpSpPr>
        <p:cNvPr id="1" name=""/>
        <p:cNvGrpSpPr/>
        <p:nvPr/>
      </p:nvGrpSpPr>
      <p:grpSpPr>
        <a:xfrm>
          <a:off x="0" y="0"/>
          <a:ext cx="0" cy="0"/>
          <a:chOff x="0" y="0"/>
          <a:chExt cx="0" cy="0"/>
        </a:xfrm>
      </p:grpSpPr>
      <p:sp>
        <p:nvSpPr>
          <p:cNvPr id="4" name="3 Marcador de texto"/>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s-ES" smtClean="0"/>
              <a:t>Haga clic para modificar el estilo de texto del patrón</a:t>
            </a:r>
          </a:p>
        </p:txBody>
      </p:sp>
      <p:sp>
        <p:nvSpPr>
          <p:cNvPr id="3" name="2 Marcador de posición de imagen"/>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s-ES" smtClean="0"/>
              <a:t>Haga clic en el icono para agregar una imagen</a:t>
            </a:r>
            <a:endParaRPr kumimoji="0" lang="en-US" dirty="0"/>
          </a:p>
        </p:txBody>
      </p:sp>
      <p:sp>
        <p:nvSpPr>
          <p:cNvPr id="5" name="4 Marcador de fecha"/>
          <p:cNvSpPr>
            <a:spLocks noGrp="1"/>
          </p:cNvSpPr>
          <p:nvPr>
            <p:ph type="dt" sz="half" idx="10"/>
          </p:nvPr>
        </p:nvSpPr>
        <p:spPr/>
        <p:txBody>
          <a:bodyPr/>
          <a:lstStyle>
            <a:lvl1pPr>
              <a:defRPr>
                <a:solidFill>
                  <a:schemeClr val="tx1"/>
                </a:solidFill>
              </a:defRPr>
            </a:lvl1pPr>
            <a:extLst/>
          </a:lstStyle>
          <a:p>
            <a:fld id="{7A847CFC-816F-41D0-AAC0-9BF4FEBC753E}" type="datetimeFigureOut">
              <a:rPr lang="es-ES" smtClean="0">
                <a:solidFill>
                  <a:prstClr val="white"/>
                </a:solidFill>
              </a:rPr>
              <a:pPr/>
              <a:t>27/08/2010</a:t>
            </a:fld>
            <a:endParaRPr lang="es-ES">
              <a:solidFill>
                <a:prstClr val="white"/>
              </a:solidFill>
            </a:endParaRPr>
          </a:p>
        </p:txBody>
      </p:sp>
      <p:sp>
        <p:nvSpPr>
          <p:cNvPr id="6" name="5 Marcador de pie de página"/>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s-ES">
              <a:solidFill>
                <a:prstClr val="white"/>
              </a:solidFill>
            </a:endParaRPr>
          </a:p>
        </p:txBody>
      </p:sp>
      <p:sp>
        <p:nvSpPr>
          <p:cNvPr id="7" name="6 Marcador de número de diapositiva"/>
          <p:cNvSpPr>
            <a:spLocks noGrp="1"/>
          </p:cNvSpPr>
          <p:nvPr>
            <p:ph type="sldNum" sz="quarter" idx="12"/>
          </p:nvPr>
        </p:nvSpPr>
        <p:spPr/>
        <p:txBody>
          <a:bodyPr/>
          <a:lstStyle>
            <a:lvl1pPr>
              <a:defRPr>
                <a:solidFill>
                  <a:schemeClr val="tx1"/>
                </a:solidFill>
              </a:defRPr>
            </a:lvl1pPr>
            <a:extLst/>
          </a:lstStyle>
          <a:p>
            <a:fld id="{132FADFE-3B8F-471C-ABF0-DBC7717ECBBC}" type="slidenum">
              <a:rPr lang="es-ES" smtClean="0">
                <a:solidFill>
                  <a:prstClr val="white"/>
                </a:solidFill>
              </a:rPr>
              <a:pPr/>
              <a:t>‹Nº›</a:t>
            </a:fld>
            <a:endParaRPr lang="es-ES">
              <a:solidFill>
                <a:prstClr val="white"/>
              </a:solidFill>
            </a:endParaRPr>
          </a:p>
        </p:txBody>
      </p:sp>
      <p:sp>
        <p:nvSpPr>
          <p:cNvPr id="2" name="1 Título"/>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s-ES" smtClean="0"/>
              <a:t>Haga clic para modificar el estilo de título del patrón</a:t>
            </a:r>
            <a:endParaRPr kumimoji="0" lang="en-US"/>
          </a:p>
        </p:txBody>
      </p:sp>
      <p:sp>
        <p:nvSpPr>
          <p:cNvPr id="8" name="7 Forma libre"/>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white"/>
              </a:solidFill>
            </a:endParaRPr>
          </a:p>
        </p:txBody>
      </p:sp>
      <p:sp>
        <p:nvSpPr>
          <p:cNvPr id="9" name="8 Forma libre"/>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white"/>
              </a:solidFill>
            </a:endParaRPr>
          </a:p>
        </p:txBody>
      </p:sp>
      <p:sp>
        <p:nvSpPr>
          <p:cNvPr id="10" name="9 Triángulo rectángulo"/>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11" name="10 Conector recto"/>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11 Cheurón"/>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endParaRPr lang="en-US">
              <a:solidFill>
                <a:prstClr val="white"/>
              </a:solidFill>
            </a:endParaRPr>
          </a:p>
        </p:txBody>
      </p:sp>
      <p:sp>
        <p:nvSpPr>
          <p:cNvPr id="13" name="12 Cheurón"/>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endParaRPr lang="en-US">
              <a:solidFill>
                <a:prstClr val="white"/>
              </a:solidFill>
            </a:endParaRPr>
          </a:p>
        </p:txBody>
      </p:sp>
    </p:spTree>
  </p:cSld>
  <p:clrMapOvr>
    <a:overrideClrMapping bg1="dk1" tx1="lt1" bg2="dk2" tx2="lt2" accent1="accent1" accent2="accent2" accent3="accent3" accent4="accent4" accent5="accent5" accent6="accent6" hlink="hlink" folHlink="folHlink"/>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1481329"/>
            <a:ext cx="8229600" cy="4386071"/>
          </a:xfrm>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7A847CFC-816F-41D0-AAC0-9BF4FEBC753E}" type="datetimeFigureOut">
              <a:rPr lang="es-ES" smtClean="0">
                <a:solidFill>
                  <a:prstClr val="black"/>
                </a:solidFill>
              </a:rPr>
              <a:pPr/>
              <a:t>27/08/2010</a:t>
            </a:fld>
            <a:endParaRPr lang="es-ES">
              <a:solidFill>
                <a:prstClr val="black"/>
              </a:solidFill>
            </a:endParaRPr>
          </a:p>
        </p:txBody>
      </p:sp>
      <p:sp>
        <p:nvSpPr>
          <p:cNvPr id="5" name="4 Marcador de pie de página"/>
          <p:cNvSpPr>
            <a:spLocks noGrp="1"/>
          </p:cNvSpPr>
          <p:nvPr>
            <p:ph type="ftr" sz="quarter" idx="11"/>
          </p:nvPr>
        </p:nvSpPr>
        <p:spPr/>
        <p:txBody>
          <a:bodyPr/>
          <a:lstStyle>
            <a:extLst/>
          </a:lstStyle>
          <a:p>
            <a:endParaRPr lang="es-ES">
              <a:solidFill>
                <a:prstClr val="black"/>
              </a:solidFill>
            </a:endParaRPr>
          </a:p>
        </p:txBody>
      </p:sp>
      <p:sp>
        <p:nvSpPr>
          <p:cNvPr id="6" name="5 Marcador de número de diapositiva"/>
          <p:cNvSpPr>
            <a:spLocks noGrp="1"/>
          </p:cNvSpPr>
          <p:nvPr>
            <p:ph type="sldNum" sz="quarter" idx="12"/>
          </p:nvPr>
        </p:nvSpPr>
        <p:spPr/>
        <p:txBody>
          <a:bodyPr/>
          <a:lstStyle>
            <a:extLst/>
          </a:lstStyle>
          <a:p>
            <a:fld id="{132FADFE-3B8F-471C-ABF0-DBC7717ECBBC}" type="slidenum">
              <a:rPr lang="es-ES" smtClean="0">
                <a:solidFill>
                  <a:prstClr val="black"/>
                </a:solidFill>
              </a:rPr>
              <a:pPr/>
              <a:t>‹Nº›</a:t>
            </a:fld>
            <a:endParaRPr lang="es-ES">
              <a:solidFill>
                <a:prstClr val="black"/>
              </a:solidFill>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844013" y="274640"/>
            <a:ext cx="1777470" cy="5592761"/>
          </a:xfrm>
        </p:spPr>
        <p:txBody>
          <a:bodyPr vert="eaVert"/>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274641"/>
            <a:ext cx="6324600" cy="5592760"/>
          </a:xfrm>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7A847CFC-816F-41D0-AAC0-9BF4FEBC753E}" type="datetimeFigureOut">
              <a:rPr lang="es-ES" smtClean="0">
                <a:solidFill>
                  <a:prstClr val="black"/>
                </a:solidFill>
              </a:rPr>
              <a:pPr/>
              <a:t>27/08/2010</a:t>
            </a:fld>
            <a:endParaRPr lang="es-ES">
              <a:solidFill>
                <a:prstClr val="black"/>
              </a:solidFill>
            </a:endParaRPr>
          </a:p>
        </p:txBody>
      </p:sp>
      <p:sp>
        <p:nvSpPr>
          <p:cNvPr id="5" name="4 Marcador de pie de página"/>
          <p:cNvSpPr>
            <a:spLocks noGrp="1"/>
          </p:cNvSpPr>
          <p:nvPr>
            <p:ph type="ftr" sz="quarter" idx="11"/>
          </p:nvPr>
        </p:nvSpPr>
        <p:spPr/>
        <p:txBody>
          <a:bodyPr/>
          <a:lstStyle>
            <a:extLst/>
          </a:lstStyle>
          <a:p>
            <a:endParaRPr lang="es-ES">
              <a:solidFill>
                <a:prstClr val="black"/>
              </a:solidFill>
            </a:endParaRPr>
          </a:p>
        </p:txBody>
      </p:sp>
      <p:sp>
        <p:nvSpPr>
          <p:cNvPr id="6" name="5 Marcador de número de diapositiva"/>
          <p:cNvSpPr>
            <a:spLocks noGrp="1"/>
          </p:cNvSpPr>
          <p:nvPr>
            <p:ph type="sldNum" sz="quarter" idx="12"/>
          </p:nvPr>
        </p:nvSpPr>
        <p:spPr/>
        <p:txBody>
          <a:bodyPr/>
          <a:lstStyle>
            <a:extLst/>
          </a:lstStyle>
          <a:p>
            <a:fld id="{132FADFE-3B8F-471C-ABF0-DBC7717ECBBC}" type="slidenum">
              <a:rPr lang="es-ES" smtClean="0">
                <a:solidFill>
                  <a:prstClr val="black"/>
                </a:solidFill>
              </a:rPr>
              <a:pPr/>
              <a:t>‹Nº›</a:t>
            </a:fld>
            <a:endParaRPr lang="es-ES">
              <a:solidFill>
                <a:prstClr val="black"/>
              </a:solidFill>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objOnly">
  <p:cSld name="Contenido">
    <p:spTree>
      <p:nvGrpSpPr>
        <p:cNvPr id="1" name=""/>
        <p:cNvGrpSpPr/>
        <p:nvPr/>
      </p:nvGrpSpPr>
      <p:grpSpPr>
        <a:xfrm>
          <a:off x="0" y="0"/>
          <a:ext cx="0" cy="0"/>
          <a:chOff x="0" y="0"/>
          <a:chExt cx="0" cy="0"/>
        </a:xfrm>
      </p:grpSpPr>
      <p:sp>
        <p:nvSpPr>
          <p:cNvPr id="2" name="1 Marcador de contenido"/>
          <p:cNvSpPr>
            <a:spLocks noGrp="1"/>
          </p:cNvSpPr>
          <p:nvPr>
            <p:ph/>
          </p:nvPr>
        </p:nvSpPr>
        <p:spPr>
          <a:xfrm>
            <a:off x="1143000" y="609600"/>
            <a:ext cx="7799388" cy="5451475"/>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3" name="2 Marcador de fecha"/>
          <p:cNvSpPr>
            <a:spLocks noGrp="1"/>
          </p:cNvSpPr>
          <p:nvPr>
            <p:ph type="dt" sz="half" idx="10"/>
          </p:nvPr>
        </p:nvSpPr>
        <p:spPr>
          <a:xfrm>
            <a:off x="1143000" y="6248400"/>
            <a:ext cx="1905000" cy="457200"/>
          </a:xfrm>
        </p:spPr>
        <p:txBody>
          <a:bodyPr/>
          <a:lstStyle>
            <a:lvl1pPr>
              <a:defRPr/>
            </a:lvl1pPr>
          </a:lstStyle>
          <a:p>
            <a:pPr>
              <a:defRPr/>
            </a:pPr>
            <a:endParaRPr lang="es-ES">
              <a:solidFill>
                <a:prstClr val="black"/>
              </a:solidFill>
            </a:endParaRPr>
          </a:p>
        </p:txBody>
      </p:sp>
      <p:sp>
        <p:nvSpPr>
          <p:cNvPr id="4" name="3 Marcador de pie de página"/>
          <p:cNvSpPr>
            <a:spLocks noGrp="1"/>
          </p:cNvSpPr>
          <p:nvPr>
            <p:ph type="ftr" sz="quarter" idx="11"/>
          </p:nvPr>
        </p:nvSpPr>
        <p:spPr>
          <a:xfrm>
            <a:off x="3581400" y="6248400"/>
            <a:ext cx="2895600" cy="457200"/>
          </a:xfrm>
        </p:spPr>
        <p:txBody>
          <a:bodyPr/>
          <a:lstStyle>
            <a:lvl1pPr>
              <a:defRPr/>
            </a:lvl1pPr>
          </a:lstStyle>
          <a:p>
            <a:pPr>
              <a:defRPr/>
            </a:pPr>
            <a:endParaRPr lang="es-ES">
              <a:solidFill>
                <a:prstClr val="black"/>
              </a:solidFill>
            </a:endParaRPr>
          </a:p>
        </p:txBody>
      </p:sp>
      <p:sp>
        <p:nvSpPr>
          <p:cNvPr id="5" name="4 Marcador de número de diapositiva"/>
          <p:cNvSpPr>
            <a:spLocks noGrp="1"/>
          </p:cNvSpPr>
          <p:nvPr>
            <p:ph type="sldNum" sz="quarter" idx="12"/>
          </p:nvPr>
        </p:nvSpPr>
        <p:spPr>
          <a:xfrm>
            <a:off x="7010400" y="6248400"/>
            <a:ext cx="1905000" cy="457200"/>
          </a:xfrm>
        </p:spPr>
        <p:txBody>
          <a:bodyPr/>
          <a:lstStyle>
            <a:lvl1pPr>
              <a:defRPr/>
            </a:lvl1pPr>
          </a:lstStyle>
          <a:p>
            <a:pPr>
              <a:defRPr/>
            </a:pPr>
            <a:fld id="{94476C9A-35EE-4C37-B9C0-47C4209DBB09}" type="slidenum">
              <a:rPr lang="es-ES">
                <a:solidFill>
                  <a:prstClr val="black"/>
                </a:solidFill>
              </a:rPr>
              <a:pPr>
                <a:defRPr/>
              </a:pPr>
              <a:t>‹Nº›</a:t>
            </a:fld>
            <a:endParaRPr lang="es-ES">
              <a:solidFill>
                <a:prstClr val="black"/>
              </a:solidFill>
            </a:endParaRPr>
          </a:p>
        </p:txBody>
      </p:sp>
    </p:spTree>
  </p:cSld>
  <p:clrMapOvr>
    <a:masterClrMapping/>
  </p:clrMapOvr>
  <p:transition>
    <p:blinds/>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4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7" name="6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8" name="7 Marcador de pie de página"/>
          <p:cNvSpPr>
            <a:spLocks noGrp="1"/>
          </p:cNvSpPr>
          <p:nvPr>
            <p:ph type="ftr" sz="quarter" idx="11"/>
          </p:nvPr>
        </p:nvSpPr>
        <p:spPr/>
        <p:txBody>
          <a:bodyPr/>
          <a:lstStyle/>
          <a:p>
            <a:endParaRPr lang="es-ES"/>
          </a:p>
        </p:txBody>
      </p:sp>
      <p:sp>
        <p:nvSpPr>
          <p:cNvPr id="9" name="8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4" name="3 Marcador de pie de página"/>
          <p:cNvSpPr>
            <a:spLocks noGrp="1"/>
          </p:cNvSpPr>
          <p:nvPr>
            <p:ph type="ftr" sz="quarter" idx="11"/>
          </p:nvPr>
        </p:nvSpPr>
        <p:spPr/>
        <p:txBody>
          <a:bodyPr/>
          <a:lstStyle/>
          <a:p>
            <a:endParaRPr lang="es-ES"/>
          </a:p>
        </p:txBody>
      </p:sp>
      <p:sp>
        <p:nvSpPr>
          <p:cNvPr id="5" name="4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3" name="2 Marcador de pie de página"/>
          <p:cNvSpPr>
            <a:spLocks noGrp="1"/>
          </p:cNvSpPr>
          <p:nvPr>
            <p:ph type="ftr" sz="quarter" idx="11"/>
          </p:nvPr>
        </p:nvSpPr>
        <p:spPr/>
        <p:txBody>
          <a:bodyPr/>
          <a:lstStyle/>
          <a:p>
            <a:endParaRPr lang="es-ES"/>
          </a:p>
        </p:txBody>
      </p:sp>
      <p:sp>
        <p:nvSpPr>
          <p:cNvPr id="4" name="3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ES"/>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ES"/>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S"/>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A847CFC-816F-41D0-AAC0-9BF4FEBC753E}" type="datetimeFigureOut">
              <a:rPr lang="es-ES" smtClean="0"/>
              <a:pPr/>
              <a:t>27/08/2010</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image" Target="../media/image1.jpe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A847CFC-816F-41D0-AAC0-9BF4FEBC753E}" type="datetimeFigureOut">
              <a:rPr lang="es-ES" smtClean="0"/>
              <a:pPr/>
              <a:t>27/08/2010</a:t>
            </a:fld>
            <a:endParaRPr lang="es-ES"/>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ES"/>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32FADFE-3B8F-471C-ABF0-DBC7717ECBBC}" type="slidenum">
              <a:rPr lang="es-ES" smtClean="0"/>
              <a:pPr/>
              <a:t>‹Nº›</a:t>
            </a:fld>
            <a:endParaRPr lang="es-E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12 Forma libre"/>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2" name="11 Forma libre"/>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4" name="13 Triángulo rectángulo"/>
          <p:cNvSpPr>
            <a:spLocks/>
          </p:cNvSpPr>
          <p:nvPr/>
        </p:nvSpPr>
        <p:spPr bwMode="auto">
          <a:xfrm>
            <a:off x="-6042" y="5791253"/>
            <a:ext cx="3402314" cy="1080868"/>
          </a:xfrm>
          <a:prstGeom prst="rtTriangle">
            <a:avLst/>
          </a:prstGeom>
          <a:blipFill>
            <a:blip r:embed="rId14"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15" name="14 Conector recto"/>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8 Marcador de título"/>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s-ES" smtClean="0"/>
              <a:t>Haga clic para modificar el estilo de título del patrón</a:t>
            </a:r>
            <a:endParaRPr kumimoji="0" lang="en-US"/>
          </a:p>
        </p:txBody>
      </p:sp>
      <p:sp>
        <p:nvSpPr>
          <p:cNvPr id="30" name="29 Marcador de texto"/>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0" name="9 Marcador de fecha"/>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7A847CFC-816F-41D0-AAC0-9BF4FEBC753E}" type="datetimeFigureOut">
              <a:rPr lang="es-ES" smtClean="0">
                <a:solidFill>
                  <a:prstClr val="black"/>
                </a:solidFill>
              </a:rPr>
              <a:pPr/>
              <a:t>27/08/2010</a:t>
            </a:fld>
            <a:endParaRPr lang="es-ES">
              <a:solidFill>
                <a:prstClr val="black"/>
              </a:solidFill>
            </a:endParaRPr>
          </a:p>
        </p:txBody>
      </p:sp>
      <p:sp>
        <p:nvSpPr>
          <p:cNvPr id="22" name="21 Marcador de pie de página"/>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s-ES">
              <a:solidFill>
                <a:prstClr val="black"/>
              </a:solidFill>
            </a:endParaRPr>
          </a:p>
        </p:txBody>
      </p:sp>
      <p:sp>
        <p:nvSpPr>
          <p:cNvPr id="18" name="17 Marcador de número de diapositiva"/>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132FADFE-3B8F-471C-ABF0-DBC7717ECBBC}" type="slidenum">
              <a:rPr lang="es-ES" smtClean="0">
                <a:solidFill>
                  <a:prstClr val="black"/>
                </a:solidFill>
              </a:rPr>
              <a:pPr/>
              <a:t>‹Nº›</a:t>
            </a:fld>
            <a:endParaRPr lang="es-ES">
              <a:solidFill>
                <a:prstClr val="black"/>
              </a:solidFill>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mailto:iriquelm@gmail.com" TargetMode="External"/><Relationship Id="rId1" Type="http://schemas.openxmlformats.org/officeDocument/2006/relationships/slideLayout" Target="../slideLayouts/slideLayout14.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1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6.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18.xml"/><Relationship Id="rId1" Type="http://schemas.openxmlformats.org/officeDocument/2006/relationships/vmlDrawing" Target="../drawings/vmlDrawing1.v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r>
              <a:rPr lang="es-CL" dirty="0" smtClean="0"/>
              <a:t>MOTIVACION</a:t>
            </a:r>
            <a:endParaRPr lang="es-ES" dirty="0"/>
          </a:p>
        </p:txBody>
      </p:sp>
      <p:sp>
        <p:nvSpPr>
          <p:cNvPr id="3" name="2 Marcador de texto"/>
          <p:cNvSpPr>
            <a:spLocks noGrp="1"/>
          </p:cNvSpPr>
          <p:nvPr>
            <p:ph type="body" idx="1"/>
          </p:nvPr>
        </p:nvSpPr>
        <p:spPr>
          <a:xfrm>
            <a:off x="4000496" y="2928934"/>
            <a:ext cx="4572000" cy="2500330"/>
          </a:xfrm>
        </p:spPr>
        <p:txBody>
          <a:bodyPr>
            <a:normAutofit/>
          </a:bodyPr>
          <a:lstStyle/>
          <a:p>
            <a:r>
              <a:rPr lang="es-CL" b="1" dirty="0" smtClean="0">
                <a:solidFill>
                  <a:schemeClr val="accent4">
                    <a:lumMod val="50000"/>
                  </a:schemeClr>
                </a:solidFill>
              </a:rPr>
              <a:t>Profesor de Cátedra.</a:t>
            </a:r>
          </a:p>
          <a:p>
            <a:r>
              <a:rPr lang="es-CL" sz="4200" b="1" dirty="0" smtClean="0">
                <a:solidFill>
                  <a:schemeClr val="accent4">
                    <a:lumMod val="50000"/>
                  </a:schemeClr>
                </a:solidFill>
              </a:rPr>
              <a:t>Igor Riquelme V.</a:t>
            </a:r>
          </a:p>
          <a:p>
            <a:r>
              <a:rPr lang="es-CL" sz="2900" b="1" dirty="0" smtClean="0">
                <a:solidFill>
                  <a:schemeClr val="accent4">
                    <a:lumMod val="50000"/>
                  </a:schemeClr>
                </a:solidFill>
                <a:hlinkClick r:id="rId2"/>
              </a:rPr>
              <a:t>iriquelm@gmail.com</a:t>
            </a:r>
            <a:endParaRPr lang="es-CL" sz="2900" b="1" dirty="0" smtClean="0">
              <a:solidFill>
                <a:schemeClr val="accent4">
                  <a:lumMod val="50000"/>
                </a:schemeClr>
              </a:solidFill>
            </a:endParaRPr>
          </a:p>
          <a:p>
            <a:endParaRPr lang="es-CL" sz="4200" b="1" dirty="0" smtClean="0">
              <a:solidFill>
                <a:schemeClr val="accent4">
                  <a:lumMod val="50000"/>
                </a:schemeClr>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Rectangle 4"/>
          <p:cNvSpPr>
            <a:spLocks noChangeArrowheads="1"/>
          </p:cNvSpPr>
          <p:nvPr/>
        </p:nvSpPr>
        <p:spPr bwMode="auto">
          <a:xfrm>
            <a:off x="899592" y="0"/>
            <a:ext cx="6985000" cy="1200329"/>
          </a:xfrm>
          <a:prstGeom prst="rect">
            <a:avLst/>
          </a:prstGeom>
          <a:noFill/>
          <a:ln w="9525">
            <a:noFill/>
            <a:miter lim="800000"/>
            <a:headEnd/>
            <a:tailEnd/>
          </a:ln>
          <a:effectLst/>
        </p:spPr>
        <p:txBody>
          <a:bodyPr>
            <a:spAutoFit/>
          </a:bodyPr>
          <a:lstStyle/>
          <a:p>
            <a:pPr algn="ctr"/>
            <a:r>
              <a:rPr lang="es-ES_tradnl" sz="2400" b="1" dirty="0" smtClean="0">
                <a:effectLst>
                  <a:outerShdw blurRad="38100" dist="38100" dir="2700000" algn="tl">
                    <a:srgbClr val="C0C0C0"/>
                  </a:outerShdw>
                </a:effectLst>
              </a:rPr>
              <a:t>Proyecto Compra de Automóvil</a:t>
            </a:r>
          </a:p>
          <a:p>
            <a:pPr algn="ctr"/>
            <a:r>
              <a:rPr lang="es-ES_tradnl" sz="2400" b="1" dirty="0" smtClean="0">
                <a:effectLst>
                  <a:outerShdw blurRad="38100" dist="38100" dir="2700000" algn="tl">
                    <a:srgbClr val="C0C0C0"/>
                  </a:outerShdw>
                </a:effectLst>
              </a:rPr>
              <a:t>Interés Nominal V/S Real</a:t>
            </a:r>
          </a:p>
          <a:p>
            <a:pPr algn="ctr"/>
            <a:r>
              <a:rPr lang="es-ES_tradnl" sz="2400" b="1" dirty="0" smtClean="0">
                <a:effectLst>
                  <a:outerShdw blurRad="38100" dist="38100" dir="2700000" algn="tl">
                    <a:srgbClr val="C0C0C0"/>
                  </a:outerShdw>
                </a:effectLst>
              </a:rPr>
              <a:t>INFLACIÓN</a:t>
            </a:r>
            <a:endParaRPr lang="es-ES_tradnl" sz="2400" b="1" dirty="0" smtClean="0">
              <a:effectLst>
                <a:outerShdw blurRad="38100" dist="38100" dir="2700000" algn="tl">
                  <a:srgbClr val="C0C0C0"/>
                </a:outerShdw>
              </a:effectLst>
            </a:endParaRPr>
          </a:p>
        </p:txBody>
      </p:sp>
      <p:graphicFrame>
        <p:nvGraphicFramePr>
          <p:cNvPr id="18" name="17 Tabla"/>
          <p:cNvGraphicFramePr>
            <a:graphicFrameLocks noGrp="1"/>
          </p:cNvGraphicFramePr>
          <p:nvPr/>
        </p:nvGraphicFramePr>
        <p:xfrm>
          <a:off x="1547664" y="1916832"/>
          <a:ext cx="6126751" cy="4260304"/>
        </p:xfrm>
        <a:graphic>
          <a:graphicData uri="http://schemas.openxmlformats.org/drawingml/2006/table">
            <a:tbl>
              <a:tblPr/>
              <a:tblGrid>
                <a:gridCol w="723900"/>
                <a:gridCol w="1102622"/>
                <a:gridCol w="1065869"/>
                <a:gridCol w="1065869"/>
                <a:gridCol w="1065869"/>
                <a:gridCol w="1102622"/>
              </a:tblGrid>
              <a:tr h="798807">
                <a:tc>
                  <a:txBody>
                    <a:bodyPr/>
                    <a:lstStyle/>
                    <a:p>
                      <a:pPr algn="r" fontAlgn="b"/>
                      <a:r>
                        <a:rPr lang="es-CL" sz="1600" b="0" i="0" u="none" strike="noStrike" dirty="0">
                          <a:solidFill>
                            <a:srgbClr val="FFFFFF"/>
                          </a:solidFill>
                          <a:latin typeface="Calibri"/>
                        </a:rPr>
                        <a:t>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Inflación Acumulada</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Interes Simple</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Interes Compuesto</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dirty="0">
                          <a:solidFill>
                            <a:srgbClr val="000000"/>
                          </a:solidFill>
                          <a:latin typeface="Calibri"/>
                        </a:rPr>
                        <a:t>Simple</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dirty="0">
                          <a:solidFill>
                            <a:srgbClr val="000000"/>
                          </a:solidFill>
                          <a:latin typeface="Calibri"/>
                        </a:rPr>
                        <a:t>Compuesto</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(Meses)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s-CL" sz="1600" b="0" i="0" u="none" strike="noStrike">
                          <a:solidFill>
                            <a:srgbClr val="000000"/>
                          </a:solidFill>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 </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 </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 </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 </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0,25%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0,75%</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0,75%</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5.037.406</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5.037.406</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0,50%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1,49%</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1,50%</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5.074.627</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5.075.124</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0,75%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2,23%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2,26%</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5.111.663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5.113.156</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1,00%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2,97%</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dirty="0">
                          <a:solidFill>
                            <a:srgbClr val="000000"/>
                          </a:solidFill>
                          <a:latin typeface="Calibri"/>
                        </a:rPr>
                        <a:t>3,03%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5.148.515</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5.151.505</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1,25%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3,70%</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3,80%</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5.185.185</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5.190.173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6</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1,50%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4,43%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4,58%</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5.221.675</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5.229.163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7</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1,75%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5,16%</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5,37%</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5.257.985</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5.268.478</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2,00%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5,88%</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6,16%</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5.294.118</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5.308.121</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9</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2,25%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6,60%</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6,96%</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5.330.073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5.348.094</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10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2,50%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7,32%</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7,77%</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5.365.854</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5.388.401</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11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2,75%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8,03%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8,58%</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5.401.460</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5.429.043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6269">
                <a:tc>
                  <a:txBody>
                    <a:bodyPr/>
                    <a:lstStyle/>
                    <a:p>
                      <a:pPr algn="ctr" fontAlgn="b"/>
                      <a:r>
                        <a:rPr lang="es-CL" sz="1600" b="0" i="0" u="none" strike="noStrike">
                          <a:solidFill>
                            <a:srgbClr val="000000"/>
                          </a:solidFill>
                          <a:latin typeface="Calibri"/>
                        </a:rPr>
                        <a:t>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3,00%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8,74%</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9,40%</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a:solidFill>
                            <a:srgbClr val="000000"/>
                          </a:solidFill>
                          <a:latin typeface="Calibri"/>
                        </a:rPr>
                        <a:t>5.436.893</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ctr"/>
                      <a:r>
                        <a:rPr lang="es-CL" sz="1600" b="0" i="0" u="none" strike="noStrike" dirty="0">
                          <a:solidFill>
                            <a:srgbClr val="000000"/>
                          </a:solidFill>
                          <a:latin typeface="Calibri"/>
                        </a:rPr>
                        <a:t>5.470.024</a:t>
                      </a:r>
                    </a:p>
                  </a:txBody>
                  <a:tcPr marL="9525" marR="9525" marT="9525"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
        <p:nvSpPr>
          <p:cNvPr id="19" name="Rectangle 4"/>
          <p:cNvSpPr>
            <a:spLocks noChangeArrowheads="1"/>
          </p:cNvSpPr>
          <p:nvPr/>
        </p:nvSpPr>
        <p:spPr bwMode="auto">
          <a:xfrm>
            <a:off x="827584" y="1196752"/>
            <a:ext cx="7200800" cy="707886"/>
          </a:xfrm>
          <a:prstGeom prst="rect">
            <a:avLst/>
          </a:prstGeom>
          <a:noFill/>
          <a:ln w="9525">
            <a:noFill/>
            <a:miter lim="800000"/>
            <a:headEnd/>
            <a:tailEnd/>
          </a:ln>
          <a:effectLst/>
        </p:spPr>
        <p:txBody>
          <a:bodyPr wrap="square">
            <a:spAutoFit/>
          </a:bodyPr>
          <a:lstStyle/>
          <a:p>
            <a:pPr algn="ctr"/>
            <a:r>
              <a:rPr lang="es-ES_tradnl" sz="2000" dirty="0" smtClean="0"/>
              <a:t>Variación del precio real de la deuda mes a mes respecto al mes en que se compró el automóvil</a:t>
            </a:r>
            <a:endParaRPr lang="es-ES_tradnl" sz="2000" dirty="0" smtClean="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4"/>
          <p:cNvSpPr>
            <a:spLocks noChangeArrowheads="1"/>
          </p:cNvSpPr>
          <p:nvPr/>
        </p:nvSpPr>
        <p:spPr bwMode="auto">
          <a:xfrm>
            <a:off x="857224" y="214290"/>
            <a:ext cx="6985000" cy="461665"/>
          </a:xfrm>
          <a:prstGeom prst="rect">
            <a:avLst/>
          </a:prstGeom>
          <a:noFill/>
          <a:ln w="9525">
            <a:noFill/>
            <a:miter lim="800000"/>
            <a:headEnd/>
            <a:tailEnd/>
          </a:ln>
          <a:effectLst/>
        </p:spPr>
        <p:txBody>
          <a:bodyPr>
            <a:spAutoFit/>
          </a:bodyPr>
          <a:lstStyle/>
          <a:p>
            <a:pPr algn="ctr"/>
            <a:r>
              <a:rPr lang="es-ES_tradnl" sz="2400" b="1" dirty="0" smtClean="0">
                <a:effectLst>
                  <a:outerShdw blurRad="38100" dist="38100" dir="2700000" algn="tl">
                    <a:srgbClr val="C0C0C0"/>
                  </a:outerShdw>
                </a:effectLst>
              </a:rPr>
              <a:t>Proyecto </a:t>
            </a:r>
            <a:r>
              <a:rPr lang="es-ES_tradnl" sz="2400" b="1" dirty="0" smtClean="0">
                <a:effectLst>
                  <a:outerShdw blurRad="38100" dist="38100" dir="2700000" algn="tl">
                    <a:srgbClr val="C0C0C0"/>
                  </a:outerShdw>
                </a:effectLst>
              </a:rPr>
              <a:t>Compra de Automóvil</a:t>
            </a:r>
            <a:endParaRPr lang="es-ES_tradnl" sz="2400" b="1" dirty="0" smtClean="0">
              <a:effectLst>
                <a:outerShdw blurRad="38100" dist="38100" dir="2700000" algn="tl">
                  <a:srgbClr val="C0C0C0"/>
                </a:outerShdw>
              </a:effectLst>
            </a:endParaRPr>
          </a:p>
        </p:txBody>
      </p:sp>
      <p:pic>
        <p:nvPicPr>
          <p:cNvPr id="4" name="Picture 2" descr="http://ww3.bancochile.cl/wps/wcm/resources/file/eb35600531f206d/bg_simulacredito-bottom.jpg"/>
          <p:cNvPicPr>
            <a:picLocks noChangeAspect="1" noChangeArrowheads="1"/>
          </p:cNvPicPr>
          <p:nvPr/>
        </p:nvPicPr>
        <p:blipFill>
          <a:blip r:embed="rId2" cstate="print"/>
          <a:srcRect/>
          <a:stretch>
            <a:fillRect/>
          </a:stretch>
        </p:blipFill>
        <p:spPr bwMode="auto">
          <a:xfrm>
            <a:off x="1601539" y="836712"/>
            <a:ext cx="7049533" cy="3888432"/>
          </a:xfrm>
          <a:prstGeom prst="rect">
            <a:avLst/>
          </a:prstGeom>
          <a:noFill/>
        </p:spPr>
      </p:pic>
      <p:sp>
        <p:nvSpPr>
          <p:cNvPr id="5" name="4 Rectángulo"/>
          <p:cNvSpPr/>
          <p:nvPr/>
        </p:nvSpPr>
        <p:spPr>
          <a:xfrm>
            <a:off x="467544" y="4941168"/>
            <a:ext cx="7848872" cy="830997"/>
          </a:xfrm>
          <a:prstGeom prst="rect">
            <a:avLst/>
          </a:prstGeom>
        </p:spPr>
        <p:txBody>
          <a:bodyPr wrap="square">
            <a:spAutoFit/>
          </a:bodyPr>
          <a:lstStyle/>
          <a:p>
            <a:pPr marL="900113" lvl="2" indent="14288"/>
            <a:r>
              <a:rPr lang="es-ES_tradnl" sz="2400" b="1" dirty="0" smtClean="0">
                <a:solidFill>
                  <a:srgbClr val="FF0000"/>
                </a:solidFill>
                <a:effectLst>
                  <a:outerShdw blurRad="38100" dist="38100" dir="2700000" algn="tl">
                    <a:srgbClr val="000000">
                      <a:alpha val="43137"/>
                    </a:srgbClr>
                  </a:outerShdw>
                </a:effectLst>
              </a:rPr>
              <a:t>¿</a:t>
            </a:r>
            <a:r>
              <a:rPr lang="es-ES_tradnl" sz="2400" b="1" dirty="0" smtClean="0">
                <a:solidFill>
                  <a:srgbClr val="FF0000"/>
                </a:solidFill>
                <a:effectLst>
                  <a:outerShdw blurRad="38100" dist="38100" dir="2700000" algn="tl">
                    <a:srgbClr val="000000">
                      <a:alpha val="43137"/>
                    </a:srgbClr>
                  </a:outerShdw>
                </a:effectLst>
              </a:rPr>
              <a:t>Que pasa si la deuda se toma en el extranjero?</a:t>
            </a:r>
            <a:endParaRPr lang="es-ES_tradnl" sz="2400" b="1" dirty="0" smtClean="0">
              <a:solidFill>
                <a:srgbClr val="FF0000"/>
              </a:solidFill>
              <a:effectLst>
                <a:outerShdw blurRad="38100" dist="38100" dir="2700000" algn="tl">
                  <a:srgbClr val="000000">
                    <a:alpha val="43137"/>
                  </a:srgbClr>
                </a:outerShdw>
              </a:effectLst>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p:txBody>
          <a:bodyPr>
            <a:normAutofit/>
          </a:bodyPr>
          <a:lstStyle/>
          <a:p>
            <a:r>
              <a:rPr lang="es-CL" dirty="0" smtClean="0"/>
              <a:t>Proyecto </a:t>
            </a:r>
            <a:r>
              <a:rPr lang="es-CL" dirty="0" smtClean="0"/>
              <a:t>Compra de Auto</a:t>
            </a:r>
            <a:endParaRPr lang="es-CL" dirty="0" smtClean="0"/>
          </a:p>
          <a:p>
            <a:endParaRPr lang="es-CL" dirty="0" smtClean="0"/>
          </a:p>
          <a:p>
            <a:r>
              <a:rPr lang="es-CL" dirty="0" smtClean="0"/>
              <a:t>Tasa de Interés</a:t>
            </a:r>
            <a:endParaRPr lang="es-CL" dirty="0" smtClean="0"/>
          </a:p>
          <a:p>
            <a:pPr>
              <a:buNone/>
            </a:pPr>
            <a:endParaRPr lang="es-CL" dirty="0" smtClean="0"/>
          </a:p>
          <a:p>
            <a:endParaRPr lang="es-CL" dirty="0" smtClean="0"/>
          </a:p>
          <a:p>
            <a:endParaRPr lang="es-CL" dirty="0" smtClean="0"/>
          </a:p>
          <a:p>
            <a:endParaRPr lang="es-ES" dirty="0"/>
          </a:p>
        </p:txBody>
      </p:sp>
      <p:sp>
        <p:nvSpPr>
          <p:cNvPr id="2" name="1 Título"/>
          <p:cNvSpPr>
            <a:spLocks noGrp="1"/>
          </p:cNvSpPr>
          <p:nvPr>
            <p:ph type="title"/>
          </p:nvPr>
        </p:nvSpPr>
        <p:spPr/>
        <p:txBody>
          <a:bodyPr/>
          <a:lstStyle/>
          <a:p>
            <a:r>
              <a:rPr lang="es-CL" dirty="0" smtClean="0"/>
              <a:t>Agenda</a:t>
            </a:r>
            <a:endParaRPr lang="es-E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4"/>
          <p:cNvSpPr>
            <a:spLocks noChangeArrowheads="1"/>
          </p:cNvSpPr>
          <p:nvPr/>
        </p:nvSpPr>
        <p:spPr bwMode="auto">
          <a:xfrm>
            <a:off x="857224" y="214290"/>
            <a:ext cx="6985000" cy="461665"/>
          </a:xfrm>
          <a:prstGeom prst="rect">
            <a:avLst/>
          </a:prstGeom>
          <a:noFill/>
          <a:ln w="9525">
            <a:noFill/>
            <a:miter lim="800000"/>
            <a:headEnd/>
            <a:tailEnd/>
          </a:ln>
          <a:effectLst/>
        </p:spPr>
        <p:txBody>
          <a:bodyPr>
            <a:spAutoFit/>
          </a:bodyPr>
          <a:lstStyle/>
          <a:p>
            <a:pPr algn="ctr"/>
            <a:r>
              <a:rPr lang="es-ES_tradnl" sz="2400" b="1" dirty="0" smtClean="0">
                <a:effectLst>
                  <a:outerShdw blurRad="38100" dist="38100" dir="2700000" algn="tl">
                    <a:srgbClr val="C0C0C0"/>
                  </a:outerShdw>
                </a:effectLst>
              </a:rPr>
              <a:t>Proyecto </a:t>
            </a:r>
            <a:r>
              <a:rPr lang="es-ES_tradnl" sz="2400" b="1" dirty="0" smtClean="0">
                <a:effectLst>
                  <a:outerShdw blurRad="38100" dist="38100" dir="2700000" algn="tl">
                    <a:srgbClr val="C0C0C0"/>
                  </a:outerShdw>
                </a:effectLst>
              </a:rPr>
              <a:t>Compra de Automóvil</a:t>
            </a:r>
            <a:endParaRPr lang="es-ES_tradnl" sz="2400" b="1" dirty="0" smtClean="0">
              <a:effectLst>
                <a:outerShdw blurRad="38100" dist="38100" dir="2700000" algn="tl">
                  <a:srgbClr val="C0C0C0"/>
                </a:outerShdw>
              </a:effectLst>
            </a:endParaRPr>
          </a:p>
        </p:txBody>
      </p:sp>
      <p:sp>
        <p:nvSpPr>
          <p:cNvPr id="3" name="Rectangle 4"/>
          <p:cNvSpPr>
            <a:spLocks noChangeArrowheads="1"/>
          </p:cNvSpPr>
          <p:nvPr/>
        </p:nvSpPr>
        <p:spPr bwMode="auto">
          <a:xfrm>
            <a:off x="251520" y="1124744"/>
            <a:ext cx="6985000" cy="3785652"/>
          </a:xfrm>
          <a:prstGeom prst="rect">
            <a:avLst/>
          </a:prstGeom>
          <a:noFill/>
          <a:ln w="9525">
            <a:noFill/>
            <a:miter lim="800000"/>
            <a:headEnd/>
            <a:tailEnd/>
          </a:ln>
          <a:effectLst/>
        </p:spPr>
        <p:txBody>
          <a:bodyPr>
            <a:spAutoFit/>
          </a:bodyPr>
          <a:lstStyle/>
          <a:p>
            <a:r>
              <a:rPr lang="es-ES_tradnl" sz="2400" dirty="0" smtClean="0"/>
              <a:t>Características:</a:t>
            </a:r>
          </a:p>
          <a:p>
            <a:pPr lvl="1">
              <a:buFontTx/>
              <a:buChar char="-"/>
            </a:pPr>
            <a:endParaRPr lang="es-ES_tradnl" sz="2400" dirty="0" smtClean="0"/>
          </a:p>
          <a:p>
            <a:pPr lvl="1">
              <a:buFontTx/>
              <a:buChar char="-"/>
            </a:pPr>
            <a:r>
              <a:rPr lang="es-ES_tradnl" sz="2400" dirty="0" smtClean="0"/>
              <a:t>Valor: $5.000.000</a:t>
            </a:r>
          </a:p>
          <a:p>
            <a:pPr lvl="1">
              <a:buFontTx/>
              <a:buChar char="-"/>
            </a:pPr>
            <a:endParaRPr lang="es-ES_tradnl" sz="2400" dirty="0" smtClean="0"/>
          </a:p>
          <a:p>
            <a:pPr lvl="1">
              <a:buFontTx/>
              <a:buChar char="-"/>
            </a:pPr>
            <a:r>
              <a:rPr lang="es-ES_tradnl" sz="2400" dirty="0" smtClean="0"/>
              <a:t>Opcion</a:t>
            </a:r>
            <a:r>
              <a:rPr lang="es-ES_tradnl" sz="2400" dirty="0" smtClean="0"/>
              <a:t>es </a:t>
            </a:r>
            <a:r>
              <a:rPr lang="es-ES_tradnl" sz="2400" dirty="0" smtClean="0"/>
              <a:t>de Compra:</a:t>
            </a:r>
            <a:endParaRPr lang="es-ES_tradnl" sz="2400" dirty="0" smtClean="0"/>
          </a:p>
          <a:p>
            <a:pPr marL="1371600" lvl="2" indent="-457200">
              <a:buFont typeface="+mj-lt"/>
              <a:buAutoNum type="arabicPeriod"/>
            </a:pPr>
            <a:r>
              <a:rPr lang="es-ES_tradnl" sz="2400" dirty="0" smtClean="0"/>
              <a:t> Al Contado</a:t>
            </a:r>
          </a:p>
          <a:p>
            <a:pPr marL="1371600" lvl="2" indent="-457200">
              <a:buFont typeface="+mj-lt"/>
              <a:buAutoNum type="arabicPeriod"/>
            </a:pPr>
            <a:r>
              <a:rPr lang="es-ES_tradnl" sz="2400" dirty="0" smtClean="0"/>
              <a:t> </a:t>
            </a:r>
            <a:r>
              <a:rPr lang="es-ES_tradnl" sz="2400" dirty="0" smtClean="0"/>
              <a:t>Crédito</a:t>
            </a:r>
          </a:p>
          <a:p>
            <a:pPr lvl="3">
              <a:buFontTx/>
              <a:buChar char="-"/>
            </a:pPr>
            <a:r>
              <a:rPr lang="es-ES_tradnl" sz="2400" dirty="0" smtClean="0"/>
              <a:t> Pago de 12 cuotas durante 1 año </a:t>
            </a:r>
          </a:p>
          <a:p>
            <a:pPr lvl="3">
              <a:buFontTx/>
              <a:buChar char="-"/>
            </a:pPr>
            <a:r>
              <a:rPr lang="es-ES_tradnl" sz="2400" dirty="0" smtClean="0"/>
              <a:t>12 % de interés anual en pesos</a:t>
            </a:r>
          </a:p>
          <a:p>
            <a:pPr lvl="3">
              <a:buFontTx/>
              <a:buChar char="-"/>
            </a:pPr>
            <a:r>
              <a:rPr lang="es-ES_tradnl" sz="2400" dirty="0" smtClean="0"/>
              <a:t>3% de inflación anual</a:t>
            </a:r>
            <a:endParaRPr lang="es-ES_tradnl" sz="2400" dirty="0" smtClean="0"/>
          </a:p>
        </p:txBody>
      </p:sp>
      <p:pic>
        <p:nvPicPr>
          <p:cNvPr id="4" name="Picture 2" descr="http://ww3.bancochile.cl/wps/wcm/resources/file/eb35600531f206d/bg_simulacredito-bottom.jpg"/>
          <p:cNvPicPr>
            <a:picLocks noChangeAspect="1" noChangeArrowheads="1"/>
          </p:cNvPicPr>
          <p:nvPr/>
        </p:nvPicPr>
        <p:blipFill>
          <a:blip r:embed="rId2" cstate="print"/>
          <a:srcRect/>
          <a:stretch>
            <a:fillRect/>
          </a:stretch>
        </p:blipFill>
        <p:spPr bwMode="auto">
          <a:xfrm>
            <a:off x="4355976" y="836712"/>
            <a:ext cx="4295096" cy="2369120"/>
          </a:xfrm>
          <a:prstGeom prst="rect">
            <a:avLst/>
          </a:prstGeom>
          <a:noFill/>
        </p:spPr>
      </p:pic>
      <p:sp>
        <p:nvSpPr>
          <p:cNvPr id="5" name="4 Rectángulo"/>
          <p:cNvSpPr/>
          <p:nvPr/>
        </p:nvSpPr>
        <p:spPr>
          <a:xfrm>
            <a:off x="323528" y="5013176"/>
            <a:ext cx="7848872" cy="830997"/>
          </a:xfrm>
          <a:prstGeom prst="rect">
            <a:avLst/>
          </a:prstGeom>
        </p:spPr>
        <p:txBody>
          <a:bodyPr wrap="square">
            <a:spAutoFit/>
          </a:bodyPr>
          <a:lstStyle/>
          <a:p>
            <a:pPr marL="1371600" lvl="2" indent="-457200"/>
            <a:r>
              <a:rPr lang="es-ES_tradnl" sz="2400" b="1" dirty="0" smtClean="0">
                <a:solidFill>
                  <a:srgbClr val="FF0000"/>
                </a:solidFill>
                <a:effectLst>
                  <a:outerShdw blurRad="38100" dist="38100" dir="2700000" algn="tl">
                    <a:srgbClr val="000000">
                      <a:alpha val="43137"/>
                    </a:srgbClr>
                  </a:outerShdw>
                </a:effectLst>
              </a:rPr>
              <a:t>Usted Prefiere tomar Crédito, </a:t>
            </a:r>
          </a:p>
          <a:p>
            <a:pPr marL="1371600" lvl="2" indent="-457200"/>
            <a:r>
              <a:rPr lang="es-ES_tradnl" sz="2400" b="1" dirty="0" smtClean="0">
                <a:solidFill>
                  <a:srgbClr val="FF0000"/>
                </a:solidFill>
                <a:effectLst>
                  <a:outerShdw blurRad="38100" dist="38100" dir="2700000" algn="tl">
                    <a:srgbClr val="000000">
                      <a:alpha val="43137"/>
                    </a:srgbClr>
                  </a:outerShdw>
                </a:effectLst>
              </a:rPr>
              <a:t>Pero, ¿Cuanto pagará al final del año?</a:t>
            </a:r>
            <a:endParaRPr lang="es-ES_tradnl" sz="2400" b="1" dirty="0" smtClean="0">
              <a:solidFill>
                <a:srgbClr val="FF0000"/>
              </a:solidFill>
              <a:effectLst>
                <a:outerShdw blurRad="38100" dist="38100" dir="2700000" algn="tl">
                  <a:srgbClr val="000000">
                    <a:alpha val="43137"/>
                  </a:srgbClr>
                </a:outerShdw>
              </a:effectLst>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4"/>
          <p:cNvSpPr>
            <a:spLocks noChangeArrowheads="1"/>
          </p:cNvSpPr>
          <p:nvPr/>
        </p:nvSpPr>
        <p:spPr bwMode="auto">
          <a:xfrm>
            <a:off x="857224" y="214290"/>
            <a:ext cx="6985000" cy="461665"/>
          </a:xfrm>
          <a:prstGeom prst="rect">
            <a:avLst/>
          </a:prstGeom>
          <a:noFill/>
          <a:ln w="9525">
            <a:noFill/>
            <a:miter lim="800000"/>
            <a:headEnd/>
            <a:tailEnd/>
          </a:ln>
          <a:effectLst/>
        </p:spPr>
        <p:txBody>
          <a:bodyPr>
            <a:spAutoFit/>
          </a:bodyPr>
          <a:lstStyle/>
          <a:p>
            <a:pPr algn="ctr"/>
            <a:r>
              <a:rPr lang="es-ES_tradnl" sz="2400" b="1" dirty="0" smtClean="0">
                <a:effectLst>
                  <a:outerShdw blurRad="38100" dist="38100" dir="2700000" algn="tl">
                    <a:srgbClr val="C0C0C0"/>
                  </a:outerShdw>
                </a:effectLst>
              </a:rPr>
              <a:t>Proyecto </a:t>
            </a:r>
            <a:r>
              <a:rPr lang="es-ES_tradnl" sz="2400" b="1" dirty="0" smtClean="0">
                <a:effectLst>
                  <a:outerShdw blurRad="38100" dist="38100" dir="2700000" algn="tl">
                    <a:srgbClr val="C0C0C0"/>
                  </a:outerShdw>
                </a:effectLst>
              </a:rPr>
              <a:t>Compra de Automóvil</a:t>
            </a:r>
            <a:endParaRPr lang="es-ES_tradnl" sz="2400" b="1" dirty="0" smtClean="0">
              <a:effectLst>
                <a:outerShdw blurRad="38100" dist="38100" dir="2700000" algn="tl">
                  <a:srgbClr val="C0C0C0"/>
                </a:outerShdw>
              </a:effectLst>
            </a:endParaRPr>
          </a:p>
        </p:txBody>
      </p:sp>
      <p:sp>
        <p:nvSpPr>
          <p:cNvPr id="3" name="Rectangle 4"/>
          <p:cNvSpPr>
            <a:spLocks noChangeArrowheads="1"/>
          </p:cNvSpPr>
          <p:nvPr/>
        </p:nvSpPr>
        <p:spPr bwMode="auto">
          <a:xfrm>
            <a:off x="251520" y="1124744"/>
            <a:ext cx="7488832" cy="2308324"/>
          </a:xfrm>
          <a:prstGeom prst="rect">
            <a:avLst/>
          </a:prstGeom>
          <a:noFill/>
          <a:ln w="9525">
            <a:noFill/>
            <a:miter lim="800000"/>
            <a:headEnd/>
            <a:tailEnd/>
          </a:ln>
          <a:effectLst/>
        </p:spPr>
        <p:txBody>
          <a:bodyPr wrap="square">
            <a:spAutoFit/>
          </a:bodyPr>
          <a:lstStyle/>
          <a:p>
            <a:r>
              <a:rPr lang="es-ES_tradnl" sz="2400" dirty="0" smtClean="0"/>
              <a:t>Preguntas Claves:</a:t>
            </a:r>
          </a:p>
          <a:p>
            <a:pPr marL="914400" lvl="1" indent="-457200">
              <a:buAutoNum type="alphaLcParenR"/>
            </a:pPr>
            <a:r>
              <a:rPr lang="es-ES_tradnl" sz="2400" dirty="0" smtClean="0"/>
              <a:t>Plazo</a:t>
            </a:r>
          </a:p>
          <a:p>
            <a:pPr marL="914400" lvl="1" indent="-457200">
              <a:buAutoNum type="alphaLcParenR"/>
            </a:pPr>
            <a:r>
              <a:rPr lang="es-ES_tradnl" sz="2400" dirty="0" smtClean="0"/>
              <a:t>Interés Simple o Compuesto</a:t>
            </a:r>
          </a:p>
          <a:p>
            <a:pPr marL="914400" lvl="1" indent="-457200">
              <a:buAutoNum type="alphaLcParenR"/>
            </a:pPr>
            <a:r>
              <a:rPr lang="es-ES_tradnl" sz="2400" dirty="0" smtClean="0"/>
              <a:t>Interés Nominal o Real</a:t>
            </a:r>
          </a:p>
          <a:p>
            <a:pPr marL="914400" lvl="1" indent="-457200">
              <a:buAutoNum type="alphaLcParenR"/>
            </a:pPr>
            <a:r>
              <a:rPr lang="es-ES_tradnl" sz="2400" dirty="0" smtClean="0"/>
              <a:t>Interés Local o Extranjero (Moneda)</a:t>
            </a:r>
          </a:p>
          <a:p>
            <a:pPr marL="914400" lvl="1" indent="-457200">
              <a:buAutoNum type="alphaLcParenR"/>
            </a:pPr>
            <a:endParaRPr lang="es-ES_tradnl" sz="2400" dirty="0" smtClean="0"/>
          </a:p>
        </p:txBody>
      </p:sp>
      <p:pic>
        <p:nvPicPr>
          <p:cNvPr id="5" name="Picture 2" descr="http://ww3.bancochile.cl/wps/wcm/resources/file/eb35600531f206d/bg_simulacredito-bottom.jpg"/>
          <p:cNvPicPr>
            <a:picLocks noChangeAspect="1" noChangeArrowheads="1"/>
          </p:cNvPicPr>
          <p:nvPr/>
        </p:nvPicPr>
        <p:blipFill>
          <a:blip r:embed="rId2" cstate="print"/>
          <a:srcRect/>
          <a:stretch>
            <a:fillRect/>
          </a:stretch>
        </p:blipFill>
        <p:spPr bwMode="auto">
          <a:xfrm>
            <a:off x="4067944" y="3789040"/>
            <a:ext cx="4295096" cy="2369120"/>
          </a:xfrm>
          <a:prstGeom prst="rect">
            <a:avLst/>
          </a:prstGeom>
          <a:noFill/>
        </p:spPr>
      </p:pic>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4"/>
          <p:cNvSpPr>
            <a:spLocks noChangeArrowheads="1"/>
          </p:cNvSpPr>
          <p:nvPr/>
        </p:nvSpPr>
        <p:spPr bwMode="auto">
          <a:xfrm>
            <a:off x="857224" y="214290"/>
            <a:ext cx="6985000" cy="461665"/>
          </a:xfrm>
          <a:prstGeom prst="rect">
            <a:avLst/>
          </a:prstGeom>
          <a:noFill/>
          <a:ln w="9525">
            <a:noFill/>
            <a:miter lim="800000"/>
            <a:headEnd/>
            <a:tailEnd/>
          </a:ln>
          <a:effectLst/>
        </p:spPr>
        <p:txBody>
          <a:bodyPr>
            <a:spAutoFit/>
          </a:bodyPr>
          <a:lstStyle/>
          <a:p>
            <a:pPr algn="ctr"/>
            <a:r>
              <a:rPr lang="es-ES_tradnl" sz="2400" b="1" dirty="0" smtClean="0">
                <a:effectLst>
                  <a:outerShdw blurRad="38100" dist="38100" dir="2700000" algn="tl">
                    <a:srgbClr val="C0C0C0"/>
                  </a:outerShdw>
                </a:effectLst>
              </a:rPr>
              <a:t>Proyecto Compra de Automóvil</a:t>
            </a:r>
            <a:endParaRPr lang="es-ES_tradnl" sz="2400" b="1" dirty="0" smtClean="0">
              <a:effectLst>
                <a:outerShdw blurRad="38100" dist="38100" dir="2700000" algn="tl">
                  <a:srgbClr val="C0C0C0"/>
                </a:outerShdw>
              </a:effectLst>
            </a:endParaRPr>
          </a:p>
        </p:txBody>
      </p:sp>
      <p:sp>
        <p:nvSpPr>
          <p:cNvPr id="3" name="Rectangle 4"/>
          <p:cNvSpPr>
            <a:spLocks noChangeArrowheads="1"/>
          </p:cNvSpPr>
          <p:nvPr/>
        </p:nvSpPr>
        <p:spPr bwMode="auto">
          <a:xfrm>
            <a:off x="251520" y="1124744"/>
            <a:ext cx="8568952" cy="3785652"/>
          </a:xfrm>
          <a:prstGeom prst="rect">
            <a:avLst/>
          </a:prstGeom>
          <a:noFill/>
          <a:ln w="9525">
            <a:noFill/>
            <a:miter lim="800000"/>
            <a:headEnd/>
            <a:tailEnd/>
          </a:ln>
          <a:effectLst/>
        </p:spPr>
        <p:txBody>
          <a:bodyPr wrap="square">
            <a:spAutoFit/>
          </a:bodyPr>
          <a:lstStyle/>
          <a:p>
            <a:r>
              <a:rPr lang="es-ES_tradnl" sz="2400" dirty="0" smtClean="0"/>
              <a:t>Preguntas Claves:</a:t>
            </a:r>
          </a:p>
          <a:p>
            <a:pPr lvl="1">
              <a:buFontTx/>
              <a:buChar char="-"/>
            </a:pPr>
            <a:r>
              <a:rPr lang="es-ES_tradnl" sz="2400" dirty="0" smtClean="0"/>
              <a:t> Como es el interés que pago en cuanto a:</a:t>
            </a:r>
          </a:p>
          <a:p>
            <a:pPr marL="914400" lvl="1" indent="-457200">
              <a:buAutoNum type="alphaLcParenR"/>
            </a:pPr>
            <a:r>
              <a:rPr lang="es-ES_tradnl" sz="2400" dirty="0" smtClean="0"/>
              <a:t>Plazo</a:t>
            </a:r>
            <a:endParaRPr lang="es-ES_tradnl" sz="2400" dirty="0" smtClean="0"/>
          </a:p>
          <a:p>
            <a:pPr marL="914400" lvl="1" indent="-457200">
              <a:buAutoNum type="alphaLcParenR"/>
            </a:pPr>
            <a:endParaRPr lang="es-ES_tradnl" sz="2400" dirty="0" smtClean="0"/>
          </a:p>
          <a:p>
            <a:pPr marL="914400" lvl="1" indent="-457200"/>
            <a:endParaRPr lang="es-ES_tradnl" sz="2400" dirty="0" smtClean="0"/>
          </a:p>
          <a:p>
            <a:pPr marL="914400" lvl="1" indent="-457200">
              <a:buAutoNum type="alphaLcParenR"/>
            </a:pPr>
            <a:endParaRPr lang="es-ES_tradnl" sz="2400" dirty="0" smtClean="0"/>
          </a:p>
          <a:p>
            <a:pPr marL="914400" lvl="1" indent="-457200">
              <a:buAutoNum type="alphaLcParenR"/>
            </a:pPr>
            <a:endParaRPr lang="es-ES_tradnl" sz="2400" dirty="0" smtClean="0"/>
          </a:p>
          <a:p>
            <a:pPr marL="914400" lvl="1" indent="-457200">
              <a:buAutoNum type="alphaLcParenR"/>
            </a:pPr>
            <a:endParaRPr lang="es-ES_tradnl" sz="2400" dirty="0" smtClean="0"/>
          </a:p>
          <a:p>
            <a:pPr marL="914400" lvl="1" indent="-457200">
              <a:buAutoNum type="alphaLcParenR"/>
            </a:pPr>
            <a:endParaRPr lang="es-ES_tradnl" sz="2400" dirty="0" smtClean="0"/>
          </a:p>
          <a:p>
            <a:pPr marL="914400" lvl="1" indent="-457200" algn="ctr"/>
            <a:r>
              <a:rPr lang="es-ES_tradnl" sz="2400" dirty="0" smtClean="0"/>
              <a:t>(1 + r</a:t>
            </a:r>
            <a:r>
              <a:rPr lang="es-ES_tradnl" sz="2400" baseline="-25000" dirty="0" smtClean="0"/>
              <a:t>anual</a:t>
            </a:r>
            <a:r>
              <a:rPr lang="es-ES_tradnl" sz="2400" dirty="0" smtClean="0"/>
              <a:t>/12) = 1+ r</a:t>
            </a:r>
            <a:r>
              <a:rPr lang="es-ES_tradnl" sz="2400" baseline="-25000" dirty="0" smtClean="0"/>
              <a:t>mensual</a:t>
            </a:r>
          </a:p>
        </p:txBody>
      </p:sp>
      <p:sp>
        <p:nvSpPr>
          <p:cNvPr id="6" name="5 Rectángulo"/>
          <p:cNvSpPr/>
          <p:nvPr/>
        </p:nvSpPr>
        <p:spPr>
          <a:xfrm>
            <a:off x="323528" y="2996952"/>
            <a:ext cx="7848872" cy="461665"/>
          </a:xfrm>
          <a:prstGeom prst="rect">
            <a:avLst/>
          </a:prstGeom>
        </p:spPr>
        <p:txBody>
          <a:bodyPr wrap="square">
            <a:spAutoFit/>
          </a:bodyPr>
          <a:lstStyle/>
          <a:p>
            <a:pPr marL="900113" lvl="2" indent="-804863"/>
            <a:r>
              <a:rPr lang="es-ES_tradnl" sz="2400" b="1" dirty="0" smtClean="0">
                <a:solidFill>
                  <a:srgbClr val="0070C0"/>
                </a:solidFill>
                <a:effectLst>
                  <a:outerShdw blurRad="38100" dist="38100" dir="2700000" algn="tl">
                    <a:srgbClr val="000000">
                      <a:alpha val="43137"/>
                    </a:srgbClr>
                  </a:outerShdw>
                </a:effectLst>
              </a:rPr>
              <a:t>Pago en 12 cuotas MENSUALES a un AÑO plazo.</a:t>
            </a:r>
            <a:endParaRPr lang="es-ES_tradnl" sz="2400" b="1" dirty="0" smtClean="0">
              <a:solidFill>
                <a:srgbClr val="0070C0"/>
              </a:solidFill>
              <a:effectLst>
                <a:outerShdw blurRad="38100" dist="38100" dir="2700000" algn="tl">
                  <a:srgbClr val="000000">
                    <a:alpha val="43137"/>
                  </a:srgbClr>
                </a:outerShdw>
              </a:effectLst>
            </a:endParaRPr>
          </a:p>
        </p:txBody>
      </p:sp>
      <p:sp>
        <p:nvSpPr>
          <p:cNvPr id="8" name="7 Rectángulo"/>
          <p:cNvSpPr/>
          <p:nvPr/>
        </p:nvSpPr>
        <p:spPr>
          <a:xfrm>
            <a:off x="395536" y="3573016"/>
            <a:ext cx="7848872" cy="1569660"/>
          </a:xfrm>
          <a:prstGeom prst="rect">
            <a:avLst/>
          </a:prstGeom>
        </p:spPr>
        <p:txBody>
          <a:bodyPr wrap="square">
            <a:spAutoFit/>
          </a:bodyPr>
          <a:lstStyle/>
          <a:p>
            <a:pPr marL="900113" lvl="2" indent="-804863"/>
            <a:r>
              <a:rPr lang="es-ES_tradnl" sz="2400" b="1" dirty="0" smtClean="0">
                <a:solidFill>
                  <a:srgbClr val="0070C0"/>
                </a:solidFill>
                <a:effectLst>
                  <a:outerShdw blurRad="38100" dist="38100" dir="2700000" algn="tl">
                    <a:srgbClr val="000000">
                      <a:alpha val="43137"/>
                    </a:srgbClr>
                  </a:outerShdw>
                </a:effectLst>
              </a:rPr>
              <a:t>12 % de interés anual = 1% de interés mensual</a:t>
            </a:r>
          </a:p>
          <a:p>
            <a:pPr marL="900113" lvl="2" indent="-804863"/>
            <a:endParaRPr lang="es-ES_tradnl" sz="2400" b="1" dirty="0" smtClean="0">
              <a:solidFill>
                <a:srgbClr val="0070C0"/>
              </a:solidFill>
              <a:effectLst>
                <a:outerShdw blurRad="38100" dist="38100" dir="2700000" algn="tl">
                  <a:srgbClr val="000000">
                    <a:alpha val="43137"/>
                  </a:srgbClr>
                </a:outerShdw>
              </a:effectLst>
            </a:endParaRPr>
          </a:p>
          <a:p>
            <a:pPr marL="900113" lvl="2" indent="-804863"/>
            <a:endParaRPr lang="es-ES_tradnl" sz="2400" b="1" dirty="0" smtClean="0">
              <a:solidFill>
                <a:srgbClr val="0070C0"/>
              </a:solidFill>
              <a:effectLst>
                <a:outerShdw blurRad="38100" dist="38100" dir="2700000" algn="tl">
                  <a:srgbClr val="000000">
                    <a:alpha val="43137"/>
                  </a:srgbClr>
                </a:outerShdw>
              </a:effectLst>
            </a:endParaRPr>
          </a:p>
          <a:p>
            <a:pPr marL="900113" lvl="2" indent="-804863"/>
            <a:endParaRPr lang="es-ES_tradnl" sz="2400" b="1" dirty="0" smtClean="0">
              <a:solidFill>
                <a:srgbClr val="0070C0"/>
              </a:solidFill>
              <a:effectLst>
                <a:outerShdw blurRad="38100" dist="38100" dir="2700000" algn="tl">
                  <a:srgbClr val="000000">
                    <a:alpha val="43137"/>
                  </a:srgbClr>
                </a:outerShdw>
              </a:effectLst>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4"/>
          <p:cNvSpPr>
            <a:spLocks noChangeArrowheads="1"/>
          </p:cNvSpPr>
          <p:nvPr/>
        </p:nvSpPr>
        <p:spPr bwMode="auto">
          <a:xfrm>
            <a:off x="857224" y="214290"/>
            <a:ext cx="6985000" cy="830997"/>
          </a:xfrm>
          <a:prstGeom prst="rect">
            <a:avLst/>
          </a:prstGeom>
          <a:noFill/>
          <a:ln w="9525">
            <a:noFill/>
            <a:miter lim="800000"/>
            <a:headEnd/>
            <a:tailEnd/>
          </a:ln>
          <a:effectLst/>
        </p:spPr>
        <p:txBody>
          <a:bodyPr>
            <a:spAutoFit/>
          </a:bodyPr>
          <a:lstStyle/>
          <a:p>
            <a:pPr algn="ctr"/>
            <a:r>
              <a:rPr lang="es-ES_tradnl" sz="2400" b="1" dirty="0" smtClean="0">
                <a:effectLst>
                  <a:outerShdw blurRad="38100" dist="38100" dir="2700000" algn="tl">
                    <a:srgbClr val="C0C0C0"/>
                  </a:outerShdw>
                </a:effectLst>
              </a:rPr>
              <a:t>Proyecto Compra de Automóvil</a:t>
            </a:r>
          </a:p>
          <a:p>
            <a:pPr algn="ctr"/>
            <a:r>
              <a:rPr lang="es-ES_tradnl" sz="2400" b="1" dirty="0" smtClean="0">
                <a:effectLst>
                  <a:outerShdw blurRad="38100" dist="38100" dir="2700000" algn="tl">
                    <a:srgbClr val="C0C0C0"/>
                  </a:outerShdw>
                </a:effectLst>
              </a:rPr>
              <a:t>Interés Simple V/S Compuesto</a:t>
            </a:r>
            <a:endParaRPr lang="es-ES_tradnl" sz="2400" b="1" dirty="0" smtClean="0">
              <a:effectLst>
                <a:outerShdw blurRad="38100" dist="38100" dir="2700000" algn="tl">
                  <a:srgbClr val="C0C0C0"/>
                </a:outerShdw>
              </a:effectLst>
            </a:endParaRPr>
          </a:p>
        </p:txBody>
      </p:sp>
      <p:sp>
        <p:nvSpPr>
          <p:cNvPr id="3" name="Rectangle 4"/>
          <p:cNvSpPr>
            <a:spLocks noChangeArrowheads="1"/>
          </p:cNvSpPr>
          <p:nvPr/>
        </p:nvSpPr>
        <p:spPr bwMode="auto">
          <a:xfrm>
            <a:off x="251520" y="980728"/>
            <a:ext cx="4176464" cy="400110"/>
          </a:xfrm>
          <a:prstGeom prst="rect">
            <a:avLst/>
          </a:prstGeom>
          <a:noFill/>
          <a:ln w="9525">
            <a:noFill/>
            <a:miter lim="800000"/>
            <a:headEnd/>
            <a:tailEnd/>
          </a:ln>
          <a:effectLst/>
        </p:spPr>
        <p:txBody>
          <a:bodyPr wrap="square">
            <a:spAutoFit/>
          </a:bodyPr>
          <a:lstStyle/>
          <a:p>
            <a:r>
              <a:rPr lang="es-ES_tradnl" sz="2000" dirty="0" smtClean="0"/>
              <a:t>Interés Simple (1% Mensual)</a:t>
            </a:r>
            <a:endParaRPr lang="es-ES_tradnl" sz="2000" dirty="0" smtClean="0"/>
          </a:p>
        </p:txBody>
      </p:sp>
      <p:graphicFrame>
        <p:nvGraphicFramePr>
          <p:cNvPr id="7" name="6 Tabla"/>
          <p:cNvGraphicFramePr>
            <a:graphicFrameLocks noGrp="1"/>
          </p:cNvGraphicFramePr>
          <p:nvPr/>
        </p:nvGraphicFramePr>
        <p:xfrm>
          <a:off x="827584" y="1484784"/>
          <a:ext cx="2808312" cy="3456388"/>
        </p:xfrm>
        <a:graphic>
          <a:graphicData uri="http://schemas.openxmlformats.org/drawingml/2006/table">
            <a:tbl>
              <a:tblPr/>
              <a:tblGrid>
                <a:gridCol w="1484571"/>
                <a:gridCol w="1323741"/>
              </a:tblGrid>
              <a:tr h="265876">
                <a:tc>
                  <a:txBody>
                    <a:bodyPr/>
                    <a:lstStyle/>
                    <a:p>
                      <a:pPr algn="ctr" fontAlgn="b"/>
                      <a:r>
                        <a:rPr lang="es-CL" sz="1600" b="0" i="0" u="none" strike="noStrike" dirty="0">
                          <a:solidFill>
                            <a:srgbClr val="000000"/>
                          </a:solidFill>
                          <a:latin typeface="Calibri"/>
                        </a:rPr>
                        <a:t>(Meses)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dirty="0" smtClean="0">
                          <a:solidFill>
                            <a:srgbClr val="000000"/>
                          </a:solidFill>
                          <a:latin typeface="Calibri"/>
                        </a:rPr>
                        <a:t>Interés </a:t>
                      </a:r>
                      <a:r>
                        <a:rPr lang="es-CL" sz="1600" b="0" i="0" u="none" strike="noStrike" dirty="0">
                          <a:solidFill>
                            <a:srgbClr val="000000"/>
                          </a:solidFill>
                          <a:latin typeface="Calibri"/>
                        </a:rPr>
                        <a:t>Simple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5.050.000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5.100.000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5.150.000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5.200.000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5.250.000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6</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5.300.000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7</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5.350.000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5.400.000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9</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5.450.000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10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5.500.000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11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dirty="0">
                          <a:solidFill>
                            <a:srgbClr val="000000"/>
                          </a:solidFill>
                          <a:latin typeface="Calibri"/>
                        </a:rPr>
                        <a:t>5.550.000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65876">
                <a:tc>
                  <a:txBody>
                    <a:bodyPr/>
                    <a:lstStyle/>
                    <a:p>
                      <a:pPr algn="ctr" fontAlgn="b"/>
                      <a:r>
                        <a:rPr lang="es-CL" sz="1600" b="0" i="0" u="none" strike="noStrike">
                          <a:solidFill>
                            <a:srgbClr val="000000"/>
                          </a:solidFill>
                          <a:latin typeface="Calibri"/>
                        </a:rPr>
                        <a:t>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dirty="0">
                          <a:solidFill>
                            <a:srgbClr val="000000"/>
                          </a:solidFill>
                          <a:latin typeface="Calibri"/>
                        </a:rPr>
                        <a:t>5.600.000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
        <p:nvSpPr>
          <p:cNvPr id="10" name="9 Elipse"/>
          <p:cNvSpPr/>
          <p:nvPr/>
        </p:nvSpPr>
        <p:spPr>
          <a:xfrm>
            <a:off x="251520" y="4653136"/>
            <a:ext cx="4032448" cy="360040"/>
          </a:xfrm>
          <a:prstGeom prst="ellipse">
            <a:avLst/>
          </a:prstGeom>
          <a:solidFill>
            <a:schemeClr val="accent1">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L"/>
          </a:p>
        </p:txBody>
      </p:sp>
      <p:sp>
        <p:nvSpPr>
          <p:cNvPr id="11" name="Rectangle 4"/>
          <p:cNvSpPr>
            <a:spLocks noChangeArrowheads="1"/>
          </p:cNvSpPr>
          <p:nvPr/>
        </p:nvSpPr>
        <p:spPr bwMode="auto">
          <a:xfrm>
            <a:off x="4644008" y="980728"/>
            <a:ext cx="4248472" cy="400110"/>
          </a:xfrm>
          <a:prstGeom prst="rect">
            <a:avLst/>
          </a:prstGeom>
          <a:noFill/>
          <a:ln w="9525">
            <a:noFill/>
            <a:miter lim="800000"/>
            <a:headEnd/>
            <a:tailEnd/>
          </a:ln>
          <a:effectLst/>
        </p:spPr>
        <p:txBody>
          <a:bodyPr wrap="square">
            <a:spAutoFit/>
          </a:bodyPr>
          <a:lstStyle/>
          <a:p>
            <a:r>
              <a:rPr lang="es-ES_tradnl" sz="2000" dirty="0" smtClean="0"/>
              <a:t>Interés Compuesto (1% Mensual)</a:t>
            </a:r>
            <a:endParaRPr lang="es-ES_tradnl" sz="2000" dirty="0" smtClean="0"/>
          </a:p>
        </p:txBody>
      </p:sp>
      <p:graphicFrame>
        <p:nvGraphicFramePr>
          <p:cNvPr id="12" name="11 Tabla"/>
          <p:cNvGraphicFramePr>
            <a:graphicFrameLocks noGrp="1"/>
          </p:cNvGraphicFramePr>
          <p:nvPr/>
        </p:nvGraphicFramePr>
        <p:xfrm>
          <a:off x="5508104" y="1412776"/>
          <a:ext cx="2808312" cy="3577932"/>
        </p:xfrm>
        <a:graphic>
          <a:graphicData uri="http://schemas.openxmlformats.org/drawingml/2006/table">
            <a:tbl>
              <a:tblPr/>
              <a:tblGrid>
                <a:gridCol w="1366206"/>
                <a:gridCol w="1442106"/>
              </a:tblGrid>
              <a:tr h="537552">
                <a:tc>
                  <a:txBody>
                    <a:bodyPr/>
                    <a:lstStyle/>
                    <a:p>
                      <a:pPr algn="ctr" fontAlgn="b"/>
                      <a:r>
                        <a:rPr lang="es-CL" sz="1600" b="0" i="0" u="none" strike="noStrike" dirty="0">
                          <a:solidFill>
                            <a:srgbClr val="000000"/>
                          </a:solidFill>
                          <a:latin typeface="Calibri"/>
                        </a:rPr>
                        <a:t>(Meses)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dirty="0" smtClean="0">
                          <a:solidFill>
                            <a:srgbClr val="000000"/>
                          </a:solidFill>
                          <a:latin typeface="Calibri"/>
                        </a:rPr>
                        <a:t>Interés </a:t>
                      </a:r>
                      <a:r>
                        <a:rPr lang="es-CL" sz="1600" b="0" i="0" u="none" strike="noStrike" dirty="0">
                          <a:solidFill>
                            <a:srgbClr val="000000"/>
                          </a:solidFill>
                          <a:latin typeface="Calibri"/>
                        </a:rPr>
                        <a:t>Compuesto</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5.050.000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5.100.500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5.151.505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5.203.020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5.255.050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6</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5.307.601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7</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5.360.677</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5.414.284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9</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5.468.426</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10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5.523.111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11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a:solidFill>
                            <a:srgbClr val="000000"/>
                          </a:solidFill>
                          <a:latin typeface="Calibri"/>
                        </a:rPr>
                        <a:t>5.578.342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243236">
                <a:tc>
                  <a:txBody>
                    <a:bodyPr/>
                    <a:lstStyle/>
                    <a:p>
                      <a:pPr algn="ctr" fontAlgn="b"/>
                      <a:r>
                        <a:rPr lang="es-CL" sz="1600" b="0" i="0" u="none" strike="noStrike">
                          <a:solidFill>
                            <a:srgbClr val="000000"/>
                          </a:solidFill>
                          <a:latin typeface="Calibri"/>
                        </a:rPr>
                        <a:t>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s-CL" sz="1600" b="0" i="0" u="none" strike="noStrike" dirty="0">
                          <a:solidFill>
                            <a:srgbClr val="000000"/>
                          </a:solidFill>
                          <a:latin typeface="Calibri"/>
                        </a:rPr>
                        <a:t>5.634.125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
        <p:nvSpPr>
          <p:cNvPr id="13" name="12 Elipse"/>
          <p:cNvSpPr/>
          <p:nvPr/>
        </p:nvSpPr>
        <p:spPr>
          <a:xfrm>
            <a:off x="4932040" y="4653136"/>
            <a:ext cx="4032448" cy="360040"/>
          </a:xfrm>
          <a:prstGeom prst="ellipse">
            <a:avLst/>
          </a:prstGeom>
          <a:solidFill>
            <a:schemeClr val="accent1">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L"/>
          </a:p>
        </p:txBody>
      </p:sp>
      <p:graphicFrame>
        <p:nvGraphicFramePr>
          <p:cNvPr id="60417" name="Object 1"/>
          <p:cNvGraphicFramePr>
            <a:graphicFrameLocks noChangeAspect="1"/>
          </p:cNvGraphicFramePr>
          <p:nvPr/>
        </p:nvGraphicFramePr>
        <p:xfrm>
          <a:off x="467544" y="5068417"/>
          <a:ext cx="3816424" cy="1789583"/>
        </p:xfrm>
        <a:graphic>
          <a:graphicData uri="http://schemas.openxmlformats.org/presentationml/2006/ole">
            <p:oleObj spid="_x0000_s60417" name="Ecuación" r:id="rId3" imgW="2438280" imgH="1143000" progId="Equation.3">
              <p:embed/>
            </p:oleObj>
          </a:graphicData>
        </a:graphic>
      </p:graphicFrame>
      <p:sp>
        <p:nvSpPr>
          <p:cNvPr id="14" name="13 Elipse"/>
          <p:cNvSpPr/>
          <p:nvPr/>
        </p:nvSpPr>
        <p:spPr>
          <a:xfrm>
            <a:off x="0" y="6497960"/>
            <a:ext cx="4032448" cy="360040"/>
          </a:xfrm>
          <a:prstGeom prst="ellipse">
            <a:avLst/>
          </a:prstGeom>
          <a:solidFill>
            <a:schemeClr val="accent1">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L"/>
          </a:p>
        </p:txBody>
      </p:sp>
      <p:sp>
        <p:nvSpPr>
          <p:cNvPr id="15" name="Rectangle 3"/>
          <p:cNvSpPr txBox="1">
            <a:spLocks noChangeArrowheads="1"/>
          </p:cNvSpPr>
          <p:nvPr/>
        </p:nvSpPr>
        <p:spPr>
          <a:xfrm>
            <a:off x="4679578" y="5157192"/>
            <a:ext cx="4464422" cy="1224136"/>
          </a:xfrm>
          <a:prstGeom prst="rect">
            <a:avLst/>
          </a:prstGeom>
        </p:spPr>
        <p:txBody>
          <a:bodyPr/>
          <a:lstStyle/>
          <a:p>
            <a:pPr marL="621792" marR="0" lvl="1" indent="-228600" algn="just" defTabSz="914400" rtl="0" eaLnBrk="1" fontAlgn="auto" latinLnBrk="0" hangingPunct="1">
              <a:lnSpc>
                <a:spcPct val="90000"/>
              </a:lnSpc>
              <a:spcBef>
                <a:spcPts val="324"/>
              </a:spcBef>
              <a:spcAft>
                <a:spcPts val="0"/>
              </a:spcAft>
              <a:buClr>
                <a:schemeClr val="accent1"/>
              </a:buClr>
              <a:buSzTx/>
              <a:buFont typeface="Wingdings" pitchFamily="2" charset="2"/>
              <a:buNone/>
              <a:tabLst/>
              <a:defRPr/>
            </a:pP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1</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0</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r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0</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0</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(1+r) </a:t>
            </a:r>
          </a:p>
          <a:p>
            <a:pPr marL="621792" marR="0" lvl="1" indent="-228600" algn="just" defTabSz="914400" rtl="0" eaLnBrk="1" fontAlgn="auto" latinLnBrk="0" hangingPunct="1">
              <a:lnSpc>
                <a:spcPct val="90000"/>
              </a:lnSpc>
              <a:spcBef>
                <a:spcPts val="324"/>
              </a:spcBef>
              <a:spcAft>
                <a:spcPts val="0"/>
              </a:spcAft>
              <a:buClr>
                <a:schemeClr val="accent1"/>
              </a:buClr>
              <a:buSzTx/>
              <a:buFont typeface="Wingdings" pitchFamily="2" charset="2"/>
              <a:buNone/>
              <a:tabLst/>
              <a:defRPr/>
            </a:pP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2</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1</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r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1</a:t>
            </a:r>
            <a:endParaRPr kumimoji="0" lang="es-ES_tradnl" sz="1400" b="1" i="0" u="none" strike="noStrike" kern="1200" cap="none" spc="0" normalizeH="0" baseline="0" noProof="0" dirty="0" smtClean="0">
              <a:ln>
                <a:noFill/>
              </a:ln>
              <a:solidFill>
                <a:srgbClr val="FF0000"/>
              </a:solidFill>
              <a:effectLst/>
              <a:uLnTx/>
              <a:uFillTx/>
              <a:latin typeface="+mn-lt"/>
              <a:ea typeface="+mn-ea"/>
              <a:cs typeface="+mn-cs"/>
            </a:endParaRPr>
          </a:p>
          <a:p>
            <a:pPr marL="621792" marR="0" lvl="1" indent="-228600" algn="just" defTabSz="914400" rtl="0" eaLnBrk="1" fontAlgn="auto" latinLnBrk="0" hangingPunct="1">
              <a:lnSpc>
                <a:spcPct val="90000"/>
              </a:lnSpc>
              <a:spcBef>
                <a:spcPts val="324"/>
              </a:spcBef>
              <a:spcAft>
                <a:spcPts val="0"/>
              </a:spcAft>
              <a:buClr>
                <a:schemeClr val="accent1"/>
              </a:buClr>
              <a:buSzTx/>
              <a:buFont typeface="Wingdings" pitchFamily="2" charset="2"/>
              <a:buNone/>
              <a:tabLst/>
              <a:defRPr/>
            </a:pP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2</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0</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(1+r) + r*(C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0</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(1+r) )</a:t>
            </a:r>
          </a:p>
          <a:p>
            <a:pPr marL="621792" marR="0" lvl="1" indent="-228600" algn="just" defTabSz="914400" rtl="0" eaLnBrk="1" fontAlgn="auto" latinLnBrk="0" hangingPunct="1">
              <a:lnSpc>
                <a:spcPct val="90000"/>
              </a:lnSpc>
              <a:spcBef>
                <a:spcPts val="324"/>
              </a:spcBef>
              <a:spcAft>
                <a:spcPts val="0"/>
              </a:spcAft>
              <a:buClr>
                <a:schemeClr val="accent1"/>
              </a:buClr>
              <a:buSzTx/>
              <a:buFont typeface="Wingdings" pitchFamily="2" charset="2"/>
              <a:buNone/>
              <a:tabLst/>
              <a:defRPr/>
            </a:pP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2</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0</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(1+r) (1+r)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0</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(1+r)</a:t>
            </a:r>
            <a:r>
              <a:rPr kumimoji="0" lang="es-ES_tradnl" sz="1400" b="1" i="0" u="none" strike="noStrike" kern="1200" cap="none" spc="0" normalizeH="0" baseline="30000" noProof="0" dirty="0" smtClean="0">
                <a:ln>
                  <a:noFill/>
                </a:ln>
                <a:solidFill>
                  <a:schemeClr val="tx1"/>
                </a:solidFill>
                <a:effectLst/>
                <a:uLnTx/>
                <a:uFillTx/>
                <a:latin typeface="+mn-lt"/>
                <a:ea typeface="+mn-ea"/>
                <a:cs typeface="+mn-cs"/>
              </a:rPr>
              <a:t>2</a:t>
            </a:r>
            <a:endParaRPr kumimoji="0" lang="es-ES_tradnl" sz="1400" b="1" i="0" u="none" strike="noStrike" kern="1200" cap="none" spc="0" normalizeH="0" baseline="0" noProof="0" dirty="0" smtClean="0">
              <a:ln>
                <a:noFill/>
              </a:ln>
              <a:solidFill>
                <a:schemeClr val="tx1"/>
              </a:solidFill>
              <a:effectLst/>
              <a:uLnTx/>
              <a:uFillTx/>
              <a:latin typeface="+mn-lt"/>
              <a:ea typeface="+mn-ea"/>
              <a:cs typeface="+mn-cs"/>
            </a:endParaRPr>
          </a:p>
          <a:p>
            <a:pPr marL="621792" marR="0" lvl="1" indent="-228600" algn="just" defTabSz="914400" rtl="0" eaLnBrk="1" fontAlgn="auto" latinLnBrk="0" hangingPunct="1">
              <a:lnSpc>
                <a:spcPct val="90000"/>
              </a:lnSpc>
              <a:spcBef>
                <a:spcPts val="324"/>
              </a:spcBef>
              <a:spcAft>
                <a:spcPts val="0"/>
              </a:spcAft>
              <a:buClr>
                <a:schemeClr val="accent1"/>
              </a:buClr>
              <a:buSzTx/>
              <a:buFont typeface="Wingdings" pitchFamily="2" charset="2"/>
              <a:buNone/>
              <a:tabLst/>
              <a:defRPr/>
            </a:pP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Para n períodos:</a:t>
            </a:r>
          </a:p>
          <a:p>
            <a:pPr marL="621792" marR="0" lvl="1" indent="-228600" algn="just" defTabSz="914400" rtl="0" eaLnBrk="1" fontAlgn="auto" latinLnBrk="0" hangingPunct="1">
              <a:lnSpc>
                <a:spcPct val="90000"/>
              </a:lnSpc>
              <a:spcBef>
                <a:spcPts val="324"/>
              </a:spcBef>
              <a:spcAft>
                <a:spcPts val="0"/>
              </a:spcAft>
              <a:buClr>
                <a:schemeClr val="accent1"/>
              </a:buClr>
              <a:buSzTx/>
              <a:buFont typeface="Wingdings" pitchFamily="2" charset="2"/>
              <a:buNone/>
              <a:tabLst/>
              <a:defRPr/>
            </a:pPr>
            <a:r>
              <a:rPr kumimoji="0" lang="es-ES_tradnl" sz="1400" b="1" i="0" u="none" strike="noStrike" kern="1200" cap="none" spc="0" normalizeH="0" baseline="0" noProof="0" dirty="0" err="1" smtClean="0">
                <a:ln>
                  <a:noFill/>
                </a:ln>
                <a:solidFill>
                  <a:schemeClr val="tx1"/>
                </a:solidFill>
                <a:effectLst/>
                <a:uLnTx/>
                <a:uFillTx/>
                <a:latin typeface="+mn-lt"/>
                <a:ea typeface="+mn-ea"/>
                <a:cs typeface="+mn-cs"/>
              </a:rPr>
              <a:t>C</a:t>
            </a:r>
            <a:r>
              <a:rPr kumimoji="0" lang="es-ES_tradnl" sz="1400" b="1" i="0" u="none" strike="noStrike" kern="1200" cap="none" spc="0" normalizeH="0" baseline="-25000" noProof="0" dirty="0" err="1" smtClean="0">
                <a:ln>
                  <a:noFill/>
                </a:ln>
                <a:solidFill>
                  <a:schemeClr val="tx1"/>
                </a:solidFill>
                <a:effectLst/>
                <a:uLnTx/>
                <a:uFillTx/>
                <a:latin typeface="+mn-lt"/>
                <a:ea typeface="+mn-ea"/>
                <a:cs typeface="+mn-cs"/>
              </a:rPr>
              <a:t>n</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n-1</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r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n-1</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==&gt;   </a:t>
            </a:r>
            <a:r>
              <a:rPr kumimoji="0" lang="es-ES_tradnl" sz="1400" b="1" i="0" u="none" strike="noStrike" kern="1200" cap="none" spc="0" normalizeH="0" baseline="0" noProof="0" dirty="0" err="1" smtClean="0">
                <a:ln>
                  <a:noFill/>
                </a:ln>
                <a:solidFill>
                  <a:schemeClr val="tx1"/>
                </a:solidFill>
                <a:effectLst/>
                <a:uLnTx/>
                <a:uFillTx/>
                <a:latin typeface="+mn-lt"/>
                <a:ea typeface="+mn-ea"/>
                <a:cs typeface="+mn-cs"/>
              </a:rPr>
              <a:t>C</a:t>
            </a:r>
            <a:r>
              <a:rPr kumimoji="0" lang="es-ES_tradnl" sz="1400" b="1" i="0" u="none" strike="noStrike" kern="1200" cap="none" spc="0" normalizeH="0" baseline="-25000" noProof="0" dirty="0" err="1" smtClean="0">
                <a:ln>
                  <a:noFill/>
                </a:ln>
                <a:solidFill>
                  <a:schemeClr val="tx1"/>
                </a:solidFill>
                <a:effectLst/>
                <a:uLnTx/>
                <a:uFillTx/>
                <a:latin typeface="+mn-lt"/>
                <a:ea typeface="+mn-ea"/>
                <a:cs typeface="+mn-cs"/>
              </a:rPr>
              <a:t>n</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C</a:t>
            </a:r>
            <a:r>
              <a:rPr kumimoji="0" lang="es-ES_tradnl" sz="1400" b="1" i="0" u="none" strike="noStrike" kern="1200" cap="none" spc="0" normalizeH="0" baseline="-25000" noProof="0" dirty="0" smtClean="0">
                <a:ln>
                  <a:noFill/>
                </a:ln>
                <a:solidFill>
                  <a:schemeClr val="tx1"/>
                </a:solidFill>
                <a:effectLst/>
                <a:uLnTx/>
                <a:uFillTx/>
                <a:latin typeface="+mn-lt"/>
                <a:ea typeface="+mn-ea"/>
                <a:cs typeface="+mn-cs"/>
              </a:rPr>
              <a:t>0</a:t>
            </a:r>
            <a:r>
              <a:rPr kumimoji="0" lang="es-ES_tradnl" sz="1400" b="1" i="0" u="none" strike="noStrike" kern="1200" cap="none" spc="0" normalizeH="0" baseline="0" noProof="0" dirty="0" smtClean="0">
                <a:ln>
                  <a:noFill/>
                </a:ln>
                <a:solidFill>
                  <a:schemeClr val="tx1"/>
                </a:solidFill>
                <a:effectLst/>
                <a:uLnTx/>
                <a:uFillTx/>
                <a:latin typeface="+mn-lt"/>
                <a:ea typeface="+mn-ea"/>
                <a:cs typeface="+mn-cs"/>
              </a:rPr>
              <a:t> * (1 + r)</a:t>
            </a:r>
            <a:r>
              <a:rPr kumimoji="0" lang="es-ES_tradnl" sz="1400" b="1" i="0" u="none" strike="noStrike" kern="1200" cap="none" spc="0" normalizeH="0" baseline="30000" noProof="0" dirty="0" smtClean="0">
                <a:ln>
                  <a:noFill/>
                </a:ln>
                <a:solidFill>
                  <a:schemeClr val="tx1"/>
                </a:solidFill>
                <a:effectLst/>
                <a:uLnTx/>
                <a:uFillTx/>
                <a:latin typeface="+mn-lt"/>
                <a:ea typeface="+mn-ea"/>
                <a:cs typeface="+mn-cs"/>
              </a:rPr>
              <a:t>n</a:t>
            </a:r>
            <a:endParaRPr kumimoji="0" lang="es-ES_tradnl" sz="1400" b="1" i="0" u="none" strike="noStrike" kern="1200" cap="none" spc="0" normalizeH="0" baseline="0" noProof="0" dirty="0" smtClean="0">
              <a:ln>
                <a:noFill/>
              </a:ln>
              <a:solidFill>
                <a:schemeClr val="tx1"/>
              </a:solidFill>
              <a:effectLst/>
              <a:uLnTx/>
              <a:uFillTx/>
              <a:latin typeface="+mn-lt"/>
              <a:ea typeface="+mn-ea"/>
              <a:cs typeface="+mn-cs"/>
            </a:endParaRPr>
          </a:p>
          <a:p>
            <a:pPr marL="365760" marR="0" lvl="0" indent="-256032" algn="just" defTabSz="914400" rtl="0" eaLnBrk="1" fontAlgn="auto" latinLnBrk="0" hangingPunct="1">
              <a:lnSpc>
                <a:spcPct val="90000"/>
              </a:lnSpc>
              <a:spcBef>
                <a:spcPts val="400"/>
              </a:spcBef>
              <a:spcAft>
                <a:spcPts val="0"/>
              </a:spcAft>
              <a:buClr>
                <a:schemeClr val="accent1"/>
              </a:buClr>
              <a:buSzPct val="68000"/>
              <a:buFont typeface="Wingdings 3"/>
              <a:buChar char=""/>
              <a:tabLst/>
              <a:defRPr/>
            </a:pPr>
            <a:endParaRPr kumimoji="0" lang="es-ES" sz="1400" b="1" i="0" u="none" strike="noStrike" kern="1200" cap="none" spc="0" normalizeH="0" baseline="0" noProof="0" dirty="0">
              <a:ln>
                <a:noFill/>
              </a:ln>
              <a:solidFill>
                <a:schemeClr val="tx1"/>
              </a:solidFill>
              <a:effectLst/>
              <a:uLnTx/>
              <a:uFillTx/>
              <a:latin typeface="+mn-lt"/>
              <a:ea typeface="+mn-ea"/>
              <a:cs typeface="+mn-cs"/>
            </a:endParaRPr>
          </a:p>
        </p:txBody>
      </p:sp>
      <p:sp>
        <p:nvSpPr>
          <p:cNvPr id="16" name="15 Elipse"/>
          <p:cNvSpPr/>
          <p:nvPr/>
        </p:nvSpPr>
        <p:spPr>
          <a:xfrm>
            <a:off x="4860032" y="6165304"/>
            <a:ext cx="4283968" cy="620688"/>
          </a:xfrm>
          <a:prstGeom prst="ellipse">
            <a:avLst/>
          </a:prstGeom>
          <a:solidFill>
            <a:schemeClr val="accent1">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L"/>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4"/>
          <p:cNvSpPr>
            <a:spLocks noChangeArrowheads="1"/>
          </p:cNvSpPr>
          <p:nvPr/>
        </p:nvSpPr>
        <p:spPr bwMode="auto">
          <a:xfrm>
            <a:off x="857224" y="214290"/>
            <a:ext cx="6985000" cy="830997"/>
          </a:xfrm>
          <a:prstGeom prst="rect">
            <a:avLst/>
          </a:prstGeom>
          <a:noFill/>
          <a:ln w="9525">
            <a:noFill/>
            <a:miter lim="800000"/>
            <a:headEnd/>
            <a:tailEnd/>
          </a:ln>
          <a:effectLst/>
        </p:spPr>
        <p:txBody>
          <a:bodyPr>
            <a:spAutoFit/>
          </a:bodyPr>
          <a:lstStyle/>
          <a:p>
            <a:pPr algn="ctr"/>
            <a:r>
              <a:rPr lang="es-ES_tradnl" sz="2400" b="1" dirty="0" smtClean="0">
                <a:effectLst>
                  <a:outerShdw blurRad="38100" dist="38100" dir="2700000" algn="tl">
                    <a:srgbClr val="C0C0C0"/>
                  </a:outerShdw>
                </a:effectLst>
              </a:rPr>
              <a:t>Proyecto Compra de Automóvil</a:t>
            </a:r>
          </a:p>
          <a:p>
            <a:pPr algn="ctr"/>
            <a:r>
              <a:rPr lang="es-ES_tradnl" sz="2400" b="1" dirty="0" smtClean="0">
                <a:effectLst>
                  <a:outerShdw blurRad="38100" dist="38100" dir="2700000" algn="tl">
                    <a:srgbClr val="C0C0C0"/>
                  </a:outerShdw>
                </a:effectLst>
              </a:rPr>
              <a:t>Interés Simple V/S Compuesto</a:t>
            </a:r>
            <a:endParaRPr lang="es-ES_tradnl" sz="2400" b="1" dirty="0" smtClean="0">
              <a:effectLst>
                <a:outerShdw blurRad="38100" dist="38100" dir="2700000" algn="tl">
                  <a:srgbClr val="C0C0C0"/>
                </a:outerShdw>
              </a:effectLst>
            </a:endParaRPr>
          </a:p>
        </p:txBody>
      </p:sp>
      <p:sp>
        <p:nvSpPr>
          <p:cNvPr id="3" name="Rectangle 4"/>
          <p:cNvSpPr>
            <a:spLocks noChangeArrowheads="1"/>
          </p:cNvSpPr>
          <p:nvPr/>
        </p:nvSpPr>
        <p:spPr bwMode="auto">
          <a:xfrm>
            <a:off x="323528" y="1340768"/>
            <a:ext cx="8568952" cy="2246769"/>
          </a:xfrm>
          <a:prstGeom prst="rect">
            <a:avLst/>
          </a:prstGeom>
          <a:noFill/>
          <a:ln w="9525">
            <a:noFill/>
            <a:miter lim="800000"/>
            <a:headEnd/>
            <a:tailEnd/>
          </a:ln>
          <a:effectLst/>
        </p:spPr>
        <p:txBody>
          <a:bodyPr wrap="square">
            <a:spAutoFit/>
          </a:bodyPr>
          <a:lstStyle/>
          <a:p>
            <a:r>
              <a:rPr lang="es-ES_tradnl" sz="2000" b="1" dirty="0" smtClean="0">
                <a:solidFill>
                  <a:srgbClr val="0070C0"/>
                </a:solidFill>
              </a:rPr>
              <a:t>Interés Simple (1% Mensual)</a:t>
            </a:r>
          </a:p>
          <a:p>
            <a:endParaRPr lang="es-ES_tradnl" sz="2000" dirty="0" smtClean="0"/>
          </a:p>
          <a:p>
            <a:r>
              <a:rPr lang="es-ES_tradnl" sz="2000" dirty="0" smtClean="0"/>
              <a:t>El Interés Efectivo Anual que se paga al final del año es de 12%</a:t>
            </a:r>
          </a:p>
          <a:p>
            <a:endParaRPr lang="es-ES_tradnl" sz="2000" dirty="0" smtClean="0"/>
          </a:p>
          <a:p>
            <a:r>
              <a:rPr lang="es-ES_tradnl" sz="2000" dirty="0" smtClean="0"/>
              <a:t>		5.600.000 / 5.000.000 = 1,12-1 = 12%.</a:t>
            </a:r>
          </a:p>
          <a:p>
            <a:r>
              <a:rPr lang="es-ES_tradnl" sz="2000" dirty="0" smtClean="0"/>
              <a:t>Equivalente a: </a:t>
            </a:r>
          </a:p>
          <a:p>
            <a:r>
              <a:rPr lang="es-ES_tradnl" sz="2000" dirty="0" smtClean="0"/>
              <a:t>		12 meses x 1% mensual = 12%</a:t>
            </a:r>
          </a:p>
        </p:txBody>
      </p:sp>
      <p:sp>
        <p:nvSpPr>
          <p:cNvPr id="11" name="Rectangle 4"/>
          <p:cNvSpPr>
            <a:spLocks noChangeArrowheads="1"/>
          </p:cNvSpPr>
          <p:nvPr/>
        </p:nvSpPr>
        <p:spPr bwMode="auto">
          <a:xfrm>
            <a:off x="323528" y="3645024"/>
            <a:ext cx="8496944" cy="2554545"/>
          </a:xfrm>
          <a:prstGeom prst="rect">
            <a:avLst/>
          </a:prstGeom>
          <a:noFill/>
          <a:ln w="9525">
            <a:noFill/>
            <a:miter lim="800000"/>
            <a:headEnd/>
            <a:tailEnd/>
          </a:ln>
          <a:effectLst/>
        </p:spPr>
        <p:txBody>
          <a:bodyPr wrap="square">
            <a:spAutoFit/>
          </a:bodyPr>
          <a:lstStyle/>
          <a:p>
            <a:endParaRPr lang="es-ES_tradnl" sz="2000" b="1" dirty="0" smtClean="0">
              <a:solidFill>
                <a:srgbClr val="0070C0"/>
              </a:solidFill>
            </a:endParaRPr>
          </a:p>
          <a:p>
            <a:r>
              <a:rPr lang="es-ES_tradnl" sz="2000" b="1" dirty="0" smtClean="0">
                <a:solidFill>
                  <a:srgbClr val="0070C0"/>
                </a:solidFill>
              </a:rPr>
              <a:t>Interés Compuesto (1% Mensual)</a:t>
            </a:r>
          </a:p>
          <a:p>
            <a:endParaRPr lang="es-ES_tradnl" sz="2000" dirty="0" smtClean="0"/>
          </a:p>
          <a:p>
            <a:r>
              <a:rPr lang="es-ES_tradnl" sz="2000" dirty="0" smtClean="0"/>
              <a:t>El Interés Efectivo Anual que se paga al final del año es de 12,68%</a:t>
            </a:r>
          </a:p>
          <a:p>
            <a:endParaRPr lang="es-ES_tradnl" sz="2000" dirty="0" smtClean="0"/>
          </a:p>
          <a:p>
            <a:r>
              <a:rPr lang="es-ES_tradnl" sz="2000" dirty="0" smtClean="0"/>
              <a:t>		5.634.125 / 5.000.000 = 1,1268 – 1 = 12,68%</a:t>
            </a:r>
          </a:p>
          <a:p>
            <a:r>
              <a:rPr lang="es-ES_tradnl" sz="2000" dirty="0" smtClean="0"/>
              <a:t>Equivalente a: </a:t>
            </a:r>
          </a:p>
          <a:p>
            <a:r>
              <a:rPr lang="es-ES_tradnl" sz="2000" dirty="0" smtClean="0"/>
              <a:t>	</a:t>
            </a:r>
            <a:r>
              <a:rPr lang="es-ES_tradnl" sz="2000" dirty="0" smtClean="0"/>
              <a:t>	(1+ 12%/12)</a:t>
            </a:r>
            <a:r>
              <a:rPr lang="es-ES_tradnl" sz="2000" baseline="30000" dirty="0" smtClean="0"/>
              <a:t>12</a:t>
            </a:r>
            <a:r>
              <a:rPr lang="es-ES_tradnl" sz="2000" dirty="0" smtClean="0"/>
              <a:t> -1= 12,68%</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4"/>
          <p:cNvSpPr>
            <a:spLocks noChangeArrowheads="1"/>
          </p:cNvSpPr>
          <p:nvPr/>
        </p:nvSpPr>
        <p:spPr bwMode="auto">
          <a:xfrm>
            <a:off x="857224" y="214290"/>
            <a:ext cx="6985000" cy="1200329"/>
          </a:xfrm>
          <a:prstGeom prst="rect">
            <a:avLst/>
          </a:prstGeom>
          <a:noFill/>
          <a:ln w="9525">
            <a:noFill/>
            <a:miter lim="800000"/>
            <a:headEnd/>
            <a:tailEnd/>
          </a:ln>
          <a:effectLst/>
        </p:spPr>
        <p:txBody>
          <a:bodyPr>
            <a:spAutoFit/>
          </a:bodyPr>
          <a:lstStyle/>
          <a:p>
            <a:pPr algn="ctr"/>
            <a:r>
              <a:rPr lang="es-ES_tradnl" sz="2400" b="1" dirty="0" smtClean="0">
                <a:effectLst>
                  <a:outerShdw blurRad="38100" dist="38100" dir="2700000" algn="tl">
                    <a:srgbClr val="C0C0C0"/>
                  </a:outerShdw>
                </a:effectLst>
              </a:rPr>
              <a:t>Proyecto Compra de Automóvil</a:t>
            </a:r>
          </a:p>
          <a:p>
            <a:pPr algn="ctr"/>
            <a:r>
              <a:rPr lang="es-ES_tradnl" sz="2400" b="1" dirty="0" smtClean="0">
                <a:effectLst>
                  <a:outerShdw blurRad="38100" dist="38100" dir="2700000" algn="tl">
                    <a:srgbClr val="C0C0C0"/>
                  </a:outerShdw>
                </a:effectLst>
              </a:rPr>
              <a:t>Interés Nominal V/S Real</a:t>
            </a:r>
          </a:p>
          <a:p>
            <a:pPr algn="ctr"/>
            <a:r>
              <a:rPr lang="es-ES_tradnl" sz="2400" b="1" dirty="0" smtClean="0">
                <a:effectLst>
                  <a:outerShdw blurRad="38100" dist="38100" dir="2700000" algn="tl">
                    <a:srgbClr val="C0C0C0"/>
                  </a:outerShdw>
                </a:effectLst>
              </a:rPr>
              <a:t>INFLACIÓN</a:t>
            </a:r>
            <a:endParaRPr lang="es-ES_tradnl" sz="2400" b="1" dirty="0" smtClean="0">
              <a:effectLst>
                <a:outerShdw blurRad="38100" dist="38100" dir="2700000" algn="tl">
                  <a:srgbClr val="C0C0C0"/>
                </a:outerShdw>
              </a:effectLst>
            </a:endParaRPr>
          </a:p>
        </p:txBody>
      </p:sp>
      <p:sp>
        <p:nvSpPr>
          <p:cNvPr id="17" name="Text Box 4"/>
          <p:cNvSpPr txBox="1">
            <a:spLocks noChangeArrowheads="1"/>
          </p:cNvSpPr>
          <p:nvPr/>
        </p:nvSpPr>
        <p:spPr bwMode="auto">
          <a:xfrm>
            <a:off x="251520" y="1402606"/>
            <a:ext cx="8568952" cy="730250"/>
          </a:xfrm>
          <a:prstGeom prst="rect">
            <a:avLst/>
          </a:prstGeom>
          <a:noFill/>
          <a:ln w="28575" algn="ctr">
            <a:solidFill>
              <a:srgbClr val="008000"/>
            </a:solidFill>
            <a:miter lim="800000"/>
            <a:headEnd/>
            <a:tailEnd/>
          </a:ln>
          <a:effectLst/>
        </p:spPr>
        <p:txBody>
          <a:bodyPr wrap="square">
            <a:spAutoFit/>
          </a:bodyPr>
          <a:lstStyle/>
          <a:p>
            <a:pPr lvl="1">
              <a:spcBef>
                <a:spcPct val="20000"/>
              </a:spcBef>
              <a:buClr>
                <a:schemeClr val="accent1"/>
              </a:buClr>
              <a:buSzPct val="75000"/>
              <a:buFont typeface="Wingdings" pitchFamily="2" charset="2"/>
              <a:buNone/>
            </a:pPr>
            <a:r>
              <a:rPr lang="es-ES_tradnl" sz="2000" b="1" i="1">
                <a:solidFill>
                  <a:srgbClr val="008000"/>
                </a:solidFill>
                <a:latin typeface="Arial" pitchFamily="34" charset="0"/>
              </a:rPr>
              <a:t>Si existe inflación los pesos de hoy no comprarán las mismas cosas que en un año más.</a:t>
            </a:r>
            <a:endParaRPr lang="es-ES" sz="2000" b="1" i="1">
              <a:solidFill>
                <a:srgbClr val="008000"/>
              </a:solidFill>
              <a:latin typeface="Arial" pitchFamily="34" charset="0"/>
            </a:endParaRPr>
          </a:p>
        </p:txBody>
      </p:sp>
      <p:sp>
        <p:nvSpPr>
          <p:cNvPr id="18" name="17 Rectángulo"/>
          <p:cNvSpPr/>
          <p:nvPr/>
        </p:nvSpPr>
        <p:spPr>
          <a:xfrm>
            <a:off x="251520" y="2361654"/>
            <a:ext cx="8676456" cy="923330"/>
          </a:xfrm>
          <a:prstGeom prst="rect">
            <a:avLst/>
          </a:prstGeom>
        </p:spPr>
        <p:txBody>
          <a:bodyPr wrap="square">
            <a:spAutoFit/>
          </a:bodyPr>
          <a:lstStyle/>
          <a:p>
            <a:pPr algn="just"/>
            <a:r>
              <a:rPr lang="es-ES_tradnl" b="1" dirty="0" smtClean="0">
                <a:solidFill>
                  <a:srgbClr val="008000"/>
                </a:solidFill>
              </a:rPr>
              <a:t>Una tasa de interés nominal es aquella que denota un crecimiento en el monto de dinero, sin ajustar la moneda por inflación. Así la tasa de interés nominal no necesariamente significa un incremento en el poder adquisitivo.</a:t>
            </a:r>
            <a:endParaRPr lang="es-ES_tradnl" b="1" dirty="0">
              <a:solidFill>
                <a:srgbClr val="008000"/>
              </a:solidFill>
            </a:endParaRPr>
          </a:p>
        </p:txBody>
      </p:sp>
      <p:sp>
        <p:nvSpPr>
          <p:cNvPr id="19" name="18 Rectángulo"/>
          <p:cNvSpPr/>
          <p:nvPr/>
        </p:nvSpPr>
        <p:spPr>
          <a:xfrm>
            <a:off x="323528" y="3513782"/>
            <a:ext cx="8568952" cy="923330"/>
          </a:xfrm>
          <a:prstGeom prst="rect">
            <a:avLst/>
          </a:prstGeom>
        </p:spPr>
        <p:txBody>
          <a:bodyPr wrap="square">
            <a:spAutoFit/>
          </a:bodyPr>
          <a:lstStyle/>
          <a:p>
            <a:pPr algn="just"/>
            <a:r>
              <a:rPr lang="es-ES_tradnl" b="1" dirty="0" smtClean="0">
                <a:solidFill>
                  <a:srgbClr val="008000"/>
                </a:solidFill>
              </a:rPr>
              <a:t>Una tasa de interés real es aquella que denota un aumento del poder adquisitivo. Esto es, conservando el poder adquisitivo del dinero, existe un incremento en el monto a pagar (o cobrar).</a:t>
            </a:r>
            <a:endParaRPr lang="es-ES_tradnl" b="1" dirty="0">
              <a:solidFill>
                <a:srgbClr val="008000"/>
              </a:solidFill>
            </a:endParaRPr>
          </a:p>
        </p:txBody>
      </p:sp>
      <p:sp>
        <p:nvSpPr>
          <p:cNvPr id="20" name="19 Rectángulo"/>
          <p:cNvSpPr/>
          <p:nvPr/>
        </p:nvSpPr>
        <p:spPr>
          <a:xfrm>
            <a:off x="2123728" y="4725144"/>
            <a:ext cx="6552728" cy="1523494"/>
          </a:xfrm>
          <a:prstGeom prst="rect">
            <a:avLst/>
          </a:prstGeom>
        </p:spPr>
        <p:txBody>
          <a:bodyPr wrap="square">
            <a:spAutoFit/>
          </a:bodyPr>
          <a:lstStyle/>
          <a:p>
            <a:pPr lvl="1" algn="just"/>
            <a:r>
              <a:rPr lang="es-ES_tradnl" sz="2100" dirty="0" smtClean="0"/>
              <a:t>Así surge la “Igualdad de Fisher”:</a:t>
            </a:r>
          </a:p>
          <a:p>
            <a:pPr lvl="1" algn="just">
              <a:buFont typeface="Wingdings" pitchFamily="2" charset="2"/>
              <a:buNone/>
            </a:pPr>
            <a:endParaRPr lang="es-ES_tradnl" b="1" i="1" dirty="0" smtClean="0">
              <a:solidFill>
                <a:srgbClr val="008000"/>
              </a:solidFill>
            </a:endParaRPr>
          </a:p>
          <a:p>
            <a:pPr lvl="1" algn="just">
              <a:buFont typeface="Wingdings" pitchFamily="2" charset="2"/>
              <a:buNone/>
            </a:pPr>
            <a:r>
              <a:rPr lang="es-ES_tradnl" b="1" i="1" dirty="0" smtClean="0">
                <a:solidFill>
                  <a:srgbClr val="008000"/>
                </a:solidFill>
              </a:rPr>
              <a:t>	(</a:t>
            </a:r>
            <a:r>
              <a:rPr lang="es-ES_tradnl" b="1" i="1" dirty="0" smtClean="0">
                <a:solidFill>
                  <a:srgbClr val="008000"/>
                </a:solidFill>
              </a:rPr>
              <a:t>1 + </a:t>
            </a:r>
            <a:r>
              <a:rPr lang="es-ES_tradnl" b="1" i="1" dirty="0" err="1" smtClean="0">
                <a:solidFill>
                  <a:srgbClr val="008000"/>
                </a:solidFill>
              </a:rPr>
              <a:t>r</a:t>
            </a:r>
            <a:r>
              <a:rPr lang="es-ES_tradnl" b="1" i="1" baseline="-25000" dirty="0" err="1" smtClean="0">
                <a:solidFill>
                  <a:srgbClr val="008000"/>
                </a:solidFill>
              </a:rPr>
              <a:t>nominal</a:t>
            </a:r>
            <a:r>
              <a:rPr lang="es-ES_tradnl" b="1" i="1" dirty="0" smtClean="0">
                <a:solidFill>
                  <a:srgbClr val="008000"/>
                </a:solidFill>
              </a:rPr>
              <a:t>) = (1 + </a:t>
            </a:r>
            <a:r>
              <a:rPr lang="es-ES_tradnl" b="1" i="1" dirty="0" err="1" smtClean="0">
                <a:solidFill>
                  <a:srgbClr val="008000"/>
                </a:solidFill>
              </a:rPr>
              <a:t>r</a:t>
            </a:r>
            <a:r>
              <a:rPr lang="es-ES_tradnl" b="1" i="1" baseline="-25000" dirty="0" err="1" smtClean="0">
                <a:solidFill>
                  <a:srgbClr val="008000"/>
                </a:solidFill>
              </a:rPr>
              <a:t>real</a:t>
            </a:r>
            <a:r>
              <a:rPr lang="es-ES_tradnl" b="1" i="1" dirty="0" smtClean="0">
                <a:solidFill>
                  <a:srgbClr val="008000"/>
                </a:solidFill>
              </a:rPr>
              <a:t>) * (1 + </a:t>
            </a:r>
            <a:r>
              <a:rPr lang="es-ES_tradnl" b="1" i="1" dirty="0" smtClean="0">
                <a:solidFill>
                  <a:srgbClr val="008000"/>
                </a:solidFill>
                <a:sym typeface="Symbol" pitchFamily="18" charset="2"/>
              </a:rPr>
              <a:t></a:t>
            </a:r>
            <a:r>
              <a:rPr lang="es-ES_tradnl" b="1" i="1" dirty="0" smtClean="0">
                <a:solidFill>
                  <a:srgbClr val="008000"/>
                </a:solidFill>
              </a:rPr>
              <a:t>)</a:t>
            </a:r>
          </a:p>
          <a:p>
            <a:pPr lvl="1" algn="just">
              <a:buFont typeface="Wingdings" pitchFamily="2" charset="2"/>
              <a:buNone/>
            </a:pPr>
            <a:endParaRPr lang="es-ES_tradnl" b="1" i="1" dirty="0" smtClean="0">
              <a:solidFill>
                <a:srgbClr val="008000"/>
              </a:solidFill>
            </a:endParaRPr>
          </a:p>
          <a:p>
            <a:pPr lvl="1" algn="just">
              <a:buFont typeface="Wingdings" pitchFamily="2" charset="2"/>
              <a:buNone/>
            </a:pPr>
            <a:r>
              <a:rPr lang="es-ES_tradnl" dirty="0" smtClean="0"/>
              <a:t>		donde</a:t>
            </a:r>
            <a:r>
              <a:rPr lang="es-ES_tradnl" dirty="0" smtClean="0"/>
              <a:t>: 	</a:t>
            </a:r>
            <a:r>
              <a:rPr lang="es-ES_tradnl" dirty="0" smtClean="0">
                <a:sym typeface="Symbol" pitchFamily="18" charset="2"/>
              </a:rPr>
              <a:t> = inflación esperada</a:t>
            </a:r>
            <a:endParaRPr lang="es-ES_tradnl" dirty="0">
              <a:sym typeface="Symbol" pitchFamily="18" charset="2"/>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p:cNvSpPr>
            <a:spLocks noChangeArrowheads="1"/>
          </p:cNvSpPr>
          <p:nvPr/>
        </p:nvSpPr>
        <p:spPr bwMode="auto">
          <a:xfrm>
            <a:off x="323528" y="1340768"/>
            <a:ext cx="8568952" cy="2554545"/>
          </a:xfrm>
          <a:prstGeom prst="rect">
            <a:avLst/>
          </a:prstGeom>
          <a:noFill/>
          <a:ln w="9525">
            <a:noFill/>
            <a:miter lim="800000"/>
            <a:headEnd/>
            <a:tailEnd/>
          </a:ln>
          <a:effectLst/>
        </p:spPr>
        <p:txBody>
          <a:bodyPr wrap="square">
            <a:spAutoFit/>
          </a:bodyPr>
          <a:lstStyle/>
          <a:p>
            <a:r>
              <a:rPr lang="es-ES_tradnl" sz="2000" b="1" dirty="0" smtClean="0">
                <a:solidFill>
                  <a:srgbClr val="0070C0"/>
                </a:solidFill>
              </a:rPr>
              <a:t>Interés Real Simple al final del Período  8,74% (igualdad de Fisher)</a:t>
            </a:r>
          </a:p>
          <a:p>
            <a:endParaRPr lang="es-ES_tradnl" sz="2000" b="1" dirty="0" smtClean="0">
              <a:solidFill>
                <a:srgbClr val="0070C0"/>
              </a:solidFill>
            </a:endParaRPr>
          </a:p>
          <a:p>
            <a:r>
              <a:rPr lang="es-ES_tradnl" sz="2000" dirty="0" smtClean="0"/>
              <a:t>Por lo tanto el pago </a:t>
            </a:r>
            <a:r>
              <a:rPr lang="es-ES_tradnl" sz="2000" dirty="0" smtClean="0"/>
              <a:t>REAL </a:t>
            </a:r>
            <a:r>
              <a:rPr lang="es-ES_tradnl" sz="2000" dirty="0" smtClean="0"/>
              <a:t>al final del período fue de:</a:t>
            </a:r>
          </a:p>
          <a:p>
            <a:endParaRPr lang="es-ES_tradnl" sz="2000" dirty="0" smtClean="0"/>
          </a:p>
          <a:p>
            <a:r>
              <a:rPr lang="es-ES_tradnl" sz="2000" dirty="0" smtClean="0"/>
              <a:t>		5.600.000</a:t>
            </a:r>
            <a:r>
              <a:rPr lang="es-ES_tradnl" sz="2000" dirty="0" smtClean="0"/>
              <a:t>/(1+3%) = 5.436.893</a:t>
            </a:r>
          </a:p>
          <a:p>
            <a:r>
              <a:rPr lang="es-ES_tradnl" sz="2000" dirty="0" smtClean="0"/>
              <a:t>Equivalente a (con igualdad de Fisher)</a:t>
            </a:r>
          </a:p>
          <a:p>
            <a:r>
              <a:rPr lang="es-ES_tradnl" sz="2000" dirty="0" smtClean="0"/>
              <a:t>		5.000.000*(1+8,74%) =5.436.893</a:t>
            </a:r>
          </a:p>
          <a:p>
            <a:endParaRPr lang="es-ES_tradnl" sz="2000" dirty="0" smtClean="0"/>
          </a:p>
        </p:txBody>
      </p:sp>
      <p:sp>
        <p:nvSpPr>
          <p:cNvPr id="11" name="Rectangle 4"/>
          <p:cNvSpPr>
            <a:spLocks noChangeArrowheads="1"/>
          </p:cNvSpPr>
          <p:nvPr/>
        </p:nvSpPr>
        <p:spPr bwMode="auto">
          <a:xfrm>
            <a:off x="323528" y="3645024"/>
            <a:ext cx="8820472" cy="3170099"/>
          </a:xfrm>
          <a:prstGeom prst="rect">
            <a:avLst/>
          </a:prstGeom>
          <a:noFill/>
          <a:ln w="9525">
            <a:noFill/>
            <a:miter lim="800000"/>
            <a:headEnd/>
            <a:tailEnd/>
          </a:ln>
          <a:effectLst/>
        </p:spPr>
        <p:txBody>
          <a:bodyPr wrap="square">
            <a:spAutoFit/>
          </a:bodyPr>
          <a:lstStyle/>
          <a:p>
            <a:endParaRPr lang="es-ES_tradnl" sz="2000" b="1" dirty="0" smtClean="0">
              <a:solidFill>
                <a:srgbClr val="0070C0"/>
              </a:solidFill>
            </a:endParaRPr>
          </a:p>
          <a:p>
            <a:r>
              <a:rPr lang="es-ES_tradnl" sz="2000" b="1" dirty="0" smtClean="0">
                <a:solidFill>
                  <a:srgbClr val="0070C0"/>
                </a:solidFill>
              </a:rPr>
              <a:t>Interés Real Compuesto al final del Período 9,4% </a:t>
            </a:r>
            <a:r>
              <a:rPr lang="es-ES_tradnl" sz="2000" b="1" dirty="0" smtClean="0">
                <a:solidFill>
                  <a:srgbClr val="0070C0"/>
                </a:solidFill>
              </a:rPr>
              <a:t>(igualdad de Fisher</a:t>
            </a:r>
            <a:r>
              <a:rPr lang="es-ES_tradnl" sz="2000" b="1" dirty="0" smtClean="0">
                <a:solidFill>
                  <a:srgbClr val="0070C0"/>
                </a:solidFill>
              </a:rPr>
              <a:t>)</a:t>
            </a:r>
          </a:p>
          <a:p>
            <a:endParaRPr lang="es-ES_tradnl" sz="2000" dirty="0" smtClean="0"/>
          </a:p>
          <a:p>
            <a:r>
              <a:rPr lang="es-ES_tradnl" sz="2000" dirty="0" smtClean="0"/>
              <a:t>Por </a:t>
            </a:r>
            <a:r>
              <a:rPr lang="es-ES_tradnl" sz="2000" dirty="0" smtClean="0"/>
              <a:t>lo tanto el pago REAL al final del período fue de:</a:t>
            </a:r>
          </a:p>
          <a:p>
            <a:endParaRPr lang="es-ES_tradnl" sz="2000" dirty="0" smtClean="0"/>
          </a:p>
          <a:p>
            <a:r>
              <a:rPr lang="es-ES_tradnl" sz="2000" dirty="0" smtClean="0"/>
              <a:t>		5.634.125/(</a:t>
            </a:r>
            <a:r>
              <a:rPr lang="es-ES_tradnl" sz="2000" dirty="0" smtClean="0"/>
              <a:t>1+3%) = </a:t>
            </a:r>
            <a:r>
              <a:rPr lang="es-ES_tradnl" sz="2000" dirty="0" smtClean="0"/>
              <a:t>5.470.024</a:t>
            </a:r>
            <a:endParaRPr lang="es-ES_tradnl" sz="2000" dirty="0" smtClean="0"/>
          </a:p>
          <a:p>
            <a:r>
              <a:rPr lang="es-ES_tradnl" sz="2000" dirty="0" smtClean="0"/>
              <a:t>Equivalente a (con igualdad de Fisher)</a:t>
            </a:r>
          </a:p>
          <a:p>
            <a:r>
              <a:rPr lang="es-ES_tradnl" sz="2000" dirty="0" smtClean="0"/>
              <a:t>		5.000.000</a:t>
            </a:r>
            <a:r>
              <a:rPr lang="es-ES_tradnl" sz="2000" dirty="0" smtClean="0"/>
              <a:t>*(</a:t>
            </a:r>
            <a:r>
              <a:rPr lang="es-ES_tradnl" sz="2000" dirty="0" smtClean="0"/>
              <a:t>1+9,4%) </a:t>
            </a:r>
            <a:r>
              <a:rPr lang="es-ES_tradnl" sz="2000" dirty="0" smtClean="0"/>
              <a:t>=</a:t>
            </a:r>
            <a:r>
              <a:rPr lang="es-ES_tradnl" sz="2000" dirty="0" smtClean="0"/>
              <a:t>5.470.024</a:t>
            </a:r>
            <a:endParaRPr lang="es-ES_tradnl" sz="2000" dirty="0" smtClean="0"/>
          </a:p>
          <a:p>
            <a:endParaRPr lang="es-ES_tradnl" sz="2000" b="1" dirty="0" smtClean="0">
              <a:solidFill>
                <a:srgbClr val="0070C0"/>
              </a:solidFill>
            </a:endParaRPr>
          </a:p>
          <a:p>
            <a:endParaRPr lang="es-ES_tradnl" sz="2000" dirty="0" smtClean="0"/>
          </a:p>
        </p:txBody>
      </p:sp>
      <p:sp>
        <p:nvSpPr>
          <p:cNvPr id="5" name="Rectangle 4"/>
          <p:cNvSpPr>
            <a:spLocks noChangeArrowheads="1"/>
          </p:cNvSpPr>
          <p:nvPr/>
        </p:nvSpPr>
        <p:spPr bwMode="auto">
          <a:xfrm>
            <a:off x="971600" y="68431"/>
            <a:ext cx="6985000" cy="1200329"/>
          </a:xfrm>
          <a:prstGeom prst="rect">
            <a:avLst/>
          </a:prstGeom>
          <a:noFill/>
          <a:ln w="9525">
            <a:noFill/>
            <a:miter lim="800000"/>
            <a:headEnd/>
            <a:tailEnd/>
          </a:ln>
          <a:effectLst/>
        </p:spPr>
        <p:txBody>
          <a:bodyPr>
            <a:spAutoFit/>
          </a:bodyPr>
          <a:lstStyle/>
          <a:p>
            <a:pPr algn="ctr"/>
            <a:r>
              <a:rPr lang="es-ES_tradnl" sz="2400" b="1" dirty="0" smtClean="0">
                <a:effectLst>
                  <a:outerShdw blurRad="38100" dist="38100" dir="2700000" algn="tl">
                    <a:srgbClr val="C0C0C0"/>
                  </a:outerShdw>
                </a:effectLst>
              </a:rPr>
              <a:t>Proyecto Compra de Automóvil</a:t>
            </a:r>
          </a:p>
          <a:p>
            <a:pPr algn="ctr"/>
            <a:r>
              <a:rPr lang="es-ES_tradnl" sz="2400" b="1" dirty="0" smtClean="0">
                <a:effectLst>
                  <a:outerShdw blurRad="38100" dist="38100" dir="2700000" algn="tl">
                    <a:srgbClr val="C0C0C0"/>
                  </a:outerShdw>
                </a:effectLst>
              </a:rPr>
              <a:t>Interés Nominal V/S Real</a:t>
            </a:r>
          </a:p>
          <a:p>
            <a:pPr algn="ctr"/>
            <a:r>
              <a:rPr lang="es-ES_tradnl" sz="2400" b="1" dirty="0" smtClean="0">
                <a:effectLst>
                  <a:outerShdw blurRad="38100" dist="38100" dir="2700000" algn="tl">
                    <a:srgbClr val="C0C0C0"/>
                  </a:outerShdw>
                </a:effectLst>
              </a:rPr>
              <a:t>INFLACIÓN</a:t>
            </a:r>
            <a:endParaRPr lang="es-ES_tradnl" sz="2400" b="1" dirty="0" smtClean="0">
              <a:effectLst>
                <a:outerShdw blurRad="38100" dist="38100" dir="2700000" algn="tl">
                  <a:srgbClr val="C0C0C0"/>
                </a:outerShdw>
              </a:effectLst>
            </a:endParaRPr>
          </a:p>
        </p:txBody>
      </p:sp>
    </p:spTree>
  </p:cSld>
  <p:clrMapOvr>
    <a:masterClrMapping/>
  </p:clrMapOvr>
</p:sld>
</file>

<file path=ppt/theme/_rels/theme2.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Tema de Office">
  <a:themeElements>
    <a:clrScheme name="Oficin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icin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icin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oncurrencia">
  <a:themeElements>
    <a:clrScheme name="Concurrencia">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urrencia">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urrencia">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3.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350</TotalTime>
  <Words>681</Words>
  <Application>Microsoft Office PowerPoint</Application>
  <PresentationFormat>Presentación en pantalla (4:3)</PresentationFormat>
  <Paragraphs>241</Paragraphs>
  <Slides>11</Slides>
  <Notes>0</Notes>
  <HiddenSlides>0</HiddenSlides>
  <MMClips>0</MMClips>
  <ScaleCrop>false</ScaleCrop>
  <HeadingPairs>
    <vt:vector size="6" baseType="variant">
      <vt:variant>
        <vt:lpstr>Tema</vt:lpstr>
      </vt:variant>
      <vt:variant>
        <vt:i4>2</vt:i4>
      </vt:variant>
      <vt:variant>
        <vt:lpstr>Servidores OLE incrustados</vt:lpstr>
      </vt:variant>
      <vt:variant>
        <vt:i4>1</vt:i4>
      </vt:variant>
      <vt:variant>
        <vt:lpstr>Títulos de diapositiva</vt:lpstr>
      </vt:variant>
      <vt:variant>
        <vt:i4>11</vt:i4>
      </vt:variant>
    </vt:vector>
  </HeadingPairs>
  <TitlesOfParts>
    <vt:vector size="14" baseType="lpstr">
      <vt:lpstr>Tema de Office</vt:lpstr>
      <vt:lpstr>Concurrencia</vt:lpstr>
      <vt:lpstr>Microsoft Editor de ecuaciones 3.0</vt:lpstr>
      <vt:lpstr>MOTIVACION</vt:lpstr>
      <vt:lpstr>Agenda</vt:lpstr>
      <vt:lpstr>Diapositiva 3</vt:lpstr>
      <vt:lpstr>Diapositiva 4</vt:lpstr>
      <vt:lpstr>Diapositiva 5</vt:lpstr>
      <vt:lpstr>Diapositiva 6</vt:lpstr>
      <vt:lpstr>Diapositiva 7</vt:lpstr>
      <vt:lpstr>Diapositiva 8</vt:lpstr>
      <vt:lpstr>Diapositiva 9</vt:lpstr>
      <vt:lpstr>Diapositiva 10</vt:lpstr>
      <vt:lpstr>Diapositiva 11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Gerenciamiento de Negocios de Concesión</dc:title>
  <dc:creator>Igor Riquelme Vasquez  (CCOP)</dc:creator>
  <cp:lastModifiedBy>igor.riquelme</cp:lastModifiedBy>
  <cp:revision>36</cp:revision>
  <dcterms:modified xsi:type="dcterms:W3CDTF">2010-08-27T16:30:23Z</dcterms:modified>
</cp:coreProperties>
</file>

<file path=docProps/thumbnail.jpeg>
</file>