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sldIdLst>
    <p:sldId id="256" r:id="rId3"/>
    <p:sldId id="257" r:id="rId4"/>
    <p:sldId id="279" r:id="rId5"/>
    <p:sldId id="282" r:id="rId6"/>
    <p:sldId id="298" r:id="rId7"/>
    <p:sldId id="284" r:id="rId8"/>
    <p:sldId id="297" r:id="rId9"/>
    <p:sldId id="286" r:id="rId10"/>
    <p:sldId id="287" r:id="rId11"/>
    <p:sldId id="288" r:id="rId12"/>
    <p:sldId id="289" r:id="rId13"/>
    <p:sldId id="291" r:id="rId14"/>
    <p:sldId id="293" r:id="rId15"/>
    <p:sldId id="299" r:id="rId16"/>
    <p:sldId id="300" r:id="rId17"/>
    <p:sldId id="301" r:id="rId18"/>
    <p:sldId id="302" r:id="rId19"/>
    <p:sldId id="303" r:id="rId20"/>
    <p:sldId id="304" r:id="rId21"/>
    <p:sldId id="305" r:id="rId22"/>
    <p:sldId id="306" r:id="rId23"/>
    <p:sldId id="307" r:id="rId24"/>
    <p:sldId id="308" r:id="rId25"/>
    <p:sldId id="259" r:id="rId2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516" y="8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12D003-E6B6-4258-851A-7CDDA355E08D}" type="datetimeFigureOut">
              <a:rPr lang="es-ES" smtClean="0"/>
              <a:pPr/>
              <a:t>15/08/2010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BDBAF4-8DC7-4B43-BB80-C310CDE53C3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ED9F5C-92AF-4D1A-B5CC-D8A485B59CBE}" type="slidenum">
              <a:rPr lang="es-CL"/>
              <a:pPr/>
              <a:t>4</a:t>
            </a:fld>
            <a:endParaRPr lang="es-CL"/>
          </a:p>
        </p:txBody>
      </p:sp>
      <p:sp>
        <p:nvSpPr>
          <p:cNvPr id="308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6732604"/>
            <a:ext cx="6858000" cy="1725559"/>
          </a:xfrm>
          <a:noFill/>
          <a:ln/>
        </p:spPr>
        <p:txBody>
          <a:bodyPr/>
          <a:lstStyle/>
          <a:p>
            <a:pPr algn="just"/>
            <a:r>
              <a:rPr lang="es-MX" sz="1000">
                <a:latin typeface="Trebuchet MS" pitchFamily="34" charset="0"/>
              </a:rPr>
              <a:t>Se explica en primera instancia los fundamentos del programa, y la metodología utilizada (muy rápido) para luego exponer los objetivos en competitividad y el Programa de Obras.</a:t>
            </a:r>
            <a:endParaRPr lang="es-ES" sz="1000">
              <a:latin typeface="Trebuchet MS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F47C09-EB88-4C1A-A459-C9B24181FEA7}" type="slidenum">
              <a:rPr lang="es-CL"/>
              <a:pPr/>
              <a:t>6</a:t>
            </a:fld>
            <a:endParaRPr lang="es-CL"/>
          </a:p>
        </p:txBody>
      </p:sp>
      <p:sp>
        <p:nvSpPr>
          <p:cNvPr id="311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1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6732604"/>
            <a:ext cx="6858000" cy="1725559"/>
          </a:xfrm>
          <a:noFill/>
          <a:ln/>
        </p:spPr>
        <p:txBody>
          <a:bodyPr/>
          <a:lstStyle/>
          <a:p>
            <a:pPr algn="just"/>
            <a:r>
              <a:rPr lang="es-MX" sz="1000">
                <a:latin typeface="Trebuchet MS" pitchFamily="34" charset="0"/>
              </a:rPr>
              <a:t>Se explica en primera instancia los fundamentos del programa, y la metodología utilizada (muy rápido) para luego exponer los objetivos en competitividad y el Programa de Obras.</a:t>
            </a:r>
            <a:endParaRPr lang="es-ES" sz="1000">
              <a:latin typeface="Trebuchet MS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5B7B19-D901-4546-9F6C-BD26AC3A65D4}" type="slidenum">
              <a:rPr lang="es-CL"/>
              <a:pPr/>
              <a:t>8</a:t>
            </a:fld>
            <a:endParaRPr lang="es-CL"/>
          </a:p>
        </p:txBody>
      </p:sp>
      <p:sp>
        <p:nvSpPr>
          <p:cNvPr id="287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7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6732604"/>
            <a:ext cx="6858000" cy="1725559"/>
          </a:xfrm>
          <a:noFill/>
          <a:ln/>
        </p:spPr>
        <p:txBody>
          <a:bodyPr/>
          <a:lstStyle/>
          <a:p>
            <a:pPr algn="just"/>
            <a:r>
              <a:rPr lang="es-MX" sz="1000">
                <a:latin typeface="Trebuchet MS" pitchFamily="34" charset="0"/>
              </a:rPr>
              <a:t>Se explica en primera instancia los fundamentos del programa, y la metodología utilizada (muy rápido) para luego exponer los objetivos en competitividad y el Programa de Obras.</a:t>
            </a:r>
            <a:endParaRPr lang="es-ES" sz="1000">
              <a:latin typeface="Trebuchet MS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DCF3E8-D1CD-4B06-B934-E069A0F30EC4}" type="slidenum">
              <a:rPr lang="es-CL"/>
              <a:pPr/>
              <a:t>9</a:t>
            </a:fld>
            <a:endParaRPr lang="es-CL"/>
          </a:p>
        </p:txBody>
      </p:sp>
      <p:sp>
        <p:nvSpPr>
          <p:cNvPr id="299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9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6732604"/>
            <a:ext cx="6858000" cy="1725559"/>
          </a:xfrm>
          <a:noFill/>
          <a:ln/>
        </p:spPr>
        <p:txBody>
          <a:bodyPr/>
          <a:lstStyle/>
          <a:p>
            <a:pPr algn="just"/>
            <a:r>
              <a:rPr lang="es-MX" sz="1000">
                <a:latin typeface="Trebuchet MS" pitchFamily="34" charset="0"/>
              </a:rPr>
              <a:t>Se explica en primera instancia los fundamentos del programa, y la metodología utilizada (muy rápido) para luego exponer los objetivos en competitividad y el Programa de Obras.</a:t>
            </a:r>
            <a:endParaRPr lang="es-ES" sz="1000">
              <a:latin typeface="Trebuchet MS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E8E808-E2C1-48B6-8BFF-7D7C56E3BDF6}" type="slidenum">
              <a:rPr lang="es-CL"/>
              <a:pPr/>
              <a:t>10</a:t>
            </a:fld>
            <a:endParaRPr lang="es-CL"/>
          </a:p>
        </p:txBody>
      </p:sp>
      <p:sp>
        <p:nvSpPr>
          <p:cNvPr id="303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3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6732604"/>
            <a:ext cx="6858000" cy="1725559"/>
          </a:xfrm>
          <a:noFill/>
          <a:ln/>
        </p:spPr>
        <p:txBody>
          <a:bodyPr/>
          <a:lstStyle/>
          <a:p>
            <a:pPr algn="just"/>
            <a:r>
              <a:rPr lang="es-MX" sz="1000">
                <a:latin typeface="Trebuchet MS" pitchFamily="34" charset="0"/>
              </a:rPr>
              <a:t>Se explica en primera instancia los fundamentos del programa, y la metodología utilizada (muy rápido) para luego exponer los objetivos en competitividad y el Programa de Obras.</a:t>
            </a:r>
            <a:endParaRPr lang="es-ES" sz="1000">
              <a:latin typeface="Trebuchet MS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B19127-0904-4918-B9C0-849C9B1DB4E0}" type="slidenum">
              <a:rPr lang="es-CL"/>
              <a:pPr/>
              <a:t>11</a:t>
            </a:fld>
            <a:endParaRPr lang="es-CL"/>
          </a:p>
        </p:txBody>
      </p:sp>
      <p:sp>
        <p:nvSpPr>
          <p:cNvPr id="30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5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6732604"/>
            <a:ext cx="6858000" cy="1725559"/>
          </a:xfrm>
          <a:noFill/>
          <a:ln/>
        </p:spPr>
        <p:txBody>
          <a:bodyPr/>
          <a:lstStyle/>
          <a:p>
            <a:pPr algn="just"/>
            <a:r>
              <a:rPr lang="es-MX" sz="1000">
                <a:latin typeface="Trebuchet MS" pitchFamily="34" charset="0"/>
              </a:rPr>
              <a:t>Se explica en primera instancia los fundamentos del programa, y la metodología utilizada (muy rápido) para luego exponer los objetivos en competitividad y el Programa de Obras.</a:t>
            </a:r>
            <a:endParaRPr lang="es-ES" sz="1000">
              <a:latin typeface="Trebuchet MS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38D5CE-AF58-473D-B5FA-7005B8040836}" type="slidenum">
              <a:rPr lang="es-CL"/>
              <a:pPr/>
              <a:t>12</a:t>
            </a:fld>
            <a:endParaRPr lang="es-CL"/>
          </a:p>
        </p:txBody>
      </p:sp>
      <p:sp>
        <p:nvSpPr>
          <p:cNvPr id="292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2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6732604"/>
            <a:ext cx="6858000" cy="1725559"/>
          </a:xfrm>
          <a:noFill/>
          <a:ln/>
        </p:spPr>
        <p:txBody>
          <a:bodyPr/>
          <a:lstStyle/>
          <a:p>
            <a:pPr algn="just"/>
            <a:r>
              <a:rPr lang="es-MX" sz="1000">
                <a:latin typeface="Trebuchet MS" pitchFamily="34" charset="0"/>
              </a:rPr>
              <a:t>Se explica en primera instancia los fundamentos del programa, y la metodología utilizada (muy rápido) para luego exponer los objetivos en competitividad y el Programa de Obras.</a:t>
            </a:r>
            <a:endParaRPr lang="es-ES" sz="1000">
              <a:latin typeface="Trebuchet MS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771910-6FEA-4FE6-8A5B-B8E90A42299F}" type="slidenum">
              <a:rPr lang="es-CL"/>
              <a:pPr/>
              <a:t>13</a:t>
            </a:fld>
            <a:endParaRPr lang="es-CL"/>
          </a:p>
        </p:txBody>
      </p:sp>
      <p:sp>
        <p:nvSpPr>
          <p:cNvPr id="294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4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6732604"/>
            <a:ext cx="6858000" cy="1725559"/>
          </a:xfrm>
          <a:noFill/>
          <a:ln/>
        </p:spPr>
        <p:txBody>
          <a:bodyPr/>
          <a:lstStyle/>
          <a:p>
            <a:pPr algn="just"/>
            <a:r>
              <a:rPr lang="es-MX" sz="1000">
                <a:latin typeface="Trebuchet MS" pitchFamily="34" charset="0"/>
              </a:rPr>
              <a:t>Se explica en primera instancia los fundamentos del programa, y la metodología utilizada (muy rápido) para luego exponer los objetivos en competitividad y el Programa de Obras.</a:t>
            </a:r>
            <a:endParaRPr lang="es-ES" sz="1000">
              <a:latin typeface="Trebuchet MS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15/08/2010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15/08/2010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15/08/2010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A847CFC-816F-41D0-AAC0-9BF4FEBC753E}" type="datetimeFigureOut">
              <a:rPr lang="es-ES" smtClean="0"/>
              <a:pPr/>
              <a:t>15/08/2010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ES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47CFC-816F-41D0-AAC0-9BF4FEBC753E}" type="datetimeFigureOut">
              <a:rPr lang="es-ES" smtClean="0">
                <a:solidFill>
                  <a:prstClr val="black"/>
                </a:solidFill>
              </a:rPr>
              <a:pPr/>
              <a:t>15/08/2010</a:t>
            </a:fld>
            <a:endParaRPr lang="es-ES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>
                <a:solidFill>
                  <a:prstClr val="black"/>
                </a:solidFill>
              </a:rPr>
              <a:pPr/>
              <a:t>‹Nº›</a:t>
            </a:fld>
            <a:endParaRPr lang="es-ES">
              <a:solidFill>
                <a:prstClr val="black"/>
              </a:solidFill>
            </a:endParaRPr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47CFC-816F-41D0-AAC0-9BF4FEBC753E}" type="datetimeFigureOut">
              <a:rPr lang="es-ES" smtClean="0">
                <a:solidFill>
                  <a:prstClr val="white"/>
                </a:solidFill>
              </a:rPr>
              <a:pPr/>
              <a:t>15/08/2010</a:t>
            </a:fld>
            <a:endParaRPr lang="es-ES">
              <a:solidFill>
                <a:prstClr val="white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>
              <a:solidFill>
                <a:prstClr val="white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>
                <a:solidFill>
                  <a:prstClr val="white"/>
                </a:solidFill>
              </a:rPr>
              <a:pPr/>
              <a:t>‹Nº›</a:t>
            </a:fld>
            <a:endParaRPr lang="es-ES">
              <a:solidFill>
                <a:prstClr val="white"/>
              </a:solidFill>
            </a:endParaRPr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47CFC-816F-41D0-AAC0-9BF4FEBC753E}" type="datetimeFigureOut">
              <a:rPr lang="es-ES" smtClean="0">
                <a:solidFill>
                  <a:prstClr val="white"/>
                </a:solidFill>
              </a:rPr>
              <a:pPr/>
              <a:t>15/08/2010</a:t>
            </a:fld>
            <a:endParaRPr lang="es-ES">
              <a:solidFill>
                <a:prstClr val="white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>
              <a:solidFill>
                <a:prstClr val="white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>
                <a:solidFill>
                  <a:prstClr val="white"/>
                </a:solidFill>
              </a:rPr>
              <a:pPr/>
              <a:t>‹Nº›</a:t>
            </a:fld>
            <a:endParaRPr lang="es-ES">
              <a:solidFill>
                <a:prstClr val="white"/>
              </a:solidFill>
            </a:endParaRPr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47CFC-816F-41D0-AAC0-9BF4FEBC753E}" type="datetimeFigureOut">
              <a:rPr lang="es-ES" smtClean="0">
                <a:solidFill>
                  <a:prstClr val="black"/>
                </a:solidFill>
              </a:rPr>
              <a:pPr/>
              <a:t>15/08/2010</a:t>
            </a:fld>
            <a:endParaRPr lang="es-ES">
              <a:solidFill>
                <a:prstClr val="black"/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>
                <a:solidFill>
                  <a:prstClr val="black"/>
                </a:solidFill>
              </a:rPr>
              <a:pPr/>
              <a:t>‹Nº›</a:t>
            </a:fld>
            <a:endParaRPr lang="es-ES">
              <a:solidFill>
                <a:prstClr val="black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47CFC-816F-41D0-AAC0-9BF4FEBC753E}" type="datetimeFigureOut">
              <a:rPr lang="es-ES" smtClean="0">
                <a:solidFill>
                  <a:prstClr val="white"/>
                </a:solidFill>
              </a:rPr>
              <a:pPr/>
              <a:t>15/08/2010</a:t>
            </a:fld>
            <a:endParaRPr lang="es-ES">
              <a:solidFill>
                <a:prstClr val="white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>
              <a:solidFill>
                <a:prstClr val="white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>
                <a:solidFill>
                  <a:prstClr val="white"/>
                </a:solidFill>
              </a:rPr>
              <a:pPr/>
              <a:t>‹Nº›</a:t>
            </a:fld>
            <a:endParaRPr lang="es-ES">
              <a:solidFill>
                <a:prstClr val="white"/>
              </a:solidFill>
            </a:endParaRPr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47CFC-816F-41D0-AAC0-9BF4FEBC753E}" type="datetimeFigureOut">
              <a:rPr lang="es-ES" smtClean="0">
                <a:solidFill>
                  <a:prstClr val="black"/>
                </a:solidFill>
              </a:rPr>
              <a:pPr/>
              <a:t>15/08/2010</a:t>
            </a:fld>
            <a:endParaRPr lang="es-ES">
              <a:solidFill>
                <a:prstClr val="black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>
                <a:solidFill>
                  <a:prstClr val="black"/>
                </a:solidFill>
              </a:rPr>
              <a:pPr/>
              <a:t>‹Nº›</a:t>
            </a:fld>
            <a:endParaRPr lang="es-E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A847CFC-816F-41D0-AAC0-9BF4FEBC753E}" type="datetimeFigureOut">
              <a:rPr lang="es-ES" smtClean="0">
                <a:solidFill>
                  <a:prstClr val="black"/>
                </a:solidFill>
              </a:rPr>
              <a:pPr/>
              <a:t>15/08/2010</a:t>
            </a:fld>
            <a:endParaRPr lang="es-ES">
              <a:solidFill>
                <a:prstClr val="black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>
                <a:solidFill>
                  <a:prstClr val="black"/>
                </a:solidFill>
              </a:rPr>
              <a:pPr/>
              <a:t>‹Nº›</a:t>
            </a:fld>
            <a:endParaRPr lang="es-ES">
              <a:solidFill>
                <a:prstClr val="black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15/08/2010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A847CFC-816F-41D0-AAC0-9BF4FEBC753E}" type="datetimeFigureOut">
              <a:rPr lang="es-ES" smtClean="0">
                <a:solidFill>
                  <a:prstClr val="white"/>
                </a:solidFill>
              </a:rPr>
              <a:pPr/>
              <a:t>15/08/2010</a:t>
            </a:fld>
            <a:endParaRPr lang="es-ES">
              <a:solidFill>
                <a:prstClr val="white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ES">
              <a:solidFill>
                <a:prstClr val="white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32FADFE-3B8F-471C-ABF0-DBC7717ECBBC}" type="slidenum">
              <a:rPr lang="es-ES" smtClean="0">
                <a:solidFill>
                  <a:prstClr val="white"/>
                </a:solidFill>
              </a:rPr>
              <a:pPr/>
              <a:t>‹Nº›</a:t>
            </a:fld>
            <a:endParaRPr lang="es-ES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47CFC-816F-41D0-AAC0-9BF4FEBC753E}" type="datetimeFigureOut">
              <a:rPr lang="es-ES" smtClean="0">
                <a:solidFill>
                  <a:prstClr val="black"/>
                </a:solidFill>
              </a:rPr>
              <a:pPr/>
              <a:t>15/08/2010</a:t>
            </a:fld>
            <a:endParaRPr lang="es-ES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>
                <a:solidFill>
                  <a:prstClr val="black"/>
                </a:solidFill>
              </a:rPr>
              <a:pPr/>
              <a:t>‹Nº›</a:t>
            </a:fld>
            <a:endParaRPr lang="es-E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47CFC-816F-41D0-AAC0-9BF4FEBC753E}" type="datetimeFigureOut">
              <a:rPr lang="es-ES" smtClean="0">
                <a:solidFill>
                  <a:prstClr val="black"/>
                </a:solidFill>
              </a:rPr>
              <a:pPr/>
              <a:t>15/08/2010</a:t>
            </a:fld>
            <a:endParaRPr lang="es-ES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>
                <a:solidFill>
                  <a:prstClr val="black"/>
                </a:solidFill>
              </a:rPr>
              <a:pPr/>
              <a:t>‹Nº›</a:t>
            </a:fld>
            <a:endParaRPr lang="es-E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1143000" y="609600"/>
            <a:ext cx="7799388" cy="54514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1143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476C9A-35EE-4C37-B9C0-47C4209DBB09}" type="slidenum">
              <a:rPr lang="es-ES">
                <a:solidFill>
                  <a:prstClr val="black"/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blind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15/08/2010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15/08/2010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15/08/2010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15/08/2010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15/08/2010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15/08/2010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15/08/2010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15/08/2010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A847CFC-816F-41D0-AAC0-9BF4FEBC753E}" type="datetimeFigureOut">
              <a:rPr lang="es-ES" smtClean="0">
                <a:solidFill>
                  <a:prstClr val="black"/>
                </a:solidFill>
              </a:rPr>
              <a:pPr/>
              <a:t>15/08/2010</a:t>
            </a:fld>
            <a:endParaRPr lang="es-ES">
              <a:solidFill>
                <a:prstClr val="black"/>
              </a:solidFill>
            </a:endParaRPr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32FADFE-3B8F-471C-ABF0-DBC7717ECBBC}" type="slidenum">
              <a:rPr lang="es-ES" smtClean="0">
                <a:solidFill>
                  <a:prstClr val="black"/>
                </a:solidFill>
              </a:rPr>
              <a:pPr/>
              <a:t>‹Nº›</a:t>
            </a:fld>
            <a:endParaRPr lang="es-ES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iriquelm@gmail.com" TargetMode="Externa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oferta%20economica%20autopista%20del%20sol.xlsx" TargetMode="Externa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MOTIVACION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000496" y="2928934"/>
            <a:ext cx="4572000" cy="2500330"/>
          </a:xfrm>
        </p:spPr>
        <p:txBody>
          <a:bodyPr>
            <a:normAutofit/>
          </a:bodyPr>
          <a:lstStyle/>
          <a:p>
            <a:r>
              <a:rPr lang="es-CL" b="1" dirty="0" smtClean="0">
                <a:solidFill>
                  <a:schemeClr val="accent4">
                    <a:lumMod val="50000"/>
                  </a:schemeClr>
                </a:solidFill>
              </a:rPr>
              <a:t>Profesor de Cátedra.</a:t>
            </a:r>
          </a:p>
          <a:p>
            <a:r>
              <a:rPr lang="es-CL" sz="4200" b="1" dirty="0" smtClean="0">
                <a:solidFill>
                  <a:schemeClr val="accent4">
                    <a:lumMod val="50000"/>
                  </a:schemeClr>
                </a:solidFill>
              </a:rPr>
              <a:t>Igor Riquelme V.</a:t>
            </a:r>
          </a:p>
          <a:p>
            <a:r>
              <a:rPr lang="es-CL" sz="2900" b="1" dirty="0" smtClean="0">
                <a:solidFill>
                  <a:schemeClr val="accent4">
                    <a:lumMod val="50000"/>
                  </a:schemeClr>
                </a:solidFill>
                <a:hlinkClick r:id="rId2"/>
              </a:rPr>
              <a:t>iriquelm@gmail.com</a:t>
            </a:r>
            <a:endParaRPr lang="es-CL" sz="29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es-CL" sz="4200" b="1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2675" name="Picture 59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1000108"/>
            <a:ext cx="7256463" cy="488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26"/>
          <p:cNvSpPr txBox="1">
            <a:spLocks noChangeArrowheads="1"/>
          </p:cNvSpPr>
          <p:nvPr/>
        </p:nvSpPr>
        <p:spPr>
          <a:xfrm>
            <a:off x="357158" y="0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Unidades de Desarrollo</a:t>
            </a:r>
            <a:endParaRPr kumimoji="0" lang="es-ES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413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150" y="1268413"/>
            <a:ext cx="7092950" cy="5275262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4" name="Rectangle 26"/>
          <p:cNvSpPr txBox="1">
            <a:spLocks noChangeArrowheads="1"/>
          </p:cNvSpPr>
          <p:nvPr/>
        </p:nvSpPr>
        <p:spPr>
          <a:xfrm>
            <a:off x="357158" y="0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Unidades de Desarrollo</a:t>
            </a:r>
            <a:endParaRPr kumimoji="0" lang="es-ES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184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785794"/>
            <a:ext cx="5849938" cy="575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26"/>
          <p:cNvSpPr txBox="1">
            <a:spLocks noChangeArrowheads="1"/>
          </p:cNvSpPr>
          <p:nvPr/>
        </p:nvSpPr>
        <p:spPr>
          <a:xfrm>
            <a:off x="357158" y="0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Ingresos</a:t>
            </a:r>
            <a:endParaRPr kumimoji="0" lang="es-ES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537" name="Picture 64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928670"/>
            <a:ext cx="7256463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26"/>
          <p:cNvSpPr txBox="1">
            <a:spLocks noChangeArrowheads="1"/>
          </p:cNvSpPr>
          <p:nvPr/>
        </p:nvSpPr>
        <p:spPr>
          <a:xfrm>
            <a:off x="357158" y="0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Costos</a:t>
            </a:r>
            <a:endParaRPr kumimoji="0" lang="es-ES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47 Elipse"/>
          <p:cNvSpPr/>
          <p:nvPr/>
        </p:nvSpPr>
        <p:spPr>
          <a:xfrm>
            <a:off x="2000232" y="1428736"/>
            <a:ext cx="5000660" cy="392909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5400" b="1" dirty="0" smtClean="0">
                <a:solidFill>
                  <a:schemeClr val="tx1"/>
                </a:solidFill>
              </a:rPr>
              <a:t>Proyecto</a:t>
            </a:r>
            <a:endParaRPr lang="es-CL" sz="5400" b="1" dirty="0">
              <a:solidFill>
                <a:schemeClr val="tx1"/>
              </a:solidFill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642910" y="3214686"/>
            <a:ext cx="1857388" cy="714380"/>
          </a:xfrm>
          <a:prstGeom prst="roundRect">
            <a:avLst/>
          </a:prstGeom>
          <a:solidFill>
            <a:srgbClr val="00B0F0"/>
          </a:solidFill>
          <a:ln>
            <a:solidFill>
              <a:srgbClr val="C00000"/>
            </a:solidFill>
          </a:ln>
          <a:effectLst/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000" b="1" dirty="0" smtClean="0">
                <a:solidFill>
                  <a:schemeClr val="tx1"/>
                </a:solidFill>
                <a:latin typeface="Arial Narrow" pitchFamily="34" charset="0"/>
              </a:rPr>
              <a:t>Plazos</a:t>
            </a:r>
            <a:endParaRPr lang="es-ES" sz="2000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55" name="54 Rectángulo redondeado"/>
          <p:cNvSpPr/>
          <p:nvPr/>
        </p:nvSpPr>
        <p:spPr>
          <a:xfrm>
            <a:off x="1714480" y="1285860"/>
            <a:ext cx="1908000" cy="720000"/>
          </a:xfrm>
          <a:prstGeom prst="roundRect">
            <a:avLst/>
          </a:prstGeom>
          <a:solidFill>
            <a:srgbClr val="00B0F0"/>
          </a:solidFill>
          <a:ln>
            <a:solidFill>
              <a:srgbClr val="C00000"/>
            </a:solidFill>
          </a:ln>
          <a:effectLst/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000" b="1" dirty="0" smtClean="0">
                <a:solidFill>
                  <a:schemeClr val="tx1"/>
                </a:solidFill>
                <a:latin typeface="Arial Narrow" pitchFamily="34" charset="0"/>
              </a:rPr>
              <a:t>Actores</a:t>
            </a:r>
            <a:endParaRPr lang="es-ES" sz="2000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59" name="58 Rectángulo redondeado"/>
          <p:cNvSpPr/>
          <p:nvPr/>
        </p:nvSpPr>
        <p:spPr>
          <a:xfrm>
            <a:off x="5357818" y="1214422"/>
            <a:ext cx="1908000" cy="720000"/>
          </a:xfrm>
          <a:prstGeom prst="roundRect">
            <a:avLst/>
          </a:prstGeom>
          <a:solidFill>
            <a:srgbClr val="00B0F0"/>
          </a:solidFill>
          <a:ln>
            <a:solidFill>
              <a:srgbClr val="C00000"/>
            </a:solidFill>
          </a:ln>
          <a:effectLst/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000" b="1" dirty="0" smtClean="0">
                <a:solidFill>
                  <a:schemeClr val="tx1"/>
                </a:solidFill>
                <a:latin typeface="Arial Narrow" pitchFamily="34" charset="0"/>
              </a:rPr>
              <a:t>Riesgos</a:t>
            </a:r>
            <a:endParaRPr lang="es-ES" sz="2000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29" name="Rectangle 26"/>
          <p:cNvSpPr txBox="1">
            <a:spLocks noChangeArrowheads="1"/>
          </p:cNvSpPr>
          <p:nvPr/>
        </p:nvSpPr>
        <p:spPr>
          <a:xfrm>
            <a:off x="357158" y="0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Modelo de Negocio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22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Formulación del Proyecto</a:t>
            </a:r>
            <a:endParaRPr kumimoji="0" lang="es-ES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0" name="39 Rectángulo redondeado"/>
          <p:cNvSpPr/>
          <p:nvPr/>
        </p:nvSpPr>
        <p:spPr>
          <a:xfrm>
            <a:off x="6572264" y="3071810"/>
            <a:ext cx="1908000" cy="720000"/>
          </a:xfrm>
          <a:prstGeom prst="roundRect">
            <a:avLst/>
          </a:prstGeom>
          <a:solidFill>
            <a:srgbClr val="00B0F0"/>
          </a:solidFill>
          <a:ln>
            <a:solidFill>
              <a:srgbClr val="C00000"/>
            </a:solidFill>
          </a:ln>
          <a:effectLst/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000" b="1" dirty="0" smtClean="0">
                <a:solidFill>
                  <a:schemeClr val="tx1"/>
                </a:solidFill>
                <a:latin typeface="Arial Narrow" pitchFamily="34" charset="0"/>
              </a:rPr>
              <a:t>Financiamiento</a:t>
            </a:r>
            <a:endParaRPr lang="es-ES" sz="2000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49" name="48 Rectángulo redondeado"/>
          <p:cNvSpPr/>
          <p:nvPr/>
        </p:nvSpPr>
        <p:spPr>
          <a:xfrm>
            <a:off x="1643042" y="5000636"/>
            <a:ext cx="1908000" cy="720000"/>
          </a:xfrm>
          <a:prstGeom prst="roundRect">
            <a:avLst/>
          </a:prstGeom>
          <a:solidFill>
            <a:srgbClr val="00B0F0"/>
          </a:solidFill>
          <a:ln>
            <a:solidFill>
              <a:srgbClr val="C00000"/>
            </a:solidFill>
          </a:ln>
          <a:effectLst/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000" b="1" dirty="0" smtClean="0">
                <a:solidFill>
                  <a:schemeClr val="tx1"/>
                </a:solidFill>
                <a:latin typeface="Arial Narrow" pitchFamily="34" charset="0"/>
              </a:rPr>
              <a:t>Usuarios</a:t>
            </a:r>
            <a:endParaRPr lang="es-ES" sz="2000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50" name="49 Rectángulo redondeado"/>
          <p:cNvSpPr/>
          <p:nvPr/>
        </p:nvSpPr>
        <p:spPr>
          <a:xfrm>
            <a:off x="5500694" y="5072074"/>
            <a:ext cx="1908000" cy="720000"/>
          </a:xfrm>
          <a:prstGeom prst="roundRect">
            <a:avLst/>
          </a:prstGeom>
          <a:solidFill>
            <a:srgbClr val="00B0F0"/>
          </a:solidFill>
          <a:ln>
            <a:solidFill>
              <a:srgbClr val="C00000"/>
            </a:solidFill>
          </a:ln>
          <a:effectLst/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solidFill>
                  <a:schemeClr val="tx1"/>
                </a:solidFill>
                <a:latin typeface="Arial Narrow" pitchFamily="34" charset="0"/>
              </a:rPr>
              <a:t>Marco Legal</a:t>
            </a:r>
            <a:endParaRPr lang="es-ES" sz="2000" b="1" dirty="0">
              <a:solidFill>
                <a:schemeClr val="tx1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285720" y="1142984"/>
            <a:ext cx="8229600" cy="5215274"/>
          </a:xfrm>
          <a:prstGeom prst="rect">
            <a:avLst/>
          </a:prstGeom>
          <a:noFill/>
          <a:ln w="57150" cap="flat" cmpd="sng">
            <a:noFill/>
            <a:prstDash val="sysDot"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algn="just" eaLnBrk="0" hangingPunct="0">
              <a:lnSpc>
                <a:spcPct val="150000"/>
              </a:lnSpc>
              <a:buFontTx/>
              <a:buChar char="•"/>
              <a:tabLst>
                <a:tab pos="457200" algn="l"/>
              </a:tabLst>
              <a:defRPr/>
            </a:pPr>
            <a:r>
              <a:rPr lang="es-ES" sz="1800" dirty="0"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lang="es-MX" sz="2000" b="1" dirty="0">
                <a:effectLst/>
                <a:ea typeface="Times New Roman" pitchFamily="18" charset="0"/>
                <a:cs typeface="Arial" pitchFamily="34" charset="0"/>
              </a:rPr>
              <a:t>Riesgo del Lugar</a:t>
            </a:r>
          </a:p>
          <a:p>
            <a:pPr algn="just" eaLnBrk="0" hangingPunct="0">
              <a:lnSpc>
                <a:spcPct val="150000"/>
              </a:lnSpc>
              <a:buFontTx/>
              <a:buChar char="•"/>
              <a:tabLst>
                <a:tab pos="457200" algn="l"/>
              </a:tabLst>
              <a:defRPr/>
            </a:pPr>
            <a:r>
              <a:rPr lang="es-MX" sz="2000" b="1" dirty="0">
                <a:effectLst/>
                <a:cs typeface="Arial" pitchFamily="34" charset="0"/>
              </a:rPr>
              <a:t> Riesgo de Diseño, Construcción e Inspección.</a:t>
            </a:r>
          </a:p>
          <a:p>
            <a:pPr algn="just" eaLnBrk="0" hangingPunct="0">
              <a:lnSpc>
                <a:spcPct val="150000"/>
              </a:lnSpc>
              <a:buFontTx/>
              <a:buChar char="•"/>
              <a:tabLst>
                <a:tab pos="457200" algn="l"/>
              </a:tabLst>
              <a:defRPr/>
            </a:pPr>
            <a:r>
              <a:rPr lang="es-MX" sz="2000" b="1" dirty="0">
                <a:effectLst/>
                <a:cs typeface="Arial" pitchFamily="34" charset="0"/>
              </a:rPr>
              <a:t> Riesgo Financiero y de los Sponsor</a:t>
            </a:r>
          </a:p>
          <a:p>
            <a:pPr algn="just" eaLnBrk="0" hangingPunct="0">
              <a:lnSpc>
                <a:spcPct val="150000"/>
              </a:lnSpc>
              <a:buFontTx/>
              <a:buChar char="•"/>
              <a:tabLst>
                <a:tab pos="457200" algn="l"/>
              </a:tabLst>
              <a:defRPr/>
            </a:pPr>
            <a:r>
              <a:rPr lang="es-MX" sz="2000" b="1" dirty="0">
                <a:effectLst/>
                <a:cs typeface="Arial" pitchFamily="34" charset="0"/>
              </a:rPr>
              <a:t> Riesgo de la Operación</a:t>
            </a:r>
          </a:p>
          <a:p>
            <a:pPr algn="just" eaLnBrk="0" hangingPunct="0">
              <a:lnSpc>
                <a:spcPct val="150000"/>
              </a:lnSpc>
              <a:buFontTx/>
              <a:buChar char="•"/>
              <a:tabLst>
                <a:tab pos="457200" algn="l"/>
              </a:tabLst>
              <a:defRPr/>
            </a:pPr>
            <a:r>
              <a:rPr lang="es-MX" sz="2000" b="1" dirty="0">
                <a:effectLst/>
                <a:cs typeface="Arial" pitchFamily="34" charset="0"/>
              </a:rPr>
              <a:t> Riesgo de Mercado</a:t>
            </a:r>
          </a:p>
          <a:p>
            <a:pPr algn="just" eaLnBrk="0" hangingPunct="0">
              <a:lnSpc>
                <a:spcPct val="150000"/>
              </a:lnSpc>
              <a:buFontTx/>
              <a:buChar char="•"/>
              <a:tabLst>
                <a:tab pos="457200" algn="l"/>
              </a:tabLst>
              <a:defRPr/>
            </a:pPr>
            <a:r>
              <a:rPr lang="es-MX" sz="2000" b="1" dirty="0">
                <a:effectLst/>
                <a:cs typeface="Arial" pitchFamily="34" charset="0"/>
              </a:rPr>
              <a:t> Riesgo de Coordinación</a:t>
            </a:r>
          </a:p>
          <a:p>
            <a:pPr algn="just" eaLnBrk="0" hangingPunct="0">
              <a:lnSpc>
                <a:spcPct val="150000"/>
              </a:lnSpc>
              <a:buFontTx/>
              <a:buChar char="•"/>
              <a:tabLst>
                <a:tab pos="457200" algn="l"/>
              </a:tabLst>
              <a:defRPr/>
            </a:pPr>
            <a:r>
              <a:rPr lang="es-MX" sz="2000" b="1" dirty="0">
                <a:effectLst/>
                <a:cs typeface="Arial" pitchFamily="34" charset="0"/>
              </a:rPr>
              <a:t> Riesgo de la relación con la Industria.</a:t>
            </a:r>
          </a:p>
          <a:p>
            <a:pPr algn="just" eaLnBrk="0" hangingPunct="0">
              <a:lnSpc>
                <a:spcPct val="150000"/>
              </a:lnSpc>
              <a:buFontTx/>
              <a:buChar char="•"/>
              <a:tabLst>
                <a:tab pos="457200" algn="l"/>
              </a:tabLst>
              <a:defRPr/>
            </a:pPr>
            <a:r>
              <a:rPr lang="es-MX" sz="2000" b="1" dirty="0">
                <a:effectLst/>
                <a:cs typeface="Arial" pitchFamily="34" charset="0"/>
              </a:rPr>
              <a:t> Riesgos políticos y legales.</a:t>
            </a:r>
          </a:p>
          <a:p>
            <a:pPr algn="just" eaLnBrk="0" hangingPunct="0">
              <a:lnSpc>
                <a:spcPct val="150000"/>
              </a:lnSpc>
              <a:buFontTx/>
              <a:buChar char="•"/>
              <a:tabLst>
                <a:tab pos="457200" algn="l"/>
              </a:tabLst>
              <a:defRPr/>
            </a:pPr>
            <a:r>
              <a:rPr lang="es-MX" sz="2000" b="1" dirty="0">
                <a:effectLst/>
                <a:cs typeface="Arial" pitchFamily="34" charset="0"/>
              </a:rPr>
              <a:t> Riesgos  de fuerza Mayor</a:t>
            </a:r>
          </a:p>
          <a:p>
            <a:pPr algn="just" eaLnBrk="0" hangingPunct="0">
              <a:lnSpc>
                <a:spcPct val="150000"/>
              </a:lnSpc>
              <a:buFontTx/>
              <a:buChar char="•"/>
              <a:tabLst>
                <a:tab pos="457200" algn="l"/>
              </a:tabLst>
              <a:defRPr/>
            </a:pPr>
            <a:r>
              <a:rPr lang="es-MX" sz="2000" b="1" dirty="0">
                <a:effectLst/>
                <a:cs typeface="Arial" pitchFamily="34" charset="0"/>
              </a:rPr>
              <a:t> Riesgos propios del activo.</a:t>
            </a:r>
            <a:endParaRPr lang="es-ES" sz="2000" b="1" dirty="0">
              <a:effectLst/>
            </a:endParaRPr>
          </a:p>
        </p:txBody>
      </p:sp>
      <p:sp>
        <p:nvSpPr>
          <p:cNvPr id="5" name="Rectangle 26"/>
          <p:cNvSpPr txBox="1">
            <a:spLocks noChangeArrowheads="1"/>
          </p:cNvSpPr>
          <p:nvPr/>
        </p:nvSpPr>
        <p:spPr>
          <a:xfrm>
            <a:off x="214282" y="0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Modelo de Negocio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22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Riesgos</a:t>
            </a:r>
            <a:endParaRPr kumimoji="0" lang="es-ES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357686" y="4786322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dirty="0" smtClean="0"/>
              <a:t>El ciclo de administración del riesgo</a:t>
            </a:r>
          </a:p>
          <a:p>
            <a:pPr lvl="1"/>
            <a:r>
              <a:rPr lang="es-MX" dirty="0" smtClean="0">
                <a:cs typeface="Arial" pitchFamily="34" charset="0"/>
              </a:rPr>
              <a:t>Identificación</a:t>
            </a:r>
          </a:p>
          <a:p>
            <a:pPr lvl="1"/>
            <a:r>
              <a:rPr lang="es-MX" dirty="0" smtClean="0">
                <a:cs typeface="Arial" pitchFamily="34" charset="0"/>
              </a:rPr>
              <a:t>Evaluación</a:t>
            </a:r>
          </a:p>
          <a:p>
            <a:pPr lvl="1"/>
            <a:r>
              <a:rPr lang="es-MX" dirty="0" smtClean="0">
                <a:cs typeface="Arial" pitchFamily="34" charset="0"/>
              </a:rPr>
              <a:t>Asignación</a:t>
            </a:r>
          </a:p>
          <a:p>
            <a:pPr lvl="1"/>
            <a:r>
              <a:rPr lang="es-MX" dirty="0" smtClean="0">
                <a:cs typeface="Arial" pitchFamily="34" charset="0"/>
              </a:rPr>
              <a:t>Mitigación</a:t>
            </a:r>
          </a:p>
          <a:p>
            <a:pPr lvl="1"/>
            <a:r>
              <a:rPr lang="es-MX" dirty="0" smtClean="0">
                <a:cs typeface="Arial" pitchFamily="34" charset="0"/>
              </a:rPr>
              <a:t>Monitoreo y Revisión.</a:t>
            </a: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0" y="1142984"/>
            <a:ext cx="8229600" cy="515526"/>
          </a:xfrm>
          <a:prstGeom prst="rect">
            <a:avLst/>
          </a:prstGeom>
          <a:noFill/>
          <a:ln w="57150" cap="flat" cmpd="sng">
            <a:noFill/>
            <a:prstDash val="sysDot"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algn="just" eaLnBrk="0" hangingPunct="0">
              <a:lnSpc>
                <a:spcPct val="150000"/>
              </a:lnSpc>
              <a:buFontTx/>
              <a:buChar char="•"/>
              <a:tabLst>
                <a:tab pos="457200" algn="l"/>
              </a:tabLst>
              <a:defRPr/>
            </a:pPr>
            <a:r>
              <a:rPr lang="es-ES" sz="1800" dirty="0"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lang="es-MX" sz="2000" b="1" dirty="0">
                <a:effectLst/>
                <a:ea typeface="Times New Roman" pitchFamily="18" charset="0"/>
                <a:cs typeface="Arial" pitchFamily="34" charset="0"/>
              </a:rPr>
              <a:t>Riesgo del </a:t>
            </a:r>
            <a:r>
              <a:rPr lang="es-MX" sz="2000" b="1" dirty="0" smtClean="0">
                <a:effectLst/>
                <a:ea typeface="Times New Roman" pitchFamily="18" charset="0"/>
                <a:cs typeface="Arial" pitchFamily="34" charset="0"/>
              </a:rPr>
              <a:t>Lugar</a:t>
            </a:r>
            <a:endParaRPr lang="es-MX" sz="2000" b="1" dirty="0">
              <a:effectLst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5" name="Rectangle 26"/>
          <p:cNvSpPr txBox="1">
            <a:spLocks noChangeArrowheads="1"/>
          </p:cNvSpPr>
          <p:nvPr/>
        </p:nvSpPr>
        <p:spPr>
          <a:xfrm>
            <a:off x="214282" y="0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Modelo de Negocio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22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Riesgos</a:t>
            </a:r>
            <a:endParaRPr kumimoji="0" lang="es-ES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428596" y="1928802"/>
          <a:ext cx="8143932" cy="330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5983"/>
                <a:gridCol w="2035983"/>
                <a:gridCol w="2035983"/>
                <a:gridCol w="203598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Identificación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Consecuencia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Mitigación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Asignación</a:t>
                      </a:r>
                      <a:endParaRPr lang="es-C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Estructuras</a:t>
                      </a:r>
                      <a:r>
                        <a:rPr lang="es-CL" baseline="0" dirty="0" smtClean="0"/>
                        <a:t> Existentes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Plan Regulador</a:t>
                      </a:r>
                      <a:r>
                        <a:rPr lang="es-CL" baseline="0" dirty="0" smtClean="0"/>
                        <a:t> Comunal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Deslindes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Tendido de Alta</a:t>
                      </a:r>
                      <a:r>
                        <a:rPr lang="es-CL" baseline="0" dirty="0" smtClean="0"/>
                        <a:t> Tensión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Relocalización de Familias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0" y="1142984"/>
            <a:ext cx="8229600" cy="515526"/>
          </a:xfrm>
          <a:prstGeom prst="rect">
            <a:avLst/>
          </a:prstGeom>
          <a:noFill/>
          <a:ln w="57150" cap="flat" cmpd="sng">
            <a:noFill/>
            <a:prstDash val="sysDot"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algn="just" eaLnBrk="0" hangingPunct="0">
              <a:lnSpc>
                <a:spcPct val="150000"/>
              </a:lnSpc>
              <a:buFontTx/>
              <a:buChar char="•"/>
              <a:tabLst>
                <a:tab pos="457200" algn="l"/>
              </a:tabLst>
              <a:defRPr/>
            </a:pPr>
            <a:r>
              <a:rPr lang="es-ES" sz="1800" dirty="0"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lang="es-MX" sz="2000" b="1" dirty="0">
                <a:effectLst/>
                <a:ea typeface="Times New Roman" pitchFamily="18" charset="0"/>
                <a:cs typeface="Arial" pitchFamily="34" charset="0"/>
              </a:rPr>
              <a:t>Riesgo del </a:t>
            </a:r>
            <a:r>
              <a:rPr lang="es-MX" sz="2000" b="1" dirty="0" smtClean="0">
                <a:effectLst/>
                <a:ea typeface="Times New Roman" pitchFamily="18" charset="0"/>
                <a:cs typeface="Arial" pitchFamily="34" charset="0"/>
              </a:rPr>
              <a:t>Lugar</a:t>
            </a:r>
            <a:endParaRPr lang="es-MX" sz="2000" b="1" dirty="0">
              <a:effectLst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5" name="Rectangle 26"/>
          <p:cNvSpPr txBox="1">
            <a:spLocks noChangeArrowheads="1"/>
          </p:cNvSpPr>
          <p:nvPr/>
        </p:nvSpPr>
        <p:spPr>
          <a:xfrm>
            <a:off x="214282" y="0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Modelo de Negocio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22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Riesgos</a:t>
            </a:r>
            <a:endParaRPr kumimoji="0" lang="es-ES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428596" y="1928802"/>
          <a:ext cx="8143932" cy="3571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40"/>
                <a:gridCol w="1928826"/>
                <a:gridCol w="2035983"/>
                <a:gridCol w="203598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Identificación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Consecuencia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Mitigación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Asignación</a:t>
                      </a:r>
                      <a:endParaRPr lang="es-C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Servicios:</a:t>
                      </a:r>
                    </a:p>
                    <a:p>
                      <a:r>
                        <a:rPr lang="es-CL" dirty="0" smtClean="0"/>
                        <a:t>Colector </a:t>
                      </a:r>
                      <a:r>
                        <a:rPr lang="es-CL" dirty="0" err="1" smtClean="0"/>
                        <a:t>Esval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Estacionamientos Ilegales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Riesgos Ambientales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Ocupación Indebida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Participación de la Comunidad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0" y="1123748"/>
            <a:ext cx="8229600" cy="553998"/>
          </a:xfrm>
          <a:prstGeom prst="rect">
            <a:avLst/>
          </a:prstGeom>
          <a:noFill/>
          <a:ln w="57150" cap="flat" cmpd="sng">
            <a:noFill/>
            <a:prstDash val="sysDot"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algn="just" eaLnBrk="0" hangingPunct="0">
              <a:lnSpc>
                <a:spcPct val="150000"/>
              </a:lnSpc>
              <a:buFontTx/>
              <a:buChar char="•"/>
              <a:tabLst>
                <a:tab pos="457200" algn="l"/>
              </a:tabLst>
              <a:defRPr/>
            </a:pPr>
            <a:r>
              <a:rPr lang="es-ES" sz="1800" dirty="0"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lang="es-MX" sz="2000" b="1" dirty="0">
                <a:effectLst/>
                <a:ea typeface="Times New Roman" pitchFamily="18" charset="0"/>
                <a:cs typeface="Arial" pitchFamily="34" charset="0"/>
              </a:rPr>
              <a:t>Riesgo </a:t>
            </a:r>
            <a:r>
              <a:rPr lang="es-MX" sz="2000" b="1" dirty="0" smtClean="0">
                <a:effectLst/>
                <a:ea typeface="Times New Roman" pitchFamily="18" charset="0"/>
                <a:cs typeface="Arial" pitchFamily="34" charset="0"/>
              </a:rPr>
              <a:t>de Diseño , Construcción e Inspección</a:t>
            </a:r>
            <a:endParaRPr lang="es-MX" sz="2000" b="1" dirty="0">
              <a:effectLst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5" name="Rectangle 26"/>
          <p:cNvSpPr txBox="1">
            <a:spLocks noChangeArrowheads="1"/>
          </p:cNvSpPr>
          <p:nvPr/>
        </p:nvSpPr>
        <p:spPr>
          <a:xfrm>
            <a:off x="214282" y="0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Modelo de Negocio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22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Riesgos</a:t>
            </a:r>
            <a:endParaRPr kumimoji="0" lang="es-ES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428596" y="1928802"/>
          <a:ext cx="8143932" cy="476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40"/>
                <a:gridCol w="1928826"/>
                <a:gridCol w="2035983"/>
                <a:gridCol w="203598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Identificación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Consecuencia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Mitigación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Asignación</a:t>
                      </a:r>
                      <a:endParaRPr lang="es-C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Diseño Urbano de las Áreas de Desarrollo.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dirty="0" smtClean="0"/>
                        <a:t>Diseño</a:t>
                      </a:r>
                      <a:r>
                        <a:rPr lang="es-CL" baseline="0" dirty="0" smtClean="0"/>
                        <a:t> Hidráulico</a:t>
                      </a:r>
                      <a:endParaRPr lang="es-C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Daños a terceros</a:t>
                      </a:r>
                      <a:r>
                        <a:rPr lang="es-CL" baseline="0" dirty="0" smtClean="0"/>
                        <a:t> durante la construcción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Construcción de Obras no anticipadas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Cambios</a:t>
                      </a:r>
                      <a:r>
                        <a:rPr lang="es-CL" baseline="0" dirty="0" smtClean="0"/>
                        <a:t> de Servicio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Nuevas Obras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0" y="1123748"/>
            <a:ext cx="8229600" cy="553998"/>
          </a:xfrm>
          <a:prstGeom prst="rect">
            <a:avLst/>
          </a:prstGeom>
          <a:noFill/>
          <a:ln w="57150" cap="flat" cmpd="sng">
            <a:noFill/>
            <a:prstDash val="sysDot"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algn="just" eaLnBrk="0" hangingPunct="0">
              <a:lnSpc>
                <a:spcPct val="150000"/>
              </a:lnSpc>
              <a:buFontTx/>
              <a:buChar char="•"/>
              <a:tabLst>
                <a:tab pos="457200" algn="l"/>
              </a:tabLst>
              <a:defRPr/>
            </a:pPr>
            <a:r>
              <a:rPr lang="es-ES" sz="1800" dirty="0"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lang="es-MX" sz="2000" b="1" dirty="0">
                <a:effectLst/>
                <a:ea typeface="Times New Roman" pitchFamily="18" charset="0"/>
                <a:cs typeface="Arial" pitchFamily="34" charset="0"/>
              </a:rPr>
              <a:t>Riesgo </a:t>
            </a:r>
            <a:r>
              <a:rPr lang="es-MX" sz="2000" b="1" dirty="0" smtClean="0">
                <a:effectLst/>
                <a:ea typeface="Times New Roman" pitchFamily="18" charset="0"/>
                <a:cs typeface="Arial" pitchFamily="34" charset="0"/>
              </a:rPr>
              <a:t>de Diseño , Construcción e Inspección</a:t>
            </a:r>
            <a:endParaRPr lang="es-MX" sz="2000" b="1" dirty="0">
              <a:effectLst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5" name="Rectangle 26"/>
          <p:cNvSpPr txBox="1">
            <a:spLocks noChangeArrowheads="1"/>
          </p:cNvSpPr>
          <p:nvPr/>
        </p:nvSpPr>
        <p:spPr>
          <a:xfrm>
            <a:off x="214282" y="0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Modelo de Negocio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22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Riesgos</a:t>
            </a:r>
            <a:endParaRPr kumimoji="0" lang="es-ES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428596" y="1928802"/>
          <a:ext cx="8143932" cy="449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40"/>
                <a:gridCol w="1928826"/>
                <a:gridCol w="2035983"/>
                <a:gridCol w="203598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Identificación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Consecuencia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Mitigación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Asignación</a:t>
                      </a:r>
                      <a:endParaRPr lang="es-C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Riesgo</a:t>
                      </a:r>
                      <a:r>
                        <a:rPr lang="es-CL" baseline="0" dirty="0" smtClean="0"/>
                        <a:t> de Catástrofe durante la Construcción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dirty="0" smtClean="0"/>
                        <a:t>Riesgo de No Terminación de Obras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Subcontratación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Inspección de las</a:t>
                      </a:r>
                      <a:r>
                        <a:rPr lang="es-CL" baseline="0" dirty="0" smtClean="0"/>
                        <a:t> Obras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Riesgo Ambiental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Riesgo</a:t>
                      </a:r>
                      <a:r>
                        <a:rPr lang="es-CL" baseline="0" dirty="0" smtClean="0"/>
                        <a:t> de Expropiación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Proyecto </a:t>
            </a:r>
            <a:r>
              <a:rPr lang="es-CL" dirty="0" err="1" smtClean="0"/>
              <a:t>MargaMar</a:t>
            </a:r>
            <a:endParaRPr lang="es-CL" dirty="0" smtClean="0"/>
          </a:p>
          <a:p>
            <a:endParaRPr lang="es-CL" dirty="0" smtClean="0"/>
          </a:p>
          <a:p>
            <a:r>
              <a:rPr lang="es-CL" dirty="0" smtClean="0"/>
              <a:t>Matriz de riesgo proyecto </a:t>
            </a:r>
            <a:r>
              <a:rPr lang="es-CL" dirty="0" err="1" smtClean="0"/>
              <a:t>MargaMar</a:t>
            </a:r>
            <a:endParaRPr lang="es-CL" dirty="0" smtClean="0"/>
          </a:p>
          <a:p>
            <a:endParaRPr lang="es-CL" dirty="0" smtClean="0"/>
          </a:p>
          <a:p>
            <a:r>
              <a:rPr lang="es-CL" dirty="0" smtClean="0"/>
              <a:t>Actores Relevantes</a:t>
            </a:r>
          </a:p>
          <a:p>
            <a:pPr>
              <a:buNone/>
            </a:pPr>
            <a:endParaRPr lang="es-CL" dirty="0" smtClean="0"/>
          </a:p>
          <a:p>
            <a:r>
              <a:rPr lang="es-CL" dirty="0" smtClean="0"/>
              <a:t>Habilidades blandas</a:t>
            </a:r>
          </a:p>
          <a:p>
            <a:pPr>
              <a:buNone/>
            </a:pPr>
            <a:endParaRPr lang="es-CL" dirty="0" smtClean="0"/>
          </a:p>
          <a:p>
            <a:endParaRPr lang="es-CL" dirty="0" smtClean="0"/>
          </a:p>
          <a:p>
            <a:endParaRPr lang="es-CL" dirty="0" smtClean="0"/>
          </a:p>
          <a:p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Agenda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0" y="1123748"/>
            <a:ext cx="8229600" cy="553998"/>
          </a:xfrm>
          <a:prstGeom prst="rect">
            <a:avLst/>
          </a:prstGeom>
          <a:noFill/>
          <a:ln w="57150" cap="flat" cmpd="sng">
            <a:noFill/>
            <a:prstDash val="sysDot"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algn="just" eaLnBrk="0" hangingPunct="0">
              <a:lnSpc>
                <a:spcPct val="150000"/>
              </a:lnSpc>
              <a:buFontTx/>
              <a:buChar char="•"/>
              <a:tabLst>
                <a:tab pos="457200" algn="l"/>
              </a:tabLst>
              <a:defRPr/>
            </a:pPr>
            <a:r>
              <a:rPr lang="es-ES" sz="1800" dirty="0"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lang="es-MX" sz="2000" b="1" dirty="0">
                <a:effectLst/>
                <a:ea typeface="Times New Roman" pitchFamily="18" charset="0"/>
                <a:cs typeface="Arial" pitchFamily="34" charset="0"/>
              </a:rPr>
              <a:t>Riesgo </a:t>
            </a:r>
            <a:r>
              <a:rPr lang="es-MX" sz="2000" b="1" dirty="0" smtClean="0">
                <a:effectLst/>
                <a:ea typeface="Times New Roman" pitchFamily="18" charset="0"/>
                <a:cs typeface="Arial" pitchFamily="34" charset="0"/>
              </a:rPr>
              <a:t>Financiero y de los Sponsor</a:t>
            </a:r>
            <a:endParaRPr lang="es-MX" sz="2000" b="1" dirty="0">
              <a:effectLst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5" name="Rectangle 26"/>
          <p:cNvSpPr txBox="1">
            <a:spLocks noChangeArrowheads="1"/>
          </p:cNvSpPr>
          <p:nvPr/>
        </p:nvSpPr>
        <p:spPr>
          <a:xfrm>
            <a:off x="214282" y="0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Modelo de Negocio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22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Riesgos</a:t>
            </a:r>
            <a:endParaRPr kumimoji="0" lang="es-ES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428596" y="1928802"/>
          <a:ext cx="8143932" cy="3845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40"/>
                <a:gridCol w="1928826"/>
                <a:gridCol w="2035983"/>
                <a:gridCol w="203598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Identificación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Consecuencia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Mitigación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Asignación</a:t>
                      </a:r>
                      <a:endParaRPr lang="es-C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Riesgo</a:t>
                      </a:r>
                      <a:r>
                        <a:rPr lang="es-CL" baseline="0" dirty="0" smtClean="0"/>
                        <a:t> de Apalancamiento Financiero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dirty="0" smtClean="0"/>
                        <a:t>Riesgo de Tasas de Interés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Calidad</a:t>
                      </a:r>
                      <a:r>
                        <a:rPr lang="es-CL" baseline="0" dirty="0" smtClean="0"/>
                        <a:t> de los Inversionistas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Capital de los Inversionistas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Costos</a:t>
                      </a:r>
                      <a:r>
                        <a:rPr lang="es-CL" baseline="0" dirty="0" smtClean="0"/>
                        <a:t> de los Seguros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0" y="1142984"/>
            <a:ext cx="8229600" cy="515526"/>
          </a:xfrm>
          <a:prstGeom prst="rect">
            <a:avLst/>
          </a:prstGeom>
          <a:noFill/>
          <a:ln w="57150" cap="flat" cmpd="sng">
            <a:noFill/>
            <a:prstDash val="sysDot"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algn="just" eaLnBrk="0" hangingPunct="0">
              <a:lnSpc>
                <a:spcPct val="150000"/>
              </a:lnSpc>
              <a:buFontTx/>
              <a:buChar char="•"/>
              <a:tabLst>
                <a:tab pos="457200" algn="l"/>
              </a:tabLst>
              <a:defRPr/>
            </a:pPr>
            <a:r>
              <a:rPr lang="es-ES" sz="1800" dirty="0"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lang="es-MX" sz="2000" b="1" dirty="0" smtClean="0">
                <a:effectLst/>
                <a:ea typeface="Times New Roman" pitchFamily="18" charset="0"/>
                <a:cs typeface="Arial" pitchFamily="34" charset="0"/>
              </a:rPr>
              <a:t>Riesgos de Operación</a:t>
            </a:r>
            <a:endParaRPr lang="es-MX" sz="2000" b="1" dirty="0">
              <a:effectLst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5" name="Rectangle 26"/>
          <p:cNvSpPr txBox="1">
            <a:spLocks noChangeArrowheads="1"/>
          </p:cNvSpPr>
          <p:nvPr/>
        </p:nvSpPr>
        <p:spPr>
          <a:xfrm>
            <a:off x="214282" y="0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Modelo de Negocio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22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Riesgos</a:t>
            </a:r>
            <a:endParaRPr kumimoji="0" lang="es-ES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428596" y="1928802"/>
          <a:ext cx="8143932" cy="4130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40"/>
                <a:gridCol w="1928826"/>
                <a:gridCol w="2035983"/>
                <a:gridCol w="203598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Identificación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Consecuencia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Mitigación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Asignación</a:t>
                      </a:r>
                      <a:endParaRPr lang="es-C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Nuevas Obras durante la operación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dirty="0" smtClean="0"/>
                        <a:t>Accidentes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Niveles de Servicio de las Áreas</a:t>
                      </a:r>
                      <a:r>
                        <a:rPr lang="es-CL" baseline="0" dirty="0" smtClean="0"/>
                        <a:t> de Desarrollo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Catástrofe</a:t>
                      </a:r>
                      <a:r>
                        <a:rPr lang="es-CL" baseline="0" dirty="0" smtClean="0"/>
                        <a:t> durante la operación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Daños a terceros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0" y="1142984"/>
            <a:ext cx="8229600" cy="515526"/>
          </a:xfrm>
          <a:prstGeom prst="rect">
            <a:avLst/>
          </a:prstGeom>
          <a:noFill/>
          <a:ln w="57150" cap="flat" cmpd="sng">
            <a:noFill/>
            <a:prstDash val="sysDot"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algn="just" eaLnBrk="0" hangingPunct="0">
              <a:lnSpc>
                <a:spcPct val="150000"/>
              </a:lnSpc>
              <a:buFontTx/>
              <a:buChar char="•"/>
              <a:tabLst>
                <a:tab pos="457200" algn="l"/>
              </a:tabLst>
              <a:defRPr/>
            </a:pPr>
            <a:r>
              <a:rPr lang="es-ES" sz="1800" dirty="0"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lang="es-MX" sz="2000" b="1" dirty="0" smtClean="0">
                <a:effectLst/>
                <a:ea typeface="Times New Roman" pitchFamily="18" charset="0"/>
                <a:cs typeface="Arial" pitchFamily="34" charset="0"/>
              </a:rPr>
              <a:t>Riesgos de Operación</a:t>
            </a:r>
            <a:endParaRPr lang="es-MX" sz="2000" b="1" dirty="0">
              <a:effectLst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5" name="Rectangle 26"/>
          <p:cNvSpPr txBox="1">
            <a:spLocks noChangeArrowheads="1"/>
          </p:cNvSpPr>
          <p:nvPr/>
        </p:nvSpPr>
        <p:spPr>
          <a:xfrm>
            <a:off x="214282" y="0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Modelo de Negocio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22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Riesgos</a:t>
            </a:r>
            <a:endParaRPr kumimoji="0" lang="es-ES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428596" y="1928802"/>
          <a:ext cx="8143932" cy="4500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40"/>
                <a:gridCol w="1928826"/>
                <a:gridCol w="2035983"/>
                <a:gridCol w="203598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Identificación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Consecuencia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Mitigación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Asignación</a:t>
                      </a:r>
                      <a:endParaRPr lang="es-C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Nuevas Obras durante la operación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dirty="0" smtClean="0"/>
                        <a:t>Accidentes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Niveles de Servicio de las Áreas</a:t>
                      </a:r>
                      <a:r>
                        <a:rPr lang="es-CL" baseline="0" dirty="0" smtClean="0"/>
                        <a:t> de Desarrollo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Catástrofe</a:t>
                      </a:r>
                      <a:r>
                        <a:rPr lang="es-CL" baseline="0" dirty="0" smtClean="0"/>
                        <a:t> durante la operación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Mantención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Daños a terceros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0" y="1123748"/>
            <a:ext cx="8229600" cy="553998"/>
          </a:xfrm>
          <a:prstGeom prst="rect">
            <a:avLst/>
          </a:prstGeom>
          <a:noFill/>
          <a:ln w="57150" cap="flat" cmpd="sng">
            <a:noFill/>
            <a:prstDash val="sysDot"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algn="just" eaLnBrk="0" hangingPunct="0">
              <a:lnSpc>
                <a:spcPct val="150000"/>
              </a:lnSpc>
              <a:buFontTx/>
              <a:buChar char="•"/>
              <a:tabLst>
                <a:tab pos="457200" algn="l"/>
              </a:tabLst>
              <a:defRPr/>
            </a:pPr>
            <a:r>
              <a:rPr lang="es-ES" sz="1800" dirty="0"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lang="es-MX" sz="2000" b="1" dirty="0" smtClean="0">
                <a:effectLst/>
                <a:ea typeface="Times New Roman" pitchFamily="18" charset="0"/>
                <a:cs typeface="Arial" pitchFamily="34" charset="0"/>
              </a:rPr>
              <a:t>Riesgos de Mercado</a:t>
            </a:r>
            <a:endParaRPr lang="es-MX" sz="2000" b="1" dirty="0">
              <a:effectLst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5" name="Rectangle 26"/>
          <p:cNvSpPr txBox="1">
            <a:spLocks noChangeArrowheads="1"/>
          </p:cNvSpPr>
          <p:nvPr/>
        </p:nvSpPr>
        <p:spPr>
          <a:xfrm>
            <a:off x="214282" y="0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Modelo de Negocio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22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Riesgos</a:t>
            </a:r>
            <a:endParaRPr kumimoji="0" lang="es-ES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428596" y="1928802"/>
          <a:ext cx="8143932" cy="202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40"/>
                <a:gridCol w="1928826"/>
                <a:gridCol w="2035983"/>
                <a:gridCol w="203598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Identificación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Consecuencia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Mitigación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/>
                        <a:t>Asignación</a:t>
                      </a:r>
                      <a:endParaRPr lang="es-C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Aumento en la Oferta Inmobiliaria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dirty="0" smtClean="0"/>
                        <a:t>Competencia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dirty="0" smtClean="0"/>
                        <a:t>Crisis Económica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6 Rectángulo"/>
          <p:cNvSpPr/>
          <p:nvPr/>
        </p:nvSpPr>
        <p:spPr>
          <a:xfrm>
            <a:off x="214282" y="3929066"/>
            <a:ext cx="642942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>
              <a:lnSpc>
                <a:spcPct val="150000"/>
              </a:lnSpc>
              <a:buFontTx/>
              <a:buChar char="•"/>
              <a:tabLst>
                <a:tab pos="457200" algn="l"/>
              </a:tabLst>
              <a:defRPr/>
            </a:pPr>
            <a:r>
              <a:rPr lang="es-MX" b="1" dirty="0" smtClean="0">
                <a:cs typeface="Arial" pitchFamily="34" charset="0"/>
              </a:rPr>
              <a:t>Riesgo de Coordinación</a:t>
            </a:r>
          </a:p>
          <a:p>
            <a:pPr algn="just" eaLnBrk="0" hangingPunct="0">
              <a:lnSpc>
                <a:spcPct val="150000"/>
              </a:lnSpc>
              <a:buFontTx/>
              <a:buChar char="•"/>
              <a:tabLst>
                <a:tab pos="457200" algn="l"/>
              </a:tabLst>
              <a:defRPr/>
            </a:pPr>
            <a:r>
              <a:rPr lang="es-MX" b="1" dirty="0" smtClean="0">
                <a:cs typeface="Arial" pitchFamily="34" charset="0"/>
              </a:rPr>
              <a:t> Riesgo de la relación con la Industria.</a:t>
            </a:r>
          </a:p>
          <a:p>
            <a:pPr algn="just" eaLnBrk="0" hangingPunct="0">
              <a:lnSpc>
                <a:spcPct val="150000"/>
              </a:lnSpc>
              <a:buFontTx/>
              <a:buChar char="•"/>
              <a:tabLst>
                <a:tab pos="457200" algn="l"/>
              </a:tabLst>
              <a:defRPr/>
            </a:pPr>
            <a:r>
              <a:rPr lang="es-MX" b="1" dirty="0" smtClean="0">
                <a:cs typeface="Arial" pitchFamily="34" charset="0"/>
              </a:rPr>
              <a:t> Riesgos políticos y legales.</a:t>
            </a:r>
          </a:p>
          <a:p>
            <a:pPr algn="just" eaLnBrk="0" hangingPunct="0">
              <a:lnSpc>
                <a:spcPct val="150000"/>
              </a:lnSpc>
              <a:buFontTx/>
              <a:buChar char="•"/>
              <a:tabLst>
                <a:tab pos="457200" algn="l"/>
              </a:tabLst>
              <a:defRPr/>
            </a:pPr>
            <a:r>
              <a:rPr lang="es-MX" b="1" dirty="0" smtClean="0">
                <a:cs typeface="Arial" pitchFamily="34" charset="0"/>
              </a:rPr>
              <a:t> Riesgos  de fuerza Mayor</a:t>
            </a:r>
          </a:p>
          <a:p>
            <a:pPr algn="just" eaLnBrk="0" hangingPunct="0">
              <a:lnSpc>
                <a:spcPct val="150000"/>
              </a:lnSpc>
              <a:buFontTx/>
              <a:buChar char="•"/>
              <a:tabLst>
                <a:tab pos="457200" algn="l"/>
              </a:tabLst>
              <a:defRPr/>
            </a:pPr>
            <a:r>
              <a:rPr lang="es-MX" b="1" dirty="0" smtClean="0">
                <a:cs typeface="Arial" pitchFamily="34" charset="0"/>
              </a:rPr>
              <a:t> Riesgos propios del activo.</a:t>
            </a:r>
            <a:endParaRPr lang="es-E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25963"/>
          </a:xfrm>
        </p:spPr>
        <p:txBody>
          <a:bodyPr>
            <a:normAutofit/>
          </a:bodyPr>
          <a:lstStyle/>
          <a:p>
            <a:r>
              <a:rPr lang="es-ES" dirty="0" smtClean="0"/>
              <a:t>Comunicación</a:t>
            </a:r>
          </a:p>
          <a:p>
            <a:pPr>
              <a:buNone/>
            </a:pPr>
            <a:endParaRPr lang="es-CL" dirty="0" smtClean="0"/>
          </a:p>
          <a:p>
            <a:pPr>
              <a:buNone/>
            </a:pPr>
            <a:endParaRPr lang="es-CL" dirty="0" smtClean="0"/>
          </a:p>
          <a:p>
            <a:pPr>
              <a:buNone/>
            </a:pPr>
            <a:endParaRPr lang="es-CL" dirty="0" smtClean="0"/>
          </a:p>
          <a:p>
            <a:pPr>
              <a:buNone/>
            </a:pPr>
            <a:endParaRPr lang="es-CL" dirty="0" smtClean="0"/>
          </a:p>
          <a:p>
            <a:pPr>
              <a:buNone/>
            </a:pPr>
            <a:endParaRPr lang="es-ES" dirty="0" smtClean="0"/>
          </a:p>
          <a:p>
            <a:r>
              <a:rPr lang="es-ES" dirty="0" err="1" smtClean="0"/>
              <a:t>Resiliencia</a:t>
            </a:r>
            <a:endParaRPr lang="es-ES" dirty="0" smtClean="0"/>
          </a:p>
          <a:p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Habilidades blandas</a:t>
            </a:r>
            <a:endParaRPr lang="es-ES" dirty="0"/>
          </a:p>
        </p:txBody>
      </p:sp>
      <p:pic>
        <p:nvPicPr>
          <p:cNvPr id="4" name="3 Imagen" descr="comunac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71934" y="1214422"/>
            <a:ext cx="3714776" cy="3923196"/>
          </a:xfrm>
          <a:prstGeom prst="rect">
            <a:avLst/>
          </a:prstGeom>
        </p:spPr>
      </p:pic>
      <p:pic>
        <p:nvPicPr>
          <p:cNvPr id="5" name="4 Imagen" descr="resilienci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43306" y="2643182"/>
            <a:ext cx="4381500" cy="35337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/>
          <p:cNvSpPr>
            <a:spLocks noChangeArrowheads="1"/>
          </p:cNvSpPr>
          <p:nvPr/>
        </p:nvSpPr>
        <p:spPr bwMode="auto">
          <a:xfrm>
            <a:off x="1320800" y="4057650"/>
            <a:ext cx="7116763" cy="109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234500" name="Rectangle 4"/>
          <p:cNvSpPr>
            <a:spLocks noChangeArrowheads="1"/>
          </p:cNvSpPr>
          <p:nvPr/>
        </p:nvSpPr>
        <p:spPr bwMode="auto">
          <a:xfrm>
            <a:off x="857224" y="214290"/>
            <a:ext cx="6985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_tradnl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Proyecto Recuperación de Riveras</a:t>
            </a:r>
          </a:p>
          <a:p>
            <a:pPr algn="ctr"/>
            <a:r>
              <a:rPr lang="es-ES_tradnl" sz="24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Margamar</a:t>
            </a:r>
            <a:endParaRPr lang="es-ES_tradnl" sz="24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/>
            <a:r>
              <a:rPr lang="es-ES_tradnl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110 MMUSD</a:t>
            </a:r>
            <a:endParaRPr lang="es-ES" sz="2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3450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500174"/>
            <a:ext cx="5834062" cy="437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04" name="Picture 4"/>
          <p:cNvPicPr>
            <a:picLocks noChangeAspect="1" noChangeArrowheads="1"/>
          </p:cNvPicPr>
          <p:nvPr/>
        </p:nvPicPr>
        <p:blipFill>
          <a:blip r:embed="rId3" cstate="print"/>
          <a:srcRect t="10997" r="9599" b="24864"/>
          <a:stretch>
            <a:fillRect/>
          </a:stretch>
        </p:blipFill>
        <p:spPr bwMode="auto">
          <a:xfrm>
            <a:off x="1908175" y="1268413"/>
            <a:ext cx="6659563" cy="3529012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307206" name="Line 6"/>
          <p:cNvSpPr>
            <a:spLocks noChangeShapeType="1"/>
          </p:cNvSpPr>
          <p:nvPr/>
        </p:nvSpPr>
        <p:spPr bwMode="auto">
          <a:xfrm>
            <a:off x="2484438" y="5013325"/>
            <a:ext cx="0" cy="1511300"/>
          </a:xfrm>
          <a:prstGeom prst="line">
            <a:avLst/>
          </a:prstGeom>
          <a:noFill/>
          <a:ln w="76200">
            <a:solidFill>
              <a:srgbClr val="0033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CL"/>
          </a:p>
        </p:txBody>
      </p:sp>
      <p:sp>
        <p:nvSpPr>
          <p:cNvPr id="307207" name="Line 7"/>
          <p:cNvSpPr>
            <a:spLocks noChangeShapeType="1"/>
          </p:cNvSpPr>
          <p:nvPr/>
        </p:nvSpPr>
        <p:spPr bwMode="auto">
          <a:xfrm>
            <a:off x="2484438" y="5229225"/>
            <a:ext cx="358775" cy="0"/>
          </a:xfrm>
          <a:prstGeom prst="line">
            <a:avLst/>
          </a:prstGeom>
          <a:noFill/>
          <a:ln w="76200">
            <a:solidFill>
              <a:srgbClr val="0033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CL"/>
          </a:p>
        </p:txBody>
      </p:sp>
      <p:sp>
        <p:nvSpPr>
          <p:cNvPr id="307209" name="Text Box 9"/>
          <p:cNvSpPr txBox="1">
            <a:spLocks noChangeArrowheads="1"/>
          </p:cNvSpPr>
          <p:nvPr/>
        </p:nvSpPr>
        <p:spPr bwMode="auto">
          <a:xfrm>
            <a:off x="2843213" y="5013325"/>
            <a:ext cx="4968875" cy="404813"/>
          </a:xfrm>
          <a:prstGeom prst="rect">
            <a:avLst/>
          </a:prstGeom>
          <a:noFill/>
          <a:ln w="3810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rgbClr val="3366FF"/>
                </a:solidFill>
              </a:rPr>
              <a:t>Canalización y Profundización del Estero</a:t>
            </a:r>
          </a:p>
        </p:txBody>
      </p:sp>
      <p:sp>
        <p:nvSpPr>
          <p:cNvPr id="307210" name="Text Box 10"/>
          <p:cNvSpPr txBox="1">
            <a:spLocks noChangeArrowheads="1"/>
          </p:cNvSpPr>
          <p:nvPr/>
        </p:nvSpPr>
        <p:spPr bwMode="auto">
          <a:xfrm>
            <a:off x="2843213" y="5516563"/>
            <a:ext cx="4968875" cy="404812"/>
          </a:xfrm>
          <a:prstGeom prst="rect">
            <a:avLst/>
          </a:prstGeom>
          <a:noFill/>
          <a:ln w="3810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rgbClr val="3366FF"/>
                </a:solidFill>
              </a:rPr>
              <a:t>Recuperación de Terreno 12 Has.</a:t>
            </a:r>
          </a:p>
        </p:txBody>
      </p:sp>
      <p:sp>
        <p:nvSpPr>
          <p:cNvPr id="307211" name="Line 11"/>
          <p:cNvSpPr>
            <a:spLocks noChangeShapeType="1"/>
          </p:cNvSpPr>
          <p:nvPr/>
        </p:nvSpPr>
        <p:spPr bwMode="auto">
          <a:xfrm>
            <a:off x="2484438" y="5734050"/>
            <a:ext cx="358775" cy="0"/>
          </a:xfrm>
          <a:prstGeom prst="line">
            <a:avLst/>
          </a:prstGeom>
          <a:noFill/>
          <a:ln w="76200">
            <a:solidFill>
              <a:srgbClr val="0033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CL"/>
          </a:p>
        </p:txBody>
      </p:sp>
      <p:sp>
        <p:nvSpPr>
          <p:cNvPr id="307212" name="Text Box 12"/>
          <p:cNvSpPr txBox="1">
            <a:spLocks noChangeArrowheads="1"/>
          </p:cNvSpPr>
          <p:nvPr/>
        </p:nvSpPr>
        <p:spPr bwMode="auto">
          <a:xfrm>
            <a:off x="2843213" y="6092825"/>
            <a:ext cx="4968875" cy="404813"/>
          </a:xfrm>
          <a:prstGeom prst="rect">
            <a:avLst/>
          </a:prstGeom>
          <a:noFill/>
          <a:ln w="3810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rgbClr val="3366FF"/>
                </a:solidFill>
              </a:rPr>
              <a:t>Plan Urbano con 7 Unidades de Desarrollo</a:t>
            </a:r>
          </a:p>
        </p:txBody>
      </p:sp>
      <p:sp>
        <p:nvSpPr>
          <p:cNvPr id="307213" name="Line 13"/>
          <p:cNvSpPr>
            <a:spLocks noChangeShapeType="1"/>
          </p:cNvSpPr>
          <p:nvPr/>
        </p:nvSpPr>
        <p:spPr bwMode="auto">
          <a:xfrm>
            <a:off x="2484438" y="6310313"/>
            <a:ext cx="358775" cy="0"/>
          </a:xfrm>
          <a:prstGeom prst="line">
            <a:avLst/>
          </a:prstGeom>
          <a:noFill/>
          <a:ln w="76200">
            <a:solidFill>
              <a:srgbClr val="0033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CL"/>
          </a:p>
        </p:txBody>
      </p:sp>
      <p:sp>
        <p:nvSpPr>
          <p:cNvPr id="307214" name="Freeform 14"/>
          <p:cNvSpPr>
            <a:spLocks/>
          </p:cNvSpPr>
          <p:nvPr/>
        </p:nvSpPr>
        <p:spPr bwMode="auto">
          <a:xfrm>
            <a:off x="2374900" y="2197100"/>
            <a:ext cx="6013450" cy="1993900"/>
          </a:xfrm>
          <a:custGeom>
            <a:avLst/>
            <a:gdLst/>
            <a:ahLst/>
            <a:cxnLst>
              <a:cxn ang="0">
                <a:pos x="0" y="1152"/>
              </a:cxn>
              <a:cxn ang="0">
                <a:pos x="376" y="1256"/>
              </a:cxn>
              <a:cxn ang="0">
                <a:pos x="856" y="1112"/>
              </a:cxn>
              <a:cxn ang="0">
                <a:pos x="2488" y="128"/>
              </a:cxn>
              <a:cxn ang="0">
                <a:pos x="3144" y="0"/>
              </a:cxn>
              <a:cxn ang="0">
                <a:pos x="3788" y="51"/>
              </a:cxn>
            </a:cxnLst>
            <a:rect l="0" t="0" r="r" b="b"/>
            <a:pathLst>
              <a:path w="3788" h="1256">
                <a:moveTo>
                  <a:pt x="0" y="1152"/>
                </a:moveTo>
                <a:lnTo>
                  <a:pt x="376" y="1256"/>
                </a:lnTo>
                <a:lnTo>
                  <a:pt x="856" y="1112"/>
                </a:lnTo>
                <a:lnTo>
                  <a:pt x="2488" y="128"/>
                </a:lnTo>
                <a:lnTo>
                  <a:pt x="3144" y="0"/>
                </a:lnTo>
                <a:lnTo>
                  <a:pt x="3788" y="51"/>
                </a:lnTo>
              </a:path>
            </a:pathLst>
          </a:custGeom>
          <a:noFill/>
          <a:ln w="57150" cmpd="sng">
            <a:solidFill>
              <a:schemeClr val="bg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s-CL"/>
          </a:p>
        </p:txBody>
      </p:sp>
      <p:sp>
        <p:nvSpPr>
          <p:cNvPr id="307215" name="Text Box 15"/>
          <p:cNvSpPr txBox="1">
            <a:spLocks noChangeArrowheads="1"/>
          </p:cNvSpPr>
          <p:nvPr/>
        </p:nvSpPr>
        <p:spPr bwMode="auto">
          <a:xfrm>
            <a:off x="7092950" y="1773238"/>
            <a:ext cx="1225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>
                <a:solidFill>
                  <a:schemeClr val="bg1"/>
                </a:solidFill>
              </a:rPr>
              <a:t>2,9 Km.</a:t>
            </a:r>
          </a:p>
        </p:txBody>
      </p:sp>
      <p:pic>
        <p:nvPicPr>
          <p:cNvPr id="307216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1500" y="2636838"/>
            <a:ext cx="2838450" cy="2012950"/>
          </a:xfrm>
          <a:prstGeom prst="rect">
            <a:avLst/>
          </a:prstGeom>
          <a:noFill/>
          <a:ln w="57150" cmpd="thickThin">
            <a:solidFill>
              <a:schemeClr val="bg1"/>
            </a:solidFill>
            <a:miter lim="800000"/>
            <a:headEnd/>
            <a:tailEnd/>
          </a:ln>
          <a:effectLst/>
        </p:spPr>
      </p:pic>
      <p:sp>
        <p:nvSpPr>
          <p:cNvPr id="307217" name="Line 17"/>
          <p:cNvSpPr>
            <a:spLocks noChangeShapeType="1"/>
          </p:cNvSpPr>
          <p:nvPr/>
        </p:nvSpPr>
        <p:spPr bwMode="auto">
          <a:xfrm>
            <a:off x="6516688" y="4365625"/>
            <a:ext cx="1368425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s-CL"/>
          </a:p>
        </p:txBody>
      </p:sp>
      <p:sp>
        <p:nvSpPr>
          <p:cNvPr id="307218" name="Text Box 18"/>
          <p:cNvSpPr txBox="1">
            <a:spLocks noChangeArrowheads="1"/>
          </p:cNvSpPr>
          <p:nvPr/>
        </p:nvSpPr>
        <p:spPr bwMode="auto">
          <a:xfrm>
            <a:off x="6732588" y="3789363"/>
            <a:ext cx="863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>
                <a:solidFill>
                  <a:schemeClr val="bg1"/>
                </a:solidFill>
              </a:rPr>
              <a:t>60 m.</a:t>
            </a:r>
          </a:p>
        </p:txBody>
      </p:sp>
      <p:sp>
        <p:nvSpPr>
          <p:cNvPr id="16" name="Rectangle 26"/>
          <p:cNvSpPr txBox="1">
            <a:spLocks noChangeArrowheads="1"/>
          </p:cNvSpPr>
          <p:nvPr/>
        </p:nvSpPr>
        <p:spPr>
          <a:xfrm>
            <a:off x="357158" y="0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Descripción</a:t>
            </a:r>
            <a:r>
              <a:rPr kumimoji="0" lang="es-ES_tradnl" sz="41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General</a:t>
            </a:r>
            <a:endParaRPr kumimoji="0" lang="es-ES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07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7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7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07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7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7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07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07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07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07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07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07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06" grpId="0" animBg="1"/>
      <p:bldP spid="307207" grpId="0" animBg="1"/>
      <p:bldP spid="307209" grpId="0" animBg="1"/>
      <p:bldP spid="307210" grpId="0" animBg="1"/>
      <p:bldP spid="307211" grpId="0" animBg="1"/>
      <p:bldP spid="307212" grpId="0" animBg="1"/>
      <p:bldP spid="307213" grpId="0" animBg="1"/>
      <p:bldP spid="307214" grpId="0" animBg="1"/>
      <p:bldP spid="307215" grpId="0"/>
      <p:bldP spid="307217" grpId="0" animBg="1"/>
      <p:bldP spid="3072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116 Rectángulo"/>
          <p:cNvSpPr/>
          <p:nvPr/>
        </p:nvSpPr>
        <p:spPr>
          <a:xfrm>
            <a:off x="0" y="4857760"/>
            <a:ext cx="8858312" cy="150019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" name="3 Rectángulo redondeado"/>
          <p:cNvSpPr/>
          <p:nvPr/>
        </p:nvSpPr>
        <p:spPr>
          <a:xfrm>
            <a:off x="3643306" y="3857628"/>
            <a:ext cx="1908000" cy="720000"/>
          </a:xfrm>
          <a:prstGeom prst="roundRect">
            <a:avLst/>
          </a:prstGeom>
          <a:solidFill>
            <a:srgbClr val="00B050"/>
          </a:solidFill>
          <a:ln>
            <a:solidFill>
              <a:srgbClr val="C00000"/>
            </a:solidFill>
          </a:ln>
          <a:effectLst/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</p:spPr>
        <p:style>
          <a:lnRef idx="0">
            <a:schemeClr val="accent1"/>
          </a:lnRef>
          <a:fillRef idx="1003">
            <a:schemeClr val="dk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000" dirty="0" smtClean="0">
                <a:solidFill>
                  <a:schemeClr val="tx1"/>
                </a:solidFill>
                <a:latin typeface="Arial Narrow" pitchFamily="34" charset="0"/>
              </a:rPr>
              <a:t>Sociedad Concesionaria</a:t>
            </a:r>
            <a:endParaRPr lang="es-ES" sz="20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5" name="4 Rectángulo redondeado">
            <a:hlinkClick r:id="rId2" action="ppaction://hlinkfile"/>
          </p:cNvPr>
          <p:cNvSpPr/>
          <p:nvPr/>
        </p:nvSpPr>
        <p:spPr>
          <a:xfrm>
            <a:off x="1643042" y="3857628"/>
            <a:ext cx="1285884" cy="428628"/>
          </a:xfrm>
          <a:prstGeom prst="roundRect">
            <a:avLst/>
          </a:prstGeom>
          <a:noFill/>
          <a:ln>
            <a:solidFill>
              <a:srgbClr val="C00000"/>
            </a:solidFill>
          </a:ln>
          <a:effectLst/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000" dirty="0" smtClean="0">
                <a:solidFill>
                  <a:schemeClr val="tx1"/>
                </a:solidFill>
                <a:latin typeface="Arial Narrow" pitchFamily="34" charset="0"/>
              </a:rPr>
              <a:t>BALI</a:t>
            </a:r>
            <a:endParaRPr lang="es-ES" sz="20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0" y="2714620"/>
            <a:ext cx="2500298" cy="714380"/>
          </a:xfrm>
          <a:prstGeom prst="roundRect">
            <a:avLst/>
          </a:prstGeom>
          <a:solidFill>
            <a:srgbClr val="00B0F0"/>
          </a:solidFill>
          <a:ln>
            <a:solidFill>
              <a:srgbClr val="C00000"/>
            </a:solidFill>
          </a:ln>
          <a:effectLst/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000" dirty="0" smtClean="0">
                <a:solidFill>
                  <a:schemeClr val="tx1"/>
                </a:solidFill>
                <a:latin typeface="Arial Narrow" pitchFamily="34" charset="0"/>
              </a:rPr>
              <a:t>Estado</a:t>
            </a:r>
          </a:p>
          <a:p>
            <a:pPr algn="ctr"/>
            <a:r>
              <a:rPr lang="es-CL" sz="2000" dirty="0" smtClean="0">
                <a:solidFill>
                  <a:schemeClr val="tx1"/>
                </a:solidFill>
                <a:latin typeface="Arial Narrow" pitchFamily="34" charset="0"/>
              </a:rPr>
              <a:t>MOP-MUNICIPALIDAD</a:t>
            </a:r>
            <a:endParaRPr lang="es-ES" sz="20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14" name="13 Rectángulo redondeado"/>
          <p:cNvSpPr/>
          <p:nvPr/>
        </p:nvSpPr>
        <p:spPr>
          <a:xfrm>
            <a:off x="7215206" y="2851876"/>
            <a:ext cx="1908000" cy="720000"/>
          </a:xfrm>
          <a:prstGeom prst="roundRect">
            <a:avLst/>
          </a:prstGeom>
          <a:solidFill>
            <a:srgbClr val="00B0F0"/>
          </a:solidFill>
          <a:ln>
            <a:solidFill>
              <a:srgbClr val="C00000"/>
            </a:solidFill>
          </a:ln>
          <a:effectLst/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000" dirty="0" smtClean="0">
                <a:solidFill>
                  <a:schemeClr val="tx1"/>
                </a:solidFill>
                <a:latin typeface="Arial Narrow" pitchFamily="34" charset="0"/>
              </a:rPr>
              <a:t>Usuarios</a:t>
            </a:r>
            <a:endParaRPr lang="es-ES" sz="20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43" name="42 Rectángulo redondeado"/>
          <p:cNvSpPr/>
          <p:nvPr/>
        </p:nvSpPr>
        <p:spPr>
          <a:xfrm>
            <a:off x="3643306" y="2357430"/>
            <a:ext cx="1908000" cy="720000"/>
          </a:xfrm>
          <a:prstGeom prst="roundRect">
            <a:avLst/>
          </a:prstGeom>
          <a:noFill/>
          <a:ln>
            <a:solidFill>
              <a:srgbClr val="C00000"/>
            </a:solidFill>
          </a:ln>
          <a:effectLst/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000" dirty="0" smtClean="0">
                <a:solidFill>
                  <a:schemeClr val="tx1"/>
                </a:solidFill>
                <a:latin typeface="Arial Narrow" pitchFamily="34" charset="0"/>
              </a:rPr>
              <a:t>Financiamiento</a:t>
            </a:r>
            <a:endParaRPr lang="es-ES" sz="20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47" name="46 Rectángulo redondeado"/>
          <p:cNvSpPr/>
          <p:nvPr/>
        </p:nvSpPr>
        <p:spPr>
          <a:xfrm>
            <a:off x="2571736" y="1857364"/>
            <a:ext cx="1357322" cy="357190"/>
          </a:xfrm>
          <a:prstGeom prst="roundRect">
            <a:avLst/>
          </a:prstGeom>
          <a:noFill/>
          <a:ln>
            <a:solidFill>
              <a:srgbClr val="C00000"/>
            </a:solidFill>
          </a:ln>
          <a:effectLst/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000" dirty="0" smtClean="0">
                <a:solidFill>
                  <a:schemeClr val="tx1"/>
                </a:solidFill>
                <a:latin typeface="Arial Narrow" pitchFamily="34" charset="0"/>
              </a:rPr>
              <a:t>Capital</a:t>
            </a:r>
            <a:endParaRPr lang="es-ES" sz="20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51" name="50 Rectángulo redondeado">
            <a:hlinkClick r:id="" action="ppaction://hlinkshowjump?jump=nextslide"/>
          </p:cNvPr>
          <p:cNvSpPr/>
          <p:nvPr/>
        </p:nvSpPr>
        <p:spPr>
          <a:xfrm>
            <a:off x="7358204" y="1858154"/>
            <a:ext cx="1357200" cy="356400"/>
          </a:xfrm>
          <a:prstGeom prst="roundRect">
            <a:avLst/>
          </a:prstGeom>
          <a:noFill/>
          <a:ln>
            <a:solidFill>
              <a:srgbClr val="C00000"/>
            </a:solidFill>
          </a:ln>
          <a:effectLst/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000" dirty="0" smtClean="0">
                <a:solidFill>
                  <a:schemeClr val="tx1"/>
                </a:solidFill>
                <a:latin typeface="Arial Narrow" pitchFamily="34" charset="0"/>
              </a:rPr>
              <a:t>Deuda</a:t>
            </a:r>
            <a:endParaRPr lang="es-ES" sz="20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55" name="54 Rectángulo redondeado"/>
          <p:cNvSpPr/>
          <p:nvPr/>
        </p:nvSpPr>
        <p:spPr>
          <a:xfrm>
            <a:off x="1071538" y="1000108"/>
            <a:ext cx="1908000" cy="720000"/>
          </a:xfrm>
          <a:prstGeom prst="roundRect">
            <a:avLst/>
          </a:prstGeom>
          <a:solidFill>
            <a:srgbClr val="00B0F0"/>
          </a:solidFill>
          <a:ln>
            <a:solidFill>
              <a:srgbClr val="C00000"/>
            </a:solidFill>
          </a:ln>
          <a:effectLst/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000" dirty="0" smtClean="0">
                <a:solidFill>
                  <a:schemeClr val="tx1"/>
                </a:solidFill>
                <a:latin typeface="Arial Narrow" pitchFamily="34" charset="0"/>
              </a:rPr>
              <a:t>Inversionistas:</a:t>
            </a:r>
          </a:p>
          <a:p>
            <a:pPr algn="ctr"/>
            <a:endParaRPr lang="es-ES" sz="20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59" name="58 Rectángulo redondeado"/>
          <p:cNvSpPr/>
          <p:nvPr/>
        </p:nvSpPr>
        <p:spPr>
          <a:xfrm>
            <a:off x="6235900" y="1000108"/>
            <a:ext cx="1908000" cy="720000"/>
          </a:xfrm>
          <a:prstGeom prst="roundRect">
            <a:avLst/>
          </a:prstGeom>
          <a:solidFill>
            <a:srgbClr val="00B0F0"/>
          </a:solidFill>
          <a:ln>
            <a:solidFill>
              <a:srgbClr val="C00000"/>
            </a:solidFill>
          </a:ln>
          <a:effectLst/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000" dirty="0" smtClean="0">
                <a:solidFill>
                  <a:schemeClr val="tx1"/>
                </a:solidFill>
                <a:latin typeface="Arial Narrow" pitchFamily="34" charset="0"/>
              </a:rPr>
              <a:t>Bancos, Financieras</a:t>
            </a:r>
            <a:endParaRPr lang="es-ES" sz="20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64" name="63 Rectángulo redondeado"/>
          <p:cNvSpPr/>
          <p:nvPr/>
        </p:nvSpPr>
        <p:spPr>
          <a:xfrm>
            <a:off x="357158" y="5143512"/>
            <a:ext cx="1908000" cy="720000"/>
          </a:xfrm>
          <a:prstGeom prst="roundRect">
            <a:avLst/>
          </a:prstGeom>
          <a:noFill/>
          <a:ln>
            <a:solidFill>
              <a:srgbClr val="C00000"/>
            </a:solidFill>
          </a:ln>
          <a:effectLst/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000" dirty="0" smtClean="0">
                <a:solidFill>
                  <a:schemeClr val="tx1"/>
                </a:solidFill>
                <a:latin typeface="Arial Narrow" pitchFamily="34" charset="0"/>
              </a:rPr>
              <a:t>Diseño</a:t>
            </a:r>
            <a:endParaRPr lang="es-ES" sz="20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65" name="64 Rectángulo redondeado"/>
          <p:cNvSpPr/>
          <p:nvPr/>
        </p:nvSpPr>
        <p:spPr>
          <a:xfrm>
            <a:off x="2285984" y="5143512"/>
            <a:ext cx="1908000" cy="720000"/>
          </a:xfrm>
          <a:prstGeom prst="roundRect">
            <a:avLst/>
          </a:prstGeom>
          <a:noFill/>
          <a:ln>
            <a:solidFill>
              <a:srgbClr val="C00000"/>
            </a:solidFill>
          </a:ln>
          <a:effectLst/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000" dirty="0" smtClean="0">
                <a:solidFill>
                  <a:schemeClr val="tx1"/>
                </a:solidFill>
                <a:latin typeface="Arial Narrow" pitchFamily="34" charset="0"/>
              </a:rPr>
              <a:t>Construcción</a:t>
            </a:r>
            <a:endParaRPr lang="es-ES" sz="20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66" name="65 Rectángulo redondeado"/>
          <p:cNvSpPr/>
          <p:nvPr/>
        </p:nvSpPr>
        <p:spPr>
          <a:xfrm>
            <a:off x="5000628" y="5143512"/>
            <a:ext cx="1908000" cy="720000"/>
          </a:xfrm>
          <a:prstGeom prst="roundRect">
            <a:avLst/>
          </a:prstGeom>
          <a:noFill/>
          <a:ln>
            <a:solidFill>
              <a:srgbClr val="C00000"/>
            </a:solidFill>
          </a:ln>
          <a:effectLst/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000" dirty="0" smtClean="0">
                <a:solidFill>
                  <a:schemeClr val="tx1"/>
                </a:solidFill>
                <a:latin typeface="Arial Narrow" pitchFamily="34" charset="0"/>
              </a:rPr>
              <a:t>Operación</a:t>
            </a:r>
            <a:endParaRPr lang="es-ES" sz="20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67" name="66 Rectángulo redondeado"/>
          <p:cNvSpPr/>
          <p:nvPr/>
        </p:nvSpPr>
        <p:spPr>
          <a:xfrm>
            <a:off x="6929454" y="5143512"/>
            <a:ext cx="1908000" cy="720000"/>
          </a:xfrm>
          <a:prstGeom prst="roundRect">
            <a:avLst>
              <a:gd name="adj" fmla="val 16667"/>
            </a:avLst>
          </a:prstGeom>
          <a:noFill/>
          <a:ln>
            <a:solidFill>
              <a:srgbClr val="C00000"/>
            </a:solidFill>
          </a:ln>
          <a:effectLst/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000" dirty="0" smtClean="0">
                <a:solidFill>
                  <a:schemeClr val="tx1"/>
                </a:solidFill>
                <a:latin typeface="Arial Narrow" pitchFamily="34" charset="0"/>
              </a:rPr>
              <a:t>Mantención</a:t>
            </a:r>
            <a:endParaRPr lang="es-ES" sz="20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29" name="Rectangle 26"/>
          <p:cNvSpPr txBox="1">
            <a:spLocks noChangeArrowheads="1"/>
          </p:cNvSpPr>
          <p:nvPr/>
        </p:nvSpPr>
        <p:spPr>
          <a:xfrm>
            <a:off x="357158" y="0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Modelo de Negocio</a:t>
            </a:r>
            <a:endParaRPr kumimoji="0" lang="es-ES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32" name="31 Conector recto de flecha"/>
          <p:cNvCxnSpPr/>
          <p:nvPr/>
        </p:nvCxnSpPr>
        <p:spPr>
          <a:xfrm rot="5400000">
            <a:off x="4215604" y="3428206"/>
            <a:ext cx="71438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Conector recto"/>
          <p:cNvCxnSpPr/>
          <p:nvPr/>
        </p:nvCxnSpPr>
        <p:spPr>
          <a:xfrm rot="5400000">
            <a:off x="2643174" y="1785926"/>
            <a:ext cx="142876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51 Conector angular"/>
          <p:cNvCxnSpPr/>
          <p:nvPr/>
        </p:nvCxnSpPr>
        <p:spPr>
          <a:xfrm>
            <a:off x="2857488" y="2214554"/>
            <a:ext cx="785818" cy="571504"/>
          </a:xfrm>
          <a:prstGeom prst="bentConnector3">
            <a:avLst>
              <a:gd name="adj1" fmla="val -909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57 Rectángulo redondeado"/>
          <p:cNvSpPr/>
          <p:nvPr/>
        </p:nvSpPr>
        <p:spPr>
          <a:xfrm>
            <a:off x="785786" y="1857364"/>
            <a:ext cx="1357322" cy="357190"/>
          </a:xfrm>
          <a:prstGeom prst="roundRect">
            <a:avLst/>
          </a:prstGeom>
          <a:noFill/>
          <a:ln>
            <a:solidFill>
              <a:srgbClr val="C00000"/>
            </a:solidFill>
          </a:ln>
          <a:effectLst/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000" dirty="0" smtClean="0">
                <a:solidFill>
                  <a:schemeClr val="tx1"/>
                </a:solidFill>
                <a:latin typeface="Arial Narrow" pitchFamily="34" charset="0"/>
              </a:rPr>
              <a:t>Distribución</a:t>
            </a:r>
            <a:endParaRPr lang="es-ES" sz="2000" dirty="0">
              <a:solidFill>
                <a:schemeClr val="tx1"/>
              </a:solidFill>
              <a:latin typeface="Arial Narrow" pitchFamily="34" charset="0"/>
            </a:endParaRPr>
          </a:p>
        </p:txBody>
      </p:sp>
      <p:cxnSp>
        <p:nvCxnSpPr>
          <p:cNvPr id="68" name="67 Conector recto"/>
          <p:cNvCxnSpPr>
            <a:stCxn id="58" idx="2"/>
          </p:cNvCxnSpPr>
          <p:nvPr/>
        </p:nvCxnSpPr>
        <p:spPr>
          <a:xfrm rot="16200000" flipH="1">
            <a:off x="1875216" y="1803784"/>
            <a:ext cx="1643074" cy="2464613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71 Conector recto"/>
          <p:cNvCxnSpPr/>
          <p:nvPr/>
        </p:nvCxnSpPr>
        <p:spPr>
          <a:xfrm rot="5400000">
            <a:off x="1357290" y="1785926"/>
            <a:ext cx="142876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73 Conector recto"/>
          <p:cNvCxnSpPr/>
          <p:nvPr/>
        </p:nvCxnSpPr>
        <p:spPr>
          <a:xfrm rot="5400000">
            <a:off x="7786710" y="1785926"/>
            <a:ext cx="142876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74 Rectángulo redondeado"/>
          <p:cNvSpPr/>
          <p:nvPr/>
        </p:nvSpPr>
        <p:spPr>
          <a:xfrm>
            <a:off x="5643570" y="1857364"/>
            <a:ext cx="1357322" cy="357190"/>
          </a:xfrm>
          <a:prstGeom prst="roundRect">
            <a:avLst/>
          </a:prstGeom>
          <a:noFill/>
          <a:ln>
            <a:solidFill>
              <a:srgbClr val="C00000"/>
            </a:solidFill>
          </a:ln>
          <a:effectLst/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dirty="0" smtClean="0">
                <a:solidFill>
                  <a:schemeClr val="tx1"/>
                </a:solidFill>
                <a:latin typeface="Arial Narrow" pitchFamily="34" charset="0"/>
              </a:rPr>
              <a:t>Project Finance</a:t>
            </a:r>
            <a:endParaRPr lang="es-ES" sz="1400" dirty="0">
              <a:solidFill>
                <a:schemeClr val="tx1"/>
              </a:solidFill>
              <a:latin typeface="Arial Narrow" pitchFamily="34" charset="0"/>
            </a:endParaRPr>
          </a:p>
        </p:txBody>
      </p:sp>
      <p:cxnSp>
        <p:nvCxnSpPr>
          <p:cNvPr id="77" name="76 Conector recto"/>
          <p:cNvCxnSpPr/>
          <p:nvPr/>
        </p:nvCxnSpPr>
        <p:spPr>
          <a:xfrm rot="5400000">
            <a:off x="6357950" y="1785926"/>
            <a:ext cx="142876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77 Conector angular"/>
          <p:cNvCxnSpPr/>
          <p:nvPr/>
        </p:nvCxnSpPr>
        <p:spPr>
          <a:xfrm flipV="1">
            <a:off x="5572132" y="2214554"/>
            <a:ext cx="928694" cy="500066"/>
          </a:xfrm>
          <a:prstGeom prst="bentConnector3">
            <a:avLst>
              <a:gd name="adj1" fmla="val 95128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82 Conector recto"/>
          <p:cNvCxnSpPr/>
          <p:nvPr/>
        </p:nvCxnSpPr>
        <p:spPr>
          <a:xfrm rot="10800000" flipV="1">
            <a:off x="5143504" y="2214554"/>
            <a:ext cx="2714644" cy="164307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89 Conector recto de flecha"/>
          <p:cNvCxnSpPr/>
          <p:nvPr/>
        </p:nvCxnSpPr>
        <p:spPr>
          <a:xfrm>
            <a:off x="2928926" y="4143380"/>
            <a:ext cx="642942" cy="7143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93 Conector recto"/>
          <p:cNvCxnSpPr/>
          <p:nvPr/>
        </p:nvCxnSpPr>
        <p:spPr>
          <a:xfrm>
            <a:off x="714348" y="3429000"/>
            <a:ext cx="928696" cy="714382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95 Rectángulo redondeado"/>
          <p:cNvSpPr/>
          <p:nvPr/>
        </p:nvSpPr>
        <p:spPr>
          <a:xfrm>
            <a:off x="6357950" y="3857628"/>
            <a:ext cx="1285884" cy="571504"/>
          </a:xfrm>
          <a:prstGeom prst="roundRect">
            <a:avLst/>
          </a:prstGeom>
          <a:noFill/>
          <a:ln>
            <a:solidFill>
              <a:srgbClr val="C00000"/>
            </a:solidFill>
          </a:ln>
          <a:effectLst/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000" dirty="0" smtClean="0">
                <a:solidFill>
                  <a:schemeClr val="tx1"/>
                </a:solidFill>
                <a:latin typeface="Arial Narrow" pitchFamily="34" charset="0"/>
              </a:rPr>
              <a:t>Venta y/o Arriendo</a:t>
            </a:r>
            <a:endParaRPr lang="es-ES" sz="2000" dirty="0">
              <a:solidFill>
                <a:schemeClr val="tx1"/>
              </a:solidFill>
              <a:latin typeface="Arial Narrow" pitchFamily="34" charset="0"/>
            </a:endParaRPr>
          </a:p>
        </p:txBody>
      </p:sp>
      <p:cxnSp>
        <p:nvCxnSpPr>
          <p:cNvPr id="97" name="96 Conector recto de flecha"/>
          <p:cNvCxnSpPr/>
          <p:nvPr/>
        </p:nvCxnSpPr>
        <p:spPr>
          <a:xfrm rot="10800000" flipV="1">
            <a:off x="5643570" y="4214818"/>
            <a:ext cx="642942" cy="7143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99 Conector recto"/>
          <p:cNvCxnSpPr/>
          <p:nvPr/>
        </p:nvCxnSpPr>
        <p:spPr>
          <a:xfrm rot="5400000">
            <a:off x="7643817" y="3571893"/>
            <a:ext cx="571504" cy="57147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106 Conector recto de flecha"/>
          <p:cNvCxnSpPr/>
          <p:nvPr/>
        </p:nvCxnSpPr>
        <p:spPr>
          <a:xfrm rot="10800000" flipV="1">
            <a:off x="1714480" y="4643446"/>
            <a:ext cx="1928826" cy="500066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108 Conector recto de flecha"/>
          <p:cNvCxnSpPr/>
          <p:nvPr/>
        </p:nvCxnSpPr>
        <p:spPr>
          <a:xfrm rot="10800000" flipV="1">
            <a:off x="3357554" y="4795846"/>
            <a:ext cx="438152" cy="347666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110 Conector recto de flecha"/>
          <p:cNvCxnSpPr/>
          <p:nvPr/>
        </p:nvCxnSpPr>
        <p:spPr>
          <a:xfrm>
            <a:off x="4786314" y="4714884"/>
            <a:ext cx="785818" cy="35719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113 Conector recto de flecha"/>
          <p:cNvCxnSpPr/>
          <p:nvPr/>
        </p:nvCxnSpPr>
        <p:spPr>
          <a:xfrm>
            <a:off x="5572132" y="4643446"/>
            <a:ext cx="2071702" cy="42862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 Box 20"/>
          <p:cNvSpPr txBox="1">
            <a:spLocks noChangeArrowheads="1"/>
          </p:cNvSpPr>
          <p:nvPr/>
        </p:nvSpPr>
        <p:spPr bwMode="auto">
          <a:xfrm>
            <a:off x="0" y="5929330"/>
            <a:ext cx="971556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600" b="1" dirty="0" smtClean="0">
                <a:solidFill>
                  <a:srgbClr val="FF0000"/>
                </a:solidFill>
              </a:rPr>
              <a:t>MARINA-ESTERO –URBANIZACIÓN-EDIFICIOS </a:t>
            </a:r>
            <a:r>
              <a:rPr lang="es-ES_tradnl" sz="1600" b="1" dirty="0">
                <a:solidFill>
                  <a:srgbClr val="FF0000"/>
                </a:solidFill>
              </a:rPr>
              <a:t>(UDS</a:t>
            </a:r>
            <a:r>
              <a:rPr lang="es-ES_tradnl" sz="1600" b="1" dirty="0" smtClean="0">
                <a:solidFill>
                  <a:srgbClr val="FF0000"/>
                </a:solidFill>
              </a:rPr>
              <a:t>)-MITIGACION VIAL-EXPROPIACION</a:t>
            </a:r>
            <a:endParaRPr lang="es-ES_tradnl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0289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800120"/>
            <a:ext cx="7394575" cy="541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0290" name="Rectangle 18"/>
          <p:cNvSpPr>
            <a:spLocks noChangeArrowheads="1"/>
          </p:cNvSpPr>
          <p:nvPr/>
        </p:nvSpPr>
        <p:spPr bwMode="auto">
          <a:xfrm>
            <a:off x="1571604" y="3714752"/>
            <a:ext cx="4176713" cy="503238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32" name="Rectangle 26"/>
          <p:cNvSpPr txBox="1">
            <a:spLocks noChangeArrowheads="1"/>
          </p:cNvSpPr>
          <p:nvPr/>
        </p:nvSpPr>
        <p:spPr>
          <a:xfrm>
            <a:off x="357158" y="0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Inversiones</a:t>
            </a:r>
            <a:endParaRPr kumimoji="0" lang="es-ES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10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029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9 Grupo"/>
          <p:cNvGrpSpPr>
            <a:grpSpLocks noGrp="1"/>
          </p:cNvGrpSpPr>
          <p:nvPr>
            <p:ph idx="1"/>
          </p:nvPr>
        </p:nvGrpSpPr>
        <p:grpSpPr bwMode="auto">
          <a:xfrm>
            <a:off x="357158" y="1071546"/>
            <a:ext cx="7429552" cy="4286280"/>
            <a:chOff x="457200" y="1066800"/>
            <a:chExt cx="8534400" cy="5562600"/>
          </a:xfrm>
        </p:grpSpPr>
        <p:sp>
          <p:nvSpPr>
            <p:cNvPr id="6" name="Rectangle 2051"/>
            <p:cNvSpPr>
              <a:spLocks noChangeArrowheads="1"/>
            </p:cNvSpPr>
            <p:nvPr/>
          </p:nvSpPr>
          <p:spPr bwMode="auto">
            <a:xfrm>
              <a:off x="457200" y="1981200"/>
              <a:ext cx="1241425" cy="76200"/>
            </a:xfrm>
            <a:prstGeom prst="rect">
              <a:avLst/>
            </a:prstGeom>
            <a:solidFill>
              <a:srgbClr val="605E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CL" smtClean="0">
                <a:solidFill>
                  <a:srgbClr val="FFFFFF"/>
                </a:solidFill>
              </a:endParaRPr>
            </a:p>
          </p:txBody>
        </p:sp>
        <p:pic>
          <p:nvPicPr>
            <p:cNvPr id="7" name="Picture 2052" descr="D:\PFiles\MSOffice\Clipart\standard\stddir3\NA01439_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6763" y="1066800"/>
              <a:ext cx="758825" cy="846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AutoShape 2053"/>
            <p:cNvSpPr>
              <a:spLocks noChangeArrowheads="1"/>
            </p:cNvSpPr>
            <p:nvPr/>
          </p:nvSpPr>
          <p:spPr bwMode="auto">
            <a:xfrm rot="-5685818">
              <a:off x="1116807" y="1710531"/>
              <a:ext cx="76200" cy="465137"/>
            </a:xfrm>
            <a:prstGeom prst="flowChartDelay">
              <a:avLst/>
            </a:prstGeom>
            <a:solidFill>
              <a:srgbClr val="24A83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CL" smtClean="0">
                <a:solidFill>
                  <a:srgbClr val="FFFFFF"/>
                </a:solidFill>
              </a:endParaRPr>
            </a:p>
          </p:txBody>
        </p:sp>
        <p:sp>
          <p:nvSpPr>
            <p:cNvPr id="9" name="Text Box 2054"/>
            <p:cNvSpPr txBox="1">
              <a:spLocks noChangeArrowheads="1"/>
            </p:cNvSpPr>
            <p:nvPr/>
          </p:nvSpPr>
          <p:spPr bwMode="auto">
            <a:xfrm>
              <a:off x="5578475" y="3200400"/>
              <a:ext cx="1319213" cy="27463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_tradnl" sz="1200" smtClean="0">
                  <a:solidFill>
                    <a:srgbClr val="FFFFFF"/>
                  </a:solidFill>
                </a:rPr>
                <a:t>Fondo sin dragado</a:t>
              </a:r>
              <a:endParaRPr lang="es-ES" sz="1200" smtClean="0">
                <a:solidFill>
                  <a:srgbClr val="FFFFFF"/>
                </a:solidFill>
              </a:endParaRPr>
            </a:p>
          </p:txBody>
        </p:sp>
        <p:sp>
          <p:nvSpPr>
            <p:cNvPr id="10" name="Rectangle 2055"/>
            <p:cNvSpPr>
              <a:spLocks noChangeArrowheads="1"/>
            </p:cNvSpPr>
            <p:nvPr/>
          </p:nvSpPr>
          <p:spPr bwMode="auto">
            <a:xfrm>
              <a:off x="1854200" y="2438400"/>
              <a:ext cx="3646488" cy="381000"/>
            </a:xfrm>
            <a:prstGeom prst="rect">
              <a:avLst/>
            </a:prstGeom>
            <a:gradFill rotWithShape="0">
              <a:gsLst>
                <a:gs pos="0">
                  <a:srgbClr val="CCCC00"/>
                </a:gs>
                <a:gs pos="100000">
                  <a:srgbClr val="5E5E00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CL" smtClean="0">
                <a:solidFill>
                  <a:srgbClr val="FFFFFF"/>
                </a:solidFill>
              </a:endParaRPr>
            </a:p>
          </p:txBody>
        </p:sp>
        <p:sp>
          <p:nvSpPr>
            <p:cNvPr id="11" name="Freeform 2056"/>
            <p:cNvSpPr>
              <a:spLocks/>
            </p:cNvSpPr>
            <p:nvPr/>
          </p:nvSpPr>
          <p:spPr bwMode="auto">
            <a:xfrm>
              <a:off x="612775" y="1828800"/>
              <a:ext cx="8378825" cy="1600200"/>
            </a:xfrm>
            <a:custGeom>
              <a:avLst/>
              <a:gdLst>
                <a:gd name="T0" fmla="*/ 2147483647 w 5104"/>
                <a:gd name="T1" fmla="*/ 2147483647 h 520"/>
                <a:gd name="T2" fmla="*/ 2147483647 w 5104"/>
                <a:gd name="T3" fmla="*/ 2147483647 h 520"/>
                <a:gd name="T4" fmla="*/ 2147483647 w 5104"/>
                <a:gd name="T5" fmla="*/ 2147483647 h 520"/>
                <a:gd name="T6" fmla="*/ 2147483647 w 5104"/>
                <a:gd name="T7" fmla="*/ 2147483647 h 520"/>
                <a:gd name="T8" fmla="*/ 2147483647 w 5104"/>
                <a:gd name="T9" fmla="*/ 2147483647 h 520"/>
                <a:gd name="T10" fmla="*/ 2147483647 w 5104"/>
                <a:gd name="T11" fmla="*/ 2147483647 h 520"/>
                <a:gd name="T12" fmla="*/ 2147483647 w 5104"/>
                <a:gd name="T13" fmla="*/ 2147483647 h 520"/>
                <a:gd name="T14" fmla="*/ 2147483647 w 5104"/>
                <a:gd name="T15" fmla="*/ 2147483647 h 520"/>
                <a:gd name="T16" fmla="*/ 2147483647 w 5104"/>
                <a:gd name="T17" fmla="*/ 2147483647 h 5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104"/>
                <a:gd name="T28" fmla="*/ 0 h 520"/>
                <a:gd name="T29" fmla="*/ 5104 w 5104"/>
                <a:gd name="T30" fmla="*/ 520 h 52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104" h="520">
                  <a:moveTo>
                    <a:pt x="712" y="80"/>
                  </a:moveTo>
                  <a:cubicBezTo>
                    <a:pt x="824" y="48"/>
                    <a:pt x="1088" y="240"/>
                    <a:pt x="1288" y="272"/>
                  </a:cubicBezTo>
                  <a:cubicBezTo>
                    <a:pt x="1488" y="304"/>
                    <a:pt x="1640" y="312"/>
                    <a:pt x="1912" y="272"/>
                  </a:cubicBezTo>
                  <a:cubicBezTo>
                    <a:pt x="2184" y="232"/>
                    <a:pt x="2584" y="64"/>
                    <a:pt x="2920" y="32"/>
                  </a:cubicBezTo>
                  <a:cubicBezTo>
                    <a:pt x="3256" y="0"/>
                    <a:pt x="3616" y="64"/>
                    <a:pt x="3928" y="80"/>
                  </a:cubicBezTo>
                  <a:cubicBezTo>
                    <a:pt x="4240" y="96"/>
                    <a:pt x="4712" y="64"/>
                    <a:pt x="4792" y="128"/>
                  </a:cubicBezTo>
                  <a:cubicBezTo>
                    <a:pt x="4872" y="192"/>
                    <a:pt x="5104" y="408"/>
                    <a:pt x="4408" y="464"/>
                  </a:cubicBezTo>
                  <a:cubicBezTo>
                    <a:pt x="3712" y="520"/>
                    <a:pt x="1232" y="520"/>
                    <a:pt x="616" y="464"/>
                  </a:cubicBezTo>
                  <a:cubicBezTo>
                    <a:pt x="0" y="408"/>
                    <a:pt x="600" y="112"/>
                    <a:pt x="712" y="80"/>
                  </a:cubicBezTo>
                  <a:close/>
                </a:path>
              </a:pathLst>
            </a:custGeom>
            <a:gradFill rotWithShape="0">
              <a:gsLst>
                <a:gs pos="0">
                  <a:srgbClr val="FFAC07"/>
                </a:gs>
                <a:gs pos="100000">
                  <a:srgbClr val="7A5100"/>
                </a:gs>
              </a:gsLst>
              <a:lin ang="5400000" scaled="1"/>
            </a:gradFill>
            <a:ln w="1270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mtClean="0">
                <a:solidFill>
                  <a:srgbClr val="FFFFFF"/>
                </a:solidFill>
              </a:endParaRPr>
            </a:p>
          </p:txBody>
        </p:sp>
        <p:sp>
          <p:nvSpPr>
            <p:cNvPr id="12" name="Rectangle 2057"/>
            <p:cNvSpPr>
              <a:spLocks noChangeArrowheads="1"/>
            </p:cNvSpPr>
            <p:nvPr/>
          </p:nvSpPr>
          <p:spPr bwMode="auto">
            <a:xfrm>
              <a:off x="1776413" y="2819400"/>
              <a:ext cx="6827837" cy="762000"/>
            </a:xfrm>
            <a:prstGeom prst="rect">
              <a:avLst/>
            </a:prstGeom>
            <a:gradFill rotWithShape="0">
              <a:gsLst>
                <a:gs pos="0">
                  <a:srgbClr val="B87B00"/>
                </a:gs>
                <a:gs pos="100000">
                  <a:srgbClr val="5A3C00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CL" smtClean="0">
                <a:solidFill>
                  <a:srgbClr val="FFFFFF"/>
                </a:solidFill>
              </a:endParaRPr>
            </a:p>
          </p:txBody>
        </p:sp>
        <p:sp>
          <p:nvSpPr>
            <p:cNvPr id="13" name="Rectangle 2058"/>
            <p:cNvSpPr>
              <a:spLocks noChangeArrowheads="1"/>
            </p:cNvSpPr>
            <p:nvPr/>
          </p:nvSpPr>
          <p:spPr bwMode="auto">
            <a:xfrm>
              <a:off x="457200" y="2057400"/>
              <a:ext cx="1241425" cy="1524000"/>
            </a:xfrm>
            <a:prstGeom prst="rect">
              <a:avLst/>
            </a:prstGeom>
            <a:gradFill rotWithShape="0">
              <a:gsLst>
                <a:gs pos="0">
                  <a:srgbClr val="808000"/>
                </a:gs>
                <a:gs pos="100000">
                  <a:srgbClr val="3B3B00"/>
                </a:gs>
              </a:gsLst>
              <a:lin ang="18900000" scaled="1"/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CL" smtClean="0">
                <a:solidFill>
                  <a:srgbClr val="FFFFFF"/>
                </a:solidFill>
              </a:endParaRPr>
            </a:p>
          </p:txBody>
        </p:sp>
        <p:sp>
          <p:nvSpPr>
            <p:cNvPr id="14" name="Rectangle 2059"/>
            <p:cNvSpPr>
              <a:spLocks noChangeArrowheads="1"/>
            </p:cNvSpPr>
            <p:nvPr/>
          </p:nvSpPr>
          <p:spPr bwMode="auto">
            <a:xfrm>
              <a:off x="1698625" y="1905000"/>
              <a:ext cx="92075" cy="1905000"/>
            </a:xfrm>
            <a:prstGeom prst="rect">
              <a:avLst/>
            </a:prstGeom>
            <a:solidFill>
              <a:srgbClr val="605E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CL" smtClean="0">
                <a:solidFill>
                  <a:srgbClr val="FFFFFF"/>
                </a:solidFill>
              </a:endParaRPr>
            </a:p>
          </p:txBody>
        </p:sp>
        <p:sp>
          <p:nvSpPr>
            <p:cNvPr id="15" name="Text Box 2060"/>
            <p:cNvSpPr txBox="1">
              <a:spLocks noChangeArrowheads="1"/>
            </p:cNvSpPr>
            <p:nvPr/>
          </p:nvSpPr>
          <p:spPr bwMode="auto">
            <a:xfrm>
              <a:off x="6508750" y="2514600"/>
              <a:ext cx="2327275" cy="320967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s-ES_tradnl" sz="1200" b="1" smtClean="0">
                  <a:solidFill>
                    <a:srgbClr val="000000"/>
                  </a:solidFill>
                  <a:latin typeface="Century Gothic" pitchFamily="34" charset="0"/>
                </a:rPr>
                <a:t>Nivel del mar  0,0 m</a:t>
              </a:r>
              <a:endParaRPr lang="es-ES" sz="1200" b="1" smtClean="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  <p:sp>
          <p:nvSpPr>
            <p:cNvPr id="16" name="Text Box 2061"/>
            <p:cNvSpPr txBox="1">
              <a:spLocks noChangeArrowheads="1"/>
            </p:cNvSpPr>
            <p:nvPr/>
          </p:nvSpPr>
          <p:spPr bwMode="auto">
            <a:xfrm>
              <a:off x="2438400" y="2133600"/>
              <a:ext cx="1643063" cy="30480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_tradnl" sz="1400" b="1" dirty="0" smtClean="0">
                  <a:solidFill>
                    <a:srgbClr val="000099"/>
                  </a:solidFill>
                  <a:latin typeface="Century Gothic" pitchFamily="34" charset="0"/>
                </a:rPr>
                <a:t>Agua estancada</a:t>
              </a:r>
              <a:endParaRPr lang="es-ES" sz="1400" b="1" dirty="0" smtClean="0">
                <a:solidFill>
                  <a:srgbClr val="000099"/>
                </a:solidFill>
                <a:latin typeface="Century Gothic" pitchFamily="34" charset="0"/>
              </a:endParaRPr>
            </a:p>
          </p:txBody>
        </p:sp>
        <p:sp>
          <p:nvSpPr>
            <p:cNvPr id="17" name="Text Box 2062"/>
            <p:cNvSpPr txBox="1">
              <a:spLocks noChangeArrowheads="1"/>
            </p:cNvSpPr>
            <p:nvPr/>
          </p:nvSpPr>
          <p:spPr bwMode="auto">
            <a:xfrm>
              <a:off x="4572000" y="1600201"/>
              <a:ext cx="4191000" cy="320967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s-ES_tradnl" sz="1200" b="1" smtClean="0">
                  <a:solidFill>
                    <a:srgbClr val="000099"/>
                  </a:solidFill>
                  <a:latin typeface="Century Gothic" pitchFamily="34" charset="0"/>
                </a:rPr>
                <a:t>Sedimentos acumulados nivel + 3m a + 5m</a:t>
              </a:r>
              <a:endParaRPr lang="es-ES" sz="1200" b="1" smtClean="0">
                <a:solidFill>
                  <a:srgbClr val="000099"/>
                </a:solidFill>
                <a:latin typeface="Century Gothic" pitchFamily="34" charset="0"/>
              </a:endParaRPr>
            </a:p>
          </p:txBody>
        </p:sp>
        <p:sp>
          <p:nvSpPr>
            <p:cNvPr id="18" name="Rectangle 2063"/>
            <p:cNvSpPr>
              <a:spLocks noChangeArrowheads="1"/>
            </p:cNvSpPr>
            <p:nvPr/>
          </p:nvSpPr>
          <p:spPr bwMode="auto">
            <a:xfrm>
              <a:off x="457200" y="4724400"/>
              <a:ext cx="1219200" cy="1524000"/>
            </a:xfrm>
            <a:prstGeom prst="rect">
              <a:avLst/>
            </a:prstGeom>
            <a:gradFill rotWithShape="0">
              <a:gsLst>
                <a:gs pos="0">
                  <a:srgbClr val="808000"/>
                </a:gs>
                <a:gs pos="100000">
                  <a:srgbClr val="3B3B00"/>
                </a:gs>
              </a:gsLst>
              <a:lin ang="18900000" scaled="1"/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CL" smtClean="0">
                <a:solidFill>
                  <a:srgbClr val="FFFFFF"/>
                </a:solidFill>
              </a:endParaRPr>
            </a:p>
          </p:txBody>
        </p:sp>
        <p:sp>
          <p:nvSpPr>
            <p:cNvPr id="19" name="Rectangle 2064"/>
            <p:cNvSpPr>
              <a:spLocks noChangeArrowheads="1"/>
            </p:cNvSpPr>
            <p:nvPr/>
          </p:nvSpPr>
          <p:spPr bwMode="auto">
            <a:xfrm>
              <a:off x="2209800" y="5791200"/>
              <a:ext cx="6477000" cy="457200"/>
            </a:xfrm>
            <a:prstGeom prst="rect">
              <a:avLst/>
            </a:prstGeom>
            <a:gradFill rotWithShape="0">
              <a:gsLst>
                <a:gs pos="0">
                  <a:srgbClr val="CC8800"/>
                </a:gs>
                <a:gs pos="100000">
                  <a:srgbClr val="6A4700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CL" smtClean="0">
                <a:solidFill>
                  <a:srgbClr val="FFFFFF"/>
                </a:solidFill>
              </a:endParaRPr>
            </a:p>
          </p:txBody>
        </p:sp>
        <p:sp>
          <p:nvSpPr>
            <p:cNvPr id="20" name="Rectangle 2065"/>
            <p:cNvSpPr>
              <a:spLocks noChangeArrowheads="1"/>
            </p:cNvSpPr>
            <p:nvPr/>
          </p:nvSpPr>
          <p:spPr bwMode="auto">
            <a:xfrm>
              <a:off x="1752600" y="4953000"/>
              <a:ext cx="457200" cy="914400"/>
            </a:xfrm>
            <a:prstGeom prst="rect">
              <a:avLst/>
            </a:prstGeom>
            <a:solidFill>
              <a:srgbClr val="605E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CL" smtClean="0">
                <a:solidFill>
                  <a:srgbClr val="FFFFFF"/>
                </a:solidFill>
              </a:endParaRPr>
            </a:p>
          </p:txBody>
        </p:sp>
        <p:sp>
          <p:nvSpPr>
            <p:cNvPr id="21" name="Rectangle 2066"/>
            <p:cNvSpPr>
              <a:spLocks noChangeArrowheads="1"/>
            </p:cNvSpPr>
            <p:nvPr/>
          </p:nvSpPr>
          <p:spPr bwMode="auto">
            <a:xfrm>
              <a:off x="1676400" y="4495800"/>
              <a:ext cx="76200" cy="2133600"/>
            </a:xfrm>
            <a:prstGeom prst="rect">
              <a:avLst/>
            </a:prstGeom>
            <a:solidFill>
              <a:srgbClr val="605E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CL" smtClean="0">
                <a:solidFill>
                  <a:srgbClr val="FFFFFF"/>
                </a:solidFill>
              </a:endParaRPr>
            </a:p>
          </p:txBody>
        </p:sp>
        <p:sp>
          <p:nvSpPr>
            <p:cNvPr id="22" name="Rectangle 2067"/>
            <p:cNvSpPr>
              <a:spLocks noChangeArrowheads="1"/>
            </p:cNvSpPr>
            <p:nvPr/>
          </p:nvSpPr>
          <p:spPr bwMode="auto">
            <a:xfrm>
              <a:off x="457200" y="4648200"/>
              <a:ext cx="1219200" cy="76200"/>
            </a:xfrm>
            <a:prstGeom prst="rect">
              <a:avLst/>
            </a:prstGeom>
            <a:solidFill>
              <a:srgbClr val="605E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CL" smtClean="0">
                <a:solidFill>
                  <a:srgbClr val="FFFFFF"/>
                </a:solidFill>
              </a:endParaRPr>
            </a:p>
          </p:txBody>
        </p:sp>
        <p:sp>
          <p:nvSpPr>
            <p:cNvPr id="23" name="Rectangle 2068"/>
            <p:cNvSpPr>
              <a:spLocks noChangeArrowheads="1"/>
            </p:cNvSpPr>
            <p:nvPr/>
          </p:nvSpPr>
          <p:spPr bwMode="auto">
            <a:xfrm>
              <a:off x="1828800" y="5105400"/>
              <a:ext cx="304800" cy="609600"/>
            </a:xfrm>
            <a:prstGeom prst="rect">
              <a:avLst/>
            </a:prstGeom>
            <a:gradFill rotWithShape="0">
              <a:gsLst>
                <a:gs pos="0">
                  <a:srgbClr val="808000"/>
                </a:gs>
                <a:gs pos="100000">
                  <a:srgbClr val="3B3B00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CL" smtClean="0">
                <a:solidFill>
                  <a:srgbClr val="FFFFFF"/>
                </a:solidFill>
              </a:endParaRPr>
            </a:p>
          </p:txBody>
        </p:sp>
        <p:sp>
          <p:nvSpPr>
            <p:cNvPr id="24" name="Rectangle 2069"/>
            <p:cNvSpPr>
              <a:spLocks noChangeArrowheads="1"/>
            </p:cNvSpPr>
            <p:nvPr/>
          </p:nvSpPr>
          <p:spPr bwMode="auto">
            <a:xfrm>
              <a:off x="1752600" y="5867400"/>
              <a:ext cx="457200" cy="381000"/>
            </a:xfrm>
            <a:prstGeom prst="rect">
              <a:avLst/>
            </a:prstGeom>
            <a:gradFill rotWithShape="0">
              <a:gsLst>
                <a:gs pos="0">
                  <a:srgbClr val="3B3B00"/>
                </a:gs>
                <a:gs pos="100000">
                  <a:srgbClr val="808000"/>
                </a:gs>
              </a:gsLst>
              <a:lin ang="2700000" scaled="1"/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CL" smtClean="0">
                <a:solidFill>
                  <a:srgbClr val="FFFFFF"/>
                </a:solidFill>
              </a:endParaRPr>
            </a:p>
          </p:txBody>
        </p:sp>
        <p:sp>
          <p:nvSpPr>
            <p:cNvPr id="25" name="Rectangle 2070"/>
            <p:cNvSpPr>
              <a:spLocks noChangeArrowheads="1"/>
            </p:cNvSpPr>
            <p:nvPr/>
          </p:nvSpPr>
          <p:spPr bwMode="auto">
            <a:xfrm>
              <a:off x="2209800" y="5334000"/>
              <a:ext cx="6477000" cy="457200"/>
            </a:xfrm>
            <a:prstGeom prst="rect">
              <a:avLst/>
            </a:prstGeom>
            <a:gradFill rotWithShape="0">
              <a:gsLst>
                <a:gs pos="0">
                  <a:srgbClr val="109EFE"/>
                </a:gs>
                <a:gs pos="100000">
                  <a:srgbClr val="074976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CL" smtClean="0">
                <a:solidFill>
                  <a:srgbClr val="FFFFFF"/>
                </a:solidFill>
              </a:endParaRPr>
            </a:p>
          </p:txBody>
        </p:sp>
        <p:pic>
          <p:nvPicPr>
            <p:cNvPr id="26" name="Picture 2071" descr="D:\PFiles\MSOffice\Clipart\standard\stddir3\NA01439_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2000" y="3733800"/>
              <a:ext cx="744538" cy="846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AutoShape 2072"/>
            <p:cNvSpPr>
              <a:spLocks noChangeArrowheads="1"/>
            </p:cNvSpPr>
            <p:nvPr/>
          </p:nvSpPr>
          <p:spPr bwMode="auto">
            <a:xfrm rot="-5685818">
              <a:off x="1104900" y="4381500"/>
              <a:ext cx="76200" cy="457200"/>
            </a:xfrm>
            <a:prstGeom prst="flowChartDelay">
              <a:avLst/>
            </a:prstGeom>
            <a:solidFill>
              <a:srgbClr val="24A83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CL" smtClean="0">
                <a:solidFill>
                  <a:srgbClr val="FFFFFF"/>
                </a:solidFill>
              </a:endParaRPr>
            </a:p>
          </p:txBody>
        </p:sp>
        <p:sp>
          <p:nvSpPr>
            <p:cNvPr id="28" name="Text Box 2073"/>
            <p:cNvSpPr txBox="1">
              <a:spLocks noChangeArrowheads="1"/>
            </p:cNvSpPr>
            <p:nvPr/>
          </p:nvSpPr>
          <p:spPr bwMode="auto">
            <a:xfrm>
              <a:off x="6421438" y="5867401"/>
              <a:ext cx="2231747" cy="35663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_tradnl" sz="1400" b="1" smtClean="0">
                  <a:solidFill>
                    <a:srgbClr val="FFFFFF"/>
                  </a:solidFill>
                  <a:latin typeface="Century Gothic" pitchFamily="34" charset="0"/>
                </a:rPr>
                <a:t>Fondo dragado –3m</a:t>
              </a:r>
              <a:endParaRPr lang="es-ES" sz="1400" b="1" smtClean="0">
                <a:solidFill>
                  <a:srgbClr val="FFFFFF"/>
                </a:solidFill>
                <a:latin typeface="Century Gothic" pitchFamily="34" charset="0"/>
              </a:endParaRPr>
            </a:p>
          </p:txBody>
        </p:sp>
        <p:sp>
          <p:nvSpPr>
            <p:cNvPr id="29" name="Text Box 2074"/>
            <p:cNvSpPr txBox="1">
              <a:spLocks noChangeArrowheads="1"/>
            </p:cNvSpPr>
            <p:nvPr/>
          </p:nvSpPr>
          <p:spPr bwMode="auto">
            <a:xfrm>
              <a:off x="1752600" y="4648200"/>
              <a:ext cx="1066800" cy="45720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_tradnl" sz="1200" b="1" smtClean="0">
                  <a:solidFill>
                    <a:srgbClr val="000099"/>
                  </a:solidFill>
                  <a:latin typeface="Century Gothic" pitchFamily="34" charset="0"/>
                </a:rPr>
                <a:t>Paseo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b="1" smtClean="0">
                <a:solidFill>
                  <a:srgbClr val="000099"/>
                </a:solidFill>
                <a:latin typeface="Century Gothic" pitchFamily="34" charset="0"/>
              </a:endParaRPr>
            </a:p>
          </p:txBody>
        </p:sp>
        <p:sp>
          <p:nvSpPr>
            <p:cNvPr id="30" name="Text Box 2075"/>
            <p:cNvSpPr txBox="1">
              <a:spLocks noChangeArrowheads="1"/>
            </p:cNvSpPr>
            <p:nvPr/>
          </p:nvSpPr>
          <p:spPr bwMode="auto">
            <a:xfrm>
              <a:off x="2514600" y="5029200"/>
              <a:ext cx="1322388" cy="30480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_tradnl" sz="1400" b="1" smtClean="0">
                  <a:solidFill>
                    <a:srgbClr val="000099"/>
                  </a:solidFill>
                  <a:latin typeface="Century Gothic" pitchFamily="34" charset="0"/>
                </a:rPr>
                <a:t>Agua de Mar</a:t>
              </a:r>
              <a:endParaRPr lang="es-ES" sz="1400" b="1" smtClean="0">
                <a:solidFill>
                  <a:srgbClr val="000099"/>
                </a:solidFill>
                <a:latin typeface="Century Gothic" pitchFamily="34" charset="0"/>
              </a:endParaRPr>
            </a:p>
          </p:txBody>
        </p:sp>
        <p:sp>
          <p:nvSpPr>
            <p:cNvPr id="31" name="Text Box 2078"/>
            <p:cNvSpPr txBox="1">
              <a:spLocks noChangeArrowheads="1"/>
            </p:cNvSpPr>
            <p:nvPr/>
          </p:nvSpPr>
          <p:spPr bwMode="auto">
            <a:xfrm>
              <a:off x="6511925" y="4997450"/>
              <a:ext cx="2327275" cy="320967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s-ES_tradnl" sz="1200" b="1" smtClean="0">
                  <a:solidFill>
                    <a:srgbClr val="000000"/>
                  </a:solidFill>
                  <a:latin typeface="Century Gothic" pitchFamily="34" charset="0"/>
                </a:rPr>
                <a:t>Nivel del mar  0,0 m</a:t>
              </a:r>
              <a:endParaRPr lang="es-ES" sz="1200" b="1" smtClean="0">
                <a:solidFill>
                  <a:srgbClr val="000000"/>
                </a:solidFill>
                <a:latin typeface="Century Gothic" pitchFamily="34" charset="0"/>
              </a:endParaRPr>
            </a:p>
          </p:txBody>
        </p:sp>
      </p:grpSp>
      <p:sp>
        <p:nvSpPr>
          <p:cNvPr id="33" name="Rectangle 2"/>
          <p:cNvSpPr>
            <a:spLocks noChangeArrowheads="1"/>
          </p:cNvSpPr>
          <p:nvPr/>
        </p:nvSpPr>
        <p:spPr bwMode="auto">
          <a:xfrm>
            <a:off x="285720" y="5357826"/>
            <a:ext cx="5786478" cy="87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2000" b="1" dirty="0" smtClean="0">
                <a:latin typeface="Century Gothic" pitchFamily="34" charset="0"/>
              </a:rPr>
              <a:t>El Estero se </a:t>
            </a:r>
            <a:r>
              <a:rPr lang="en-US" sz="2000" b="1" dirty="0" err="1" smtClean="0">
                <a:latin typeface="Century Gothic" pitchFamily="34" charset="0"/>
              </a:rPr>
              <a:t>angosta</a:t>
            </a:r>
            <a:r>
              <a:rPr lang="en-US" sz="2000" b="1" dirty="0" smtClean="0">
                <a:latin typeface="Century Gothic" pitchFamily="34" charset="0"/>
              </a:rPr>
              <a:t> (de 100mts a 60mts)</a:t>
            </a:r>
          </a:p>
          <a:p>
            <a:pPr marL="34290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2000" b="1" dirty="0" smtClean="0">
                <a:latin typeface="Century Gothic" pitchFamily="34" charset="0"/>
              </a:rPr>
              <a:t>El Estero se </a:t>
            </a:r>
            <a:r>
              <a:rPr lang="en-US" sz="2000" b="1" dirty="0" err="1" smtClean="0">
                <a:latin typeface="Century Gothic" pitchFamily="34" charset="0"/>
              </a:rPr>
              <a:t>profundiza</a:t>
            </a:r>
            <a:r>
              <a:rPr lang="en-US" sz="2000" b="1" dirty="0" smtClean="0">
                <a:latin typeface="Century Gothic" pitchFamily="34" charset="0"/>
              </a:rPr>
              <a:t> (</a:t>
            </a:r>
            <a:r>
              <a:rPr lang="en-US" sz="2000" b="1" dirty="0" err="1" smtClean="0">
                <a:latin typeface="Century Gothic" pitchFamily="34" charset="0"/>
              </a:rPr>
              <a:t>dragado</a:t>
            </a:r>
            <a:r>
              <a:rPr lang="en-US" sz="2000" b="1" dirty="0" smtClean="0">
                <a:latin typeface="Century Gothic" pitchFamily="34" charset="0"/>
              </a:rPr>
              <a:t>)</a:t>
            </a:r>
          </a:p>
          <a:p>
            <a:pPr marL="34290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2000" b="1" dirty="0" smtClean="0">
              <a:solidFill>
                <a:srgbClr val="000099"/>
              </a:solidFill>
              <a:latin typeface="Century Gothic" pitchFamily="34" charset="0"/>
            </a:endParaRPr>
          </a:p>
          <a:p>
            <a:pPr marL="34290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endParaRPr lang="en-US" sz="2000" b="1" dirty="0" smtClean="0">
              <a:solidFill>
                <a:srgbClr val="000099"/>
              </a:solidFill>
              <a:latin typeface="Century Gothic" pitchFamily="34" charset="0"/>
            </a:endParaRPr>
          </a:p>
        </p:txBody>
      </p:sp>
      <p:pic>
        <p:nvPicPr>
          <p:cNvPr id="3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5135520"/>
            <a:ext cx="2428860" cy="1722480"/>
          </a:xfrm>
          <a:prstGeom prst="rect">
            <a:avLst/>
          </a:prstGeom>
          <a:noFill/>
          <a:ln w="57150" cmpd="thickThin">
            <a:solidFill>
              <a:schemeClr val="bg1"/>
            </a:solidFill>
            <a:miter lim="800000"/>
            <a:headEnd/>
            <a:tailEnd/>
          </a:ln>
          <a:effectLst/>
        </p:spPr>
      </p:pic>
      <p:sp>
        <p:nvSpPr>
          <p:cNvPr id="36" name="Rectangle 26"/>
          <p:cNvSpPr txBox="1">
            <a:spLocks noChangeArrowheads="1"/>
          </p:cNvSpPr>
          <p:nvPr/>
        </p:nvSpPr>
        <p:spPr>
          <a:xfrm>
            <a:off x="357158" y="0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Proyecto</a:t>
            </a:r>
            <a:endParaRPr kumimoji="0" lang="es-ES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0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928670"/>
            <a:ext cx="7256463" cy="505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26"/>
          <p:cNvSpPr txBox="1">
            <a:spLocks noChangeArrowheads="1"/>
          </p:cNvSpPr>
          <p:nvPr/>
        </p:nvSpPr>
        <p:spPr>
          <a:xfrm>
            <a:off x="357158" y="0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Unidades de Desarrollo</a:t>
            </a:r>
            <a:endParaRPr kumimoji="0" lang="es-ES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99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150" y="1268413"/>
            <a:ext cx="7129463" cy="5302250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4" name="Rectangle 26"/>
          <p:cNvSpPr txBox="1">
            <a:spLocks noChangeArrowheads="1"/>
          </p:cNvSpPr>
          <p:nvPr/>
        </p:nvSpPr>
        <p:spPr>
          <a:xfrm>
            <a:off x="357158" y="0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Unidades</a:t>
            </a:r>
            <a:r>
              <a:rPr kumimoji="0" lang="es-ES_tradnl" sz="41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de Desarrollo</a:t>
            </a:r>
            <a:endParaRPr kumimoji="0" lang="es-ES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788</Words>
  <Application>Microsoft Office PowerPoint</Application>
  <PresentationFormat>Presentación en pantalla (4:3)</PresentationFormat>
  <Paragraphs>217</Paragraphs>
  <Slides>24</Slides>
  <Notes>8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24</vt:i4>
      </vt:variant>
    </vt:vector>
  </HeadingPairs>
  <TitlesOfParts>
    <vt:vector size="26" baseType="lpstr">
      <vt:lpstr>Tema de Office</vt:lpstr>
      <vt:lpstr>Concurrencia</vt:lpstr>
      <vt:lpstr>MOTIVACION</vt:lpstr>
      <vt:lpstr>Agenda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Habilidades blandas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Gerenciamiento de Negocios de Concesión</dc:title>
  <dc:creator>Igor Riquelme Vasquez  (CCOP)</dc:creator>
  <cp:lastModifiedBy>igor.riquelme</cp:lastModifiedBy>
  <cp:revision>33</cp:revision>
  <dcterms:modified xsi:type="dcterms:W3CDTF">2010-08-15T23:56:12Z</dcterms:modified>
</cp:coreProperties>
</file>