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6" r:id="rId2"/>
    <p:sldId id="288" r:id="rId3"/>
    <p:sldId id="289" r:id="rId4"/>
    <p:sldId id="290" r:id="rId5"/>
    <p:sldId id="291" r:id="rId6"/>
    <p:sldId id="292" r:id="rId7"/>
    <p:sldId id="256" r:id="rId8"/>
    <p:sldId id="260" r:id="rId9"/>
    <p:sldId id="261" r:id="rId10"/>
    <p:sldId id="278" r:id="rId11"/>
    <p:sldId id="279" r:id="rId12"/>
    <p:sldId id="280" r:id="rId13"/>
    <p:sldId id="264" r:id="rId14"/>
    <p:sldId id="265" r:id="rId15"/>
    <p:sldId id="281" r:id="rId16"/>
    <p:sldId id="282" r:id="rId17"/>
    <p:sldId id="283" r:id="rId18"/>
    <p:sldId id="294" r:id="rId19"/>
    <p:sldId id="295" r:id="rId20"/>
    <p:sldId id="258" r:id="rId21"/>
    <p:sldId id="259" r:id="rId22"/>
    <p:sldId id="266" r:id="rId23"/>
    <p:sldId id="268" r:id="rId24"/>
    <p:sldId id="269" r:id="rId25"/>
    <p:sldId id="270" r:id="rId26"/>
    <p:sldId id="272" r:id="rId27"/>
    <p:sldId id="273" r:id="rId28"/>
    <p:sldId id="275" r:id="rId29"/>
    <p:sldId id="276" r:id="rId30"/>
    <p:sldId id="284" r:id="rId31"/>
    <p:sldId id="285" r:id="rId32"/>
    <p:sldId id="27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277" autoAdjust="0"/>
    <p:restoredTop sz="93638" autoAdjust="0"/>
  </p:normalViewPr>
  <p:slideViewPr>
    <p:cSldViewPr>
      <p:cViewPr>
        <p:scale>
          <a:sx n="80" d="100"/>
          <a:sy n="80" d="100"/>
        </p:scale>
        <p:origin x="-95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C9DCB8-8B33-437A-8D79-A04B5D7A034D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187B2-BF60-4F5C-87A0-21C82EA8B2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_tradnl" smtClean="0"/>
          </a:p>
        </p:txBody>
      </p:sp>
      <p:sp>
        <p:nvSpPr>
          <p:cNvPr id="1024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52EF737-DE4B-47A1-BEC2-F97918008A20}" type="slidenum">
              <a:rPr lang="es-ES_tradnl" smtClean="0"/>
              <a:pPr/>
              <a:t>4</a:t>
            </a:fld>
            <a:endParaRPr lang="es-ES_tradn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_tradnl" smtClean="0"/>
          </a:p>
        </p:txBody>
      </p:sp>
      <p:sp>
        <p:nvSpPr>
          <p:cNvPr id="1126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986865A-4F68-4E30-9169-A7332BA33B37}" type="slidenum">
              <a:rPr lang="es-ES_tradnl" smtClean="0"/>
              <a:pPr/>
              <a:t>5</a:t>
            </a:fld>
            <a:endParaRPr lang="es-ES_trad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Desktop\Documents\Talks\EI2001\truck.avi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Desktop\Documents\Talks\EI2001\stairs.avi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Desktop\Documents\Talks\EI2001\triangle.avi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Desktop\Documents\Talks\EI2001\plasma.avi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user\Desktop\Documents\Talks\EI2001\irobocup.avi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989138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ES" b="1" smtClean="0"/>
              <a:t>EI2001 Taller de Proyecto:</a:t>
            </a:r>
            <a:br>
              <a:rPr lang="es-ES" b="1" smtClean="0"/>
            </a:br>
            <a:r>
              <a:rPr lang="es-ES" b="1" smtClean="0"/>
              <a:t/>
            </a:r>
            <a:br>
              <a:rPr lang="es-ES" b="1" smtClean="0"/>
            </a:br>
            <a:r>
              <a:rPr lang="es-ES" sz="4000" smtClean="0"/>
              <a:t>Diseño y Construcción  de Robot para Rescate y Búsqueda USAR</a:t>
            </a:r>
            <a:endParaRPr lang="es-E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35375" y="5105401"/>
            <a:ext cx="4568825" cy="1036638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s-ES" dirty="0" smtClean="0"/>
              <a:t>Juan Cristóbal Zagal </a:t>
            </a:r>
          </a:p>
          <a:p>
            <a:pPr eaLnBrk="1" hangingPunct="1"/>
            <a:r>
              <a:rPr lang="es-ES" dirty="0" smtClean="0"/>
              <a:t>Héctor </a:t>
            </a:r>
            <a:r>
              <a:rPr lang="es-ES" dirty="0" err="1" smtClean="0"/>
              <a:t>Agusto</a:t>
            </a:r>
            <a:r>
              <a:rPr lang="es-ES" dirty="0" smtClean="0"/>
              <a:t> 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Dificultades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4038600" y="2667000"/>
            <a:ext cx="2590800" cy="2438400"/>
            <a:chOff x="2895600" y="2819400"/>
            <a:chExt cx="2590800" cy="2438400"/>
          </a:xfrm>
        </p:grpSpPr>
        <p:sp>
          <p:nvSpPr>
            <p:cNvPr id="5" name="Pie 4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9152439"/>
                <a:gd name="adj2" fmla="val 1620000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Pie 5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16231116"/>
                <a:gd name="adj2" fmla="val 126225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Pie 6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1272019"/>
                <a:gd name="adj2" fmla="val 915523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81400" y="4495800"/>
              <a:ext cx="16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/>
                <a:t>Accesibilidad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43400" y="3429000"/>
              <a:ext cx="99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/>
                <a:t>Peligro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24200" y="3429000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Tiempo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" name="Line Callout 2 10"/>
          <p:cNvSpPr/>
          <p:nvPr/>
        </p:nvSpPr>
        <p:spPr>
          <a:xfrm>
            <a:off x="381000" y="1981200"/>
            <a:ext cx="3048000" cy="1524000"/>
          </a:xfrm>
          <a:prstGeom prst="borderCallout2">
            <a:avLst>
              <a:gd name="adj1" fmla="val 17500"/>
              <a:gd name="adj2" fmla="val 105029"/>
              <a:gd name="adj3" fmla="val 17500"/>
              <a:gd name="adj4" fmla="val 113074"/>
              <a:gd name="adj5" fmla="val 66250"/>
              <a:gd name="adj6" fmla="val 127945"/>
            </a:avLst>
          </a:prstGeom>
          <a:solidFill>
            <a:schemeClr val="accent1">
              <a:alpha val="1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Luego de 72Hrs de ocurrido el desastre la probabilidad de encontrar a alguien con vida decae prácticamente a cero. 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Dificultades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" name="Group 3"/>
          <p:cNvGrpSpPr/>
          <p:nvPr/>
        </p:nvGrpSpPr>
        <p:grpSpPr>
          <a:xfrm>
            <a:off x="1447800" y="2362200"/>
            <a:ext cx="2590800" cy="2438400"/>
            <a:chOff x="2895600" y="2819400"/>
            <a:chExt cx="2590800" cy="2438400"/>
          </a:xfrm>
        </p:grpSpPr>
        <p:sp>
          <p:nvSpPr>
            <p:cNvPr id="5" name="Pie 4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9152439"/>
                <a:gd name="adj2" fmla="val 1620000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Pie 5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16231116"/>
                <a:gd name="adj2" fmla="val 126225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Pie 6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1272019"/>
                <a:gd name="adj2" fmla="val 915523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81400" y="4495800"/>
              <a:ext cx="16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/>
                <a:t>Accesibilidad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43400" y="3429000"/>
              <a:ext cx="99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Peligro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24200" y="3429000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/>
                <a:t>Tiempo</a:t>
              </a:r>
              <a:endParaRPr lang="en-US" dirty="0"/>
            </a:p>
          </p:txBody>
        </p:sp>
      </p:grpSp>
      <p:sp>
        <p:nvSpPr>
          <p:cNvPr id="11" name="Line Callout 2 10"/>
          <p:cNvSpPr/>
          <p:nvPr/>
        </p:nvSpPr>
        <p:spPr>
          <a:xfrm>
            <a:off x="5029200" y="1524000"/>
            <a:ext cx="3048000" cy="2438400"/>
          </a:xfrm>
          <a:prstGeom prst="borderCallout2">
            <a:avLst>
              <a:gd name="adj1" fmla="val 20234"/>
              <a:gd name="adj2" fmla="val -4346"/>
              <a:gd name="adj3" fmla="val 20234"/>
              <a:gd name="adj4" fmla="val -15051"/>
              <a:gd name="adj5" fmla="val 49148"/>
              <a:gd name="adj6" fmla="val -40058"/>
            </a:avLst>
          </a:prstGeom>
          <a:solidFill>
            <a:schemeClr val="accent1">
              <a:alpha val="1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dirty="0" smtClean="0">
                <a:solidFill>
                  <a:schemeClr val="tx1"/>
                </a:solidFill>
              </a:rPr>
              <a:t>Las estructuras pueden seguir colapsando, la operación de rescate puede incluso empeorar la situación.</a:t>
            </a:r>
          </a:p>
          <a:p>
            <a:endParaRPr lang="es-CL" dirty="0" smtClean="0">
              <a:solidFill>
                <a:schemeClr val="tx1"/>
              </a:solidFill>
            </a:endParaRPr>
          </a:p>
          <a:p>
            <a:r>
              <a:rPr lang="es-CL" dirty="0" smtClean="0">
                <a:solidFill>
                  <a:schemeClr val="tx1"/>
                </a:solidFill>
              </a:rPr>
              <a:t>El escenario es peligroso tanto para rescatistas como para victimas atrapadas.</a:t>
            </a:r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Dificultades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" name="Group 3"/>
          <p:cNvGrpSpPr/>
          <p:nvPr/>
        </p:nvGrpSpPr>
        <p:grpSpPr>
          <a:xfrm>
            <a:off x="1066800" y="1447800"/>
            <a:ext cx="2590800" cy="2438400"/>
            <a:chOff x="2895600" y="2819400"/>
            <a:chExt cx="2590800" cy="2438400"/>
          </a:xfrm>
        </p:grpSpPr>
        <p:sp>
          <p:nvSpPr>
            <p:cNvPr id="5" name="Pie 4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9152439"/>
                <a:gd name="adj2" fmla="val 1620000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Pie 5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16231116"/>
                <a:gd name="adj2" fmla="val 126225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Pie 6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1272019"/>
                <a:gd name="adj2" fmla="val 915523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81400" y="4495800"/>
              <a:ext cx="16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Accesibilidad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43400" y="3429000"/>
              <a:ext cx="99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/>
                <a:t>Peligro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24200" y="3429000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/>
                <a:t>Tiempo</a:t>
              </a:r>
              <a:endParaRPr lang="en-US" dirty="0"/>
            </a:p>
          </p:txBody>
        </p:sp>
      </p:grpSp>
      <p:sp>
        <p:nvSpPr>
          <p:cNvPr id="11" name="Line Callout 2 10"/>
          <p:cNvSpPr/>
          <p:nvPr/>
        </p:nvSpPr>
        <p:spPr>
          <a:xfrm>
            <a:off x="4419600" y="4038600"/>
            <a:ext cx="3048000" cy="1600200"/>
          </a:xfrm>
          <a:prstGeom prst="borderCallout2">
            <a:avLst>
              <a:gd name="adj1" fmla="val 20234"/>
              <a:gd name="adj2" fmla="val -4346"/>
              <a:gd name="adj3" fmla="val 20234"/>
              <a:gd name="adj4" fmla="val -15051"/>
              <a:gd name="adj5" fmla="val -25275"/>
              <a:gd name="adj6" fmla="val -39121"/>
            </a:avLst>
          </a:prstGeom>
          <a:solidFill>
            <a:schemeClr val="accent1">
              <a:alpha val="1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dirty="0" smtClean="0">
                <a:solidFill>
                  <a:schemeClr val="tx1"/>
                </a:solidFill>
              </a:rPr>
              <a:t>Existen muchos espacios inaccesibles para las personas o perros de rescate. El perímetro de búsqueda se limita a unos pocos metros. </a:t>
            </a:r>
            <a:endParaRPr lang="es-CL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Expectativas</a:t>
                      </a:r>
                      <a:r>
                        <a:rPr lang="es-CL" baseline="0" noProof="0" dirty="0" smtClean="0"/>
                        <a:t> para los robot USAR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1000" y="1981200"/>
            <a:ext cx="8153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s-CL" sz="2400" dirty="0" smtClean="0"/>
              <a:t>Reducir el riesgo de las operaciones de rescate.  </a:t>
            </a:r>
          </a:p>
          <a:p>
            <a:pPr marL="514350" indent="-514350">
              <a:buAutoNum type="arabicPeriod"/>
            </a:pPr>
            <a:r>
              <a:rPr lang="es-CL" sz="2400" dirty="0" smtClean="0"/>
              <a:t>Aumentar la velocidad de respuesta, penetrando espacios usualmente inaccesibles. </a:t>
            </a:r>
          </a:p>
          <a:p>
            <a:pPr marL="514350" indent="-514350">
              <a:buAutoNum type="arabicPeriod"/>
            </a:pPr>
            <a:r>
              <a:rPr lang="es-CL" sz="2400" dirty="0" smtClean="0"/>
              <a:t>Incrementar la eficiencia empleando algoritmos de búsqueda en tres dimensiones. </a:t>
            </a:r>
          </a:p>
          <a:p>
            <a:pPr marL="514350" indent="-514350">
              <a:buAutoNum type="arabicPeriod"/>
            </a:pPr>
            <a:r>
              <a:rPr lang="es-CL" sz="2400" dirty="0" smtClean="0"/>
              <a:t>Extender la búsqueda de especialistas USAR, llegando a lugares inaccesibles.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Principales</a:t>
                      </a:r>
                      <a:r>
                        <a:rPr lang="es-CL" baseline="0" noProof="0" dirty="0" smtClean="0"/>
                        <a:t> áreas de desarrollo en Robots USAR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05000" y="3048000"/>
            <a:ext cx="48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s-CL" sz="2800" dirty="0" smtClean="0"/>
              <a:t>Mecanismos robóticos.</a:t>
            </a:r>
          </a:p>
          <a:p>
            <a:pPr marL="514350" indent="-514350">
              <a:buAutoNum type="arabicPeriod"/>
            </a:pPr>
            <a:r>
              <a:rPr lang="es-CL" sz="2800" dirty="0" smtClean="0"/>
              <a:t>Desarrollo de software.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uck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28800" y="1600200"/>
            <a:ext cx="5486400" cy="36576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Posibilidades,…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6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air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09800" y="1905000"/>
            <a:ext cx="4724400" cy="304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Posibilidades,…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2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iangl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438400" y="1828800"/>
            <a:ext cx="4267200" cy="32004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Posibilidades,…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7200" y="838200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NIST: </a:t>
            </a:r>
            <a:r>
              <a:rPr lang="es-CL" dirty="0" err="1" smtClean="0"/>
              <a:t>National</a:t>
            </a:r>
            <a:r>
              <a:rPr lang="es-CL" dirty="0" smtClean="0"/>
              <a:t> </a:t>
            </a:r>
            <a:r>
              <a:rPr lang="es-CL" dirty="0" err="1" smtClean="0"/>
              <a:t>Institute</a:t>
            </a:r>
            <a:r>
              <a:rPr lang="es-CL" dirty="0" smtClean="0"/>
              <a:t> of </a:t>
            </a:r>
            <a:r>
              <a:rPr lang="es-CL" dirty="0" err="1" smtClean="0"/>
              <a:t>Standards</a:t>
            </a:r>
            <a:r>
              <a:rPr lang="es-CL" dirty="0" smtClean="0"/>
              <a:t> and </a:t>
            </a:r>
            <a:r>
              <a:rPr lang="es-CL" dirty="0" err="1" smtClean="0"/>
              <a:t>Technology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447800"/>
            <a:ext cx="4953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err="1" smtClean="0"/>
                        <a:t>RoboCup</a:t>
                      </a:r>
                      <a:r>
                        <a:rPr lang="en-US" noProof="0" dirty="0" smtClean="0"/>
                        <a:t>:</a:t>
                      </a:r>
                      <a:r>
                        <a:rPr lang="en-US" baseline="0" noProof="0" dirty="0" smtClean="0"/>
                        <a:t> Robot Soccer World Cup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2514600"/>
            <a:ext cx="4280940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6 Imagen" descr="iRobot_PackBot_3d_mode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3000375"/>
            <a:ext cx="34861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625" y="1428750"/>
            <a:ext cx="7143750" cy="1223963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s-ES" sz="4000" b="1" smtClean="0">
                <a:latin typeface="Times New Roman" pitchFamily="18" charset="0"/>
              </a:rPr>
              <a:t>Descripción:</a:t>
            </a:r>
            <a:br>
              <a:rPr lang="es-ES" sz="4000" b="1" smtClean="0">
                <a:latin typeface="Times New Roman" pitchFamily="18" charset="0"/>
              </a:rPr>
            </a:br>
            <a:r>
              <a:rPr lang="es-ES" sz="4000" b="1" smtClean="0">
                <a:latin typeface="Times New Roman" pitchFamily="18" charset="0"/>
              </a:rPr>
              <a:t/>
            </a:r>
            <a:br>
              <a:rPr lang="es-ES" sz="4000" b="1" smtClean="0">
                <a:latin typeface="Times New Roman" pitchFamily="18" charset="0"/>
              </a:rPr>
            </a:br>
            <a:r>
              <a:rPr lang="es-MX" sz="2800" b="1" smtClean="0"/>
              <a:t>DISEÑO-IMPLEMENTACIÓN y OPERACIÓN DE SISTEMAS MÓVILES PARA OPERACIONES DE RESCATE DE PERSONAS EN ESPACIOS CONFINADOS</a:t>
            </a:r>
            <a:endParaRPr lang="es-ES" sz="4000" b="1" smtClean="0"/>
          </a:p>
        </p:txBody>
      </p:sp>
      <p:sp>
        <p:nvSpPr>
          <p:cNvPr id="4099" name="Rectangle 14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_tradnl"/>
          </a:p>
        </p:txBody>
      </p:sp>
      <p:sp>
        <p:nvSpPr>
          <p:cNvPr id="4100" name="Rectangle 60"/>
          <p:cNvSpPr>
            <a:spLocks noChangeArrowheads="1"/>
          </p:cNvSpPr>
          <p:nvPr/>
        </p:nvSpPr>
        <p:spPr bwMode="auto">
          <a:xfrm>
            <a:off x="0" y="2578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Arena</a:t>
                      </a:r>
                      <a:r>
                        <a:rPr lang="es-CL" baseline="0" noProof="0" dirty="0" smtClean="0"/>
                        <a:t> NIST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752600"/>
            <a:ext cx="6705600" cy="4691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err="1" smtClean="0"/>
                        <a:t>RoboCup</a:t>
                      </a:r>
                      <a:r>
                        <a:rPr lang="es-CL" noProof="0" dirty="0" smtClean="0"/>
                        <a:t> </a:t>
                      </a:r>
                      <a:r>
                        <a:rPr lang="es-CL" noProof="0" dirty="0" err="1" smtClean="0"/>
                        <a:t>Rescue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295400"/>
            <a:ext cx="6838950" cy="514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err="1" smtClean="0"/>
                        <a:t>RoboCup</a:t>
                      </a:r>
                      <a:r>
                        <a:rPr lang="es-CL" noProof="0" dirty="0" smtClean="0"/>
                        <a:t> </a:t>
                      </a:r>
                      <a:r>
                        <a:rPr lang="es-CL" noProof="0" dirty="0" err="1" smtClean="0"/>
                        <a:t>Rescue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219200"/>
            <a:ext cx="6762750" cy="5080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066800"/>
            <a:ext cx="7386637" cy="557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err="1" smtClean="0"/>
                        <a:t>RoboCup</a:t>
                      </a:r>
                      <a:r>
                        <a:rPr lang="es-CL" noProof="0" dirty="0" smtClean="0"/>
                        <a:t> </a:t>
                      </a:r>
                      <a:r>
                        <a:rPr lang="es-CL" noProof="0" dirty="0" err="1" smtClean="0"/>
                        <a:t>Rescue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175" y="419100"/>
            <a:ext cx="786765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038" y="457200"/>
            <a:ext cx="778192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613" y="547688"/>
            <a:ext cx="7724775" cy="576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485775"/>
            <a:ext cx="785812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528638"/>
            <a:ext cx="7715250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8" y="547688"/>
            <a:ext cx="7743825" cy="576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357438"/>
            <a:ext cx="7772400" cy="1223962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s-ES" sz="4000" b="1" smtClean="0">
                <a:latin typeface="Times New Roman" pitchFamily="18" charset="0"/>
              </a:rPr>
              <a:t>Resultados de Aprendizaje:</a:t>
            </a:r>
            <a:br>
              <a:rPr lang="es-ES" sz="4000" b="1" smtClean="0">
                <a:latin typeface="Times New Roman" pitchFamily="18" charset="0"/>
              </a:rPr>
            </a:br>
            <a:r>
              <a:rPr lang="es-ES" sz="4000" b="1" smtClean="0">
                <a:latin typeface="Times New Roman" pitchFamily="18" charset="0"/>
              </a:rPr>
              <a:t/>
            </a:r>
            <a:br>
              <a:rPr lang="es-ES" sz="4000" b="1" smtClean="0">
                <a:latin typeface="Times New Roman" pitchFamily="18" charset="0"/>
              </a:rPr>
            </a:br>
            <a:r>
              <a:rPr lang="es-ES" sz="2800" b="1" smtClean="0"/>
              <a:t> ▪ Planificar y desarrollar un Proyecto</a:t>
            </a:r>
            <a:br>
              <a:rPr lang="es-ES" sz="2800" b="1" smtClean="0"/>
            </a:br>
            <a:r>
              <a:rPr lang="es-ES" sz="2800" b="1" smtClean="0"/>
              <a:t> ▪ Diseñar e Implementar un Prototipo Funcional</a:t>
            </a:r>
            <a:br>
              <a:rPr lang="es-ES" sz="2800" b="1" smtClean="0"/>
            </a:br>
            <a:r>
              <a:rPr lang="es-ES" sz="2800" b="1" smtClean="0"/>
              <a:t> ▪ Levantar Requerimientos de un Problema </a:t>
            </a:r>
            <a:br>
              <a:rPr lang="es-ES" sz="2800" b="1" smtClean="0"/>
            </a:br>
            <a:r>
              <a:rPr lang="es-ES" sz="2800" b="1" smtClean="0"/>
              <a:t> ▪ Dimensionar Impactos sociales de Proyectos</a:t>
            </a:r>
            <a:endParaRPr lang="es-ES" sz="4000" b="1" smtClean="0"/>
          </a:p>
        </p:txBody>
      </p:sp>
      <p:sp>
        <p:nvSpPr>
          <p:cNvPr id="5123" name="Rectangle 14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_tradnl"/>
          </a:p>
        </p:txBody>
      </p:sp>
      <p:sp>
        <p:nvSpPr>
          <p:cNvPr id="5124" name="Rectangle 60"/>
          <p:cNvSpPr>
            <a:spLocks noChangeArrowheads="1"/>
          </p:cNvSpPr>
          <p:nvPr/>
        </p:nvSpPr>
        <p:spPr bwMode="auto">
          <a:xfrm>
            <a:off x="0" y="2578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ma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28800" y="1828800"/>
            <a:ext cx="54864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robocup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00200" y="1828800"/>
            <a:ext cx="59436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8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43000"/>
            <a:ext cx="7162800" cy="4994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357438"/>
            <a:ext cx="7772400" cy="1223962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ts val="3800"/>
              </a:lnSpc>
              <a:spcBef>
                <a:spcPts val="4800"/>
              </a:spcBef>
              <a:spcAft>
                <a:spcPts val="4800"/>
              </a:spcAft>
            </a:pPr>
            <a:r>
              <a:rPr lang="es-ES" sz="4000" b="1" dirty="0" smtClean="0">
                <a:latin typeface="Times New Roman" pitchFamily="18" charset="0"/>
              </a:rPr>
              <a:t>Evaluación:</a:t>
            </a:r>
            <a:br>
              <a:rPr lang="es-ES" sz="4000" b="1" dirty="0" smtClean="0">
                <a:latin typeface="Times New Roman" pitchFamily="18" charset="0"/>
              </a:rPr>
            </a:br>
            <a:r>
              <a:rPr lang="es-ES" sz="4000" b="1" dirty="0" smtClean="0">
                <a:latin typeface="Times New Roman" pitchFamily="18" charset="0"/>
              </a:rPr>
              <a:t/>
            </a:r>
            <a:br>
              <a:rPr lang="es-ES" sz="4000" b="1" dirty="0" smtClean="0">
                <a:latin typeface="Times New Roman" pitchFamily="18" charset="0"/>
              </a:rPr>
            </a:br>
            <a:r>
              <a:rPr lang="es-ES" sz="2800" b="1" dirty="0" smtClean="0"/>
              <a:t>20% REGULARIDAD DEL TRABAJO, 	(MEDIANTE CARTA GANTT)</a:t>
            </a:r>
            <a:br>
              <a:rPr lang="es-ES" sz="2800" b="1" dirty="0" smtClean="0"/>
            </a:br>
            <a:r>
              <a:rPr lang="es-ES" sz="2800" b="1" dirty="0" smtClean="0"/>
              <a:t>15% PRESENTACIONES</a:t>
            </a:r>
            <a:br>
              <a:rPr lang="es-ES" sz="2800" b="1" dirty="0" smtClean="0"/>
            </a:br>
            <a:r>
              <a:rPr lang="es-ES" sz="2800" b="1" dirty="0" smtClean="0"/>
              <a:t>15% INFORME</a:t>
            </a:r>
            <a:br>
              <a:rPr lang="es-ES" sz="2800" b="1" dirty="0" smtClean="0"/>
            </a:br>
            <a:r>
              <a:rPr lang="es-ES" sz="2800" b="1" dirty="0" smtClean="0"/>
              <a:t>50% DESEMPEÑO DE PROTOTIPO EN CONDICIONES DE PRUEBA</a:t>
            </a:r>
            <a:br>
              <a:rPr lang="es-ES" sz="2800" b="1" dirty="0" smtClean="0"/>
            </a:br>
            <a:endParaRPr lang="es-ES" sz="4000" b="1" dirty="0" smtClean="0"/>
          </a:p>
        </p:txBody>
      </p:sp>
      <p:sp>
        <p:nvSpPr>
          <p:cNvPr id="6147" name="Rectangle 14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_tradnl"/>
          </a:p>
        </p:txBody>
      </p:sp>
      <p:sp>
        <p:nvSpPr>
          <p:cNvPr id="6148" name="Rectangle 60"/>
          <p:cNvSpPr>
            <a:spLocks noChangeArrowheads="1"/>
          </p:cNvSpPr>
          <p:nvPr/>
        </p:nvSpPr>
        <p:spPr bwMode="auto">
          <a:xfrm>
            <a:off x="0" y="2578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500" y="2786063"/>
            <a:ext cx="7772400" cy="1223962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ts val="3800"/>
              </a:lnSpc>
              <a:spcBef>
                <a:spcPts val="4800"/>
              </a:spcBef>
              <a:spcAft>
                <a:spcPts val="4800"/>
              </a:spcAft>
            </a:pPr>
            <a:r>
              <a:rPr lang="es-ES" sz="4000" b="1" smtClean="0">
                <a:latin typeface="Times New Roman" pitchFamily="18" charset="0"/>
              </a:rPr>
              <a:t>Recursos:</a:t>
            </a:r>
            <a:br>
              <a:rPr lang="es-ES" sz="4000" b="1" smtClean="0">
                <a:latin typeface="Times New Roman" pitchFamily="18" charset="0"/>
              </a:rPr>
            </a:br>
            <a:r>
              <a:rPr lang="es-ES" sz="4000" b="1" smtClean="0">
                <a:latin typeface="Times New Roman" pitchFamily="18" charset="0"/>
              </a:rPr>
              <a:t/>
            </a:r>
            <a:br>
              <a:rPr lang="es-ES" sz="4000" b="1" smtClean="0">
                <a:latin typeface="Times New Roman" pitchFamily="18" charset="0"/>
              </a:rPr>
            </a:br>
            <a:r>
              <a:rPr lang="es-ES" sz="2800" b="1" smtClean="0"/>
              <a:t>▪ Existirán algunos materiales disponibles para la fabricación del Robot. </a:t>
            </a:r>
            <a:br>
              <a:rPr lang="es-ES" sz="2800" b="1" smtClean="0"/>
            </a:br>
            <a:r>
              <a:rPr lang="es-ES" sz="2800" b="1" smtClean="0"/>
              <a:t> ▪ Se puede utilizar equipamiento del taller de Introducción a la Ingeniería</a:t>
            </a:r>
            <a:br>
              <a:rPr lang="es-ES" sz="2800" b="1" smtClean="0"/>
            </a:br>
            <a:r>
              <a:rPr lang="es-ES" sz="2800" b="1" smtClean="0"/>
              <a:t> ▪ Cada Grupo dispondrá de Un presupuesto para comprar otros materiales (con rendición de gastos) </a:t>
            </a:r>
            <a:br>
              <a:rPr lang="es-ES" sz="2800" b="1" smtClean="0"/>
            </a:br>
            <a:r>
              <a:rPr lang="es-ES" sz="2800" b="1" smtClean="0"/>
              <a:t/>
            </a:r>
            <a:br>
              <a:rPr lang="es-ES" sz="2800" b="1" smtClean="0"/>
            </a:br>
            <a:endParaRPr lang="es-ES" sz="4000" b="1" smtClean="0"/>
          </a:p>
        </p:txBody>
      </p:sp>
      <p:sp>
        <p:nvSpPr>
          <p:cNvPr id="7171" name="Rectangle 14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_tradnl"/>
          </a:p>
        </p:txBody>
      </p:sp>
      <p:sp>
        <p:nvSpPr>
          <p:cNvPr id="7172" name="Rectangle 60"/>
          <p:cNvSpPr>
            <a:spLocks noChangeArrowheads="1"/>
          </p:cNvSpPr>
          <p:nvPr/>
        </p:nvSpPr>
        <p:spPr bwMode="auto">
          <a:xfrm>
            <a:off x="0" y="2578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500" y="642938"/>
            <a:ext cx="7772400" cy="1223962"/>
          </a:xfrm>
        </p:spPr>
        <p:txBody>
          <a:bodyPr/>
          <a:lstStyle/>
          <a:p>
            <a:pPr algn="l" eaLnBrk="1" hangingPunct="1">
              <a:lnSpc>
                <a:spcPts val="2800"/>
              </a:lnSpc>
              <a:spcBef>
                <a:spcPts val="600"/>
              </a:spcBef>
            </a:pPr>
            <a:r>
              <a:rPr lang="es-ES" sz="4000" b="1" smtClean="0">
                <a:latin typeface="Times New Roman" pitchFamily="18" charset="0"/>
              </a:rPr>
              <a:t>Plan de Trabajo:</a:t>
            </a:r>
            <a:br>
              <a:rPr lang="es-ES" sz="4000" b="1" smtClean="0">
                <a:latin typeface="Times New Roman" pitchFamily="18" charset="0"/>
              </a:rPr>
            </a:br>
            <a:endParaRPr lang="es-ES" sz="4000" b="1" smtClean="0"/>
          </a:p>
        </p:txBody>
      </p:sp>
      <p:sp>
        <p:nvSpPr>
          <p:cNvPr id="8195" name="Rectangle 14"/>
          <p:cNvSpPr>
            <a:spLocks noChangeArrowheads="1"/>
          </p:cNvSpPr>
          <p:nvPr/>
        </p:nvSpPr>
        <p:spPr bwMode="auto">
          <a:xfrm>
            <a:off x="0" y="1081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_tradnl"/>
          </a:p>
        </p:txBody>
      </p:sp>
      <p:sp>
        <p:nvSpPr>
          <p:cNvPr id="8196" name="Rectangle 60"/>
          <p:cNvSpPr>
            <a:spLocks noChangeArrowheads="1"/>
          </p:cNvSpPr>
          <p:nvPr/>
        </p:nvSpPr>
        <p:spPr bwMode="auto">
          <a:xfrm>
            <a:off x="0" y="2578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_tradnl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1143000" y="1357313"/>
          <a:ext cx="7143802" cy="4357718"/>
        </p:xfrm>
        <a:graphic>
          <a:graphicData uri="http://schemas.openxmlformats.org/drawingml/2006/table">
            <a:tbl>
              <a:tblPr/>
              <a:tblGrid>
                <a:gridCol w="432506"/>
                <a:gridCol w="2848572"/>
                <a:gridCol w="581646"/>
                <a:gridCol w="432506"/>
                <a:gridCol w="2848572"/>
              </a:tblGrid>
              <a:tr h="18850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latin typeface="Arial"/>
                        </a:rPr>
                        <a:t>Sem.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latin typeface="Arial"/>
                        </a:rPr>
                        <a:t>Actividad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100" b="1" i="0" u="none" strike="noStrike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latin typeface="Arial"/>
                        </a:rPr>
                        <a:t>Sem.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latin typeface="Arial"/>
                        </a:rPr>
                        <a:t>Actividad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15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Presentación del Curso</a:t>
                      </a:r>
                      <a:br>
                        <a:rPr lang="es-ES" sz="1400" b="0" i="0" u="none" strike="noStrike">
                          <a:latin typeface="Arial"/>
                        </a:rPr>
                      </a:br>
                      <a:r>
                        <a:rPr lang="es-ES" sz="1400" b="0" i="0" u="none" strike="noStrike">
                          <a:latin typeface="Arial"/>
                        </a:rPr>
                        <a:t>Planteamiento del problema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400" b="0" i="0" u="none" strike="noStrike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Revisión / Entrega de Planos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15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Fromación de Grupos,</a:t>
                      </a:r>
                      <a:br>
                        <a:rPr lang="es-ES" sz="1400" b="0" i="0" u="none" strike="noStrike">
                          <a:latin typeface="Arial"/>
                        </a:rPr>
                      </a:br>
                      <a:r>
                        <a:rPr lang="es-ES" sz="1400" b="0" i="0" u="none" strike="noStrike">
                          <a:latin typeface="Arial"/>
                        </a:rPr>
                        <a:t>Lluvia de Ideas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400" b="0" i="0" u="none" strike="noStrike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Corte, entrega de Piezas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15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Bosquejos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400" b="0" i="0" u="none" strike="noStrike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Construcción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15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Presentación Diseño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400" b="0" i="0" u="none" strike="noStrike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Construcción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15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Prototipo cartón Pluma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400" b="0" i="0" u="none" strike="noStrike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Construcción 3 - Prueba Preliminar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15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Prototipo cartón Pluma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400" b="0" i="0" u="none" strike="noStrike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Presentación  Proyecto, Informe Final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15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Presentación Diseño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400" b="0" i="0" u="none" strike="noStrike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Prueba Final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15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i="0" u="none" strike="noStrike"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>
                          <a:latin typeface="Arial"/>
                        </a:rPr>
                        <a:t>Confección de Planos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400" b="0" i="0" u="none" strike="noStrike"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400" b="0" i="0" u="none" strike="noStrike"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Definiciones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1000" y="1219200"/>
            <a:ext cx="3276600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USAR</a:t>
            </a:r>
            <a:r>
              <a:rPr lang="en-US" dirty="0" smtClean="0"/>
              <a:t>: Urban Search and Rescue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3657599" cy="229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648200" y="35814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WSAR</a:t>
            </a:r>
            <a:r>
              <a:rPr lang="en-US" dirty="0" smtClean="0"/>
              <a:t>: Wilderness Search and Rescue 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886200"/>
            <a:ext cx="3581400" cy="2683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Causas</a:t>
                      </a:r>
                      <a:r>
                        <a:rPr lang="es-CL" baseline="0" noProof="0" dirty="0" smtClean="0"/>
                        <a:t> típicas de desastre urbano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90600" y="1905000"/>
            <a:ext cx="7010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Terrorismo</a:t>
            </a:r>
          </a:p>
          <a:p>
            <a:r>
              <a:rPr lang="es-CL" sz="3200" dirty="0" smtClean="0"/>
              <a:t>Terremoto</a:t>
            </a:r>
          </a:p>
          <a:p>
            <a:r>
              <a:rPr lang="es-CL" sz="3200" dirty="0" smtClean="0"/>
              <a:t>Huracán</a:t>
            </a:r>
          </a:p>
          <a:p>
            <a:r>
              <a:rPr lang="es-CL" sz="3200" dirty="0" smtClean="0"/>
              <a:t>Tornado</a:t>
            </a:r>
          </a:p>
          <a:p>
            <a:r>
              <a:rPr lang="es-CL" sz="3200" dirty="0" smtClean="0"/>
              <a:t>Derrumbes</a:t>
            </a:r>
          </a:p>
          <a:p>
            <a:r>
              <a:rPr lang="es-CL" sz="3200" dirty="0" smtClean="0"/>
              <a:t>Colapso natural de estructuras (Minas) </a:t>
            </a:r>
          </a:p>
          <a:p>
            <a:r>
              <a:rPr lang="es-CL" sz="3200" dirty="0" smtClean="0"/>
              <a:t>Etc.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457200"/>
          <a:ext cx="81534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3400"/>
              </a:tblGrid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Introducción</a:t>
                      </a:r>
                      <a:endParaRPr lang="es-CL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L" noProof="0" dirty="0" smtClean="0"/>
                        <a:t>Dificultades</a:t>
                      </a:r>
                      <a:endParaRPr lang="es-CL" noProof="0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2895600" y="2667000"/>
            <a:ext cx="2590800" cy="2438400"/>
            <a:chOff x="2895600" y="2819400"/>
            <a:chExt cx="2590800" cy="2438400"/>
          </a:xfrm>
        </p:grpSpPr>
        <p:sp>
          <p:nvSpPr>
            <p:cNvPr id="4" name="Pie 3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9152439"/>
                <a:gd name="adj2" fmla="val 1620000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" name="Pie 4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16231116"/>
                <a:gd name="adj2" fmla="val 126225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Pie 5"/>
            <p:cNvSpPr/>
            <p:nvPr/>
          </p:nvSpPr>
          <p:spPr>
            <a:xfrm>
              <a:off x="2895600" y="2819400"/>
              <a:ext cx="2590800" cy="2438400"/>
            </a:xfrm>
            <a:prstGeom prst="pie">
              <a:avLst>
                <a:gd name="adj1" fmla="val 1272019"/>
                <a:gd name="adj2" fmla="val 9155230"/>
              </a:avLst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81400" y="4495800"/>
              <a:ext cx="16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/>
                <a:t>Accesibilidad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43400" y="3429000"/>
              <a:ext cx="99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/>
                <a:t>Peligro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124200" y="3429000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dirty="0" smtClean="0"/>
                <a:t>Tiempo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324</Words>
  <Application>Microsoft Office PowerPoint</Application>
  <PresentationFormat>On-screen Show (4:3)</PresentationFormat>
  <Paragraphs>110</Paragraphs>
  <Slides>32</Slides>
  <Notes>2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EI2001 Taller de Proyecto:  Diseño y Construcción  de Robot para Rescate y Búsqueda USAR</vt:lpstr>
      <vt:lpstr>Descripción:  DISEÑO-IMPLEMENTACIÓN y OPERACIÓN DE SISTEMAS MÓVILES PARA OPERACIONES DE RESCATE DE PERSONAS EN ESPACIOS CONFINADOS</vt:lpstr>
      <vt:lpstr>Resultados de Aprendizaje:   ▪ Planificar y desarrollar un Proyecto  ▪ Diseñar e Implementar un Prototipo Funcional  ▪ Levantar Requerimientos de un Problema   ▪ Dimensionar Impactos sociales de Proyectos</vt:lpstr>
      <vt:lpstr>Evaluación:  20% REGULARIDAD DEL TRABAJO,  (MEDIANTE CARTA GANTT) 15% PRESENTACIONES 15% INFORME 50% DESEMPEÑO DE PROTOTIPO EN CONDICIONES DE PRUEBA </vt:lpstr>
      <vt:lpstr>Recursos:  ▪ Existirán algunos materiales disponibles para la fabricación del Robot.   ▪ Se puede utilizar equipamiento del taller de Introducción a la Ingeniería  ▪ Cada Grupo dispondrá de Un presupuesto para comprar otros materiales (con rendición de gastos)   </vt:lpstr>
      <vt:lpstr>Plan de Trabajo: 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Taller de Proyecto Diseño y Construcción de Robot para Rescate y Búsqueda USAR</dc:title>
  <dc:creator/>
  <cp:lastModifiedBy>jc</cp:lastModifiedBy>
  <cp:revision>37</cp:revision>
  <dcterms:created xsi:type="dcterms:W3CDTF">2006-08-16T00:00:00Z</dcterms:created>
  <dcterms:modified xsi:type="dcterms:W3CDTF">2010-08-10T21:49:04Z</dcterms:modified>
</cp:coreProperties>
</file>