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rels" ContentType="application/vnd.openxmlformats-package.relationships+xml"/>
  <Override PartName="/ppt/slides/slide14.xml" ContentType="application/vnd.openxmlformats-officedocument.presentationml.slide+xml"/>
  <Default Extension="xml" ContentType="application/xml"/>
  <Override PartName="/ppt/tableStyles.xml" ContentType="application/vnd.openxmlformats-officedocument.presentationml.tableStyles+xml"/>
  <Override PartName="/ppt/notesSlides/notesSlide1.xml" ContentType="application/vnd.openxmlformats-officedocument.presentationml.notesSlide+xml"/>
  <Override PartName="/ppt/slides/slide28.xml" ContentType="application/vnd.openxmlformats-officedocument.presentationml.slide+xml"/>
  <Override PartName="/ppt/slides/slide21.xml" ContentType="application/vnd.openxmlformats-officedocument.presentationml.slide+xml"/>
  <Override PartName="/ppt/embeddings/Microsoft_Equation73.bin" ContentType="application/vnd.openxmlformats-officedocument.oleObject"/>
  <Override PartName="/ppt/slides/slide5.xml" ContentType="application/vnd.openxmlformats-officedocument.presentationml.slide+xml"/>
  <Override PartName="/ppt/embeddings/Microsoft_Equation40.bin" ContentType="application/vnd.openxmlformats-officedocument.oleObject"/>
  <Override PartName="/ppt/slideLayouts/slideLayout5.xml" ContentType="application/vnd.openxmlformats-officedocument.presentationml.slideLayout+xml"/>
  <Override PartName="/ppt/slides/slide30.xml" ContentType="application/vnd.openxmlformats-officedocument.presentationml.slide+xml"/>
  <Override PartName="/ppt/embeddings/Microsoft_Equation39.bin" ContentType="application/vnd.openxmlformats-officedocument.oleObject"/>
  <Override PartName="/ppt/slides/slide13.xml" ContentType="application/vnd.openxmlformats-officedocument.presentationml.slide+xml"/>
  <Override PartName="/ppt/slideMasters/slideMaster1.xml" ContentType="application/vnd.openxmlformats-officedocument.presentationml.slideMaster+xml"/>
  <Override PartName="/docProps/core.xml" ContentType="application/vnd.openxmlformats-package.core-properties+xml"/>
  <Override PartName="/ppt/embeddings/Microsoft_Equation4.bin" ContentType="application/vnd.openxmlformats-officedocument.oleObject"/>
  <Override PartName="/ppt/embeddings/Microsoft_Equation63.bin" ContentType="application/vnd.openxmlformats-officedocument.oleObject"/>
  <Override PartName="/ppt/slides/slide27.xml" ContentType="application/vnd.openxmlformats-officedocument.presentationml.slide+xml"/>
  <Default Extension="vml" ContentType="application/vnd.openxmlformats-officedocument.vmlDrawing"/>
  <Override PartName="/ppt/embeddings/Microsoft_Equation79.bin" ContentType="application/vnd.openxmlformats-officedocument.oleObject"/>
  <Override PartName="/ppt/slides/slide20.xml" ContentType="application/vnd.openxmlformats-officedocument.presentationml.slide+xml"/>
  <Default Extension="emf" ContentType="image/x-emf"/>
  <Override PartName="/ppt/slides/slide4.xml" ContentType="application/vnd.openxmlformats-officedocument.presentationml.slide+xml"/>
  <Override PartName="/ppt/slides/slide19.xml" ContentType="application/vnd.openxmlformats-officedocument.presentationml.slide+xml"/>
  <Override PartName="/ppt/slideLayouts/slideLayout4.xml" ContentType="application/vnd.openxmlformats-officedocument.presentationml.slideLayout+xml"/>
  <Override PartName="/ppt/embeddings/Microsoft_Equation38.bin" ContentType="application/vnd.openxmlformats-officedocument.oleObject"/>
  <Override PartName="/ppt/slides/slide12.xml" ContentType="application/vnd.openxmlformats-officedocument.presentationml.slide+xml"/>
  <Override PartName="/ppt/embeddings/Microsoft_Equation3.bin" ContentType="application/vnd.openxmlformats-officedocument.oleObject"/>
  <Override PartName="/ppt/embeddings/Microsoft_Equation14.bin" ContentType="application/vnd.openxmlformats-officedocument.oleObject"/>
  <Override PartName="/ppt/presProps.xml" ContentType="application/vnd.openxmlformats-officedocument.presentationml.presProps+xml"/>
  <Override PartName="/ppt/slides/slide26.xml" ContentType="application/vnd.openxmlformats-officedocument.presentationml.slide+xml"/>
  <Override PartName="/ppt/embeddings/Microsoft_Equation78.bin" ContentType="application/vnd.openxmlformats-officedocument.oleObject"/>
  <Override PartName="/ppt/embeddings/Microsoft_Equation62.bin" ContentType="application/vnd.openxmlformats-officedocument.oleObject"/>
  <Override PartName="/ppt/slides/slide3.xml" ContentType="application/vnd.openxmlformats-officedocument.presentationml.slide+xml"/>
  <Override PartName="/ppt/slides/slide18.xml" ContentType="application/vnd.openxmlformats-officedocument.presentationml.slide+xml"/>
  <Override PartName="/ppt/slideLayouts/slideLayout3.xml" ContentType="application/vnd.openxmlformats-officedocument.presentationml.slideLayout+xml"/>
  <Override PartName="/ppt/embeddings/Microsoft_Equation37.bin" ContentType="application/vnd.openxmlformats-officedocument.oleObject"/>
  <Override PartName="/ppt/slides/slide11.xml" ContentType="application/vnd.openxmlformats-officedocument.presentationml.slide+xml"/>
  <Override PartName="/ppt/embeddings/Microsoft_Equation2.bin" ContentType="application/vnd.openxmlformats-officedocument.oleObject"/>
  <Override PartName="/ppt/embeddings/Microsoft_Equation61.bin" ContentType="application/vnd.openxmlformats-officedocument.oleObject"/>
  <Override PartName="/ppt/embeddings/Microsoft_Equation77.bin" ContentType="application/vnd.openxmlformats-officedocument.oleObject"/>
  <Override PartName="/ppt/slides/slide25.xml" ContentType="application/vnd.openxmlformats-officedocument.presentationml.slide+xml"/>
  <Override PartName="/ppt/slides/slide9.xml" ContentType="application/vnd.openxmlformats-officedocument.presentationml.slide+xml"/>
  <Override PartName="/ppt/slideLayouts/slideLayout9.xml" ContentType="application/vnd.openxmlformats-officedocument.presentationml.slideLayout+xml"/>
  <Override PartName="/ppt/slides/slide2.xml" ContentType="application/vnd.openxmlformats-officedocument.presentationml.slide+xml"/>
  <Default Extension="xls" ContentType="application/vnd.ms-excel"/>
  <Override PartName="/ppt/slideLayouts/slideLayout2.xml" ContentType="application/vnd.openxmlformats-officedocument.presentationml.slideLayout+xml"/>
  <Override PartName="/ppt/slides/slide17.xml" ContentType="application/vnd.openxmlformats-officedocument.presentationml.slide+xml"/>
  <Override PartName="/ppt/embeddings/Microsoft_Equation36.bin" ContentType="application/vnd.openxmlformats-officedocument.oleObject"/>
  <Override PartName="/ppt/slides/slide10.xml" ContentType="application/vnd.openxmlformats-officedocument.presentationml.slide+xml"/>
  <Default Extension="wmf" ContentType="image/x-wmf"/>
  <Override PartName="/docProps/app.xml" ContentType="application/vnd.openxmlformats-officedocument.extended-properties+xml"/>
  <Override PartName="/ppt/notesSlides/notesSlide4.xml" ContentType="application/vnd.openxmlformats-officedocument.presentationml.notesSlide+xml"/>
  <Override PartName="/ppt/embeddings/Microsoft_Equation1.bin" ContentType="application/vnd.openxmlformats-officedocument.oleObject"/>
  <Override PartName="/ppt/embeddings/Microsoft_Equation60.bin" ContentType="application/vnd.openxmlformats-officedocument.oleObject"/>
  <Override PartName="/ppt/embeddings/Microsoft_Equation76.bin" ContentType="application/vnd.openxmlformats-officedocument.oleObject"/>
  <Override PartName="/ppt/slides/slide24.xml" ContentType="application/vnd.openxmlformats-officedocument.presentationml.slide+xml"/>
  <Override PartName="/ppt/slides/slide8.xml" ContentType="application/vnd.openxmlformats-officedocument.presentationml.slide+xml"/>
  <Override PartName="/ppt/slideLayouts/slideLayout8.xml" ContentType="application/vnd.openxmlformats-officedocument.presentationml.slideLayout+xml"/>
  <Override PartName="/ppt/slides/slide1.xml" ContentType="application/vnd.openxmlformats-officedocument.presentationml.slide+xml"/>
  <Override PartName="/ppt/slideLayouts/slideLayout1.xml" ContentType="application/vnd.openxmlformats-officedocument.presentationml.slideLayout+xml"/>
  <Override PartName="/ppt/slides/slide16.xml" ContentType="application/vnd.openxmlformats-officedocument.presentationml.slide+xml"/>
  <Default Extension="jpeg" ContentType="image/jpeg"/>
  <Override PartName="/ppt/embeddings/Microsoft_Equation35.bin" ContentType="application/vnd.openxmlformats-officedocument.oleObject"/>
  <Override PartName="/ppt/viewProps.xml" ContentType="application/vnd.openxmlformats-officedocument.presentationml.viewProps+xml"/>
  <Override PartName="/ppt/notesSlides/notesSlide3.xml" ContentType="application/vnd.openxmlformats-officedocument.presentationml.notesSlide+xml"/>
  <Override PartName="/ppt/theme/theme2.xml" ContentType="application/vnd.openxmlformats-officedocument.theme+xml"/>
  <Override PartName="/ppt/slideLayouts/slideLayout11.xml" ContentType="application/vnd.openxmlformats-officedocument.presentationml.slideLayout+xml"/>
  <Override PartName="/ppt/embeddings/Microsoft_Equation75.bin" ContentType="application/vnd.openxmlformats-officedocument.oleObject"/>
  <Override PartName="/ppt/slides/slide23.xml" ContentType="application/vnd.openxmlformats-officedocument.presentationml.slide+xml"/>
  <Override PartName="/ppt/slides/slide7.xml" ContentType="application/vnd.openxmlformats-officedocument.presentationml.slide+xml"/>
  <Override PartName="/ppt/slideLayouts/slideLayout7.xml" ContentType="application/vnd.openxmlformats-officedocument.presentationml.slideLayout+xml"/>
  <Override PartName="/ppt/notesMasters/notesMaster1.xml" ContentType="application/vnd.openxmlformats-officedocument.presentationml.notesMaster+xml"/>
  <Override PartName="/ppt/slides/slide15.xml" ContentType="application/vnd.openxmlformats-officedocument.presentationml.slide+xml"/>
  <Override PartName="/ppt/notesSlides/notesSlide2.xml" ContentType="application/vnd.openxmlformats-officedocument.presentationml.notesSlide+xml"/>
  <Override PartName="/ppt/slides/slide29.xml" ContentType="application/vnd.openxmlformats-officedocument.presentationml.slide+xml"/>
  <Override PartName="/ppt/theme/theme1.xml" ContentType="application/vnd.openxmlformats-officedocument.theme+xml"/>
  <Override PartName="/ppt/slides/slide22.xml" ContentType="application/vnd.openxmlformats-officedocument.presentationml.slide+xml"/>
  <Override PartName="/ppt/presentation.xml" ContentType="application/vnd.openxmlformats-officedocument.presentationml.presentation.main+xml"/>
  <Override PartName="/ppt/embeddings/Microsoft_Equation74.bin" ContentType="application/vnd.openxmlformats-officedocument.oleObject"/>
  <Override PartName="/ppt/slides/slide6.xml" ContentType="application/vnd.openxmlformats-officedocument.presentationml.slide+xml"/>
  <Override PartName="/ppt/embeddings/Microsoft_Equation41.bin" ContentType="application/vnd.openxmlformats-officedocument.oleObject"/>
  <Override PartName="/ppt/slideLayouts/slideLayout6.xml" ContentType="application/vnd.openxmlformats-officedocument.presentationml.slideLayout+xml"/>
  <Override PartName="/ppt/slides/slide31.xml" ContentType="application/vnd.openxmlformats-officedocument.presentationml.slide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trictFirstAndLastChars="0" saveSubsetFonts="1">
  <p:sldMasterIdLst>
    <p:sldMasterId id="2147483648" r:id="rId1"/>
  </p:sldMasterIdLst>
  <p:notesMasterIdLst>
    <p:notesMasterId r:id="rId3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8" r:id="rId31"/>
    <p:sldId id="289" r:id="rId32"/>
  </p:sldIdLst>
  <p:sldSz cx="9144000" cy="6858000" type="screen4x3"/>
  <p:notesSz cx="6858000" cy="9144000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lrMru>
    <a:srgbClr val="FF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8387" autoAdjust="0"/>
    <p:restoredTop sz="90929"/>
  </p:normalViewPr>
  <p:slideViewPr>
    <p:cSldViewPr>
      <p:cViewPr>
        <p:scale>
          <a:sx n="150" d="100"/>
          <a:sy n="150" d="100"/>
        </p:scale>
        <p:origin x="-456" y="-16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5" d="100"/>
          <a:sy n="55" d="100"/>
        </p:scale>
        <p:origin x="-1842" y="-96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notesMaster" Target="notesMasters/notesMaster1.xml"/><Relationship Id="rId34" Type="http://schemas.openxmlformats.org/officeDocument/2006/relationships/printerSettings" Target="printerSettings/printerSettings1.bin"/><Relationship Id="rId35" Type="http://schemas.openxmlformats.org/officeDocument/2006/relationships/presProps" Target="presProps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37" Type="http://schemas.openxmlformats.org/officeDocument/2006/relationships/theme" Target="theme/theme1.xml"/><Relationship Id="rId38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4" Type="http://schemas.openxmlformats.org/officeDocument/2006/relationships/image" Target="../media/image4.wmf"/><Relationship Id="rId1" Type="http://schemas.openxmlformats.org/officeDocument/2006/relationships/image" Target="../media/image1.wmf"/><Relationship Id="rId2" Type="http://schemas.openxmlformats.org/officeDocument/2006/relationships/image" Target="../media/image2.wmf"/></Relationships>
</file>

<file path=ppt/drawings/_rels/vmlDrawing10.vml.rels><?xml version="1.0" encoding="UTF-8" standalone="yes"?>
<Relationships xmlns="http://schemas.openxmlformats.org/package/2006/relationships"><Relationship Id="rId3" Type="http://schemas.openxmlformats.org/officeDocument/2006/relationships/image" Target="../media/image54.emf"/><Relationship Id="rId4" Type="http://schemas.openxmlformats.org/officeDocument/2006/relationships/image" Target="../media/image55.emf"/><Relationship Id="rId1" Type="http://schemas.openxmlformats.org/officeDocument/2006/relationships/image" Target="../media/image52.emf"/><Relationship Id="rId2" Type="http://schemas.openxmlformats.org/officeDocument/2006/relationships/image" Target="../media/image53.emf"/></Relationships>
</file>

<file path=ppt/drawings/_rels/vmlDrawing11.vml.rels><?xml version="1.0" encoding="UTF-8" standalone="yes"?>
<Relationships xmlns="http://schemas.openxmlformats.org/package/2006/relationships"><Relationship Id="rId1" Type="http://schemas.openxmlformats.org/officeDocument/2006/relationships/image" Target="../media/image56.wmf"/><Relationship Id="rId2" Type="http://schemas.openxmlformats.org/officeDocument/2006/relationships/image" Target="../media/image57.wmf"/></Relationships>
</file>

<file path=ppt/drawings/_rels/vmlDrawing12.vml.rels><?xml version="1.0" encoding="UTF-8" standalone="yes"?>
<Relationships xmlns="http://schemas.openxmlformats.org/package/2006/relationships"><Relationship Id="rId1" Type="http://schemas.openxmlformats.org/officeDocument/2006/relationships/image" Target="../media/image56.wmf"/><Relationship Id="rId2" Type="http://schemas.openxmlformats.org/officeDocument/2006/relationships/image" Target="../media/image57.wmf"/></Relationships>
</file>

<file path=ppt/drawings/_rels/vmlDrawing13.vml.rels><?xml version="1.0" encoding="UTF-8" standalone="yes"?>
<Relationships xmlns="http://schemas.openxmlformats.org/package/2006/relationships"><Relationship Id="rId1" Type="http://schemas.openxmlformats.org/officeDocument/2006/relationships/image" Target="../media/image58.emf"/><Relationship Id="rId2" Type="http://schemas.openxmlformats.org/officeDocument/2006/relationships/image" Target="../media/image59.emf"/><Relationship Id="rId3" Type="http://schemas.openxmlformats.org/officeDocument/2006/relationships/image" Target="../media/image60.emf"/></Relationships>
</file>

<file path=ppt/drawings/_rels/vmlDrawing14.vml.rels><?xml version="1.0" encoding="UTF-8" standalone="yes"?>
<Relationships xmlns="http://schemas.openxmlformats.org/package/2006/relationships"><Relationship Id="rId3" Type="http://schemas.openxmlformats.org/officeDocument/2006/relationships/image" Target="../media/image60.emf"/><Relationship Id="rId4" Type="http://schemas.openxmlformats.org/officeDocument/2006/relationships/image" Target="../media/image61.emf"/><Relationship Id="rId5" Type="http://schemas.openxmlformats.org/officeDocument/2006/relationships/image" Target="../media/image62.emf"/><Relationship Id="rId6" Type="http://schemas.openxmlformats.org/officeDocument/2006/relationships/image" Target="../media/image63.emf"/><Relationship Id="rId1" Type="http://schemas.openxmlformats.org/officeDocument/2006/relationships/image" Target="../media/image58.emf"/><Relationship Id="rId2" Type="http://schemas.openxmlformats.org/officeDocument/2006/relationships/image" Target="../media/image59.emf"/></Relationships>
</file>

<file path=ppt/drawings/_rels/vmlDrawing15.vml.rels><?xml version="1.0" encoding="UTF-8" standalone="yes"?>
<Relationships xmlns="http://schemas.openxmlformats.org/package/2006/relationships"><Relationship Id="rId1" Type="http://schemas.openxmlformats.org/officeDocument/2006/relationships/image" Target="../media/image64.wmf"/><Relationship Id="rId2" Type="http://schemas.openxmlformats.org/officeDocument/2006/relationships/image" Target="../media/image65.wmf"/></Relationships>
</file>

<file path=ppt/drawings/_rels/vmlDrawing16.vml.rels><?xml version="1.0" encoding="UTF-8" standalone="yes"?>
<Relationships xmlns="http://schemas.openxmlformats.org/package/2006/relationships"><Relationship Id="rId1" Type="http://schemas.openxmlformats.org/officeDocument/2006/relationships/image" Target="../media/image64.wmf"/><Relationship Id="rId2" Type="http://schemas.openxmlformats.org/officeDocument/2006/relationships/image" Target="../media/image66.wmf"/><Relationship Id="rId3" Type="http://schemas.openxmlformats.org/officeDocument/2006/relationships/image" Target="../media/image67.wmf"/></Relationships>
</file>

<file path=ppt/drawings/_rels/vmlDrawing17.vml.rels><?xml version="1.0" encoding="UTF-8" standalone="yes"?>
<Relationships xmlns="http://schemas.openxmlformats.org/package/2006/relationships"><Relationship Id="rId1" Type="http://schemas.openxmlformats.org/officeDocument/2006/relationships/image" Target="../media/image56.wmf"/><Relationship Id="rId2" Type="http://schemas.openxmlformats.org/officeDocument/2006/relationships/image" Target="../media/image57.wmf"/></Relationships>
</file>

<file path=ppt/drawings/_rels/vmlDrawing2.vml.rels><?xml version="1.0" encoding="UTF-8" standalone="yes"?>
<Relationships xmlns="http://schemas.openxmlformats.org/package/2006/relationships"><Relationship Id="rId3" Type="http://schemas.openxmlformats.org/officeDocument/2006/relationships/image" Target="../media/image7.emf"/><Relationship Id="rId4" Type="http://schemas.openxmlformats.org/officeDocument/2006/relationships/image" Target="../media/image8.emf"/><Relationship Id="rId5" Type="http://schemas.openxmlformats.org/officeDocument/2006/relationships/image" Target="../media/image9.emf"/><Relationship Id="rId6" Type="http://schemas.openxmlformats.org/officeDocument/2006/relationships/image" Target="../media/image10.emf"/><Relationship Id="rId7" Type="http://schemas.openxmlformats.org/officeDocument/2006/relationships/image" Target="../media/image11.emf"/><Relationship Id="rId8" Type="http://schemas.openxmlformats.org/officeDocument/2006/relationships/image" Target="../media/image12.emf"/><Relationship Id="rId9" Type="http://schemas.openxmlformats.org/officeDocument/2006/relationships/image" Target="../media/image13.emf"/><Relationship Id="rId1" Type="http://schemas.openxmlformats.org/officeDocument/2006/relationships/image" Target="../media/image5.emf"/><Relationship Id="rId2" Type="http://schemas.openxmlformats.org/officeDocument/2006/relationships/image" Target="../media/image6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4.wmf"/></Relationships>
</file>

<file path=ppt/drawings/_rels/vmlDrawing4.vml.rels><?xml version="1.0" encoding="UTF-8" standalone="yes"?>
<Relationships xmlns="http://schemas.openxmlformats.org/package/2006/relationships"><Relationship Id="rId11" Type="http://schemas.openxmlformats.org/officeDocument/2006/relationships/image" Target="../media/image25.emf"/><Relationship Id="rId12" Type="http://schemas.openxmlformats.org/officeDocument/2006/relationships/image" Target="../media/image26.emf"/><Relationship Id="rId1" Type="http://schemas.openxmlformats.org/officeDocument/2006/relationships/image" Target="../media/image15.emf"/><Relationship Id="rId2" Type="http://schemas.openxmlformats.org/officeDocument/2006/relationships/image" Target="../media/image16.emf"/><Relationship Id="rId3" Type="http://schemas.openxmlformats.org/officeDocument/2006/relationships/image" Target="../media/image17.emf"/><Relationship Id="rId4" Type="http://schemas.openxmlformats.org/officeDocument/2006/relationships/image" Target="../media/image18.emf"/><Relationship Id="rId5" Type="http://schemas.openxmlformats.org/officeDocument/2006/relationships/image" Target="../media/image19.emf"/><Relationship Id="rId6" Type="http://schemas.openxmlformats.org/officeDocument/2006/relationships/image" Target="../media/image20.emf"/><Relationship Id="rId7" Type="http://schemas.openxmlformats.org/officeDocument/2006/relationships/image" Target="../media/image21.emf"/><Relationship Id="rId8" Type="http://schemas.openxmlformats.org/officeDocument/2006/relationships/image" Target="../media/image22.emf"/><Relationship Id="rId9" Type="http://schemas.openxmlformats.org/officeDocument/2006/relationships/image" Target="../media/image23.emf"/><Relationship Id="rId10" Type="http://schemas.openxmlformats.org/officeDocument/2006/relationships/image" Target="../media/image24.emf"/></Relationships>
</file>

<file path=ppt/drawings/_rels/vmlDrawing5.vml.rels><?xml version="1.0" encoding="UTF-8" standalone="yes"?>
<Relationships xmlns="http://schemas.openxmlformats.org/package/2006/relationships"><Relationship Id="rId3" Type="http://schemas.openxmlformats.org/officeDocument/2006/relationships/image" Target="../media/image29.emf"/><Relationship Id="rId4" Type="http://schemas.openxmlformats.org/officeDocument/2006/relationships/image" Target="../media/image30.emf"/><Relationship Id="rId5" Type="http://schemas.openxmlformats.org/officeDocument/2006/relationships/image" Target="../media/image31.emf"/><Relationship Id="rId6" Type="http://schemas.openxmlformats.org/officeDocument/2006/relationships/image" Target="../media/image32.emf"/><Relationship Id="rId7" Type="http://schemas.openxmlformats.org/officeDocument/2006/relationships/image" Target="../media/image33.emf"/><Relationship Id="rId8" Type="http://schemas.openxmlformats.org/officeDocument/2006/relationships/image" Target="../media/image34.emf"/><Relationship Id="rId1" Type="http://schemas.openxmlformats.org/officeDocument/2006/relationships/image" Target="../media/image27.emf"/><Relationship Id="rId2" Type="http://schemas.openxmlformats.org/officeDocument/2006/relationships/image" Target="../media/image28.emf"/></Relationships>
</file>

<file path=ppt/drawings/_rels/vmlDrawing6.vml.rels><?xml version="1.0" encoding="UTF-8" standalone="yes"?>
<Relationships xmlns="http://schemas.openxmlformats.org/package/2006/relationships"><Relationship Id="rId1" Type="http://schemas.openxmlformats.org/officeDocument/2006/relationships/image" Target="../media/image35.wmf"/><Relationship Id="rId2" Type="http://schemas.openxmlformats.org/officeDocument/2006/relationships/image" Target="../media/image36.wmf"/><Relationship Id="rId3" Type="http://schemas.openxmlformats.org/officeDocument/2006/relationships/image" Target="../media/image37.wmf"/></Relationships>
</file>

<file path=ppt/drawings/_rels/vmlDrawing7.vml.rels><?xml version="1.0" encoding="UTF-8" standalone="yes"?>
<Relationships xmlns="http://schemas.openxmlformats.org/package/2006/relationships"><Relationship Id="rId3" Type="http://schemas.openxmlformats.org/officeDocument/2006/relationships/image" Target="../media/image38.wmf"/><Relationship Id="rId4" Type="http://schemas.openxmlformats.org/officeDocument/2006/relationships/image" Target="../media/image39.wmf"/><Relationship Id="rId1" Type="http://schemas.openxmlformats.org/officeDocument/2006/relationships/image" Target="../media/image3.wmf"/><Relationship Id="rId2" Type="http://schemas.openxmlformats.org/officeDocument/2006/relationships/image" Target="../media/image4.w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12.emf"/><Relationship Id="rId2" Type="http://schemas.openxmlformats.org/officeDocument/2006/relationships/image" Target="../media/image19.emf"/></Relationships>
</file>

<file path=ppt/drawings/_rels/vmlDrawing9.vml.rels><?xml version="1.0" encoding="UTF-8" standalone="yes"?>
<Relationships xmlns="http://schemas.openxmlformats.org/package/2006/relationships"><Relationship Id="rId11" Type="http://schemas.openxmlformats.org/officeDocument/2006/relationships/image" Target="../media/image50.emf"/><Relationship Id="rId12" Type="http://schemas.openxmlformats.org/officeDocument/2006/relationships/image" Target="../media/image51.emf"/><Relationship Id="rId1" Type="http://schemas.openxmlformats.org/officeDocument/2006/relationships/image" Target="../media/image40.emf"/><Relationship Id="rId2" Type="http://schemas.openxmlformats.org/officeDocument/2006/relationships/image" Target="../media/image41.emf"/><Relationship Id="rId3" Type="http://schemas.openxmlformats.org/officeDocument/2006/relationships/image" Target="../media/image42.emf"/><Relationship Id="rId4" Type="http://schemas.openxmlformats.org/officeDocument/2006/relationships/image" Target="../media/image43.emf"/><Relationship Id="rId5" Type="http://schemas.openxmlformats.org/officeDocument/2006/relationships/image" Target="../media/image44.emf"/><Relationship Id="rId6" Type="http://schemas.openxmlformats.org/officeDocument/2006/relationships/image" Target="../media/image45.emf"/><Relationship Id="rId7" Type="http://schemas.openxmlformats.org/officeDocument/2006/relationships/image" Target="../media/image46.emf"/><Relationship Id="rId8" Type="http://schemas.openxmlformats.org/officeDocument/2006/relationships/image" Target="../media/image47.emf"/><Relationship Id="rId9" Type="http://schemas.openxmlformats.org/officeDocument/2006/relationships/image" Target="../media/image48.emf"/><Relationship Id="rId10" Type="http://schemas.openxmlformats.org/officeDocument/2006/relationships/image" Target="../media/image49.emf"/></Relationships>
</file>

<file path=ppt/media/image1.wmf>
</file>

<file path=ppt/media/image14.wmf>
</file>

<file path=ppt/media/image2.wmf>
</file>

<file path=ppt/media/image3.wmf>
</file>

<file path=ppt/media/image35.wmf>
</file>

<file path=ppt/media/image36.wmf>
</file>

<file path=ppt/media/image37.wmf>
</file>

<file path=ppt/media/image38.wmf>
</file>

<file path=ppt/media/image39.wmf>
</file>

<file path=ppt/media/image4.wmf>
</file>

<file path=ppt/media/image56.wmf>
</file>

<file path=ppt/media/image57.wmf>
</file>

<file path=ppt/media/image64.wmf>
</file>

<file path=ppt/media/image65.wmf>
</file>

<file path=ppt/media/image66.wmf>
</file>

<file path=ppt/media/image67.wmf>
</file>

<file path=ppt/media/image68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s-ES_tradnl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s-ES_tradnl"/>
          </a:p>
        </p:txBody>
      </p:sp>
      <p:sp>
        <p:nvSpPr>
          <p:cNvPr id="819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81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</a:p>
        </p:txBody>
      </p:sp>
      <p:sp>
        <p:nvSpPr>
          <p:cNvPr id="81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s-ES_tradnl"/>
          </a:p>
        </p:txBody>
      </p:sp>
      <p:sp>
        <p:nvSpPr>
          <p:cNvPr id="81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3DE851A3-F291-40D1-B817-C308F1A27573}" type="slidenum">
              <a:rPr lang="es-ES_tradnl"/>
              <a:pPr/>
              <a:t>‹#›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5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6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7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88A8A32-2857-44FA-AEC9-0E783F355DCE}" type="slidenum">
              <a:rPr lang="es-ES_tradnl"/>
              <a:pPr/>
              <a:t>15</a:t>
            </a:fld>
            <a:endParaRPr lang="es-ES_tradnl"/>
          </a:p>
        </p:txBody>
      </p:sp>
      <p:sp>
        <p:nvSpPr>
          <p:cNvPr id="21506" name="Rectangle 2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50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E1BB9F4-FB84-4B9E-9971-06AFA7E2BF36}" type="slidenum">
              <a:rPr lang="es-ES_tradnl"/>
              <a:pPr/>
              <a:t>16</a:t>
            </a:fld>
            <a:endParaRPr lang="es-ES_tradnl"/>
          </a:p>
        </p:txBody>
      </p:sp>
      <p:sp>
        <p:nvSpPr>
          <p:cNvPr id="23554" name="Rectangle 2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9E4D6CE-405F-471D-8975-F7EAB6594C50}" type="slidenum">
              <a:rPr lang="es-ES_tradnl"/>
              <a:pPr/>
              <a:t>17</a:t>
            </a:fld>
            <a:endParaRPr lang="es-ES_tradnl"/>
          </a:p>
        </p:txBody>
      </p:sp>
      <p:sp>
        <p:nvSpPr>
          <p:cNvPr id="25602" name="Rectangle 2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DE851A3-F291-40D1-B817-C308F1A27573}" type="slidenum">
              <a:rPr lang="es-ES_tradnl" smtClean="0"/>
              <a:pPr/>
              <a:t>31</a:t>
            </a:fld>
            <a:endParaRPr lang="es-ES_trad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A469F6-A77E-45C9-B176-1381E22BF8CF}" type="slidenum">
              <a:rPr lang="es-ES_tradnl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E68CEA-2871-439C-B6FB-61282287C2C9}" type="slidenum">
              <a:rPr lang="es-ES_tradnl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72A104-597C-41AE-BBBC-2DAF34C49F17}" type="slidenum">
              <a:rPr lang="es-ES_tradnl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51C1EE-4B49-4996-8D54-739B218E8401}" type="slidenum">
              <a:rPr lang="es-ES_tradnl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32F1B5-D1A2-402E-8676-CA5B1170FC82}" type="slidenum">
              <a:rPr lang="es-ES_tradnl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A2E6974-E2A6-49E6-A877-48B041629C90}" type="slidenum">
              <a:rPr lang="es-ES_tradnl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C45CEE-99F9-43E8-97E4-2BC7EEF14D41}" type="slidenum">
              <a:rPr lang="es-ES_tradnl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AC93640-099A-4A59-994D-B3D0EA949A08}" type="slidenum">
              <a:rPr lang="es-ES_tradnl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3EA6D4-F184-49C1-B543-3D2B2C2E9F2F}" type="slidenum">
              <a:rPr lang="es-ES_tradnl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834FA9-DCA3-425A-BD32-BF670DB15611}" type="slidenum">
              <a:rPr lang="es-ES_tradnl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FCCB9AB-7D28-4B6C-B689-B339688D2B17}" type="slidenum">
              <a:rPr lang="es-ES_tradnl"/>
              <a:pPr/>
              <a:t>‹#›</a:t>
            </a:fld>
            <a:endParaRPr lang="es-ES_trad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título del patrón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s-ES_tradnl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s-ES_tradnl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9662AF1B-2C68-4DBB-8C99-99A6B24D7611}" type="slidenum">
              <a:rPr lang="es-ES_tradnl"/>
              <a:pPr/>
              <a:t>‹#›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quation35.bin"/><Relationship Id="rId4" Type="http://schemas.openxmlformats.org/officeDocument/2006/relationships/oleObject" Target="../embeddings/Microsoft_Equation36.bin"/><Relationship Id="rId5" Type="http://schemas.openxmlformats.org/officeDocument/2006/relationships/oleObject" Target="../embeddings/Microsoft_Equation37.bin"/><Relationship Id="rId1" Type="http://schemas.openxmlformats.org/officeDocument/2006/relationships/vmlDrawing" Target="../drawings/vmlDrawing6.vml"/><Relationship Id="rId2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quation38.bin"/><Relationship Id="rId4" Type="http://schemas.openxmlformats.org/officeDocument/2006/relationships/oleObject" Target="../embeddings/Microsoft_Equation39.bin"/><Relationship Id="rId5" Type="http://schemas.openxmlformats.org/officeDocument/2006/relationships/oleObject" Target="../embeddings/Microsoft_Equation40.bin"/><Relationship Id="rId6" Type="http://schemas.openxmlformats.org/officeDocument/2006/relationships/oleObject" Target="../embeddings/Microsoft_Equation41.bin"/><Relationship Id="rId1" Type="http://schemas.openxmlformats.org/officeDocument/2006/relationships/vmlDrawing" Target="../drawings/vmlDrawing7.vml"/><Relationship Id="rId2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4" Type="http://schemas.openxmlformats.org/officeDocument/2006/relationships/oleObject" Target="../embeddings/Microsoft_Excel_97_-_2004_Worksheet42.xls"/><Relationship Id="rId5" Type="http://schemas.openxmlformats.org/officeDocument/2006/relationships/oleObject" Target="../embeddings/Microsoft_Excel_97_-_2004_Worksheet43.xls"/><Relationship Id="rId1" Type="http://schemas.openxmlformats.org/officeDocument/2006/relationships/vmlDrawing" Target="../drawings/vmlDrawing8.vml"/><Relationship Id="rId2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1" Type="http://schemas.openxmlformats.org/officeDocument/2006/relationships/oleObject" Target="../embeddings/Microsoft_Excel_97_-_2004_Worksheet51.xls"/><Relationship Id="rId12" Type="http://schemas.openxmlformats.org/officeDocument/2006/relationships/oleObject" Target="../embeddings/Microsoft_Excel_97_-_2004_Worksheet52.xls"/><Relationship Id="rId13" Type="http://schemas.openxmlformats.org/officeDocument/2006/relationships/oleObject" Target="../embeddings/Microsoft_Excel_97_-_2004_Worksheet53.xls"/><Relationship Id="rId14" Type="http://schemas.openxmlformats.org/officeDocument/2006/relationships/oleObject" Target="../embeddings/Microsoft_Excel_97_-_2004_Worksheet54.xls"/><Relationship Id="rId15" Type="http://schemas.openxmlformats.org/officeDocument/2006/relationships/oleObject" Target="../embeddings/Microsoft_Excel_97_-_2004_Worksheet55.xls"/><Relationship Id="rId1" Type="http://schemas.openxmlformats.org/officeDocument/2006/relationships/vmlDrawing" Target="../drawings/vmlDrawing9.vml"/><Relationship Id="rId2" Type="http://schemas.openxmlformats.org/officeDocument/2006/relationships/slideLayout" Target="../slideLayouts/slideLayout7.xml"/><Relationship Id="rId3" Type="http://schemas.openxmlformats.org/officeDocument/2006/relationships/notesSlide" Target="../notesSlides/notesSlide2.xml"/><Relationship Id="rId4" Type="http://schemas.openxmlformats.org/officeDocument/2006/relationships/oleObject" Target="../embeddings/Microsoft_Excel_97_-_2004_Worksheet44.xls"/><Relationship Id="rId5" Type="http://schemas.openxmlformats.org/officeDocument/2006/relationships/oleObject" Target="../embeddings/Microsoft_Excel_97_-_2004_Worksheet45.xls"/><Relationship Id="rId6" Type="http://schemas.openxmlformats.org/officeDocument/2006/relationships/oleObject" Target="../embeddings/Microsoft_Excel_97_-_2004_Worksheet46.xls"/><Relationship Id="rId7" Type="http://schemas.openxmlformats.org/officeDocument/2006/relationships/oleObject" Target="../embeddings/Microsoft_Excel_97_-_2004_Worksheet47.xls"/><Relationship Id="rId8" Type="http://schemas.openxmlformats.org/officeDocument/2006/relationships/oleObject" Target="../embeddings/Microsoft_Excel_97_-_2004_Worksheet48.xls"/><Relationship Id="rId9" Type="http://schemas.openxmlformats.org/officeDocument/2006/relationships/oleObject" Target="../embeddings/Microsoft_Excel_97_-_2004_Worksheet49.xls"/><Relationship Id="rId10" Type="http://schemas.openxmlformats.org/officeDocument/2006/relationships/oleObject" Target="../embeddings/Microsoft_Excel_97_-_2004_Worksheet50.xls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4" Type="http://schemas.openxmlformats.org/officeDocument/2006/relationships/oleObject" Target="../embeddings/Microsoft_Excel_97_-_2004_Worksheet56.xls"/><Relationship Id="rId5" Type="http://schemas.openxmlformats.org/officeDocument/2006/relationships/oleObject" Target="../embeddings/Microsoft_Excel_97_-_2004_Worksheet57.xls"/><Relationship Id="rId6" Type="http://schemas.openxmlformats.org/officeDocument/2006/relationships/oleObject" Target="../embeddings/Microsoft_Excel_97_-_2004_Worksheet58.xls"/><Relationship Id="rId7" Type="http://schemas.openxmlformats.org/officeDocument/2006/relationships/oleObject" Target="../embeddings/Microsoft_Excel_97_-_2004_Worksheet59.xls"/><Relationship Id="rId1" Type="http://schemas.openxmlformats.org/officeDocument/2006/relationships/vmlDrawing" Target="../drawings/vmlDrawing10.vml"/><Relationship Id="rId2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quation60.bin"/><Relationship Id="rId4" Type="http://schemas.openxmlformats.org/officeDocument/2006/relationships/oleObject" Target="../embeddings/Microsoft_Equation61.bin"/><Relationship Id="rId1" Type="http://schemas.openxmlformats.org/officeDocument/2006/relationships/vmlDrawing" Target="../drawings/vmlDrawing11.vml"/><Relationship Id="rId2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quation62.bin"/><Relationship Id="rId4" Type="http://schemas.openxmlformats.org/officeDocument/2006/relationships/oleObject" Target="../embeddings/Microsoft_Equation63.bin"/><Relationship Id="rId1" Type="http://schemas.openxmlformats.org/officeDocument/2006/relationships/vmlDrawing" Target="../drawings/vmlDrawing12.vml"/><Relationship Id="rId2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xcel_97_-_2004_Worksheet64.xls"/><Relationship Id="rId4" Type="http://schemas.openxmlformats.org/officeDocument/2006/relationships/oleObject" Target="../embeddings/Microsoft_Excel_97_-_2004_Worksheet65.xls"/><Relationship Id="rId5" Type="http://schemas.openxmlformats.org/officeDocument/2006/relationships/oleObject" Target="../embeddings/Microsoft_Excel_97_-_2004_Worksheet66.xls"/><Relationship Id="rId1" Type="http://schemas.openxmlformats.org/officeDocument/2006/relationships/vmlDrawing" Target="../drawings/vmlDrawing13.vml"/><Relationship Id="rId2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xcel_97_-_2004_Worksheet67.xls"/><Relationship Id="rId4" Type="http://schemas.openxmlformats.org/officeDocument/2006/relationships/oleObject" Target="../embeddings/Microsoft_Excel_97_-_2004_Worksheet68.xls"/><Relationship Id="rId5" Type="http://schemas.openxmlformats.org/officeDocument/2006/relationships/oleObject" Target="../embeddings/Microsoft_Excel_97_-_2004_Worksheet69.xls"/><Relationship Id="rId6" Type="http://schemas.openxmlformats.org/officeDocument/2006/relationships/oleObject" Target="../embeddings/Microsoft_Excel_97_-_2004_Worksheet70.xls"/><Relationship Id="rId7" Type="http://schemas.openxmlformats.org/officeDocument/2006/relationships/oleObject" Target="../embeddings/Microsoft_Excel_97_-_2004_Worksheet71.xls"/><Relationship Id="rId8" Type="http://schemas.openxmlformats.org/officeDocument/2006/relationships/oleObject" Target="../embeddings/Microsoft_Excel_97_-_2004_Worksheet72.xls"/><Relationship Id="rId1" Type="http://schemas.openxmlformats.org/officeDocument/2006/relationships/vmlDrawing" Target="../drawings/vmlDrawing14.vml"/><Relationship Id="rId2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quation73.bin"/><Relationship Id="rId4" Type="http://schemas.openxmlformats.org/officeDocument/2006/relationships/oleObject" Target="../embeddings/Microsoft_Equation74.bin"/><Relationship Id="rId1" Type="http://schemas.openxmlformats.org/officeDocument/2006/relationships/vmlDrawing" Target="../drawings/vmlDrawing15.vml"/><Relationship Id="rId2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quation75.bin"/><Relationship Id="rId4" Type="http://schemas.openxmlformats.org/officeDocument/2006/relationships/oleObject" Target="../embeddings/Microsoft_Equation76.bin"/><Relationship Id="rId5" Type="http://schemas.openxmlformats.org/officeDocument/2006/relationships/oleObject" Target="../embeddings/Microsoft_Equation77.bin"/><Relationship Id="rId1" Type="http://schemas.openxmlformats.org/officeDocument/2006/relationships/vmlDrawing" Target="../drawings/vmlDrawing16.vml"/><Relationship Id="rId2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quation78.bin"/><Relationship Id="rId4" Type="http://schemas.openxmlformats.org/officeDocument/2006/relationships/oleObject" Target="../embeddings/Microsoft_Equation79.bin"/><Relationship Id="rId1" Type="http://schemas.openxmlformats.org/officeDocument/2006/relationships/vmlDrawing" Target="../drawings/vmlDrawing17.vml"/><Relationship Id="rId2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68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quation1.bin"/><Relationship Id="rId4" Type="http://schemas.openxmlformats.org/officeDocument/2006/relationships/oleObject" Target="../embeddings/Microsoft_Equation2.bin"/><Relationship Id="rId5" Type="http://schemas.openxmlformats.org/officeDocument/2006/relationships/oleObject" Target="../embeddings/Microsoft_Equation3.bin"/><Relationship Id="rId6" Type="http://schemas.openxmlformats.org/officeDocument/2006/relationships/oleObject" Target="../embeddings/Microsoft_Equation4.bin"/><Relationship Id="rId1" Type="http://schemas.openxmlformats.org/officeDocument/2006/relationships/vmlDrawing" Target="../drawings/vmlDrawing1.vml"/><Relationship Id="rId2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xcel_97_-_2004_Worksheet5.xls"/><Relationship Id="rId4" Type="http://schemas.openxmlformats.org/officeDocument/2006/relationships/oleObject" Target="../embeddings/Microsoft_Excel_97_-_2004_Worksheet6.xls"/><Relationship Id="rId5" Type="http://schemas.openxmlformats.org/officeDocument/2006/relationships/oleObject" Target="../embeddings/Microsoft_Excel_97_-_2004_Worksheet7.xls"/><Relationship Id="rId6" Type="http://schemas.openxmlformats.org/officeDocument/2006/relationships/oleObject" Target="../embeddings/Microsoft_Excel_97_-_2004_Worksheet8.xls"/><Relationship Id="rId7" Type="http://schemas.openxmlformats.org/officeDocument/2006/relationships/oleObject" Target="../embeddings/Microsoft_Excel_97_-_2004_Worksheet9.xls"/><Relationship Id="rId8" Type="http://schemas.openxmlformats.org/officeDocument/2006/relationships/oleObject" Target="../embeddings/Microsoft_Excel_97_-_2004_Worksheet10.xls"/><Relationship Id="rId9" Type="http://schemas.openxmlformats.org/officeDocument/2006/relationships/oleObject" Target="../embeddings/Microsoft_Excel_97_-_2004_Worksheet11.xls"/><Relationship Id="rId10" Type="http://schemas.openxmlformats.org/officeDocument/2006/relationships/oleObject" Target="../embeddings/Microsoft_Excel_97_-_2004_Worksheet12.xls"/><Relationship Id="rId11" Type="http://schemas.openxmlformats.org/officeDocument/2006/relationships/oleObject" Target="../embeddings/Microsoft_Excel_97_-_2004_Worksheet13.xls"/><Relationship Id="rId1" Type="http://schemas.openxmlformats.org/officeDocument/2006/relationships/vmlDrawing" Target="../drawings/vmlDrawing2.vml"/><Relationship Id="rId2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vmlDrawing" Target="../drawings/vmlDrawing3.vml"/><Relationship Id="rId2" Type="http://schemas.openxmlformats.org/officeDocument/2006/relationships/slideLayout" Target="../slideLayouts/slideLayout7.xml"/><Relationship Id="rId3" Type="http://schemas.openxmlformats.org/officeDocument/2006/relationships/oleObject" Target="../embeddings/Microsoft_Equation14.bin"/></Relationships>
</file>

<file path=ppt/slides/_rels/slide7.xml.rels><?xml version="1.0" encoding="UTF-8" standalone="yes"?>
<Relationships xmlns="http://schemas.openxmlformats.org/package/2006/relationships"><Relationship Id="rId11" Type="http://schemas.openxmlformats.org/officeDocument/2006/relationships/oleObject" Target="../embeddings/Microsoft_Excel_97_-_2004_Worksheet23.xls"/><Relationship Id="rId12" Type="http://schemas.openxmlformats.org/officeDocument/2006/relationships/oleObject" Target="../embeddings/Microsoft_Excel_97_-_2004_Worksheet24.xls"/><Relationship Id="rId13" Type="http://schemas.openxmlformats.org/officeDocument/2006/relationships/oleObject" Target="../embeddings/Microsoft_Excel_97_-_2004_Worksheet25.xls"/><Relationship Id="rId14" Type="http://schemas.openxmlformats.org/officeDocument/2006/relationships/oleObject" Target="../embeddings/Microsoft_Excel_97_-_2004_Worksheet26.xls"/><Relationship Id="rId1" Type="http://schemas.openxmlformats.org/officeDocument/2006/relationships/vmlDrawing" Target="../drawings/vmlDrawing4.vml"/><Relationship Id="rId2" Type="http://schemas.openxmlformats.org/officeDocument/2006/relationships/slideLayout" Target="../slideLayouts/slideLayout7.xml"/><Relationship Id="rId3" Type="http://schemas.openxmlformats.org/officeDocument/2006/relationships/oleObject" Target="../embeddings/Microsoft_Excel_97_-_2004_Worksheet15.xls"/><Relationship Id="rId4" Type="http://schemas.openxmlformats.org/officeDocument/2006/relationships/oleObject" Target="../embeddings/Microsoft_Excel_97_-_2004_Worksheet16.xls"/><Relationship Id="rId5" Type="http://schemas.openxmlformats.org/officeDocument/2006/relationships/oleObject" Target="../embeddings/Microsoft_Excel_97_-_2004_Worksheet17.xls"/><Relationship Id="rId6" Type="http://schemas.openxmlformats.org/officeDocument/2006/relationships/oleObject" Target="../embeddings/Microsoft_Excel_97_-_2004_Worksheet18.xls"/><Relationship Id="rId7" Type="http://schemas.openxmlformats.org/officeDocument/2006/relationships/oleObject" Target="../embeddings/Microsoft_Excel_97_-_2004_Worksheet19.xls"/><Relationship Id="rId8" Type="http://schemas.openxmlformats.org/officeDocument/2006/relationships/oleObject" Target="../embeddings/Microsoft_Excel_97_-_2004_Worksheet20.xls"/><Relationship Id="rId9" Type="http://schemas.openxmlformats.org/officeDocument/2006/relationships/oleObject" Target="../embeddings/Microsoft_Excel_97_-_2004_Worksheet21.xls"/><Relationship Id="rId10" Type="http://schemas.openxmlformats.org/officeDocument/2006/relationships/oleObject" Target="../embeddings/Microsoft_Excel_97_-_2004_Worksheet22.xls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Microsoft_Excel_97_-_2004_Worksheet27.xls"/><Relationship Id="rId4" Type="http://schemas.openxmlformats.org/officeDocument/2006/relationships/oleObject" Target="../embeddings/Microsoft_Excel_97_-_2004_Worksheet28.xls"/><Relationship Id="rId5" Type="http://schemas.openxmlformats.org/officeDocument/2006/relationships/oleObject" Target="../embeddings/Microsoft_Excel_97_-_2004_Worksheet29.xls"/><Relationship Id="rId6" Type="http://schemas.openxmlformats.org/officeDocument/2006/relationships/oleObject" Target="../embeddings/Microsoft_Excel_97_-_2004_Worksheet30.xls"/><Relationship Id="rId7" Type="http://schemas.openxmlformats.org/officeDocument/2006/relationships/oleObject" Target="../embeddings/Microsoft_Excel_97_-_2004_Worksheet31.xls"/><Relationship Id="rId8" Type="http://schemas.openxmlformats.org/officeDocument/2006/relationships/oleObject" Target="../embeddings/Microsoft_Excel_97_-_2004_Worksheet32.xls"/><Relationship Id="rId9" Type="http://schemas.openxmlformats.org/officeDocument/2006/relationships/oleObject" Target="../embeddings/Microsoft_Excel_97_-_2004_Worksheet33.xls"/><Relationship Id="rId10" Type="http://schemas.openxmlformats.org/officeDocument/2006/relationships/oleObject" Target="../embeddings/Microsoft_Excel_97_-_2004_Worksheet34.xls"/><Relationship Id="rId1" Type="http://schemas.openxmlformats.org/officeDocument/2006/relationships/vmlDrawing" Target="../drawings/vmlDrawing5.vml"/><Relationship Id="rId2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2"/>
          <p:cNvSpPr txBox="1">
            <a:spLocks noChangeArrowheads="1"/>
          </p:cNvSpPr>
          <p:nvPr/>
        </p:nvSpPr>
        <p:spPr bwMode="auto">
          <a:xfrm>
            <a:off x="152400" y="152400"/>
            <a:ext cx="66294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1800">
                <a:latin typeface="Comic Sans MS" pitchFamily="66" charset="0"/>
              </a:rPr>
              <a:t>Análisis de Sistemas de Transporte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51" name="Text Box 3"/>
          <p:cNvSpPr txBox="1">
            <a:spLocks noChangeArrowheads="1"/>
          </p:cNvSpPr>
          <p:nvPr/>
        </p:nvSpPr>
        <p:spPr bwMode="auto">
          <a:xfrm>
            <a:off x="1447800" y="990600"/>
            <a:ext cx="594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5438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Tenemos: 	{O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O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	 </a:t>
            </a:r>
            <a:r>
              <a:rPr lang="es-ES_tradnl">
                <a:latin typeface="Comic Sans MS" pitchFamily="66" charset="0"/>
              </a:rPr>
              <a:t>{D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D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</p:txBody>
      </p:sp>
      <p:sp>
        <p:nvSpPr>
          <p:cNvPr id="2053" name="Rectangle 5"/>
          <p:cNvSpPr>
            <a:spLocks noChangeArrowheads="1"/>
          </p:cNvSpPr>
          <p:nvPr/>
        </p:nvSpPr>
        <p:spPr bwMode="auto">
          <a:xfrm>
            <a:off x="457200" y="4572000"/>
            <a:ext cx="1828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lnSpc>
                <a:spcPct val="120000"/>
              </a:lnSpc>
            </a:pPr>
            <a:r>
              <a:rPr lang="es-ES_tradnl" sz="2800">
                <a:solidFill>
                  <a:schemeClr val="tx2"/>
                </a:solidFill>
                <a:latin typeface="Comic Sans MS" pitchFamily="66" charset="0"/>
              </a:rPr>
              <a:t>Matriz Origen - Destino de viajes</a:t>
            </a:r>
          </a:p>
        </p:txBody>
      </p:sp>
      <p:sp>
        <p:nvSpPr>
          <p:cNvPr id="2054" name="Rectangle 6"/>
          <p:cNvSpPr>
            <a:spLocks noChangeArrowheads="1"/>
          </p:cNvSpPr>
          <p:nvPr/>
        </p:nvSpPr>
        <p:spPr bwMode="auto">
          <a:xfrm>
            <a:off x="32766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32766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40386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57" name="Rectangle 9"/>
          <p:cNvSpPr>
            <a:spLocks noChangeArrowheads="1"/>
          </p:cNvSpPr>
          <p:nvPr/>
        </p:nvSpPr>
        <p:spPr bwMode="auto">
          <a:xfrm>
            <a:off x="40386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58" name="Rectangle 10"/>
          <p:cNvSpPr>
            <a:spLocks noChangeArrowheads="1"/>
          </p:cNvSpPr>
          <p:nvPr/>
        </p:nvSpPr>
        <p:spPr bwMode="auto">
          <a:xfrm>
            <a:off x="4800600" y="41148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59" name="Rectangle 11"/>
          <p:cNvSpPr>
            <a:spLocks noChangeArrowheads="1"/>
          </p:cNvSpPr>
          <p:nvPr/>
        </p:nvSpPr>
        <p:spPr bwMode="auto">
          <a:xfrm>
            <a:off x="4800600" y="47244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0" name="Rectangle 12"/>
          <p:cNvSpPr>
            <a:spLocks noChangeArrowheads="1"/>
          </p:cNvSpPr>
          <p:nvPr/>
        </p:nvSpPr>
        <p:spPr bwMode="auto">
          <a:xfrm>
            <a:off x="40386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1" name="Rectangle 13"/>
          <p:cNvSpPr>
            <a:spLocks noChangeArrowheads="1"/>
          </p:cNvSpPr>
          <p:nvPr/>
        </p:nvSpPr>
        <p:spPr bwMode="auto">
          <a:xfrm>
            <a:off x="32766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2" name="Rectangle 14"/>
          <p:cNvSpPr>
            <a:spLocks noChangeArrowheads="1"/>
          </p:cNvSpPr>
          <p:nvPr/>
        </p:nvSpPr>
        <p:spPr bwMode="auto">
          <a:xfrm>
            <a:off x="40386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3" name="Rectangle 15"/>
          <p:cNvSpPr>
            <a:spLocks noChangeArrowheads="1"/>
          </p:cNvSpPr>
          <p:nvPr/>
        </p:nvSpPr>
        <p:spPr bwMode="auto">
          <a:xfrm>
            <a:off x="32766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25146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5" name="Rectangle 17"/>
          <p:cNvSpPr>
            <a:spLocks noChangeArrowheads="1"/>
          </p:cNvSpPr>
          <p:nvPr/>
        </p:nvSpPr>
        <p:spPr bwMode="auto">
          <a:xfrm>
            <a:off x="25146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6" name="Rectangle 18"/>
          <p:cNvSpPr>
            <a:spLocks noChangeArrowheads="1"/>
          </p:cNvSpPr>
          <p:nvPr/>
        </p:nvSpPr>
        <p:spPr bwMode="auto">
          <a:xfrm>
            <a:off x="25146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7" name="Rectangle 19"/>
          <p:cNvSpPr>
            <a:spLocks noChangeArrowheads="1"/>
          </p:cNvSpPr>
          <p:nvPr/>
        </p:nvSpPr>
        <p:spPr bwMode="auto">
          <a:xfrm>
            <a:off x="32766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8" name="Rectangle 20"/>
          <p:cNvSpPr>
            <a:spLocks noChangeArrowheads="1"/>
          </p:cNvSpPr>
          <p:nvPr/>
        </p:nvSpPr>
        <p:spPr bwMode="auto">
          <a:xfrm>
            <a:off x="40386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9" name="Rectangle 21"/>
          <p:cNvSpPr>
            <a:spLocks noChangeArrowheads="1"/>
          </p:cNvSpPr>
          <p:nvPr/>
        </p:nvSpPr>
        <p:spPr bwMode="auto">
          <a:xfrm>
            <a:off x="25146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70" name="Text Box 22"/>
          <p:cNvSpPr txBox="1">
            <a:spLocks noChangeArrowheads="1"/>
          </p:cNvSpPr>
          <p:nvPr/>
        </p:nvSpPr>
        <p:spPr bwMode="auto">
          <a:xfrm>
            <a:off x="25146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71" name="Text Box 23"/>
          <p:cNvSpPr txBox="1">
            <a:spLocks noChangeArrowheads="1"/>
          </p:cNvSpPr>
          <p:nvPr/>
        </p:nvSpPr>
        <p:spPr bwMode="auto">
          <a:xfrm>
            <a:off x="48006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</a:t>
            </a:r>
          </a:p>
        </p:txBody>
      </p:sp>
      <p:sp>
        <p:nvSpPr>
          <p:cNvPr id="2073" name="Text Box 25"/>
          <p:cNvSpPr txBox="1">
            <a:spLocks noChangeArrowheads="1"/>
          </p:cNvSpPr>
          <p:nvPr/>
        </p:nvSpPr>
        <p:spPr bwMode="auto">
          <a:xfrm>
            <a:off x="4800600" y="3429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74" name="Text Box 26"/>
          <p:cNvSpPr txBox="1">
            <a:spLocks noChangeArrowheads="1"/>
          </p:cNvSpPr>
          <p:nvPr/>
        </p:nvSpPr>
        <p:spPr bwMode="auto">
          <a:xfrm>
            <a:off x="32766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2075" name="Text Box 27"/>
          <p:cNvSpPr txBox="1">
            <a:spLocks noChangeArrowheads="1"/>
          </p:cNvSpPr>
          <p:nvPr/>
        </p:nvSpPr>
        <p:spPr bwMode="auto">
          <a:xfrm>
            <a:off x="40386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76" name="Text Box 28"/>
          <p:cNvSpPr txBox="1">
            <a:spLocks noChangeArrowheads="1"/>
          </p:cNvSpPr>
          <p:nvPr/>
        </p:nvSpPr>
        <p:spPr bwMode="auto">
          <a:xfrm>
            <a:off x="4800600" y="5334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77" name="Text Box 29"/>
          <p:cNvSpPr txBox="1">
            <a:spLocks noChangeArrowheads="1"/>
          </p:cNvSpPr>
          <p:nvPr/>
        </p:nvSpPr>
        <p:spPr bwMode="auto">
          <a:xfrm>
            <a:off x="4800600" y="4114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2078" name="Text Box 30"/>
          <p:cNvSpPr txBox="1">
            <a:spLocks noChangeArrowheads="1"/>
          </p:cNvSpPr>
          <p:nvPr/>
        </p:nvSpPr>
        <p:spPr bwMode="auto">
          <a:xfrm>
            <a:off x="3124200" y="4114800"/>
            <a:ext cx="990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¿V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?</a:t>
            </a:r>
          </a:p>
        </p:txBody>
      </p:sp>
      <p:sp>
        <p:nvSpPr>
          <p:cNvPr id="2079" name="Rectangle 31"/>
          <p:cNvSpPr>
            <a:spLocks noChangeArrowheads="1"/>
          </p:cNvSpPr>
          <p:nvPr/>
        </p:nvSpPr>
        <p:spPr bwMode="auto">
          <a:xfrm>
            <a:off x="4800600" y="5334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80" name="Rectangle 32"/>
          <p:cNvSpPr>
            <a:spLocks noChangeArrowheads="1"/>
          </p:cNvSpPr>
          <p:nvPr/>
        </p:nvSpPr>
        <p:spPr bwMode="auto">
          <a:xfrm>
            <a:off x="4800600" y="6019800"/>
            <a:ext cx="457200" cy="457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81" name="Rectangle 33"/>
          <p:cNvSpPr>
            <a:spLocks noChangeArrowheads="1"/>
          </p:cNvSpPr>
          <p:nvPr/>
        </p:nvSpPr>
        <p:spPr bwMode="auto">
          <a:xfrm>
            <a:off x="25146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82" name="Rectangle 34"/>
          <p:cNvSpPr>
            <a:spLocks noChangeArrowheads="1"/>
          </p:cNvSpPr>
          <p:nvPr/>
        </p:nvSpPr>
        <p:spPr bwMode="auto">
          <a:xfrm>
            <a:off x="4800600" y="3429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84" name="Text Box 36"/>
          <p:cNvSpPr txBox="1">
            <a:spLocks noChangeArrowheads="1"/>
          </p:cNvSpPr>
          <p:nvPr/>
        </p:nvSpPr>
        <p:spPr bwMode="auto">
          <a:xfrm>
            <a:off x="5943600" y="2590800"/>
            <a:ext cx="2819400" cy="3173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Elementos a considerar: 	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Restricciones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Costos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Matriz observada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0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0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500"/>
                            </p:stCondLst>
                            <p:childTnLst>
                              <p:par>
                                <p:cTn id="1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0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0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0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20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500"/>
                            </p:stCondLst>
                            <p:childTnLst>
                              <p:par>
                                <p:cTn id="2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20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20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000"/>
                            </p:stCondLst>
                            <p:childTnLst>
                              <p:par>
                                <p:cTn id="3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20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20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2500"/>
                            </p:stCondLst>
                            <p:childTnLst>
                              <p:par>
                                <p:cTn id="3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0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20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0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20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500"/>
                            </p:stCondLst>
                            <p:childTnLst>
                              <p:par>
                                <p:cTn id="47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0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0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1000"/>
                            </p:stCondLst>
                            <p:childTnLst>
                              <p:par>
                                <p:cTn id="5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20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0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1500"/>
                            </p:stCondLst>
                            <p:childTnLst>
                              <p:par>
                                <p:cTn id="57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20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20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2000"/>
                            </p:stCondLst>
                            <p:childTnLst>
                              <p:par>
                                <p:cTn id="6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20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20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6" fill="hold">
                            <p:stCondLst>
                              <p:cond delay="2500"/>
                            </p:stCondLst>
                            <p:childTnLst>
                              <p:par>
                                <p:cTn id="67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20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20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3000"/>
                            </p:stCondLst>
                            <p:childTnLst>
                              <p:par>
                                <p:cTn id="7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20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20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20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20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2" fill="hold">
                            <p:stCondLst>
                              <p:cond delay="500"/>
                            </p:stCondLst>
                            <p:childTnLst>
                              <p:par>
                                <p:cTn id="83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20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20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20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20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3" fill="hold">
                            <p:stCondLst>
                              <p:cond delay="500"/>
                            </p:stCondLst>
                            <p:childTnLst>
                              <p:par>
                                <p:cTn id="9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20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20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8" fill="hold">
                            <p:stCondLst>
                              <p:cond delay="1000"/>
                            </p:stCondLst>
                            <p:childTnLst>
                              <p:par>
                                <p:cTn id="9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1" dur="500" fill="hold"/>
                                        <p:tgtEl>
                                          <p:spTgt spid="20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2" dur="500" fill="hold"/>
                                        <p:tgtEl>
                                          <p:spTgt spid="20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3" fill="hold">
                            <p:stCondLst>
                              <p:cond delay="1500"/>
                            </p:stCondLst>
                            <p:childTnLst>
                              <p:par>
                                <p:cTn id="10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6" dur="500" fill="hold"/>
                                        <p:tgtEl>
                                          <p:spTgt spid="20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7" dur="500" fill="hold"/>
                                        <p:tgtEl>
                                          <p:spTgt spid="20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8" fill="hold">
                            <p:stCondLst>
                              <p:cond delay="2000"/>
                            </p:stCondLst>
                            <p:childTnLst>
                              <p:par>
                                <p:cTn id="10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1" dur="500" fill="hold"/>
                                        <p:tgtEl>
                                          <p:spTgt spid="20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2" dur="500" fill="hold"/>
                                        <p:tgtEl>
                                          <p:spTgt spid="20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1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6" dur="500" fill="hold"/>
                                        <p:tgtEl>
                                          <p:spTgt spid="20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7" dur="500" fill="hold"/>
                                        <p:tgtEl>
                                          <p:spTgt spid="20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8" fill="hold">
                            <p:stCondLst>
                              <p:cond delay="3000"/>
                            </p:stCondLst>
                            <p:childTnLst>
                              <p:par>
                                <p:cTn id="11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1" dur="500" fill="hold"/>
                                        <p:tgtEl>
                                          <p:spTgt spid="20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2" dur="500" fill="hold"/>
                                        <p:tgtEl>
                                          <p:spTgt spid="20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3" fill="hold">
                            <p:stCondLst>
                              <p:cond delay="3500"/>
                            </p:stCondLst>
                            <p:childTnLst>
                              <p:par>
                                <p:cTn id="12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6" dur="500" fill="hold"/>
                                        <p:tgtEl>
                                          <p:spTgt spid="20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7" dur="500" fill="hold"/>
                                        <p:tgtEl>
                                          <p:spTgt spid="20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8" fill="hold">
                            <p:stCondLst>
                              <p:cond delay="4000"/>
                            </p:stCondLst>
                            <p:childTnLst>
                              <p:par>
                                <p:cTn id="12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1" dur="500" fill="hold"/>
                                        <p:tgtEl>
                                          <p:spTgt spid="20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2" dur="500" fill="hold"/>
                                        <p:tgtEl>
                                          <p:spTgt spid="20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3" fill="hold">
                            <p:stCondLst>
                              <p:cond delay="4500"/>
                            </p:stCondLst>
                            <p:childTnLst>
                              <p:par>
                                <p:cTn id="13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6" dur="500" fill="hold"/>
                                        <p:tgtEl>
                                          <p:spTgt spid="20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7" dur="500" fill="hold"/>
                                        <p:tgtEl>
                                          <p:spTgt spid="20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8" fill="hold">
                            <p:stCondLst>
                              <p:cond delay="5000"/>
                            </p:stCondLst>
                            <p:childTnLst>
                              <p:par>
                                <p:cTn id="13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1" dur="500" fill="hold"/>
                                        <p:tgtEl>
                                          <p:spTgt spid="20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2" dur="500" fill="hold"/>
                                        <p:tgtEl>
                                          <p:spTgt spid="20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3" fill="hold">
                            <p:stCondLst>
                              <p:cond delay="5500"/>
                            </p:stCondLst>
                            <p:childTnLst>
                              <p:par>
                                <p:cTn id="14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6" dur="500" fill="hold"/>
                                        <p:tgtEl>
                                          <p:spTgt spid="20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7" dur="500" fill="hold"/>
                                        <p:tgtEl>
                                          <p:spTgt spid="20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8" fill="hold">
                      <p:stCondLst>
                        <p:cond delay="indefinite"/>
                      </p:stCondLst>
                      <p:childTnLst>
                        <p:par>
                          <p:cTn id="149" fill="hold">
                            <p:stCondLst>
                              <p:cond delay="0"/>
                            </p:stCondLst>
                            <p:childTnLst>
                              <p:par>
                                <p:cTn id="150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2" dur="500" fill="hold"/>
                                        <p:tgtEl>
                                          <p:spTgt spid="20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3" dur="500" fill="hold"/>
                                        <p:tgtEl>
                                          <p:spTgt spid="20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4" fill="hold">
                      <p:stCondLst>
                        <p:cond delay="indefinite"/>
                      </p:stCondLst>
                      <p:childTnLst>
                        <p:par>
                          <p:cTn id="155" fill="hold">
                            <p:stCondLst>
                              <p:cond delay="0"/>
                            </p:stCondLst>
                            <p:childTnLst>
                              <p:par>
                                <p:cTn id="15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8" dur="500" fill="hold"/>
                                        <p:tgtEl>
                                          <p:spTgt spid="2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9" dur="500" fill="hold"/>
                                        <p:tgtEl>
                                          <p:spTgt spid="2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0" fill="hold">
                      <p:stCondLst>
                        <p:cond delay="indefinite"/>
                      </p:stCondLst>
                      <p:childTnLst>
                        <p:par>
                          <p:cTn id="161" fill="hold">
                            <p:stCondLst>
                              <p:cond delay="0"/>
                            </p:stCondLst>
                            <p:childTnLst>
                              <p:par>
                                <p:cTn id="16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4" dur="500" fill="hold"/>
                                        <p:tgtEl>
                                          <p:spTgt spid="20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5" dur="500" fill="hold"/>
                                        <p:tgtEl>
                                          <p:spTgt spid="20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6" fill="hold">
                      <p:stCondLst>
                        <p:cond delay="indefinite"/>
                      </p:stCondLst>
                      <p:childTnLst>
                        <p:par>
                          <p:cTn id="167" fill="hold">
                            <p:stCondLst>
                              <p:cond delay="0"/>
                            </p:stCondLst>
                            <p:childTnLst>
                              <p:par>
                                <p:cTn id="16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0" dur="500" fill="hold"/>
                                        <p:tgtEl>
                                          <p:spTgt spid="20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1" dur="500" fill="hold"/>
                                        <p:tgtEl>
                                          <p:spTgt spid="20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2" fill="hold">
                      <p:stCondLst>
                        <p:cond delay="indefinite"/>
                      </p:stCondLst>
                      <p:childTnLst>
                        <p:par>
                          <p:cTn id="173" fill="hold">
                            <p:stCondLst>
                              <p:cond delay="0"/>
                            </p:stCondLst>
                            <p:childTnLst>
                              <p:par>
                                <p:cTn id="174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6" dur="500" fill="hold"/>
                                        <p:tgtEl>
                                          <p:spTgt spid="20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7" dur="500" fill="hold"/>
                                        <p:tgtEl>
                                          <p:spTgt spid="20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3" grpId="0" build="p" bldLvl="5" autoUpdateAnimBg="0"/>
      <p:bldP spid="2054" grpId="0" animBg="1" autoUpdateAnimBg="0"/>
      <p:bldP spid="2055" grpId="0" animBg="1" autoUpdateAnimBg="0"/>
      <p:bldP spid="2056" grpId="0" animBg="1" autoUpdateAnimBg="0"/>
      <p:bldP spid="2057" grpId="0" animBg="1" autoUpdateAnimBg="0"/>
      <p:bldP spid="2058" grpId="0" animBg="1" autoUpdateAnimBg="0"/>
      <p:bldP spid="2059" grpId="0" animBg="1" autoUpdateAnimBg="0"/>
      <p:bldP spid="2060" grpId="0" animBg="1" autoUpdateAnimBg="0"/>
      <p:bldP spid="2061" grpId="0" animBg="1" autoUpdateAnimBg="0"/>
      <p:bldP spid="2062" grpId="0" animBg="1" autoUpdateAnimBg="0"/>
      <p:bldP spid="2063" grpId="0" animBg="1" autoUpdateAnimBg="0"/>
      <p:bldP spid="2064" grpId="0" animBg="1" autoUpdateAnimBg="0"/>
      <p:bldP spid="2065" grpId="0" animBg="1" autoUpdateAnimBg="0"/>
      <p:bldP spid="2066" grpId="0" animBg="1" autoUpdateAnimBg="0"/>
      <p:bldP spid="2067" grpId="0" animBg="1" autoUpdateAnimBg="0"/>
      <p:bldP spid="2068" grpId="0" animBg="1" autoUpdateAnimBg="0"/>
      <p:bldP spid="2069" grpId="0" animBg="1" autoUpdateAnimBg="0"/>
      <p:bldP spid="2070" grpId="0" autoUpdateAnimBg="0"/>
      <p:bldP spid="2071" grpId="0" autoUpdateAnimBg="0"/>
      <p:bldP spid="2073" grpId="0" autoUpdateAnimBg="0"/>
      <p:bldP spid="2074" grpId="0" autoUpdateAnimBg="0"/>
      <p:bldP spid="2075" grpId="0" autoUpdateAnimBg="0"/>
      <p:bldP spid="2076" grpId="0" autoUpdateAnimBg="0"/>
      <p:bldP spid="2077" grpId="0" autoUpdateAnimBg="0"/>
      <p:bldP spid="2078" grpId="0" autoUpdateAnimBg="0"/>
      <p:bldP spid="2079" grpId="0" animBg="1" autoUpdateAnimBg="0"/>
      <p:bldP spid="2080" grpId="0" animBg="1" autoUpdateAnimBg="0"/>
      <p:bldP spid="2081" grpId="0" animBg="1" autoUpdateAnimBg="0"/>
      <p:bldP spid="2082" grpId="0" animBg="1" autoUpdateAnimBg="0"/>
      <p:bldP spid="2084" grpId="0" build="p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2"/>
          <p:cNvSpPr txBox="1">
            <a:spLocks noChangeArrowheads="1"/>
          </p:cNvSpPr>
          <p:nvPr/>
        </p:nvSpPr>
        <p:spPr bwMode="auto">
          <a:xfrm>
            <a:off x="152400" y="152400"/>
            <a:ext cx="66294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1800">
                <a:solidFill>
                  <a:schemeClr val="accent2"/>
                </a:solidFill>
                <a:latin typeface="Comic Sans MS" pitchFamily="66" charset="0"/>
              </a:rPr>
              <a:t>Análisis de Sistemas de Transporte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5363" name="Text Box 3"/>
          <p:cNvSpPr txBox="1">
            <a:spLocks noChangeArrowheads="1"/>
          </p:cNvSpPr>
          <p:nvPr/>
        </p:nvSpPr>
        <p:spPr bwMode="auto">
          <a:xfrm>
            <a:off x="1447800" y="990600"/>
            <a:ext cx="594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</a:p>
        </p:txBody>
      </p:sp>
      <p:sp>
        <p:nvSpPr>
          <p:cNvPr id="15364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5438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Tenemos: 	{O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O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	 </a:t>
            </a:r>
            <a:r>
              <a:rPr lang="es-ES_tradnl">
                <a:latin typeface="Comic Sans MS" pitchFamily="66" charset="0"/>
              </a:rPr>
              <a:t>{D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D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</p:txBody>
      </p:sp>
      <p:sp>
        <p:nvSpPr>
          <p:cNvPr id="15365" name="Rectangle 5"/>
          <p:cNvSpPr>
            <a:spLocks noChangeArrowheads="1"/>
          </p:cNvSpPr>
          <p:nvPr/>
        </p:nvSpPr>
        <p:spPr bwMode="auto">
          <a:xfrm>
            <a:off x="1295400" y="4572000"/>
            <a:ext cx="1828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lnSpc>
                <a:spcPct val="120000"/>
              </a:lnSpc>
            </a:pPr>
            <a:r>
              <a:rPr lang="es-ES_tradnl" sz="2800">
                <a:solidFill>
                  <a:schemeClr val="tx2"/>
                </a:solidFill>
                <a:latin typeface="Comic Sans MS" pitchFamily="66" charset="0"/>
              </a:rPr>
              <a:t>Matriz Origen - Destino de viajes</a:t>
            </a:r>
          </a:p>
        </p:txBody>
      </p:sp>
      <p:sp>
        <p:nvSpPr>
          <p:cNvPr id="15366" name="Rectangle 6"/>
          <p:cNvSpPr>
            <a:spLocks noChangeArrowheads="1"/>
          </p:cNvSpPr>
          <p:nvPr/>
        </p:nvSpPr>
        <p:spPr bwMode="auto">
          <a:xfrm>
            <a:off x="5105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67" name="Rectangle 7"/>
          <p:cNvSpPr>
            <a:spLocks noChangeArrowheads="1"/>
          </p:cNvSpPr>
          <p:nvPr/>
        </p:nvSpPr>
        <p:spPr bwMode="auto">
          <a:xfrm>
            <a:off x="5105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68" name="Rectangle 8"/>
          <p:cNvSpPr>
            <a:spLocks noChangeArrowheads="1"/>
          </p:cNvSpPr>
          <p:nvPr/>
        </p:nvSpPr>
        <p:spPr bwMode="auto">
          <a:xfrm>
            <a:off x="5867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69" name="Rectangle 9"/>
          <p:cNvSpPr>
            <a:spLocks noChangeArrowheads="1"/>
          </p:cNvSpPr>
          <p:nvPr/>
        </p:nvSpPr>
        <p:spPr bwMode="auto">
          <a:xfrm>
            <a:off x="5867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0" name="Rectangle 10"/>
          <p:cNvSpPr>
            <a:spLocks noChangeArrowheads="1"/>
          </p:cNvSpPr>
          <p:nvPr/>
        </p:nvSpPr>
        <p:spPr bwMode="auto">
          <a:xfrm>
            <a:off x="6629400" y="41148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1" name="Rectangle 11"/>
          <p:cNvSpPr>
            <a:spLocks noChangeArrowheads="1"/>
          </p:cNvSpPr>
          <p:nvPr/>
        </p:nvSpPr>
        <p:spPr bwMode="auto">
          <a:xfrm>
            <a:off x="6629400" y="47244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2" name="Rectangle 12"/>
          <p:cNvSpPr>
            <a:spLocks noChangeArrowheads="1"/>
          </p:cNvSpPr>
          <p:nvPr/>
        </p:nvSpPr>
        <p:spPr bwMode="auto">
          <a:xfrm>
            <a:off x="5867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3" name="Rectangle 13"/>
          <p:cNvSpPr>
            <a:spLocks noChangeArrowheads="1"/>
          </p:cNvSpPr>
          <p:nvPr/>
        </p:nvSpPr>
        <p:spPr bwMode="auto">
          <a:xfrm>
            <a:off x="5105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4" name="Rectangle 14"/>
          <p:cNvSpPr>
            <a:spLocks noChangeArrowheads="1"/>
          </p:cNvSpPr>
          <p:nvPr/>
        </p:nvSpPr>
        <p:spPr bwMode="auto">
          <a:xfrm>
            <a:off x="5867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5" name="Rectangle 15"/>
          <p:cNvSpPr>
            <a:spLocks noChangeArrowheads="1"/>
          </p:cNvSpPr>
          <p:nvPr/>
        </p:nvSpPr>
        <p:spPr bwMode="auto">
          <a:xfrm>
            <a:off x="5105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6" name="Rectangle 16"/>
          <p:cNvSpPr>
            <a:spLocks noChangeArrowheads="1"/>
          </p:cNvSpPr>
          <p:nvPr/>
        </p:nvSpPr>
        <p:spPr bwMode="auto">
          <a:xfrm>
            <a:off x="4343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7" name="Rectangle 17"/>
          <p:cNvSpPr>
            <a:spLocks noChangeArrowheads="1"/>
          </p:cNvSpPr>
          <p:nvPr/>
        </p:nvSpPr>
        <p:spPr bwMode="auto">
          <a:xfrm>
            <a:off x="4343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8" name="Rectangle 18"/>
          <p:cNvSpPr>
            <a:spLocks noChangeArrowheads="1"/>
          </p:cNvSpPr>
          <p:nvPr/>
        </p:nvSpPr>
        <p:spPr bwMode="auto">
          <a:xfrm>
            <a:off x="4343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9" name="Rectangle 19"/>
          <p:cNvSpPr>
            <a:spLocks noChangeArrowheads="1"/>
          </p:cNvSpPr>
          <p:nvPr/>
        </p:nvSpPr>
        <p:spPr bwMode="auto">
          <a:xfrm>
            <a:off x="5105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80" name="Rectangle 20"/>
          <p:cNvSpPr>
            <a:spLocks noChangeArrowheads="1"/>
          </p:cNvSpPr>
          <p:nvPr/>
        </p:nvSpPr>
        <p:spPr bwMode="auto">
          <a:xfrm>
            <a:off x="5867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81" name="Rectangle 21"/>
          <p:cNvSpPr>
            <a:spLocks noChangeArrowheads="1"/>
          </p:cNvSpPr>
          <p:nvPr/>
        </p:nvSpPr>
        <p:spPr bwMode="auto">
          <a:xfrm>
            <a:off x="4343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82" name="Text Box 22"/>
          <p:cNvSpPr txBox="1">
            <a:spLocks noChangeArrowheads="1"/>
          </p:cNvSpPr>
          <p:nvPr/>
        </p:nvSpPr>
        <p:spPr bwMode="auto">
          <a:xfrm>
            <a:off x="4343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5383" name="Text Box 23"/>
          <p:cNvSpPr txBox="1">
            <a:spLocks noChangeArrowheads="1"/>
          </p:cNvSpPr>
          <p:nvPr/>
        </p:nvSpPr>
        <p:spPr bwMode="auto">
          <a:xfrm>
            <a:off x="6629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</a:t>
            </a:r>
          </a:p>
        </p:txBody>
      </p:sp>
      <p:sp>
        <p:nvSpPr>
          <p:cNvPr id="15385" name="Text Box 25"/>
          <p:cNvSpPr txBox="1">
            <a:spLocks noChangeArrowheads="1"/>
          </p:cNvSpPr>
          <p:nvPr/>
        </p:nvSpPr>
        <p:spPr bwMode="auto">
          <a:xfrm>
            <a:off x="6629400" y="3429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5386" name="Text Box 26"/>
          <p:cNvSpPr txBox="1">
            <a:spLocks noChangeArrowheads="1"/>
          </p:cNvSpPr>
          <p:nvPr/>
        </p:nvSpPr>
        <p:spPr bwMode="auto">
          <a:xfrm>
            <a:off x="5105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15387" name="Text Box 27"/>
          <p:cNvSpPr txBox="1">
            <a:spLocks noChangeArrowheads="1"/>
          </p:cNvSpPr>
          <p:nvPr/>
        </p:nvSpPr>
        <p:spPr bwMode="auto">
          <a:xfrm>
            <a:off x="5867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5388" name="Text Box 28"/>
          <p:cNvSpPr txBox="1">
            <a:spLocks noChangeArrowheads="1"/>
          </p:cNvSpPr>
          <p:nvPr/>
        </p:nvSpPr>
        <p:spPr bwMode="auto">
          <a:xfrm>
            <a:off x="6610368" y="5357826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dirty="0" err="1">
                <a:latin typeface="Comic Sans MS" pitchFamily="66" charset="0"/>
              </a:rPr>
              <a:t>O</a:t>
            </a:r>
            <a:r>
              <a:rPr lang="es-ES_tradnl" baseline="-25000" dirty="0" err="1">
                <a:latin typeface="Comic Sans MS" pitchFamily="66" charset="0"/>
              </a:rPr>
              <a:t>n</a:t>
            </a:r>
            <a:endParaRPr lang="es-ES_tradnl" dirty="0">
              <a:latin typeface="Comic Sans MS" pitchFamily="66" charset="0"/>
            </a:endParaRPr>
          </a:p>
        </p:txBody>
      </p:sp>
      <p:sp>
        <p:nvSpPr>
          <p:cNvPr id="15389" name="Text Box 29"/>
          <p:cNvSpPr txBox="1">
            <a:spLocks noChangeArrowheads="1"/>
          </p:cNvSpPr>
          <p:nvPr/>
        </p:nvSpPr>
        <p:spPr bwMode="auto">
          <a:xfrm>
            <a:off x="6629400" y="4114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15390" name="Text Box 30"/>
          <p:cNvSpPr txBox="1">
            <a:spLocks noChangeArrowheads="1"/>
          </p:cNvSpPr>
          <p:nvPr/>
        </p:nvSpPr>
        <p:spPr bwMode="auto">
          <a:xfrm>
            <a:off x="4953000" y="4114800"/>
            <a:ext cx="990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¿V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?</a:t>
            </a:r>
          </a:p>
        </p:txBody>
      </p:sp>
      <p:sp>
        <p:nvSpPr>
          <p:cNvPr id="15391" name="Rectangle 31"/>
          <p:cNvSpPr>
            <a:spLocks noChangeArrowheads="1"/>
          </p:cNvSpPr>
          <p:nvPr/>
        </p:nvSpPr>
        <p:spPr bwMode="auto">
          <a:xfrm>
            <a:off x="6629400" y="5334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92" name="Rectangle 32"/>
          <p:cNvSpPr>
            <a:spLocks noChangeArrowheads="1"/>
          </p:cNvSpPr>
          <p:nvPr/>
        </p:nvSpPr>
        <p:spPr bwMode="auto">
          <a:xfrm>
            <a:off x="6629400" y="6019800"/>
            <a:ext cx="457200" cy="457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93" name="Rectangle 33"/>
          <p:cNvSpPr>
            <a:spLocks noChangeArrowheads="1"/>
          </p:cNvSpPr>
          <p:nvPr/>
        </p:nvSpPr>
        <p:spPr bwMode="auto">
          <a:xfrm>
            <a:off x="4343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94" name="Rectangle 34"/>
          <p:cNvSpPr>
            <a:spLocks noChangeArrowheads="1"/>
          </p:cNvSpPr>
          <p:nvPr/>
        </p:nvSpPr>
        <p:spPr bwMode="auto">
          <a:xfrm>
            <a:off x="6629400" y="3429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53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53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500"/>
                            </p:stCondLst>
                            <p:childTnLst>
                              <p:par>
                                <p:cTn id="1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53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53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3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3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500"/>
                            </p:stCondLst>
                            <p:childTnLst>
                              <p:par>
                                <p:cTn id="2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53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53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000"/>
                            </p:stCondLst>
                            <p:childTnLst>
                              <p:par>
                                <p:cTn id="3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53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53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2500"/>
                            </p:stCondLst>
                            <p:childTnLst>
                              <p:par>
                                <p:cTn id="3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53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53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000"/>
                            </p:stCondLst>
                            <p:childTnLst>
                              <p:par>
                                <p:cTn id="4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53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53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3500"/>
                            </p:stCondLst>
                            <p:childTnLst>
                              <p:par>
                                <p:cTn id="4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53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53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4000"/>
                            </p:stCondLst>
                            <p:childTnLst>
                              <p:par>
                                <p:cTn id="5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153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53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4500"/>
                            </p:stCondLst>
                            <p:childTnLst>
                              <p:par>
                                <p:cTn id="5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153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53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5000"/>
                            </p:stCondLst>
                            <p:childTnLst>
                              <p:par>
                                <p:cTn id="6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153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153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5500"/>
                            </p:stCondLst>
                            <p:childTnLst>
                              <p:par>
                                <p:cTn id="6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53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53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6000"/>
                            </p:stCondLst>
                            <p:childTnLst>
                              <p:par>
                                <p:cTn id="7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53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53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" fill="hold">
                            <p:stCondLst>
                              <p:cond delay="6500"/>
                            </p:stCondLst>
                            <p:childTnLst>
                              <p:par>
                                <p:cTn id="7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53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53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7000"/>
                            </p:stCondLst>
                            <p:childTnLst>
                              <p:par>
                                <p:cTn id="8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153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53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5" fill="hold">
                            <p:stCondLst>
                              <p:cond delay="7500"/>
                            </p:stCondLst>
                            <p:childTnLst>
                              <p:par>
                                <p:cTn id="8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153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153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8000"/>
                            </p:stCondLst>
                            <p:childTnLst>
                              <p:par>
                                <p:cTn id="9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153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153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5" fill="hold">
                            <p:stCondLst>
                              <p:cond delay="8500"/>
                            </p:stCondLst>
                            <p:childTnLst>
                              <p:par>
                                <p:cTn id="9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153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153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9000"/>
                            </p:stCondLst>
                            <p:childTnLst>
                              <p:par>
                                <p:cTn id="10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153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153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5" fill="hold">
                            <p:stCondLst>
                              <p:cond delay="9500"/>
                            </p:stCondLst>
                            <p:childTnLst>
                              <p:par>
                                <p:cTn id="10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8" dur="500" fill="hold"/>
                                        <p:tgtEl>
                                          <p:spTgt spid="153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9" dur="500" fill="hold"/>
                                        <p:tgtEl>
                                          <p:spTgt spid="153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0" fill="hold">
                            <p:stCondLst>
                              <p:cond delay="10000"/>
                            </p:stCondLst>
                            <p:childTnLst>
                              <p:par>
                                <p:cTn id="11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3" dur="500" fill="hold"/>
                                        <p:tgtEl>
                                          <p:spTgt spid="153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4" dur="500" fill="hold"/>
                                        <p:tgtEl>
                                          <p:spTgt spid="153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5" fill="hold">
                            <p:stCondLst>
                              <p:cond delay="10500"/>
                            </p:stCondLst>
                            <p:childTnLst>
                              <p:par>
                                <p:cTn id="11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8" dur="500" fill="hold"/>
                                        <p:tgtEl>
                                          <p:spTgt spid="153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9" dur="500" fill="hold"/>
                                        <p:tgtEl>
                                          <p:spTgt spid="153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0" fill="hold">
                            <p:stCondLst>
                              <p:cond delay="11000"/>
                            </p:stCondLst>
                            <p:childTnLst>
                              <p:par>
                                <p:cTn id="12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3" dur="500" fill="hold"/>
                                        <p:tgtEl>
                                          <p:spTgt spid="153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4" dur="500" fill="hold"/>
                                        <p:tgtEl>
                                          <p:spTgt spid="153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5" fill="hold">
                            <p:stCondLst>
                              <p:cond delay="11500"/>
                            </p:stCondLst>
                            <p:childTnLst>
                              <p:par>
                                <p:cTn id="12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8" dur="500" fill="hold"/>
                                        <p:tgtEl>
                                          <p:spTgt spid="153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9" dur="500" fill="hold"/>
                                        <p:tgtEl>
                                          <p:spTgt spid="153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0" fill="hold">
                            <p:stCondLst>
                              <p:cond delay="12000"/>
                            </p:stCondLst>
                            <p:childTnLst>
                              <p:par>
                                <p:cTn id="13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3" dur="500" fill="hold"/>
                                        <p:tgtEl>
                                          <p:spTgt spid="153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4" dur="500" fill="hold"/>
                                        <p:tgtEl>
                                          <p:spTgt spid="153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5" fill="hold">
                            <p:stCondLst>
                              <p:cond delay="12500"/>
                            </p:stCondLst>
                            <p:childTnLst>
                              <p:par>
                                <p:cTn id="13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8" dur="500" fill="hold"/>
                                        <p:tgtEl>
                                          <p:spTgt spid="153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9" dur="500" fill="hold"/>
                                        <p:tgtEl>
                                          <p:spTgt spid="153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0" fill="hold">
                            <p:stCondLst>
                              <p:cond delay="13000"/>
                            </p:stCondLst>
                            <p:childTnLst>
                              <p:par>
                                <p:cTn id="14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3" dur="500" fill="hold"/>
                                        <p:tgtEl>
                                          <p:spTgt spid="153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4" dur="500" fill="hold"/>
                                        <p:tgtEl>
                                          <p:spTgt spid="153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13500"/>
                            </p:stCondLst>
                            <p:childTnLst>
                              <p:par>
                                <p:cTn id="14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8" dur="500" fill="hold"/>
                                        <p:tgtEl>
                                          <p:spTgt spid="153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9" dur="500" fill="hold"/>
                                        <p:tgtEl>
                                          <p:spTgt spid="153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5" grpId="0" build="p" bldLvl="5" autoUpdateAnimBg="0"/>
      <p:bldP spid="15366" grpId="0" animBg="1" autoUpdateAnimBg="0"/>
      <p:bldP spid="15367" grpId="0" animBg="1" autoUpdateAnimBg="0"/>
      <p:bldP spid="15368" grpId="0" animBg="1" autoUpdateAnimBg="0"/>
      <p:bldP spid="15369" grpId="0" animBg="1" autoUpdateAnimBg="0"/>
      <p:bldP spid="15370" grpId="0" animBg="1" autoUpdateAnimBg="0"/>
      <p:bldP spid="15371" grpId="0" animBg="1" autoUpdateAnimBg="0"/>
      <p:bldP spid="15372" grpId="0" animBg="1" autoUpdateAnimBg="0"/>
      <p:bldP spid="15373" grpId="0" animBg="1" autoUpdateAnimBg="0"/>
      <p:bldP spid="15374" grpId="0" animBg="1" autoUpdateAnimBg="0"/>
      <p:bldP spid="15375" grpId="0" animBg="1" autoUpdateAnimBg="0"/>
      <p:bldP spid="15376" grpId="0" animBg="1" autoUpdateAnimBg="0"/>
      <p:bldP spid="15377" grpId="0" animBg="1" autoUpdateAnimBg="0"/>
      <p:bldP spid="15378" grpId="0" animBg="1" autoUpdateAnimBg="0"/>
      <p:bldP spid="15379" grpId="0" animBg="1" autoUpdateAnimBg="0"/>
      <p:bldP spid="15380" grpId="0" animBg="1" autoUpdateAnimBg="0"/>
      <p:bldP spid="15381" grpId="0" animBg="1" autoUpdateAnimBg="0"/>
      <p:bldP spid="15382" grpId="0" autoUpdateAnimBg="0"/>
      <p:bldP spid="15383" grpId="0" autoUpdateAnimBg="0"/>
      <p:bldP spid="15385" grpId="0" autoUpdateAnimBg="0"/>
      <p:bldP spid="15386" grpId="0" autoUpdateAnimBg="0"/>
      <p:bldP spid="15387" grpId="0" autoUpdateAnimBg="0"/>
      <p:bldP spid="15388" grpId="0" autoUpdateAnimBg="0"/>
      <p:bldP spid="15389" grpId="0" autoUpdateAnimBg="0"/>
      <p:bldP spid="15390" grpId="0" autoUpdateAnimBg="0"/>
      <p:bldP spid="15391" grpId="0" animBg="1" autoUpdateAnimBg="0"/>
      <p:bldP spid="15392" grpId="0" animBg="1" autoUpdateAnimBg="0"/>
      <p:bldP spid="15393" grpId="0" animBg="1" autoUpdateAnimBg="0"/>
      <p:bldP spid="15394" grpId="0" animBg="1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1026"/>
          <p:cNvSpPr>
            <a:spLocks noChangeArrowheads="1"/>
          </p:cNvSpPr>
          <p:nvPr/>
        </p:nvSpPr>
        <p:spPr bwMode="auto">
          <a:xfrm>
            <a:off x="685800" y="304800"/>
            <a:ext cx="7391400" cy="1003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s-ES_tradnl" sz="2800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 sz="4400">
              <a:solidFill>
                <a:srgbClr val="FF3300"/>
              </a:solidFill>
              <a:latin typeface="Comic Sans MS" pitchFamily="66" charset="0"/>
            </a:endParaRPr>
          </a:p>
        </p:txBody>
      </p:sp>
      <p:sp>
        <p:nvSpPr>
          <p:cNvPr id="16387" name="Text Box 1027"/>
          <p:cNvSpPr txBox="1">
            <a:spLocks noChangeArrowheads="1"/>
          </p:cNvSpPr>
          <p:nvPr/>
        </p:nvSpPr>
        <p:spPr bwMode="auto">
          <a:xfrm>
            <a:off x="609600" y="1524000"/>
            <a:ext cx="8153400" cy="2647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Ya vimos: Método de Factor de Crecimiento ==&gt; 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	conservar estructura de matriz observada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Otra familia de modelos: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Física de Newton --&gt; 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		</a:t>
            </a: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Modelo Gravitacional</a:t>
            </a:r>
          </a:p>
        </p:txBody>
      </p:sp>
      <p:sp>
        <p:nvSpPr>
          <p:cNvPr id="16388" name="Oval 1028"/>
          <p:cNvSpPr>
            <a:spLocks noChangeArrowheads="1"/>
          </p:cNvSpPr>
          <p:nvPr/>
        </p:nvSpPr>
        <p:spPr bwMode="auto">
          <a:xfrm>
            <a:off x="1371600" y="4724400"/>
            <a:ext cx="457200" cy="457200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89" name="Oval 1029"/>
          <p:cNvSpPr>
            <a:spLocks noChangeArrowheads="1"/>
          </p:cNvSpPr>
          <p:nvPr/>
        </p:nvSpPr>
        <p:spPr bwMode="auto">
          <a:xfrm>
            <a:off x="3886200" y="5562600"/>
            <a:ext cx="304800" cy="304800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90" name="Text Box 1030"/>
          <p:cNvSpPr txBox="1">
            <a:spLocks noChangeArrowheads="1"/>
          </p:cNvSpPr>
          <p:nvPr/>
        </p:nvSpPr>
        <p:spPr bwMode="auto">
          <a:xfrm>
            <a:off x="1371600" y="43434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A</a:t>
            </a:r>
            <a:endParaRPr lang="es-ES_tradnl"/>
          </a:p>
        </p:txBody>
      </p:sp>
      <p:sp>
        <p:nvSpPr>
          <p:cNvPr id="16391" name="Text Box 1031"/>
          <p:cNvSpPr txBox="1">
            <a:spLocks noChangeArrowheads="1"/>
          </p:cNvSpPr>
          <p:nvPr/>
        </p:nvSpPr>
        <p:spPr bwMode="auto">
          <a:xfrm>
            <a:off x="3886200" y="51816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B</a:t>
            </a:r>
            <a:endParaRPr lang="es-ES_tradnl"/>
          </a:p>
        </p:txBody>
      </p:sp>
      <p:sp>
        <p:nvSpPr>
          <p:cNvPr id="16392" name="Freeform 1032"/>
          <p:cNvSpPr>
            <a:spLocks/>
          </p:cNvSpPr>
          <p:nvPr/>
        </p:nvSpPr>
        <p:spPr bwMode="auto">
          <a:xfrm>
            <a:off x="1828800" y="5029200"/>
            <a:ext cx="2057400" cy="6096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432" y="288"/>
              </a:cxn>
              <a:cxn ang="0">
                <a:pos x="912" y="240"/>
              </a:cxn>
              <a:cxn ang="0">
                <a:pos x="1296" y="384"/>
              </a:cxn>
            </a:cxnLst>
            <a:rect l="0" t="0" r="r" b="b"/>
            <a:pathLst>
              <a:path w="1296" h="384">
                <a:moveTo>
                  <a:pt x="0" y="0"/>
                </a:moveTo>
                <a:cubicBezTo>
                  <a:pt x="140" y="124"/>
                  <a:pt x="280" y="248"/>
                  <a:pt x="432" y="288"/>
                </a:cubicBezTo>
                <a:cubicBezTo>
                  <a:pt x="584" y="328"/>
                  <a:pt x="768" y="224"/>
                  <a:pt x="912" y="240"/>
                </a:cubicBezTo>
                <a:cubicBezTo>
                  <a:pt x="1056" y="256"/>
                  <a:pt x="1232" y="360"/>
                  <a:pt x="1296" y="384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93" name="Text Box 1033"/>
          <p:cNvSpPr txBox="1">
            <a:spLocks noChangeArrowheads="1"/>
          </p:cNvSpPr>
          <p:nvPr/>
        </p:nvSpPr>
        <p:spPr bwMode="auto">
          <a:xfrm>
            <a:off x="5029200" y="4419600"/>
            <a:ext cx="31242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Viajes f(?)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>
                <a:latin typeface="Comic Sans MS" pitchFamily="66" charset="0"/>
              </a:rPr>
              <a:t> atractividad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>
                <a:latin typeface="Comic Sans MS" pitchFamily="66" charset="0"/>
              </a:rPr>
              <a:t> dificultad de viajar</a:t>
            </a:r>
          </a:p>
        </p:txBody>
      </p:sp>
      <p:sp>
        <p:nvSpPr>
          <p:cNvPr id="16394" name="Text Box 1034"/>
          <p:cNvSpPr txBox="1">
            <a:spLocks noChangeArrowheads="1"/>
          </p:cNvSpPr>
          <p:nvPr/>
        </p:nvSpPr>
        <p:spPr bwMode="auto">
          <a:xfrm>
            <a:off x="8229600" y="4419600"/>
            <a:ext cx="6096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s-ES_tradnl">
              <a:latin typeface="Comic Sans MS" pitchFamily="66" charset="0"/>
            </a:endParaRPr>
          </a:p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&gt; P</a:t>
            </a:r>
            <a:endParaRPr lang="es-ES_tradnl">
              <a:latin typeface="Comic Sans MS" pitchFamily="66" charset="0"/>
            </a:endParaRPr>
          </a:p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&gt; d</a:t>
            </a:r>
            <a:endParaRPr lang="es-ES_tradnl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6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6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63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63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63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63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63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63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63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63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63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63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63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63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63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63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63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163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163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163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163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163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 build="p" autoUpdateAnimBg="0"/>
      <p:bldP spid="16388" grpId="0" animBg="1"/>
      <p:bldP spid="16389" grpId="0" animBg="1"/>
      <p:bldP spid="16390" grpId="0" autoUpdateAnimBg="0"/>
      <p:bldP spid="16391" grpId="0" autoUpdateAnimBg="0"/>
      <p:bldP spid="16392" grpId="0" animBg="1"/>
      <p:bldP spid="16393" grpId="0" build="p" autoUpdateAnimBg="0"/>
      <p:bldP spid="16394" grpId="0" build="p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1066800" y="457200"/>
            <a:ext cx="7086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7411" name="Text Box 3"/>
          <p:cNvSpPr txBox="1">
            <a:spLocks noChangeArrowheads="1"/>
          </p:cNvSpPr>
          <p:nvPr/>
        </p:nvSpPr>
        <p:spPr bwMode="auto">
          <a:xfrm>
            <a:off x="457200" y="1371600"/>
            <a:ext cx="82296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Sea: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</a:t>
            </a:r>
            <a:r>
              <a:rPr lang="es-ES_tradnl" baseline="-25000">
                <a:latin typeface="Comic Sans MS" pitchFamily="66" charset="0"/>
              </a:rPr>
              <a:t>j</a:t>
            </a:r>
            <a:r>
              <a:rPr lang="es-ES_tradnl">
                <a:latin typeface="Comic Sans MS" pitchFamily="66" charset="0"/>
              </a:rPr>
              <a:t>=población en la zona j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: distancia entre la zona i y la zona j</a:t>
            </a:r>
            <a:endParaRPr lang="es-ES_tradnl" sz="2800">
              <a:latin typeface="Comic Sans MS" pitchFamily="66" charset="0"/>
            </a:endParaRPr>
          </a:p>
        </p:txBody>
      </p:sp>
      <p:sp>
        <p:nvSpPr>
          <p:cNvPr id="17412" name="AutoShape 4"/>
          <p:cNvSpPr>
            <a:spLocks noChangeArrowheads="1"/>
          </p:cNvSpPr>
          <p:nvPr/>
        </p:nvSpPr>
        <p:spPr bwMode="auto">
          <a:xfrm>
            <a:off x="609600" y="3429000"/>
            <a:ext cx="457200" cy="304800"/>
          </a:xfrm>
          <a:prstGeom prst="rightArrow">
            <a:avLst>
              <a:gd name="adj1" fmla="val 50000"/>
              <a:gd name="adj2" fmla="val 37500"/>
            </a:avLst>
          </a:prstGeom>
          <a:solidFill>
            <a:srgbClr val="FF3300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3" name="Oval 5"/>
          <p:cNvSpPr>
            <a:spLocks noChangeArrowheads="1"/>
          </p:cNvSpPr>
          <p:nvPr/>
        </p:nvSpPr>
        <p:spPr bwMode="auto">
          <a:xfrm>
            <a:off x="5486400" y="1600200"/>
            <a:ext cx="457200" cy="457200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4" name="Oval 6"/>
          <p:cNvSpPr>
            <a:spLocks noChangeArrowheads="1"/>
          </p:cNvSpPr>
          <p:nvPr/>
        </p:nvSpPr>
        <p:spPr bwMode="auto">
          <a:xfrm>
            <a:off x="8001000" y="2438400"/>
            <a:ext cx="304800" cy="304800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5" name="Text Box 7"/>
          <p:cNvSpPr txBox="1">
            <a:spLocks noChangeArrowheads="1"/>
          </p:cNvSpPr>
          <p:nvPr/>
        </p:nvSpPr>
        <p:spPr bwMode="auto">
          <a:xfrm>
            <a:off x="5562600" y="12192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</a:t>
            </a:r>
            <a:r>
              <a:rPr lang="es-ES_tradnl" baseline="-25000">
                <a:latin typeface="Comic Sans MS" pitchFamily="66" charset="0"/>
              </a:rPr>
              <a:t>A</a:t>
            </a:r>
            <a:endParaRPr lang="es-ES_tradnl"/>
          </a:p>
        </p:txBody>
      </p:sp>
      <p:sp>
        <p:nvSpPr>
          <p:cNvPr id="17416" name="Text Box 8"/>
          <p:cNvSpPr txBox="1">
            <a:spLocks noChangeArrowheads="1"/>
          </p:cNvSpPr>
          <p:nvPr/>
        </p:nvSpPr>
        <p:spPr bwMode="auto">
          <a:xfrm>
            <a:off x="8001000" y="20574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</a:t>
            </a:r>
            <a:r>
              <a:rPr lang="es-ES_tradnl" baseline="-25000">
                <a:latin typeface="Comic Sans MS" pitchFamily="66" charset="0"/>
              </a:rPr>
              <a:t>B</a:t>
            </a:r>
            <a:endParaRPr lang="es-ES_tradnl"/>
          </a:p>
        </p:txBody>
      </p:sp>
      <p:sp>
        <p:nvSpPr>
          <p:cNvPr id="17417" name="Freeform 9"/>
          <p:cNvSpPr>
            <a:spLocks/>
          </p:cNvSpPr>
          <p:nvPr/>
        </p:nvSpPr>
        <p:spPr bwMode="auto">
          <a:xfrm>
            <a:off x="5943600" y="1905000"/>
            <a:ext cx="2057400" cy="6096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432" y="288"/>
              </a:cxn>
              <a:cxn ang="0">
                <a:pos x="912" y="240"/>
              </a:cxn>
              <a:cxn ang="0">
                <a:pos x="1296" y="384"/>
              </a:cxn>
            </a:cxnLst>
            <a:rect l="0" t="0" r="r" b="b"/>
            <a:pathLst>
              <a:path w="1296" h="384">
                <a:moveTo>
                  <a:pt x="0" y="0"/>
                </a:moveTo>
                <a:cubicBezTo>
                  <a:pt x="140" y="124"/>
                  <a:pt x="280" y="248"/>
                  <a:pt x="432" y="288"/>
                </a:cubicBezTo>
                <a:cubicBezTo>
                  <a:pt x="584" y="328"/>
                  <a:pt x="768" y="224"/>
                  <a:pt x="912" y="240"/>
                </a:cubicBezTo>
                <a:cubicBezTo>
                  <a:pt x="1056" y="256"/>
                  <a:pt x="1232" y="360"/>
                  <a:pt x="1296" y="384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8" name="Text Box 10"/>
          <p:cNvSpPr txBox="1">
            <a:spLocks noChangeArrowheads="1"/>
          </p:cNvSpPr>
          <p:nvPr/>
        </p:nvSpPr>
        <p:spPr bwMode="auto">
          <a:xfrm>
            <a:off x="6858000" y="1905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endParaRPr lang="es-ES_tradnl"/>
          </a:p>
        </p:txBody>
      </p:sp>
      <p:graphicFrame>
        <p:nvGraphicFramePr>
          <p:cNvPr id="17419" name="Object 11"/>
          <p:cNvGraphicFramePr>
            <a:graphicFrameLocks noChangeAspect="1"/>
          </p:cNvGraphicFramePr>
          <p:nvPr/>
        </p:nvGraphicFramePr>
        <p:xfrm>
          <a:off x="1600200" y="3048000"/>
          <a:ext cx="2794000" cy="1077913"/>
        </p:xfrm>
        <a:graphic>
          <a:graphicData uri="http://schemas.openxmlformats.org/presentationml/2006/ole">
            <p:oleObj spid="_x0000_s17419" name="Ecuación" r:id="rId3" imgW="1015920" imgH="393480" progId="Equation.3">
              <p:embed/>
            </p:oleObj>
          </a:graphicData>
        </a:graphic>
      </p:graphicFrame>
      <p:graphicFrame>
        <p:nvGraphicFramePr>
          <p:cNvPr id="17420" name="Object 12"/>
          <p:cNvGraphicFramePr>
            <a:graphicFrameLocks noChangeAspect="1"/>
          </p:cNvGraphicFramePr>
          <p:nvPr/>
        </p:nvGraphicFramePr>
        <p:xfrm>
          <a:off x="1676400" y="4114800"/>
          <a:ext cx="2667000" cy="1028700"/>
        </p:xfrm>
        <a:graphic>
          <a:graphicData uri="http://schemas.openxmlformats.org/presentationml/2006/ole">
            <p:oleObj spid="_x0000_s17420" name="Ecuación" r:id="rId4" imgW="1015920" imgH="393480" progId="Equation.3">
              <p:embed/>
            </p:oleObj>
          </a:graphicData>
        </a:graphic>
      </p:graphicFrame>
      <p:graphicFrame>
        <p:nvGraphicFramePr>
          <p:cNvPr id="17421" name="Object 13"/>
          <p:cNvGraphicFramePr>
            <a:graphicFrameLocks noChangeAspect="1"/>
          </p:cNvGraphicFramePr>
          <p:nvPr/>
        </p:nvGraphicFramePr>
        <p:xfrm>
          <a:off x="1752600" y="5181600"/>
          <a:ext cx="2590800" cy="1262063"/>
        </p:xfrm>
        <a:graphic>
          <a:graphicData uri="http://schemas.openxmlformats.org/presentationml/2006/ole">
            <p:oleObj spid="_x0000_s17421" name="Ecuación" r:id="rId5" imgW="965160" imgH="469800" progId="Equation.3">
              <p:embed/>
            </p:oleObj>
          </a:graphicData>
        </a:graphic>
      </p:graphicFrame>
      <p:sp>
        <p:nvSpPr>
          <p:cNvPr id="17422" name="AutoShape 14"/>
          <p:cNvSpPr>
            <a:spLocks noChangeArrowheads="1"/>
          </p:cNvSpPr>
          <p:nvPr/>
        </p:nvSpPr>
        <p:spPr bwMode="auto">
          <a:xfrm>
            <a:off x="609600" y="4495800"/>
            <a:ext cx="457200" cy="304800"/>
          </a:xfrm>
          <a:prstGeom prst="rightArrow">
            <a:avLst>
              <a:gd name="adj1" fmla="val 50000"/>
              <a:gd name="adj2" fmla="val 37500"/>
            </a:avLst>
          </a:prstGeom>
          <a:solidFill>
            <a:srgbClr val="FF3300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23" name="AutoShape 15"/>
          <p:cNvSpPr>
            <a:spLocks noChangeArrowheads="1"/>
          </p:cNvSpPr>
          <p:nvPr/>
        </p:nvSpPr>
        <p:spPr bwMode="auto">
          <a:xfrm>
            <a:off x="685800" y="5638800"/>
            <a:ext cx="457200" cy="304800"/>
          </a:xfrm>
          <a:prstGeom prst="rightArrow">
            <a:avLst>
              <a:gd name="adj1" fmla="val 50000"/>
              <a:gd name="adj2" fmla="val 37500"/>
            </a:avLst>
          </a:prstGeom>
          <a:solidFill>
            <a:srgbClr val="FF3300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24" name="Text Box 16"/>
          <p:cNvSpPr txBox="1">
            <a:spLocks noChangeArrowheads="1"/>
          </p:cNvSpPr>
          <p:nvPr/>
        </p:nvSpPr>
        <p:spPr bwMode="auto">
          <a:xfrm>
            <a:off x="5029200" y="5486400"/>
            <a:ext cx="3657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 Restricciones?</a:t>
            </a:r>
            <a:endParaRPr lang="es-ES_tradnl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74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74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500"/>
                            </p:stCondLst>
                            <p:childTnLst>
                              <p:par>
                                <p:cTn id="28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74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4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1000"/>
                            </p:stCondLst>
                            <p:childTnLst>
                              <p:par>
                                <p:cTn id="33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74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74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1500"/>
                            </p:stCondLst>
                            <p:childTnLst>
                              <p:par>
                                <p:cTn id="38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74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74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2000"/>
                            </p:stCondLst>
                            <p:childTnLst>
                              <p:par>
                                <p:cTn id="43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74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74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74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174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500"/>
                            </p:stCondLst>
                            <p:childTnLst>
                              <p:par>
                                <p:cTn id="60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74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174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74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74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500"/>
                            </p:stCondLst>
                            <p:childTnLst>
                              <p:par>
                                <p:cTn id="71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74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74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74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174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1" fill="hold">
                            <p:stCondLst>
                              <p:cond delay="500"/>
                            </p:stCondLst>
                            <p:childTnLst>
                              <p:par>
                                <p:cTn id="82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74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174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174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174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1" grpId="0" build="p" autoUpdateAnimBg="0"/>
      <p:bldP spid="17412" grpId="0" animBg="1"/>
      <p:bldP spid="17413" grpId="0" animBg="1"/>
      <p:bldP spid="17414" grpId="0" animBg="1"/>
      <p:bldP spid="17415" grpId="0" autoUpdateAnimBg="0"/>
      <p:bldP spid="17416" grpId="0" autoUpdateAnimBg="0"/>
      <p:bldP spid="17417" grpId="0" animBg="1"/>
      <p:bldP spid="17418" grpId="0" autoUpdateAnimBg="0"/>
      <p:bldP spid="17422" grpId="0" animBg="1"/>
      <p:bldP spid="17423" grpId="0" animBg="1"/>
      <p:bldP spid="17424" grpId="0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2296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O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--&gt; K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endParaRPr lang="es-ES_tradnl" sz="2800">
              <a:solidFill>
                <a:schemeClr val="accent2"/>
              </a:solidFill>
              <a:latin typeface="Comic Sans MS" pitchFamily="66" charset="0"/>
            </a:endParaRP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D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--&gt; K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		¿cuál usamos?</a:t>
            </a:r>
            <a:endParaRPr lang="es-ES_tradnl" sz="2800">
              <a:latin typeface="Comic Sans MS" pitchFamily="66" charset="0"/>
            </a:endParaRPr>
          </a:p>
        </p:txBody>
      </p:sp>
      <p:sp>
        <p:nvSpPr>
          <p:cNvPr id="18436" name="Text Box 4"/>
          <p:cNvSpPr txBox="1">
            <a:spLocks noChangeArrowheads="1"/>
          </p:cNvSpPr>
          <p:nvPr/>
        </p:nvSpPr>
        <p:spPr bwMode="auto">
          <a:xfrm>
            <a:off x="762000" y="2743200"/>
            <a:ext cx="5029200" cy="808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--&gt; 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·O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·D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(d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)</a:t>
            </a:r>
            <a:r>
              <a:rPr lang="es-ES_tradnl" sz="2800" baseline="50000">
                <a:latin typeface="Comic Sans MS" pitchFamily="66" charset="0"/>
              </a:rPr>
              <a:t>-n</a:t>
            </a:r>
            <a:r>
              <a:rPr lang="es-ES_tradnl" sz="2800" baseline="-25000">
                <a:latin typeface="Comic Sans MS" pitchFamily="66" charset="0"/>
              </a:rPr>
              <a:t> 	</a:t>
            </a:r>
            <a:r>
              <a:rPr lang="es-ES_tradnl">
                <a:latin typeface="Comic Sans MS" pitchFamily="66" charset="0"/>
              </a:rPr>
              <a:t>  </a:t>
            </a:r>
          </a:p>
        </p:txBody>
      </p:sp>
      <p:sp>
        <p:nvSpPr>
          <p:cNvPr id="18437" name="Text Box 5"/>
          <p:cNvSpPr txBox="1">
            <a:spLocks noChangeArrowheads="1"/>
          </p:cNvSpPr>
          <p:nvPr/>
        </p:nvSpPr>
        <p:spPr bwMode="auto">
          <a:xfrm>
            <a:off x="457200" y="3505200"/>
            <a:ext cx="3581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¿restricciones?</a:t>
            </a:r>
            <a:r>
              <a:rPr lang="es-ES_tradnl">
                <a:latin typeface="Comic Sans MS" pitchFamily="66" charset="0"/>
              </a:rPr>
              <a:t>  </a:t>
            </a:r>
            <a:endParaRPr lang="es-ES_tradnl" sz="2800">
              <a:latin typeface="Comic Sans MS" pitchFamily="66" charset="0"/>
            </a:endParaRPr>
          </a:p>
        </p:txBody>
      </p:sp>
      <p:graphicFrame>
        <p:nvGraphicFramePr>
          <p:cNvPr id="18438" name="Object 6"/>
          <p:cNvGraphicFramePr>
            <a:graphicFrameLocks noChangeAspect="1"/>
          </p:cNvGraphicFramePr>
          <p:nvPr/>
        </p:nvGraphicFramePr>
        <p:xfrm>
          <a:off x="838200" y="4191000"/>
          <a:ext cx="1462088" cy="771525"/>
        </p:xfrm>
        <a:graphic>
          <a:graphicData uri="http://schemas.openxmlformats.org/presentationml/2006/ole">
            <p:oleObj spid="_x0000_s18438" name="Ecuación" r:id="rId3" imgW="672840" imgH="355320" progId="Equation.3">
              <p:embed/>
            </p:oleObj>
          </a:graphicData>
        </a:graphic>
      </p:graphicFrame>
      <p:graphicFrame>
        <p:nvGraphicFramePr>
          <p:cNvPr id="18439" name="Object 7"/>
          <p:cNvGraphicFramePr>
            <a:graphicFrameLocks noChangeAspect="1"/>
          </p:cNvGraphicFramePr>
          <p:nvPr/>
        </p:nvGraphicFramePr>
        <p:xfrm>
          <a:off x="914400" y="5486400"/>
          <a:ext cx="1447800" cy="709613"/>
        </p:xfrm>
        <a:graphic>
          <a:graphicData uri="http://schemas.openxmlformats.org/presentationml/2006/ole">
            <p:oleObj spid="_x0000_s18439" name="Ecuación" r:id="rId4" imgW="698400" imgH="342720" progId="Equation.3">
              <p:embed/>
            </p:oleObj>
          </a:graphicData>
        </a:graphic>
      </p:graphicFrame>
      <p:graphicFrame>
        <p:nvGraphicFramePr>
          <p:cNvPr id="18440" name="Object 8"/>
          <p:cNvGraphicFramePr>
            <a:graphicFrameLocks noChangeAspect="1"/>
          </p:cNvGraphicFramePr>
          <p:nvPr/>
        </p:nvGraphicFramePr>
        <p:xfrm>
          <a:off x="3505200" y="3962400"/>
          <a:ext cx="2514600" cy="1301750"/>
        </p:xfrm>
        <a:graphic>
          <a:graphicData uri="http://schemas.openxmlformats.org/presentationml/2006/ole">
            <p:oleObj spid="_x0000_s18440" name="Ecuación" r:id="rId5" imgW="1079280" imgH="558720" progId="Equation.3">
              <p:embed/>
            </p:oleObj>
          </a:graphicData>
        </a:graphic>
      </p:graphicFrame>
      <p:graphicFrame>
        <p:nvGraphicFramePr>
          <p:cNvPr id="18441" name="Object 9"/>
          <p:cNvGraphicFramePr>
            <a:graphicFrameLocks noChangeAspect="1"/>
          </p:cNvGraphicFramePr>
          <p:nvPr/>
        </p:nvGraphicFramePr>
        <p:xfrm>
          <a:off x="3581400" y="5334000"/>
          <a:ext cx="2438400" cy="1244600"/>
        </p:xfrm>
        <a:graphic>
          <a:graphicData uri="http://schemas.openxmlformats.org/presentationml/2006/ole">
            <p:oleObj spid="_x0000_s18441" name="Ecuación" r:id="rId6" imgW="1041120" imgH="533160" progId="Equation.3">
              <p:embed/>
            </p:oleObj>
          </a:graphicData>
        </a:graphic>
      </p:graphicFrame>
      <p:sp>
        <p:nvSpPr>
          <p:cNvPr id="18442" name="AutoShape 10"/>
          <p:cNvSpPr>
            <a:spLocks noChangeArrowheads="1"/>
          </p:cNvSpPr>
          <p:nvPr/>
        </p:nvSpPr>
        <p:spPr bwMode="auto">
          <a:xfrm>
            <a:off x="2514600" y="4419600"/>
            <a:ext cx="838200" cy="76200"/>
          </a:xfrm>
          <a:prstGeom prst="rightArrow">
            <a:avLst>
              <a:gd name="adj1" fmla="val 50000"/>
              <a:gd name="adj2" fmla="val 275000"/>
            </a:avLst>
          </a:prstGeom>
          <a:solidFill>
            <a:srgbClr val="FF33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43" name="AutoShape 11"/>
          <p:cNvSpPr>
            <a:spLocks noChangeArrowheads="1"/>
          </p:cNvSpPr>
          <p:nvPr/>
        </p:nvSpPr>
        <p:spPr bwMode="auto">
          <a:xfrm>
            <a:off x="2590800" y="5791200"/>
            <a:ext cx="838200" cy="76200"/>
          </a:xfrm>
          <a:prstGeom prst="rightArrow">
            <a:avLst>
              <a:gd name="adj1" fmla="val 50000"/>
              <a:gd name="adj2" fmla="val 275000"/>
            </a:avLst>
          </a:prstGeom>
          <a:solidFill>
            <a:srgbClr val="FF33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84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84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84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84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84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84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500"/>
                            </p:stCondLst>
                            <p:childTnLst>
                              <p:par>
                                <p:cTn id="40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84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84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84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84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84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84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00"/>
                            </p:stCondLst>
                            <p:childTnLst>
                              <p:par>
                                <p:cTn id="57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84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84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5" grpId="0" build="p" bldLvl="2" autoUpdateAnimBg="0"/>
      <p:bldP spid="18436" grpId="0" build="p" bldLvl="2" autoUpdateAnimBg="0"/>
      <p:bldP spid="18437" grpId="0" build="p" bldLvl="2" autoUpdateAnimBg="0"/>
      <p:bldP spid="18442" grpId="0" animBg="1"/>
      <p:bldP spid="18443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9459" name="Text Box 3"/>
          <p:cNvSpPr txBox="1">
            <a:spLocks noChangeArrowheads="1"/>
          </p:cNvSpPr>
          <p:nvPr/>
        </p:nvSpPr>
        <p:spPr bwMode="auto">
          <a:xfrm>
            <a:off x="304800" y="914400"/>
            <a:ext cx="8229600" cy="635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d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--&gt; costo generalizado de viaje</a:t>
            </a:r>
          </a:p>
          <a:p>
            <a:pPr algn="ctr"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(costo monetario, tiempo, comodidad, seguridad)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función --&gt; exponencial o cualquier otra</a:t>
            </a:r>
          </a:p>
          <a:p>
            <a:pPr algn="ctr"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f(c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)=e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-</a:t>
            </a:r>
            <a:r>
              <a:rPr lang="es-ES_tradnl" baseline="30000">
                <a:solidFill>
                  <a:schemeClr val="accent2"/>
                </a:solidFill>
                <a:latin typeface="Symbol" pitchFamily="18" charset="2"/>
              </a:rPr>
              <a:t>b</a:t>
            </a:r>
            <a:r>
              <a:rPr lang="es-ES_tradnl" sz="2800" baseline="30000">
                <a:solidFill>
                  <a:schemeClr val="accent2"/>
                </a:solidFill>
                <a:latin typeface="Comic Sans MS" pitchFamily="66" charset="0"/>
              </a:rPr>
              <a:t>c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endParaRPr lang="es-ES_tradnl">
              <a:solidFill>
                <a:schemeClr val="accent2"/>
              </a:solidFill>
              <a:latin typeface="Comic Sans MS" pitchFamily="66" charset="0"/>
            </a:endParaRPr>
          </a:p>
          <a:p>
            <a:pPr algn="ctr"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c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-n</a:t>
            </a:r>
            <a:endParaRPr lang="es-ES_tradnl">
              <a:solidFill>
                <a:schemeClr val="accent2"/>
              </a:solidFill>
              <a:latin typeface="Comic Sans MS" pitchFamily="66" charset="0"/>
            </a:endParaRPr>
          </a:p>
          <a:p>
            <a:pPr algn="ctr"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c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-n ·</a:t>
            </a: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e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-</a:t>
            </a:r>
            <a:r>
              <a:rPr lang="es-ES_tradnl" baseline="30000">
                <a:solidFill>
                  <a:schemeClr val="accent2"/>
                </a:solidFill>
                <a:latin typeface="Symbol" pitchFamily="18" charset="2"/>
              </a:rPr>
              <a:t>b</a:t>
            </a:r>
            <a:r>
              <a:rPr lang="es-ES_tradnl" sz="2800" baseline="30000">
                <a:solidFill>
                  <a:schemeClr val="accent2"/>
                </a:solidFill>
                <a:latin typeface="Comic Sans MS" pitchFamily="66" charset="0"/>
              </a:rPr>
              <a:t>c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ij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A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, B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: factores de balance se calculan iterando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Paso 1: darse A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=1, calcular B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Paso 2: con esos B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, calcular A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Paso 3: con esos A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, calcular B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</a:p>
          <a:p>
            <a:pPr>
              <a:spcBef>
                <a:spcPct val="50000"/>
              </a:spcBef>
            </a:pPr>
            <a:endParaRPr lang="es-ES_tradnl" sz="2800" baseline="-25000">
              <a:solidFill>
                <a:schemeClr val="accent2"/>
              </a:solidFill>
              <a:latin typeface="Comic Sans MS" pitchFamily="66" charset="0"/>
            </a:endParaRPr>
          </a:p>
        </p:txBody>
      </p:sp>
      <p:sp>
        <p:nvSpPr>
          <p:cNvPr id="19460" name="Text Box 4"/>
          <p:cNvSpPr txBox="1">
            <a:spLocks noChangeArrowheads="1"/>
          </p:cNvSpPr>
          <p:nvPr/>
        </p:nvSpPr>
        <p:spPr bwMode="auto">
          <a:xfrm>
            <a:off x="457200" y="4114800"/>
            <a:ext cx="8229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</a:t>
            </a:r>
          </a:p>
        </p:txBody>
      </p:sp>
      <p:sp>
        <p:nvSpPr>
          <p:cNvPr id="19461" name="AutoShape 5"/>
          <p:cNvSpPr>
            <a:spLocks/>
          </p:cNvSpPr>
          <p:nvPr/>
        </p:nvSpPr>
        <p:spPr bwMode="auto">
          <a:xfrm>
            <a:off x="5562600" y="5791200"/>
            <a:ext cx="304800" cy="914400"/>
          </a:xfrm>
          <a:prstGeom prst="rightBrace">
            <a:avLst>
              <a:gd name="adj1" fmla="val 25000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62" name="Text Box 6"/>
          <p:cNvSpPr txBox="1">
            <a:spLocks noChangeArrowheads="1"/>
          </p:cNvSpPr>
          <p:nvPr/>
        </p:nvSpPr>
        <p:spPr bwMode="auto">
          <a:xfrm>
            <a:off x="6096000" y="5791200"/>
            <a:ext cx="28194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Iterar hasta converger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9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9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9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9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9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9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9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9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945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945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945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945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945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945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945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945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94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94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9" grpId="0" build="p" autoUpdateAnimBg="0"/>
      <p:bldP spid="19460" grpId="0" build="p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Modelo Gravitacional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483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229600" cy="427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Ejemplo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</a:t>
            </a:r>
          </a:p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f(c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)=e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-</a:t>
            </a:r>
            <a:r>
              <a:rPr lang="es-ES_tradnl" baseline="30000">
                <a:solidFill>
                  <a:schemeClr val="accent2"/>
                </a:solidFill>
                <a:latin typeface="Symbol" pitchFamily="18" charset="2"/>
              </a:rPr>
              <a:t>b</a:t>
            </a:r>
            <a:r>
              <a:rPr lang="es-ES_tradnl" sz="2800" baseline="30000">
                <a:solidFill>
                  <a:schemeClr val="accent2"/>
                </a:solidFill>
                <a:latin typeface="Comic Sans MS" pitchFamily="66" charset="0"/>
              </a:rPr>
              <a:t>c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endParaRPr lang="es-ES_tradnl" sz="2800">
              <a:latin typeface="Comic Sans MS" pitchFamily="66" charset="0"/>
            </a:endParaRP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</a:t>
            </a:r>
            <a:r>
              <a:rPr lang="es-ES_tradnl" sz="2800">
                <a:latin typeface="Symbol" pitchFamily="18" charset="2"/>
              </a:rPr>
              <a:t>b </a:t>
            </a:r>
            <a:r>
              <a:rPr lang="es-ES_tradnl" sz="2800">
                <a:latin typeface="Comic Sans MS" pitchFamily="66" charset="0"/>
              </a:rPr>
              <a:t>= 0,009 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Discusión: ¿qué representa 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?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¿de qué depende?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¿cómo se calibra?</a:t>
            </a:r>
          </a:p>
        </p:txBody>
      </p:sp>
      <p:graphicFrame>
        <p:nvGraphicFramePr>
          <p:cNvPr id="20484" name="Object 4"/>
          <p:cNvGraphicFramePr>
            <a:graphicFrameLocks noChangeAspect="1"/>
          </p:cNvGraphicFramePr>
          <p:nvPr/>
        </p:nvGraphicFramePr>
        <p:xfrm>
          <a:off x="6096000" y="914400"/>
          <a:ext cx="876300" cy="2581275"/>
        </p:xfrm>
        <a:graphic>
          <a:graphicData uri="http://schemas.openxmlformats.org/presentationml/2006/ole">
            <p:oleObj spid="_x0000_s20484" name="Hoja de cálculo" r:id="rId4" imgW="889000" imgH="2590800" progId="Excel.Sheet.8">
              <p:embed/>
            </p:oleObj>
          </a:graphicData>
        </a:graphic>
      </p:graphicFrame>
      <p:graphicFrame>
        <p:nvGraphicFramePr>
          <p:cNvPr id="20485" name="Object 5"/>
          <p:cNvGraphicFramePr>
            <a:graphicFrameLocks noChangeAspect="1"/>
          </p:cNvGraphicFramePr>
          <p:nvPr/>
        </p:nvGraphicFramePr>
        <p:xfrm>
          <a:off x="2819400" y="2971800"/>
          <a:ext cx="3295650" cy="523875"/>
        </p:xfrm>
        <a:graphic>
          <a:graphicData uri="http://schemas.openxmlformats.org/presentationml/2006/ole">
            <p:oleObj spid="_x0000_s20485" name="Hoja de cálculo" r:id="rId5" imgW="3302000" imgH="533400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04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04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048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048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04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04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3" grpId="0" build="p" bldLvl="2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ext Box 2"/>
          <p:cNvSpPr txBox="1">
            <a:spLocks noChangeArrowheads="1"/>
          </p:cNvSpPr>
          <p:nvPr/>
        </p:nvSpPr>
        <p:spPr bwMode="auto">
          <a:xfrm>
            <a:off x="762000" y="914400"/>
            <a:ext cx="3581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Ejemplo:</a:t>
            </a:r>
          </a:p>
        </p:txBody>
      </p:sp>
      <p:graphicFrame>
        <p:nvGraphicFramePr>
          <p:cNvPr id="22531" name="Object 3"/>
          <p:cNvGraphicFramePr>
            <a:graphicFrameLocks noChangeAspect="1"/>
          </p:cNvGraphicFramePr>
          <p:nvPr/>
        </p:nvGraphicFramePr>
        <p:xfrm>
          <a:off x="5334000" y="228600"/>
          <a:ext cx="3352800" cy="1638300"/>
        </p:xfrm>
        <a:graphic>
          <a:graphicData uri="http://schemas.openxmlformats.org/presentationml/2006/ole">
            <p:oleObj spid="_x0000_s22531" name="Hoja de cálculo" r:id="rId4" imgW="4241800" imgH="2082800" progId="Excel.Sheet.8">
              <p:embed/>
            </p:oleObj>
          </a:graphicData>
        </a:graphic>
      </p:graphicFrame>
      <p:graphicFrame>
        <p:nvGraphicFramePr>
          <p:cNvPr id="22532" name="Object 4"/>
          <p:cNvGraphicFramePr>
            <a:graphicFrameLocks noChangeAspect="1"/>
          </p:cNvGraphicFramePr>
          <p:nvPr/>
        </p:nvGraphicFramePr>
        <p:xfrm>
          <a:off x="5257800" y="2209800"/>
          <a:ext cx="771525" cy="2581275"/>
        </p:xfrm>
        <a:graphic>
          <a:graphicData uri="http://schemas.openxmlformats.org/presentationml/2006/ole">
            <p:oleObj spid="_x0000_s22532" name="Hoja de cálculo" r:id="rId5" imgW="787400" imgH="2590800" progId="Excel.Sheet.8">
              <p:embed/>
            </p:oleObj>
          </a:graphicData>
        </a:graphic>
      </p:graphicFrame>
      <p:graphicFrame>
        <p:nvGraphicFramePr>
          <p:cNvPr id="22533" name="Object 5"/>
          <p:cNvGraphicFramePr>
            <a:graphicFrameLocks noChangeAspect="1"/>
          </p:cNvGraphicFramePr>
          <p:nvPr/>
        </p:nvGraphicFramePr>
        <p:xfrm>
          <a:off x="152400" y="4267200"/>
          <a:ext cx="5106988" cy="523875"/>
        </p:xfrm>
        <a:graphic>
          <a:graphicData uri="http://schemas.openxmlformats.org/presentationml/2006/ole">
            <p:oleObj spid="_x0000_s22533" name="Hoja de cálculo" r:id="rId6" imgW="5118100" imgH="533400" progId="Excel.Sheet.8">
              <p:embed/>
            </p:oleObj>
          </a:graphicData>
        </a:graphic>
      </p:graphicFrame>
      <p:graphicFrame>
        <p:nvGraphicFramePr>
          <p:cNvPr id="22534" name="Object 6"/>
          <p:cNvGraphicFramePr>
            <a:graphicFrameLocks noChangeAspect="1"/>
          </p:cNvGraphicFramePr>
          <p:nvPr/>
        </p:nvGraphicFramePr>
        <p:xfrm>
          <a:off x="152400" y="4800600"/>
          <a:ext cx="5106988" cy="523875"/>
        </p:xfrm>
        <a:graphic>
          <a:graphicData uri="http://schemas.openxmlformats.org/presentationml/2006/ole">
            <p:oleObj spid="_x0000_s22534" name="Hoja de cálculo" r:id="rId7" imgW="5118100" imgH="533400" progId="Excel.Sheet.8">
              <p:embed/>
            </p:oleObj>
          </a:graphicData>
        </a:graphic>
      </p:graphicFrame>
      <p:graphicFrame>
        <p:nvGraphicFramePr>
          <p:cNvPr id="22535" name="Object 7"/>
          <p:cNvGraphicFramePr>
            <a:graphicFrameLocks noChangeAspect="1"/>
          </p:cNvGraphicFramePr>
          <p:nvPr/>
        </p:nvGraphicFramePr>
        <p:xfrm>
          <a:off x="609600" y="1524000"/>
          <a:ext cx="4354513" cy="2581275"/>
        </p:xfrm>
        <a:graphic>
          <a:graphicData uri="http://schemas.openxmlformats.org/presentationml/2006/ole">
            <p:oleObj spid="_x0000_s22535" name="Hoja de cálculo" r:id="rId8" imgW="4368800" imgH="2590800" progId="Excel.Sheet.8">
              <p:embed/>
            </p:oleObj>
          </a:graphicData>
        </a:graphic>
      </p:graphicFrame>
      <p:graphicFrame>
        <p:nvGraphicFramePr>
          <p:cNvPr id="22536" name="Object 8"/>
          <p:cNvGraphicFramePr>
            <a:graphicFrameLocks noChangeAspect="1"/>
          </p:cNvGraphicFramePr>
          <p:nvPr/>
        </p:nvGraphicFramePr>
        <p:xfrm>
          <a:off x="6705600" y="2209800"/>
          <a:ext cx="1133475" cy="2066925"/>
        </p:xfrm>
        <a:graphic>
          <a:graphicData uri="http://schemas.openxmlformats.org/presentationml/2006/ole">
            <p:oleObj spid="_x0000_s22536" name="Hoja de cálculo" r:id="rId9" imgW="1143000" imgH="2082800" progId="Excel.Sheet.8">
              <p:embed/>
            </p:oleObj>
          </a:graphicData>
        </a:graphic>
      </p:graphicFrame>
      <p:graphicFrame>
        <p:nvGraphicFramePr>
          <p:cNvPr id="22537" name="Object 9"/>
          <p:cNvGraphicFramePr>
            <a:graphicFrameLocks noChangeAspect="1"/>
          </p:cNvGraphicFramePr>
          <p:nvPr/>
        </p:nvGraphicFramePr>
        <p:xfrm>
          <a:off x="6019800" y="2209800"/>
          <a:ext cx="676275" cy="2066925"/>
        </p:xfrm>
        <a:graphic>
          <a:graphicData uri="http://schemas.openxmlformats.org/presentationml/2006/ole">
            <p:oleObj spid="_x0000_s22537" name="Hoja de cálculo" r:id="rId10" imgW="685800" imgH="2082800" progId="Excel.Sheet.8">
              <p:embed/>
            </p:oleObj>
          </a:graphicData>
        </a:graphic>
      </p:graphicFrame>
      <p:graphicFrame>
        <p:nvGraphicFramePr>
          <p:cNvPr id="22538" name="Object 10"/>
          <p:cNvGraphicFramePr>
            <a:graphicFrameLocks noChangeAspect="1"/>
          </p:cNvGraphicFramePr>
          <p:nvPr/>
        </p:nvGraphicFramePr>
        <p:xfrm>
          <a:off x="609600" y="1524000"/>
          <a:ext cx="4392613" cy="2581275"/>
        </p:xfrm>
        <a:graphic>
          <a:graphicData uri="http://schemas.openxmlformats.org/presentationml/2006/ole">
            <p:oleObj spid="_x0000_s22538" name="Hoja de cálculo" r:id="rId11" imgW="4394200" imgH="2590800" progId="Excel.Sheet.8">
              <p:embed/>
            </p:oleObj>
          </a:graphicData>
        </a:graphic>
      </p:graphicFrame>
      <p:graphicFrame>
        <p:nvGraphicFramePr>
          <p:cNvPr id="22539" name="Object 11"/>
          <p:cNvGraphicFramePr>
            <a:graphicFrameLocks noChangeAspect="1"/>
          </p:cNvGraphicFramePr>
          <p:nvPr/>
        </p:nvGraphicFramePr>
        <p:xfrm>
          <a:off x="152400" y="5334000"/>
          <a:ext cx="5106988" cy="523875"/>
        </p:xfrm>
        <a:graphic>
          <a:graphicData uri="http://schemas.openxmlformats.org/presentationml/2006/ole">
            <p:oleObj spid="_x0000_s22539" name="Hoja de cálculo" r:id="rId12" imgW="5118100" imgH="533400" progId="Excel.Sheet.8">
              <p:embed/>
            </p:oleObj>
          </a:graphicData>
        </a:graphic>
      </p:graphicFrame>
      <p:graphicFrame>
        <p:nvGraphicFramePr>
          <p:cNvPr id="22540" name="Object 12"/>
          <p:cNvGraphicFramePr>
            <a:graphicFrameLocks noChangeAspect="1"/>
          </p:cNvGraphicFramePr>
          <p:nvPr/>
        </p:nvGraphicFramePr>
        <p:xfrm>
          <a:off x="609600" y="1524000"/>
          <a:ext cx="4354513" cy="2581275"/>
        </p:xfrm>
        <a:graphic>
          <a:graphicData uri="http://schemas.openxmlformats.org/presentationml/2006/ole">
            <p:oleObj spid="_x0000_s22540" name="Hoja de cálculo" r:id="rId13" imgW="4368800" imgH="2590800" progId="Excel.Sheet.8">
              <p:embed/>
            </p:oleObj>
          </a:graphicData>
        </a:graphic>
      </p:graphicFrame>
      <p:graphicFrame>
        <p:nvGraphicFramePr>
          <p:cNvPr id="22541" name="Object 13"/>
          <p:cNvGraphicFramePr>
            <a:graphicFrameLocks noChangeAspect="1"/>
          </p:cNvGraphicFramePr>
          <p:nvPr/>
        </p:nvGraphicFramePr>
        <p:xfrm>
          <a:off x="7848600" y="2209800"/>
          <a:ext cx="1095375" cy="2066925"/>
        </p:xfrm>
        <a:graphic>
          <a:graphicData uri="http://schemas.openxmlformats.org/presentationml/2006/ole">
            <p:oleObj spid="_x0000_s22541" name="Hoja de cálculo" r:id="rId14" imgW="1104900" imgH="2082800" progId="Excel.Sheet.8">
              <p:embed/>
            </p:oleObj>
          </a:graphicData>
        </a:graphic>
      </p:graphicFrame>
      <p:graphicFrame>
        <p:nvGraphicFramePr>
          <p:cNvPr id="22542" name="Object 14"/>
          <p:cNvGraphicFramePr>
            <a:graphicFrameLocks noChangeAspect="1"/>
          </p:cNvGraphicFramePr>
          <p:nvPr/>
        </p:nvGraphicFramePr>
        <p:xfrm>
          <a:off x="609600" y="1524000"/>
          <a:ext cx="4354513" cy="2581275"/>
        </p:xfrm>
        <a:graphic>
          <a:graphicData uri="http://schemas.openxmlformats.org/presentationml/2006/ole">
            <p:oleObj spid="_x0000_s22542" name="Hoja de cálculo" r:id="rId15" imgW="4368800" imgH="2590800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25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25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25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25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25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25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25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25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25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25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25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25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25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25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25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25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25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25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25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225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2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225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225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225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225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4579" name="Text Box 3"/>
          <p:cNvSpPr txBox="1">
            <a:spLocks noChangeArrowheads="1"/>
          </p:cNvSpPr>
          <p:nvPr/>
        </p:nvSpPr>
        <p:spPr bwMode="auto">
          <a:xfrm>
            <a:off x="685800" y="1143000"/>
            <a:ext cx="3581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F crecimiento uniforme</a:t>
            </a:r>
          </a:p>
        </p:txBody>
      </p:sp>
      <p:sp>
        <p:nvSpPr>
          <p:cNvPr id="24580" name="Text Box 4"/>
          <p:cNvSpPr txBox="1">
            <a:spLocks noChangeArrowheads="1"/>
          </p:cNvSpPr>
          <p:nvPr/>
        </p:nvSpPr>
        <p:spPr bwMode="auto">
          <a:xfrm>
            <a:off x="5029200" y="1219200"/>
            <a:ext cx="2819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Predicción Fi</a:t>
            </a:r>
          </a:p>
        </p:txBody>
      </p:sp>
      <p:sp>
        <p:nvSpPr>
          <p:cNvPr id="24581" name="Text Box 5"/>
          <p:cNvSpPr txBox="1">
            <a:spLocks noChangeArrowheads="1"/>
          </p:cNvSpPr>
          <p:nvPr/>
        </p:nvSpPr>
        <p:spPr bwMode="auto">
          <a:xfrm>
            <a:off x="1524000" y="4114800"/>
            <a:ext cx="2362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Furness</a:t>
            </a:r>
          </a:p>
        </p:txBody>
      </p:sp>
      <p:sp>
        <p:nvSpPr>
          <p:cNvPr id="24582" name="Text Box 6"/>
          <p:cNvSpPr txBox="1">
            <a:spLocks noChangeArrowheads="1"/>
          </p:cNvSpPr>
          <p:nvPr/>
        </p:nvSpPr>
        <p:spPr bwMode="auto">
          <a:xfrm>
            <a:off x="5562600" y="4114800"/>
            <a:ext cx="2362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Gravitacional</a:t>
            </a:r>
          </a:p>
        </p:txBody>
      </p:sp>
      <p:graphicFrame>
        <p:nvGraphicFramePr>
          <p:cNvPr id="24583" name="Object 7"/>
          <p:cNvGraphicFramePr>
            <a:graphicFrameLocks noChangeAspect="1"/>
          </p:cNvGraphicFramePr>
          <p:nvPr/>
        </p:nvGraphicFramePr>
        <p:xfrm>
          <a:off x="152400" y="1600200"/>
          <a:ext cx="4183063" cy="2066925"/>
        </p:xfrm>
        <a:graphic>
          <a:graphicData uri="http://schemas.openxmlformats.org/presentationml/2006/ole">
            <p:oleObj spid="_x0000_s24583" name="Hoja de cálculo" r:id="rId4" imgW="4191000" imgH="2082800" progId="Excel.Sheet.8">
              <p:embed/>
            </p:oleObj>
          </a:graphicData>
        </a:graphic>
      </p:graphicFrame>
      <p:graphicFrame>
        <p:nvGraphicFramePr>
          <p:cNvPr id="24584" name="Object 8"/>
          <p:cNvGraphicFramePr>
            <a:graphicFrameLocks noChangeAspect="1"/>
          </p:cNvGraphicFramePr>
          <p:nvPr/>
        </p:nvGraphicFramePr>
        <p:xfrm>
          <a:off x="4876800" y="1600200"/>
          <a:ext cx="3963988" cy="2066925"/>
        </p:xfrm>
        <a:graphic>
          <a:graphicData uri="http://schemas.openxmlformats.org/presentationml/2006/ole">
            <p:oleObj spid="_x0000_s24584" name="Hoja de cálculo" r:id="rId5" imgW="3975100" imgH="2082800" progId="Excel.Sheet.8">
              <p:embed/>
            </p:oleObj>
          </a:graphicData>
        </a:graphic>
      </p:graphicFrame>
      <p:graphicFrame>
        <p:nvGraphicFramePr>
          <p:cNvPr id="24585" name="Object 9"/>
          <p:cNvGraphicFramePr>
            <a:graphicFrameLocks noChangeAspect="1"/>
          </p:cNvGraphicFramePr>
          <p:nvPr/>
        </p:nvGraphicFramePr>
        <p:xfrm>
          <a:off x="228600" y="4572000"/>
          <a:ext cx="4105275" cy="2066925"/>
        </p:xfrm>
        <a:graphic>
          <a:graphicData uri="http://schemas.openxmlformats.org/presentationml/2006/ole">
            <p:oleObj spid="_x0000_s24585" name="Hoja de cálculo" r:id="rId6" imgW="4114800" imgH="2082800" progId="Excel.Sheet.8">
              <p:embed/>
            </p:oleObj>
          </a:graphicData>
        </a:graphic>
      </p:graphicFrame>
      <p:graphicFrame>
        <p:nvGraphicFramePr>
          <p:cNvPr id="24586" name="Object 10"/>
          <p:cNvGraphicFramePr>
            <a:graphicFrameLocks noChangeAspect="1"/>
          </p:cNvGraphicFramePr>
          <p:nvPr/>
        </p:nvGraphicFramePr>
        <p:xfrm>
          <a:off x="4572000" y="4572000"/>
          <a:ext cx="4354513" cy="2066925"/>
        </p:xfrm>
        <a:graphic>
          <a:graphicData uri="http://schemas.openxmlformats.org/presentationml/2006/ole">
            <p:oleObj spid="_x0000_s24586" name="Hoja de cálculo" r:id="rId7" imgW="4368800" imgH="2082800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45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45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45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45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458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458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45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45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45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45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45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45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45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45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45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45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79" grpId="0" autoUpdateAnimBg="0"/>
      <p:bldP spid="24580" grpId="0" build="p" autoUpdateAnimBg="0"/>
      <p:bldP spid="24581" grpId="0" autoUpdateAnimBg="0"/>
      <p:bldP spid="24582" grpId="0" autoUpdateAnimBg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6627" name="Text Box 3"/>
          <p:cNvSpPr txBox="1">
            <a:spLocks noChangeArrowheads="1"/>
          </p:cNvSpPr>
          <p:nvPr/>
        </p:nvSpPr>
        <p:spPr bwMode="auto">
          <a:xfrm>
            <a:off x="914400" y="838200"/>
            <a:ext cx="7696200" cy="243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Modelo gravitacional	</a:t>
            </a:r>
          </a:p>
          <a:p>
            <a:pPr>
              <a:spcBef>
                <a:spcPct val="50000"/>
              </a:spcBef>
              <a:buFont typeface="Wingdings" pitchFamily="2" charset="2"/>
              <a:buChar char="à"/>
            </a:pPr>
            <a:r>
              <a:rPr lang="es-ES_tradnl" sz="2800">
                <a:latin typeface="Comic Sans MS" pitchFamily="66" charset="0"/>
              </a:rPr>
              <a:t>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·O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·D</a:t>
            </a:r>
            <a:r>
              <a:rPr lang="es-ES_tradnl" sz="2800" baseline="-25000">
                <a:latin typeface="Comic Sans MS" pitchFamily="66" charset="0"/>
              </a:rPr>
              <a:t>j </a:t>
            </a:r>
            <a:r>
              <a:rPr lang="es-ES_tradnl" sz="2800">
                <a:latin typeface="Comic Sans MS" pitchFamily="66" charset="0"/>
              </a:rPr>
              <a:t>·exp(-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c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)</a:t>
            </a:r>
            <a:endParaRPr lang="es-ES_tradnl" sz="2800" baseline="50000">
              <a:latin typeface="Comic Sans MS" pitchFamily="66" charset="0"/>
            </a:endParaRPr>
          </a:p>
          <a:p>
            <a:pPr>
              <a:spcBef>
                <a:spcPct val="50000"/>
              </a:spcBef>
              <a:buFont typeface="Wingdings" pitchFamily="2" charset="2"/>
              <a:buChar char="à"/>
            </a:pPr>
            <a:r>
              <a:rPr lang="es-ES_tradnl">
                <a:latin typeface="Comic Sans MS" pitchFamily="66" charset="0"/>
              </a:rPr>
              <a:t>c</a:t>
            </a:r>
            <a:r>
              <a:rPr lang="es-ES_tradnl" baseline="-25000">
                <a:latin typeface="Comic Sans MS" pitchFamily="66" charset="0"/>
              </a:rPr>
              <a:t>ij </a:t>
            </a:r>
            <a:r>
              <a:rPr lang="es-ES_tradnl">
                <a:latin typeface="Comic Sans MS" pitchFamily="66" charset="0"/>
              </a:rPr>
              <a:t>:</a:t>
            </a:r>
            <a:r>
              <a:rPr lang="es-ES_tradnl" baseline="-25000">
                <a:latin typeface="Comic Sans MS" pitchFamily="66" charset="0"/>
              </a:rPr>
              <a:t> </a:t>
            </a:r>
            <a:r>
              <a:rPr lang="es-ES_tradnl">
                <a:latin typeface="Comic Sans MS" pitchFamily="66" charset="0"/>
              </a:rPr>
              <a:t>costo generalizado de transporte entre i y j. Valor único para el par ij, debe tomar en cuenta todos los modos disponibles.</a:t>
            </a:r>
            <a:r>
              <a:rPr lang="es-ES_tradnl" baseline="-25000">
                <a:latin typeface="Comic Sans MS" pitchFamily="66" charset="0"/>
              </a:rPr>
              <a:t>	</a:t>
            </a:r>
            <a:r>
              <a:rPr lang="es-ES_tradnl">
                <a:latin typeface="Comic Sans MS" pitchFamily="66" charset="0"/>
              </a:rPr>
              <a:t>  </a:t>
            </a:r>
          </a:p>
        </p:txBody>
      </p:sp>
      <p:graphicFrame>
        <p:nvGraphicFramePr>
          <p:cNvPr id="26628" name="Object 4"/>
          <p:cNvGraphicFramePr>
            <a:graphicFrameLocks noChangeAspect="1"/>
          </p:cNvGraphicFramePr>
          <p:nvPr/>
        </p:nvGraphicFramePr>
        <p:xfrm>
          <a:off x="838200" y="5486400"/>
          <a:ext cx="3048000" cy="1081088"/>
        </p:xfrm>
        <a:graphic>
          <a:graphicData uri="http://schemas.openxmlformats.org/presentationml/2006/ole">
            <p:oleObj spid="_x0000_s26628" name="Ecuación" r:id="rId3" imgW="1498320" imgH="533160" progId="Equation.3">
              <p:embed/>
            </p:oleObj>
          </a:graphicData>
        </a:graphic>
      </p:graphicFrame>
      <p:graphicFrame>
        <p:nvGraphicFramePr>
          <p:cNvPr id="26629" name="Object 5"/>
          <p:cNvGraphicFramePr>
            <a:graphicFrameLocks noChangeAspect="1"/>
          </p:cNvGraphicFramePr>
          <p:nvPr/>
        </p:nvGraphicFramePr>
        <p:xfrm>
          <a:off x="762000" y="3810000"/>
          <a:ext cx="3048000" cy="1117600"/>
        </p:xfrm>
        <a:graphic>
          <a:graphicData uri="http://schemas.openxmlformats.org/presentationml/2006/ole">
            <p:oleObj spid="_x0000_s26629" name="Ecuación" r:id="rId4" imgW="1523880" imgH="558720" progId="Equation.3">
              <p:embed/>
            </p:oleObj>
          </a:graphicData>
        </a:graphic>
      </p:graphicFrame>
      <p:sp>
        <p:nvSpPr>
          <p:cNvPr id="26630" name="Text Box 6"/>
          <p:cNvSpPr txBox="1">
            <a:spLocks noChangeArrowheads="1"/>
          </p:cNvSpPr>
          <p:nvPr/>
        </p:nvSpPr>
        <p:spPr bwMode="auto">
          <a:xfrm>
            <a:off x="4191000" y="3429000"/>
            <a:ext cx="45720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Depende de todos los destinos tiene que ver con el beneficio de visitar y con los costos ponderados por </a:t>
            </a:r>
            <a:r>
              <a:rPr lang="es-ES_tradnl">
                <a:solidFill>
                  <a:schemeClr val="accent2"/>
                </a:solidFill>
                <a:latin typeface="Symbol" pitchFamily="18" charset="2"/>
              </a:rPr>
              <a:t>b</a:t>
            </a:r>
            <a:endParaRPr lang="es-ES_tradnl">
              <a:solidFill>
                <a:schemeClr val="accent2"/>
              </a:solidFill>
              <a:latin typeface="Comic Sans MS" pitchFamily="66" charset="0"/>
            </a:endParaRPr>
          </a:p>
        </p:txBody>
      </p:sp>
      <p:sp>
        <p:nvSpPr>
          <p:cNvPr id="26631" name="Text Box 7"/>
          <p:cNvSpPr txBox="1">
            <a:spLocks noChangeArrowheads="1"/>
          </p:cNvSpPr>
          <p:nvPr/>
        </p:nvSpPr>
        <p:spPr bwMode="auto">
          <a:xfrm>
            <a:off x="4114800" y="5105400"/>
            <a:ext cx="45720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Depende de todos los orígenes tiene que ver con la posibilidad de ser visitado y los costos ponderados por </a:t>
            </a:r>
            <a:r>
              <a:rPr lang="es-ES_tradnl">
                <a:solidFill>
                  <a:schemeClr val="accent2"/>
                </a:solidFill>
                <a:latin typeface="Symbol" pitchFamily="18" charset="2"/>
              </a:rPr>
              <a:t>b</a:t>
            </a:r>
          </a:p>
        </p:txBody>
      </p:sp>
      <p:sp>
        <p:nvSpPr>
          <p:cNvPr id="26632" name="AutoShape 8"/>
          <p:cNvSpPr>
            <a:spLocks/>
          </p:cNvSpPr>
          <p:nvPr/>
        </p:nvSpPr>
        <p:spPr bwMode="auto">
          <a:xfrm>
            <a:off x="4114800" y="3581400"/>
            <a:ext cx="76200" cy="1371600"/>
          </a:xfrm>
          <a:prstGeom prst="leftBrace">
            <a:avLst>
              <a:gd name="adj1" fmla="val 150000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33" name="AutoShape 9"/>
          <p:cNvSpPr>
            <a:spLocks/>
          </p:cNvSpPr>
          <p:nvPr/>
        </p:nvSpPr>
        <p:spPr bwMode="auto">
          <a:xfrm>
            <a:off x="3962400" y="5257800"/>
            <a:ext cx="152400" cy="1219200"/>
          </a:xfrm>
          <a:prstGeom prst="leftBrace">
            <a:avLst>
              <a:gd name="adj1" fmla="val 66667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6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6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66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66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66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66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66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66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66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66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66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66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66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66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66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66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66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66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7" grpId="0" build="p" autoUpdateAnimBg="0"/>
      <p:bldP spid="26630" grpId="0" autoUpdateAnimBg="0"/>
      <p:bldP spid="26631" grpId="0" autoUpdateAnimBg="0"/>
      <p:bldP spid="26632" grpId="0" animBg="1"/>
      <p:bldP spid="26633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7651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1797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¿Cómo calculamos 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?	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Si conocemos tanto V</a:t>
            </a:r>
            <a:r>
              <a:rPr lang="es-ES_tradnl" baseline="-25000">
                <a:latin typeface="Comic Sans MS" pitchFamily="66" charset="0"/>
              </a:rPr>
              <a:t>ij </a:t>
            </a:r>
            <a:r>
              <a:rPr lang="es-ES_tradnl">
                <a:latin typeface="Comic Sans MS" pitchFamily="66" charset="0"/>
              </a:rPr>
              <a:t>como O</a:t>
            </a:r>
            <a:r>
              <a:rPr lang="es-ES_tradnl" baseline="-25000">
                <a:latin typeface="Comic Sans MS" pitchFamily="66" charset="0"/>
              </a:rPr>
              <a:t>i</a:t>
            </a:r>
            <a:r>
              <a:rPr lang="es-ES_tradnl">
                <a:latin typeface="Comic Sans MS" pitchFamily="66" charset="0"/>
              </a:rPr>
              <a:t>, D</a:t>
            </a:r>
            <a:r>
              <a:rPr lang="es-ES_tradnl" baseline="-25000">
                <a:latin typeface="Comic Sans MS" pitchFamily="66" charset="0"/>
              </a:rPr>
              <a:t>j</a:t>
            </a:r>
            <a:r>
              <a:rPr lang="es-ES_tradnl">
                <a:latin typeface="Comic Sans MS" pitchFamily="66" charset="0"/>
              </a:rPr>
              <a:t>, c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)--&gt; buscamos un </a:t>
            </a:r>
            <a:r>
              <a:rPr lang="es-ES_tradnl">
                <a:latin typeface="Symbol" pitchFamily="18" charset="2"/>
              </a:rPr>
              <a:t>b</a:t>
            </a:r>
            <a:r>
              <a:rPr lang="es-ES_tradnl">
                <a:latin typeface="Comic Sans MS" pitchFamily="66" charset="0"/>
              </a:rPr>
              <a:t> que haga que V</a:t>
            </a:r>
            <a:r>
              <a:rPr lang="es-ES_tradnl" baseline="-25000">
                <a:latin typeface="Comic Sans MS" pitchFamily="66" charset="0"/>
              </a:rPr>
              <a:t>ij </a:t>
            </a:r>
            <a:r>
              <a:rPr lang="es-ES_tradnl">
                <a:latin typeface="Comic Sans MS" pitchFamily="66" charset="0"/>
              </a:rPr>
              <a:t>se reproduzca lo más cercanamente posible. 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76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76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76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76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51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4" name="Group 2"/>
          <p:cNvGrpSpPr>
            <a:grpSpLocks/>
          </p:cNvGrpSpPr>
          <p:nvPr/>
        </p:nvGrpSpPr>
        <p:grpSpPr bwMode="auto">
          <a:xfrm>
            <a:off x="76200" y="1447800"/>
            <a:ext cx="8729663" cy="2314575"/>
            <a:chOff x="130" y="1614"/>
            <a:chExt cx="5499" cy="1458"/>
          </a:xfrm>
        </p:grpSpPr>
        <p:sp>
          <p:nvSpPr>
            <p:cNvPr id="3075" name="Line 3"/>
            <p:cNvSpPr>
              <a:spLocks noChangeShapeType="1"/>
            </p:cNvSpPr>
            <p:nvPr/>
          </p:nvSpPr>
          <p:spPr bwMode="auto">
            <a:xfrm>
              <a:off x="140" y="1624"/>
              <a:ext cx="5476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76" name="Rectangle 4"/>
            <p:cNvSpPr>
              <a:spLocks noChangeArrowheads="1"/>
            </p:cNvSpPr>
            <p:nvPr/>
          </p:nvSpPr>
          <p:spPr bwMode="auto">
            <a:xfrm>
              <a:off x="140" y="1624"/>
              <a:ext cx="5476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77" name="Line 5"/>
            <p:cNvSpPr>
              <a:spLocks noChangeShapeType="1"/>
            </p:cNvSpPr>
            <p:nvPr/>
          </p:nvSpPr>
          <p:spPr bwMode="auto">
            <a:xfrm>
              <a:off x="140" y="1624"/>
              <a:ext cx="1" cy="1448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78" name="Rectangle 6"/>
            <p:cNvSpPr>
              <a:spLocks noChangeArrowheads="1"/>
            </p:cNvSpPr>
            <p:nvPr/>
          </p:nvSpPr>
          <p:spPr bwMode="auto">
            <a:xfrm>
              <a:off x="140" y="1624"/>
              <a:ext cx="10" cy="1448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79" name="Rectangle 7"/>
            <p:cNvSpPr>
              <a:spLocks noChangeArrowheads="1"/>
            </p:cNvSpPr>
            <p:nvPr/>
          </p:nvSpPr>
          <p:spPr bwMode="auto">
            <a:xfrm>
              <a:off x="140" y="1624"/>
              <a:ext cx="5476" cy="189"/>
            </a:xfrm>
            <a:prstGeom prst="rect">
              <a:avLst/>
            </a:prstGeom>
            <a:solidFill>
              <a:srgbClr val="FFFF99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80" name="Rectangle 8"/>
            <p:cNvSpPr>
              <a:spLocks noChangeArrowheads="1"/>
            </p:cNvSpPr>
            <p:nvPr/>
          </p:nvSpPr>
          <p:spPr bwMode="auto">
            <a:xfrm>
              <a:off x="140" y="1802"/>
              <a:ext cx="766" cy="1270"/>
            </a:xfrm>
            <a:prstGeom prst="rect">
              <a:avLst/>
            </a:prstGeom>
            <a:solidFill>
              <a:srgbClr val="FFFF99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81" name="Rectangle 9"/>
            <p:cNvSpPr>
              <a:spLocks noChangeArrowheads="1"/>
            </p:cNvSpPr>
            <p:nvPr/>
          </p:nvSpPr>
          <p:spPr bwMode="auto">
            <a:xfrm>
              <a:off x="1063" y="1634"/>
              <a:ext cx="333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Norte</a:t>
              </a:r>
              <a:endParaRPr lang="es-ES_tradnl"/>
            </a:p>
          </p:txBody>
        </p:sp>
        <p:sp>
          <p:nvSpPr>
            <p:cNvPr id="3082" name="Rectangle 10"/>
            <p:cNvSpPr>
              <a:spLocks noChangeArrowheads="1"/>
            </p:cNvSpPr>
            <p:nvPr/>
          </p:nvSpPr>
          <p:spPr bwMode="auto">
            <a:xfrm>
              <a:off x="1554" y="1634"/>
              <a:ext cx="620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Occidente</a:t>
              </a:r>
              <a:endParaRPr lang="es-ES_tradnl" dirty="0"/>
            </a:p>
          </p:txBody>
        </p:sp>
        <p:sp>
          <p:nvSpPr>
            <p:cNvPr id="3083" name="Rectangle 11"/>
            <p:cNvSpPr>
              <a:spLocks noChangeArrowheads="1"/>
            </p:cNvSpPr>
            <p:nvPr/>
          </p:nvSpPr>
          <p:spPr bwMode="auto">
            <a:xfrm>
              <a:off x="2286" y="1634"/>
              <a:ext cx="451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Oriente</a:t>
              </a:r>
              <a:endParaRPr lang="es-ES_tradnl" dirty="0"/>
            </a:p>
          </p:txBody>
        </p:sp>
        <p:sp>
          <p:nvSpPr>
            <p:cNvPr id="3084" name="Rectangle 12"/>
            <p:cNvSpPr>
              <a:spLocks noChangeArrowheads="1"/>
            </p:cNvSpPr>
            <p:nvPr/>
          </p:nvSpPr>
          <p:spPr bwMode="auto">
            <a:xfrm>
              <a:off x="2941" y="1634"/>
              <a:ext cx="409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Centro</a:t>
              </a:r>
              <a:endParaRPr lang="es-ES_tradnl"/>
            </a:p>
          </p:txBody>
        </p:sp>
        <p:sp>
          <p:nvSpPr>
            <p:cNvPr id="3085" name="Rectangle 13"/>
            <p:cNvSpPr>
              <a:spLocks noChangeArrowheads="1"/>
            </p:cNvSpPr>
            <p:nvPr/>
          </p:nvSpPr>
          <p:spPr bwMode="auto">
            <a:xfrm>
              <a:off x="3602" y="1634"/>
              <a:ext cx="21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Sur</a:t>
              </a:r>
              <a:endParaRPr lang="es-ES_tradnl"/>
            </a:p>
          </p:txBody>
        </p:sp>
        <p:sp>
          <p:nvSpPr>
            <p:cNvPr id="3086" name="Rectangle 14"/>
            <p:cNvSpPr>
              <a:spLocks noChangeArrowheads="1"/>
            </p:cNvSpPr>
            <p:nvPr/>
          </p:nvSpPr>
          <p:spPr bwMode="auto">
            <a:xfrm>
              <a:off x="4137" y="1634"/>
              <a:ext cx="711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Sur-Oriente</a:t>
              </a:r>
              <a:endParaRPr lang="es-ES_tradnl" dirty="0"/>
            </a:p>
          </p:txBody>
        </p:sp>
        <p:sp>
          <p:nvSpPr>
            <p:cNvPr id="3087" name="Rectangle 15"/>
            <p:cNvSpPr>
              <a:spLocks noChangeArrowheads="1"/>
            </p:cNvSpPr>
            <p:nvPr/>
          </p:nvSpPr>
          <p:spPr bwMode="auto">
            <a:xfrm>
              <a:off x="5008" y="1634"/>
              <a:ext cx="621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TOTAL O</a:t>
              </a:r>
              <a:r>
                <a:rPr lang="es-ES_tradnl" sz="1700" b="1" baseline="-25000">
                  <a:solidFill>
                    <a:srgbClr val="000000"/>
                  </a:solidFill>
                  <a:latin typeface="Arial" charset="0"/>
                </a:rPr>
                <a:t>i</a:t>
              </a:r>
            </a:p>
          </p:txBody>
        </p:sp>
        <p:sp>
          <p:nvSpPr>
            <p:cNvPr id="3088" name="Rectangle 16"/>
            <p:cNvSpPr>
              <a:spLocks noChangeArrowheads="1"/>
            </p:cNvSpPr>
            <p:nvPr/>
          </p:nvSpPr>
          <p:spPr bwMode="auto">
            <a:xfrm>
              <a:off x="171" y="1813"/>
              <a:ext cx="333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Norte</a:t>
              </a:r>
              <a:endParaRPr lang="es-ES_tradnl"/>
            </a:p>
          </p:txBody>
        </p:sp>
        <p:sp>
          <p:nvSpPr>
            <p:cNvPr id="3089" name="Rectangle 17"/>
            <p:cNvSpPr>
              <a:spLocks noChangeArrowheads="1"/>
            </p:cNvSpPr>
            <p:nvPr/>
          </p:nvSpPr>
          <p:spPr bwMode="auto">
            <a:xfrm>
              <a:off x="990" y="181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124 907</a:t>
              </a:r>
              <a:endParaRPr lang="es-ES_tradnl"/>
            </a:p>
          </p:txBody>
        </p:sp>
        <p:sp>
          <p:nvSpPr>
            <p:cNvPr id="3090" name="Rectangle 18"/>
            <p:cNvSpPr>
              <a:spLocks noChangeArrowheads="1"/>
            </p:cNvSpPr>
            <p:nvPr/>
          </p:nvSpPr>
          <p:spPr bwMode="auto">
            <a:xfrm>
              <a:off x="969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091" name="Rectangle 19"/>
            <p:cNvSpPr>
              <a:spLocks noChangeArrowheads="1"/>
            </p:cNvSpPr>
            <p:nvPr/>
          </p:nvSpPr>
          <p:spPr bwMode="auto">
            <a:xfrm>
              <a:off x="1703" y="1813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10 206</a:t>
              </a:r>
              <a:endParaRPr lang="es-ES_tradnl"/>
            </a:p>
          </p:txBody>
        </p:sp>
        <p:sp>
          <p:nvSpPr>
            <p:cNvPr id="3092" name="Rectangle 20"/>
            <p:cNvSpPr>
              <a:spLocks noChangeArrowheads="1"/>
            </p:cNvSpPr>
            <p:nvPr/>
          </p:nvSpPr>
          <p:spPr bwMode="auto">
            <a:xfrm>
              <a:off x="1609" y="1813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093" name="Rectangle 21"/>
            <p:cNvSpPr>
              <a:spLocks noChangeArrowheads="1"/>
            </p:cNvSpPr>
            <p:nvPr/>
          </p:nvSpPr>
          <p:spPr bwMode="auto">
            <a:xfrm>
              <a:off x="1693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094" name="Rectangle 22"/>
            <p:cNvSpPr>
              <a:spLocks noChangeArrowheads="1"/>
            </p:cNvSpPr>
            <p:nvPr/>
          </p:nvSpPr>
          <p:spPr bwMode="auto">
            <a:xfrm>
              <a:off x="2343" y="1813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32 005</a:t>
              </a:r>
              <a:endParaRPr lang="es-ES_tradnl"/>
            </a:p>
          </p:txBody>
        </p:sp>
        <p:sp>
          <p:nvSpPr>
            <p:cNvPr id="3095" name="Rectangle 23"/>
            <p:cNvSpPr>
              <a:spLocks noChangeArrowheads="1"/>
            </p:cNvSpPr>
            <p:nvPr/>
          </p:nvSpPr>
          <p:spPr bwMode="auto">
            <a:xfrm>
              <a:off x="2249" y="1813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096" name="Rectangle 24"/>
            <p:cNvSpPr>
              <a:spLocks noChangeArrowheads="1"/>
            </p:cNvSpPr>
            <p:nvPr/>
          </p:nvSpPr>
          <p:spPr bwMode="auto">
            <a:xfrm>
              <a:off x="2332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097" name="Rectangle 25"/>
            <p:cNvSpPr>
              <a:spLocks noChangeArrowheads="1"/>
            </p:cNvSpPr>
            <p:nvPr/>
          </p:nvSpPr>
          <p:spPr bwMode="auto">
            <a:xfrm>
              <a:off x="2983" y="1813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45 889</a:t>
              </a:r>
              <a:endParaRPr lang="es-ES_tradnl"/>
            </a:p>
          </p:txBody>
        </p:sp>
        <p:sp>
          <p:nvSpPr>
            <p:cNvPr id="3098" name="Rectangle 26"/>
            <p:cNvSpPr>
              <a:spLocks noChangeArrowheads="1"/>
            </p:cNvSpPr>
            <p:nvPr/>
          </p:nvSpPr>
          <p:spPr bwMode="auto">
            <a:xfrm>
              <a:off x="2888" y="1813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099" name="Rectangle 27"/>
            <p:cNvSpPr>
              <a:spLocks noChangeArrowheads="1"/>
            </p:cNvSpPr>
            <p:nvPr/>
          </p:nvSpPr>
          <p:spPr bwMode="auto">
            <a:xfrm>
              <a:off x="2972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00" name="Rectangle 28"/>
            <p:cNvSpPr>
              <a:spLocks noChangeArrowheads="1"/>
            </p:cNvSpPr>
            <p:nvPr/>
          </p:nvSpPr>
          <p:spPr bwMode="auto">
            <a:xfrm>
              <a:off x="3696" y="1813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6 206</a:t>
              </a:r>
              <a:endParaRPr lang="es-ES_tradnl"/>
            </a:p>
          </p:txBody>
        </p:sp>
        <p:sp>
          <p:nvSpPr>
            <p:cNvPr id="3101" name="Rectangle 29"/>
            <p:cNvSpPr>
              <a:spLocks noChangeArrowheads="1"/>
            </p:cNvSpPr>
            <p:nvPr/>
          </p:nvSpPr>
          <p:spPr bwMode="auto">
            <a:xfrm>
              <a:off x="3528" y="1813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02" name="Rectangle 30"/>
            <p:cNvSpPr>
              <a:spLocks noChangeArrowheads="1"/>
            </p:cNvSpPr>
            <p:nvPr/>
          </p:nvSpPr>
          <p:spPr bwMode="auto">
            <a:xfrm>
              <a:off x="3696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03" name="Rectangle 31"/>
            <p:cNvSpPr>
              <a:spLocks noChangeArrowheads="1"/>
            </p:cNvSpPr>
            <p:nvPr/>
          </p:nvSpPr>
          <p:spPr bwMode="auto">
            <a:xfrm>
              <a:off x="4452" y="1813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4 028</a:t>
              </a:r>
              <a:endParaRPr lang="es-ES_tradnl"/>
            </a:p>
          </p:txBody>
        </p:sp>
        <p:sp>
          <p:nvSpPr>
            <p:cNvPr id="3104" name="Rectangle 32"/>
            <p:cNvSpPr>
              <a:spLocks noChangeArrowheads="1"/>
            </p:cNvSpPr>
            <p:nvPr/>
          </p:nvSpPr>
          <p:spPr bwMode="auto">
            <a:xfrm>
              <a:off x="4168" y="1813"/>
              <a:ext cx="22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  </a:t>
              </a:r>
              <a:endParaRPr lang="es-ES_tradnl"/>
            </a:p>
          </p:txBody>
        </p:sp>
        <p:sp>
          <p:nvSpPr>
            <p:cNvPr id="3105" name="Rectangle 33"/>
            <p:cNvSpPr>
              <a:spLocks noChangeArrowheads="1"/>
            </p:cNvSpPr>
            <p:nvPr/>
          </p:nvSpPr>
          <p:spPr bwMode="auto">
            <a:xfrm>
              <a:off x="4420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06" name="Rectangle 34"/>
            <p:cNvSpPr>
              <a:spLocks noChangeArrowheads="1"/>
            </p:cNvSpPr>
            <p:nvPr/>
          </p:nvSpPr>
          <p:spPr bwMode="auto">
            <a:xfrm>
              <a:off x="5060" y="181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223 241</a:t>
              </a:r>
              <a:endParaRPr lang="es-ES_tradnl"/>
            </a:p>
          </p:txBody>
        </p:sp>
        <p:sp>
          <p:nvSpPr>
            <p:cNvPr id="3107" name="Rectangle 35"/>
            <p:cNvSpPr>
              <a:spLocks noChangeArrowheads="1"/>
            </p:cNvSpPr>
            <p:nvPr/>
          </p:nvSpPr>
          <p:spPr bwMode="auto">
            <a:xfrm>
              <a:off x="4924" y="1813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108" name="Rectangle 36"/>
            <p:cNvSpPr>
              <a:spLocks noChangeArrowheads="1"/>
            </p:cNvSpPr>
            <p:nvPr/>
          </p:nvSpPr>
          <p:spPr bwMode="auto">
            <a:xfrm>
              <a:off x="5050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09" name="Rectangle 37"/>
            <p:cNvSpPr>
              <a:spLocks noChangeArrowheads="1"/>
            </p:cNvSpPr>
            <p:nvPr/>
          </p:nvSpPr>
          <p:spPr bwMode="auto">
            <a:xfrm>
              <a:off x="171" y="1991"/>
              <a:ext cx="620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Occidente</a:t>
              </a:r>
              <a:endParaRPr lang="es-ES_tradnl" dirty="0"/>
            </a:p>
          </p:txBody>
        </p:sp>
        <p:sp>
          <p:nvSpPr>
            <p:cNvPr id="3110" name="Rectangle 38"/>
            <p:cNvSpPr>
              <a:spLocks noChangeArrowheads="1"/>
            </p:cNvSpPr>
            <p:nvPr/>
          </p:nvSpPr>
          <p:spPr bwMode="auto">
            <a:xfrm>
              <a:off x="1063" y="1991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17 919</a:t>
              </a:r>
              <a:endParaRPr lang="es-ES_tradnl"/>
            </a:p>
          </p:txBody>
        </p:sp>
        <p:sp>
          <p:nvSpPr>
            <p:cNvPr id="3111" name="Rectangle 39"/>
            <p:cNvSpPr>
              <a:spLocks noChangeArrowheads="1"/>
            </p:cNvSpPr>
            <p:nvPr/>
          </p:nvSpPr>
          <p:spPr bwMode="auto">
            <a:xfrm>
              <a:off x="969" y="1991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12" name="Rectangle 40"/>
            <p:cNvSpPr>
              <a:spLocks noChangeArrowheads="1"/>
            </p:cNvSpPr>
            <p:nvPr/>
          </p:nvSpPr>
          <p:spPr bwMode="auto">
            <a:xfrm>
              <a:off x="1053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13" name="Rectangle 41"/>
            <p:cNvSpPr>
              <a:spLocks noChangeArrowheads="1"/>
            </p:cNvSpPr>
            <p:nvPr/>
          </p:nvSpPr>
          <p:spPr bwMode="auto">
            <a:xfrm>
              <a:off x="1630" y="1991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155 788</a:t>
              </a:r>
              <a:endParaRPr lang="es-ES_tradnl"/>
            </a:p>
          </p:txBody>
        </p:sp>
        <p:sp>
          <p:nvSpPr>
            <p:cNvPr id="3114" name="Rectangle 42"/>
            <p:cNvSpPr>
              <a:spLocks noChangeArrowheads="1"/>
            </p:cNvSpPr>
            <p:nvPr/>
          </p:nvSpPr>
          <p:spPr bwMode="auto">
            <a:xfrm>
              <a:off x="1609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15" name="Rectangle 43"/>
            <p:cNvSpPr>
              <a:spLocks noChangeArrowheads="1"/>
            </p:cNvSpPr>
            <p:nvPr/>
          </p:nvSpPr>
          <p:spPr bwMode="auto">
            <a:xfrm>
              <a:off x="2343" y="1991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43 476</a:t>
              </a:r>
              <a:endParaRPr lang="es-ES_tradnl"/>
            </a:p>
          </p:txBody>
        </p:sp>
        <p:sp>
          <p:nvSpPr>
            <p:cNvPr id="3116" name="Rectangle 44"/>
            <p:cNvSpPr>
              <a:spLocks noChangeArrowheads="1"/>
            </p:cNvSpPr>
            <p:nvPr/>
          </p:nvSpPr>
          <p:spPr bwMode="auto">
            <a:xfrm>
              <a:off x="2249" y="1991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17" name="Rectangle 45"/>
            <p:cNvSpPr>
              <a:spLocks noChangeArrowheads="1"/>
            </p:cNvSpPr>
            <p:nvPr/>
          </p:nvSpPr>
          <p:spPr bwMode="auto">
            <a:xfrm>
              <a:off x="2332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18" name="Rectangle 46"/>
            <p:cNvSpPr>
              <a:spLocks noChangeArrowheads="1"/>
            </p:cNvSpPr>
            <p:nvPr/>
          </p:nvSpPr>
          <p:spPr bwMode="auto">
            <a:xfrm>
              <a:off x="2983" y="1991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94 357</a:t>
              </a:r>
              <a:endParaRPr lang="es-ES_tradnl"/>
            </a:p>
          </p:txBody>
        </p:sp>
        <p:sp>
          <p:nvSpPr>
            <p:cNvPr id="3119" name="Rectangle 47"/>
            <p:cNvSpPr>
              <a:spLocks noChangeArrowheads="1"/>
            </p:cNvSpPr>
            <p:nvPr/>
          </p:nvSpPr>
          <p:spPr bwMode="auto">
            <a:xfrm>
              <a:off x="2888" y="1991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20" name="Rectangle 48"/>
            <p:cNvSpPr>
              <a:spLocks noChangeArrowheads="1"/>
            </p:cNvSpPr>
            <p:nvPr/>
          </p:nvSpPr>
          <p:spPr bwMode="auto">
            <a:xfrm>
              <a:off x="2972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21" name="Rectangle 49"/>
            <p:cNvSpPr>
              <a:spLocks noChangeArrowheads="1"/>
            </p:cNvSpPr>
            <p:nvPr/>
          </p:nvSpPr>
          <p:spPr bwMode="auto">
            <a:xfrm>
              <a:off x="3623" y="1991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11 893</a:t>
              </a:r>
              <a:endParaRPr lang="es-ES_tradnl"/>
            </a:p>
          </p:txBody>
        </p:sp>
        <p:sp>
          <p:nvSpPr>
            <p:cNvPr id="3122" name="Rectangle 50"/>
            <p:cNvSpPr>
              <a:spLocks noChangeArrowheads="1"/>
            </p:cNvSpPr>
            <p:nvPr/>
          </p:nvSpPr>
          <p:spPr bwMode="auto">
            <a:xfrm>
              <a:off x="3528" y="1991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23" name="Rectangle 51"/>
            <p:cNvSpPr>
              <a:spLocks noChangeArrowheads="1"/>
            </p:cNvSpPr>
            <p:nvPr/>
          </p:nvSpPr>
          <p:spPr bwMode="auto">
            <a:xfrm>
              <a:off x="3612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24" name="Rectangle 52"/>
            <p:cNvSpPr>
              <a:spLocks noChangeArrowheads="1"/>
            </p:cNvSpPr>
            <p:nvPr/>
          </p:nvSpPr>
          <p:spPr bwMode="auto">
            <a:xfrm>
              <a:off x="4452" y="1991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6 191</a:t>
              </a:r>
              <a:endParaRPr lang="es-ES_tradnl"/>
            </a:p>
          </p:txBody>
        </p:sp>
        <p:sp>
          <p:nvSpPr>
            <p:cNvPr id="3125" name="Rectangle 53"/>
            <p:cNvSpPr>
              <a:spLocks noChangeArrowheads="1"/>
            </p:cNvSpPr>
            <p:nvPr/>
          </p:nvSpPr>
          <p:spPr bwMode="auto">
            <a:xfrm>
              <a:off x="4168" y="1991"/>
              <a:ext cx="22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  </a:t>
              </a:r>
              <a:endParaRPr lang="es-ES_tradnl"/>
            </a:p>
          </p:txBody>
        </p:sp>
        <p:sp>
          <p:nvSpPr>
            <p:cNvPr id="3126" name="Rectangle 54"/>
            <p:cNvSpPr>
              <a:spLocks noChangeArrowheads="1"/>
            </p:cNvSpPr>
            <p:nvPr/>
          </p:nvSpPr>
          <p:spPr bwMode="auto">
            <a:xfrm>
              <a:off x="4420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27" name="Rectangle 55"/>
            <p:cNvSpPr>
              <a:spLocks noChangeArrowheads="1"/>
            </p:cNvSpPr>
            <p:nvPr/>
          </p:nvSpPr>
          <p:spPr bwMode="auto">
            <a:xfrm>
              <a:off x="5060" y="1991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329 624</a:t>
              </a:r>
              <a:endParaRPr lang="es-ES_tradnl"/>
            </a:p>
          </p:txBody>
        </p:sp>
        <p:sp>
          <p:nvSpPr>
            <p:cNvPr id="3128" name="Rectangle 56"/>
            <p:cNvSpPr>
              <a:spLocks noChangeArrowheads="1"/>
            </p:cNvSpPr>
            <p:nvPr/>
          </p:nvSpPr>
          <p:spPr bwMode="auto">
            <a:xfrm>
              <a:off x="4924" y="1991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129" name="Rectangle 57"/>
            <p:cNvSpPr>
              <a:spLocks noChangeArrowheads="1"/>
            </p:cNvSpPr>
            <p:nvPr/>
          </p:nvSpPr>
          <p:spPr bwMode="auto">
            <a:xfrm>
              <a:off x="5050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30" name="Rectangle 58"/>
            <p:cNvSpPr>
              <a:spLocks noChangeArrowheads="1"/>
            </p:cNvSpPr>
            <p:nvPr/>
          </p:nvSpPr>
          <p:spPr bwMode="auto">
            <a:xfrm>
              <a:off x="171" y="2170"/>
              <a:ext cx="451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Oriente</a:t>
              </a:r>
              <a:endParaRPr lang="es-ES_tradnl" dirty="0"/>
            </a:p>
          </p:txBody>
        </p:sp>
        <p:sp>
          <p:nvSpPr>
            <p:cNvPr id="3131" name="Rectangle 59"/>
            <p:cNvSpPr>
              <a:spLocks noChangeArrowheads="1"/>
            </p:cNvSpPr>
            <p:nvPr/>
          </p:nvSpPr>
          <p:spPr bwMode="auto">
            <a:xfrm>
              <a:off x="1137" y="2170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9 735</a:t>
              </a:r>
              <a:endParaRPr lang="es-ES_tradnl"/>
            </a:p>
          </p:txBody>
        </p:sp>
        <p:sp>
          <p:nvSpPr>
            <p:cNvPr id="3132" name="Rectangle 60"/>
            <p:cNvSpPr>
              <a:spLocks noChangeArrowheads="1"/>
            </p:cNvSpPr>
            <p:nvPr/>
          </p:nvSpPr>
          <p:spPr bwMode="auto">
            <a:xfrm>
              <a:off x="969" y="2170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33" name="Rectangle 61"/>
            <p:cNvSpPr>
              <a:spLocks noChangeArrowheads="1"/>
            </p:cNvSpPr>
            <p:nvPr/>
          </p:nvSpPr>
          <p:spPr bwMode="auto">
            <a:xfrm>
              <a:off x="1137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34" name="Rectangle 62"/>
            <p:cNvSpPr>
              <a:spLocks noChangeArrowheads="1"/>
            </p:cNvSpPr>
            <p:nvPr/>
          </p:nvSpPr>
          <p:spPr bwMode="auto">
            <a:xfrm>
              <a:off x="1777" y="2170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8 157</a:t>
              </a:r>
              <a:endParaRPr lang="es-ES_tradnl"/>
            </a:p>
          </p:txBody>
        </p:sp>
        <p:sp>
          <p:nvSpPr>
            <p:cNvPr id="3135" name="Rectangle 63"/>
            <p:cNvSpPr>
              <a:spLocks noChangeArrowheads="1"/>
            </p:cNvSpPr>
            <p:nvPr/>
          </p:nvSpPr>
          <p:spPr bwMode="auto">
            <a:xfrm>
              <a:off x="1609" y="2170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36" name="Rectangle 64"/>
            <p:cNvSpPr>
              <a:spLocks noChangeArrowheads="1"/>
            </p:cNvSpPr>
            <p:nvPr/>
          </p:nvSpPr>
          <p:spPr bwMode="auto">
            <a:xfrm>
              <a:off x="1777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37" name="Rectangle 65"/>
            <p:cNvSpPr>
              <a:spLocks noChangeArrowheads="1"/>
            </p:cNvSpPr>
            <p:nvPr/>
          </p:nvSpPr>
          <p:spPr bwMode="auto">
            <a:xfrm>
              <a:off x="2270" y="2170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227 979</a:t>
              </a:r>
              <a:endParaRPr lang="es-ES_tradnl"/>
            </a:p>
          </p:txBody>
        </p:sp>
        <p:sp>
          <p:nvSpPr>
            <p:cNvPr id="3138" name="Rectangle 66"/>
            <p:cNvSpPr>
              <a:spLocks noChangeArrowheads="1"/>
            </p:cNvSpPr>
            <p:nvPr/>
          </p:nvSpPr>
          <p:spPr bwMode="auto">
            <a:xfrm>
              <a:off x="2249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39" name="Rectangle 67"/>
            <p:cNvSpPr>
              <a:spLocks noChangeArrowheads="1"/>
            </p:cNvSpPr>
            <p:nvPr/>
          </p:nvSpPr>
          <p:spPr bwMode="auto">
            <a:xfrm>
              <a:off x="2983" y="2170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75 133</a:t>
              </a:r>
              <a:endParaRPr lang="es-ES_tradnl"/>
            </a:p>
          </p:txBody>
        </p:sp>
        <p:sp>
          <p:nvSpPr>
            <p:cNvPr id="3140" name="Rectangle 68"/>
            <p:cNvSpPr>
              <a:spLocks noChangeArrowheads="1"/>
            </p:cNvSpPr>
            <p:nvPr/>
          </p:nvSpPr>
          <p:spPr bwMode="auto">
            <a:xfrm>
              <a:off x="2888" y="2170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41" name="Rectangle 69"/>
            <p:cNvSpPr>
              <a:spLocks noChangeArrowheads="1"/>
            </p:cNvSpPr>
            <p:nvPr/>
          </p:nvSpPr>
          <p:spPr bwMode="auto">
            <a:xfrm>
              <a:off x="2972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42" name="Rectangle 70"/>
            <p:cNvSpPr>
              <a:spLocks noChangeArrowheads="1"/>
            </p:cNvSpPr>
            <p:nvPr/>
          </p:nvSpPr>
          <p:spPr bwMode="auto">
            <a:xfrm>
              <a:off x="3696" y="2170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8 847</a:t>
              </a:r>
              <a:endParaRPr lang="es-ES_tradnl"/>
            </a:p>
          </p:txBody>
        </p:sp>
        <p:sp>
          <p:nvSpPr>
            <p:cNvPr id="3143" name="Rectangle 71"/>
            <p:cNvSpPr>
              <a:spLocks noChangeArrowheads="1"/>
            </p:cNvSpPr>
            <p:nvPr/>
          </p:nvSpPr>
          <p:spPr bwMode="auto">
            <a:xfrm>
              <a:off x="3528" y="2170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44" name="Rectangle 72"/>
            <p:cNvSpPr>
              <a:spLocks noChangeArrowheads="1"/>
            </p:cNvSpPr>
            <p:nvPr/>
          </p:nvSpPr>
          <p:spPr bwMode="auto">
            <a:xfrm>
              <a:off x="3696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45" name="Rectangle 73"/>
            <p:cNvSpPr>
              <a:spLocks noChangeArrowheads="1"/>
            </p:cNvSpPr>
            <p:nvPr/>
          </p:nvSpPr>
          <p:spPr bwMode="auto">
            <a:xfrm>
              <a:off x="4378" y="2170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16 057</a:t>
              </a:r>
              <a:endParaRPr lang="es-ES_tradnl"/>
            </a:p>
          </p:txBody>
        </p:sp>
        <p:sp>
          <p:nvSpPr>
            <p:cNvPr id="3146" name="Rectangle 74"/>
            <p:cNvSpPr>
              <a:spLocks noChangeArrowheads="1"/>
            </p:cNvSpPr>
            <p:nvPr/>
          </p:nvSpPr>
          <p:spPr bwMode="auto">
            <a:xfrm>
              <a:off x="4168" y="2170"/>
              <a:ext cx="190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 </a:t>
              </a:r>
              <a:endParaRPr lang="es-ES_tradnl"/>
            </a:p>
          </p:txBody>
        </p:sp>
        <p:sp>
          <p:nvSpPr>
            <p:cNvPr id="3147" name="Rectangle 75"/>
            <p:cNvSpPr>
              <a:spLocks noChangeArrowheads="1"/>
            </p:cNvSpPr>
            <p:nvPr/>
          </p:nvSpPr>
          <p:spPr bwMode="auto">
            <a:xfrm>
              <a:off x="4378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48" name="Rectangle 76"/>
            <p:cNvSpPr>
              <a:spLocks noChangeArrowheads="1"/>
            </p:cNvSpPr>
            <p:nvPr/>
          </p:nvSpPr>
          <p:spPr bwMode="auto">
            <a:xfrm>
              <a:off x="5060" y="2170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345 908</a:t>
              </a:r>
              <a:endParaRPr lang="es-ES_tradnl"/>
            </a:p>
          </p:txBody>
        </p:sp>
        <p:sp>
          <p:nvSpPr>
            <p:cNvPr id="3149" name="Rectangle 77"/>
            <p:cNvSpPr>
              <a:spLocks noChangeArrowheads="1"/>
            </p:cNvSpPr>
            <p:nvPr/>
          </p:nvSpPr>
          <p:spPr bwMode="auto">
            <a:xfrm>
              <a:off x="4924" y="2170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150" name="Rectangle 78"/>
            <p:cNvSpPr>
              <a:spLocks noChangeArrowheads="1"/>
            </p:cNvSpPr>
            <p:nvPr/>
          </p:nvSpPr>
          <p:spPr bwMode="auto">
            <a:xfrm>
              <a:off x="5050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51" name="Rectangle 79"/>
            <p:cNvSpPr>
              <a:spLocks noChangeArrowheads="1"/>
            </p:cNvSpPr>
            <p:nvPr/>
          </p:nvSpPr>
          <p:spPr bwMode="auto">
            <a:xfrm>
              <a:off x="171" y="2348"/>
              <a:ext cx="409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Centro</a:t>
              </a:r>
              <a:endParaRPr lang="es-ES_tradnl"/>
            </a:p>
          </p:txBody>
        </p:sp>
        <p:sp>
          <p:nvSpPr>
            <p:cNvPr id="3152" name="Rectangle 80"/>
            <p:cNvSpPr>
              <a:spLocks noChangeArrowheads="1"/>
            </p:cNvSpPr>
            <p:nvPr/>
          </p:nvSpPr>
          <p:spPr bwMode="auto">
            <a:xfrm>
              <a:off x="1137" y="2348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5 090</a:t>
              </a:r>
              <a:endParaRPr lang="es-ES_tradnl"/>
            </a:p>
          </p:txBody>
        </p:sp>
        <p:sp>
          <p:nvSpPr>
            <p:cNvPr id="3153" name="Rectangle 81"/>
            <p:cNvSpPr>
              <a:spLocks noChangeArrowheads="1"/>
            </p:cNvSpPr>
            <p:nvPr/>
          </p:nvSpPr>
          <p:spPr bwMode="auto">
            <a:xfrm>
              <a:off x="969" y="2348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54" name="Rectangle 82"/>
            <p:cNvSpPr>
              <a:spLocks noChangeArrowheads="1"/>
            </p:cNvSpPr>
            <p:nvPr/>
          </p:nvSpPr>
          <p:spPr bwMode="auto">
            <a:xfrm>
              <a:off x="1137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55" name="Rectangle 83"/>
            <p:cNvSpPr>
              <a:spLocks noChangeArrowheads="1"/>
            </p:cNvSpPr>
            <p:nvPr/>
          </p:nvSpPr>
          <p:spPr bwMode="auto">
            <a:xfrm>
              <a:off x="1777" y="2348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5 995</a:t>
              </a:r>
              <a:endParaRPr lang="es-ES_tradnl"/>
            </a:p>
          </p:txBody>
        </p:sp>
        <p:sp>
          <p:nvSpPr>
            <p:cNvPr id="3156" name="Rectangle 84"/>
            <p:cNvSpPr>
              <a:spLocks noChangeArrowheads="1"/>
            </p:cNvSpPr>
            <p:nvPr/>
          </p:nvSpPr>
          <p:spPr bwMode="auto">
            <a:xfrm>
              <a:off x="1609" y="2348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57" name="Rectangle 85"/>
            <p:cNvSpPr>
              <a:spLocks noChangeArrowheads="1"/>
            </p:cNvSpPr>
            <p:nvPr/>
          </p:nvSpPr>
          <p:spPr bwMode="auto">
            <a:xfrm>
              <a:off x="1777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58" name="Rectangle 86"/>
            <p:cNvSpPr>
              <a:spLocks noChangeArrowheads="1"/>
            </p:cNvSpPr>
            <p:nvPr/>
          </p:nvSpPr>
          <p:spPr bwMode="auto">
            <a:xfrm>
              <a:off x="2343" y="2348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15 953</a:t>
              </a:r>
              <a:endParaRPr lang="es-ES_tradnl"/>
            </a:p>
          </p:txBody>
        </p:sp>
        <p:sp>
          <p:nvSpPr>
            <p:cNvPr id="3159" name="Rectangle 87"/>
            <p:cNvSpPr>
              <a:spLocks noChangeArrowheads="1"/>
            </p:cNvSpPr>
            <p:nvPr/>
          </p:nvSpPr>
          <p:spPr bwMode="auto">
            <a:xfrm>
              <a:off x="2249" y="2348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60" name="Rectangle 88"/>
            <p:cNvSpPr>
              <a:spLocks noChangeArrowheads="1"/>
            </p:cNvSpPr>
            <p:nvPr/>
          </p:nvSpPr>
          <p:spPr bwMode="auto">
            <a:xfrm>
              <a:off x="2332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61" name="Rectangle 89"/>
            <p:cNvSpPr>
              <a:spLocks noChangeArrowheads="1"/>
            </p:cNvSpPr>
            <p:nvPr/>
          </p:nvSpPr>
          <p:spPr bwMode="auto">
            <a:xfrm>
              <a:off x="2983" y="2348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40 754</a:t>
              </a:r>
              <a:endParaRPr lang="es-ES_tradnl"/>
            </a:p>
          </p:txBody>
        </p:sp>
        <p:sp>
          <p:nvSpPr>
            <p:cNvPr id="3162" name="Rectangle 90"/>
            <p:cNvSpPr>
              <a:spLocks noChangeArrowheads="1"/>
            </p:cNvSpPr>
            <p:nvPr/>
          </p:nvSpPr>
          <p:spPr bwMode="auto">
            <a:xfrm>
              <a:off x="2888" y="2348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63" name="Rectangle 91"/>
            <p:cNvSpPr>
              <a:spLocks noChangeArrowheads="1"/>
            </p:cNvSpPr>
            <p:nvPr/>
          </p:nvSpPr>
          <p:spPr bwMode="auto">
            <a:xfrm>
              <a:off x="2972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64" name="Rectangle 92"/>
            <p:cNvSpPr>
              <a:spLocks noChangeArrowheads="1"/>
            </p:cNvSpPr>
            <p:nvPr/>
          </p:nvSpPr>
          <p:spPr bwMode="auto">
            <a:xfrm>
              <a:off x="3696" y="2348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6 306</a:t>
              </a:r>
              <a:endParaRPr lang="es-ES_tradnl"/>
            </a:p>
          </p:txBody>
        </p:sp>
        <p:sp>
          <p:nvSpPr>
            <p:cNvPr id="3165" name="Rectangle 93"/>
            <p:cNvSpPr>
              <a:spLocks noChangeArrowheads="1"/>
            </p:cNvSpPr>
            <p:nvPr/>
          </p:nvSpPr>
          <p:spPr bwMode="auto">
            <a:xfrm>
              <a:off x="3528" y="2348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66" name="Rectangle 94"/>
            <p:cNvSpPr>
              <a:spLocks noChangeArrowheads="1"/>
            </p:cNvSpPr>
            <p:nvPr/>
          </p:nvSpPr>
          <p:spPr bwMode="auto">
            <a:xfrm>
              <a:off x="3696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67" name="Rectangle 95"/>
            <p:cNvSpPr>
              <a:spLocks noChangeArrowheads="1"/>
            </p:cNvSpPr>
            <p:nvPr/>
          </p:nvSpPr>
          <p:spPr bwMode="auto">
            <a:xfrm>
              <a:off x="4452" y="2348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3 591</a:t>
              </a:r>
              <a:endParaRPr lang="es-ES_tradnl"/>
            </a:p>
          </p:txBody>
        </p:sp>
        <p:sp>
          <p:nvSpPr>
            <p:cNvPr id="3168" name="Rectangle 96"/>
            <p:cNvSpPr>
              <a:spLocks noChangeArrowheads="1"/>
            </p:cNvSpPr>
            <p:nvPr/>
          </p:nvSpPr>
          <p:spPr bwMode="auto">
            <a:xfrm>
              <a:off x="4168" y="2348"/>
              <a:ext cx="22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  </a:t>
              </a:r>
              <a:endParaRPr lang="es-ES_tradnl"/>
            </a:p>
          </p:txBody>
        </p:sp>
        <p:sp>
          <p:nvSpPr>
            <p:cNvPr id="3169" name="Rectangle 97"/>
            <p:cNvSpPr>
              <a:spLocks noChangeArrowheads="1"/>
            </p:cNvSpPr>
            <p:nvPr/>
          </p:nvSpPr>
          <p:spPr bwMode="auto">
            <a:xfrm>
              <a:off x="4420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70" name="Rectangle 98"/>
            <p:cNvSpPr>
              <a:spLocks noChangeArrowheads="1"/>
            </p:cNvSpPr>
            <p:nvPr/>
          </p:nvSpPr>
          <p:spPr bwMode="auto">
            <a:xfrm>
              <a:off x="5133" y="2348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77 689</a:t>
              </a:r>
              <a:endParaRPr lang="es-ES_tradnl"/>
            </a:p>
          </p:txBody>
        </p:sp>
        <p:sp>
          <p:nvSpPr>
            <p:cNvPr id="3171" name="Rectangle 99"/>
            <p:cNvSpPr>
              <a:spLocks noChangeArrowheads="1"/>
            </p:cNvSpPr>
            <p:nvPr/>
          </p:nvSpPr>
          <p:spPr bwMode="auto">
            <a:xfrm>
              <a:off x="4924" y="2348"/>
              <a:ext cx="190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  </a:t>
              </a:r>
              <a:endParaRPr lang="es-ES_tradnl"/>
            </a:p>
          </p:txBody>
        </p:sp>
        <p:sp>
          <p:nvSpPr>
            <p:cNvPr id="3172" name="Rectangle 100"/>
            <p:cNvSpPr>
              <a:spLocks noChangeArrowheads="1"/>
            </p:cNvSpPr>
            <p:nvPr/>
          </p:nvSpPr>
          <p:spPr bwMode="auto">
            <a:xfrm>
              <a:off x="5133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73" name="Rectangle 101"/>
            <p:cNvSpPr>
              <a:spLocks noChangeArrowheads="1"/>
            </p:cNvSpPr>
            <p:nvPr/>
          </p:nvSpPr>
          <p:spPr bwMode="auto">
            <a:xfrm>
              <a:off x="171" y="2526"/>
              <a:ext cx="21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Sur</a:t>
              </a:r>
              <a:endParaRPr lang="es-ES_tradnl"/>
            </a:p>
          </p:txBody>
        </p:sp>
        <p:sp>
          <p:nvSpPr>
            <p:cNvPr id="3174" name="Rectangle 102"/>
            <p:cNvSpPr>
              <a:spLocks noChangeArrowheads="1"/>
            </p:cNvSpPr>
            <p:nvPr/>
          </p:nvSpPr>
          <p:spPr bwMode="auto">
            <a:xfrm>
              <a:off x="1063" y="2526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15 766</a:t>
              </a:r>
              <a:endParaRPr lang="es-ES_tradnl"/>
            </a:p>
          </p:txBody>
        </p:sp>
        <p:sp>
          <p:nvSpPr>
            <p:cNvPr id="3175" name="Rectangle 103"/>
            <p:cNvSpPr>
              <a:spLocks noChangeArrowheads="1"/>
            </p:cNvSpPr>
            <p:nvPr/>
          </p:nvSpPr>
          <p:spPr bwMode="auto">
            <a:xfrm>
              <a:off x="969" y="2526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76" name="Rectangle 104"/>
            <p:cNvSpPr>
              <a:spLocks noChangeArrowheads="1"/>
            </p:cNvSpPr>
            <p:nvPr/>
          </p:nvSpPr>
          <p:spPr bwMode="auto">
            <a:xfrm>
              <a:off x="1053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77" name="Rectangle 105"/>
            <p:cNvSpPr>
              <a:spLocks noChangeArrowheads="1"/>
            </p:cNvSpPr>
            <p:nvPr/>
          </p:nvSpPr>
          <p:spPr bwMode="auto">
            <a:xfrm>
              <a:off x="1703" y="2526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16 434</a:t>
              </a:r>
              <a:endParaRPr lang="es-ES_tradnl"/>
            </a:p>
          </p:txBody>
        </p:sp>
        <p:sp>
          <p:nvSpPr>
            <p:cNvPr id="3178" name="Rectangle 106"/>
            <p:cNvSpPr>
              <a:spLocks noChangeArrowheads="1"/>
            </p:cNvSpPr>
            <p:nvPr/>
          </p:nvSpPr>
          <p:spPr bwMode="auto">
            <a:xfrm>
              <a:off x="1609" y="2526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79" name="Rectangle 107"/>
            <p:cNvSpPr>
              <a:spLocks noChangeArrowheads="1"/>
            </p:cNvSpPr>
            <p:nvPr/>
          </p:nvSpPr>
          <p:spPr bwMode="auto">
            <a:xfrm>
              <a:off x="1693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80" name="Rectangle 108"/>
            <p:cNvSpPr>
              <a:spLocks noChangeArrowheads="1"/>
            </p:cNvSpPr>
            <p:nvPr/>
          </p:nvSpPr>
          <p:spPr bwMode="auto">
            <a:xfrm>
              <a:off x="2343" y="2526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53 336</a:t>
              </a:r>
              <a:endParaRPr lang="es-ES_tradnl"/>
            </a:p>
          </p:txBody>
        </p:sp>
        <p:sp>
          <p:nvSpPr>
            <p:cNvPr id="3181" name="Rectangle 109"/>
            <p:cNvSpPr>
              <a:spLocks noChangeArrowheads="1"/>
            </p:cNvSpPr>
            <p:nvPr/>
          </p:nvSpPr>
          <p:spPr bwMode="auto">
            <a:xfrm>
              <a:off x="2249" y="2526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82" name="Rectangle 110"/>
            <p:cNvSpPr>
              <a:spLocks noChangeArrowheads="1"/>
            </p:cNvSpPr>
            <p:nvPr/>
          </p:nvSpPr>
          <p:spPr bwMode="auto">
            <a:xfrm>
              <a:off x="2332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83" name="Rectangle 111"/>
            <p:cNvSpPr>
              <a:spLocks noChangeArrowheads="1"/>
            </p:cNvSpPr>
            <p:nvPr/>
          </p:nvSpPr>
          <p:spPr bwMode="auto">
            <a:xfrm>
              <a:off x="2983" y="2526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99 277</a:t>
              </a:r>
              <a:endParaRPr lang="es-ES_tradnl"/>
            </a:p>
          </p:txBody>
        </p:sp>
        <p:sp>
          <p:nvSpPr>
            <p:cNvPr id="3184" name="Rectangle 112"/>
            <p:cNvSpPr>
              <a:spLocks noChangeArrowheads="1"/>
            </p:cNvSpPr>
            <p:nvPr/>
          </p:nvSpPr>
          <p:spPr bwMode="auto">
            <a:xfrm>
              <a:off x="2888" y="2526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85" name="Rectangle 113"/>
            <p:cNvSpPr>
              <a:spLocks noChangeArrowheads="1"/>
            </p:cNvSpPr>
            <p:nvPr/>
          </p:nvSpPr>
          <p:spPr bwMode="auto">
            <a:xfrm>
              <a:off x="2972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86" name="Rectangle 114"/>
            <p:cNvSpPr>
              <a:spLocks noChangeArrowheads="1"/>
            </p:cNvSpPr>
            <p:nvPr/>
          </p:nvSpPr>
          <p:spPr bwMode="auto">
            <a:xfrm>
              <a:off x="3549" y="2526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229 455</a:t>
              </a:r>
              <a:endParaRPr lang="es-ES_tradnl"/>
            </a:p>
          </p:txBody>
        </p:sp>
        <p:sp>
          <p:nvSpPr>
            <p:cNvPr id="3187" name="Rectangle 115"/>
            <p:cNvSpPr>
              <a:spLocks noChangeArrowheads="1"/>
            </p:cNvSpPr>
            <p:nvPr/>
          </p:nvSpPr>
          <p:spPr bwMode="auto">
            <a:xfrm>
              <a:off x="3528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88" name="Rectangle 116"/>
            <p:cNvSpPr>
              <a:spLocks noChangeArrowheads="1"/>
            </p:cNvSpPr>
            <p:nvPr/>
          </p:nvSpPr>
          <p:spPr bwMode="auto">
            <a:xfrm>
              <a:off x="4378" y="2526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20 881</a:t>
              </a:r>
              <a:endParaRPr lang="es-ES_tradnl"/>
            </a:p>
          </p:txBody>
        </p:sp>
        <p:sp>
          <p:nvSpPr>
            <p:cNvPr id="3189" name="Rectangle 117"/>
            <p:cNvSpPr>
              <a:spLocks noChangeArrowheads="1"/>
            </p:cNvSpPr>
            <p:nvPr/>
          </p:nvSpPr>
          <p:spPr bwMode="auto">
            <a:xfrm>
              <a:off x="4168" y="2526"/>
              <a:ext cx="190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 </a:t>
              </a:r>
              <a:endParaRPr lang="es-ES_tradnl"/>
            </a:p>
          </p:txBody>
        </p:sp>
        <p:sp>
          <p:nvSpPr>
            <p:cNvPr id="3190" name="Rectangle 118"/>
            <p:cNvSpPr>
              <a:spLocks noChangeArrowheads="1"/>
            </p:cNvSpPr>
            <p:nvPr/>
          </p:nvSpPr>
          <p:spPr bwMode="auto">
            <a:xfrm>
              <a:off x="4378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91" name="Rectangle 119"/>
            <p:cNvSpPr>
              <a:spLocks noChangeArrowheads="1"/>
            </p:cNvSpPr>
            <p:nvPr/>
          </p:nvSpPr>
          <p:spPr bwMode="auto">
            <a:xfrm>
              <a:off x="5060" y="2526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435 149</a:t>
              </a:r>
              <a:endParaRPr lang="es-ES_tradnl"/>
            </a:p>
          </p:txBody>
        </p:sp>
        <p:sp>
          <p:nvSpPr>
            <p:cNvPr id="3192" name="Rectangle 120"/>
            <p:cNvSpPr>
              <a:spLocks noChangeArrowheads="1"/>
            </p:cNvSpPr>
            <p:nvPr/>
          </p:nvSpPr>
          <p:spPr bwMode="auto">
            <a:xfrm>
              <a:off x="4924" y="2526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193" name="Rectangle 121"/>
            <p:cNvSpPr>
              <a:spLocks noChangeArrowheads="1"/>
            </p:cNvSpPr>
            <p:nvPr/>
          </p:nvSpPr>
          <p:spPr bwMode="auto">
            <a:xfrm>
              <a:off x="5050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94" name="Rectangle 122"/>
            <p:cNvSpPr>
              <a:spLocks noChangeArrowheads="1"/>
            </p:cNvSpPr>
            <p:nvPr/>
          </p:nvSpPr>
          <p:spPr bwMode="auto">
            <a:xfrm>
              <a:off x="171" y="2705"/>
              <a:ext cx="711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Sur-Oriente</a:t>
              </a:r>
              <a:endParaRPr lang="es-ES_tradnl" dirty="0"/>
            </a:p>
          </p:txBody>
        </p:sp>
        <p:sp>
          <p:nvSpPr>
            <p:cNvPr id="3195" name="Rectangle 123"/>
            <p:cNvSpPr>
              <a:spLocks noChangeArrowheads="1"/>
            </p:cNvSpPr>
            <p:nvPr/>
          </p:nvSpPr>
          <p:spPr bwMode="auto">
            <a:xfrm>
              <a:off x="1063" y="2705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11 190</a:t>
              </a:r>
              <a:endParaRPr lang="es-ES_tradnl"/>
            </a:p>
          </p:txBody>
        </p:sp>
        <p:sp>
          <p:nvSpPr>
            <p:cNvPr id="3196" name="Rectangle 124"/>
            <p:cNvSpPr>
              <a:spLocks noChangeArrowheads="1"/>
            </p:cNvSpPr>
            <p:nvPr/>
          </p:nvSpPr>
          <p:spPr bwMode="auto">
            <a:xfrm>
              <a:off x="969" y="2705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97" name="Rectangle 125"/>
            <p:cNvSpPr>
              <a:spLocks noChangeArrowheads="1"/>
            </p:cNvSpPr>
            <p:nvPr/>
          </p:nvSpPr>
          <p:spPr bwMode="auto">
            <a:xfrm>
              <a:off x="1053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98" name="Rectangle 126"/>
            <p:cNvSpPr>
              <a:spLocks noChangeArrowheads="1"/>
            </p:cNvSpPr>
            <p:nvPr/>
          </p:nvSpPr>
          <p:spPr bwMode="auto">
            <a:xfrm>
              <a:off x="1777" y="2705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8 406</a:t>
              </a:r>
              <a:endParaRPr lang="es-ES_tradnl"/>
            </a:p>
          </p:txBody>
        </p:sp>
        <p:sp>
          <p:nvSpPr>
            <p:cNvPr id="3199" name="Rectangle 127"/>
            <p:cNvSpPr>
              <a:spLocks noChangeArrowheads="1"/>
            </p:cNvSpPr>
            <p:nvPr/>
          </p:nvSpPr>
          <p:spPr bwMode="auto">
            <a:xfrm>
              <a:off x="1609" y="2705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200" name="Rectangle 128"/>
            <p:cNvSpPr>
              <a:spLocks noChangeArrowheads="1"/>
            </p:cNvSpPr>
            <p:nvPr/>
          </p:nvSpPr>
          <p:spPr bwMode="auto">
            <a:xfrm>
              <a:off x="1777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01" name="Rectangle 129"/>
            <p:cNvSpPr>
              <a:spLocks noChangeArrowheads="1"/>
            </p:cNvSpPr>
            <p:nvPr/>
          </p:nvSpPr>
          <p:spPr bwMode="auto">
            <a:xfrm>
              <a:off x="2343" y="2705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81 824</a:t>
              </a:r>
              <a:endParaRPr lang="es-ES_tradnl"/>
            </a:p>
          </p:txBody>
        </p:sp>
        <p:sp>
          <p:nvSpPr>
            <p:cNvPr id="3202" name="Rectangle 130"/>
            <p:cNvSpPr>
              <a:spLocks noChangeArrowheads="1"/>
            </p:cNvSpPr>
            <p:nvPr/>
          </p:nvSpPr>
          <p:spPr bwMode="auto">
            <a:xfrm>
              <a:off x="2249" y="2705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203" name="Rectangle 131"/>
            <p:cNvSpPr>
              <a:spLocks noChangeArrowheads="1"/>
            </p:cNvSpPr>
            <p:nvPr/>
          </p:nvSpPr>
          <p:spPr bwMode="auto">
            <a:xfrm>
              <a:off x="2332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04" name="Rectangle 132"/>
            <p:cNvSpPr>
              <a:spLocks noChangeArrowheads="1"/>
            </p:cNvSpPr>
            <p:nvPr/>
          </p:nvSpPr>
          <p:spPr bwMode="auto">
            <a:xfrm>
              <a:off x="2983" y="2705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60 977</a:t>
              </a:r>
              <a:endParaRPr lang="es-ES_tradnl"/>
            </a:p>
          </p:txBody>
        </p:sp>
        <p:sp>
          <p:nvSpPr>
            <p:cNvPr id="3205" name="Rectangle 133"/>
            <p:cNvSpPr>
              <a:spLocks noChangeArrowheads="1"/>
            </p:cNvSpPr>
            <p:nvPr/>
          </p:nvSpPr>
          <p:spPr bwMode="auto">
            <a:xfrm>
              <a:off x="2888" y="2705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206" name="Rectangle 134"/>
            <p:cNvSpPr>
              <a:spLocks noChangeArrowheads="1"/>
            </p:cNvSpPr>
            <p:nvPr/>
          </p:nvSpPr>
          <p:spPr bwMode="auto">
            <a:xfrm>
              <a:off x="2972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07" name="Rectangle 135"/>
            <p:cNvSpPr>
              <a:spLocks noChangeArrowheads="1"/>
            </p:cNvSpPr>
            <p:nvPr/>
          </p:nvSpPr>
          <p:spPr bwMode="auto">
            <a:xfrm>
              <a:off x="3623" y="2705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26 158</a:t>
              </a:r>
              <a:endParaRPr lang="es-ES_tradnl"/>
            </a:p>
          </p:txBody>
        </p:sp>
        <p:sp>
          <p:nvSpPr>
            <p:cNvPr id="3208" name="Rectangle 136"/>
            <p:cNvSpPr>
              <a:spLocks noChangeArrowheads="1"/>
            </p:cNvSpPr>
            <p:nvPr/>
          </p:nvSpPr>
          <p:spPr bwMode="auto">
            <a:xfrm>
              <a:off x="3528" y="2705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209" name="Rectangle 137"/>
            <p:cNvSpPr>
              <a:spLocks noChangeArrowheads="1"/>
            </p:cNvSpPr>
            <p:nvPr/>
          </p:nvSpPr>
          <p:spPr bwMode="auto">
            <a:xfrm>
              <a:off x="3612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10" name="Rectangle 138"/>
            <p:cNvSpPr>
              <a:spLocks noChangeArrowheads="1"/>
            </p:cNvSpPr>
            <p:nvPr/>
          </p:nvSpPr>
          <p:spPr bwMode="auto">
            <a:xfrm>
              <a:off x="4305" y="2705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143 222</a:t>
              </a:r>
              <a:endParaRPr lang="es-ES_tradnl"/>
            </a:p>
          </p:txBody>
        </p:sp>
        <p:sp>
          <p:nvSpPr>
            <p:cNvPr id="3211" name="Rectangle 139"/>
            <p:cNvSpPr>
              <a:spLocks noChangeArrowheads="1"/>
            </p:cNvSpPr>
            <p:nvPr/>
          </p:nvSpPr>
          <p:spPr bwMode="auto">
            <a:xfrm>
              <a:off x="4168" y="2705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212" name="Rectangle 140"/>
            <p:cNvSpPr>
              <a:spLocks noChangeArrowheads="1"/>
            </p:cNvSpPr>
            <p:nvPr/>
          </p:nvSpPr>
          <p:spPr bwMode="auto">
            <a:xfrm>
              <a:off x="4294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13" name="Rectangle 141"/>
            <p:cNvSpPr>
              <a:spLocks noChangeArrowheads="1"/>
            </p:cNvSpPr>
            <p:nvPr/>
          </p:nvSpPr>
          <p:spPr bwMode="auto">
            <a:xfrm>
              <a:off x="5060" y="2705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331 777</a:t>
              </a:r>
              <a:endParaRPr lang="es-ES_tradnl"/>
            </a:p>
          </p:txBody>
        </p:sp>
        <p:sp>
          <p:nvSpPr>
            <p:cNvPr id="3214" name="Rectangle 142"/>
            <p:cNvSpPr>
              <a:spLocks noChangeArrowheads="1"/>
            </p:cNvSpPr>
            <p:nvPr/>
          </p:nvSpPr>
          <p:spPr bwMode="auto">
            <a:xfrm>
              <a:off x="4924" y="2705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215" name="Rectangle 143"/>
            <p:cNvSpPr>
              <a:spLocks noChangeArrowheads="1"/>
            </p:cNvSpPr>
            <p:nvPr/>
          </p:nvSpPr>
          <p:spPr bwMode="auto">
            <a:xfrm>
              <a:off x="5050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16" name="Rectangle 144"/>
            <p:cNvSpPr>
              <a:spLocks noChangeArrowheads="1"/>
            </p:cNvSpPr>
            <p:nvPr/>
          </p:nvSpPr>
          <p:spPr bwMode="auto">
            <a:xfrm>
              <a:off x="171" y="2883"/>
              <a:ext cx="613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TOTAL D</a:t>
              </a:r>
              <a:r>
                <a:rPr lang="es-ES_tradnl" sz="1700" b="1" baseline="-25000">
                  <a:solidFill>
                    <a:srgbClr val="000000"/>
                  </a:solidFill>
                  <a:latin typeface="Arial" charset="0"/>
                </a:rPr>
                <a:t>j</a:t>
              </a:r>
            </a:p>
          </p:txBody>
        </p:sp>
        <p:sp>
          <p:nvSpPr>
            <p:cNvPr id="3217" name="Rectangle 145"/>
            <p:cNvSpPr>
              <a:spLocks noChangeArrowheads="1"/>
            </p:cNvSpPr>
            <p:nvPr/>
          </p:nvSpPr>
          <p:spPr bwMode="auto">
            <a:xfrm>
              <a:off x="990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184 607</a:t>
              </a:r>
              <a:endParaRPr lang="es-ES_tradnl"/>
            </a:p>
          </p:txBody>
        </p:sp>
        <p:sp>
          <p:nvSpPr>
            <p:cNvPr id="3218" name="Rectangle 146"/>
            <p:cNvSpPr>
              <a:spLocks noChangeArrowheads="1"/>
            </p:cNvSpPr>
            <p:nvPr/>
          </p:nvSpPr>
          <p:spPr bwMode="auto">
            <a:xfrm>
              <a:off x="969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19" name="Rectangle 147"/>
            <p:cNvSpPr>
              <a:spLocks noChangeArrowheads="1"/>
            </p:cNvSpPr>
            <p:nvPr/>
          </p:nvSpPr>
          <p:spPr bwMode="auto">
            <a:xfrm>
              <a:off x="1630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204 986</a:t>
              </a:r>
              <a:endParaRPr lang="es-ES_tradnl"/>
            </a:p>
          </p:txBody>
        </p:sp>
        <p:sp>
          <p:nvSpPr>
            <p:cNvPr id="3220" name="Rectangle 148"/>
            <p:cNvSpPr>
              <a:spLocks noChangeArrowheads="1"/>
            </p:cNvSpPr>
            <p:nvPr/>
          </p:nvSpPr>
          <p:spPr bwMode="auto">
            <a:xfrm>
              <a:off x="1609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21" name="Rectangle 149"/>
            <p:cNvSpPr>
              <a:spLocks noChangeArrowheads="1"/>
            </p:cNvSpPr>
            <p:nvPr/>
          </p:nvSpPr>
          <p:spPr bwMode="auto">
            <a:xfrm>
              <a:off x="2270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454 573</a:t>
              </a:r>
              <a:endParaRPr lang="es-ES_tradnl"/>
            </a:p>
          </p:txBody>
        </p:sp>
        <p:sp>
          <p:nvSpPr>
            <p:cNvPr id="3222" name="Rectangle 150"/>
            <p:cNvSpPr>
              <a:spLocks noChangeArrowheads="1"/>
            </p:cNvSpPr>
            <p:nvPr/>
          </p:nvSpPr>
          <p:spPr bwMode="auto">
            <a:xfrm>
              <a:off x="2249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23" name="Rectangle 151"/>
            <p:cNvSpPr>
              <a:spLocks noChangeArrowheads="1"/>
            </p:cNvSpPr>
            <p:nvPr/>
          </p:nvSpPr>
          <p:spPr bwMode="auto">
            <a:xfrm>
              <a:off x="2909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416 387</a:t>
              </a:r>
              <a:endParaRPr lang="es-ES_tradnl"/>
            </a:p>
          </p:txBody>
        </p:sp>
        <p:sp>
          <p:nvSpPr>
            <p:cNvPr id="3224" name="Rectangle 152"/>
            <p:cNvSpPr>
              <a:spLocks noChangeArrowheads="1"/>
            </p:cNvSpPr>
            <p:nvPr/>
          </p:nvSpPr>
          <p:spPr bwMode="auto">
            <a:xfrm>
              <a:off x="2888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25" name="Rectangle 153"/>
            <p:cNvSpPr>
              <a:spLocks noChangeArrowheads="1"/>
            </p:cNvSpPr>
            <p:nvPr/>
          </p:nvSpPr>
          <p:spPr bwMode="auto">
            <a:xfrm>
              <a:off x="3549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288 865</a:t>
              </a:r>
              <a:endParaRPr lang="es-ES_tradnl"/>
            </a:p>
          </p:txBody>
        </p:sp>
        <p:sp>
          <p:nvSpPr>
            <p:cNvPr id="3226" name="Rectangle 154"/>
            <p:cNvSpPr>
              <a:spLocks noChangeArrowheads="1"/>
            </p:cNvSpPr>
            <p:nvPr/>
          </p:nvSpPr>
          <p:spPr bwMode="auto">
            <a:xfrm>
              <a:off x="3528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27" name="Rectangle 155"/>
            <p:cNvSpPr>
              <a:spLocks noChangeArrowheads="1"/>
            </p:cNvSpPr>
            <p:nvPr/>
          </p:nvSpPr>
          <p:spPr bwMode="auto">
            <a:xfrm>
              <a:off x="4305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193 970</a:t>
              </a:r>
              <a:endParaRPr lang="es-ES_tradnl"/>
            </a:p>
          </p:txBody>
        </p:sp>
        <p:sp>
          <p:nvSpPr>
            <p:cNvPr id="3228" name="Rectangle 156"/>
            <p:cNvSpPr>
              <a:spLocks noChangeArrowheads="1"/>
            </p:cNvSpPr>
            <p:nvPr/>
          </p:nvSpPr>
          <p:spPr bwMode="auto">
            <a:xfrm>
              <a:off x="4168" y="2883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229" name="Rectangle 157"/>
            <p:cNvSpPr>
              <a:spLocks noChangeArrowheads="1"/>
            </p:cNvSpPr>
            <p:nvPr/>
          </p:nvSpPr>
          <p:spPr bwMode="auto">
            <a:xfrm>
              <a:off x="4294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30" name="Rectangle 158"/>
            <p:cNvSpPr>
              <a:spLocks noChangeArrowheads="1"/>
            </p:cNvSpPr>
            <p:nvPr/>
          </p:nvSpPr>
          <p:spPr bwMode="auto">
            <a:xfrm>
              <a:off x="4945" y="2883"/>
              <a:ext cx="60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1 743 388</a:t>
              </a:r>
              <a:endParaRPr lang="es-ES_tradnl"/>
            </a:p>
          </p:txBody>
        </p:sp>
        <p:sp>
          <p:nvSpPr>
            <p:cNvPr id="3231" name="Rectangle 159"/>
            <p:cNvSpPr>
              <a:spLocks noChangeArrowheads="1"/>
            </p:cNvSpPr>
            <p:nvPr/>
          </p:nvSpPr>
          <p:spPr bwMode="auto">
            <a:xfrm>
              <a:off x="4924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32" name="Line 160"/>
            <p:cNvSpPr>
              <a:spLocks noChangeShapeType="1"/>
            </p:cNvSpPr>
            <p:nvPr/>
          </p:nvSpPr>
          <p:spPr bwMode="auto">
            <a:xfrm flipV="1">
              <a:off x="140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3" name="Rectangle 161"/>
            <p:cNvSpPr>
              <a:spLocks noChangeArrowheads="1"/>
            </p:cNvSpPr>
            <p:nvPr/>
          </p:nvSpPr>
          <p:spPr bwMode="auto">
            <a:xfrm>
              <a:off x="140" y="1614"/>
              <a:ext cx="10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4" name="Line 162"/>
            <p:cNvSpPr>
              <a:spLocks noChangeShapeType="1"/>
            </p:cNvSpPr>
            <p:nvPr/>
          </p:nvSpPr>
          <p:spPr bwMode="auto">
            <a:xfrm flipV="1">
              <a:off x="89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5" name="Rectangle 163"/>
            <p:cNvSpPr>
              <a:spLocks noChangeArrowheads="1"/>
            </p:cNvSpPr>
            <p:nvPr/>
          </p:nvSpPr>
          <p:spPr bwMode="auto">
            <a:xfrm>
              <a:off x="895" y="1614"/>
              <a:ext cx="11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6" name="Line 164"/>
            <p:cNvSpPr>
              <a:spLocks noChangeShapeType="1"/>
            </p:cNvSpPr>
            <p:nvPr/>
          </p:nvSpPr>
          <p:spPr bwMode="auto">
            <a:xfrm flipV="1">
              <a:off x="153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7" name="Rectangle 165"/>
            <p:cNvSpPr>
              <a:spLocks noChangeArrowheads="1"/>
            </p:cNvSpPr>
            <p:nvPr/>
          </p:nvSpPr>
          <p:spPr bwMode="auto">
            <a:xfrm>
              <a:off x="1535" y="1614"/>
              <a:ext cx="11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8" name="Line 166"/>
            <p:cNvSpPr>
              <a:spLocks noChangeShapeType="1"/>
            </p:cNvSpPr>
            <p:nvPr/>
          </p:nvSpPr>
          <p:spPr bwMode="auto">
            <a:xfrm flipV="1">
              <a:off x="217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9" name="Rectangle 167"/>
            <p:cNvSpPr>
              <a:spLocks noChangeArrowheads="1"/>
            </p:cNvSpPr>
            <p:nvPr/>
          </p:nvSpPr>
          <p:spPr bwMode="auto">
            <a:xfrm>
              <a:off x="2175" y="1614"/>
              <a:ext cx="11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0" name="Line 168"/>
            <p:cNvSpPr>
              <a:spLocks noChangeShapeType="1"/>
            </p:cNvSpPr>
            <p:nvPr/>
          </p:nvSpPr>
          <p:spPr bwMode="auto">
            <a:xfrm flipV="1">
              <a:off x="281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1" name="Rectangle 169"/>
            <p:cNvSpPr>
              <a:spLocks noChangeArrowheads="1"/>
            </p:cNvSpPr>
            <p:nvPr/>
          </p:nvSpPr>
          <p:spPr bwMode="auto">
            <a:xfrm>
              <a:off x="2815" y="1614"/>
              <a:ext cx="11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2" name="Line 170"/>
            <p:cNvSpPr>
              <a:spLocks noChangeShapeType="1"/>
            </p:cNvSpPr>
            <p:nvPr/>
          </p:nvSpPr>
          <p:spPr bwMode="auto">
            <a:xfrm flipV="1">
              <a:off x="345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3" name="Rectangle 171"/>
            <p:cNvSpPr>
              <a:spLocks noChangeArrowheads="1"/>
            </p:cNvSpPr>
            <p:nvPr/>
          </p:nvSpPr>
          <p:spPr bwMode="auto">
            <a:xfrm>
              <a:off x="3455" y="1614"/>
              <a:ext cx="10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4" name="Line 172"/>
            <p:cNvSpPr>
              <a:spLocks noChangeShapeType="1"/>
            </p:cNvSpPr>
            <p:nvPr/>
          </p:nvSpPr>
          <p:spPr bwMode="auto">
            <a:xfrm flipV="1">
              <a:off x="409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5" name="Rectangle 173"/>
            <p:cNvSpPr>
              <a:spLocks noChangeArrowheads="1"/>
            </p:cNvSpPr>
            <p:nvPr/>
          </p:nvSpPr>
          <p:spPr bwMode="auto">
            <a:xfrm>
              <a:off x="4095" y="1614"/>
              <a:ext cx="10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6" name="Line 174"/>
            <p:cNvSpPr>
              <a:spLocks noChangeShapeType="1"/>
            </p:cNvSpPr>
            <p:nvPr/>
          </p:nvSpPr>
          <p:spPr bwMode="auto">
            <a:xfrm flipV="1">
              <a:off x="4850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7" name="Rectangle 175"/>
            <p:cNvSpPr>
              <a:spLocks noChangeArrowheads="1"/>
            </p:cNvSpPr>
            <p:nvPr/>
          </p:nvSpPr>
          <p:spPr bwMode="auto">
            <a:xfrm>
              <a:off x="4850" y="1614"/>
              <a:ext cx="11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8" name="Rectangle 176"/>
            <p:cNvSpPr>
              <a:spLocks noChangeArrowheads="1"/>
            </p:cNvSpPr>
            <p:nvPr/>
          </p:nvSpPr>
          <p:spPr bwMode="auto">
            <a:xfrm>
              <a:off x="150" y="1614"/>
              <a:ext cx="5466" cy="20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9" name="Line 177"/>
            <p:cNvSpPr>
              <a:spLocks noChangeShapeType="1"/>
            </p:cNvSpPr>
            <p:nvPr/>
          </p:nvSpPr>
          <p:spPr bwMode="auto">
            <a:xfrm flipV="1">
              <a:off x="5606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0" name="Rectangle 178"/>
            <p:cNvSpPr>
              <a:spLocks noChangeArrowheads="1"/>
            </p:cNvSpPr>
            <p:nvPr/>
          </p:nvSpPr>
          <p:spPr bwMode="auto">
            <a:xfrm>
              <a:off x="5606" y="1614"/>
              <a:ext cx="10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1" name="Line 179"/>
            <p:cNvSpPr>
              <a:spLocks noChangeShapeType="1"/>
            </p:cNvSpPr>
            <p:nvPr/>
          </p:nvSpPr>
          <p:spPr bwMode="auto">
            <a:xfrm>
              <a:off x="150" y="1802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2" name="Rectangle 180"/>
            <p:cNvSpPr>
              <a:spLocks noChangeArrowheads="1"/>
            </p:cNvSpPr>
            <p:nvPr/>
          </p:nvSpPr>
          <p:spPr bwMode="auto">
            <a:xfrm>
              <a:off x="150" y="1802"/>
              <a:ext cx="5445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3" name="Line 181"/>
            <p:cNvSpPr>
              <a:spLocks noChangeShapeType="1"/>
            </p:cNvSpPr>
            <p:nvPr/>
          </p:nvSpPr>
          <p:spPr bwMode="auto">
            <a:xfrm>
              <a:off x="150" y="1981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4" name="Rectangle 182"/>
            <p:cNvSpPr>
              <a:spLocks noChangeArrowheads="1"/>
            </p:cNvSpPr>
            <p:nvPr/>
          </p:nvSpPr>
          <p:spPr bwMode="auto">
            <a:xfrm>
              <a:off x="150" y="1981"/>
              <a:ext cx="5445" cy="10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5" name="Line 183"/>
            <p:cNvSpPr>
              <a:spLocks noChangeShapeType="1"/>
            </p:cNvSpPr>
            <p:nvPr/>
          </p:nvSpPr>
          <p:spPr bwMode="auto">
            <a:xfrm>
              <a:off x="150" y="2159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6" name="Rectangle 184"/>
            <p:cNvSpPr>
              <a:spLocks noChangeArrowheads="1"/>
            </p:cNvSpPr>
            <p:nvPr/>
          </p:nvSpPr>
          <p:spPr bwMode="auto">
            <a:xfrm>
              <a:off x="150" y="2159"/>
              <a:ext cx="5445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7" name="Line 185"/>
            <p:cNvSpPr>
              <a:spLocks noChangeShapeType="1"/>
            </p:cNvSpPr>
            <p:nvPr/>
          </p:nvSpPr>
          <p:spPr bwMode="auto">
            <a:xfrm>
              <a:off x="150" y="2338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8" name="Rectangle 186"/>
            <p:cNvSpPr>
              <a:spLocks noChangeArrowheads="1"/>
            </p:cNvSpPr>
            <p:nvPr/>
          </p:nvSpPr>
          <p:spPr bwMode="auto">
            <a:xfrm>
              <a:off x="150" y="2338"/>
              <a:ext cx="5445" cy="10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9" name="Line 187"/>
            <p:cNvSpPr>
              <a:spLocks noChangeShapeType="1"/>
            </p:cNvSpPr>
            <p:nvPr/>
          </p:nvSpPr>
          <p:spPr bwMode="auto">
            <a:xfrm>
              <a:off x="150" y="2516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0" name="Rectangle 188"/>
            <p:cNvSpPr>
              <a:spLocks noChangeArrowheads="1"/>
            </p:cNvSpPr>
            <p:nvPr/>
          </p:nvSpPr>
          <p:spPr bwMode="auto">
            <a:xfrm>
              <a:off x="150" y="2516"/>
              <a:ext cx="5445" cy="10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1" name="Line 189"/>
            <p:cNvSpPr>
              <a:spLocks noChangeShapeType="1"/>
            </p:cNvSpPr>
            <p:nvPr/>
          </p:nvSpPr>
          <p:spPr bwMode="auto">
            <a:xfrm>
              <a:off x="150" y="2694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2" name="Rectangle 190"/>
            <p:cNvSpPr>
              <a:spLocks noChangeArrowheads="1"/>
            </p:cNvSpPr>
            <p:nvPr/>
          </p:nvSpPr>
          <p:spPr bwMode="auto">
            <a:xfrm>
              <a:off x="150" y="2694"/>
              <a:ext cx="5445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3" name="Line 191"/>
            <p:cNvSpPr>
              <a:spLocks noChangeShapeType="1"/>
            </p:cNvSpPr>
            <p:nvPr/>
          </p:nvSpPr>
          <p:spPr bwMode="auto">
            <a:xfrm>
              <a:off x="150" y="2873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4" name="Rectangle 192"/>
            <p:cNvSpPr>
              <a:spLocks noChangeArrowheads="1"/>
            </p:cNvSpPr>
            <p:nvPr/>
          </p:nvSpPr>
          <p:spPr bwMode="auto">
            <a:xfrm>
              <a:off x="150" y="2873"/>
              <a:ext cx="5445" cy="10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5" name="Rectangle 193"/>
            <p:cNvSpPr>
              <a:spLocks noChangeArrowheads="1"/>
            </p:cNvSpPr>
            <p:nvPr/>
          </p:nvSpPr>
          <p:spPr bwMode="auto">
            <a:xfrm>
              <a:off x="130" y="1614"/>
              <a:ext cx="20" cy="1458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6" name="Line 194"/>
            <p:cNvSpPr>
              <a:spLocks noChangeShapeType="1"/>
            </p:cNvSpPr>
            <p:nvPr/>
          </p:nvSpPr>
          <p:spPr bwMode="auto">
            <a:xfrm>
              <a:off x="895" y="1634"/>
              <a:ext cx="1" cy="1417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7" name="Rectangle 195"/>
            <p:cNvSpPr>
              <a:spLocks noChangeArrowheads="1"/>
            </p:cNvSpPr>
            <p:nvPr/>
          </p:nvSpPr>
          <p:spPr bwMode="auto">
            <a:xfrm>
              <a:off x="895" y="1634"/>
              <a:ext cx="11" cy="1417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8" name="Line 196"/>
            <p:cNvSpPr>
              <a:spLocks noChangeShapeType="1"/>
            </p:cNvSpPr>
            <p:nvPr/>
          </p:nvSpPr>
          <p:spPr bwMode="auto">
            <a:xfrm>
              <a:off x="1535" y="1634"/>
              <a:ext cx="1" cy="1417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9" name="Rectangle 197"/>
            <p:cNvSpPr>
              <a:spLocks noChangeArrowheads="1"/>
            </p:cNvSpPr>
            <p:nvPr/>
          </p:nvSpPr>
          <p:spPr bwMode="auto">
            <a:xfrm>
              <a:off x="1535" y="1634"/>
              <a:ext cx="11" cy="1417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70" name="Line 198"/>
            <p:cNvSpPr>
              <a:spLocks noChangeShapeType="1"/>
            </p:cNvSpPr>
            <p:nvPr/>
          </p:nvSpPr>
          <p:spPr bwMode="auto">
            <a:xfrm>
              <a:off x="2175" y="1634"/>
              <a:ext cx="1" cy="1417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71" name="Rectangle 199"/>
            <p:cNvSpPr>
              <a:spLocks noChangeArrowheads="1"/>
            </p:cNvSpPr>
            <p:nvPr/>
          </p:nvSpPr>
          <p:spPr bwMode="auto">
            <a:xfrm>
              <a:off x="2175" y="1634"/>
              <a:ext cx="11" cy="1417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72" name="Line 200"/>
            <p:cNvSpPr>
              <a:spLocks noChangeShapeType="1"/>
            </p:cNvSpPr>
            <p:nvPr/>
          </p:nvSpPr>
          <p:spPr bwMode="auto">
            <a:xfrm>
              <a:off x="2815" y="1634"/>
              <a:ext cx="1" cy="1417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73" name="Rectangle 201"/>
            <p:cNvSpPr>
              <a:spLocks noChangeArrowheads="1"/>
            </p:cNvSpPr>
            <p:nvPr/>
          </p:nvSpPr>
          <p:spPr bwMode="auto">
            <a:xfrm>
              <a:off x="2815" y="1634"/>
              <a:ext cx="11" cy="1417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74" name="Line 202"/>
            <p:cNvSpPr>
              <a:spLocks noChangeShapeType="1"/>
            </p:cNvSpPr>
            <p:nvPr/>
          </p:nvSpPr>
          <p:spPr bwMode="auto">
            <a:xfrm>
              <a:off x="3455" y="1634"/>
              <a:ext cx="1" cy="1417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275" name="Rectangle 203"/>
          <p:cNvSpPr>
            <a:spLocks noChangeArrowheads="1"/>
          </p:cNvSpPr>
          <p:nvPr/>
        </p:nvSpPr>
        <p:spPr bwMode="auto">
          <a:xfrm>
            <a:off x="1498600" y="101600"/>
            <a:ext cx="6223000" cy="1003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2800">
                <a:solidFill>
                  <a:schemeClr val="tx2"/>
                </a:solidFill>
                <a:latin typeface="Comic Sans MS" pitchFamily="66" charset="0"/>
              </a:rPr>
              <a:t>Matriz OD Santiago</a:t>
            </a:r>
            <a:br>
              <a:rPr lang="en-US" sz="2800">
                <a:solidFill>
                  <a:schemeClr val="tx2"/>
                </a:solidFill>
                <a:latin typeface="Comic Sans MS" pitchFamily="66" charset="0"/>
              </a:rPr>
            </a:br>
            <a:r>
              <a:rPr lang="en-US" sz="2800">
                <a:solidFill>
                  <a:schemeClr val="tx2"/>
                </a:solidFill>
                <a:latin typeface="Comic Sans MS" pitchFamily="66" charset="0"/>
              </a:rPr>
              <a:t>(Punta Mañana, pax/hr)</a:t>
            </a:r>
            <a:endParaRPr lang="es-ES_tradnl" sz="4400">
              <a:solidFill>
                <a:schemeClr val="tx2"/>
              </a:solidFill>
            </a:endParaRPr>
          </a:p>
        </p:txBody>
      </p:sp>
      <p:sp>
        <p:nvSpPr>
          <p:cNvPr id="3276" name="Oval 204"/>
          <p:cNvSpPr>
            <a:spLocks noChangeArrowheads="1"/>
          </p:cNvSpPr>
          <p:nvPr/>
        </p:nvSpPr>
        <p:spPr bwMode="auto">
          <a:xfrm>
            <a:off x="5410200" y="2819400"/>
            <a:ext cx="990600" cy="457200"/>
          </a:xfrm>
          <a:prstGeom prst="ellipse">
            <a:avLst/>
          </a:prstGeom>
          <a:noFill/>
          <a:ln w="19050">
            <a:solidFill>
              <a:srgbClr val="FF33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77" name="Oval 205"/>
          <p:cNvSpPr>
            <a:spLocks noChangeArrowheads="1"/>
          </p:cNvSpPr>
          <p:nvPr/>
        </p:nvSpPr>
        <p:spPr bwMode="auto">
          <a:xfrm>
            <a:off x="4343400" y="2819400"/>
            <a:ext cx="990600" cy="457200"/>
          </a:xfrm>
          <a:prstGeom prst="ellipse">
            <a:avLst/>
          </a:prstGeom>
          <a:noFill/>
          <a:ln w="19050">
            <a:solidFill>
              <a:srgbClr val="FF33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78" name="Text Box 206"/>
          <p:cNvSpPr txBox="1">
            <a:spLocks noChangeArrowheads="1"/>
          </p:cNvSpPr>
          <p:nvPr/>
        </p:nvSpPr>
        <p:spPr bwMode="auto">
          <a:xfrm>
            <a:off x="609600" y="4114800"/>
            <a:ext cx="815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¿Par origen-destino donde se observa más viajes?</a:t>
            </a:r>
          </a:p>
        </p:txBody>
      </p:sp>
      <p:sp>
        <p:nvSpPr>
          <p:cNvPr id="3279" name="Text Box 207"/>
          <p:cNvSpPr txBox="1">
            <a:spLocks noChangeArrowheads="1"/>
          </p:cNvSpPr>
          <p:nvPr/>
        </p:nvSpPr>
        <p:spPr bwMode="auto">
          <a:xfrm>
            <a:off x="685800" y="4953000"/>
            <a:ext cx="81534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¿Par origen-destino donde se observa más viajes </a:t>
            </a: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interzonales</a:t>
            </a:r>
            <a:r>
              <a:rPr lang="es-ES_tradnl">
                <a:latin typeface="Comic Sans MS" pitchFamily="66" charset="0"/>
              </a:rPr>
              <a:t>?</a:t>
            </a:r>
          </a:p>
        </p:txBody>
      </p:sp>
      <p:sp>
        <p:nvSpPr>
          <p:cNvPr id="3280" name="Rectangle 208"/>
          <p:cNvSpPr>
            <a:spLocks noChangeArrowheads="1"/>
          </p:cNvSpPr>
          <p:nvPr/>
        </p:nvSpPr>
        <p:spPr bwMode="auto">
          <a:xfrm>
            <a:off x="76200" y="2895600"/>
            <a:ext cx="8686800" cy="228600"/>
          </a:xfrm>
          <a:prstGeom prst="rect">
            <a:avLst/>
          </a:prstGeom>
          <a:noFill/>
          <a:ln w="2857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81" name="Rectangle 209"/>
          <p:cNvSpPr>
            <a:spLocks noChangeArrowheads="1"/>
          </p:cNvSpPr>
          <p:nvPr/>
        </p:nvSpPr>
        <p:spPr bwMode="auto">
          <a:xfrm>
            <a:off x="5334000" y="1447800"/>
            <a:ext cx="1066800" cy="2362200"/>
          </a:xfrm>
          <a:prstGeom prst="rect">
            <a:avLst/>
          </a:prstGeom>
          <a:noFill/>
          <a:ln w="2857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82" name="Rectangle 210"/>
          <p:cNvSpPr>
            <a:spLocks noChangeArrowheads="1"/>
          </p:cNvSpPr>
          <p:nvPr/>
        </p:nvSpPr>
        <p:spPr bwMode="auto">
          <a:xfrm>
            <a:off x="3352800" y="1447800"/>
            <a:ext cx="990600" cy="2362200"/>
          </a:xfrm>
          <a:prstGeom prst="rect">
            <a:avLst/>
          </a:prstGeom>
          <a:noFill/>
          <a:ln w="2857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83" name="AutoShape 211">
            <a:hlinkClick r:id="" action="ppaction://hlinkshowjump?jump=lastslide" highlightClick="1"/>
          </p:cNvPr>
          <p:cNvSpPr>
            <a:spLocks noChangeArrowheads="1"/>
          </p:cNvSpPr>
          <p:nvPr/>
        </p:nvSpPr>
        <p:spPr bwMode="auto">
          <a:xfrm>
            <a:off x="8153400" y="3962400"/>
            <a:ext cx="533400" cy="457200"/>
          </a:xfrm>
          <a:prstGeom prst="actionButtonForwardNex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2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2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2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2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2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2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2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2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2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2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2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2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2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2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76" grpId="0" animBg="1"/>
      <p:bldP spid="3277" grpId="0" animBg="1"/>
      <p:bldP spid="3278" grpId="0" autoUpdateAnimBg="0"/>
      <p:bldP spid="3279" grpId="0" autoUpdateAnimBg="0"/>
      <p:bldP spid="3280" grpId="0" animBg="1"/>
      <p:bldP spid="3281" grpId="0" animBg="1"/>
      <p:bldP spid="3282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2"/>
          <p:cNvSpPr txBox="1">
            <a:spLocks noChangeArrowheads="1"/>
          </p:cNvSpPr>
          <p:nvPr/>
        </p:nvSpPr>
        <p:spPr bwMode="auto">
          <a:xfrm>
            <a:off x="152400" y="152400"/>
            <a:ext cx="66294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1800">
                <a:solidFill>
                  <a:schemeClr val="accent2"/>
                </a:solidFill>
                <a:latin typeface="Comic Sans MS" pitchFamily="66" charset="0"/>
              </a:rPr>
              <a:t>Análisis de Sistemas de Transporte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699" name="Text Box 3"/>
          <p:cNvSpPr txBox="1">
            <a:spLocks noChangeArrowheads="1"/>
          </p:cNvSpPr>
          <p:nvPr/>
        </p:nvSpPr>
        <p:spPr bwMode="auto">
          <a:xfrm>
            <a:off x="1447800" y="990600"/>
            <a:ext cx="594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</a:p>
        </p:txBody>
      </p:sp>
      <p:sp>
        <p:nvSpPr>
          <p:cNvPr id="29700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5438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Tenemos: 	{O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O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	 </a:t>
            </a:r>
            <a:r>
              <a:rPr lang="es-ES_tradnl">
                <a:latin typeface="Comic Sans MS" pitchFamily="66" charset="0"/>
              </a:rPr>
              <a:t>{D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D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</p:txBody>
      </p:sp>
      <p:sp>
        <p:nvSpPr>
          <p:cNvPr id="29701" name="Rectangle 5"/>
          <p:cNvSpPr>
            <a:spLocks noChangeArrowheads="1"/>
          </p:cNvSpPr>
          <p:nvPr/>
        </p:nvSpPr>
        <p:spPr bwMode="auto">
          <a:xfrm>
            <a:off x="1295400" y="4572000"/>
            <a:ext cx="1828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lnSpc>
                <a:spcPct val="120000"/>
              </a:lnSpc>
            </a:pPr>
            <a:r>
              <a:rPr lang="es-ES_tradnl" sz="2800">
                <a:solidFill>
                  <a:schemeClr val="tx2"/>
                </a:solidFill>
                <a:latin typeface="Comic Sans MS" pitchFamily="66" charset="0"/>
              </a:rPr>
              <a:t>Matriz Origen - Destino de viajes</a:t>
            </a:r>
          </a:p>
        </p:txBody>
      </p:sp>
      <p:sp>
        <p:nvSpPr>
          <p:cNvPr id="29702" name="Rectangle 6"/>
          <p:cNvSpPr>
            <a:spLocks noChangeArrowheads="1"/>
          </p:cNvSpPr>
          <p:nvPr/>
        </p:nvSpPr>
        <p:spPr bwMode="auto">
          <a:xfrm>
            <a:off x="5105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3" name="Rectangle 7"/>
          <p:cNvSpPr>
            <a:spLocks noChangeArrowheads="1"/>
          </p:cNvSpPr>
          <p:nvPr/>
        </p:nvSpPr>
        <p:spPr bwMode="auto">
          <a:xfrm>
            <a:off x="5105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4" name="Rectangle 8"/>
          <p:cNvSpPr>
            <a:spLocks noChangeArrowheads="1"/>
          </p:cNvSpPr>
          <p:nvPr/>
        </p:nvSpPr>
        <p:spPr bwMode="auto">
          <a:xfrm>
            <a:off x="5867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5" name="Rectangle 9"/>
          <p:cNvSpPr>
            <a:spLocks noChangeArrowheads="1"/>
          </p:cNvSpPr>
          <p:nvPr/>
        </p:nvSpPr>
        <p:spPr bwMode="auto">
          <a:xfrm>
            <a:off x="5867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6" name="Rectangle 10"/>
          <p:cNvSpPr>
            <a:spLocks noChangeArrowheads="1"/>
          </p:cNvSpPr>
          <p:nvPr/>
        </p:nvSpPr>
        <p:spPr bwMode="auto">
          <a:xfrm>
            <a:off x="6629400" y="41148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7" name="Rectangle 11"/>
          <p:cNvSpPr>
            <a:spLocks noChangeArrowheads="1"/>
          </p:cNvSpPr>
          <p:nvPr/>
        </p:nvSpPr>
        <p:spPr bwMode="auto">
          <a:xfrm>
            <a:off x="6629400" y="47244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8" name="Rectangle 12"/>
          <p:cNvSpPr>
            <a:spLocks noChangeArrowheads="1"/>
          </p:cNvSpPr>
          <p:nvPr/>
        </p:nvSpPr>
        <p:spPr bwMode="auto">
          <a:xfrm>
            <a:off x="5867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9" name="Rectangle 13"/>
          <p:cNvSpPr>
            <a:spLocks noChangeArrowheads="1"/>
          </p:cNvSpPr>
          <p:nvPr/>
        </p:nvSpPr>
        <p:spPr bwMode="auto">
          <a:xfrm>
            <a:off x="5105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0" name="Rectangle 14"/>
          <p:cNvSpPr>
            <a:spLocks noChangeArrowheads="1"/>
          </p:cNvSpPr>
          <p:nvPr/>
        </p:nvSpPr>
        <p:spPr bwMode="auto">
          <a:xfrm>
            <a:off x="5867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1" name="Rectangle 15"/>
          <p:cNvSpPr>
            <a:spLocks noChangeArrowheads="1"/>
          </p:cNvSpPr>
          <p:nvPr/>
        </p:nvSpPr>
        <p:spPr bwMode="auto">
          <a:xfrm>
            <a:off x="5105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2" name="Rectangle 16"/>
          <p:cNvSpPr>
            <a:spLocks noChangeArrowheads="1"/>
          </p:cNvSpPr>
          <p:nvPr/>
        </p:nvSpPr>
        <p:spPr bwMode="auto">
          <a:xfrm>
            <a:off x="4343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3" name="Rectangle 17"/>
          <p:cNvSpPr>
            <a:spLocks noChangeArrowheads="1"/>
          </p:cNvSpPr>
          <p:nvPr/>
        </p:nvSpPr>
        <p:spPr bwMode="auto">
          <a:xfrm>
            <a:off x="4343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4" name="Rectangle 18"/>
          <p:cNvSpPr>
            <a:spLocks noChangeArrowheads="1"/>
          </p:cNvSpPr>
          <p:nvPr/>
        </p:nvSpPr>
        <p:spPr bwMode="auto">
          <a:xfrm>
            <a:off x="4343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5" name="Rectangle 19"/>
          <p:cNvSpPr>
            <a:spLocks noChangeArrowheads="1"/>
          </p:cNvSpPr>
          <p:nvPr/>
        </p:nvSpPr>
        <p:spPr bwMode="auto">
          <a:xfrm>
            <a:off x="5105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6" name="Rectangle 20"/>
          <p:cNvSpPr>
            <a:spLocks noChangeArrowheads="1"/>
          </p:cNvSpPr>
          <p:nvPr/>
        </p:nvSpPr>
        <p:spPr bwMode="auto">
          <a:xfrm>
            <a:off x="5867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7" name="Rectangle 21"/>
          <p:cNvSpPr>
            <a:spLocks noChangeArrowheads="1"/>
          </p:cNvSpPr>
          <p:nvPr/>
        </p:nvSpPr>
        <p:spPr bwMode="auto">
          <a:xfrm>
            <a:off x="4343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8" name="Text Box 22"/>
          <p:cNvSpPr txBox="1">
            <a:spLocks noChangeArrowheads="1"/>
          </p:cNvSpPr>
          <p:nvPr/>
        </p:nvSpPr>
        <p:spPr bwMode="auto">
          <a:xfrm>
            <a:off x="4343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719" name="Text Box 23"/>
          <p:cNvSpPr txBox="1">
            <a:spLocks noChangeArrowheads="1"/>
          </p:cNvSpPr>
          <p:nvPr/>
        </p:nvSpPr>
        <p:spPr bwMode="auto">
          <a:xfrm>
            <a:off x="6629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</a:t>
            </a:r>
          </a:p>
        </p:txBody>
      </p:sp>
      <p:sp>
        <p:nvSpPr>
          <p:cNvPr id="29720" name="Text Box 24"/>
          <p:cNvSpPr txBox="1">
            <a:spLocks noChangeArrowheads="1"/>
          </p:cNvSpPr>
          <p:nvPr/>
        </p:nvSpPr>
        <p:spPr bwMode="auto">
          <a:xfrm>
            <a:off x="6629400" y="5334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721" name="Text Box 25"/>
          <p:cNvSpPr txBox="1">
            <a:spLocks noChangeArrowheads="1"/>
          </p:cNvSpPr>
          <p:nvPr/>
        </p:nvSpPr>
        <p:spPr bwMode="auto">
          <a:xfrm>
            <a:off x="6629400" y="3429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722" name="Text Box 26"/>
          <p:cNvSpPr txBox="1">
            <a:spLocks noChangeArrowheads="1"/>
          </p:cNvSpPr>
          <p:nvPr/>
        </p:nvSpPr>
        <p:spPr bwMode="auto">
          <a:xfrm>
            <a:off x="5105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29723" name="Text Box 27"/>
          <p:cNvSpPr txBox="1">
            <a:spLocks noChangeArrowheads="1"/>
          </p:cNvSpPr>
          <p:nvPr/>
        </p:nvSpPr>
        <p:spPr bwMode="auto">
          <a:xfrm>
            <a:off x="5867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724" name="Text Box 28"/>
          <p:cNvSpPr txBox="1">
            <a:spLocks noChangeArrowheads="1"/>
          </p:cNvSpPr>
          <p:nvPr/>
        </p:nvSpPr>
        <p:spPr bwMode="auto">
          <a:xfrm>
            <a:off x="6629400" y="5334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725" name="Text Box 29"/>
          <p:cNvSpPr txBox="1">
            <a:spLocks noChangeArrowheads="1"/>
          </p:cNvSpPr>
          <p:nvPr/>
        </p:nvSpPr>
        <p:spPr bwMode="auto">
          <a:xfrm>
            <a:off x="6629400" y="4114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29726" name="Text Box 30"/>
          <p:cNvSpPr txBox="1">
            <a:spLocks noChangeArrowheads="1"/>
          </p:cNvSpPr>
          <p:nvPr/>
        </p:nvSpPr>
        <p:spPr bwMode="auto">
          <a:xfrm>
            <a:off x="4953000" y="4114800"/>
            <a:ext cx="990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¿V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?</a:t>
            </a:r>
          </a:p>
        </p:txBody>
      </p:sp>
      <p:sp>
        <p:nvSpPr>
          <p:cNvPr id="29727" name="Rectangle 31"/>
          <p:cNvSpPr>
            <a:spLocks noChangeArrowheads="1"/>
          </p:cNvSpPr>
          <p:nvPr/>
        </p:nvSpPr>
        <p:spPr bwMode="auto">
          <a:xfrm>
            <a:off x="6629400" y="5334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28" name="Rectangle 32"/>
          <p:cNvSpPr>
            <a:spLocks noChangeArrowheads="1"/>
          </p:cNvSpPr>
          <p:nvPr/>
        </p:nvSpPr>
        <p:spPr bwMode="auto">
          <a:xfrm>
            <a:off x="6629400" y="6019800"/>
            <a:ext cx="457200" cy="457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29" name="Rectangle 33"/>
          <p:cNvSpPr>
            <a:spLocks noChangeArrowheads="1"/>
          </p:cNvSpPr>
          <p:nvPr/>
        </p:nvSpPr>
        <p:spPr bwMode="auto">
          <a:xfrm>
            <a:off x="4343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30" name="Rectangle 34"/>
          <p:cNvSpPr>
            <a:spLocks noChangeArrowheads="1"/>
          </p:cNvSpPr>
          <p:nvPr/>
        </p:nvSpPr>
        <p:spPr bwMode="auto">
          <a:xfrm>
            <a:off x="6629400" y="3429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0723" name="Text Box 3"/>
          <p:cNvSpPr txBox="1">
            <a:spLocks noChangeArrowheads="1"/>
          </p:cNvSpPr>
          <p:nvPr/>
        </p:nvSpPr>
        <p:spPr bwMode="auto">
          <a:xfrm>
            <a:off x="914400" y="838200"/>
            <a:ext cx="7696200" cy="243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Modelo gravitacional	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·O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·D</a:t>
            </a:r>
            <a:r>
              <a:rPr lang="es-ES_tradnl" sz="2800" baseline="-25000">
                <a:latin typeface="Comic Sans MS" pitchFamily="66" charset="0"/>
              </a:rPr>
              <a:t>j </a:t>
            </a:r>
            <a:r>
              <a:rPr lang="es-ES_tradnl" sz="2800">
                <a:latin typeface="Comic Sans MS" pitchFamily="66" charset="0"/>
              </a:rPr>
              <a:t>·exp(-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c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)</a:t>
            </a:r>
            <a:r>
              <a:rPr lang="es-ES_tradnl" sz="2800" baseline="-25000">
                <a:latin typeface="Comic Sans MS" pitchFamily="66" charset="0"/>
              </a:rPr>
              <a:t> 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c</a:t>
            </a:r>
            <a:r>
              <a:rPr lang="es-ES_tradnl" baseline="-25000">
                <a:latin typeface="Comic Sans MS" pitchFamily="66" charset="0"/>
              </a:rPr>
              <a:t>ij </a:t>
            </a:r>
            <a:r>
              <a:rPr lang="es-ES_tradnl">
                <a:latin typeface="Comic Sans MS" pitchFamily="66" charset="0"/>
              </a:rPr>
              <a:t>:</a:t>
            </a:r>
            <a:r>
              <a:rPr lang="es-ES_tradnl" baseline="-25000">
                <a:latin typeface="Comic Sans MS" pitchFamily="66" charset="0"/>
              </a:rPr>
              <a:t> </a:t>
            </a:r>
            <a:r>
              <a:rPr lang="es-ES_tradnl">
                <a:latin typeface="Comic Sans MS" pitchFamily="66" charset="0"/>
              </a:rPr>
              <a:t>costo generalizado de transporte entre i y j. Valor único para el par ij, debe tomar en cuenta todos los modos disponibles.</a:t>
            </a:r>
            <a:r>
              <a:rPr lang="es-ES_tradnl" baseline="-25000">
                <a:latin typeface="Comic Sans MS" pitchFamily="66" charset="0"/>
              </a:rPr>
              <a:t>	</a:t>
            </a:r>
            <a:r>
              <a:rPr lang="es-ES_tradnl">
                <a:latin typeface="Comic Sans MS" pitchFamily="66" charset="0"/>
              </a:rPr>
              <a:t>  </a:t>
            </a:r>
          </a:p>
        </p:txBody>
      </p:sp>
      <p:graphicFrame>
        <p:nvGraphicFramePr>
          <p:cNvPr id="30724" name="Object 4"/>
          <p:cNvGraphicFramePr>
            <a:graphicFrameLocks noChangeAspect="1"/>
          </p:cNvGraphicFramePr>
          <p:nvPr/>
        </p:nvGraphicFramePr>
        <p:xfrm>
          <a:off x="838200" y="5486400"/>
          <a:ext cx="3048000" cy="1081088"/>
        </p:xfrm>
        <a:graphic>
          <a:graphicData uri="http://schemas.openxmlformats.org/presentationml/2006/ole">
            <p:oleObj spid="_x0000_s30724" name="Ecuación" r:id="rId3" imgW="1498320" imgH="533160" progId="Equation.3">
              <p:embed/>
            </p:oleObj>
          </a:graphicData>
        </a:graphic>
      </p:graphicFrame>
      <p:graphicFrame>
        <p:nvGraphicFramePr>
          <p:cNvPr id="30725" name="Object 5"/>
          <p:cNvGraphicFramePr>
            <a:graphicFrameLocks noChangeAspect="1"/>
          </p:cNvGraphicFramePr>
          <p:nvPr/>
        </p:nvGraphicFramePr>
        <p:xfrm>
          <a:off x="762000" y="3810000"/>
          <a:ext cx="3048000" cy="1117600"/>
        </p:xfrm>
        <a:graphic>
          <a:graphicData uri="http://schemas.openxmlformats.org/presentationml/2006/ole">
            <p:oleObj spid="_x0000_s30725" name="Ecuación" r:id="rId4" imgW="1523880" imgH="558720" progId="Equation.3">
              <p:embed/>
            </p:oleObj>
          </a:graphicData>
        </a:graphic>
      </p:graphicFrame>
      <p:sp>
        <p:nvSpPr>
          <p:cNvPr id="30726" name="Text Box 6"/>
          <p:cNvSpPr txBox="1">
            <a:spLocks noChangeArrowheads="1"/>
          </p:cNvSpPr>
          <p:nvPr/>
        </p:nvSpPr>
        <p:spPr bwMode="auto">
          <a:xfrm>
            <a:off x="4191000" y="3429000"/>
            <a:ext cx="45720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Depende de todos los destinos tiene que ver con el beneficio de visitar y con los costos ponderados por </a:t>
            </a:r>
            <a:r>
              <a:rPr lang="es-ES_tradnl">
                <a:solidFill>
                  <a:schemeClr val="accent2"/>
                </a:solidFill>
                <a:latin typeface="Symbol" pitchFamily="18" charset="2"/>
              </a:rPr>
              <a:t>b</a:t>
            </a:r>
            <a:endParaRPr lang="es-ES_tradnl">
              <a:solidFill>
                <a:schemeClr val="accent2"/>
              </a:solidFill>
              <a:latin typeface="Comic Sans MS" pitchFamily="66" charset="0"/>
            </a:endParaRPr>
          </a:p>
        </p:txBody>
      </p:sp>
      <p:sp>
        <p:nvSpPr>
          <p:cNvPr id="30727" name="Text Box 7"/>
          <p:cNvSpPr txBox="1">
            <a:spLocks noChangeArrowheads="1"/>
          </p:cNvSpPr>
          <p:nvPr/>
        </p:nvSpPr>
        <p:spPr bwMode="auto">
          <a:xfrm>
            <a:off x="4114800" y="5105400"/>
            <a:ext cx="45720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Depende de todos los orígenes tiene que ver con la posibilidad de ser visitado y los costos ponderados por </a:t>
            </a:r>
            <a:r>
              <a:rPr lang="es-ES_tradnl">
                <a:solidFill>
                  <a:schemeClr val="accent2"/>
                </a:solidFill>
                <a:latin typeface="Symbol" pitchFamily="18" charset="2"/>
              </a:rPr>
              <a:t>b</a:t>
            </a:r>
          </a:p>
        </p:txBody>
      </p:sp>
      <p:sp>
        <p:nvSpPr>
          <p:cNvPr id="30728" name="AutoShape 8"/>
          <p:cNvSpPr>
            <a:spLocks/>
          </p:cNvSpPr>
          <p:nvPr/>
        </p:nvSpPr>
        <p:spPr bwMode="auto">
          <a:xfrm>
            <a:off x="4114800" y="3581400"/>
            <a:ext cx="76200" cy="1371600"/>
          </a:xfrm>
          <a:prstGeom prst="leftBrace">
            <a:avLst>
              <a:gd name="adj1" fmla="val 150000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29" name="AutoShape 9"/>
          <p:cNvSpPr>
            <a:spLocks/>
          </p:cNvSpPr>
          <p:nvPr/>
        </p:nvSpPr>
        <p:spPr bwMode="auto">
          <a:xfrm>
            <a:off x="3962400" y="5257800"/>
            <a:ext cx="152400" cy="1219200"/>
          </a:xfrm>
          <a:prstGeom prst="leftBrace">
            <a:avLst>
              <a:gd name="adj1" fmla="val 66667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07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07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7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7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07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07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07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07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07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07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07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07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23" grpId="0" build="p" autoUpdateAnimBg="0"/>
      <p:bldP spid="30726" grpId="0" autoUpdateAnimBg="0"/>
      <p:bldP spid="30727" grpId="0" autoUpdateAnimBg="0"/>
      <p:bldP spid="30728" grpId="0" animBg="1"/>
      <p:bldP spid="30729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1747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Otro modelo que proviene de la física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Principio de Maximización de la Entropía	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1748" name="Text Box 4"/>
          <p:cNvSpPr txBox="1">
            <a:spLocks noChangeArrowheads="1"/>
          </p:cNvSpPr>
          <p:nvPr/>
        </p:nvSpPr>
        <p:spPr bwMode="auto">
          <a:xfrm>
            <a:off x="1600200" y="27432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O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, D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  <a:endParaRPr lang="es-ES_tradnl">
              <a:solidFill>
                <a:schemeClr val="accent2"/>
              </a:solidFill>
              <a:latin typeface="Comic Sans MS" pitchFamily="66" charset="0"/>
            </a:endParaRPr>
          </a:p>
        </p:txBody>
      </p:sp>
      <p:sp>
        <p:nvSpPr>
          <p:cNvPr id="31749" name="Text Box 5"/>
          <p:cNvSpPr txBox="1">
            <a:spLocks noChangeArrowheads="1"/>
          </p:cNvSpPr>
          <p:nvPr/>
        </p:nvSpPr>
        <p:spPr bwMode="auto">
          <a:xfrm>
            <a:off x="5410200" y="27432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Estado macro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1750" name="Text Box 6"/>
          <p:cNvSpPr txBox="1">
            <a:spLocks noChangeArrowheads="1"/>
          </p:cNvSpPr>
          <p:nvPr/>
        </p:nvSpPr>
        <p:spPr bwMode="auto">
          <a:xfrm>
            <a:off x="2209800" y="38100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{V</a:t>
            </a:r>
            <a:r>
              <a:rPr lang="es-ES_tradnl" baseline="-25000">
                <a:solidFill>
                  <a:srgbClr val="FF3300"/>
                </a:solidFill>
                <a:latin typeface="Comic Sans MS" pitchFamily="66" charset="0"/>
              </a:rPr>
              <a:t>ij</a:t>
            </a: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}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1751" name="Text Box 7"/>
          <p:cNvSpPr txBox="1">
            <a:spLocks noChangeArrowheads="1"/>
          </p:cNvSpPr>
          <p:nvPr/>
        </p:nvSpPr>
        <p:spPr bwMode="auto">
          <a:xfrm>
            <a:off x="5486400" y="38100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Estado meso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1752" name="Text Box 8"/>
          <p:cNvSpPr txBox="1">
            <a:spLocks noChangeArrowheads="1"/>
          </p:cNvSpPr>
          <p:nvPr/>
        </p:nvSpPr>
        <p:spPr bwMode="auto">
          <a:xfrm>
            <a:off x="5562600" y="56388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Estado micro</a:t>
            </a:r>
          </a:p>
        </p:txBody>
      </p:sp>
      <p:sp>
        <p:nvSpPr>
          <p:cNvPr id="31753" name="Text Box 9"/>
          <p:cNvSpPr txBox="1">
            <a:spLocks noChangeArrowheads="1"/>
          </p:cNvSpPr>
          <p:nvPr/>
        </p:nvSpPr>
        <p:spPr bwMode="auto">
          <a:xfrm>
            <a:off x="2971800" y="5105400"/>
            <a:ext cx="22098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Decisiones individuales de viaje</a:t>
            </a:r>
          </a:p>
        </p:txBody>
      </p:sp>
      <p:sp>
        <p:nvSpPr>
          <p:cNvPr id="31754" name="AutoShape 10"/>
          <p:cNvSpPr>
            <a:spLocks/>
          </p:cNvSpPr>
          <p:nvPr/>
        </p:nvSpPr>
        <p:spPr bwMode="auto">
          <a:xfrm rot="5400000">
            <a:off x="1790700" y="2324100"/>
            <a:ext cx="457200" cy="2362200"/>
          </a:xfrm>
          <a:prstGeom prst="leftBrace">
            <a:avLst>
              <a:gd name="adj1" fmla="val 43056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1755" name="AutoShape 11"/>
          <p:cNvSpPr>
            <a:spLocks/>
          </p:cNvSpPr>
          <p:nvPr/>
        </p:nvSpPr>
        <p:spPr bwMode="auto">
          <a:xfrm rot="5400000">
            <a:off x="2324100" y="3543300"/>
            <a:ext cx="457200" cy="2362200"/>
          </a:xfrm>
          <a:prstGeom prst="leftBrace">
            <a:avLst>
              <a:gd name="adj1" fmla="val 43056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1756" name="Rectangle 12"/>
          <p:cNvSpPr>
            <a:spLocks noChangeArrowheads="1"/>
          </p:cNvSpPr>
          <p:nvPr/>
        </p:nvSpPr>
        <p:spPr bwMode="auto">
          <a:xfrm>
            <a:off x="1524000" y="2743200"/>
            <a:ext cx="1066800" cy="5334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1757" name="Rectangle 13"/>
          <p:cNvSpPr>
            <a:spLocks noChangeArrowheads="1"/>
          </p:cNvSpPr>
          <p:nvPr/>
        </p:nvSpPr>
        <p:spPr bwMode="auto">
          <a:xfrm>
            <a:off x="2209800" y="3810000"/>
            <a:ext cx="762000" cy="5334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1758" name="Rectangle 14"/>
          <p:cNvSpPr>
            <a:spLocks noChangeArrowheads="1"/>
          </p:cNvSpPr>
          <p:nvPr/>
        </p:nvSpPr>
        <p:spPr bwMode="auto">
          <a:xfrm>
            <a:off x="2895600" y="5029200"/>
            <a:ext cx="1905000" cy="137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17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17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17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17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500"/>
                            </p:stCondLst>
                            <p:childTnLst>
                              <p:par>
                                <p:cTn id="2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17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17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17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17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17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17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17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17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17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17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500"/>
                            </p:stCondLst>
                            <p:childTnLst>
                              <p:par>
                                <p:cTn id="5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317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317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317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317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317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317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317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317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500"/>
                            </p:stCondLst>
                            <p:childTnLst>
                              <p:par>
                                <p:cTn id="7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317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317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747" grpId="0" build="p" autoUpdateAnimBg="0"/>
      <p:bldP spid="31748" grpId="0" autoUpdateAnimBg="0"/>
      <p:bldP spid="31749" grpId="0" autoUpdateAnimBg="0"/>
      <p:bldP spid="31750" grpId="0" autoUpdateAnimBg="0"/>
      <p:bldP spid="31751" grpId="0" autoUpdateAnimBg="0"/>
      <p:bldP spid="31752" grpId="0" autoUpdateAnimBg="0"/>
      <p:bldP spid="31753" grpId="0" autoUpdateAnimBg="0"/>
      <p:bldP spid="31754" grpId="0" animBg="1"/>
      <p:bldP spid="31755" grpId="0" animBg="1"/>
      <p:bldP spid="31756" grpId="0" animBg="1"/>
      <p:bldP spid="31757" grpId="0" animBg="1"/>
      <p:bldP spid="31758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2771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5221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Hipótesis: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a falta de mayor información, todos los microestados son equiprobables.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Restricciones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Dado un estado </a:t>
            </a:r>
            <a:r>
              <a:rPr lang="es-ES_tradnl" sz="2800">
                <a:solidFill>
                  <a:srgbClr val="FF3300"/>
                </a:solidFill>
                <a:latin typeface="Comic Sans MS" pitchFamily="66" charset="0"/>
              </a:rPr>
              <a:t>MACRO</a:t>
            </a:r>
            <a:r>
              <a:rPr lang="es-ES_tradnl" sz="2800">
                <a:latin typeface="Comic Sans MS" pitchFamily="66" charset="0"/>
              </a:rPr>
              <a:t> (restricciones)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encontrar el estado 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MESO</a:t>
            </a:r>
            <a:r>
              <a:rPr lang="es-ES_tradnl" sz="2800">
                <a:latin typeface="Comic Sans MS" pitchFamily="66" charset="0"/>
              </a:rPr>
              <a:t> más probable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será aquel que tenga un mayor número de </a:t>
            </a:r>
            <a:r>
              <a:rPr lang="es-ES_tradnl" sz="2800" b="1">
                <a:latin typeface="Comic Sans MS" pitchFamily="66" charset="0"/>
              </a:rPr>
              <a:t>microestados</a:t>
            </a:r>
            <a:r>
              <a:rPr lang="es-ES_tradnl" sz="2800">
                <a:latin typeface="Comic Sans MS" pitchFamily="66" charset="0"/>
              </a:rPr>
              <a:t> asociados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Principio de Maximización de la Entropía</a:t>
            </a:r>
            <a:r>
              <a:rPr lang="es-ES_tradnl" sz="2800">
                <a:latin typeface="Comic Sans MS" pitchFamily="66" charset="0"/>
              </a:rPr>
              <a:t>	</a:t>
            </a:r>
            <a:endParaRPr lang="es-ES_tradnl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2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2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2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2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2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2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2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2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27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27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277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277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27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27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771" grpId="0" build="p" autoUpdateAnimBg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3795" name="Text Box 3"/>
          <p:cNvSpPr txBox="1">
            <a:spLocks noChangeArrowheads="1"/>
          </p:cNvSpPr>
          <p:nvPr/>
        </p:nvSpPr>
        <p:spPr bwMode="auto">
          <a:xfrm>
            <a:off x="914400" y="914400"/>
            <a:ext cx="7696200" cy="4700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 dirty="0">
                <a:latin typeface="Comic Sans MS" pitchFamily="66" charset="0"/>
              </a:rPr>
              <a:t>Ejemplo:</a:t>
            </a:r>
          </a:p>
          <a:p>
            <a:pPr>
              <a:spcBef>
                <a:spcPct val="50000"/>
              </a:spcBef>
            </a:pPr>
            <a:r>
              <a:rPr lang="es-ES_tradnl" sz="2800" dirty="0">
                <a:latin typeface="Comic Sans MS" pitchFamily="66" charset="0"/>
              </a:rPr>
              <a:t>2</a:t>
            </a:r>
            <a:r>
              <a:rPr lang="es-ES_tradnl" sz="2800" dirty="0" smtClean="0">
                <a:latin typeface="Comic Sans MS" pitchFamily="66" charset="0"/>
              </a:rPr>
              <a:t> </a:t>
            </a:r>
            <a:r>
              <a:rPr lang="es-ES_tradnl" sz="2800" dirty="0">
                <a:latin typeface="Comic Sans MS" pitchFamily="66" charset="0"/>
              </a:rPr>
              <a:t>zonas, </a:t>
            </a:r>
            <a:r>
              <a:rPr lang="es-ES_tradnl" sz="2800" dirty="0" smtClean="0">
                <a:latin typeface="Comic Sans MS" pitchFamily="66" charset="0"/>
              </a:rPr>
              <a:t>4 </a:t>
            </a:r>
            <a:r>
              <a:rPr lang="es-ES_tradnl" sz="2800" dirty="0">
                <a:latin typeface="Comic Sans MS" pitchFamily="66" charset="0"/>
              </a:rPr>
              <a:t>habitantes</a:t>
            </a:r>
          </a:p>
          <a:p>
            <a:pPr>
              <a:spcBef>
                <a:spcPct val="50000"/>
              </a:spcBef>
            </a:pPr>
            <a:r>
              <a:rPr lang="es-ES_tradnl" sz="2800" dirty="0">
                <a:latin typeface="Comic Sans MS" pitchFamily="66" charset="0"/>
              </a:rPr>
              <a:t>Estado </a:t>
            </a:r>
            <a:r>
              <a:rPr lang="es-ES_tradnl" sz="2800" dirty="0">
                <a:solidFill>
                  <a:srgbClr val="FF3300"/>
                </a:solidFill>
                <a:latin typeface="Comic Sans MS" pitchFamily="66" charset="0"/>
              </a:rPr>
              <a:t>MACRO</a:t>
            </a:r>
            <a:r>
              <a:rPr lang="es-ES_tradnl" sz="2800" dirty="0">
                <a:latin typeface="Comic Sans MS" pitchFamily="66" charset="0"/>
              </a:rPr>
              <a:t> (restricciones):</a:t>
            </a:r>
          </a:p>
          <a:p>
            <a:pPr>
              <a:spcBef>
                <a:spcPct val="50000"/>
              </a:spcBef>
            </a:pPr>
            <a:r>
              <a:rPr lang="es-ES_tradnl" sz="2800" dirty="0">
                <a:latin typeface="Comic Sans MS" pitchFamily="66" charset="0"/>
              </a:rPr>
              <a:t>--&gt; O1=O2=2        D1=D2=2</a:t>
            </a:r>
          </a:p>
          <a:p>
            <a:pPr>
              <a:spcBef>
                <a:spcPct val="50000"/>
              </a:spcBef>
            </a:pPr>
            <a:r>
              <a:rPr lang="es-ES_tradnl" sz="2800" dirty="0">
                <a:latin typeface="Comic Sans MS" pitchFamily="66" charset="0"/>
              </a:rPr>
              <a:t>encontrar el estado </a:t>
            </a:r>
            <a:r>
              <a:rPr lang="es-ES_tradnl" sz="2800" dirty="0">
                <a:solidFill>
                  <a:schemeClr val="accent2"/>
                </a:solidFill>
                <a:latin typeface="Comic Sans MS" pitchFamily="66" charset="0"/>
              </a:rPr>
              <a:t>MESO</a:t>
            </a:r>
            <a:r>
              <a:rPr lang="es-ES_tradnl" sz="2800" dirty="0">
                <a:latin typeface="Comic Sans MS" pitchFamily="66" charset="0"/>
              </a:rPr>
              <a:t> más probable</a:t>
            </a:r>
          </a:p>
          <a:p>
            <a:pPr>
              <a:spcBef>
                <a:spcPct val="50000"/>
              </a:spcBef>
            </a:pPr>
            <a:r>
              <a:rPr lang="es-ES_tradnl" sz="2800" dirty="0">
                <a:latin typeface="Comic Sans MS" pitchFamily="66" charset="0"/>
              </a:rPr>
              <a:t>--&gt; </a:t>
            </a:r>
            <a:r>
              <a:rPr lang="es-ES_tradnl" sz="2800" dirty="0" err="1">
                <a:solidFill>
                  <a:schemeClr val="accent2"/>
                </a:solidFill>
                <a:latin typeface="Comic Sans MS" pitchFamily="66" charset="0"/>
              </a:rPr>
              <a:t>mesoestados</a:t>
            </a:r>
            <a:r>
              <a:rPr lang="es-ES_tradnl" sz="2800" dirty="0">
                <a:latin typeface="Comic Sans MS" pitchFamily="66" charset="0"/>
              </a:rPr>
              <a:t> compatibles con ese </a:t>
            </a:r>
            <a:r>
              <a:rPr lang="es-ES_tradnl" sz="2800" dirty="0" err="1">
                <a:latin typeface="Comic Sans MS" pitchFamily="66" charset="0"/>
              </a:rPr>
              <a:t>macroestado</a:t>
            </a:r>
            <a:endParaRPr lang="es-ES_tradnl" sz="2800" dirty="0">
              <a:latin typeface="Comic Sans MS" pitchFamily="66" charset="0"/>
            </a:endParaRPr>
          </a:p>
          <a:p>
            <a:pPr>
              <a:spcBef>
                <a:spcPct val="50000"/>
              </a:spcBef>
            </a:pPr>
            <a:endParaRPr lang="es-ES_tradnl" dirty="0">
              <a:latin typeface="Comic Sans MS" pitchFamily="66" charset="0"/>
            </a:endParaRPr>
          </a:p>
        </p:txBody>
      </p:sp>
      <p:graphicFrame>
        <p:nvGraphicFramePr>
          <p:cNvPr id="33796" name="Object 4"/>
          <p:cNvGraphicFramePr>
            <a:graphicFrameLocks noChangeAspect="1"/>
          </p:cNvGraphicFramePr>
          <p:nvPr/>
        </p:nvGraphicFramePr>
        <p:xfrm>
          <a:off x="914400" y="5181600"/>
          <a:ext cx="2505075" cy="1552575"/>
        </p:xfrm>
        <a:graphic>
          <a:graphicData uri="http://schemas.openxmlformats.org/presentationml/2006/ole">
            <p:oleObj spid="_x0000_s33796" name="Hoja de cálculo" r:id="rId3" imgW="2514600" imgH="1562100" progId="Excel.Sheet.8">
              <p:embed/>
            </p:oleObj>
          </a:graphicData>
        </a:graphic>
      </p:graphicFrame>
      <p:graphicFrame>
        <p:nvGraphicFramePr>
          <p:cNvPr id="33797" name="Object 5"/>
          <p:cNvGraphicFramePr>
            <a:graphicFrameLocks noChangeAspect="1"/>
          </p:cNvGraphicFramePr>
          <p:nvPr/>
        </p:nvGraphicFramePr>
        <p:xfrm>
          <a:off x="3886200" y="5105400"/>
          <a:ext cx="2295525" cy="1552575"/>
        </p:xfrm>
        <a:graphic>
          <a:graphicData uri="http://schemas.openxmlformats.org/presentationml/2006/ole">
            <p:oleObj spid="_x0000_s33797" name="Hoja de cálculo" r:id="rId4" imgW="2311400" imgH="1562100" progId="Excel.Sheet.8">
              <p:embed/>
            </p:oleObj>
          </a:graphicData>
        </a:graphic>
      </p:graphicFrame>
      <p:graphicFrame>
        <p:nvGraphicFramePr>
          <p:cNvPr id="33798" name="Object 6"/>
          <p:cNvGraphicFramePr>
            <a:graphicFrameLocks noChangeAspect="1"/>
          </p:cNvGraphicFramePr>
          <p:nvPr/>
        </p:nvGraphicFramePr>
        <p:xfrm>
          <a:off x="6705600" y="5029200"/>
          <a:ext cx="2295525" cy="1552575"/>
        </p:xfrm>
        <a:graphic>
          <a:graphicData uri="http://schemas.openxmlformats.org/presentationml/2006/ole">
            <p:oleObj spid="_x0000_s33798" name="Hoja de cálculo" r:id="rId5" imgW="2311400" imgH="1562100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37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37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37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37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37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37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37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37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37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37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37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37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37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37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37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37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37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37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3795" grpId="0" build="p" autoUpdateAnimBg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Text Box 2"/>
          <p:cNvSpPr txBox="1">
            <a:spLocks noChangeArrowheads="1"/>
          </p:cNvSpPr>
          <p:nvPr/>
        </p:nvSpPr>
        <p:spPr bwMode="auto">
          <a:xfrm>
            <a:off x="0" y="1524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4819" name="Text Box 3"/>
          <p:cNvSpPr txBox="1">
            <a:spLocks noChangeArrowheads="1"/>
          </p:cNvSpPr>
          <p:nvPr/>
        </p:nvSpPr>
        <p:spPr bwMode="auto">
          <a:xfrm>
            <a:off x="533400" y="533400"/>
            <a:ext cx="8077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--&gt; microestados asociados a cada </a:t>
            </a: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mesoestado</a:t>
            </a:r>
            <a:endParaRPr lang="es-ES_tradnl">
              <a:latin typeface="Comic Sans MS" pitchFamily="66" charset="0"/>
            </a:endParaRPr>
          </a:p>
        </p:txBody>
      </p:sp>
      <p:graphicFrame>
        <p:nvGraphicFramePr>
          <p:cNvPr id="34820" name="Object 4"/>
          <p:cNvGraphicFramePr>
            <a:graphicFrameLocks noChangeAspect="1"/>
          </p:cNvGraphicFramePr>
          <p:nvPr/>
        </p:nvGraphicFramePr>
        <p:xfrm>
          <a:off x="304800" y="1676400"/>
          <a:ext cx="1752600" cy="1085850"/>
        </p:xfrm>
        <a:graphic>
          <a:graphicData uri="http://schemas.openxmlformats.org/presentationml/2006/ole">
            <p:oleObj spid="_x0000_s34820" name="Hoja de cálculo" r:id="rId3" imgW="2514600" imgH="1562100" progId="Excel.Sheet.8">
              <p:embed/>
            </p:oleObj>
          </a:graphicData>
        </a:graphic>
      </p:graphicFrame>
      <p:graphicFrame>
        <p:nvGraphicFramePr>
          <p:cNvPr id="34821" name="Object 5"/>
          <p:cNvGraphicFramePr>
            <a:graphicFrameLocks noChangeAspect="1"/>
          </p:cNvGraphicFramePr>
          <p:nvPr/>
        </p:nvGraphicFramePr>
        <p:xfrm>
          <a:off x="228600" y="4191000"/>
          <a:ext cx="1676400" cy="1133475"/>
        </p:xfrm>
        <a:graphic>
          <a:graphicData uri="http://schemas.openxmlformats.org/presentationml/2006/ole">
            <p:oleObj spid="_x0000_s34821" name="Hoja de cálculo" r:id="rId4" imgW="2311400" imgH="1562100" progId="Excel.Sheet.8">
              <p:embed/>
            </p:oleObj>
          </a:graphicData>
        </a:graphic>
      </p:graphicFrame>
      <p:graphicFrame>
        <p:nvGraphicFramePr>
          <p:cNvPr id="34822" name="Object 6"/>
          <p:cNvGraphicFramePr>
            <a:graphicFrameLocks noChangeAspect="1"/>
          </p:cNvGraphicFramePr>
          <p:nvPr/>
        </p:nvGraphicFramePr>
        <p:xfrm>
          <a:off x="5791200" y="4038600"/>
          <a:ext cx="1676400" cy="1133475"/>
        </p:xfrm>
        <a:graphic>
          <a:graphicData uri="http://schemas.openxmlformats.org/presentationml/2006/ole">
            <p:oleObj spid="_x0000_s34822" name="Hoja de cálculo" r:id="rId5" imgW="2311400" imgH="1562100" progId="Excel.Sheet.8">
              <p:embed/>
            </p:oleObj>
          </a:graphicData>
        </a:graphic>
      </p:graphicFrame>
      <p:graphicFrame>
        <p:nvGraphicFramePr>
          <p:cNvPr id="34823" name="Object 7"/>
          <p:cNvGraphicFramePr>
            <a:graphicFrameLocks noChangeAspect="1"/>
          </p:cNvGraphicFramePr>
          <p:nvPr/>
        </p:nvGraphicFramePr>
        <p:xfrm>
          <a:off x="2057400" y="1143000"/>
          <a:ext cx="5943600" cy="2619375"/>
        </p:xfrm>
        <a:graphic>
          <a:graphicData uri="http://schemas.openxmlformats.org/presentationml/2006/ole">
            <p:oleObj spid="_x0000_s34823" name="Hoja de cálculo" r:id="rId6" imgW="9372600" imgH="4140200" progId="Excel.Sheet.8">
              <p:embed/>
            </p:oleObj>
          </a:graphicData>
        </a:graphic>
      </p:graphicFrame>
      <p:graphicFrame>
        <p:nvGraphicFramePr>
          <p:cNvPr id="34824" name="Object 8"/>
          <p:cNvGraphicFramePr>
            <a:graphicFrameLocks noChangeAspect="1"/>
          </p:cNvGraphicFramePr>
          <p:nvPr/>
        </p:nvGraphicFramePr>
        <p:xfrm>
          <a:off x="1905000" y="4114800"/>
          <a:ext cx="2825750" cy="1274763"/>
        </p:xfrm>
        <a:graphic>
          <a:graphicData uri="http://schemas.openxmlformats.org/presentationml/2006/ole">
            <p:oleObj spid="_x0000_s34824" name="Hoja de cálculo" r:id="rId7" imgW="4597400" imgH="2082800" progId="Excel.Sheet.8">
              <p:embed/>
            </p:oleObj>
          </a:graphicData>
        </a:graphic>
      </p:graphicFrame>
      <p:graphicFrame>
        <p:nvGraphicFramePr>
          <p:cNvPr id="34825" name="Object 9"/>
          <p:cNvGraphicFramePr>
            <a:graphicFrameLocks noChangeAspect="1"/>
          </p:cNvGraphicFramePr>
          <p:nvPr/>
        </p:nvGraphicFramePr>
        <p:xfrm>
          <a:off x="5334000" y="5181600"/>
          <a:ext cx="3048000" cy="1374775"/>
        </p:xfrm>
        <a:graphic>
          <a:graphicData uri="http://schemas.openxmlformats.org/presentationml/2006/ole">
            <p:oleObj spid="_x0000_s34825" name="Hoja de cálculo" r:id="rId8" imgW="4597400" imgH="2082800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48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48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48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48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48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48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48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48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48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48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48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48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819" grpId="0" build="p" autoUpdateAnimBg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5843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Wilson (1971) demostró que:		</a:t>
            </a:r>
            <a:endParaRPr lang="es-ES_tradnl">
              <a:latin typeface="Comic Sans MS" pitchFamily="66" charset="0"/>
            </a:endParaRPr>
          </a:p>
        </p:txBody>
      </p:sp>
      <p:graphicFrame>
        <p:nvGraphicFramePr>
          <p:cNvPr id="35844" name="Object 4"/>
          <p:cNvGraphicFramePr>
            <a:graphicFrameLocks noChangeAspect="1"/>
          </p:cNvGraphicFramePr>
          <p:nvPr/>
        </p:nvGraphicFramePr>
        <p:xfrm>
          <a:off x="2971800" y="1752600"/>
          <a:ext cx="2209800" cy="1262063"/>
        </p:xfrm>
        <a:graphic>
          <a:graphicData uri="http://schemas.openxmlformats.org/presentationml/2006/ole">
            <p:oleObj spid="_x0000_s35844" name="Ecuación" r:id="rId3" imgW="977760" imgH="558720" progId="Equation.3">
              <p:embed/>
            </p:oleObj>
          </a:graphicData>
        </a:graphic>
      </p:graphicFrame>
      <p:sp>
        <p:nvSpPr>
          <p:cNvPr id="35845" name="Text Box 5"/>
          <p:cNvSpPr txBox="1">
            <a:spLocks noChangeArrowheads="1"/>
          </p:cNvSpPr>
          <p:nvPr/>
        </p:nvSpPr>
        <p:spPr bwMode="auto">
          <a:xfrm>
            <a:off x="1066800" y="3200400"/>
            <a:ext cx="7696200" cy="946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W: entropía = número de microestados asociados al mesoestado {V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}		</a:t>
            </a:r>
            <a:endParaRPr lang="es-ES_tradnl">
              <a:latin typeface="Comic Sans MS" pitchFamily="66" charset="0"/>
            </a:endParaRPr>
          </a:p>
        </p:txBody>
      </p:sp>
      <p:graphicFrame>
        <p:nvGraphicFramePr>
          <p:cNvPr id="35846" name="Object 6"/>
          <p:cNvGraphicFramePr>
            <a:graphicFrameLocks noChangeAspect="1"/>
          </p:cNvGraphicFramePr>
          <p:nvPr/>
        </p:nvGraphicFramePr>
        <p:xfrm>
          <a:off x="381000" y="4572000"/>
          <a:ext cx="8382000" cy="857250"/>
        </p:xfrm>
        <a:graphic>
          <a:graphicData uri="http://schemas.openxmlformats.org/presentationml/2006/ole">
            <p:oleObj spid="_x0000_s35846" name="Ecuación" r:id="rId4" imgW="383508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8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58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58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58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58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58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843" grpId="0" build="p" autoUpdateAnimBg="0"/>
      <p:bldP spid="35845" grpId="0" build="p" autoUpdateAnimBg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6867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946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Estado 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MESO </a:t>
            </a:r>
            <a:r>
              <a:rPr lang="es-ES_tradnl" sz="2800">
                <a:latin typeface="Comic Sans MS" pitchFamily="66" charset="0"/>
              </a:rPr>
              <a:t>más probable ==&gt; maximizar W		</a:t>
            </a:r>
            <a:endParaRPr lang="es-ES_tradnl">
              <a:latin typeface="Comic Sans MS" pitchFamily="66" charset="0"/>
            </a:endParaRPr>
          </a:p>
        </p:txBody>
      </p:sp>
      <p:graphicFrame>
        <p:nvGraphicFramePr>
          <p:cNvPr id="36868" name="Object 4"/>
          <p:cNvGraphicFramePr>
            <a:graphicFrameLocks noChangeAspect="1"/>
          </p:cNvGraphicFramePr>
          <p:nvPr/>
        </p:nvGraphicFramePr>
        <p:xfrm>
          <a:off x="2971800" y="1752600"/>
          <a:ext cx="2209800" cy="1262063"/>
        </p:xfrm>
        <a:graphic>
          <a:graphicData uri="http://schemas.openxmlformats.org/presentationml/2006/ole">
            <p:oleObj spid="_x0000_s36868" name="Ecuación" r:id="rId3" imgW="977760" imgH="558720" progId="Equation.3">
              <p:embed/>
            </p:oleObj>
          </a:graphicData>
        </a:graphic>
      </p:graphicFrame>
      <p:sp>
        <p:nvSpPr>
          <p:cNvPr id="36869" name="Text Box 5"/>
          <p:cNvSpPr txBox="1">
            <a:spLocks noChangeArrowheads="1"/>
          </p:cNvSpPr>
          <p:nvPr/>
        </p:nvSpPr>
        <p:spPr bwMode="auto">
          <a:xfrm>
            <a:off x="1066800" y="3200400"/>
            <a:ext cx="7696200" cy="1801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Función difícil de optimizar 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aproximación de Stirling: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ln (N!) ~ N ln N - N     (para N grande)		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6870" name="Text Box 6"/>
          <p:cNvSpPr txBox="1">
            <a:spLocks noChangeArrowheads="1"/>
          </p:cNvSpPr>
          <p:nvPr/>
        </p:nvSpPr>
        <p:spPr bwMode="auto">
          <a:xfrm>
            <a:off x="2209800" y="1905000"/>
            <a:ext cx="762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max</a:t>
            </a:r>
            <a:endParaRPr lang="es-ES_tradnl"/>
          </a:p>
        </p:txBody>
      </p:sp>
      <p:graphicFrame>
        <p:nvGraphicFramePr>
          <p:cNvPr id="36871" name="Object 7"/>
          <p:cNvGraphicFramePr>
            <a:graphicFrameLocks noChangeAspect="1"/>
          </p:cNvGraphicFramePr>
          <p:nvPr/>
        </p:nvGraphicFramePr>
        <p:xfrm>
          <a:off x="685800" y="5334000"/>
          <a:ext cx="2438400" cy="1154113"/>
        </p:xfrm>
        <a:graphic>
          <a:graphicData uri="http://schemas.openxmlformats.org/presentationml/2006/ole">
            <p:oleObj spid="_x0000_s36871" name="Ecuación" r:id="rId4" imgW="1180800" imgH="558720" progId="Equation.3">
              <p:embed/>
            </p:oleObj>
          </a:graphicData>
        </a:graphic>
      </p:graphicFrame>
      <p:graphicFrame>
        <p:nvGraphicFramePr>
          <p:cNvPr id="36872" name="Object 8"/>
          <p:cNvGraphicFramePr>
            <a:graphicFrameLocks noChangeAspect="1"/>
          </p:cNvGraphicFramePr>
          <p:nvPr/>
        </p:nvGraphicFramePr>
        <p:xfrm>
          <a:off x="3810000" y="5410200"/>
          <a:ext cx="5486400" cy="854075"/>
        </p:xfrm>
        <a:graphic>
          <a:graphicData uri="http://schemas.openxmlformats.org/presentationml/2006/ole">
            <p:oleObj spid="_x0000_s36872" name="Ecuación" r:id="rId5" imgW="2273040" imgH="355320" progId="Equation.3">
              <p:embed/>
            </p:oleObj>
          </a:graphicData>
        </a:graphic>
      </p:graphicFrame>
      <p:sp>
        <p:nvSpPr>
          <p:cNvPr id="36873" name="AutoShape 9"/>
          <p:cNvSpPr>
            <a:spLocks noChangeArrowheads="1"/>
          </p:cNvSpPr>
          <p:nvPr/>
        </p:nvSpPr>
        <p:spPr bwMode="auto">
          <a:xfrm rot="5350943">
            <a:off x="3162300" y="5524500"/>
            <a:ext cx="304800" cy="381000"/>
          </a:xfrm>
          <a:prstGeom prst="upDownArrow">
            <a:avLst>
              <a:gd name="adj1" fmla="val 50000"/>
              <a:gd name="adj2" fmla="val 25000"/>
            </a:avLst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74" name="Text Box 10"/>
          <p:cNvSpPr txBox="1">
            <a:spLocks noChangeArrowheads="1"/>
          </p:cNvSpPr>
          <p:nvPr/>
        </p:nvSpPr>
        <p:spPr bwMode="auto">
          <a:xfrm>
            <a:off x="3657600" y="61722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/>
              <a:t>. . 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68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68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500"/>
                            </p:stCondLst>
                            <p:childTnLst>
                              <p:par>
                                <p:cTn id="16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68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68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68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68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68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68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68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68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68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68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68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68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368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68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368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68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67" grpId="0" build="p" autoUpdateAnimBg="0"/>
      <p:bldP spid="36869" grpId="0" build="p" autoUpdateAnimBg="0"/>
      <p:bldP spid="36870" grpId="0" autoUpdateAnimBg="0"/>
      <p:bldP spid="36873" grpId="0" animBg="1"/>
      <p:bldP spid="36874" grpId="0" autoUpdateAnimBg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7891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. . .	--&gt; 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·O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·D</a:t>
            </a:r>
            <a:r>
              <a:rPr lang="es-ES_tradnl" sz="2800" baseline="-25000">
                <a:latin typeface="Comic Sans MS" pitchFamily="66" charset="0"/>
              </a:rPr>
              <a:t>j </a:t>
            </a:r>
            <a:r>
              <a:rPr lang="es-ES_tradnl" sz="2800">
                <a:latin typeface="Comic Sans MS" pitchFamily="66" charset="0"/>
              </a:rPr>
              <a:t>·exp(-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c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)</a:t>
            </a:r>
            <a:r>
              <a:rPr lang="es-ES_tradnl" sz="2800" baseline="-25000">
                <a:latin typeface="Comic Sans MS" pitchFamily="66" charset="0"/>
              </a:rPr>
              <a:t> </a:t>
            </a:r>
            <a:r>
              <a:rPr lang="es-ES_tradnl" sz="2800">
                <a:latin typeface="Comic Sans MS" pitchFamily="66" charset="0"/>
              </a:rPr>
              <a:t>	</a:t>
            </a:r>
          </a:p>
        </p:txBody>
      </p:sp>
      <p:graphicFrame>
        <p:nvGraphicFramePr>
          <p:cNvPr id="37892" name="Object 4"/>
          <p:cNvGraphicFramePr>
            <a:graphicFrameLocks noChangeAspect="1"/>
          </p:cNvGraphicFramePr>
          <p:nvPr/>
        </p:nvGraphicFramePr>
        <p:xfrm>
          <a:off x="533400" y="2819400"/>
          <a:ext cx="3048000" cy="1081088"/>
        </p:xfrm>
        <a:graphic>
          <a:graphicData uri="http://schemas.openxmlformats.org/presentationml/2006/ole">
            <p:oleObj spid="_x0000_s37892" name="Ecuación" r:id="rId3" imgW="1498320" imgH="533160" progId="Equation.3">
              <p:embed/>
            </p:oleObj>
          </a:graphicData>
        </a:graphic>
      </p:graphicFrame>
      <p:graphicFrame>
        <p:nvGraphicFramePr>
          <p:cNvPr id="37893" name="Object 5"/>
          <p:cNvGraphicFramePr>
            <a:graphicFrameLocks noChangeAspect="1"/>
          </p:cNvGraphicFramePr>
          <p:nvPr/>
        </p:nvGraphicFramePr>
        <p:xfrm>
          <a:off x="533400" y="1752600"/>
          <a:ext cx="3048000" cy="1117600"/>
        </p:xfrm>
        <a:graphic>
          <a:graphicData uri="http://schemas.openxmlformats.org/presentationml/2006/ole">
            <p:oleObj spid="_x0000_s37893" name="Ecuación" r:id="rId4" imgW="1523880" imgH="558720" progId="Equation.3">
              <p:embed/>
            </p:oleObj>
          </a:graphicData>
        </a:graphic>
      </p:graphicFrame>
      <p:sp>
        <p:nvSpPr>
          <p:cNvPr id="37894" name="Text Box 6"/>
          <p:cNvSpPr txBox="1">
            <a:spLocks noChangeArrowheads="1"/>
          </p:cNvSpPr>
          <p:nvPr/>
        </p:nvSpPr>
        <p:spPr bwMode="auto">
          <a:xfrm>
            <a:off x="3962400" y="2133600"/>
            <a:ext cx="4953000" cy="2441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Modelo de maximización de la entropía doblemente acotado con restricción de costo.</a:t>
            </a:r>
          </a:p>
          <a:p>
            <a:pPr>
              <a:spcBef>
                <a:spcPct val="50000"/>
              </a:spcBef>
            </a:pPr>
            <a:r>
              <a:rPr lang="es-ES_tradnl" sz="2800" baseline="-25000">
                <a:latin typeface="Comic Sans MS" pitchFamily="66" charset="0"/>
              </a:rPr>
              <a:t> </a:t>
            </a:r>
            <a:r>
              <a:rPr lang="es-ES_tradnl" sz="2800">
                <a:latin typeface="Comic Sans MS" pitchFamily="66" charset="0"/>
              </a:rPr>
              <a:t>	</a:t>
            </a:r>
          </a:p>
        </p:txBody>
      </p:sp>
      <p:sp>
        <p:nvSpPr>
          <p:cNvPr id="37895" name="Text Box 7"/>
          <p:cNvSpPr txBox="1">
            <a:spLocks noChangeArrowheads="1"/>
          </p:cNvSpPr>
          <p:nvPr/>
        </p:nvSpPr>
        <p:spPr bwMode="auto">
          <a:xfrm>
            <a:off x="533400" y="4114800"/>
            <a:ext cx="8458200" cy="1801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igual a gravitacional.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Requiere calibrar 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, dado que no conocemos C</a:t>
            </a:r>
          </a:p>
          <a:p>
            <a:pPr>
              <a:spcBef>
                <a:spcPct val="50000"/>
              </a:spcBef>
            </a:pPr>
            <a:r>
              <a:rPr lang="es-ES_tradnl" sz="2800" baseline="-25000">
                <a:latin typeface="Comic Sans MS" pitchFamily="66" charset="0"/>
              </a:rPr>
              <a:t> </a:t>
            </a:r>
            <a:r>
              <a:rPr lang="es-ES_tradnl" sz="2800">
                <a:latin typeface="Comic Sans MS" pitchFamily="66" charset="0"/>
              </a:rPr>
              <a:t>	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78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78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78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78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78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78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78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78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78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78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78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78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78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78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78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78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891" grpId="0" build="p" autoUpdateAnimBg="0"/>
      <p:bldP spid="37894" grpId="0" build="p" autoUpdateAnimBg="0"/>
      <p:bldP spid="37895" grpId="0" build="p" autoUpdateAnimBg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8915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4794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Marco de modelación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modificaciones: agregar o quitar restricciones.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Ejemplos: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simplemente acotado a orígenes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simplemente acotado a destinos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sin acotar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</a:t>
            </a:r>
          </a:p>
        </p:txBody>
      </p:sp>
      <p:sp>
        <p:nvSpPr>
          <p:cNvPr id="38916" name="Text Box 4"/>
          <p:cNvSpPr txBox="1">
            <a:spLocks noChangeArrowheads="1"/>
          </p:cNvSpPr>
          <p:nvPr/>
        </p:nvSpPr>
        <p:spPr bwMode="auto">
          <a:xfrm>
            <a:off x="5638800" y="61722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/>
              <a:t>. . 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89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89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89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89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89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89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89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89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89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89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891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891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891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891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89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89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915" grpId="0" build="p" autoUpdateAnimBg="0"/>
      <p:bldP spid="38916" grpId="0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1066800" y="457200"/>
            <a:ext cx="7086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381000" y="1371600"/>
            <a:ext cx="8229600" cy="555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Información disponible: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{O</a:t>
            </a:r>
            <a:r>
              <a:rPr lang="es-ES_tradnl" sz="2800" baseline="-25000">
                <a:latin typeface="Comic Sans MS" pitchFamily="66" charset="0"/>
              </a:rPr>
              <a:t>1</a:t>
            </a:r>
            <a:r>
              <a:rPr lang="es-ES_tradnl" sz="2800">
                <a:latin typeface="Comic Sans MS" pitchFamily="66" charset="0"/>
              </a:rPr>
              <a:t> ... O</a:t>
            </a:r>
            <a:r>
              <a:rPr lang="es-ES_tradnl" sz="2800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}, {D</a:t>
            </a:r>
            <a:r>
              <a:rPr lang="es-ES_tradnl" sz="2800" baseline="-25000">
                <a:latin typeface="Comic Sans MS" pitchFamily="66" charset="0"/>
              </a:rPr>
              <a:t>1</a:t>
            </a:r>
            <a:r>
              <a:rPr lang="es-ES_tradnl" sz="2800">
                <a:latin typeface="Comic Sans MS" pitchFamily="66" charset="0"/>
              </a:rPr>
              <a:t> ... D</a:t>
            </a:r>
            <a:r>
              <a:rPr lang="es-ES_tradnl" sz="2800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}, T 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Matriz anterior (actual) {v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}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Costos de transporte</a:t>
            </a:r>
          </a:p>
          <a:p>
            <a:pPr>
              <a:spcBef>
                <a:spcPct val="50000"/>
              </a:spcBef>
            </a:pPr>
            <a:r>
              <a:rPr lang="es-ES_tradnl" sz="2800" b="1">
                <a:solidFill>
                  <a:srgbClr val="FF3300"/>
                </a:solidFill>
                <a:latin typeface="Comic Sans MS" pitchFamily="66" charset="0"/>
              </a:rPr>
              <a:t>Métodos de Factor de Crecimiento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Factor de crecimiento UNIFORME</a:t>
            </a:r>
            <a:endParaRPr lang="es-ES_tradnl" sz="2800">
              <a:latin typeface="Comic Sans MS" pitchFamily="66" charset="0"/>
            </a:endParaRPr>
          </a:p>
          <a:p>
            <a:pPr lvl="1"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=F·v</a:t>
            </a:r>
            <a:r>
              <a:rPr lang="es-ES_tradnl" sz="2800" baseline="-25000">
                <a:latin typeface="Comic Sans MS" pitchFamily="66" charset="0"/>
              </a:rPr>
              <a:t>ij</a:t>
            </a:r>
          </a:p>
          <a:p>
            <a:pPr lvl="1" algn="r"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sólo utiliza información de variación en T</a:t>
            </a:r>
            <a:endParaRPr lang="es-ES_tradnl" baseline="-25000">
              <a:latin typeface="Comic Sans MS" pitchFamily="66" charset="0"/>
            </a:endParaRPr>
          </a:p>
          <a:p>
            <a:pPr lvl="1">
              <a:spcBef>
                <a:spcPct val="50000"/>
              </a:spcBef>
            </a:pPr>
            <a:endParaRPr lang="es-ES_tradnl" sz="2800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40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40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 bldLvl="2" autoUpdateAnimBg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41987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5008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Marco de modelación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Restricciones adicionales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Ejemplos: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Matriz a priori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Conteos de flujo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Tipo de persona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Modelo general</a:t>
            </a:r>
          </a:p>
          <a:p>
            <a:pPr>
              <a:spcBef>
                <a:spcPct val="50000"/>
              </a:spcBef>
            </a:pPr>
            <a:r>
              <a:rPr lang="es-ES_tradnl" sz="2800" baseline="-25000">
                <a:latin typeface="Comic Sans MS" pitchFamily="66" charset="0"/>
              </a:rPr>
              <a:t> </a:t>
            </a:r>
            <a:r>
              <a:rPr lang="es-ES_tradnl" sz="2800">
                <a:latin typeface="Comic Sans MS" pitchFamily="66" charset="0"/>
              </a:rPr>
              <a:t>	</a:t>
            </a:r>
          </a:p>
        </p:txBody>
      </p:sp>
      <p:sp>
        <p:nvSpPr>
          <p:cNvPr id="41988" name="Text Box 4"/>
          <p:cNvSpPr txBox="1">
            <a:spLocks noChangeArrowheads="1"/>
          </p:cNvSpPr>
          <p:nvPr/>
        </p:nvSpPr>
        <p:spPr bwMode="auto">
          <a:xfrm>
            <a:off x="5638800" y="61722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/>
              <a:t>. . . derivaciones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19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19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19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19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19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19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19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19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19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19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19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19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198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198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4198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4198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419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419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987" grpId="0" build="p" autoUpdateAnimBg="0"/>
      <p:bldP spid="41988" grpId="0" autoUpdateAnimBg="0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8" name="Rectangle 10"/>
          <p:cNvSpPr>
            <a:spLocks noChangeArrowheads="1"/>
          </p:cNvSpPr>
          <p:nvPr/>
        </p:nvSpPr>
        <p:spPr bwMode="auto">
          <a:xfrm>
            <a:off x="1890741" y="-84155"/>
            <a:ext cx="6753225" cy="101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 eaLnBrk="1" hangingPunct="1">
              <a:lnSpc>
                <a:spcPct val="70000"/>
              </a:lnSpc>
            </a:pPr>
            <a:r>
              <a:rPr lang="es-ES" sz="3200" b="1" dirty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pitchFamily="34" charset="0"/>
                <a:cs typeface="Arial" pitchFamily="34" charset="0"/>
              </a:rPr>
              <a:t>Santiago en Seis Grandes </a:t>
            </a:r>
            <a:r>
              <a:rPr lang="es-ES" sz="3200" b="1" dirty="0" err="1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pitchFamily="34" charset="0"/>
                <a:cs typeface="Arial" pitchFamily="34" charset="0"/>
              </a:rPr>
              <a:t>Areas</a:t>
            </a:r>
            <a:endParaRPr lang="es-ES" sz="3200" b="1" dirty="0">
              <a:solidFill>
                <a:srgbClr val="0000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43019" name="AutoShape 11">
            <a:hlinkClick r:id="" action="ppaction://hlinkshowjump?jump=lastslideviewed" highlightClick="1"/>
          </p:cNvPr>
          <p:cNvSpPr>
            <a:spLocks noChangeArrowheads="1"/>
          </p:cNvSpPr>
          <p:nvPr/>
        </p:nvSpPr>
        <p:spPr bwMode="auto">
          <a:xfrm>
            <a:off x="8615394" y="71414"/>
            <a:ext cx="457200" cy="457200"/>
          </a:xfrm>
          <a:prstGeom prst="actionButtonBackPrevious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5" name="23 Grupo"/>
          <p:cNvGrpSpPr/>
          <p:nvPr/>
        </p:nvGrpSpPr>
        <p:grpSpPr>
          <a:xfrm>
            <a:off x="197644" y="285728"/>
            <a:ext cx="8793955" cy="6555003"/>
            <a:chOff x="198438" y="737085"/>
            <a:chExt cx="8793955" cy="6555003"/>
          </a:xfrm>
        </p:grpSpPr>
        <p:pic>
          <p:nvPicPr>
            <p:cNvPr id="26" name="Picture 2" descr="AREAS"/>
            <p:cNvPicPr>
              <a:picLocks noChangeAspect="1" noChangeArrowheads="1"/>
            </p:cNvPicPr>
            <p:nvPr/>
          </p:nvPicPr>
          <p:blipFill>
            <a:blip r:embed="rId3">
              <a:duotone>
                <a:schemeClr val="bg2">
                  <a:shade val="45000"/>
                  <a:satMod val="135000"/>
                </a:schemeClr>
                <a:prstClr val="white"/>
              </a:duotone>
            </a:blip>
            <a:srcRect/>
            <a:stretch>
              <a:fillRect/>
            </a:stretch>
          </p:blipFill>
          <p:spPr bwMode="auto">
            <a:xfrm>
              <a:off x="1695450" y="1243013"/>
              <a:ext cx="5251450" cy="5602287"/>
            </a:xfrm>
            <a:prstGeom prst="rect">
              <a:avLst/>
            </a:prstGeom>
            <a:noFill/>
          </p:spPr>
        </p:pic>
        <p:sp>
          <p:nvSpPr>
            <p:cNvPr id="27" name="Text Box 3"/>
            <p:cNvSpPr txBox="1">
              <a:spLocks noChangeArrowheads="1"/>
            </p:cNvSpPr>
            <p:nvPr/>
          </p:nvSpPr>
          <p:spPr bwMode="auto">
            <a:xfrm>
              <a:off x="8763000" y="6248400"/>
              <a:ext cx="184150" cy="4572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eaLnBrk="1" hangingPunct="1"/>
              <a:endParaRPr lang="es-MX"/>
            </a:p>
          </p:txBody>
        </p:sp>
        <p:sp>
          <p:nvSpPr>
            <p:cNvPr id="28" name="Text Box 4"/>
            <p:cNvSpPr txBox="1">
              <a:spLocks noChangeArrowheads="1"/>
            </p:cNvSpPr>
            <p:nvPr/>
          </p:nvSpPr>
          <p:spPr bwMode="auto">
            <a:xfrm>
              <a:off x="3741738" y="2208213"/>
              <a:ext cx="936625" cy="28416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CL" sz="1200" b="1" dirty="0" smtClean="0">
                  <a:latin typeface="Arial" charset="0"/>
                </a:rPr>
                <a:t>NORTE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29" name="Text Box 5"/>
            <p:cNvSpPr txBox="1">
              <a:spLocks noChangeArrowheads="1"/>
            </p:cNvSpPr>
            <p:nvPr/>
          </p:nvSpPr>
          <p:spPr bwMode="auto">
            <a:xfrm>
              <a:off x="3632200" y="5721350"/>
              <a:ext cx="827088" cy="284163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CL" sz="1200" b="1" dirty="0" smtClean="0">
                  <a:latin typeface="Arial" charset="0"/>
                </a:rPr>
                <a:t>SUR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30" name="Text Box 6"/>
            <p:cNvSpPr txBox="1">
              <a:spLocks noChangeArrowheads="1"/>
            </p:cNvSpPr>
            <p:nvPr/>
          </p:nvSpPr>
          <p:spPr bwMode="auto">
            <a:xfrm>
              <a:off x="5292725" y="5160963"/>
              <a:ext cx="1295400" cy="27699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CL" sz="1200" b="1" dirty="0" smtClean="0">
                  <a:latin typeface="Arial" charset="0"/>
                </a:rPr>
                <a:t>SUR-ORIENTE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31" name="Text Box 7"/>
            <p:cNvSpPr txBox="1">
              <a:spLocks noChangeArrowheads="1"/>
            </p:cNvSpPr>
            <p:nvPr/>
          </p:nvSpPr>
          <p:spPr bwMode="auto">
            <a:xfrm>
              <a:off x="2759075" y="4305300"/>
              <a:ext cx="1099339" cy="27699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ES" sz="1200" b="1" dirty="0" smtClean="0">
                  <a:latin typeface="Arial" charset="0"/>
                </a:rPr>
                <a:t>OCCIDENTE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32" name="Text Box 8"/>
            <p:cNvSpPr txBox="1">
              <a:spLocks noChangeArrowheads="1"/>
            </p:cNvSpPr>
            <p:nvPr/>
          </p:nvSpPr>
          <p:spPr bwMode="auto">
            <a:xfrm>
              <a:off x="5080000" y="3170238"/>
              <a:ext cx="936625" cy="28416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ES" sz="1200" b="1" dirty="0" smtClean="0">
                  <a:latin typeface="Arial" charset="0"/>
                </a:rPr>
                <a:t>ORIENTE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33" name="Text Box 9"/>
            <p:cNvSpPr txBox="1">
              <a:spLocks noChangeArrowheads="1"/>
            </p:cNvSpPr>
            <p:nvPr/>
          </p:nvSpPr>
          <p:spPr bwMode="auto">
            <a:xfrm>
              <a:off x="3878263" y="3937000"/>
              <a:ext cx="865187" cy="27699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CL" sz="1200" b="1" dirty="0" smtClean="0">
                  <a:latin typeface="Arial" charset="0"/>
                </a:rPr>
                <a:t>CENTRO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34" name="Text Box 10"/>
            <p:cNvSpPr txBox="1">
              <a:spLocks noChangeArrowheads="1"/>
            </p:cNvSpPr>
            <p:nvPr/>
          </p:nvSpPr>
          <p:spPr bwMode="auto">
            <a:xfrm>
              <a:off x="214282" y="737085"/>
              <a:ext cx="1857388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square" rIns="36000"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eaLnBrk="1" hangingPunct="1"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Hogares:	201.466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Habitantes:	822.763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/hogar:  4,08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Ingreso hogar:</a:t>
              </a:r>
              <a:r>
                <a:rPr lang="es-ES" sz="1000" dirty="0" smtClean="0">
                  <a:latin typeface="Arial" charset="0"/>
                </a:rPr>
                <a:t> </a:t>
              </a:r>
              <a:r>
                <a:rPr lang="es-ES" sz="1000" dirty="0" smtClean="0">
                  <a:latin typeface="Arial" charset="0"/>
                </a:rPr>
                <a:t>519</a:t>
              </a:r>
              <a:r>
                <a:rPr lang="es-ES" sz="1000" dirty="0" smtClean="0">
                  <a:latin typeface="Arial" charset="0"/>
                </a:rPr>
                <a:t> </a:t>
              </a:r>
              <a:r>
                <a:rPr lang="es-ES" sz="1000" dirty="0" smtClean="0">
                  <a:latin typeface="Arial" charset="0"/>
                </a:rPr>
                <a:t>(U$/mes)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Viajes diarios/persona:  2,82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público: 61</a:t>
              </a:r>
            </a:p>
            <a:p>
              <a:pPr eaLnBrk="1" hangingPunct="1"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Vehículos/hogar: 0,45</a:t>
              </a:r>
            </a:p>
            <a:p>
              <a:pPr eaLnBrk="1" hangingPunct="1"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</a:p>
            <a:p>
              <a:pPr eaLnBrk="1" hangingPunct="1"/>
              <a:r>
                <a:rPr lang="es-ES" sz="1000" dirty="0" smtClean="0">
                  <a:latin typeface="Arial" charset="0"/>
                </a:rPr>
                <a:t>68% residencial &amp; educación</a:t>
              </a:r>
            </a:p>
            <a:p>
              <a:pPr eaLnBrk="1" hangingPunct="1"/>
              <a:r>
                <a:rPr lang="es-ES" sz="1000" dirty="0" smtClean="0">
                  <a:latin typeface="Arial" charset="0"/>
                </a:rPr>
                <a:t>13% comercio &amp; servicios</a:t>
              </a:r>
            </a:p>
            <a:p>
              <a:pPr eaLnBrk="1" hangingPunct="1"/>
              <a:r>
                <a:rPr lang="es-ES" sz="1000" dirty="0" smtClean="0">
                  <a:latin typeface="Arial" charset="0"/>
                </a:rPr>
                <a:t>19% industria &amp; otros</a:t>
              </a:r>
              <a:endParaRPr lang="es-ES" sz="1000" dirty="0">
                <a:latin typeface="Arial" charset="0"/>
              </a:endParaRPr>
            </a:p>
          </p:txBody>
        </p:sp>
        <p:cxnSp>
          <p:nvCxnSpPr>
            <p:cNvPr id="35" name="AutoShape 11"/>
            <p:cNvCxnSpPr>
              <a:cxnSpLocks noChangeShapeType="1"/>
              <a:stCxn id="34" idx="3"/>
              <a:endCxn id="28" idx="1"/>
            </p:cNvCxnSpPr>
            <p:nvPr/>
          </p:nvCxnSpPr>
          <p:spPr bwMode="auto">
            <a:xfrm>
              <a:off x="2071670" y="1764290"/>
              <a:ext cx="1670068" cy="586004"/>
            </a:xfrm>
            <a:prstGeom prst="straightConnector1">
              <a:avLst/>
            </a:prstGeom>
            <a:noFill/>
            <a:ln w="9525">
              <a:noFill/>
              <a:round/>
              <a:headEnd/>
              <a:tailEnd type="triangle" w="med" len="med"/>
            </a:ln>
            <a:effectLst/>
          </p:spPr>
        </p:cxnSp>
        <p:cxnSp>
          <p:nvCxnSpPr>
            <p:cNvPr id="36" name="AutoShape 12"/>
            <p:cNvCxnSpPr>
              <a:cxnSpLocks noChangeShapeType="1"/>
              <a:stCxn id="34" idx="3"/>
              <a:endCxn id="28" idx="1"/>
            </p:cNvCxnSpPr>
            <p:nvPr/>
          </p:nvCxnSpPr>
          <p:spPr bwMode="auto">
            <a:xfrm>
              <a:off x="2071670" y="1764290"/>
              <a:ext cx="1670068" cy="586004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sp>
          <p:nvSpPr>
            <p:cNvPr id="37" name="Text Box 13"/>
            <p:cNvSpPr txBox="1">
              <a:spLocks noChangeArrowheads="1"/>
            </p:cNvSpPr>
            <p:nvPr/>
          </p:nvSpPr>
          <p:spPr bwMode="auto">
            <a:xfrm>
              <a:off x="6981824" y="1094275"/>
              <a:ext cx="2010569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Hogares</a:t>
              </a:r>
              <a:r>
                <a:rPr lang="en-US" sz="1000" dirty="0" smtClean="0">
                  <a:latin typeface="Arial" charset="0"/>
                </a:rPr>
                <a:t>: 	</a:t>
              </a:r>
              <a:r>
                <a:rPr lang="es-CL" sz="1000" dirty="0" smtClean="0">
                  <a:latin typeface="Arial" charset="0"/>
                </a:rPr>
                <a:t>258.805 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Habitantes</a:t>
              </a:r>
              <a:r>
                <a:rPr lang="en-US" sz="1000" dirty="0" smtClean="0">
                  <a:latin typeface="Arial" charset="0"/>
                </a:rPr>
                <a:t>: 	</a:t>
              </a:r>
              <a:r>
                <a:rPr lang="es-CL" sz="1000" dirty="0" smtClean="0">
                  <a:latin typeface="Arial" charset="0"/>
                </a:rPr>
                <a:t>876.462 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/hogar: 3,39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Ingreso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hogar</a:t>
              </a:r>
              <a:r>
                <a:rPr lang="en-US" sz="1000" dirty="0" smtClean="0">
                  <a:latin typeface="Arial" charset="0"/>
                </a:rPr>
                <a:t>: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s-CL" sz="1000" dirty="0" smtClean="0">
                  <a:latin typeface="Arial" charset="0"/>
                </a:rPr>
                <a:t>1879</a:t>
              </a:r>
              <a:r>
                <a:rPr lang="es-CL" sz="1000" dirty="0" smtClean="0">
                  <a:latin typeface="Arial" charset="0"/>
                </a:rPr>
                <a:t> </a:t>
              </a:r>
              <a:r>
                <a:rPr lang="en-US" sz="1000" dirty="0" smtClean="0">
                  <a:latin typeface="Arial" charset="0"/>
                </a:rPr>
                <a:t>U$/</a:t>
              </a:r>
              <a:r>
                <a:rPr lang="en-US" sz="1000" dirty="0" err="1" smtClean="0">
                  <a:latin typeface="Arial" charset="0"/>
                </a:rPr>
                <a:t>mes</a:t>
              </a:r>
              <a:r>
                <a:rPr lang="en-US" sz="1000" dirty="0" smtClean="0">
                  <a:latin typeface="Arial" charset="0"/>
                </a:rPr>
                <a:t>)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Viajes diarios/persona: </a:t>
              </a:r>
              <a:r>
                <a:rPr lang="en-US" sz="1000" dirty="0" smtClean="0">
                  <a:latin typeface="Arial" charset="0"/>
                </a:rPr>
                <a:t>2,80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público: </a:t>
              </a:r>
              <a:r>
                <a:rPr lang="en-US" sz="1000" dirty="0" smtClean="0">
                  <a:latin typeface="Arial" charset="0"/>
                </a:rPr>
                <a:t>27%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Vehículos/hogar: </a:t>
              </a:r>
              <a:r>
                <a:rPr lang="en-US" sz="1000" dirty="0" smtClean="0">
                  <a:latin typeface="Arial" charset="0"/>
                </a:rPr>
                <a:t>1,11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</a:p>
            <a:p>
              <a:r>
                <a:rPr lang="es-ES" sz="1000" dirty="0" smtClean="0">
                  <a:latin typeface="Arial" charset="0"/>
                </a:rPr>
                <a:t>80% residencial &amp; educación</a:t>
              </a:r>
            </a:p>
            <a:p>
              <a:r>
                <a:rPr lang="es-ES" sz="1000" dirty="0" smtClean="0">
                  <a:latin typeface="Arial" charset="0"/>
                </a:rPr>
                <a:t>16% comercio &amp; servicios</a:t>
              </a:r>
            </a:p>
            <a:p>
              <a:r>
                <a:rPr lang="es-ES" sz="1000" dirty="0" smtClean="0">
                  <a:latin typeface="Arial" charset="0"/>
                </a:rPr>
                <a:t> 4% industria &amp; otros</a:t>
              </a:r>
              <a:endParaRPr lang="en-US" sz="1000" dirty="0" smtClean="0">
                <a:latin typeface="Arial" charset="0"/>
              </a:endParaRPr>
            </a:p>
          </p:txBody>
        </p:sp>
        <p:sp>
          <p:nvSpPr>
            <p:cNvPr id="38" name="Text Box 14"/>
            <p:cNvSpPr txBox="1">
              <a:spLocks noChangeArrowheads="1"/>
            </p:cNvSpPr>
            <p:nvPr/>
          </p:nvSpPr>
          <p:spPr bwMode="auto">
            <a:xfrm>
              <a:off x="211138" y="2857496"/>
              <a:ext cx="1835150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Hogares</a:t>
              </a:r>
              <a:r>
                <a:rPr lang="en-US" sz="1000" dirty="0" smtClean="0">
                  <a:latin typeface="Arial" charset="0"/>
                </a:rPr>
                <a:t>:   </a:t>
              </a:r>
              <a:r>
                <a:rPr lang="es-CL" sz="1000" dirty="0" smtClean="0">
                  <a:latin typeface="Arial" charset="0"/>
                </a:rPr>
                <a:t>314.262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Habitantes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s-CL" sz="1000" dirty="0" smtClean="0">
                  <a:latin typeface="Arial" charset="0"/>
                </a:rPr>
                <a:t>1.240.814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/hogar: 3,95</a:t>
              </a:r>
              <a:endParaRPr lang="es-CL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Ingreso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hogar</a:t>
              </a:r>
              <a:r>
                <a:rPr lang="en-US" sz="1000" dirty="0" smtClean="0">
                  <a:latin typeface="Arial" charset="0"/>
                </a:rPr>
                <a:t>: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s-CL" sz="1000" dirty="0" smtClean="0">
                  <a:latin typeface="Arial" charset="0"/>
                </a:rPr>
                <a:t>540</a:t>
              </a:r>
              <a:r>
                <a:rPr lang="es-CL" sz="1000" dirty="0" smtClean="0">
                  <a:latin typeface="Arial" charset="0"/>
                </a:rPr>
                <a:t> </a:t>
              </a:r>
              <a:r>
                <a:rPr lang="en-US" sz="1000" dirty="0" smtClean="0">
                  <a:latin typeface="Arial" charset="0"/>
                </a:rPr>
                <a:t>U$/</a:t>
              </a:r>
              <a:r>
                <a:rPr lang="en-US" sz="1000" dirty="0" err="1" smtClean="0">
                  <a:latin typeface="Arial" charset="0"/>
                </a:rPr>
                <a:t>mes</a:t>
              </a:r>
              <a:r>
                <a:rPr lang="en-US" sz="1000" dirty="0" smtClean="0">
                  <a:latin typeface="Arial" charset="0"/>
                </a:rPr>
                <a:t>)</a:t>
              </a: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Viajes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diarios</a:t>
              </a:r>
              <a:r>
                <a:rPr lang="en-US" sz="1000" dirty="0" smtClean="0">
                  <a:latin typeface="Arial" charset="0"/>
                </a:rPr>
                <a:t>/persona: 2,96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público: </a:t>
              </a:r>
              <a:r>
                <a:rPr lang="en-US" sz="1000" dirty="0" smtClean="0">
                  <a:latin typeface="Arial" charset="0"/>
                </a:rPr>
                <a:t>66%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Vehículos/hogar: </a:t>
              </a:r>
              <a:r>
                <a:rPr lang="en-US" sz="1000" dirty="0" smtClean="0">
                  <a:latin typeface="Arial" charset="0"/>
                </a:rPr>
                <a:t>0,48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</a:p>
            <a:p>
              <a:r>
                <a:rPr lang="es-ES" sz="1000" dirty="0" smtClean="0">
                  <a:latin typeface="Arial" charset="0"/>
                </a:rPr>
                <a:t>77% residencial &amp; educación</a:t>
              </a:r>
            </a:p>
            <a:p>
              <a:r>
                <a:rPr lang="es-ES" sz="1000" dirty="0" smtClean="0">
                  <a:latin typeface="Arial" charset="0"/>
                </a:rPr>
                <a:t> 9% comercio &amp; servicios</a:t>
              </a:r>
            </a:p>
            <a:p>
              <a:r>
                <a:rPr lang="es-ES" sz="1000" dirty="0" smtClean="0">
                  <a:latin typeface="Arial" charset="0"/>
                </a:rPr>
                <a:t>14% industria &amp; otros</a:t>
              </a:r>
              <a:endParaRPr lang="en-US" sz="1000" dirty="0" smtClean="0">
                <a:latin typeface="Arial" charset="0"/>
              </a:endParaRPr>
            </a:p>
          </p:txBody>
        </p:sp>
        <p:sp>
          <p:nvSpPr>
            <p:cNvPr id="39" name="Text Box 15"/>
            <p:cNvSpPr txBox="1">
              <a:spLocks noChangeArrowheads="1"/>
            </p:cNvSpPr>
            <p:nvPr/>
          </p:nvSpPr>
          <p:spPr bwMode="auto">
            <a:xfrm>
              <a:off x="198438" y="5094803"/>
              <a:ext cx="1873232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Hogares</a:t>
              </a:r>
              <a:r>
                <a:rPr lang="en-US" sz="1000" dirty="0" smtClean="0">
                  <a:latin typeface="Arial" charset="0"/>
                </a:rPr>
                <a:t>: 	</a:t>
              </a:r>
              <a:r>
                <a:rPr lang="es-CL" sz="1000" dirty="0" smtClean="0">
                  <a:latin typeface="Arial" charset="0"/>
                </a:rPr>
                <a:t>334,586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Habitantes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s-CL" sz="1000" dirty="0" smtClean="0">
                  <a:latin typeface="Arial" charset="0"/>
                </a:rPr>
                <a:t>1.317.826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/hogar:3,94</a:t>
              </a:r>
              <a:endParaRPr lang="es-CL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Ingreso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hogar</a:t>
              </a:r>
              <a:r>
                <a:rPr lang="en-US" sz="1000" dirty="0" smtClean="0">
                  <a:latin typeface="Arial" charset="0"/>
                </a:rPr>
                <a:t>: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s-CL" sz="1000" dirty="0" smtClean="0">
                  <a:latin typeface="Arial" charset="0"/>
                </a:rPr>
                <a:t>4</a:t>
              </a:r>
              <a:r>
                <a:rPr lang="es-CL" sz="1000" dirty="0" smtClean="0">
                  <a:latin typeface="Arial" charset="0"/>
                </a:rPr>
                <a:t>90 </a:t>
              </a:r>
              <a:r>
                <a:rPr lang="en-US" sz="1000" dirty="0" smtClean="0">
                  <a:latin typeface="Arial" charset="0"/>
                </a:rPr>
                <a:t>U$/</a:t>
              </a:r>
              <a:r>
                <a:rPr lang="en-US" sz="1000" dirty="0" err="1" smtClean="0">
                  <a:latin typeface="Arial" charset="0"/>
                </a:rPr>
                <a:t>mes</a:t>
              </a:r>
              <a:r>
                <a:rPr lang="en-US" sz="1000" dirty="0" smtClean="0">
                  <a:latin typeface="Arial" charset="0"/>
                </a:rPr>
                <a:t>)</a:t>
              </a: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Viajes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diarios</a:t>
              </a:r>
              <a:r>
                <a:rPr lang="en-US" sz="1000" dirty="0" smtClean="0">
                  <a:latin typeface="Arial" charset="0"/>
                </a:rPr>
                <a:t>/persona: 2,84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público: </a:t>
              </a:r>
              <a:r>
                <a:rPr lang="en-US" sz="1000" dirty="0" smtClean="0">
                  <a:latin typeface="Arial" charset="0"/>
                </a:rPr>
                <a:t>67%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Vehículos/hogar: </a:t>
              </a:r>
              <a:r>
                <a:rPr lang="en-US" sz="1000" dirty="0" smtClean="0">
                  <a:latin typeface="Arial" charset="0"/>
                </a:rPr>
                <a:t>0,36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</a:p>
            <a:p>
              <a:r>
                <a:rPr lang="es-ES" sz="1000" dirty="0" smtClean="0">
                  <a:latin typeface="Arial" charset="0"/>
                </a:rPr>
                <a:t>80% residencial &amp; educación</a:t>
              </a:r>
            </a:p>
            <a:p>
              <a:r>
                <a:rPr lang="es-ES" sz="1000" dirty="0" smtClean="0">
                  <a:latin typeface="Arial" charset="0"/>
                </a:rPr>
                <a:t> 8% comercio &amp; servicios</a:t>
              </a:r>
            </a:p>
            <a:p>
              <a:r>
                <a:rPr lang="es-ES" sz="1000" dirty="0" smtClean="0">
                  <a:latin typeface="Arial" charset="0"/>
                </a:rPr>
                <a:t>12% industria &amp; otros</a:t>
              </a:r>
              <a:endParaRPr lang="en-US" sz="1000" dirty="0" smtClean="0">
                <a:latin typeface="Arial" charset="0"/>
              </a:endParaRPr>
            </a:p>
          </p:txBody>
        </p:sp>
        <p:sp>
          <p:nvSpPr>
            <p:cNvPr id="40" name="Text Box 16"/>
            <p:cNvSpPr txBox="1">
              <a:spLocks noChangeArrowheads="1"/>
            </p:cNvSpPr>
            <p:nvPr/>
          </p:nvSpPr>
          <p:spPr bwMode="auto">
            <a:xfrm>
              <a:off x="6711950" y="3163005"/>
              <a:ext cx="1905000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Hogares</a:t>
              </a:r>
              <a:r>
                <a:rPr lang="en-US" sz="1000" dirty="0" smtClean="0">
                  <a:latin typeface="Arial" charset="0"/>
                </a:rPr>
                <a:t>: 	</a:t>
              </a:r>
              <a:r>
                <a:rPr lang="es-CL" sz="1000" dirty="0" smtClean="0">
                  <a:latin typeface="Arial" charset="0"/>
                </a:rPr>
                <a:t>78.936 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Habitantes</a:t>
              </a:r>
              <a:r>
                <a:rPr lang="en-US" sz="1000" dirty="0" smtClean="0">
                  <a:latin typeface="Arial" charset="0"/>
                </a:rPr>
                <a:t>: 	</a:t>
              </a:r>
              <a:r>
                <a:rPr lang="es-CL" sz="1000" dirty="0" smtClean="0">
                  <a:latin typeface="Arial" charset="0"/>
                </a:rPr>
                <a:t>230.674 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/hogar:2,92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Ingreso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hogar</a:t>
              </a:r>
              <a:r>
                <a:rPr lang="en-US" sz="1000" dirty="0" smtClean="0">
                  <a:latin typeface="Arial" charset="0"/>
                </a:rPr>
                <a:t>: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s-CL" sz="1000" dirty="0" smtClean="0">
                  <a:latin typeface="Arial" charset="0"/>
                </a:rPr>
                <a:t>718</a:t>
              </a:r>
              <a:r>
                <a:rPr lang="es-CL" sz="1000" dirty="0" smtClean="0">
                  <a:latin typeface="Arial" charset="0"/>
                </a:rPr>
                <a:t> </a:t>
              </a:r>
              <a:r>
                <a:rPr lang="en-US" sz="1000" dirty="0" smtClean="0">
                  <a:latin typeface="Arial" charset="0"/>
                </a:rPr>
                <a:t>U$/</a:t>
              </a:r>
              <a:r>
                <a:rPr lang="en-US" sz="1000" dirty="0" err="1" smtClean="0">
                  <a:latin typeface="Arial" charset="0"/>
                </a:rPr>
                <a:t>mes</a:t>
              </a:r>
              <a:r>
                <a:rPr lang="en-US" sz="1000" dirty="0" smtClean="0">
                  <a:latin typeface="Arial" charset="0"/>
                </a:rPr>
                <a:t>)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público: </a:t>
              </a:r>
              <a:r>
                <a:rPr lang="en-US" sz="1000" dirty="0" smtClean="0">
                  <a:latin typeface="Arial" charset="0"/>
                </a:rPr>
                <a:t>63%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Viajes diarios/persona: </a:t>
              </a:r>
              <a:r>
                <a:rPr lang="en-US" sz="1000" dirty="0" smtClean="0">
                  <a:latin typeface="Arial" charset="0"/>
                </a:rPr>
                <a:t>2,89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Vehículos/hogar: </a:t>
              </a:r>
              <a:r>
                <a:rPr lang="en-US" sz="1000" dirty="0" smtClean="0">
                  <a:latin typeface="Arial" charset="0"/>
                </a:rPr>
                <a:t>0,36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</a:p>
            <a:p>
              <a:r>
                <a:rPr lang="es-ES" sz="1000" dirty="0" smtClean="0">
                  <a:latin typeface="Arial" charset="0"/>
                </a:rPr>
                <a:t>41% residencial &amp; educación</a:t>
              </a:r>
            </a:p>
            <a:p>
              <a:r>
                <a:rPr lang="es-ES" sz="1000" dirty="0" smtClean="0">
                  <a:latin typeface="Arial" charset="0"/>
                </a:rPr>
                <a:t>45% comercio &amp; servicios</a:t>
              </a:r>
            </a:p>
            <a:p>
              <a:r>
                <a:rPr lang="es-ES" sz="1000" dirty="0" smtClean="0">
                  <a:latin typeface="Arial" charset="0"/>
                </a:rPr>
                <a:t>14% industria &amp; otros</a:t>
              </a:r>
              <a:endParaRPr lang="en-US" sz="1000" dirty="0" smtClean="0">
                <a:latin typeface="Arial" charset="0"/>
              </a:endParaRPr>
            </a:p>
          </p:txBody>
        </p:sp>
        <p:sp>
          <p:nvSpPr>
            <p:cNvPr id="41" name="Text Box 17"/>
            <p:cNvSpPr txBox="1">
              <a:spLocks noChangeArrowheads="1"/>
            </p:cNvSpPr>
            <p:nvPr/>
          </p:nvSpPr>
          <p:spPr bwMode="auto">
            <a:xfrm>
              <a:off x="6780213" y="5237679"/>
              <a:ext cx="1828800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Hogares</a:t>
              </a:r>
              <a:r>
                <a:rPr lang="en-US" sz="1000" dirty="0" smtClean="0">
                  <a:latin typeface="Arial" charset="0"/>
                </a:rPr>
                <a:t>: 	</a:t>
              </a:r>
              <a:r>
                <a:rPr lang="es-CL" sz="1000" dirty="0" smtClean="0">
                  <a:latin typeface="Arial" charset="0"/>
                </a:rPr>
                <a:t>325.883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Habitantes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s-CL" sz="1000" dirty="0" smtClean="0">
                  <a:latin typeface="Arial" charset="0"/>
                </a:rPr>
                <a:t>1.284.079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/hogar: 3,94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Ingreso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hogar</a:t>
              </a:r>
              <a:r>
                <a:rPr lang="en-US" sz="1000" dirty="0" smtClean="0">
                  <a:latin typeface="Arial" charset="0"/>
                </a:rPr>
                <a:t>: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s-CL" sz="1000" dirty="0" smtClean="0">
                  <a:latin typeface="Arial" charset="0"/>
                </a:rPr>
                <a:t>611</a:t>
              </a:r>
              <a:r>
                <a:rPr lang="es-CL" sz="1000" dirty="0" smtClean="0">
                  <a:latin typeface="Arial" charset="0"/>
                </a:rPr>
                <a:t> </a:t>
              </a:r>
              <a:r>
                <a:rPr lang="en-US" sz="1000" dirty="0" smtClean="0">
                  <a:latin typeface="Arial" charset="0"/>
                </a:rPr>
                <a:t>U$/</a:t>
              </a:r>
              <a:r>
                <a:rPr lang="en-US" sz="1000" dirty="0" err="1" smtClean="0">
                  <a:latin typeface="Arial" charset="0"/>
                </a:rPr>
                <a:t>mes</a:t>
              </a:r>
              <a:r>
                <a:rPr lang="en-US" sz="1000" dirty="0" smtClean="0">
                  <a:latin typeface="Arial" charset="0"/>
                </a:rPr>
                <a:t>)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público: </a:t>
              </a:r>
              <a:r>
                <a:rPr lang="en-US" sz="1000" dirty="0" smtClean="0">
                  <a:latin typeface="Arial" charset="0"/>
                </a:rPr>
                <a:t>60%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Viajes diarios/persona: </a:t>
              </a:r>
              <a:r>
                <a:rPr lang="en-US" sz="1000" dirty="0" smtClean="0">
                  <a:latin typeface="Arial" charset="0"/>
                </a:rPr>
                <a:t>2,67</a:t>
              </a:r>
            </a:p>
            <a:p>
              <a:pPr>
                <a:spcBef>
                  <a:spcPts val="300"/>
                </a:spcBef>
              </a:pPr>
              <a:r>
                <a:rPr lang="en-US" sz="1000" dirty="0" smtClean="0">
                  <a:latin typeface="Arial" charset="0"/>
                </a:rPr>
                <a:t>V</a:t>
              </a:r>
              <a:r>
                <a:rPr lang="es-ES" sz="1000" dirty="0" smtClean="0">
                  <a:latin typeface="Arial" charset="0"/>
                </a:rPr>
                <a:t> Vehículos/hogar: </a:t>
              </a:r>
              <a:r>
                <a:rPr lang="en-US" sz="1000" dirty="0" smtClean="0">
                  <a:latin typeface="Arial" charset="0"/>
                </a:rPr>
                <a:t>0,53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</a:p>
            <a:p>
              <a:r>
                <a:rPr lang="es-ES" sz="1000" dirty="0" smtClean="0">
                  <a:latin typeface="Arial" charset="0"/>
                </a:rPr>
                <a:t>87% residencial &amp; educación</a:t>
              </a:r>
            </a:p>
            <a:p>
              <a:r>
                <a:rPr lang="es-ES" sz="1000" dirty="0" smtClean="0">
                  <a:latin typeface="Arial" charset="0"/>
                </a:rPr>
                <a:t> 7% comercio &amp; servicios</a:t>
              </a:r>
            </a:p>
            <a:p>
              <a:r>
                <a:rPr lang="es-ES" sz="1000" dirty="0" smtClean="0">
                  <a:latin typeface="Arial" charset="0"/>
                </a:rPr>
                <a:t> 6% industria &amp; otros</a:t>
              </a:r>
              <a:endParaRPr lang="en-US" sz="1000" dirty="0" smtClean="0">
                <a:latin typeface="Arial" charset="0"/>
              </a:endParaRPr>
            </a:p>
          </p:txBody>
        </p:sp>
        <p:cxnSp>
          <p:nvCxnSpPr>
            <p:cNvPr id="42" name="AutoShape 18"/>
            <p:cNvCxnSpPr>
              <a:cxnSpLocks noChangeShapeType="1"/>
              <a:stCxn id="38" idx="3"/>
              <a:endCxn id="31" idx="1"/>
            </p:cNvCxnSpPr>
            <p:nvPr/>
          </p:nvCxnSpPr>
          <p:spPr bwMode="auto">
            <a:xfrm>
              <a:off x="2046288" y="3884701"/>
              <a:ext cx="712787" cy="559099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cxnSp>
          <p:nvCxnSpPr>
            <p:cNvPr id="43" name="AutoShape 19"/>
            <p:cNvCxnSpPr>
              <a:cxnSpLocks noChangeShapeType="1"/>
              <a:stCxn id="39" idx="3"/>
              <a:endCxn id="29" idx="1"/>
            </p:cNvCxnSpPr>
            <p:nvPr/>
          </p:nvCxnSpPr>
          <p:spPr bwMode="auto">
            <a:xfrm flipV="1">
              <a:off x="2071670" y="5863432"/>
              <a:ext cx="1560530" cy="258576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cxnSp>
          <p:nvCxnSpPr>
            <p:cNvPr id="44" name="AutoShape 20"/>
            <p:cNvCxnSpPr>
              <a:cxnSpLocks noChangeShapeType="1"/>
              <a:stCxn id="41" idx="1"/>
              <a:endCxn id="30" idx="2"/>
            </p:cNvCxnSpPr>
            <p:nvPr/>
          </p:nvCxnSpPr>
          <p:spPr bwMode="auto">
            <a:xfrm rot="10800000">
              <a:off x="5940425" y="5437962"/>
              <a:ext cx="839788" cy="826922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cxnSp>
          <p:nvCxnSpPr>
            <p:cNvPr id="45" name="AutoShape 21"/>
            <p:cNvCxnSpPr>
              <a:cxnSpLocks noChangeShapeType="1"/>
              <a:stCxn id="40" idx="1"/>
              <a:endCxn id="33" idx="3"/>
            </p:cNvCxnSpPr>
            <p:nvPr/>
          </p:nvCxnSpPr>
          <p:spPr bwMode="auto">
            <a:xfrm rot="10800000">
              <a:off x="4743450" y="4075500"/>
              <a:ext cx="1968500" cy="114710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cxnSp>
          <p:nvCxnSpPr>
            <p:cNvPr id="46" name="AutoShape 22"/>
            <p:cNvCxnSpPr>
              <a:cxnSpLocks noChangeShapeType="1"/>
              <a:stCxn id="37" idx="1"/>
              <a:endCxn id="32" idx="0"/>
            </p:cNvCxnSpPr>
            <p:nvPr/>
          </p:nvCxnSpPr>
          <p:spPr bwMode="auto">
            <a:xfrm rot="10800000" flipV="1">
              <a:off x="5548314" y="2121480"/>
              <a:ext cx="1433511" cy="1048758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Factor de crecimiento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2296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Métodos simplemente acotados</a:t>
            </a:r>
            <a:endParaRPr lang="es-ES_tradnl" sz="2800">
              <a:latin typeface="Comic Sans MS" pitchFamily="66" charset="0"/>
            </a:endParaRPr>
          </a:p>
          <a:p>
            <a:pPr lvl="1"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=F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·v</a:t>
            </a:r>
            <a:r>
              <a:rPr lang="es-ES_tradnl" sz="2800" baseline="-25000">
                <a:latin typeface="Comic Sans MS" pitchFamily="66" charset="0"/>
              </a:rPr>
              <a:t>ij 	</a:t>
            </a:r>
            <a:r>
              <a:rPr lang="es-ES_tradnl">
                <a:latin typeface="Comic Sans MS" pitchFamily="66" charset="0"/>
              </a:rPr>
              <a:t>orígenes  </a:t>
            </a:r>
            <a:endParaRPr lang="es-ES_tradnl" sz="2800">
              <a:latin typeface="Comic Sans MS" pitchFamily="66" charset="0"/>
            </a:endParaRPr>
          </a:p>
        </p:txBody>
      </p:sp>
      <p:graphicFrame>
        <p:nvGraphicFramePr>
          <p:cNvPr id="44032" name="Object 0"/>
          <p:cNvGraphicFramePr>
            <a:graphicFrameLocks noChangeAspect="1"/>
          </p:cNvGraphicFramePr>
          <p:nvPr/>
        </p:nvGraphicFramePr>
        <p:xfrm>
          <a:off x="5029200" y="1676400"/>
          <a:ext cx="1403350" cy="1168400"/>
        </p:xfrm>
        <a:graphic>
          <a:graphicData uri="http://schemas.openxmlformats.org/presentationml/2006/ole">
            <p:oleObj spid="_x0000_s44032" name="Ecuación" r:id="rId3" imgW="672840" imgH="558720" progId="Equation.3">
              <p:embed/>
            </p:oleObj>
          </a:graphicData>
        </a:graphic>
      </p:graphicFrame>
      <p:sp>
        <p:nvSpPr>
          <p:cNvPr id="5125" name="Text Box 5"/>
          <p:cNvSpPr txBox="1">
            <a:spLocks noChangeArrowheads="1"/>
          </p:cNvSpPr>
          <p:nvPr/>
        </p:nvSpPr>
        <p:spPr bwMode="auto">
          <a:xfrm>
            <a:off x="381000" y="3048000"/>
            <a:ext cx="8229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=F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·v</a:t>
            </a:r>
            <a:r>
              <a:rPr lang="es-ES_tradnl" sz="2800" baseline="-25000">
                <a:latin typeface="Comic Sans MS" pitchFamily="66" charset="0"/>
              </a:rPr>
              <a:t>ij 	</a:t>
            </a:r>
            <a:r>
              <a:rPr lang="es-ES_tradnl">
                <a:latin typeface="Comic Sans MS" pitchFamily="66" charset="0"/>
              </a:rPr>
              <a:t>destinos  </a:t>
            </a:r>
            <a:endParaRPr lang="es-ES_tradnl" sz="2800">
              <a:latin typeface="Comic Sans MS" pitchFamily="66" charset="0"/>
            </a:endParaRPr>
          </a:p>
        </p:txBody>
      </p:sp>
      <p:graphicFrame>
        <p:nvGraphicFramePr>
          <p:cNvPr id="44033" name="Object 1"/>
          <p:cNvGraphicFramePr>
            <a:graphicFrameLocks noChangeAspect="1"/>
          </p:cNvGraphicFramePr>
          <p:nvPr/>
        </p:nvGraphicFramePr>
        <p:xfrm>
          <a:off x="5105400" y="2919413"/>
          <a:ext cx="1416050" cy="1133475"/>
        </p:xfrm>
        <a:graphic>
          <a:graphicData uri="http://schemas.openxmlformats.org/presentationml/2006/ole">
            <p:oleObj spid="_x0000_s44033" name="Ecuación" r:id="rId4" imgW="698400" imgH="558720" progId="Equation.3">
              <p:embed/>
            </p:oleObj>
          </a:graphicData>
        </a:graphic>
      </p:graphicFrame>
      <p:sp>
        <p:nvSpPr>
          <p:cNvPr id="5127" name="Text Box 7"/>
          <p:cNvSpPr txBox="1">
            <a:spLocks noChangeArrowheads="1"/>
          </p:cNvSpPr>
          <p:nvPr/>
        </p:nvSpPr>
        <p:spPr bwMode="auto">
          <a:xfrm>
            <a:off x="457200" y="4114800"/>
            <a:ext cx="8229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¿Se cumplen las restricciones?</a:t>
            </a:r>
            <a:r>
              <a:rPr lang="es-ES_tradnl">
                <a:latin typeface="Comic Sans MS" pitchFamily="66" charset="0"/>
              </a:rPr>
              <a:t>  </a:t>
            </a:r>
            <a:endParaRPr lang="es-ES_tradnl" sz="2800">
              <a:latin typeface="Comic Sans MS" pitchFamily="66" charset="0"/>
            </a:endParaRPr>
          </a:p>
        </p:txBody>
      </p:sp>
      <p:graphicFrame>
        <p:nvGraphicFramePr>
          <p:cNvPr id="44034" name="Object 2"/>
          <p:cNvGraphicFramePr>
            <a:graphicFrameLocks noChangeAspect="1"/>
          </p:cNvGraphicFramePr>
          <p:nvPr/>
        </p:nvGraphicFramePr>
        <p:xfrm>
          <a:off x="976313" y="5029200"/>
          <a:ext cx="1782762" cy="939800"/>
        </p:xfrm>
        <a:graphic>
          <a:graphicData uri="http://schemas.openxmlformats.org/presentationml/2006/ole">
            <p:oleObj spid="_x0000_s44034" name="Ecuación" r:id="rId5" imgW="672840" imgH="355320" progId="Equation.3">
              <p:embed/>
            </p:oleObj>
          </a:graphicData>
        </a:graphic>
      </p:graphicFrame>
      <p:graphicFrame>
        <p:nvGraphicFramePr>
          <p:cNvPr id="44035" name="Object 3"/>
          <p:cNvGraphicFramePr>
            <a:graphicFrameLocks noChangeAspect="1"/>
          </p:cNvGraphicFramePr>
          <p:nvPr/>
        </p:nvGraphicFramePr>
        <p:xfrm>
          <a:off x="4249738" y="5029200"/>
          <a:ext cx="1939925" cy="949325"/>
        </p:xfrm>
        <a:graphic>
          <a:graphicData uri="http://schemas.openxmlformats.org/presentationml/2006/ole">
            <p:oleObj spid="_x0000_s44035" name="Ecuación" r:id="rId6" imgW="698400" imgH="34272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500"/>
                            </p:stCondLst>
                            <p:childTnLst>
                              <p:par>
                                <p:cTn id="16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40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40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500"/>
                            </p:stCondLst>
                            <p:childTnLst>
                              <p:par>
                                <p:cTn id="27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440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440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51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51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440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440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440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440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3" grpId="0" build="p" bldLvl="2" autoUpdateAnimBg="0"/>
      <p:bldP spid="5125" grpId="0" build="p" bldLvl="2" autoUpdateAnimBg="0"/>
      <p:bldP spid="5127" grpId="0" build="p" bldLvl="2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Factor de crecimiento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2296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Ejemplo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Información disponible:</a:t>
            </a:r>
            <a:endParaRPr lang="es-ES_tradnl" sz="2800">
              <a:latin typeface="Comic Sans MS" pitchFamily="66" charset="0"/>
            </a:endParaRPr>
          </a:p>
        </p:txBody>
      </p:sp>
      <p:sp>
        <p:nvSpPr>
          <p:cNvPr id="6151" name="Text Box 7"/>
          <p:cNvSpPr txBox="1">
            <a:spLocks noChangeArrowheads="1"/>
          </p:cNvSpPr>
          <p:nvPr/>
        </p:nvSpPr>
        <p:spPr bwMode="auto">
          <a:xfrm>
            <a:off x="457200" y="4114800"/>
            <a:ext cx="8229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</a:t>
            </a:r>
          </a:p>
        </p:txBody>
      </p:sp>
      <p:graphicFrame>
        <p:nvGraphicFramePr>
          <p:cNvPr id="6156" name="Object 12"/>
          <p:cNvGraphicFramePr>
            <a:graphicFrameLocks noChangeAspect="1"/>
          </p:cNvGraphicFramePr>
          <p:nvPr/>
        </p:nvGraphicFramePr>
        <p:xfrm>
          <a:off x="4114800" y="1828800"/>
          <a:ext cx="2295525" cy="1552575"/>
        </p:xfrm>
        <a:graphic>
          <a:graphicData uri="http://schemas.openxmlformats.org/presentationml/2006/ole">
            <p:oleObj spid="_x0000_s6156" name="Hoja de cálculo" r:id="rId3" imgW="2311400" imgH="1562100" progId="Excel.Sheet.8">
              <p:embed/>
            </p:oleObj>
          </a:graphicData>
        </a:graphic>
      </p:graphicFrame>
      <p:sp>
        <p:nvSpPr>
          <p:cNvPr id="6157" name="Text Box 13"/>
          <p:cNvSpPr txBox="1">
            <a:spLocks noChangeArrowheads="1"/>
          </p:cNvSpPr>
          <p:nvPr/>
        </p:nvSpPr>
        <p:spPr bwMode="auto">
          <a:xfrm>
            <a:off x="381000" y="2133600"/>
            <a:ext cx="3505200" cy="1114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130000"/>
              </a:lnSpc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 futuro = 69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¿F?</a:t>
            </a:r>
          </a:p>
        </p:txBody>
      </p:sp>
      <p:sp>
        <p:nvSpPr>
          <p:cNvPr id="6160" name="Text Box 16"/>
          <p:cNvSpPr txBox="1">
            <a:spLocks noChangeArrowheads="1"/>
          </p:cNvSpPr>
          <p:nvPr/>
        </p:nvSpPr>
        <p:spPr bwMode="auto">
          <a:xfrm>
            <a:off x="4038600" y="1295400"/>
            <a:ext cx="2362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Matriz actual</a:t>
            </a:r>
          </a:p>
        </p:txBody>
      </p:sp>
      <p:graphicFrame>
        <p:nvGraphicFramePr>
          <p:cNvPr id="6163" name="Object 19"/>
          <p:cNvGraphicFramePr>
            <a:graphicFrameLocks noChangeAspect="1"/>
          </p:cNvGraphicFramePr>
          <p:nvPr/>
        </p:nvGraphicFramePr>
        <p:xfrm>
          <a:off x="6400800" y="1295400"/>
          <a:ext cx="771525" cy="2066925"/>
        </p:xfrm>
        <a:graphic>
          <a:graphicData uri="http://schemas.openxmlformats.org/presentationml/2006/ole">
            <p:oleObj spid="_x0000_s6163" name="Hoja de cálculo" r:id="rId4" imgW="787400" imgH="2082800" progId="Excel.Sheet.8">
              <p:embed/>
            </p:oleObj>
          </a:graphicData>
        </a:graphic>
      </p:graphicFrame>
      <p:graphicFrame>
        <p:nvGraphicFramePr>
          <p:cNvPr id="6164" name="Object 20"/>
          <p:cNvGraphicFramePr>
            <a:graphicFrameLocks noChangeAspect="1"/>
          </p:cNvGraphicFramePr>
          <p:nvPr/>
        </p:nvGraphicFramePr>
        <p:xfrm>
          <a:off x="6400800" y="3352800"/>
          <a:ext cx="771525" cy="523875"/>
        </p:xfrm>
        <a:graphic>
          <a:graphicData uri="http://schemas.openxmlformats.org/presentationml/2006/ole">
            <p:oleObj spid="_x0000_s6164" name="Hoja de cálculo" r:id="rId5" imgW="787400" imgH="533400" progId="Excel.Sheet.8">
              <p:embed/>
            </p:oleObj>
          </a:graphicData>
        </a:graphic>
      </p:graphicFrame>
      <p:sp>
        <p:nvSpPr>
          <p:cNvPr id="6165" name="Text Box 21"/>
          <p:cNvSpPr txBox="1">
            <a:spLocks noChangeArrowheads="1"/>
          </p:cNvSpPr>
          <p:nvPr/>
        </p:nvSpPr>
        <p:spPr bwMode="auto">
          <a:xfrm>
            <a:off x="533400" y="3429000"/>
            <a:ext cx="3124200" cy="1004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F=(69/51)=1,3529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Predicción F</a:t>
            </a:r>
          </a:p>
        </p:txBody>
      </p:sp>
      <p:graphicFrame>
        <p:nvGraphicFramePr>
          <p:cNvPr id="6167" name="Object 23"/>
          <p:cNvGraphicFramePr>
            <a:graphicFrameLocks noChangeAspect="1"/>
          </p:cNvGraphicFramePr>
          <p:nvPr/>
        </p:nvGraphicFramePr>
        <p:xfrm>
          <a:off x="304800" y="4572000"/>
          <a:ext cx="2409825" cy="1552575"/>
        </p:xfrm>
        <a:graphic>
          <a:graphicData uri="http://schemas.openxmlformats.org/presentationml/2006/ole">
            <p:oleObj spid="_x0000_s6167" name="Hoja de cálculo" r:id="rId6" imgW="2413000" imgH="1562100" progId="Excel.Sheet.8">
              <p:embed/>
            </p:oleObj>
          </a:graphicData>
        </a:graphic>
      </p:graphicFrame>
      <p:graphicFrame>
        <p:nvGraphicFramePr>
          <p:cNvPr id="6168" name="Object 24"/>
          <p:cNvGraphicFramePr>
            <a:graphicFrameLocks noChangeAspect="1"/>
          </p:cNvGraphicFramePr>
          <p:nvPr/>
        </p:nvGraphicFramePr>
        <p:xfrm>
          <a:off x="2743200" y="4038600"/>
          <a:ext cx="857250" cy="2581275"/>
        </p:xfrm>
        <a:graphic>
          <a:graphicData uri="http://schemas.openxmlformats.org/presentationml/2006/ole">
            <p:oleObj spid="_x0000_s6168" name="Hoja de cálculo" r:id="rId7" imgW="863600" imgH="2590800" progId="Excel.Sheet.8">
              <p:embed/>
            </p:oleObj>
          </a:graphicData>
        </a:graphic>
      </p:graphicFrame>
      <p:graphicFrame>
        <p:nvGraphicFramePr>
          <p:cNvPr id="6169" name="Object 25"/>
          <p:cNvGraphicFramePr>
            <a:graphicFrameLocks noChangeAspect="1"/>
          </p:cNvGraphicFramePr>
          <p:nvPr/>
        </p:nvGraphicFramePr>
        <p:xfrm>
          <a:off x="4572000" y="4191000"/>
          <a:ext cx="771525" cy="2066925"/>
        </p:xfrm>
        <a:graphic>
          <a:graphicData uri="http://schemas.openxmlformats.org/presentationml/2006/ole">
            <p:oleObj spid="_x0000_s6169" name="Hoja de cálculo" r:id="rId8" imgW="787400" imgH="2082800" progId="Excel.Sheet.8">
              <p:embed/>
            </p:oleObj>
          </a:graphicData>
        </a:graphic>
      </p:graphicFrame>
      <p:sp>
        <p:nvSpPr>
          <p:cNvPr id="6170" name="Text Box 26"/>
          <p:cNvSpPr txBox="1">
            <a:spLocks noChangeArrowheads="1"/>
          </p:cNvSpPr>
          <p:nvPr/>
        </p:nvSpPr>
        <p:spPr bwMode="auto">
          <a:xfrm>
            <a:off x="5638800" y="4191000"/>
            <a:ext cx="2819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Predicción Fi</a:t>
            </a:r>
          </a:p>
        </p:txBody>
      </p:sp>
      <p:graphicFrame>
        <p:nvGraphicFramePr>
          <p:cNvPr id="6171" name="Object 27"/>
          <p:cNvGraphicFramePr>
            <a:graphicFrameLocks noChangeAspect="1"/>
          </p:cNvGraphicFramePr>
          <p:nvPr/>
        </p:nvGraphicFramePr>
        <p:xfrm>
          <a:off x="5638800" y="4724400"/>
          <a:ext cx="2295525" cy="1552575"/>
        </p:xfrm>
        <a:graphic>
          <a:graphicData uri="http://schemas.openxmlformats.org/presentationml/2006/ole">
            <p:oleObj spid="_x0000_s6171" name="Hoja de cálculo" r:id="rId9" imgW="2311400" imgH="1562100" progId="Excel.Sheet.8">
              <p:embed/>
            </p:oleObj>
          </a:graphicData>
        </a:graphic>
      </p:graphicFrame>
      <p:graphicFrame>
        <p:nvGraphicFramePr>
          <p:cNvPr id="6172" name="Object 28"/>
          <p:cNvGraphicFramePr>
            <a:graphicFrameLocks noChangeAspect="1"/>
          </p:cNvGraphicFramePr>
          <p:nvPr/>
        </p:nvGraphicFramePr>
        <p:xfrm>
          <a:off x="7696200" y="1295400"/>
          <a:ext cx="876300" cy="2581275"/>
        </p:xfrm>
        <a:graphic>
          <a:graphicData uri="http://schemas.openxmlformats.org/presentationml/2006/ole">
            <p:oleObj spid="_x0000_s6172" name="Hoja de cálculo" r:id="rId10" imgW="889000" imgH="2590800" progId="Excel.Sheet.8">
              <p:embed/>
            </p:oleObj>
          </a:graphicData>
        </a:graphic>
      </p:graphicFrame>
      <p:graphicFrame>
        <p:nvGraphicFramePr>
          <p:cNvPr id="6174" name="Object 30"/>
          <p:cNvGraphicFramePr>
            <a:graphicFrameLocks noChangeAspect="1"/>
          </p:cNvGraphicFramePr>
          <p:nvPr/>
        </p:nvGraphicFramePr>
        <p:xfrm>
          <a:off x="8001000" y="4191000"/>
          <a:ext cx="771525" cy="2581275"/>
        </p:xfrm>
        <a:graphic>
          <a:graphicData uri="http://schemas.openxmlformats.org/presentationml/2006/ole">
            <p:oleObj spid="_x0000_s6174" name="Hoja de cálculo" r:id="rId11" imgW="787400" imgH="2590800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1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1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500"/>
                            </p:stCondLst>
                            <p:childTnLst>
                              <p:par>
                                <p:cTn id="22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61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1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6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6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6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6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61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61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61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61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61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61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61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61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61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61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61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61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61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61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61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61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61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61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2" dur="500" fill="hold"/>
                                        <p:tgtEl>
                                          <p:spTgt spid="6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6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7" grpId="0" build="p" autoUpdateAnimBg="0"/>
      <p:bldP spid="6151" grpId="0" build="p" autoUpdateAnimBg="0"/>
      <p:bldP spid="6157" grpId="0" build="p" autoUpdateAnimBg="0"/>
      <p:bldP spid="6160" grpId="0" build="p" autoUpdateAnimBg="0"/>
      <p:bldP spid="6165" grpId="0" autoUpdateAnimBg="0"/>
      <p:bldP spid="6170" grpId="0" build="p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Factor de crecimiento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229600" cy="2443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Métodos doblemente acotados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si además tengo información de D</a:t>
            </a:r>
            <a:r>
              <a:rPr lang="es-ES_tradnl" sz="2800" baseline="-25000">
                <a:latin typeface="Comic Sans MS" pitchFamily="66" charset="0"/>
              </a:rPr>
              <a:t>j </a:t>
            </a:r>
            <a:endParaRPr lang="es-ES_tradnl" sz="2800">
              <a:latin typeface="Comic Sans MS" pitchFamily="66" charset="0"/>
            </a:endParaRPr>
          </a:p>
          <a:p>
            <a:pPr lvl="1"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=F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·v</a:t>
            </a:r>
            <a:r>
              <a:rPr lang="es-ES_tradnl" sz="2800" baseline="-25000">
                <a:latin typeface="Comic Sans MS" pitchFamily="66" charset="0"/>
              </a:rPr>
              <a:t>ij 	</a:t>
            </a:r>
            <a:r>
              <a:rPr lang="es-ES_tradnl">
                <a:latin typeface="Comic Sans MS" pitchFamily="66" charset="0"/>
              </a:rPr>
              <a:t>  </a:t>
            </a:r>
          </a:p>
          <a:p>
            <a:pPr lvl="1"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Factor promedio: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7173" name="Text Box 5"/>
          <p:cNvSpPr txBox="1">
            <a:spLocks noChangeArrowheads="1"/>
          </p:cNvSpPr>
          <p:nvPr/>
        </p:nvSpPr>
        <p:spPr bwMode="auto">
          <a:xfrm>
            <a:off x="457200" y="4114800"/>
            <a:ext cx="8229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En nuestro ejemplo</a:t>
            </a:r>
            <a:r>
              <a:rPr lang="es-ES_tradnl">
                <a:latin typeface="Comic Sans MS" pitchFamily="66" charset="0"/>
              </a:rPr>
              <a:t>  --&gt;</a:t>
            </a:r>
            <a:endParaRPr lang="es-ES_tradnl" sz="2800">
              <a:latin typeface="Comic Sans MS" pitchFamily="66" charset="0"/>
            </a:endParaRPr>
          </a:p>
        </p:txBody>
      </p:sp>
      <p:graphicFrame>
        <p:nvGraphicFramePr>
          <p:cNvPr id="7178" name="Object 10"/>
          <p:cNvGraphicFramePr>
            <a:graphicFrameLocks noChangeAspect="1"/>
          </p:cNvGraphicFramePr>
          <p:nvPr/>
        </p:nvGraphicFramePr>
        <p:xfrm>
          <a:off x="4038600" y="2743200"/>
          <a:ext cx="2286000" cy="1198563"/>
        </p:xfrm>
        <a:graphic>
          <a:graphicData uri="http://schemas.openxmlformats.org/presentationml/2006/ole">
            <p:oleObj spid="_x0000_s7178" name="Ecuación" r:id="rId3" imgW="799920" imgH="4190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71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7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71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71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1" grpId="0" build="p" bldLvl="2" autoUpdateAnimBg="0"/>
      <p:bldP spid="7173" grpId="0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246" name="Object 1030"/>
          <p:cNvGraphicFramePr>
            <a:graphicFrameLocks noChangeAspect="1"/>
          </p:cNvGraphicFramePr>
          <p:nvPr/>
        </p:nvGraphicFramePr>
        <p:xfrm>
          <a:off x="1295400" y="838200"/>
          <a:ext cx="2409825" cy="1552575"/>
        </p:xfrm>
        <a:graphic>
          <a:graphicData uri="http://schemas.openxmlformats.org/presentationml/2006/ole">
            <p:oleObj spid="_x0000_s10246" name="Hoja de cálculo" r:id="rId3" imgW="2413000" imgH="1562100" progId="Excel.Sheet.8">
              <p:embed/>
            </p:oleObj>
          </a:graphicData>
        </a:graphic>
      </p:graphicFrame>
      <p:graphicFrame>
        <p:nvGraphicFramePr>
          <p:cNvPr id="10247" name="Object 1031"/>
          <p:cNvGraphicFramePr>
            <a:graphicFrameLocks noChangeAspect="1"/>
          </p:cNvGraphicFramePr>
          <p:nvPr/>
        </p:nvGraphicFramePr>
        <p:xfrm>
          <a:off x="3733800" y="304800"/>
          <a:ext cx="857250" cy="2066925"/>
        </p:xfrm>
        <a:graphic>
          <a:graphicData uri="http://schemas.openxmlformats.org/presentationml/2006/ole">
            <p:oleObj spid="_x0000_s10247" name="Hoja de cálculo" r:id="rId4" imgW="863600" imgH="2082800" progId="Excel.Sheet.8">
              <p:embed/>
            </p:oleObj>
          </a:graphicData>
        </a:graphic>
      </p:graphicFrame>
      <p:graphicFrame>
        <p:nvGraphicFramePr>
          <p:cNvPr id="10248" name="Object 1032"/>
          <p:cNvGraphicFramePr>
            <a:graphicFrameLocks noChangeAspect="1"/>
          </p:cNvGraphicFramePr>
          <p:nvPr/>
        </p:nvGraphicFramePr>
        <p:xfrm>
          <a:off x="533400" y="2438400"/>
          <a:ext cx="3162300" cy="523875"/>
        </p:xfrm>
        <a:graphic>
          <a:graphicData uri="http://schemas.openxmlformats.org/presentationml/2006/ole">
            <p:oleObj spid="_x0000_s10248" name="Hoja de cálculo" r:id="rId5" imgW="3175000" imgH="533400" progId="Excel.Sheet.8">
              <p:embed/>
            </p:oleObj>
          </a:graphicData>
        </a:graphic>
      </p:graphicFrame>
      <p:graphicFrame>
        <p:nvGraphicFramePr>
          <p:cNvPr id="10249" name="Object 1033"/>
          <p:cNvGraphicFramePr>
            <a:graphicFrameLocks noChangeAspect="1"/>
          </p:cNvGraphicFramePr>
          <p:nvPr/>
        </p:nvGraphicFramePr>
        <p:xfrm>
          <a:off x="4648200" y="304800"/>
          <a:ext cx="876300" cy="2066925"/>
        </p:xfrm>
        <a:graphic>
          <a:graphicData uri="http://schemas.openxmlformats.org/presentationml/2006/ole">
            <p:oleObj spid="_x0000_s10249" name="Hoja de cálculo" r:id="rId6" imgW="889000" imgH="2082800" progId="Excel.Sheet.8">
              <p:embed/>
            </p:oleObj>
          </a:graphicData>
        </a:graphic>
      </p:graphicFrame>
      <p:graphicFrame>
        <p:nvGraphicFramePr>
          <p:cNvPr id="10250" name="Object 1034"/>
          <p:cNvGraphicFramePr>
            <a:graphicFrameLocks noChangeAspect="1"/>
          </p:cNvGraphicFramePr>
          <p:nvPr/>
        </p:nvGraphicFramePr>
        <p:xfrm>
          <a:off x="381000" y="2971800"/>
          <a:ext cx="3295650" cy="523875"/>
        </p:xfrm>
        <a:graphic>
          <a:graphicData uri="http://schemas.openxmlformats.org/presentationml/2006/ole">
            <p:oleObj spid="_x0000_s10250" name="Hoja de cálculo" r:id="rId7" imgW="3302000" imgH="533400" progId="Excel.Sheet.8">
              <p:embed/>
            </p:oleObj>
          </a:graphicData>
        </a:graphic>
      </p:graphicFrame>
      <p:graphicFrame>
        <p:nvGraphicFramePr>
          <p:cNvPr id="10251" name="Object 1035"/>
          <p:cNvGraphicFramePr>
            <a:graphicFrameLocks noChangeAspect="1"/>
          </p:cNvGraphicFramePr>
          <p:nvPr/>
        </p:nvGraphicFramePr>
        <p:xfrm>
          <a:off x="5562600" y="304800"/>
          <a:ext cx="771525" cy="2066925"/>
        </p:xfrm>
        <a:graphic>
          <a:graphicData uri="http://schemas.openxmlformats.org/presentationml/2006/ole">
            <p:oleObj spid="_x0000_s10251" name="Hoja de cálculo" r:id="rId8" imgW="787400" imgH="2082800" progId="Excel.Sheet.8">
              <p:embed/>
            </p:oleObj>
          </a:graphicData>
        </a:graphic>
      </p:graphicFrame>
      <p:graphicFrame>
        <p:nvGraphicFramePr>
          <p:cNvPr id="10252" name="Object 1036"/>
          <p:cNvGraphicFramePr>
            <a:graphicFrameLocks noChangeAspect="1"/>
          </p:cNvGraphicFramePr>
          <p:nvPr/>
        </p:nvGraphicFramePr>
        <p:xfrm>
          <a:off x="381000" y="3505200"/>
          <a:ext cx="3295650" cy="523875"/>
        </p:xfrm>
        <a:graphic>
          <a:graphicData uri="http://schemas.openxmlformats.org/presentationml/2006/ole">
            <p:oleObj spid="_x0000_s10252" name="Hoja de cálculo" r:id="rId9" imgW="3302000" imgH="533400" progId="Excel.Sheet.8">
              <p:embed/>
            </p:oleObj>
          </a:graphicData>
        </a:graphic>
      </p:graphicFrame>
      <p:sp>
        <p:nvSpPr>
          <p:cNvPr id="10255" name="Text Box 1039"/>
          <p:cNvSpPr txBox="1">
            <a:spLocks noChangeArrowheads="1"/>
          </p:cNvSpPr>
          <p:nvPr/>
        </p:nvSpPr>
        <p:spPr bwMode="auto">
          <a:xfrm>
            <a:off x="381000" y="228600"/>
            <a:ext cx="3581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Ejemplo:</a:t>
            </a:r>
          </a:p>
        </p:txBody>
      </p:sp>
      <p:graphicFrame>
        <p:nvGraphicFramePr>
          <p:cNvPr id="10256" name="Object 1040"/>
          <p:cNvGraphicFramePr>
            <a:graphicFrameLocks noChangeAspect="1"/>
          </p:cNvGraphicFramePr>
          <p:nvPr/>
        </p:nvGraphicFramePr>
        <p:xfrm>
          <a:off x="1295400" y="4800600"/>
          <a:ext cx="2295525" cy="1552575"/>
        </p:xfrm>
        <a:graphic>
          <a:graphicData uri="http://schemas.openxmlformats.org/presentationml/2006/ole">
            <p:oleObj spid="_x0000_s10256" name="Hoja de cálculo" r:id="rId10" imgW="2311400" imgH="1562100" progId="Excel.Sheet.8">
              <p:embed/>
            </p:oleObj>
          </a:graphicData>
        </a:graphic>
      </p:graphicFrame>
      <p:graphicFrame>
        <p:nvGraphicFramePr>
          <p:cNvPr id="10257" name="Object 1041"/>
          <p:cNvGraphicFramePr>
            <a:graphicFrameLocks noChangeAspect="1"/>
          </p:cNvGraphicFramePr>
          <p:nvPr/>
        </p:nvGraphicFramePr>
        <p:xfrm>
          <a:off x="2057400" y="4267200"/>
          <a:ext cx="771525" cy="523875"/>
        </p:xfrm>
        <a:graphic>
          <a:graphicData uri="http://schemas.openxmlformats.org/presentationml/2006/ole">
            <p:oleObj spid="_x0000_s10257" name="Hoja de cálculo" r:id="rId11" imgW="787400" imgH="533400" progId="Excel.Sheet.8">
              <p:embed/>
            </p:oleObj>
          </a:graphicData>
        </a:graphic>
      </p:graphicFrame>
      <p:graphicFrame>
        <p:nvGraphicFramePr>
          <p:cNvPr id="10258" name="Object 1042"/>
          <p:cNvGraphicFramePr>
            <a:graphicFrameLocks noChangeAspect="1"/>
          </p:cNvGraphicFramePr>
          <p:nvPr/>
        </p:nvGraphicFramePr>
        <p:xfrm>
          <a:off x="4876800" y="3124200"/>
          <a:ext cx="2295525" cy="2066925"/>
        </p:xfrm>
        <a:graphic>
          <a:graphicData uri="http://schemas.openxmlformats.org/presentationml/2006/ole">
            <p:oleObj spid="_x0000_s10258" name="Hoja de cálculo" r:id="rId12" imgW="2311400" imgH="2082800" progId="Excel.Sheet.8">
              <p:embed/>
            </p:oleObj>
          </a:graphicData>
        </a:graphic>
      </p:graphicFrame>
      <p:sp>
        <p:nvSpPr>
          <p:cNvPr id="10259" name="Line 1043"/>
          <p:cNvSpPr>
            <a:spLocks noChangeShapeType="1"/>
          </p:cNvSpPr>
          <p:nvPr/>
        </p:nvSpPr>
        <p:spPr bwMode="auto">
          <a:xfrm flipV="1">
            <a:off x="3886200" y="4191000"/>
            <a:ext cx="60960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graphicFrame>
        <p:nvGraphicFramePr>
          <p:cNvPr id="10260" name="Object 1044"/>
          <p:cNvGraphicFramePr>
            <a:graphicFrameLocks noChangeAspect="1"/>
          </p:cNvGraphicFramePr>
          <p:nvPr/>
        </p:nvGraphicFramePr>
        <p:xfrm>
          <a:off x="7239000" y="3124200"/>
          <a:ext cx="771525" cy="2066925"/>
        </p:xfrm>
        <a:graphic>
          <a:graphicData uri="http://schemas.openxmlformats.org/presentationml/2006/ole">
            <p:oleObj spid="_x0000_s10260" name="Hoja de cálculo" r:id="rId13" imgW="787400" imgH="2082800" progId="Excel.Sheet.8">
              <p:embed/>
            </p:oleObj>
          </a:graphicData>
        </a:graphic>
      </p:graphicFrame>
      <p:graphicFrame>
        <p:nvGraphicFramePr>
          <p:cNvPr id="10261" name="Object 1045"/>
          <p:cNvGraphicFramePr>
            <a:graphicFrameLocks noChangeAspect="1"/>
          </p:cNvGraphicFramePr>
          <p:nvPr/>
        </p:nvGraphicFramePr>
        <p:xfrm>
          <a:off x="4114800" y="5257800"/>
          <a:ext cx="3819525" cy="523875"/>
        </p:xfrm>
        <a:graphic>
          <a:graphicData uri="http://schemas.openxmlformats.org/presentationml/2006/ole">
            <p:oleObj spid="_x0000_s10261" name="Hoja de cálculo" r:id="rId14" imgW="3835400" imgH="533400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2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2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2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2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2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2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2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2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2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2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02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02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02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02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02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02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02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02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02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02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02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02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59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Factor de crecimiento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763000" cy="543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--&gt; factor promedio: no se cumple ninguna de las dos familias de restricciones.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==&gt; iterar...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Hay distintos métodos que se puede usar.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rgbClr val="FF3300"/>
                </a:solidFill>
                <a:latin typeface="Comic Sans MS" pitchFamily="66" charset="0"/>
              </a:rPr>
              <a:t>Método de Furness : </a:t>
            </a:r>
            <a:r>
              <a:rPr lang="es-ES_tradnl" sz="2800">
                <a:latin typeface="Comic Sans MS" pitchFamily="66" charset="0"/>
              </a:rPr>
              <a:t>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·a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 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1. b</a:t>
            </a:r>
            <a:r>
              <a:rPr lang="es-ES_tradnl" sz="2800" baseline="-25000">
                <a:latin typeface="Comic Sans MS" pitchFamily="66" charset="0"/>
              </a:rPr>
              <a:t>j </a:t>
            </a:r>
            <a:r>
              <a:rPr lang="es-ES_tradnl" sz="2800">
                <a:latin typeface="Comic Sans MS" pitchFamily="66" charset="0"/>
              </a:rPr>
              <a:t>=1, encontrar 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 tal que se cumpla O</a:t>
            </a:r>
            <a:r>
              <a:rPr lang="es-ES_tradnl" sz="2800" baseline="-25000">
                <a:latin typeface="Comic Sans MS" pitchFamily="66" charset="0"/>
              </a:rPr>
              <a:t>i</a:t>
            </a:r>
            <a:endParaRPr lang="es-ES_tradnl" sz="2800">
              <a:latin typeface="Comic Sans MS" pitchFamily="66" charset="0"/>
            </a:endParaRP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2. Usando esos 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 encontrar 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 tal que se cumpla D</a:t>
            </a:r>
            <a:r>
              <a:rPr lang="es-ES_tradnl" sz="2800" baseline="-25000">
                <a:latin typeface="Comic Sans MS" pitchFamily="66" charset="0"/>
              </a:rPr>
              <a:t>j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3. Usando esos 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 encontrar 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 tal que se cumpla D</a:t>
            </a:r>
            <a:r>
              <a:rPr lang="es-ES_tradnl" sz="2800" baseline="-25000">
                <a:latin typeface="Comic Sans MS" pitchFamily="66" charset="0"/>
              </a:rPr>
              <a:t>j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repetir hasta convergencia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229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29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22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22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229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229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229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229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229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229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1" grpId="0" build="p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338" name="Object 1026"/>
          <p:cNvGraphicFramePr>
            <a:graphicFrameLocks noChangeAspect="1"/>
          </p:cNvGraphicFramePr>
          <p:nvPr/>
        </p:nvGraphicFramePr>
        <p:xfrm>
          <a:off x="914400" y="838200"/>
          <a:ext cx="2295525" cy="2066925"/>
        </p:xfrm>
        <a:graphic>
          <a:graphicData uri="http://schemas.openxmlformats.org/presentationml/2006/ole">
            <p:oleObj spid="_x0000_s14338" name="Hoja de cálculo" r:id="rId3" imgW="2311400" imgH="2082800" progId="Excel.Sheet.8">
              <p:embed/>
            </p:oleObj>
          </a:graphicData>
        </a:graphic>
      </p:graphicFrame>
      <p:graphicFrame>
        <p:nvGraphicFramePr>
          <p:cNvPr id="14339" name="Object 1027"/>
          <p:cNvGraphicFramePr>
            <a:graphicFrameLocks noChangeAspect="1"/>
          </p:cNvGraphicFramePr>
          <p:nvPr/>
        </p:nvGraphicFramePr>
        <p:xfrm>
          <a:off x="3200400" y="838200"/>
          <a:ext cx="1533525" cy="2066925"/>
        </p:xfrm>
        <a:graphic>
          <a:graphicData uri="http://schemas.openxmlformats.org/presentationml/2006/ole">
            <p:oleObj spid="_x0000_s14339" name="Hoja de cálculo" r:id="rId4" imgW="1549400" imgH="2082800" progId="Excel.Sheet.8">
              <p:embed/>
            </p:oleObj>
          </a:graphicData>
        </a:graphic>
      </p:graphicFrame>
      <p:graphicFrame>
        <p:nvGraphicFramePr>
          <p:cNvPr id="14340" name="Object 1028"/>
          <p:cNvGraphicFramePr>
            <a:graphicFrameLocks noChangeAspect="1"/>
          </p:cNvGraphicFramePr>
          <p:nvPr/>
        </p:nvGraphicFramePr>
        <p:xfrm>
          <a:off x="152400" y="2895600"/>
          <a:ext cx="3819525" cy="1038225"/>
        </p:xfrm>
        <a:graphic>
          <a:graphicData uri="http://schemas.openxmlformats.org/presentationml/2006/ole">
            <p:oleObj spid="_x0000_s14340" name="Hoja de cálculo" r:id="rId5" imgW="3835400" imgH="1041400" progId="Excel.Sheet.8">
              <p:embed/>
            </p:oleObj>
          </a:graphicData>
        </a:graphic>
      </p:graphicFrame>
      <p:graphicFrame>
        <p:nvGraphicFramePr>
          <p:cNvPr id="14341" name="Object 1029"/>
          <p:cNvGraphicFramePr>
            <a:graphicFrameLocks noChangeAspect="1"/>
          </p:cNvGraphicFramePr>
          <p:nvPr/>
        </p:nvGraphicFramePr>
        <p:xfrm>
          <a:off x="4724400" y="838200"/>
          <a:ext cx="771525" cy="2066925"/>
        </p:xfrm>
        <a:graphic>
          <a:graphicData uri="http://schemas.openxmlformats.org/presentationml/2006/ole">
            <p:oleObj spid="_x0000_s14341" name="Hoja de cálculo" r:id="rId6" imgW="787400" imgH="2082800" progId="Excel.Sheet.8">
              <p:embed/>
            </p:oleObj>
          </a:graphicData>
        </a:graphic>
      </p:graphicFrame>
      <p:graphicFrame>
        <p:nvGraphicFramePr>
          <p:cNvPr id="14342" name="Object 1030"/>
          <p:cNvGraphicFramePr>
            <a:graphicFrameLocks noChangeAspect="1"/>
          </p:cNvGraphicFramePr>
          <p:nvPr/>
        </p:nvGraphicFramePr>
        <p:xfrm>
          <a:off x="152400" y="3962400"/>
          <a:ext cx="3059113" cy="523875"/>
        </p:xfrm>
        <a:graphic>
          <a:graphicData uri="http://schemas.openxmlformats.org/presentationml/2006/ole">
            <p:oleObj spid="_x0000_s14342" name="Hoja de cálculo" r:id="rId7" imgW="3073400" imgH="533400" progId="Excel.Sheet.8">
              <p:embed/>
            </p:oleObj>
          </a:graphicData>
        </a:graphic>
      </p:graphicFrame>
      <p:graphicFrame>
        <p:nvGraphicFramePr>
          <p:cNvPr id="14343" name="Object 1031"/>
          <p:cNvGraphicFramePr>
            <a:graphicFrameLocks noChangeAspect="1"/>
          </p:cNvGraphicFramePr>
          <p:nvPr/>
        </p:nvGraphicFramePr>
        <p:xfrm>
          <a:off x="152400" y="4495800"/>
          <a:ext cx="3059113" cy="523875"/>
        </p:xfrm>
        <a:graphic>
          <a:graphicData uri="http://schemas.openxmlformats.org/presentationml/2006/ole">
            <p:oleObj spid="_x0000_s14343" name="Hoja de cálculo" r:id="rId8" imgW="3073400" imgH="533400" progId="Excel.Sheet.8">
              <p:embed/>
            </p:oleObj>
          </a:graphicData>
        </a:graphic>
      </p:graphicFrame>
      <p:graphicFrame>
        <p:nvGraphicFramePr>
          <p:cNvPr id="14344" name="Object 1032"/>
          <p:cNvGraphicFramePr>
            <a:graphicFrameLocks noChangeAspect="1"/>
          </p:cNvGraphicFramePr>
          <p:nvPr/>
        </p:nvGraphicFramePr>
        <p:xfrm>
          <a:off x="5651500" y="1341438"/>
          <a:ext cx="3314700" cy="2095500"/>
        </p:xfrm>
        <a:graphic>
          <a:graphicData uri="http://schemas.openxmlformats.org/presentationml/2006/ole">
            <p:oleObj spid="_x0000_s14344" name="Hoja de cálculo" r:id="rId9" imgW="3937000" imgH="2463800" progId="Excel.Sheet.8">
              <p:embed/>
            </p:oleObj>
          </a:graphicData>
        </a:graphic>
      </p:graphicFrame>
      <p:graphicFrame>
        <p:nvGraphicFramePr>
          <p:cNvPr id="14345" name="Object 1033"/>
          <p:cNvGraphicFramePr>
            <a:graphicFrameLocks noChangeAspect="1"/>
          </p:cNvGraphicFramePr>
          <p:nvPr/>
        </p:nvGraphicFramePr>
        <p:xfrm>
          <a:off x="5143500" y="3937000"/>
          <a:ext cx="3378200" cy="2095500"/>
        </p:xfrm>
        <a:graphic>
          <a:graphicData uri="http://schemas.openxmlformats.org/presentationml/2006/ole">
            <p:oleObj spid="_x0000_s14345" name="Hoja de cálculo" r:id="rId10" imgW="4013200" imgH="2463800" progId="Excel.Sheet.8">
              <p:embed/>
            </p:oleObj>
          </a:graphicData>
        </a:graphic>
      </p:graphicFrame>
      <p:sp>
        <p:nvSpPr>
          <p:cNvPr id="14346" name="Text Box 1034"/>
          <p:cNvSpPr txBox="1">
            <a:spLocks noChangeArrowheads="1"/>
          </p:cNvSpPr>
          <p:nvPr/>
        </p:nvSpPr>
        <p:spPr bwMode="auto">
          <a:xfrm>
            <a:off x="228600" y="5334000"/>
            <a:ext cx="48768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/>
              <a:t>Se requiere más iteraciones para converger a dos decimales. Aquí tenemos convergencia a 1 decimal.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3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3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3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3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43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43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43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43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3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3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43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43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43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43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6" grpId="0" build="p" autoUpdateAnimBg="0"/>
    </p:bld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1750</TotalTime>
  <Words>1954</Words>
  <Application>Microsoft Macintosh PowerPoint</Application>
  <PresentationFormat>On-screen Show (4:3)</PresentationFormat>
  <Paragraphs>447</Paragraphs>
  <Slides>31</Slides>
  <Notes>4</Notes>
  <HiddenSlides>0</HiddenSlides>
  <MMClips>0</MMClips>
  <ScaleCrop>false</ScaleCrop>
  <HeadingPairs>
    <vt:vector size="6" baseType="variant">
      <vt:variant>
        <vt:lpstr>Design Template</vt:lpstr>
      </vt:variant>
      <vt:variant>
        <vt:i4>1</vt:i4>
      </vt:variant>
      <vt:variant>
        <vt:lpstr>Embedded OLE Servers</vt:lpstr>
      </vt:variant>
      <vt:variant>
        <vt:i4>2</vt:i4>
      </vt:variant>
      <vt:variant>
        <vt:lpstr>Slide Titles</vt:lpstr>
      </vt:variant>
      <vt:variant>
        <vt:i4>31</vt:i4>
      </vt:variant>
    </vt:vector>
  </HeadingPairs>
  <TitlesOfParts>
    <vt:vector size="34" baseType="lpstr">
      <vt:lpstr>Diseño predeterminado</vt:lpstr>
      <vt:lpstr>Ecuación</vt:lpstr>
      <vt:lpstr>Hoja de cálculo</vt:lpstr>
      <vt:lpstr>Slide 1</vt:lpstr>
      <vt:lpstr>Slide 2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  <vt:lpstr>Slide 18</vt:lpstr>
      <vt:lpstr>Slide 19</vt:lpstr>
      <vt:lpstr>Slide 20</vt:lpstr>
      <vt:lpstr>Slide 21</vt:lpstr>
      <vt:lpstr>Slide 22</vt:lpstr>
      <vt:lpstr>Slide 23</vt:lpstr>
      <vt:lpstr>Slide 24</vt:lpstr>
      <vt:lpstr>Slide 25</vt:lpstr>
      <vt:lpstr>Slide 26</vt:lpstr>
      <vt:lpstr>Slide 27</vt:lpstr>
      <vt:lpstr>Slide 28</vt:lpstr>
      <vt:lpstr>Slide 29</vt:lpstr>
      <vt:lpstr>Slide 30</vt:lpstr>
      <vt:lpstr>Slide 31</vt:lpstr>
    </vt:vector>
  </TitlesOfParts>
  <Company>U. de Chile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Marcela Munizaga</dc:creator>
  <cp:lastModifiedBy>marcela munizaga muñoz</cp:lastModifiedBy>
  <cp:revision>78</cp:revision>
  <dcterms:created xsi:type="dcterms:W3CDTF">2010-09-03T13:37:50Z</dcterms:created>
  <dcterms:modified xsi:type="dcterms:W3CDTF">2010-09-03T15:16:20Z</dcterms:modified>
</cp:coreProperties>
</file>

<file path=docProps/thumbnail.jpeg>
</file>