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embeddings/Microsoft_Equation5.bin" ContentType="application/vnd.openxmlformats-officedocument.oleObject"/>
  <Override PartName="/ppt/embeddings/oleObject5.bin" ContentType="application/vnd.openxmlformats-officedocument.oleObject"/>
  <Override PartName="/ppt/embeddings/Microsoft_Equation39.bin" ContentType="application/vnd.openxmlformats-officedocument.oleObject"/>
  <Default Extension="wmf" ContentType="image/x-wmf"/>
  <Override PartName="/ppt/embeddings/Microsoft_Equation44.bin" ContentType="application/vnd.openxmlformats-officedocument.oleObject"/>
  <Override PartName="/ppt/embeddings/Microsoft_Equation25.bin" ContentType="application/vnd.openxmlformats-officedocument.oleObject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embeddings/Microsoft_Equation9.bin" ContentType="application/vnd.openxmlformats-officedocument.oleObject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embeddings/Microsoft_Equation27.bin" ContentType="application/vnd.openxmlformats-officedocument.oleObject"/>
  <Override PartName="/ppt/theme/theme1.xml" ContentType="application/vnd.openxmlformats-officedocument.theme+xml"/>
  <Override PartName="/ppt/embeddings/Microsoft_Equation13.bin" ContentType="application/vnd.openxmlformats-officedocument.oleObject"/>
  <Override PartName="/ppt/embeddings/Microsoft_Equation32.bin" ContentType="application/vnd.openxmlformats-officedocument.oleObject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embeddings/Microsoft_Equation2.bin" ContentType="application/vnd.openxmlformats-officedocument.oleObject"/>
  <Override PartName="/ppt/embeddings/oleObject2.bin" ContentType="application/vnd.openxmlformats-officedocument.oleObject"/>
  <Override PartName="/ppt/embeddings/Microsoft_Equation17.bin" ContentType="application/vnd.openxmlformats-officedocument.oleObject"/>
  <Override PartName="/ppt/embeddings/Microsoft_Equation36.bin" ContentType="application/vnd.openxmlformats-officedocument.oleObject"/>
  <Override PartName="/ppt/embeddings/Microsoft_Equation22.bin" ContentType="application/vnd.openxmlformats-officedocument.oleObject"/>
  <Override PartName="/ppt/embeddings/Microsoft_Equation41.bin" ContentType="application/vnd.openxmlformats-officedocument.oleObject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15.xml" ContentType="application/vnd.openxmlformats-officedocument.presentationml.slide+xml"/>
  <Override PartName="/ppt/embeddings/Microsoft_Equation6.bin" ContentType="application/vnd.openxmlformats-officedocument.oleObject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embeddings/Microsoft_Equation10.bin" ContentType="application/vnd.openxmlformats-officedocument.oleObject"/>
  <Override PartName="/ppt/embeddings/Microsoft_Equation45.bin" ContentType="application/vnd.openxmlformats-officedocument.oleObject"/>
  <Override PartName="/ppt/slides/slide19.xml" ContentType="application/vnd.openxmlformats-officedocument.presentationml.slide+xml"/>
  <Override PartName="/ppt/slides/slide38.xml" ContentType="application/vnd.openxmlformats-officedocument.presentationml.slide+xml"/>
  <Default Extension="xls" ContentType="application/vnd.ms-exce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embeddings/Microsoft_Equation28.bin" ContentType="application/vnd.openxmlformats-officedocument.oleObject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embeddings/Microsoft_Equation14.bin" ContentType="application/vnd.openxmlformats-officedocument.oleObject"/>
  <Override PartName="/ppt/embeddings/Microsoft_Equation33.bin" ContentType="application/vnd.openxmlformats-officedocument.oleObject"/>
  <Override PartName="/ppt/slideLayouts/slideLayout11.xml" ContentType="application/vnd.openxmlformats-officedocument.presentationml.slideLayout+xml"/>
  <Override PartName="/docProps/core.xml" ContentType="application/vnd.openxmlformats-package.core-properties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31.xml" ContentType="application/vnd.openxmlformats-officedocument.presentationml.slide+xml"/>
  <Override PartName="/ppt/embeddings/Microsoft_Equation3.bin" ContentType="application/vnd.openxmlformats-officedocument.oleObject"/>
  <Override PartName="/ppt/embeddings/oleObject3.bin" ContentType="application/vnd.openxmlformats-officedocument.oleObject"/>
  <Override PartName="/ppt/embeddings/Microsoft_Equation18.bin" ContentType="application/vnd.openxmlformats-officedocument.oleObject"/>
  <Override PartName="/ppt/embeddings/Microsoft_Equation37.bin" ContentType="application/vnd.openxmlformats-officedocument.oleObject"/>
  <Default Extension="emf" ContentType="image/x-emf"/>
  <Override PartName="/ppt/embeddings/Microsoft_Equation23.bin" ContentType="application/vnd.openxmlformats-officedocument.oleObject"/>
  <Override PartName="/ppt/embeddings/Microsoft_Equation42.bin" ContentType="application/vnd.openxmlformats-officedocument.oleObject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embeddings/Microsoft_Equation7.bin" ContentType="application/vnd.openxmlformats-officedocument.oleObject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embeddings/Microsoft_Equation11.bin" ContentType="application/vnd.openxmlformats-officedocument.oleObject"/>
  <Override PartName="/ppt/embeddings/Microsoft_Equation30.bin" ContentType="application/vnd.openxmlformats-officedocument.oleObject"/>
  <Override PartName="/ppt/embeddings/Microsoft_Equation46.bin" ContentType="application/vnd.openxmlformats-officedocument.oleObject"/>
  <Override PartName="/ppt/slides/slide39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embeddings/Microsoft_Equation29.bin" ContentType="application/vnd.openxmlformats-officedocument.oleObject"/>
  <Override PartName="/ppt/embeddings/Microsoft_Equation15.bin" ContentType="application/vnd.openxmlformats-officedocument.oleObject"/>
  <Override PartName="/ppt/embeddings/Microsoft_Equation34.bin" ContentType="application/vnd.openxmlformats-officedocument.oleObject"/>
  <Override PartName="/ppt/embeddings/Microsoft_Equation20.bin" ContentType="application/vnd.openxmlformats-officedocument.oleObject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embeddings/Microsoft_Equation4.bin" ContentType="application/vnd.openxmlformats-officedocument.oleObject"/>
  <Override PartName="/docProps/app.xml" ContentType="application/vnd.openxmlformats-officedocument.extended-properties+xml"/>
  <Override PartName="/ppt/embeddings/oleObject4.bin" ContentType="application/vnd.openxmlformats-officedocument.oleObject"/>
  <Override PartName="/ppt/viewProps.xml" ContentType="application/vnd.openxmlformats-officedocument.presentationml.viewProps+xml"/>
  <Override PartName="/ppt/embeddings/Microsoft_Equation19.bin" ContentType="application/vnd.openxmlformats-officedocument.oleObject"/>
  <Override PartName="/ppt/embeddings/Microsoft_Equation38.bin" ContentType="application/vnd.openxmlformats-officedocument.oleObject"/>
  <Override PartName="/ppt/notesMasters/notesMaster1.xml" ContentType="application/vnd.openxmlformats-officedocument.presentationml.notesMaster+xml"/>
  <Override PartName="/ppt/embeddings/Microsoft_Equation24.bin" ContentType="application/vnd.openxmlformats-officedocument.oleObject"/>
  <Override PartName="/ppt/embeddings/Microsoft_Equation43.bin" ContentType="application/vnd.openxmlformats-officedocument.oleObject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2.xml" ContentType="application/vnd.openxmlformats-officedocument.presentationml.slide+xml"/>
  <Override PartName="/ppt/embeddings/Microsoft_Equation8.bin" ContentType="application/vnd.openxmlformats-officedocument.oleObject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embeddings/Microsoft_Equation26.bin" ContentType="application/vnd.openxmlformats-officedocument.oleObject"/>
  <Override PartName="/ppt/embeddings/Microsoft_Equation12.bin" ContentType="application/vnd.openxmlformats-officedocument.oleObject"/>
  <Override PartName="/ppt/embeddings/Microsoft_Equation31.bin" ContentType="application/vnd.openxmlformats-officedocument.oleObject"/>
  <Override PartName="/ppt/embeddings/Microsoft_Equation47.bin" ContentType="application/vnd.openxmlformats-officedocument.oleObject"/>
  <Default Extension="pict" ContentType="image/pict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embeddings/Microsoft_Equation1.bin" ContentType="application/vnd.openxmlformats-officedocument.oleObject"/>
  <Override PartName="/ppt/embeddings/oleObject1.bin" ContentType="application/vnd.openxmlformats-officedocument.oleObject"/>
  <Override PartName="/ppt/embeddings/Microsoft_Equation16.bin" ContentType="application/vnd.openxmlformats-officedocument.oleObject"/>
  <Override PartName="/ppt/embeddings/Microsoft_Equation35.bin" ContentType="application/vnd.openxmlformats-officedocument.oleObject"/>
  <Override PartName="/ppt/embeddings/Microsoft_Equation21.bin" ContentType="application/vnd.openxmlformats-officedocument.oleObject"/>
  <Override PartName="/ppt/embeddings/Microsoft_Equation40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61" r:id="rId2"/>
    <p:sldId id="362" r:id="rId3"/>
    <p:sldId id="321" r:id="rId4"/>
    <p:sldId id="333" r:id="rId5"/>
    <p:sldId id="323" r:id="rId6"/>
    <p:sldId id="334" r:id="rId7"/>
    <p:sldId id="335" r:id="rId8"/>
    <p:sldId id="336" r:id="rId9"/>
    <p:sldId id="338" r:id="rId10"/>
    <p:sldId id="339" r:id="rId11"/>
    <p:sldId id="340" r:id="rId12"/>
    <p:sldId id="341" r:id="rId13"/>
    <p:sldId id="342" r:id="rId14"/>
    <p:sldId id="359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352" r:id="rId25"/>
    <p:sldId id="353" r:id="rId26"/>
    <p:sldId id="354" r:id="rId27"/>
    <p:sldId id="355" r:id="rId28"/>
    <p:sldId id="356" r:id="rId29"/>
    <p:sldId id="357" r:id="rId30"/>
    <p:sldId id="364" r:id="rId31"/>
    <p:sldId id="376" r:id="rId32"/>
    <p:sldId id="365" r:id="rId33"/>
    <p:sldId id="366" r:id="rId34"/>
    <p:sldId id="367" r:id="rId35"/>
    <p:sldId id="368" r:id="rId36"/>
    <p:sldId id="369" r:id="rId37"/>
    <p:sldId id="370" r:id="rId38"/>
    <p:sldId id="371" r:id="rId39"/>
    <p:sldId id="372" r:id="rId40"/>
    <p:sldId id="373" r:id="rId41"/>
    <p:sldId id="374" r:id="rId42"/>
    <p:sldId id="375" r:id="rId43"/>
    <p:sldId id="360" r:id="rId44"/>
  </p:sldIdLst>
  <p:sldSz cx="9144000" cy="6858000" type="screen4x3"/>
  <p:notesSz cx="6858000" cy="9144000"/>
  <p:defaultTextStyle>
    <a:defPPr>
      <a:defRPr lang="es-ES_tradnl"/>
    </a:defPPr>
    <a:lvl1pPr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CC33"/>
    <a:srgbClr val="669900"/>
    <a:srgbClr val="33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0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4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1" Type="http://schemas.openxmlformats.org/officeDocument/2006/relationships/image" Target="../media/image1.wmf"/><Relationship Id="rId2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ict"/><Relationship Id="rId4" Type="http://schemas.openxmlformats.org/officeDocument/2006/relationships/image" Target="../media/image29.pict"/><Relationship Id="rId1" Type="http://schemas.openxmlformats.org/officeDocument/2006/relationships/image" Target="../media/image26.pict"/><Relationship Id="rId2" Type="http://schemas.openxmlformats.org/officeDocument/2006/relationships/image" Target="../media/image27.pict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Relationship Id="rId2" Type="http://schemas.openxmlformats.org/officeDocument/2006/relationships/image" Target="../media/image33.wmf"/><Relationship Id="rId3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ict"/><Relationship Id="rId2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4" Type="http://schemas.openxmlformats.org/officeDocument/2006/relationships/image" Target="../media/image41.wmf"/><Relationship Id="rId1" Type="http://schemas.openxmlformats.org/officeDocument/2006/relationships/image" Target="../media/image38.wmf"/><Relationship Id="rId2" Type="http://schemas.openxmlformats.org/officeDocument/2006/relationships/image" Target="../media/image3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4" Type="http://schemas.openxmlformats.org/officeDocument/2006/relationships/image" Target="../media/image45.wmf"/><Relationship Id="rId1" Type="http://schemas.openxmlformats.org/officeDocument/2006/relationships/image" Target="../media/image42.wmf"/><Relationship Id="rId2" Type="http://schemas.openxmlformats.org/officeDocument/2006/relationships/image" Target="../media/image4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Relationship Id="rId2" Type="http://schemas.openxmlformats.org/officeDocument/2006/relationships/image" Target="../media/image47.wmf"/><Relationship Id="rId3" Type="http://schemas.openxmlformats.org/officeDocument/2006/relationships/image" Target="../media/image4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Relationship Id="rId3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4.wmf"/><Relationship Id="rId3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4" Type="http://schemas.openxmlformats.org/officeDocument/2006/relationships/image" Target="../media/image19.wmf"/><Relationship Id="rId5" Type="http://schemas.openxmlformats.org/officeDocument/2006/relationships/image" Target="../media/image20.wmf"/><Relationship Id="rId1" Type="http://schemas.openxmlformats.org/officeDocument/2006/relationships/image" Target="../media/image16.wmf"/><Relationship Id="rId2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wmf"/><Relationship Id="rId3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0C21D1-AF86-8F4B-9425-15B776C56B7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1"/>
            <a:r>
              <a:rPr lang="es-ES_tradnl" noProof="0"/>
              <a:t>Segundo nivel</a:t>
            </a:r>
          </a:p>
          <a:p>
            <a:pPr lvl="2"/>
            <a:r>
              <a:rPr lang="es-ES_tradnl" noProof="0"/>
              <a:t>Tercer nivel</a:t>
            </a:r>
          </a:p>
          <a:p>
            <a:pPr lvl="3"/>
            <a:r>
              <a:rPr lang="es-ES_tradnl" noProof="0"/>
              <a:t>Cuarto nivel</a:t>
            </a:r>
          </a:p>
          <a:p>
            <a:pPr lvl="4"/>
            <a:r>
              <a:rPr lang="es-ES_tradnl" noProof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91E03CF-06BF-E149-87B6-55DED5A55BC9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638B5-F60B-D446-8648-D14D5F434950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B8956-8F68-324F-B514-11870CA5BBED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19811-1FF4-FC4B-BB6A-AAEB532E0B5F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0D125-1CD8-F34B-BAC2-CC33BD34171E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29055-771B-604F-8FE0-9FB4B0C585FC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53A24-6FBB-234F-822D-5C33FEB1EC24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5C7DE-9EA7-F444-B4BB-8C21E0B07004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054FA-8FBF-0247-BF65-8B6AC524F9F7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412A6-AE09-4B47-8F13-9949B42EE0D4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FDEF6-651D-D548-AEB5-52B3A1E13A10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DE377-AF3E-3644-9400-6F1F5EB10370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ACC553A-E214-7C4D-9658-B5766CD26C43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.bin"/><Relationship Id="rId4" Type="http://schemas.openxmlformats.org/officeDocument/2006/relationships/oleObject" Target="../embeddings/Microsoft_Equation11.bin"/><Relationship Id="rId5" Type="http://schemas.openxmlformats.org/officeDocument/2006/relationships/oleObject" Target="../embeddings/Microsoft_Equation12.bin"/><Relationship Id="rId6" Type="http://schemas.openxmlformats.org/officeDocument/2006/relationships/oleObject" Target="../embeddings/Microsoft_Equation13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4.bin"/><Relationship Id="rId4" Type="http://schemas.openxmlformats.org/officeDocument/2006/relationships/oleObject" Target="../embeddings/Microsoft_Equation15.bin"/><Relationship Id="rId5" Type="http://schemas.openxmlformats.org/officeDocument/2006/relationships/oleObject" Target="../embeddings/Microsoft_Equation16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7.bin"/><Relationship Id="rId4" Type="http://schemas.openxmlformats.org/officeDocument/2006/relationships/oleObject" Target="../embeddings/Microsoft_Equation18.bin"/><Relationship Id="rId5" Type="http://schemas.openxmlformats.org/officeDocument/2006/relationships/oleObject" Target="../embeddings/Microsoft_Equation19.bin"/><Relationship Id="rId6" Type="http://schemas.openxmlformats.org/officeDocument/2006/relationships/oleObject" Target="../embeddings/Microsoft_Equation20.bin"/><Relationship Id="rId7" Type="http://schemas.openxmlformats.org/officeDocument/2006/relationships/oleObject" Target="../embeddings/Microsoft_Equation21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2.bin"/><Relationship Id="rId4" Type="http://schemas.openxmlformats.org/officeDocument/2006/relationships/oleObject" Target="../embeddings/Microsoft_Equation23.bin"/><Relationship Id="rId5" Type="http://schemas.openxmlformats.org/officeDocument/2006/relationships/oleObject" Target="../embeddings/Microsoft_Equation24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25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6.bin"/><Relationship Id="rId4" Type="http://schemas.openxmlformats.org/officeDocument/2006/relationships/oleObject" Target="../embeddings/Microsoft_Equation27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8.bin"/><Relationship Id="rId4" Type="http://schemas.openxmlformats.org/officeDocument/2006/relationships/oleObject" Target="../embeddings/Microsoft_Equation29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0.bin"/><Relationship Id="rId4" Type="http://schemas.openxmlformats.org/officeDocument/2006/relationships/oleObject" Target="../embeddings/Microsoft_Equation31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2.bin"/><Relationship Id="rId4" Type="http://schemas.openxmlformats.org/officeDocument/2006/relationships/oleObject" Target="../embeddings/Microsoft_Equation33.bin"/><Relationship Id="rId5" Type="http://schemas.openxmlformats.org/officeDocument/2006/relationships/oleObject" Target="../embeddings/Microsoft_Equation34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oleObject" Target="../embeddings/Microsoft_Equation35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3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7.bin"/><Relationship Id="rId4" Type="http://schemas.openxmlformats.org/officeDocument/2006/relationships/oleObject" Target="../embeddings/Microsoft_Equation38.bin"/><Relationship Id="rId5" Type="http://schemas.openxmlformats.org/officeDocument/2006/relationships/oleObject" Target="../embeddings/Microsoft_Equation39.bin"/><Relationship Id="rId6" Type="http://schemas.openxmlformats.org/officeDocument/2006/relationships/oleObject" Target="../embeddings/Microsoft_Equation40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1.bin"/><Relationship Id="rId4" Type="http://schemas.openxmlformats.org/officeDocument/2006/relationships/oleObject" Target="../embeddings/Microsoft_Equation42.bin"/><Relationship Id="rId5" Type="http://schemas.openxmlformats.org/officeDocument/2006/relationships/oleObject" Target="../embeddings/Microsoft_Equation43.bin"/><Relationship Id="rId6" Type="http://schemas.openxmlformats.org/officeDocument/2006/relationships/oleObject" Target="../embeddings/Microsoft_Equation44.bin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5.bin"/><Relationship Id="rId4" Type="http://schemas.openxmlformats.org/officeDocument/2006/relationships/oleObject" Target="../embeddings/Microsoft_Equation46.bin"/><Relationship Id="rId5" Type="http://schemas.openxmlformats.org/officeDocument/2006/relationships/oleObject" Target="../embeddings/Microsoft_Equation47.bin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48.xls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49.xls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50.xls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6" Type="http://schemas.openxmlformats.org/officeDocument/2006/relationships/oleObject" Target="../embeddings/Microsoft_Equation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.bin"/><Relationship Id="rId4" Type="http://schemas.openxmlformats.org/officeDocument/2006/relationships/oleObject" Target="../embeddings/Microsoft_Equation6.bin"/><Relationship Id="rId5" Type="http://schemas.openxmlformats.org/officeDocument/2006/relationships/oleObject" Target="../embeddings/Microsoft_Equation7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oleObject" Target="../embeddings/Microsoft_Equation9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827088" y="1052513"/>
            <a:ext cx="7559675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>
                <a:solidFill>
                  <a:srgbClr val="FF3300"/>
                </a:solidFill>
                <a:latin typeface="Comic Sans MS" charset="0"/>
              </a:rPr>
              <a:t>Diseño de oferta</a:t>
            </a:r>
          </a:p>
          <a:p>
            <a:pPr algn="l"/>
            <a:r>
              <a:rPr lang="en-GB" sz="3200" b="1"/>
              <a:t>Modelos de Oferta.                              	</a:t>
            </a:r>
            <a:endParaRPr lang="en-GB" sz="3200"/>
          </a:p>
          <a:p>
            <a:pPr algn="l"/>
            <a:r>
              <a:rPr lang="en-GB" sz="3200"/>
              <a:t>Sistemas cíclicos: simple, con carga de retorno, general; los casos  t(k). Teoría de la circulación: el problema t(q), diagrama espacio-tiempo. Variables y relaciones: flujo, velocidad, concentración; capacidad de medios fijos. Función de transporte con demanda endógena: reglas de operación y nivel de servicio; capacidad y flujo.</a:t>
            </a:r>
            <a:endParaRPr lang="es-ES_tradnl" sz="320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charset="0"/>
              </a:rPr>
              <a:t>CI43A Análisis de Sistemas de Transporte Capítulo 3</a:t>
            </a:r>
            <a:endParaRPr lang="es-ES_tradnl" sz="24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Text Box 2"/>
          <p:cNvSpPr txBox="1">
            <a:spLocks noChangeArrowheads="1"/>
          </p:cNvSpPr>
          <p:nvPr/>
        </p:nvSpPr>
        <p:spPr bwMode="auto">
          <a:xfrm>
            <a:off x="990600" y="381000"/>
            <a:ext cx="662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Diseño de Oferta de Servicios de Transporte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04800" y="3962400"/>
            <a:ext cx="8458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Productividad marginal de la capacidad de carga/ descarga</a:t>
            </a:r>
            <a:endParaRPr lang="es-ES_tradnl" sz="2800">
              <a:latin typeface="Comic Sans MS" charset="0"/>
            </a:endParaRPr>
          </a:p>
        </p:txBody>
      </p:sp>
      <p:graphicFrame>
        <p:nvGraphicFramePr>
          <p:cNvPr id="104452" name="Object 2"/>
          <p:cNvGraphicFramePr>
            <a:graphicFrameLocks noChangeAspect="1"/>
          </p:cNvGraphicFramePr>
          <p:nvPr/>
        </p:nvGraphicFramePr>
        <p:xfrm>
          <a:off x="609600" y="914400"/>
          <a:ext cx="4429125" cy="1165225"/>
        </p:xfrm>
        <a:graphic>
          <a:graphicData uri="http://schemas.openxmlformats.org/presentationml/2006/ole">
            <p:oleObj spid="_x0000_s24578" name="Ecuación" r:id="rId3" imgW="1739880" imgH="457200" progId="Equation.3">
              <p:embed/>
            </p:oleObj>
          </a:graphicData>
        </a:graphic>
      </p:graphicFrame>
      <p:graphicFrame>
        <p:nvGraphicFramePr>
          <p:cNvPr id="104453" name="Object 3"/>
          <p:cNvGraphicFramePr>
            <a:graphicFrameLocks noChangeAspect="1"/>
          </p:cNvGraphicFramePr>
          <p:nvPr/>
        </p:nvGraphicFramePr>
        <p:xfrm>
          <a:off x="831850" y="2333625"/>
          <a:ext cx="4137025" cy="1068388"/>
        </p:xfrm>
        <a:graphic>
          <a:graphicData uri="http://schemas.openxmlformats.org/presentationml/2006/ole">
            <p:oleObj spid="_x0000_s24579" name="Ecuación" r:id="rId4" imgW="1625400" imgH="419040" progId="Equation.3">
              <p:embed/>
            </p:oleObj>
          </a:graphicData>
        </a:graphic>
      </p:graphicFrame>
      <p:sp>
        <p:nvSpPr>
          <p:cNvPr id="104454" name="Line 6"/>
          <p:cNvSpPr>
            <a:spLocks noChangeShapeType="1"/>
          </p:cNvSpPr>
          <p:nvPr/>
        </p:nvSpPr>
        <p:spPr bwMode="auto">
          <a:xfrm flipV="1">
            <a:off x="5867400" y="1066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5867400" y="32004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56" name="Freeform 8"/>
          <p:cNvSpPr>
            <a:spLocks/>
          </p:cNvSpPr>
          <p:nvPr/>
        </p:nvSpPr>
        <p:spPr bwMode="auto">
          <a:xfrm>
            <a:off x="6096000" y="1143000"/>
            <a:ext cx="2133600" cy="1600200"/>
          </a:xfrm>
          <a:custGeom>
            <a:avLst/>
            <a:gdLst>
              <a:gd name="T0" fmla="*/ 0 w 1536"/>
              <a:gd name="T1" fmla="*/ 0 h 976"/>
              <a:gd name="T2" fmla="*/ 384 w 1536"/>
              <a:gd name="T3" fmla="*/ 816 h 976"/>
              <a:gd name="T4" fmla="*/ 1536 w 1536"/>
              <a:gd name="T5" fmla="*/ 960 h 976"/>
              <a:gd name="T6" fmla="*/ 0 60000 65536"/>
              <a:gd name="T7" fmla="*/ 0 60000 65536"/>
              <a:gd name="T8" fmla="*/ 0 60000 65536"/>
              <a:gd name="T9" fmla="*/ 0 w 1536"/>
              <a:gd name="T10" fmla="*/ 0 h 976"/>
              <a:gd name="T11" fmla="*/ 1536 w 1536"/>
              <a:gd name="T12" fmla="*/ 976 h 9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6" h="976">
                <a:moveTo>
                  <a:pt x="0" y="0"/>
                </a:moveTo>
                <a:cubicBezTo>
                  <a:pt x="64" y="328"/>
                  <a:pt x="128" y="656"/>
                  <a:pt x="384" y="816"/>
                </a:cubicBezTo>
                <a:cubicBezTo>
                  <a:pt x="640" y="976"/>
                  <a:pt x="1088" y="968"/>
                  <a:pt x="1536" y="9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5486400" y="1143000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B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7772400" y="3124200"/>
            <a:ext cx="33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Symbol" charset="2"/>
              </a:rPr>
              <a:t>m</a:t>
            </a:r>
          </a:p>
        </p:txBody>
      </p:sp>
      <p:graphicFrame>
        <p:nvGraphicFramePr>
          <p:cNvPr id="104459" name="Object 4"/>
          <p:cNvGraphicFramePr>
            <a:graphicFrameLocks noChangeAspect="1"/>
          </p:cNvGraphicFramePr>
          <p:nvPr/>
        </p:nvGraphicFramePr>
        <p:xfrm>
          <a:off x="609600" y="5029200"/>
          <a:ext cx="3395663" cy="1552575"/>
        </p:xfrm>
        <a:graphic>
          <a:graphicData uri="http://schemas.openxmlformats.org/presentationml/2006/ole">
            <p:oleObj spid="_x0000_s24580" name="Ecuación" r:id="rId5" imgW="1333440" imgH="609480" progId="Equation.3">
              <p:embed/>
            </p:oleObj>
          </a:graphicData>
        </a:graphic>
      </p:graphicFrame>
      <p:graphicFrame>
        <p:nvGraphicFramePr>
          <p:cNvPr id="104460" name="Object 5"/>
          <p:cNvGraphicFramePr>
            <a:graphicFrameLocks noChangeAspect="1"/>
          </p:cNvGraphicFramePr>
          <p:nvPr/>
        </p:nvGraphicFramePr>
        <p:xfrm>
          <a:off x="5257800" y="4953000"/>
          <a:ext cx="1095375" cy="1066800"/>
        </p:xfrm>
        <a:graphic>
          <a:graphicData uri="http://schemas.openxmlformats.org/presentationml/2006/ole">
            <p:oleObj spid="_x0000_s24581" name="Ecuación" r:id="rId6" imgW="4316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autoUpdateAnimBg="0"/>
      <p:bldP spid="104454" grpId="0" animBg="1"/>
      <p:bldP spid="104455" grpId="0" animBg="1"/>
      <p:bldP spid="104456" grpId="0" animBg="1"/>
      <p:bldP spid="104457" grpId="0" autoUpdateAnimBg="0"/>
      <p:bldP spid="10445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2"/>
          <p:cNvSpPr txBox="1">
            <a:spLocks noChangeArrowheads="1"/>
          </p:cNvSpPr>
          <p:nvPr/>
        </p:nvSpPr>
        <p:spPr bwMode="auto">
          <a:xfrm>
            <a:off x="2087563" y="152400"/>
            <a:ext cx="5056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Cantidad almacenada en el sistema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533400" y="37338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Cantidad almacenada por un vehículo durante un ciclo.</a:t>
            </a:r>
          </a:p>
        </p:txBody>
      </p:sp>
      <p:sp>
        <p:nvSpPr>
          <p:cNvPr id="105476" name="Line 4"/>
          <p:cNvSpPr>
            <a:spLocks noChangeShapeType="1"/>
          </p:cNvSpPr>
          <p:nvPr/>
        </p:nvSpPr>
        <p:spPr bwMode="auto">
          <a:xfrm flipV="1">
            <a:off x="1752600" y="79375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1219200" y="869950"/>
            <a:ext cx="549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k(t)</a:t>
            </a:r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>
            <a:off x="1752600" y="292735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7086600" y="292735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</a:t>
            </a:r>
          </a:p>
        </p:txBody>
      </p:sp>
      <p:sp>
        <p:nvSpPr>
          <p:cNvPr id="105480" name="Line 8"/>
          <p:cNvSpPr>
            <a:spLocks noChangeShapeType="1"/>
          </p:cNvSpPr>
          <p:nvPr/>
        </p:nvSpPr>
        <p:spPr bwMode="auto">
          <a:xfrm flipV="1">
            <a:off x="1752600" y="1708150"/>
            <a:ext cx="914400" cy="1219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1" name="Line 9"/>
          <p:cNvSpPr>
            <a:spLocks noChangeShapeType="1"/>
          </p:cNvSpPr>
          <p:nvPr/>
        </p:nvSpPr>
        <p:spPr bwMode="auto">
          <a:xfrm>
            <a:off x="2667000" y="170815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2" name="AutoShape 10"/>
          <p:cNvSpPr>
            <a:spLocks/>
          </p:cNvSpPr>
          <p:nvPr/>
        </p:nvSpPr>
        <p:spPr bwMode="auto">
          <a:xfrm rot="-5361217">
            <a:off x="2133600" y="2622550"/>
            <a:ext cx="76200" cy="838200"/>
          </a:xfrm>
          <a:prstGeom prst="leftBrace">
            <a:avLst>
              <a:gd name="adj1" fmla="val 9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1990725" y="3186113"/>
            <a:ext cx="666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k/</a:t>
            </a:r>
            <a:r>
              <a:rPr lang="es-ES_tradnl">
                <a:latin typeface="Symbol" charset="2"/>
              </a:rPr>
              <a:t>m+</a:t>
            </a:r>
            <a:endParaRPr lang="es-ES_tradnl"/>
          </a:p>
        </p:txBody>
      </p:sp>
      <p:sp>
        <p:nvSpPr>
          <p:cNvPr id="105484" name="Line 12"/>
          <p:cNvSpPr>
            <a:spLocks noChangeShapeType="1"/>
          </p:cNvSpPr>
          <p:nvPr/>
        </p:nvSpPr>
        <p:spPr bwMode="auto">
          <a:xfrm flipH="1">
            <a:off x="1752600" y="17081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1489075" y="1463675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k</a:t>
            </a:r>
          </a:p>
        </p:txBody>
      </p:sp>
      <p:sp>
        <p:nvSpPr>
          <p:cNvPr id="105486" name="Line 14"/>
          <p:cNvSpPr>
            <a:spLocks noChangeShapeType="1"/>
          </p:cNvSpPr>
          <p:nvPr/>
        </p:nvSpPr>
        <p:spPr bwMode="auto">
          <a:xfrm>
            <a:off x="2667000" y="1708150"/>
            <a:ext cx="2971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7" name="Line 15"/>
          <p:cNvSpPr>
            <a:spLocks noChangeShapeType="1"/>
          </p:cNvSpPr>
          <p:nvPr/>
        </p:nvSpPr>
        <p:spPr bwMode="auto">
          <a:xfrm>
            <a:off x="5638800" y="170815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8" name="AutoShape 16"/>
          <p:cNvSpPr>
            <a:spLocks/>
          </p:cNvSpPr>
          <p:nvPr/>
        </p:nvSpPr>
        <p:spPr bwMode="auto">
          <a:xfrm rot="-5361217">
            <a:off x="4113213" y="1566863"/>
            <a:ext cx="76200" cy="2971800"/>
          </a:xfrm>
          <a:prstGeom prst="leftBrace">
            <a:avLst>
              <a:gd name="adj1" fmla="val 3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9" name="Text Box 17"/>
          <p:cNvSpPr txBox="1">
            <a:spLocks noChangeArrowheads="1"/>
          </p:cNvSpPr>
          <p:nvPr/>
        </p:nvSpPr>
        <p:spPr bwMode="auto">
          <a:xfrm>
            <a:off x="3902075" y="3232150"/>
            <a:ext cx="676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t1(k)</a:t>
            </a:r>
          </a:p>
        </p:txBody>
      </p:sp>
      <p:sp>
        <p:nvSpPr>
          <p:cNvPr id="105490" name="Line 18"/>
          <p:cNvSpPr>
            <a:spLocks noChangeShapeType="1"/>
          </p:cNvSpPr>
          <p:nvPr/>
        </p:nvSpPr>
        <p:spPr bwMode="auto">
          <a:xfrm flipH="1" flipV="1">
            <a:off x="5638800" y="1708150"/>
            <a:ext cx="914400" cy="1219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91" name="AutoShape 19"/>
          <p:cNvSpPr>
            <a:spLocks/>
          </p:cNvSpPr>
          <p:nvPr/>
        </p:nvSpPr>
        <p:spPr bwMode="auto">
          <a:xfrm rot="-5361217">
            <a:off x="6096000" y="2622550"/>
            <a:ext cx="76200" cy="838200"/>
          </a:xfrm>
          <a:prstGeom prst="leftBrace">
            <a:avLst>
              <a:gd name="adj1" fmla="val 9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92" name="Text Box 20"/>
          <p:cNvSpPr txBox="1">
            <a:spLocks noChangeArrowheads="1"/>
          </p:cNvSpPr>
          <p:nvPr/>
        </p:nvSpPr>
        <p:spPr bwMode="auto">
          <a:xfrm>
            <a:off x="5876925" y="3186113"/>
            <a:ext cx="666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k/</a:t>
            </a:r>
            <a:r>
              <a:rPr lang="es-ES_tradnl">
                <a:latin typeface="Symbol" charset="2"/>
              </a:rPr>
              <a:t>m-</a:t>
            </a:r>
            <a:endParaRPr lang="es-ES_tradnl"/>
          </a:p>
        </p:txBody>
      </p:sp>
      <p:graphicFrame>
        <p:nvGraphicFramePr>
          <p:cNvPr id="105493" name="Object 2"/>
          <p:cNvGraphicFramePr>
            <a:graphicFrameLocks noChangeAspect="1"/>
          </p:cNvGraphicFramePr>
          <p:nvPr/>
        </p:nvGraphicFramePr>
        <p:xfrm>
          <a:off x="609600" y="4191000"/>
          <a:ext cx="2286000" cy="876300"/>
        </p:xfrm>
        <a:graphic>
          <a:graphicData uri="http://schemas.openxmlformats.org/presentationml/2006/ole">
            <p:oleObj spid="_x0000_s25602" name="Ecuación" r:id="rId3" imgW="863280" imgH="330120" progId="Equation.3">
              <p:embed/>
            </p:oleObj>
          </a:graphicData>
        </a:graphic>
      </p:graphicFrame>
      <p:graphicFrame>
        <p:nvGraphicFramePr>
          <p:cNvPr id="105494" name="Object 3"/>
          <p:cNvGraphicFramePr>
            <a:graphicFrameLocks noChangeAspect="1"/>
          </p:cNvGraphicFramePr>
          <p:nvPr/>
        </p:nvGraphicFramePr>
        <p:xfrm>
          <a:off x="2895600" y="4114800"/>
          <a:ext cx="4951413" cy="1111250"/>
        </p:xfrm>
        <a:graphic>
          <a:graphicData uri="http://schemas.openxmlformats.org/presentationml/2006/ole">
            <p:oleObj spid="_x0000_s25603" name="Ecuación" r:id="rId4" imgW="1866600" imgH="419040" progId="Equation.3">
              <p:embed/>
            </p:oleObj>
          </a:graphicData>
        </a:graphic>
      </p:graphicFrame>
      <p:graphicFrame>
        <p:nvGraphicFramePr>
          <p:cNvPr id="105495" name="Object 4"/>
          <p:cNvGraphicFramePr>
            <a:graphicFrameLocks noChangeAspect="1"/>
          </p:cNvGraphicFramePr>
          <p:nvPr/>
        </p:nvGraphicFramePr>
        <p:xfrm>
          <a:off x="1547813" y="5207000"/>
          <a:ext cx="4445000" cy="1212850"/>
        </p:xfrm>
        <a:graphic>
          <a:graphicData uri="http://schemas.openxmlformats.org/presentationml/2006/ole">
            <p:oleObj spid="_x0000_s25604" name="Ecuación" r:id="rId5" imgW="16761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5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5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5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5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  <p:bldP spid="105476" grpId="0" animBg="1"/>
      <p:bldP spid="105477" grpId="0" autoUpdateAnimBg="0"/>
      <p:bldP spid="105478" grpId="0" animBg="1"/>
      <p:bldP spid="105479" grpId="0" autoUpdateAnimBg="0"/>
      <p:bldP spid="105480" grpId="0" animBg="1"/>
      <p:bldP spid="105481" grpId="0" animBg="1"/>
      <p:bldP spid="105482" grpId="0" animBg="1"/>
      <p:bldP spid="105483" grpId="0" autoUpdateAnimBg="0"/>
      <p:bldP spid="105484" grpId="0" animBg="1"/>
      <p:bldP spid="105485" grpId="0" autoUpdateAnimBg="0"/>
      <p:bldP spid="105486" grpId="0" animBg="1"/>
      <p:bldP spid="105487" grpId="0" animBg="1"/>
      <p:bldP spid="105488" grpId="0" animBg="1"/>
      <p:bldP spid="105489" grpId="0" autoUpdateAnimBg="0"/>
      <p:bldP spid="105490" grpId="0" animBg="1"/>
      <p:bldP spid="105491" grpId="0" animBg="1"/>
      <p:bldP spid="10549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 Box 2"/>
          <p:cNvSpPr txBox="1">
            <a:spLocks noChangeArrowheads="1"/>
          </p:cNvSpPr>
          <p:nvPr/>
        </p:nvSpPr>
        <p:spPr bwMode="auto">
          <a:xfrm>
            <a:off x="152400" y="274638"/>
            <a:ext cx="22336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Cantidad almacenada por el sistema por unidad de tiempo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2667000" y="503238"/>
            <a:ext cx="320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Cantidad almacenada por un vehículo durante un ciclo.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5791200" y="88423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x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6172200" y="152400"/>
            <a:ext cx="289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Número de ciclos en un periodo</a:t>
            </a:r>
          </a:p>
        </p:txBody>
      </p:sp>
      <p:sp>
        <p:nvSpPr>
          <p:cNvPr id="106502" name="Line 6"/>
          <p:cNvSpPr>
            <a:spLocks noChangeShapeType="1"/>
          </p:cNvSpPr>
          <p:nvPr/>
        </p:nvSpPr>
        <p:spPr bwMode="auto">
          <a:xfrm>
            <a:off x="6172200" y="1112838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6324600" y="1204913"/>
            <a:ext cx="2590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Duración del periodo</a:t>
            </a:r>
          </a:p>
        </p:txBody>
      </p:sp>
      <p:sp>
        <p:nvSpPr>
          <p:cNvPr id="106504" name="AutoShape 8"/>
          <p:cNvSpPr>
            <a:spLocks noChangeArrowheads="1"/>
          </p:cNvSpPr>
          <p:nvPr/>
        </p:nvSpPr>
        <p:spPr bwMode="auto">
          <a:xfrm>
            <a:off x="228600" y="25146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6505" name="Object 2"/>
          <p:cNvGraphicFramePr>
            <a:graphicFrameLocks noChangeAspect="1"/>
          </p:cNvGraphicFramePr>
          <p:nvPr/>
        </p:nvGraphicFramePr>
        <p:xfrm>
          <a:off x="1066800" y="2362200"/>
          <a:ext cx="1516063" cy="568325"/>
        </p:xfrm>
        <a:graphic>
          <a:graphicData uri="http://schemas.openxmlformats.org/presentationml/2006/ole">
            <p:oleObj spid="_x0000_s26626" name="Ecuación" r:id="rId3" imgW="571320" imgH="215640" progId="Equation.3">
              <p:embed/>
            </p:oleObj>
          </a:graphicData>
        </a:graphic>
      </p:graphicFrame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2446338" y="1006475"/>
            <a:ext cx="365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charset="0"/>
              </a:rPr>
              <a:t>=</a:t>
            </a:r>
            <a:endParaRPr lang="es-ES_tradnl"/>
          </a:p>
        </p:txBody>
      </p:sp>
      <p:graphicFrame>
        <p:nvGraphicFramePr>
          <p:cNvPr id="106507" name="Object 3"/>
          <p:cNvGraphicFramePr>
            <a:graphicFrameLocks noChangeAspect="1"/>
          </p:cNvGraphicFramePr>
          <p:nvPr/>
        </p:nvGraphicFramePr>
        <p:xfrm>
          <a:off x="2895600" y="2160588"/>
          <a:ext cx="1616075" cy="1039812"/>
        </p:xfrm>
        <a:graphic>
          <a:graphicData uri="http://schemas.openxmlformats.org/presentationml/2006/ole">
            <p:oleObj spid="_x0000_s26627" name="Ecuación" r:id="rId4" imgW="609480" imgH="393480" progId="Equation.3">
              <p:embed/>
            </p:oleObj>
          </a:graphicData>
        </a:graphic>
      </p:graphicFrame>
      <p:graphicFrame>
        <p:nvGraphicFramePr>
          <p:cNvPr id="106508" name="Object 4"/>
          <p:cNvGraphicFramePr>
            <a:graphicFrameLocks noChangeAspect="1"/>
          </p:cNvGraphicFramePr>
          <p:nvPr/>
        </p:nvGraphicFramePr>
        <p:xfrm>
          <a:off x="4572000" y="2133600"/>
          <a:ext cx="4343400" cy="990600"/>
        </p:xfrm>
        <a:graphic>
          <a:graphicData uri="http://schemas.openxmlformats.org/presentationml/2006/ole">
            <p:oleObj spid="_x0000_s26628" name="Ecuación" r:id="rId5" imgW="2006280" imgH="457200" progId="Equation.3">
              <p:embed/>
            </p:oleObj>
          </a:graphicData>
        </a:graphic>
      </p:graphicFrame>
      <p:graphicFrame>
        <p:nvGraphicFramePr>
          <p:cNvPr id="106509" name="Object 5"/>
          <p:cNvGraphicFramePr>
            <a:graphicFrameLocks noChangeAspect="1"/>
          </p:cNvGraphicFramePr>
          <p:nvPr/>
        </p:nvGraphicFramePr>
        <p:xfrm>
          <a:off x="4267200" y="3124200"/>
          <a:ext cx="4646613" cy="1212850"/>
        </p:xfrm>
        <a:graphic>
          <a:graphicData uri="http://schemas.openxmlformats.org/presentationml/2006/ole">
            <p:oleObj spid="_x0000_s26629" name="Ecuación" r:id="rId6" imgW="1752480" imgH="457200" progId="Equation.3">
              <p:embed/>
            </p:oleObj>
          </a:graphicData>
        </a:graphic>
      </p:graphicFrame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381000" y="451167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Tiempo medio de permanencia de lo transportado en el sistema.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106511" name="Object 6"/>
          <p:cNvGraphicFramePr>
            <a:graphicFrameLocks noChangeAspect="1"/>
          </p:cNvGraphicFramePr>
          <p:nvPr/>
        </p:nvGraphicFramePr>
        <p:xfrm>
          <a:off x="1200150" y="5334000"/>
          <a:ext cx="4073525" cy="1212850"/>
        </p:xfrm>
        <a:graphic>
          <a:graphicData uri="http://schemas.openxmlformats.org/presentationml/2006/ole">
            <p:oleObj spid="_x0000_s26630" name="Ecuación" r:id="rId7" imgW="1536480" imgH="457200" progId="Equation.3">
              <p:embed/>
            </p:oleObj>
          </a:graphicData>
        </a:graphic>
      </p:graphicFrame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5410200" y="5653088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Nivel de servicio.</a:t>
            </a:r>
            <a:endParaRPr lang="es-ES_tradnl" sz="24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6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6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6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6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uild="p" autoUpdateAnimBg="0"/>
      <p:bldP spid="106500" grpId="0" autoUpdateAnimBg="0"/>
      <p:bldP spid="106501" grpId="0" build="p" autoUpdateAnimBg="0"/>
      <p:bldP spid="106502" grpId="0" animBg="1"/>
      <p:bldP spid="106503" grpId="0" build="p" autoUpdateAnimBg="0"/>
      <p:bldP spid="106504" grpId="0" animBg="1"/>
      <p:bldP spid="106506" grpId="0" autoUpdateAnimBg="0"/>
      <p:bldP spid="106510" grpId="0" build="p" autoUpdateAnimBg="0"/>
      <p:bldP spid="10651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Instalaciones de carga y descarga.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107523" name="Object 2"/>
          <p:cNvGraphicFramePr>
            <a:graphicFrameLocks noChangeAspect="1"/>
          </p:cNvGraphicFramePr>
          <p:nvPr/>
        </p:nvGraphicFramePr>
        <p:xfrm>
          <a:off x="609600" y="1600200"/>
          <a:ext cx="642938" cy="1066800"/>
        </p:xfrm>
        <a:graphic>
          <a:graphicData uri="http://schemas.openxmlformats.org/presentationml/2006/ole">
            <p:oleObj spid="_x0000_s27650" name="Ecuación" r:id="rId3" imgW="253800" imgH="419040" progId="Equation.3">
              <p:embed/>
            </p:oleObj>
          </a:graphicData>
        </a:graphic>
      </p:graphicFrame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1143000" y="1828800"/>
            <a:ext cx="262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: tiempo de carga</a:t>
            </a:r>
            <a:endParaRPr lang="es-ES_tradnl"/>
          </a:p>
        </p:txBody>
      </p:sp>
      <p:graphicFrame>
        <p:nvGraphicFramePr>
          <p:cNvPr id="107525" name="Object 3"/>
          <p:cNvGraphicFramePr>
            <a:graphicFrameLocks noChangeAspect="1"/>
          </p:cNvGraphicFramePr>
          <p:nvPr/>
        </p:nvGraphicFramePr>
        <p:xfrm>
          <a:off x="4800600" y="1676400"/>
          <a:ext cx="642938" cy="1066800"/>
        </p:xfrm>
        <a:graphic>
          <a:graphicData uri="http://schemas.openxmlformats.org/presentationml/2006/ole">
            <p:oleObj spid="_x0000_s27651" name="Ecuación" r:id="rId4" imgW="253800" imgH="419040" progId="Equation.3">
              <p:embed/>
            </p:oleObj>
          </a:graphicData>
        </a:graphic>
      </p:graphicFrame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5334000" y="19050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: tiempo de descarga</a:t>
            </a:r>
            <a:endParaRPr lang="es-ES_tradnl"/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533400" y="38862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¿Qué pasa si k/</a:t>
            </a:r>
            <a:r>
              <a:rPr lang="es-ES_tradnl" sz="2400">
                <a:solidFill>
                  <a:schemeClr val="accent2"/>
                </a:solidFill>
                <a:latin typeface="Symbol" charset="2"/>
              </a:rPr>
              <a:t>m</a:t>
            </a: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+ &gt; 1/f ?</a:t>
            </a:r>
            <a:r>
              <a:rPr lang="es-ES_tradnl" sz="2400">
                <a:latin typeface="Comic Sans MS" charset="0"/>
              </a:rPr>
              <a:t> </a:t>
            </a:r>
            <a:endParaRPr lang="es-ES_tradnl"/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304800" y="1066800"/>
            <a:ext cx="800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30000"/>
              </a:lnSpc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Sitio: </a:t>
            </a:r>
          </a:p>
          <a:p>
            <a:pPr algn="l">
              <a:lnSpc>
                <a:spcPct val="30000"/>
              </a:lnSpc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instalación que permite cargar o descargar un vehículo </a:t>
            </a:r>
            <a:endParaRPr lang="es-ES_tradnl"/>
          </a:p>
        </p:txBody>
      </p:sp>
      <p:graphicFrame>
        <p:nvGraphicFramePr>
          <p:cNvPr id="107529" name="Object 4"/>
          <p:cNvGraphicFramePr>
            <a:graphicFrameLocks noChangeAspect="1"/>
          </p:cNvGraphicFramePr>
          <p:nvPr/>
        </p:nvGraphicFramePr>
        <p:xfrm>
          <a:off x="782638" y="2667000"/>
          <a:ext cx="447675" cy="1066800"/>
        </p:xfrm>
        <a:graphic>
          <a:graphicData uri="http://schemas.openxmlformats.org/presentationml/2006/ole">
            <p:oleObj spid="_x0000_s27652" name="Ecuación" r:id="rId5" imgW="177480" imgH="419040" progId="Equation.3">
              <p:embed/>
            </p:oleObj>
          </a:graphicData>
        </a:graphic>
      </p:graphicFrame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1219200" y="2895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: intervalo entre vehículos</a:t>
            </a:r>
            <a:endParaRPr lang="es-ES_tradnl"/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4572000" y="38862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Necesito más de un sitio. </a:t>
            </a:r>
            <a:endParaRPr lang="es-ES_tradnl"/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609600" y="4419600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Si esto no se cumple, de todas maneras puedo necesitar más de un sitio, debido al tiempo de posicionamiento. </a:t>
            </a:r>
            <a:endParaRPr lang="es-ES_tradnl"/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685800" y="5410200"/>
            <a:ext cx="8077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tp: tiempo de posicionamiento: tiempo que transcurre entre la llegada de un vehículo al sitio y que este se encuentre listo para cargar/descargar.</a:t>
            </a:r>
            <a:r>
              <a:rPr lang="es-ES_tradnl" sz="2400">
                <a:latin typeface="Comic Sans MS" charset="0"/>
              </a:rPr>
              <a:t> 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utoUpdateAnimBg="0"/>
      <p:bldP spid="107526" grpId="0" autoUpdateAnimBg="0"/>
      <p:bldP spid="107527" grpId="0" autoUpdateAnimBg="0"/>
      <p:bldP spid="107528" grpId="0" autoUpdateAnimBg="0"/>
      <p:bldP spid="107530" grpId="0" autoUpdateAnimBg="0"/>
      <p:bldP spid="107531" grpId="0" autoUpdateAnimBg="0"/>
      <p:bldP spid="107532" grpId="0" autoUpdateAnimBg="0"/>
      <p:bldP spid="10753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2"/>
          <p:cNvSpPr>
            <a:spLocks noChangeShapeType="1"/>
          </p:cNvSpPr>
          <p:nvPr/>
        </p:nvSpPr>
        <p:spPr bwMode="auto">
          <a:xfrm flipV="1">
            <a:off x="2057400" y="13716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2057400" y="48006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2057400" y="43815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3352800" y="43815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124937" name="Line 9"/>
          <p:cNvSpPr>
            <a:spLocks noChangeShapeType="1"/>
          </p:cNvSpPr>
          <p:nvPr/>
        </p:nvSpPr>
        <p:spPr bwMode="auto">
          <a:xfrm>
            <a:off x="3581400" y="4800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3276600" y="4953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1/f</a:t>
            </a:r>
            <a:endParaRPr lang="es-ES"/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auto">
          <a:xfrm>
            <a:off x="3568700" y="39624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3048000" y="3962400"/>
            <a:ext cx="533400" cy="4064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tpe</a:t>
            </a:r>
            <a:endParaRPr lang="es-ES"/>
          </a:p>
        </p:txBody>
      </p:sp>
      <p:sp>
        <p:nvSpPr>
          <p:cNvPr id="124942" name="Line 14"/>
          <p:cNvSpPr>
            <a:spLocks noChangeShapeType="1"/>
          </p:cNvSpPr>
          <p:nvPr/>
        </p:nvSpPr>
        <p:spPr bwMode="auto">
          <a:xfrm>
            <a:off x="2057400" y="4953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43" name="Line 15"/>
          <p:cNvSpPr>
            <a:spLocks noChangeShapeType="1"/>
          </p:cNvSpPr>
          <p:nvPr/>
        </p:nvSpPr>
        <p:spPr bwMode="auto">
          <a:xfrm>
            <a:off x="5105400" y="4800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4800600" y="4953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1/f</a:t>
            </a:r>
            <a:endParaRPr lang="es-ES"/>
          </a:p>
        </p:txBody>
      </p:sp>
      <p:sp>
        <p:nvSpPr>
          <p:cNvPr id="124945" name="Line 17"/>
          <p:cNvSpPr>
            <a:spLocks noChangeShapeType="1"/>
          </p:cNvSpPr>
          <p:nvPr/>
        </p:nvSpPr>
        <p:spPr bwMode="auto">
          <a:xfrm>
            <a:off x="3581400" y="4953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46" name="Text Box 18"/>
          <p:cNvSpPr txBox="1">
            <a:spLocks noChangeArrowheads="1"/>
          </p:cNvSpPr>
          <p:nvPr/>
        </p:nvSpPr>
        <p:spPr bwMode="auto">
          <a:xfrm>
            <a:off x="5105400" y="43815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4947" name="Text Box 19"/>
          <p:cNvSpPr txBox="1">
            <a:spLocks noChangeArrowheads="1"/>
          </p:cNvSpPr>
          <p:nvPr/>
        </p:nvSpPr>
        <p:spPr bwMode="auto">
          <a:xfrm>
            <a:off x="4584700" y="4381500"/>
            <a:ext cx="533400" cy="4064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tpe</a:t>
            </a:r>
            <a:endParaRPr lang="es-ES"/>
          </a:p>
        </p:txBody>
      </p:sp>
      <p:sp>
        <p:nvSpPr>
          <p:cNvPr id="124948" name="Text Box 20"/>
          <p:cNvSpPr txBox="1">
            <a:spLocks noChangeArrowheads="1"/>
          </p:cNvSpPr>
          <p:nvPr/>
        </p:nvSpPr>
        <p:spPr bwMode="auto">
          <a:xfrm>
            <a:off x="4876800" y="39624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124949" name="Text Box 21"/>
          <p:cNvSpPr txBox="1">
            <a:spLocks noChangeArrowheads="1"/>
          </p:cNvSpPr>
          <p:nvPr/>
        </p:nvSpPr>
        <p:spPr bwMode="auto">
          <a:xfrm>
            <a:off x="6400800" y="43815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124950" name="Line 22"/>
          <p:cNvSpPr>
            <a:spLocks noChangeShapeType="1"/>
          </p:cNvSpPr>
          <p:nvPr/>
        </p:nvSpPr>
        <p:spPr bwMode="auto">
          <a:xfrm>
            <a:off x="6629400" y="4800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51" name="Text Box 23"/>
          <p:cNvSpPr txBox="1">
            <a:spLocks noChangeArrowheads="1"/>
          </p:cNvSpPr>
          <p:nvPr/>
        </p:nvSpPr>
        <p:spPr bwMode="auto">
          <a:xfrm>
            <a:off x="6324600" y="4953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1/f</a:t>
            </a:r>
            <a:endParaRPr lang="es-ES"/>
          </a:p>
        </p:txBody>
      </p:sp>
      <p:sp>
        <p:nvSpPr>
          <p:cNvPr id="124952" name="Line 24"/>
          <p:cNvSpPr>
            <a:spLocks noChangeShapeType="1"/>
          </p:cNvSpPr>
          <p:nvPr/>
        </p:nvSpPr>
        <p:spPr bwMode="auto">
          <a:xfrm>
            <a:off x="5105400" y="4953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3886200" y="4381500"/>
            <a:ext cx="6858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tm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4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4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3" grpId="0" animBg="1" autoUpdateAnimBg="0"/>
      <p:bldP spid="124936" grpId="0" animBg="1" autoUpdateAnimBg="0"/>
      <p:bldP spid="124937" grpId="0" animBg="1"/>
      <p:bldP spid="124938" grpId="0" autoUpdateAnimBg="0"/>
      <p:bldP spid="124939" grpId="0" animBg="1" autoUpdateAnimBg="0"/>
      <p:bldP spid="124940" grpId="0" animBg="1" autoUpdateAnimBg="0"/>
      <p:bldP spid="124942" grpId="0" animBg="1"/>
      <p:bldP spid="124943" grpId="0" animBg="1"/>
      <p:bldP spid="124944" grpId="0" autoUpdateAnimBg="0"/>
      <p:bldP spid="124945" grpId="0" animBg="1"/>
      <p:bldP spid="124946" grpId="0" animBg="1" autoUpdateAnimBg="0"/>
      <p:bldP spid="124947" grpId="0" animBg="1" autoUpdateAnimBg="0"/>
      <p:bldP spid="124948" grpId="0" animBg="1" autoUpdateAnimBg="0"/>
      <p:bldP spid="124949" grpId="0" animBg="1" autoUpdateAnimBg="0"/>
      <p:bldP spid="124950" grpId="0" animBg="1"/>
      <p:bldP spid="124951" grpId="0" autoUpdateAnimBg="0"/>
      <p:bldP spid="124952" grpId="0" animBg="1"/>
      <p:bldP spid="12495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Instalaciones de carga y descarga.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381000" y="1213819"/>
            <a:ext cx="8001000" cy="43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Origen: 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S+ sitios de carga 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 err="1">
                <a:solidFill>
                  <a:schemeClr val="accent2"/>
                </a:solidFill>
                <a:latin typeface="Symbol" charset="2"/>
              </a:rPr>
              <a:t>m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+ capacidad de carga (UF/UT)</a:t>
            </a:r>
            <a:endParaRPr lang="es-ES_tradnl" sz="2400" dirty="0">
              <a:latin typeface="Comic Sans MS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--&gt; cada sitio está en operación una proporción </a:t>
            </a:r>
            <a:r>
              <a:rPr lang="es-ES_tradnl" sz="2400" dirty="0" err="1">
                <a:latin typeface="Symbol" charset="2"/>
              </a:rPr>
              <a:t>h</a:t>
            </a:r>
            <a:r>
              <a:rPr lang="es-ES_tradnl" sz="2400" baseline="-25000" dirty="0" err="1">
                <a:latin typeface="Comic Sans MS" charset="0"/>
              </a:rPr>
              <a:t>c</a:t>
            </a:r>
            <a:r>
              <a:rPr lang="es-ES_tradnl" sz="2400" dirty="0">
                <a:latin typeface="Comic Sans MS" charset="0"/>
              </a:rPr>
              <a:t>+ del tiempo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--&gt; número de sitios en servicio en un instante dado: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 err="1">
                <a:latin typeface="Symbol" charset="2"/>
              </a:rPr>
              <a:t>h</a:t>
            </a:r>
            <a:r>
              <a:rPr lang="es-ES_tradnl" sz="2400" baseline="-25000" dirty="0" err="1">
                <a:latin typeface="Comic Sans MS" charset="0"/>
              </a:rPr>
              <a:t>c</a:t>
            </a:r>
            <a:r>
              <a:rPr lang="es-ES_tradnl" sz="2400" baseline="30000" dirty="0">
                <a:latin typeface="Comic Sans MS" charset="0"/>
              </a:rPr>
              <a:t>+</a:t>
            </a:r>
            <a:r>
              <a:rPr lang="es-ES_tradnl" sz="2400" dirty="0" err="1">
                <a:latin typeface="Comic Sans MS" charset="0"/>
              </a:rPr>
              <a:t>·S</a:t>
            </a:r>
            <a:r>
              <a:rPr lang="es-ES_tradnl" sz="2400" baseline="30000" dirty="0">
                <a:latin typeface="Comic Sans MS" charset="0"/>
              </a:rPr>
              <a:t>+</a:t>
            </a:r>
            <a:endParaRPr lang="es-ES_tradnl" sz="2400" dirty="0">
              <a:latin typeface="Comic Sans MS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--&gt; capacidad de carga: </a:t>
            </a:r>
            <a:r>
              <a:rPr lang="es-ES_tradnl" sz="2400" dirty="0" err="1">
                <a:latin typeface="Symbol" charset="2"/>
              </a:rPr>
              <a:t>h</a:t>
            </a:r>
            <a:r>
              <a:rPr lang="es-ES_tradnl" sz="2400" baseline="-25000" dirty="0" err="1">
                <a:latin typeface="Comic Sans MS" charset="0"/>
              </a:rPr>
              <a:t>c</a:t>
            </a:r>
            <a:r>
              <a:rPr lang="es-ES_tradnl" sz="2400" baseline="30000" dirty="0">
                <a:latin typeface="Comic Sans MS" charset="0"/>
              </a:rPr>
              <a:t>+</a:t>
            </a:r>
            <a:r>
              <a:rPr lang="es-ES_tradnl" sz="2400" dirty="0" err="1">
                <a:latin typeface="Comic Sans MS" charset="0"/>
              </a:rPr>
              <a:t>·S</a:t>
            </a:r>
            <a:r>
              <a:rPr lang="es-ES_tradnl" sz="2400" baseline="30000" dirty="0">
                <a:latin typeface="Comic Sans MS" charset="0"/>
              </a:rPr>
              <a:t>+</a:t>
            </a:r>
            <a:r>
              <a:rPr lang="es-ES_tradnl" sz="2400" dirty="0">
                <a:latin typeface="Comic Sans MS" charset="0"/>
              </a:rPr>
              <a:t>·</a:t>
            </a:r>
            <a:r>
              <a:rPr lang="es-ES_tradnl" sz="2400" baseline="30000" dirty="0">
                <a:latin typeface="Comic Sans MS" charset="0"/>
              </a:rPr>
              <a:t> </a:t>
            </a:r>
            <a:r>
              <a:rPr lang="es-ES_tradnl" sz="2400" dirty="0" err="1">
                <a:latin typeface="Symbol" charset="2"/>
              </a:rPr>
              <a:t>m</a:t>
            </a:r>
            <a:r>
              <a:rPr lang="es-ES_tradnl" sz="2400" baseline="30000" dirty="0">
                <a:latin typeface="Comic Sans MS" charset="0"/>
              </a:rPr>
              <a:t>+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 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Debe cumplirse: </a:t>
            </a:r>
            <a:r>
              <a:rPr lang="es-ES_tradnl" sz="2400" dirty="0" err="1">
                <a:latin typeface="Symbol" charset="2"/>
              </a:rPr>
              <a:t>h</a:t>
            </a:r>
            <a:r>
              <a:rPr lang="es-ES_tradnl" sz="2400" baseline="-25000" dirty="0" err="1">
                <a:latin typeface="Comic Sans MS" charset="0"/>
              </a:rPr>
              <a:t>c</a:t>
            </a:r>
            <a:r>
              <a:rPr lang="es-ES_tradnl" sz="2400" baseline="30000" dirty="0">
                <a:latin typeface="Comic Sans MS" charset="0"/>
              </a:rPr>
              <a:t>+</a:t>
            </a:r>
            <a:r>
              <a:rPr lang="es-ES_tradnl" sz="2400" dirty="0" err="1">
                <a:latin typeface="Comic Sans MS" charset="0"/>
              </a:rPr>
              <a:t>·S</a:t>
            </a:r>
            <a:r>
              <a:rPr lang="es-ES_tradnl" sz="2400" baseline="30000" dirty="0">
                <a:latin typeface="Comic Sans MS" charset="0"/>
              </a:rPr>
              <a:t>+</a:t>
            </a:r>
            <a:r>
              <a:rPr lang="es-ES_tradnl" sz="2400" dirty="0">
                <a:latin typeface="Comic Sans MS" charset="0"/>
              </a:rPr>
              <a:t>·</a:t>
            </a:r>
            <a:r>
              <a:rPr lang="es-ES_tradnl" sz="2400" baseline="30000" dirty="0">
                <a:latin typeface="Comic Sans MS" charset="0"/>
              </a:rPr>
              <a:t> </a:t>
            </a:r>
            <a:r>
              <a:rPr lang="es-ES_tradnl" sz="2400" dirty="0" err="1">
                <a:latin typeface="Symbol" charset="2"/>
              </a:rPr>
              <a:t>m</a:t>
            </a:r>
            <a:r>
              <a:rPr lang="es-ES_tradnl" sz="2400" baseline="30000" dirty="0">
                <a:latin typeface="Comic Sans MS" charset="0"/>
              </a:rPr>
              <a:t>+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&gt;</a:t>
            </a:r>
            <a:r>
              <a:rPr lang="es-ES_tradnl" sz="2400" dirty="0" smtClean="0">
                <a:solidFill>
                  <a:schemeClr val="accent2"/>
                </a:solidFill>
                <a:latin typeface="Comic Sans MS" charset="0"/>
              </a:rPr>
              <a:t> </a:t>
            </a:r>
            <a:r>
              <a:rPr lang="es-ES_tradnl" sz="2400" dirty="0" err="1" smtClean="0">
                <a:solidFill>
                  <a:schemeClr val="accent2"/>
                </a:solidFill>
                <a:latin typeface="Symbol" charset="2"/>
              </a:rPr>
              <a:t>λ</a:t>
            </a:r>
            <a:endParaRPr lang="es-ES_tradnl" sz="2400" dirty="0">
              <a:solidFill>
                <a:schemeClr val="accent2"/>
              </a:solidFill>
              <a:latin typeface="Comic Sans MS" charset="0"/>
            </a:endParaRPr>
          </a:p>
        </p:txBody>
      </p:sp>
      <p:graphicFrame>
        <p:nvGraphicFramePr>
          <p:cNvPr id="108548" name="Object 2"/>
          <p:cNvGraphicFramePr>
            <a:graphicFrameLocks noChangeAspect="1"/>
          </p:cNvGraphicFramePr>
          <p:nvPr/>
        </p:nvGraphicFramePr>
        <p:xfrm>
          <a:off x="4953000" y="5334000"/>
          <a:ext cx="1811338" cy="1095375"/>
        </p:xfrm>
        <a:graphic>
          <a:graphicData uri="http://schemas.openxmlformats.org/presentationml/2006/ole">
            <p:oleObj spid="_x0000_s29698" name="Ecuación" r:id="rId3" imgW="7110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Instalaciones de carga y descarga.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381000" y="626063"/>
            <a:ext cx="8001000" cy="556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 err="1">
                <a:latin typeface="Comic Sans MS" charset="0"/>
              </a:rPr>
              <a:t>Def</a:t>
            </a:r>
            <a:r>
              <a:rPr lang="es-ES_tradnl" sz="2400" dirty="0">
                <a:latin typeface="Comic Sans MS" charset="0"/>
              </a:rPr>
              <a:t>: 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 err="1">
                <a:solidFill>
                  <a:schemeClr val="accent2"/>
                </a:solidFill>
                <a:latin typeface="Symbol" charset="2"/>
              </a:rPr>
              <a:t>r</a:t>
            </a:r>
            <a:r>
              <a:rPr lang="es-ES_tradnl" sz="2400" baseline="-25000" dirty="0" err="1">
                <a:solidFill>
                  <a:schemeClr val="accent2"/>
                </a:solidFill>
                <a:latin typeface="Comic Sans MS" charset="0"/>
              </a:rPr>
              <a:t>c</a:t>
            </a:r>
            <a:r>
              <a:rPr lang="es-ES_tradnl" sz="2400" baseline="30000" dirty="0">
                <a:solidFill>
                  <a:schemeClr val="accent2"/>
                </a:solidFill>
                <a:latin typeface="Comic Sans MS" charset="0"/>
              </a:rPr>
              <a:t>+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=</a:t>
            </a:r>
            <a:r>
              <a:rPr lang="es-ES_tradnl" sz="2400" baseline="30000" dirty="0" smtClean="0">
                <a:solidFill>
                  <a:schemeClr val="accent2"/>
                </a:solidFill>
                <a:latin typeface="Comic Sans MS" charset="0"/>
              </a:rPr>
              <a:t> </a:t>
            </a:r>
            <a:r>
              <a:rPr lang="es-ES_tradnl" sz="2400" dirty="0" err="1" smtClean="0">
                <a:solidFill>
                  <a:schemeClr val="accent2"/>
                </a:solidFill>
                <a:latin typeface="Symbol" charset="2"/>
              </a:rPr>
              <a:t>λ</a:t>
            </a:r>
            <a:r>
              <a:rPr lang="es-ES_tradnl" sz="2400" dirty="0" smtClean="0">
                <a:solidFill>
                  <a:schemeClr val="accent2"/>
                </a:solidFill>
                <a:latin typeface="Symbol" charset="2"/>
              </a:rPr>
              <a:t>/</a:t>
            </a:r>
            <a:r>
              <a:rPr lang="es-ES_tradnl" sz="2400" dirty="0" err="1" smtClean="0">
                <a:solidFill>
                  <a:schemeClr val="accent2"/>
                </a:solidFill>
                <a:latin typeface="Symbol" charset="2"/>
              </a:rPr>
              <a:t>μ</a:t>
            </a:r>
            <a:r>
              <a:rPr lang="es-ES_tradnl" sz="2400" dirty="0" smtClean="0">
                <a:solidFill>
                  <a:schemeClr val="accent2"/>
                </a:solidFill>
                <a:latin typeface="Comic Sans MS" charset="0"/>
              </a:rPr>
              <a:t>+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intensidad relativa del flujo de transporte con respecto a la capacidad de carga </a:t>
            </a:r>
            <a:endParaRPr lang="es-ES_tradnl" sz="2400" dirty="0">
              <a:latin typeface="Comic Sans MS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 err="1">
                <a:solidFill>
                  <a:schemeClr val="accent2"/>
                </a:solidFill>
                <a:latin typeface="Symbol" charset="2"/>
              </a:rPr>
              <a:t>r</a:t>
            </a:r>
            <a:r>
              <a:rPr lang="es-ES_tradnl" sz="2400" baseline="-25000" dirty="0" err="1">
                <a:solidFill>
                  <a:schemeClr val="accent2"/>
                </a:solidFill>
                <a:latin typeface="Comic Sans MS" charset="0"/>
              </a:rPr>
              <a:t>c</a:t>
            </a:r>
            <a:r>
              <a:rPr lang="es-ES_tradnl" sz="2400" baseline="30000" dirty="0">
                <a:solidFill>
                  <a:schemeClr val="accent2"/>
                </a:solidFill>
                <a:latin typeface="Comic Sans MS" charset="0"/>
              </a:rPr>
              <a:t>+ </a:t>
            </a:r>
            <a:r>
              <a:rPr lang="es-ES_tradnl" sz="2400" dirty="0">
                <a:latin typeface="Comic Sans MS" charset="0"/>
              </a:rPr>
              <a:t>: número mínimo de sitios que en promedio deben estar en servicio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--&gt; </a:t>
            </a:r>
            <a:r>
              <a:rPr lang="es-ES_tradnl" sz="2400" dirty="0" err="1">
                <a:latin typeface="Symbol" charset="2"/>
              </a:rPr>
              <a:t>h</a:t>
            </a:r>
            <a:r>
              <a:rPr lang="es-ES_tradnl" sz="2400" baseline="-25000" dirty="0" err="1">
                <a:latin typeface="Comic Sans MS" charset="0"/>
              </a:rPr>
              <a:t>c</a:t>
            </a:r>
            <a:r>
              <a:rPr lang="es-ES_tradnl" sz="2400" baseline="30000" dirty="0">
                <a:latin typeface="Comic Sans MS" charset="0"/>
              </a:rPr>
              <a:t>+</a:t>
            </a:r>
            <a:r>
              <a:rPr lang="es-ES_tradnl" sz="2400" dirty="0" err="1">
                <a:latin typeface="Comic Sans MS" charset="0"/>
              </a:rPr>
              <a:t>·S</a:t>
            </a:r>
            <a:r>
              <a:rPr lang="es-ES_tradnl" sz="2400" baseline="30000" dirty="0">
                <a:latin typeface="Comic Sans MS" charset="0"/>
              </a:rPr>
              <a:t>+ </a:t>
            </a:r>
            <a:r>
              <a:rPr lang="es-ES_tradnl" sz="2400" dirty="0">
                <a:latin typeface="Comic Sans MS" charset="0"/>
              </a:rPr>
              <a:t>&gt;=</a:t>
            </a:r>
            <a:r>
              <a:rPr lang="es-ES_tradnl" sz="2400" baseline="30000" dirty="0">
                <a:latin typeface="Comic Sans MS" charset="0"/>
              </a:rPr>
              <a:t> </a:t>
            </a:r>
            <a:r>
              <a:rPr lang="es-ES_tradnl" sz="2400" dirty="0" err="1">
                <a:solidFill>
                  <a:schemeClr val="accent2"/>
                </a:solidFill>
                <a:latin typeface="Symbol" charset="2"/>
              </a:rPr>
              <a:t>r</a:t>
            </a:r>
            <a:r>
              <a:rPr lang="es-ES_tradnl" sz="2400" baseline="-25000" dirty="0" err="1">
                <a:solidFill>
                  <a:schemeClr val="accent2"/>
                </a:solidFill>
                <a:latin typeface="Comic Sans MS" charset="0"/>
              </a:rPr>
              <a:t>c</a:t>
            </a:r>
            <a:r>
              <a:rPr lang="es-ES_tradnl" sz="2400" baseline="30000" dirty="0">
                <a:solidFill>
                  <a:schemeClr val="accent2"/>
                </a:solidFill>
                <a:latin typeface="Comic Sans MS" charset="0"/>
              </a:rPr>
              <a:t>+ </a:t>
            </a:r>
            <a:endParaRPr lang="es-ES_tradnl" sz="2400" dirty="0">
              <a:latin typeface="Comic Sans MS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(Para descarga se analiza de igual forma)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solidFill>
                  <a:srgbClr val="FF3300"/>
                </a:solidFill>
                <a:latin typeface="Comic Sans MS" charset="0"/>
              </a:rPr>
              <a:t>Si </a:t>
            </a:r>
            <a:r>
              <a:rPr lang="es-ES_tradnl" sz="2400" dirty="0" err="1">
                <a:solidFill>
                  <a:srgbClr val="FF3300"/>
                </a:solidFill>
                <a:latin typeface="Comic Sans MS" charset="0"/>
              </a:rPr>
              <a:t>k</a:t>
            </a:r>
            <a:r>
              <a:rPr lang="es-ES_tradnl" sz="2400" dirty="0" smtClean="0">
                <a:solidFill>
                  <a:srgbClr val="FF3300"/>
                </a:solidFill>
                <a:latin typeface="Symbol" charset="2"/>
              </a:rPr>
              <a:t>/</a:t>
            </a:r>
            <a:r>
              <a:rPr lang="es-ES_tradnl" sz="2400" dirty="0" err="1" smtClean="0">
                <a:solidFill>
                  <a:srgbClr val="FF3300"/>
                </a:solidFill>
                <a:latin typeface="Symbol" charset="2"/>
              </a:rPr>
              <a:t>μ</a:t>
            </a:r>
            <a:r>
              <a:rPr lang="es-ES_tradnl" sz="2400" baseline="30000" dirty="0" smtClean="0">
                <a:solidFill>
                  <a:srgbClr val="FF3300"/>
                </a:solidFill>
                <a:latin typeface="Comic Sans MS" charset="0"/>
              </a:rPr>
              <a:t>+</a:t>
            </a:r>
            <a:r>
              <a:rPr lang="es-ES_tradnl" sz="2400" dirty="0" smtClean="0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es-ES_tradnl" sz="2400" dirty="0">
                <a:solidFill>
                  <a:srgbClr val="FF3300"/>
                </a:solidFill>
                <a:latin typeface="Comic Sans MS" charset="0"/>
              </a:rPr>
              <a:t>+ </a:t>
            </a:r>
            <a:r>
              <a:rPr lang="es-ES_tradnl" sz="2400" dirty="0" err="1">
                <a:solidFill>
                  <a:srgbClr val="FF3300"/>
                </a:solidFill>
                <a:latin typeface="Comic Sans MS" charset="0"/>
              </a:rPr>
              <a:t>t</a:t>
            </a:r>
            <a:r>
              <a:rPr lang="es-ES_tradnl" sz="2400" baseline="-25000" dirty="0" err="1">
                <a:solidFill>
                  <a:srgbClr val="FF3300"/>
                </a:solidFill>
                <a:latin typeface="Comic Sans MS" charset="0"/>
              </a:rPr>
              <a:t>p</a:t>
            </a:r>
            <a:r>
              <a:rPr lang="es-ES_tradnl" sz="2400" dirty="0">
                <a:solidFill>
                  <a:srgbClr val="FF3300"/>
                </a:solidFill>
                <a:latin typeface="Comic Sans MS" charset="0"/>
              </a:rPr>
              <a:t> &gt; 1/</a:t>
            </a:r>
            <a:r>
              <a:rPr lang="es-ES_tradnl" sz="2400" dirty="0" err="1">
                <a:solidFill>
                  <a:srgbClr val="FF3300"/>
                </a:solidFill>
                <a:latin typeface="Comic Sans MS" charset="0"/>
              </a:rPr>
              <a:t>f</a:t>
            </a:r>
            <a:r>
              <a:rPr lang="es-ES_tradnl" sz="2400" dirty="0">
                <a:solidFill>
                  <a:srgbClr val="FF3300"/>
                </a:solidFill>
                <a:latin typeface="Comic Sans MS" charset="0"/>
              </a:rPr>
              <a:t> ==&gt; se necesita más de un sitio</a:t>
            </a:r>
            <a:endParaRPr lang="es-ES_tradnl" sz="2400" dirty="0">
              <a:latin typeface="Comic Sans MS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endParaRPr lang="es-ES_tradnl" sz="2400" dirty="0">
              <a:solidFill>
                <a:schemeClr val="accent2"/>
              </a:solidFill>
              <a:latin typeface="Symbol" charset="2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Graficar operación de un terminal de carga con tres sitios.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Analizar tiempo de espera.</a:t>
            </a:r>
            <a:endParaRPr lang="es-ES_tradnl" sz="2400" dirty="0">
              <a:solidFill>
                <a:schemeClr val="accent2"/>
              </a:solidFill>
              <a:latin typeface="Symbol" charset="2"/>
            </a:endParaRPr>
          </a:p>
        </p:txBody>
      </p:sp>
      <p:sp>
        <p:nvSpPr>
          <p:cNvPr id="30724" name="AutoShape 4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077200" y="4953000"/>
            <a:ext cx="4572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228600" y="533400"/>
            <a:ext cx="662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Diseño de Oferta de Servicios de Transporte</a:t>
            </a:r>
            <a:endParaRPr lang="es-ES_tradnl" sz="2400">
              <a:latin typeface="Comic Sans MS" charset="0"/>
            </a:endParaRPr>
          </a:p>
        </p:txBody>
      </p:sp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304800" y="1066800"/>
            <a:ext cx="80010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El sistema cíclico simple</a:t>
            </a:r>
            <a:endParaRPr lang="es-ES_tradnl" sz="280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endParaRPr lang="es-ES_tradnl" sz="280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Instalaciones de carga y descarga</a:t>
            </a:r>
            <a:endParaRPr lang="es-ES_tradnl" sz="280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endParaRPr lang="es-ES_tradnl" sz="2800">
              <a:latin typeface="Comic Sans MS" charset="0"/>
            </a:endParaRPr>
          </a:p>
        </p:txBody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charset="0"/>
              </a:rPr>
              <a:t>CI43A Análisis de Sistemas de Transporte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3962400" y="914400"/>
          <a:ext cx="3352800" cy="1209675"/>
        </p:xfrm>
        <a:graphic>
          <a:graphicData uri="http://schemas.openxmlformats.org/presentationml/2006/ole">
            <p:oleObj spid="_x0000_s31746" name="Ecuación" r:id="rId3" imgW="1688760" imgH="609480" progId="Equation.3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5334000" y="2133600"/>
          <a:ext cx="2652713" cy="901700"/>
        </p:xfrm>
        <a:graphic>
          <a:graphicData uri="http://schemas.openxmlformats.org/presentationml/2006/ole">
            <p:oleObj spid="_x0000_s31747" name="Ecuación" r:id="rId4" imgW="1231560" imgH="419040" progId="Equation.3">
              <p:embed/>
            </p:oleObj>
          </a:graphicData>
        </a:graphic>
      </p:graphicFrame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304800" y="3048000"/>
            <a:ext cx="3100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Tiempo de espera</a:t>
            </a:r>
            <a:endParaRPr lang="es-ES_tradnl" sz="2800">
              <a:latin typeface="Comic Sans MS" charset="0"/>
            </a:endParaRPr>
          </a:p>
        </p:txBody>
      </p:sp>
      <p:sp>
        <p:nvSpPr>
          <p:cNvPr id="110600" name="Line 8"/>
          <p:cNvSpPr>
            <a:spLocks noChangeShapeType="1"/>
          </p:cNvSpPr>
          <p:nvPr/>
        </p:nvSpPr>
        <p:spPr bwMode="auto">
          <a:xfrm flipV="1">
            <a:off x="609600" y="35814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01" name="Line 9"/>
          <p:cNvSpPr>
            <a:spLocks noChangeShapeType="1"/>
          </p:cNvSpPr>
          <p:nvPr/>
        </p:nvSpPr>
        <p:spPr bwMode="auto">
          <a:xfrm>
            <a:off x="609600" y="56388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 flipV="1">
            <a:off x="609600" y="4038600"/>
            <a:ext cx="2286000" cy="1600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03" name="Text Box 11"/>
          <p:cNvSpPr txBox="1">
            <a:spLocks noChangeArrowheads="1"/>
          </p:cNvSpPr>
          <p:nvPr/>
        </p:nvSpPr>
        <p:spPr bwMode="auto">
          <a:xfrm>
            <a:off x="2809721" y="3960783"/>
            <a:ext cx="19561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/>
              <a:t>Llegadas a tasa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Symbol" charset="2"/>
              </a:rPr>
              <a:t>λ</a:t>
            </a:r>
            <a:endParaRPr lang="es-ES_tradnl" dirty="0">
              <a:latin typeface="Symbol" charset="2"/>
            </a:endParaRPr>
          </a:p>
        </p:txBody>
      </p:sp>
      <p:sp>
        <p:nvSpPr>
          <p:cNvPr id="110604" name="Line 12"/>
          <p:cNvSpPr>
            <a:spLocks noChangeShapeType="1"/>
          </p:cNvSpPr>
          <p:nvPr/>
        </p:nvSpPr>
        <p:spPr bwMode="auto">
          <a:xfrm flipV="1">
            <a:off x="1752600" y="4876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05" name="Text Box 13"/>
          <p:cNvSpPr txBox="1">
            <a:spLocks noChangeArrowheads="1"/>
          </p:cNvSpPr>
          <p:nvPr/>
        </p:nvSpPr>
        <p:spPr bwMode="auto">
          <a:xfrm>
            <a:off x="1447800" y="56388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1/f</a:t>
            </a:r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457200" y="6096000"/>
            <a:ext cx="2254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llegada de vehículos</a:t>
            </a:r>
          </a:p>
        </p:txBody>
      </p:sp>
      <p:sp>
        <p:nvSpPr>
          <p:cNvPr id="110607" name="Text Box 15"/>
          <p:cNvSpPr txBox="1">
            <a:spLocks noChangeArrowheads="1"/>
          </p:cNvSpPr>
          <p:nvPr/>
        </p:nvSpPr>
        <p:spPr bwMode="auto">
          <a:xfrm>
            <a:off x="2438400" y="56388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2/f</a:t>
            </a:r>
          </a:p>
        </p:txBody>
      </p:sp>
      <p:sp>
        <p:nvSpPr>
          <p:cNvPr id="110608" name="Line 16"/>
          <p:cNvSpPr>
            <a:spLocks noChangeShapeType="1"/>
          </p:cNvSpPr>
          <p:nvPr/>
        </p:nvSpPr>
        <p:spPr bwMode="auto">
          <a:xfrm flipV="1">
            <a:off x="2819400" y="41148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09" name="Line 17"/>
          <p:cNvSpPr>
            <a:spLocks noChangeShapeType="1"/>
          </p:cNvSpPr>
          <p:nvPr/>
        </p:nvSpPr>
        <p:spPr bwMode="auto">
          <a:xfrm flipH="1" flipV="1">
            <a:off x="609600" y="4868863"/>
            <a:ext cx="1143000" cy="79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10" name="Text Box 18"/>
          <p:cNvSpPr txBox="1">
            <a:spLocks noChangeArrowheads="1"/>
          </p:cNvSpPr>
          <p:nvPr/>
        </p:nvSpPr>
        <p:spPr bwMode="auto">
          <a:xfrm>
            <a:off x="225425" y="4632325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k</a:t>
            </a:r>
          </a:p>
        </p:txBody>
      </p:sp>
      <p:sp>
        <p:nvSpPr>
          <p:cNvPr id="110611" name="Line 19"/>
          <p:cNvSpPr>
            <a:spLocks noChangeShapeType="1"/>
          </p:cNvSpPr>
          <p:nvPr/>
        </p:nvSpPr>
        <p:spPr bwMode="auto">
          <a:xfrm flipH="1">
            <a:off x="609600" y="4114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12" name="Text Box 20"/>
          <p:cNvSpPr txBox="1">
            <a:spLocks noChangeArrowheads="1"/>
          </p:cNvSpPr>
          <p:nvPr/>
        </p:nvSpPr>
        <p:spPr bwMode="auto">
          <a:xfrm>
            <a:off x="165100" y="39624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2k</a:t>
            </a:r>
          </a:p>
        </p:txBody>
      </p:sp>
      <p:sp>
        <p:nvSpPr>
          <p:cNvPr id="110613" name="Line 21"/>
          <p:cNvSpPr>
            <a:spLocks noChangeShapeType="1"/>
          </p:cNvSpPr>
          <p:nvPr/>
        </p:nvSpPr>
        <p:spPr bwMode="auto">
          <a:xfrm flipH="1">
            <a:off x="1143000" y="4876800"/>
            <a:ext cx="609600" cy="7620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14" name="Text Box 22"/>
          <p:cNvSpPr txBox="1">
            <a:spLocks noChangeArrowheads="1"/>
          </p:cNvSpPr>
          <p:nvPr/>
        </p:nvSpPr>
        <p:spPr bwMode="auto">
          <a:xfrm>
            <a:off x="1302634" y="5095846"/>
            <a:ext cx="4411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 err="1" smtClean="0">
                <a:latin typeface="Symbol" charset="2"/>
              </a:rPr>
              <a:t>μ</a:t>
            </a:r>
            <a:r>
              <a:rPr lang="es-ES_tradnl" baseline="30000" dirty="0" smtClean="0">
                <a:latin typeface="Symbol" charset="2"/>
              </a:rPr>
              <a:t>+</a:t>
            </a:r>
            <a:endParaRPr lang="es-ES_tradnl" dirty="0">
              <a:latin typeface="Symbol" charset="2"/>
            </a:endParaRPr>
          </a:p>
        </p:txBody>
      </p:sp>
      <p:sp>
        <p:nvSpPr>
          <p:cNvPr id="110615" name="Line 23"/>
          <p:cNvSpPr>
            <a:spLocks noChangeShapeType="1"/>
          </p:cNvSpPr>
          <p:nvPr/>
        </p:nvSpPr>
        <p:spPr bwMode="auto">
          <a:xfrm flipH="1">
            <a:off x="2209800" y="4114800"/>
            <a:ext cx="609600" cy="7620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16" name="Text Box 24"/>
          <p:cNvSpPr txBox="1">
            <a:spLocks noChangeArrowheads="1"/>
          </p:cNvSpPr>
          <p:nvPr/>
        </p:nvSpPr>
        <p:spPr bwMode="auto">
          <a:xfrm>
            <a:off x="2369434" y="4333846"/>
            <a:ext cx="4411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 err="1" smtClean="0">
                <a:latin typeface="Symbol" charset="2"/>
              </a:rPr>
              <a:t>μ</a:t>
            </a:r>
            <a:r>
              <a:rPr lang="es-ES_tradnl" baseline="30000" dirty="0" smtClean="0">
                <a:latin typeface="Symbol" charset="2"/>
              </a:rPr>
              <a:t>+</a:t>
            </a:r>
            <a:endParaRPr lang="es-ES_tradnl" dirty="0">
              <a:latin typeface="Symbol" charset="2"/>
            </a:endParaRPr>
          </a:p>
        </p:txBody>
      </p:sp>
      <p:sp>
        <p:nvSpPr>
          <p:cNvPr id="110617" name="Line 25"/>
          <p:cNvSpPr>
            <a:spLocks noChangeShapeType="1"/>
          </p:cNvSpPr>
          <p:nvPr/>
        </p:nvSpPr>
        <p:spPr bwMode="auto">
          <a:xfrm>
            <a:off x="1676400" y="4876800"/>
            <a:ext cx="533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18" name="Text Box 26"/>
          <p:cNvSpPr txBox="1">
            <a:spLocks noChangeArrowheads="1"/>
          </p:cNvSpPr>
          <p:nvPr/>
        </p:nvSpPr>
        <p:spPr bwMode="auto">
          <a:xfrm>
            <a:off x="914400" y="52419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3300"/>
                </a:solidFill>
              </a:rPr>
              <a:t>A</a:t>
            </a:r>
            <a:endParaRPr lang="es-ES_tradnl"/>
          </a:p>
        </p:txBody>
      </p:sp>
      <p:sp>
        <p:nvSpPr>
          <p:cNvPr id="110619" name="Text Box 27"/>
          <p:cNvSpPr txBox="1">
            <a:spLocks noChangeArrowheads="1"/>
          </p:cNvSpPr>
          <p:nvPr/>
        </p:nvSpPr>
        <p:spPr bwMode="auto">
          <a:xfrm>
            <a:off x="3706813" y="4716463"/>
            <a:ext cx="51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A=</a:t>
            </a:r>
          </a:p>
        </p:txBody>
      </p:sp>
      <p:sp>
        <p:nvSpPr>
          <p:cNvPr id="110620" name="Text Box 28"/>
          <p:cNvSpPr txBox="1">
            <a:spLocks noChangeArrowheads="1"/>
          </p:cNvSpPr>
          <p:nvPr/>
        </p:nvSpPr>
        <p:spPr bwMode="auto">
          <a:xfrm>
            <a:off x="4106863" y="4708525"/>
            <a:ext cx="2370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/>
              <a:t>1/2</a:t>
            </a:r>
            <a:r>
              <a:rPr lang="es-ES_tradnl" dirty="0" err="1"/>
              <a:t>·k·1</a:t>
            </a:r>
            <a:r>
              <a:rPr lang="es-ES_tradnl" dirty="0"/>
              <a:t>/</a:t>
            </a:r>
            <a:r>
              <a:rPr lang="es-ES_tradnl" dirty="0" err="1"/>
              <a:t>f</a:t>
            </a:r>
            <a:r>
              <a:rPr lang="es-ES_tradnl" dirty="0"/>
              <a:t> - 1/2</a:t>
            </a:r>
            <a:r>
              <a:rPr lang="es-ES_tradnl" dirty="0" err="1"/>
              <a:t>·k</a:t>
            </a:r>
            <a:r>
              <a:rPr lang="es-ES_tradnl" dirty="0" smtClean="0"/>
              <a:t>/</a:t>
            </a:r>
            <a:r>
              <a:rPr lang="es-ES_tradnl" dirty="0" err="1" smtClean="0">
                <a:latin typeface="Symbol" charset="2"/>
              </a:rPr>
              <a:t>μ</a:t>
            </a:r>
            <a:r>
              <a:rPr lang="es-ES_tradnl" baseline="30000" dirty="0" smtClean="0"/>
              <a:t>+</a:t>
            </a:r>
            <a:r>
              <a:rPr lang="es-ES_tradnl" dirty="0" err="1"/>
              <a:t>·k</a:t>
            </a:r>
            <a:endParaRPr lang="es-ES_tradnl" dirty="0"/>
          </a:p>
        </p:txBody>
      </p:sp>
      <p:sp>
        <p:nvSpPr>
          <p:cNvPr id="110621" name="Text Box 29"/>
          <p:cNvSpPr txBox="1">
            <a:spLocks noChangeArrowheads="1"/>
          </p:cNvSpPr>
          <p:nvPr/>
        </p:nvSpPr>
        <p:spPr bwMode="auto">
          <a:xfrm>
            <a:off x="3733800" y="5394325"/>
            <a:ext cx="51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A=</a:t>
            </a:r>
          </a:p>
        </p:txBody>
      </p:sp>
      <p:sp>
        <p:nvSpPr>
          <p:cNvPr id="110622" name="Text Box 30"/>
          <p:cNvSpPr txBox="1">
            <a:spLocks noChangeArrowheads="1"/>
          </p:cNvSpPr>
          <p:nvPr/>
        </p:nvSpPr>
        <p:spPr bwMode="auto">
          <a:xfrm>
            <a:off x="4180821" y="5384771"/>
            <a:ext cx="16824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 err="1"/>
              <a:t>k</a:t>
            </a:r>
            <a:r>
              <a:rPr lang="es-ES_tradnl" dirty="0"/>
              <a:t>(1/2f - </a:t>
            </a:r>
            <a:r>
              <a:rPr lang="es-ES_tradnl" dirty="0" err="1"/>
              <a:t>k</a:t>
            </a:r>
            <a:r>
              <a:rPr lang="es-ES_tradnl" dirty="0"/>
              <a:t>/</a:t>
            </a:r>
            <a:r>
              <a:rPr lang="es-ES_tradnl" dirty="0" smtClean="0"/>
              <a:t>2</a:t>
            </a:r>
            <a:r>
              <a:rPr lang="es-ES_tradnl" dirty="0" smtClean="0">
                <a:latin typeface="Symbol" charset="2"/>
              </a:rPr>
              <a:t>μ</a:t>
            </a:r>
            <a:r>
              <a:rPr lang="es-ES_tradnl" baseline="30000" dirty="0" smtClean="0"/>
              <a:t>+</a:t>
            </a:r>
            <a:r>
              <a:rPr lang="es-ES_tradnl" dirty="0"/>
              <a:t>)</a:t>
            </a:r>
          </a:p>
        </p:txBody>
      </p:sp>
      <p:sp>
        <p:nvSpPr>
          <p:cNvPr id="110623" name="Text Box 31"/>
          <p:cNvSpPr txBox="1">
            <a:spLocks noChangeArrowheads="1"/>
          </p:cNvSpPr>
          <p:nvPr/>
        </p:nvSpPr>
        <p:spPr bwMode="auto">
          <a:xfrm>
            <a:off x="3754438" y="6080125"/>
            <a:ext cx="469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</a:t>
            </a:r>
            <a:r>
              <a:rPr lang="es-ES_tradnl" baseline="-25000"/>
              <a:t>e</a:t>
            </a:r>
            <a:r>
              <a:rPr lang="es-ES_tradnl"/>
              <a:t>=</a:t>
            </a:r>
          </a:p>
        </p:txBody>
      </p:sp>
      <p:sp>
        <p:nvSpPr>
          <p:cNvPr id="110624" name="Text Box 32"/>
          <p:cNvSpPr txBox="1">
            <a:spLocks noChangeArrowheads="1"/>
          </p:cNvSpPr>
          <p:nvPr/>
        </p:nvSpPr>
        <p:spPr bwMode="auto">
          <a:xfrm>
            <a:off x="4720876" y="6070571"/>
            <a:ext cx="13834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/>
              <a:t>1/2f - </a:t>
            </a:r>
            <a:r>
              <a:rPr lang="es-ES_tradnl" dirty="0" err="1"/>
              <a:t>k</a:t>
            </a:r>
            <a:r>
              <a:rPr lang="es-ES_tradnl" dirty="0"/>
              <a:t>/</a:t>
            </a:r>
            <a:r>
              <a:rPr lang="es-ES_tradnl" dirty="0" smtClean="0"/>
              <a:t>2</a:t>
            </a:r>
            <a:r>
              <a:rPr lang="es-ES_tradnl" dirty="0" smtClean="0">
                <a:latin typeface="Symbol" charset="2"/>
              </a:rPr>
              <a:t>μ</a:t>
            </a:r>
            <a:r>
              <a:rPr lang="es-ES_tradnl" baseline="30000" dirty="0" smtClean="0"/>
              <a:t>+</a:t>
            </a:r>
            <a:endParaRPr lang="es-ES_tradnl" dirty="0"/>
          </a:p>
        </p:txBody>
      </p:sp>
      <p:sp>
        <p:nvSpPr>
          <p:cNvPr id="110625" name="Text Box 33"/>
          <p:cNvSpPr txBox="1">
            <a:spLocks noChangeArrowheads="1"/>
          </p:cNvSpPr>
          <p:nvPr/>
        </p:nvSpPr>
        <p:spPr bwMode="auto">
          <a:xfrm>
            <a:off x="4105275" y="6080125"/>
            <a:ext cx="77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A/k =</a:t>
            </a:r>
          </a:p>
        </p:txBody>
      </p:sp>
      <p:sp>
        <p:nvSpPr>
          <p:cNvPr id="110626" name="Rectangle 34"/>
          <p:cNvSpPr>
            <a:spLocks noChangeArrowheads="1"/>
          </p:cNvSpPr>
          <p:nvPr/>
        </p:nvSpPr>
        <p:spPr bwMode="auto">
          <a:xfrm>
            <a:off x="3657600" y="5943600"/>
            <a:ext cx="2438400" cy="68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10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10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10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10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9" grpId="0" autoUpdateAnimBg="0"/>
      <p:bldP spid="110600" grpId="0" animBg="1"/>
      <p:bldP spid="110601" grpId="0" animBg="1"/>
      <p:bldP spid="110602" grpId="0" animBg="1"/>
      <p:bldP spid="110603" grpId="0" autoUpdateAnimBg="0"/>
      <p:bldP spid="110604" grpId="0" animBg="1"/>
      <p:bldP spid="110605" grpId="0" autoUpdateAnimBg="0"/>
      <p:bldP spid="110606" grpId="0" autoUpdateAnimBg="0"/>
      <p:bldP spid="110607" grpId="0" autoUpdateAnimBg="0"/>
      <p:bldP spid="110608" grpId="0" animBg="1"/>
      <p:bldP spid="110609" grpId="0" animBg="1"/>
      <p:bldP spid="110610" grpId="0" autoUpdateAnimBg="0"/>
      <p:bldP spid="110611" grpId="0" animBg="1"/>
      <p:bldP spid="110612" grpId="0" autoUpdateAnimBg="0"/>
      <p:bldP spid="110613" grpId="0" animBg="1"/>
      <p:bldP spid="110614" grpId="0" autoUpdateAnimBg="0"/>
      <p:bldP spid="110615" grpId="0" animBg="1"/>
      <p:bldP spid="110616" grpId="0" autoUpdateAnimBg="0"/>
      <p:bldP spid="110617" grpId="0" animBg="1"/>
      <p:bldP spid="110618" grpId="0" autoUpdateAnimBg="0"/>
      <p:bldP spid="110619" grpId="0" autoUpdateAnimBg="0"/>
      <p:bldP spid="110620" grpId="0" autoUpdateAnimBg="0"/>
      <p:bldP spid="110621" grpId="0" autoUpdateAnimBg="0"/>
      <p:bldP spid="110622" grpId="0" autoUpdateAnimBg="0"/>
      <p:bldP spid="110623" grpId="0" autoUpdateAnimBg="0"/>
      <p:bldP spid="110624" grpId="0" autoUpdateAnimBg="0"/>
      <p:bldP spid="110625" grpId="0" autoUpdateAnimBg="0"/>
      <p:bldP spid="1106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1638300" y="381000"/>
            <a:ext cx="535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con carga de retorno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381000" y="1203325"/>
            <a:ext cx="84582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 dirty="0">
                <a:solidFill>
                  <a:schemeClr val="accent2"/>
                </a:solidFill>
                <a:latin typeface="Comic Sans MS" charset="0"/>
              </a:rPr>
              <a:t>Supuesto: el retorno se utiliza para el transporte de un segundo producto.</a:t>
            </a:r>
          </a:p>
          <a:p>
            <a:pPr algn="l">
              <a:spcBef>
                <a:spcPct val="50000"/>
              </a:spcBef>
            </a:pPr>
            <a:r>
              <a:rPr lang="es-ES_tradnl" sz="2800" dirty="0">
                <a:latin typeface="Comic Sans MS" charset="0"/>
              </a:rPr>
              <a:t>--&gt; La frecuencia de servicio debe ser suficiente para absorber</a:t>
            </a:r>
            <a:r>
              <a:rPr lang="es-ES_tradnl" sz="2800" dirty="0" smtClean="0">
                <a:latin typeface="Comic Sans MS" charset="0"/>
              </a:rPr>
              <a:t> </a:t>
            </a:r>
            <a:r>
              <a:rPr lang="es-ES_tradnl" sz="2800" dirty="0" smtClean="0">
                <a:latin typeface="Symbol" charset="2"/>
              </a:rPr>
              <a:t>λ</a:t>
            </a:r>
            <a:r>
              <a:rPr lang="es-ES_tradnl" sz="2800" baseline="-25000" dirty="0" smtClean="0">
                <a:latin typeface="Comic Sans MS" charset="0"/>
              </a:rPr>
              <a:t>1</a:t>
            </a:r>
            <a:r>
              <a:rPr lang="es-ES_tradnl" sz="2800" dirty="0">
                <a:latin typeface="Comic Sans MS" charset="0"/>
              </a:rPr>
              <a:t>,</a:t>
            </a:r>
            <a:r>
              <a:rPr lang="es-ES_tradnl" sz="2800" dirty="0" smtClean="0">
                <a:latin typeface="Comic Sans MS" charset="0"/>
              </a:rPr>
              <a:t> </a:t>
            </a:r>
            <a:r>
              <a:rPr lang="es-ES_tradnl" sz="2800" dirty="0" smtClean="0">
                <a:latin typeface="Symbol" charset="2"/>
              </a:rPr>
              <a:t>λ</a:t>
            </a:r>
            <a:r>
              <a:rPr lang="es-ES_tradnl" sz="2800" baseline="-25000" dirty="0" smtClean="0">
                <a:latin typeface="Comic Sans MS" charset="0"/>
              </a:rPr>
              <a:t>2</a:t>
            </a:r>
            <a:r>
              <a:rPr lang="es-ES_tradnl" sz="2800" dirty="0">
                <a:latin typeface="Comic Sans MS" charset="0"/>
              </a:rPr>
              <a:t>.</a:t>
            </a:r>
          </a:p>
          <a:p>
            <a:pPr algn="l">
              <a:spcBef>
                <a:spcPct val="50000"/>
              </a:spcBef>
            </a:pPr>
            <a:r>
              <a:rPr lang="es-ES_tradnl" sz="2800" dirty="0">
                <a:latin typeface="Comic Sans MS" charset="0"/>
              </a:rPr>
              <a:t>Frecuencia necesaria:</a:t>
            </a:r>
          </a:p>
        </p:txBody>
      </p:sp>
      <p:graphicFrame>
        <p:nvGraphicFramePr>
          <p:cNvPr id="111620" name="Object 2"/>
          <p:cNvGraphicFramePr>
            <a:graphicFrameLocks noChangeAspect="1"/>
          </p:cNvGraphicFramePr>
          <p:nvPr/>
        </p:nvGraphicFramePr>
        <p:xfrm>
          <a:off x="4260850" y="3073400"/>
          <a:ext cx="1311275" cy="1143000"/>
        </p:xfrm>
        <a:graphic>
          <a:graphicData uri="http://schemas.openxmlformats.org/presentationml/2006/ole">
            <p:oleObj spid="_x0000_s32770" name="Ecuación" r:id="rId3" imgW="495000" imgH="431640" progId="Equation.3">
              <p:embed/>
            </p:oleObj>
          </a:graphicData>
        </a:graphic>
      </p:graphicFrame>
      <p:graphicFrame>
        <p:nvGraphicFramePr>
          <p:cNvPr id="111621" name="Object 3"/>
          <p:cNvGraphicFramePr>
            <a:graphicFrameLocks noChangeAspect="1"/>
          </p:cNvGraphicFramePr>
          <p:nvPr/>
        </p:nvGraphicFramePr>
        <p:xfrm>
          <a:off x="5957888" y="3073400"/>
          <a:ext cx="1349375" cy="1143000"/>
        </p:xfrm>
        <a:graphic>
          <a:graphicData uri="http://schemas.openxmlformats.org/presentationml/2006/ole">
            <p:oleObj spid="_x0000_s32771" name="Ecuación" r:id="rId4" imgW="507960" imgH="431640" progId="Equation.3">
              <p:embed/>
            </p:oleObj>
          </a:graphicData>
        </a:graphic>
      </p:graphicFrame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533400" y="4398963"/>
            <a:ext cx="845820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Formas de operar</a:t>
            </a:r>
          </a:p>
          <a:p>
            <a:pPr algn="l">
              <a:spcBef>
                <a:spcPct val="50000"/>
              </a:spcBef>
            </a:pPr>
            <a:r>
              <a:rPr lang="es-ES_tradnl" sz="2800">
                <a:latin typeface="Comic Sans MS" charset="0"/>
              </a:rPr>
              <a:t>--&gt; Plena utilización de la capacidad de carga.</a:t>
            </a:r>
          </a:p>
          <a:p>
            <a:pPr algn="l">
              <a:spcBef>
                <a:spcPct val="50000"/>
              </a:spcBef>
            </a:pPr>
            <a:r>
              <a:rPr lang="es-ES_tradnl" sz="2800">
                <a:latin typeface="Comic Sans MS" charset="0"/>
              </a:rPr>
              <a:t>--&gt; Igualación de las frecuencias de ida y retorno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16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16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 autoUpdateAnimBg="0"/>
      <p:bldP spid="111622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Text Box 2"/>
          <p:cNvSpPr txBox="1">
            <a:spLocks noChangeArrowheads="1"/>
          </p:cNvSpPr>
          <p:nvPr/>
        </p:nvSpPr>
        <p:spPr bwMode="auto">
          <a:xfrm>
            <a:off x="1954213" y="152400"/>
            <a:ext cx="535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con carga de retorno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112643" name="Object 2"/>
          <p:cNvGraphicFramePr>
            <a:graphicFrameLocks noChangeAspect="1"/>
          </p:cNvGraphicFramePr>
          <p:nvPr/>
        </p:nvGraphicFramePr>
        <p:xfrm>
          <a:off x="1143000" y="3200400"/>
          <a:ext cx="1930400" cy="1466453"/>
        </p:xfrm>
        <a:graphic>
          <a:graphicData uri="http://schemas.openxmlformats.org/presentationml/2006/ole">
            <p:oleObj spid="_x0000_s33794" name="Equation" r:id="rId3" imgW="850900" imgH="647700" progId="Equation.DSMT4">
              <p:embed/>
            </p:oleObj>
          </a:graphicData>
        </a:graphic>
      </p:graphicFrame>
      <p:graphicFrame>
        <p:nvGraphicFramePr>
          <p:cNvPr id="112644" name="Object 3"/>
          <p:cNvGraphicFramePr>
            <a:graphicFrameLocks noChangeAspect="1"/>
          </p:cNvGraphicFramePr>
          <p:nvPr/>
        </p:nvGraphicFramePr>
        <p:xfrm>
          <a:off x="381000" y="1541931"/>
          <a:ext cx="8090597" cy="1353670"/>
        </p:xfrm>
        <a:graphic>
          <a:graphicData uri="http://schemas.openxmlformats.org/presentationml/2006/ole">
            <p:oleObj spid="_x0000_s33795" name="Equation" r:id="rId4" imgW="4013200" imgH="673100" progId="Equation.DSMT4">
              <p:embed/>
            </p:oleObj>
          </a:graphicData>
        </a:graphic>
      </p:graphicFrame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381000" y="685800"/>
            <a:ext cx="7753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s-ES_tradnl" sz="2800">
                <a:latin typeface="Comic Sans MS" charset="0"/>
              </a:rPr>
              <a:t>Igualación de las frecuencias de ida y retorno</a:t>
            </a:r>
          </a:p>
        </p:txBody>
      </p:sp>
      <p:graphicFrame>
        <p:nvGraphicFramePr>
          <p:cNvPr id="112646" name="Object 4"/>
          <p:cNvGraphicFramePr>
            <a:graphicFrameLocks noChangeAspect="1"/>
          </p:cNvGraphicFramePr>
          <p:nvPr/>
        </p:nvGraphicFramePr>
        <p:xfrm>
          <a:off x="4419600" y="3276600"/>
          <a:ext cx="1411287" cy="1250774"/>
        </p:xfrm>
        <a:graphic>
          <a:graphicData uri="http://schemas.openxmlformats.org/presentationml/2006/ole">
            <p:oleObj spid="_x0000_s33796" name="Equation" r:id="rId5" imgW="685800" imgH="609600" progId="Equation.DSMT4">
              <p:embed/>
            </p:oleObj>
          </a:graphicData>
        </a:graphic>
      </p:graphicFrame>
      <p:sp>
        <p:nvSpPr>
          <p:cNvPr id="112647" name="Rectangle 7"/>
          <p:cNvSpPr>
            <a:spLocks noChangeArrowheads="1"/>
          </p:cNvSpPr>
          <p:nvPr/>
        </p:nvSpPr>
        <p:spPr bwMode="auto">
          <a:xfrm>
            <a:off x="468313" y="4648200"/>
            <a:ext cx="7458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Operación con frecuencia única (flota única)</a:t>
            </a:r>
            <a:endParaRPr lang="es-ES_tradnl" sz="2800">
              <a:latin typeface="Comic Sans MS" charset="0"/>
            </a:endParaRPr>
          </a:p>
        </p:txBody>
      </p:sp>
      <p:graphicFrame>
        <p:nvGraphicFramePr>
          <p:cNvPr id="112648" name="Object 5"/>
          <p:cNvGraphicFramePr>
            <a:graphicFrameLocks noChangeAspect="1"/>
          </p:cNvGraphicFramePr>
          <p:nvPr/>
        </p:nvGraphicFramePr>
        <p:xfrm>
          <a:off x="3581400" y="5382623"/>
          <a:ext cx="1616075" cy="1178515"/>
        </p:xfrm>
        <a:graphic>
          <a:graphicData uri="http://schemas.openxmlformats.org/presentationml/2006/ole">
            <p:oleObj spid="_x0000_s33797" name="Equation" r:id="rId6" imgW="800100" imgH="584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utoUpdateAnimBg="0"/>
      <p:bldP spid="11264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2700338" y="1198563"/>
            <a:ext cx="3382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>
                <a:solidFill>
                  <a:srgbClr val="FF3300"/>
                </a:solidFill>
                <a:latin typeface="Comic Sans MS" charset="0"/>
              </a:rPr>
              <a:t>Diseño de oferta</a:t>
            </a:r>
          </a:p>
        </p:txBody>
      </p:sp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395288" y="2276475"/>
            <a:ext cx="8512175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4000" b="1">
                <a:latin typeface="Comic Sans MS" charset="0"/>
              </a:rPr>
              <a:t>La tecnología de transporte</a:t>
            </a:r>
          </a:p>
          <a:p>
            <a:pPr algn="l">
              <a:spcBef>
                <a:spcPct val="50000"/>
              </a:spcBef>
            </a:pPr>
            <a:r>
              <a:rPr lang="es-ES_tradnl" sz="2800">
                <a:latin typeface="Comic Sans MS" charset="0"/>
              </a:rPr>
              <a:t>F(X,Y)&gt;= 0 (función de transformación)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charset="0"/>
              </a:rPr>
              <a:t>Y: Demanda (vector de flujos OD, periodo, modo)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charset="0"/>
              </a:rPr>
              <a:t>X: Insumos (vías, terminales, vehículos, …)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charset="0"/>
              </a:rPr>
              <a:t>¿Cómo combino los X para producir Y en forma óptima?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charset="0"/>
              </a:rPr>
              <a:t>CI43A Análisis de Sistemas de Transporte Capítulo 3</a:t>
            </a:r>
            <a:endParaRPr lang="es-ES_tradnl" sz="24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build="p" autoUpdateAnimBg="0"/>
      <p:bldP spid="13005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2"/>
          <p:cNvSpPr txBox="1">
            <a:spLocks noChangeArrowheads="1"/>
          </p:cNvSpPr>
          <p:nvPr/>
        </p:nvSpPr>
        <p:spPr bwMode="auto">
          <a:xfrm>
            <a:off x="1905000" y="381000"/>
            <a:ext cx="535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con carga de retorno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304800" y="15240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Plena carga:</a:t>
            </a:r>
          </a:p>
        </p:txBody>
      </p:sp>
      <p:graphicFrame>
        <p:nvGraphicFramePr>
          <p:cNvPr id="113668" name="Object 2"/>
          <p:cNvGraphicFramePr>
            <a:graphicFrameLocks noChangeAspect="1"/>
          </p:cNvGraphicFramePr>
          <p:nvPr/>
        </p:nvGraphicFramePr>
        <p:xfrm>
          <a:off x="1143000" y="1981200"/>
          <a:ext cx="1309688" cy="1214438"/>
        </p:xfrm>
        <a:graphic>
          <a:graphicData uri="http://schemas.openxmlformats.org/presentationml/2006/ole">
            <p:oleObj spid="_x0000_s34818" name="Ecuación" r:id="rId3" imgW="495000" imgH="457200" progId="Equation.3">
              <p:embed/>
            </p:oleObj>
          </a:graphicData>
        </a:graphic>
      </p:graphicFrame>
      <p:graphicFrame>
        <p:nvGraphicFramePr>
          <p:cNvPr id="113669" name="Object 3"/>
          <p:cNvGraphicFramePr>
            <a:graphicFrameLocks noChangeAspect="1"/>
          </p:cNvGraphicFramePr>
          <p:nvPr/>
        </p:nvGraphicFramePr>
        <p:xfrm>
          <a:off x="2743200" y="1371600"/>
          <a:ext cx="1444625" cy="2284413"/>
        </p:xfrm>
        <a:graphic>
          <a:graphicData uri="http://schemas.openxmlformats.org/presentationml/2006/ole">
            <p:oleObj spid="_x0000_s34819" name="Ecuación" r:id="rId4" imgW="545760" imgH="863280" progId="Equation.3">
              <p:embed/>
            </p:oleObj>
          </a:graphicData>
        </a:graphic>
      </p:graphicFrame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4876800" y="1981200"/>
            <a:ext cx="35226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En general distintas ==&gt;</a:t>
            </a:r>
          </a:p>
          <a:p>
            <a:pPr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subdividir la flota</a:t>
            </a:r>
            <a:endParaRPr lang="es-ES_tradnl">
              <a:latin typeface="Comic Sans MS" charset="0"/>
            </a:endParaRP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304800" y="3644900"/>
            <a:ext cx="8686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B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1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: vehículos que transportan producto 1 con retorno vacío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B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12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: vehículos que transportan producto 1 a la ida y producto 2 en el  retorno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B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: vehículos que transportan producto 2 con retorno vacío</a:t>
            </a:r>
            <a:endParaRPr lang="es-ES_tradnl" sz="24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3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3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3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3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  <p:bldP spid="113670" grpId="0" build="p" autoUpdateAnimBg="0"/>
      <p:bldP spid="11367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Text Box 2"/>
          <p:cNvSpPr txBox="1">
            <a:spLocks noChangeArrowheads="1"/>
          </p:cNvSpPr>
          <p:nvPr/>
        </p:nvSpPr>
        <p:spPr bwMode="auto">
          <a:xfrm>
            <a:off x="1905000" y="381000"/>
            <a:ext cx="535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con carga de retorno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Tiempos de ciclo:</a:t>
            </a:r>
          </a:p>
        </p:txBody>
      </p:sp>
      <p:graphicFrame>
        <p:nvGraphicFramePr>
          <p:cNvPr id="114692" name="Object 2"/>
          <p:cNvGraphicFramePr>
            <a:graphicFrameLocks noChangeAspect="1"/>
          </p:cNvGraphicFramePr>
          <p:nvPr/>
        </p:nvGraphicFramePr>
        <p:xfrm>
          <a:off x="3810000" y="914400"/>
          <a:ext cx="4616450" cy="1143000"/>
        </p:xfrm>
        <a:graphic>
          <a:graphicData uri="http://schemas.openxmlformats.org/presentationml/2006/ole">
            <p:oleObj spid="_x0000_s35842" name="Ecuación" r:id="rId3" imgW="1739880" imgH="431640" progId="Equation.3">
              <p:embed/>
            </p:oleObj>
          </a:graphicData>
        </a:graphic>
      </p:graphicFrame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762000" y="4648200"/>
            <a:ext cx="868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t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(K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) &gt;= t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(0) ==&gt;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tc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12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&gt;tc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1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      tc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12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&gt;tc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2</a:t>
            </a:r>
            <a:endParaRPr lang="es-ES_tradnl" sz="2400">
              <a:solidFill>
                <a:srgbClr val="FF3300"/>
              </a:solidFill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tc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1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 + tc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 - tc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12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 = t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2 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(0) + t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1 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(0) &gt; 0</a:t>
            </a:r>
          </a:p>
        </p:txBody>
      </p:sp>
      <p:graphicFrame>
        <p:nvGraphicFramePr>
          <p:cNvPr id="114694" name="Object 3"/>
          <p:cNvGraphicFramePr>
            <a:graphicFrameLocks noChangeAspect="1"/>
          </p:cNvGraphicFramePr>
          <p:nvPr/>
        </p:nvGraphicFramePr>
        <p:xfrm>
          <a:off x="1447800" y="2133600"/>
          <a:ext cx="6942138" cy="1143000"/>
        </p:xfrm>
        <a:graphic>
          <a:graphicData uri="http://schemas.openxmlformats.org/presentationml/2006/ole">
            <p:oleObj spid="_x0000_s35843" name="Ecuación" r:id="rId4" imgW="2616120" imgH="431640" progId="Equation.3">
              <p:embed/>
            </p:oleObj>
          </a:graphicData>
        </a:graphic>
      </p:graphicFrame>
      <p:graphicFrame>
        <p:nvGraphicFramePr>
          <p:cNvPr id="114695" name="Object 4"/>
          <p:cNvGraphicFramePr>
            <a:graphicFrameLocks noChangeAspect="1"/>
          </p:cNvGraphicFramePr>
          <p:nvPr/>
        </p:nvGraphicFramePr>
        <p:xfrm>
          <a:off x="3505200" y="3505200"/>
          <a:ext cx="4851400" cy="1143000"/>
        </p:xfrm>
        <a:graphic>
          <a:graphicData uri="http://schemas.openxmlformats.org/presentationml/2006/ole">
            <p:oleObj spid="_x0000_s35844" name="Ecuación" r:id="rId5" imgW="18288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46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46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6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46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autoUpdateAnimBg="0"/>
      <p:bldP spid="11469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2"/>
          <p:cNvSpPr txBox="1">
            <a:spLocks noChangeArrowheads="1"/>
          </p:cNvSpPr>
          <p:nvPr/>
        </p:nvSpPr>
        <p:spPr bwMode="auto">
          <a:xfrm>
            <a:off x="1905000" y="381000"/>
            <a:ext cx="535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con carga de retorno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86106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La cantidad de vehículos en cada flota depende de la magnitud relativa en las frecuencias. &gt;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Si f</a:t>
            </a:r>
            <a:r>
              <a:rPr lang="es-ES_tradnl" sz="2400" baseline="-25000">
                <a:latin typeface="Comic Sans MS" charset="0"/>
              </a:rPr>
              <a:t>1</a:t>
            </a:r>
            <a:r>
              <a:rPr lang="es-ES_tradnl" sz="2400">
                <a:latin typeface="Comic Sans MS" charset="0"/>
              </a:rPr>
              <a:t>’ &gt; f</a:t>
            </a:r>
            <a:r>
              <a:rPr lang="es-ES_tradnl" sz="2400" baseline="-25000">
                <a:latin typeface="Comic Sans MS" charset="0"/>
              </a:rPr>
              <a:t>2</a:t>
            </a:r>
            <a:r>
              <a:rPr lang="es-ES_tradnl" sz="2400">
                <a:latin typeface="Comic Sans MS" charset="0"/>
              </a:rPr>
              <a:t>’ ==&gt;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228600" y="3963988"/>
            <a:ext cx="86868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(y viceversa)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Ejemplo: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Determinar B con ambos tipos de operación</a:t>
            </a:r>
            <a:endParaRPr lang="es-ES_tradnl" sz="2400">
              <a:solidFill>
                <a:srgbClr val="FF3300"/>
              </a:solidFill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Propuesto: ¿qué elementos de este sistema son “optimizables”? ¿cómo?</a:t>
            </a:r>
          </a:p>
        </p:txBody>
      </p:sp>
      <p:graphicFrame>
        <p:nvGraphicFramePr>
          <p:cNvPr id="115717" name="Object 2"/>
          <p:cNvGraphicFramePr>
            <a:graphicFrameLocks noChangeAspect="1"/>
          </p:cNvGraphicFramePr>
          <p:nvPr/>
        </p:nvGraphicFramePr>
        <p:xfrm>
          <a:off x="2609850" y="1993224"/>
          <a:ext cx="2876550" cy="1207176"/>
        </p:xfrm>
        <a:graphic>
          <a:graphicData uri="http://schemas.openxmlformats.org/presentationml/2006/ole">
            <p:oleObj spid="_x0000_s36866" name="Equation" r:id="rId3" imgW="1447800" imgH="609600" progId="Equation.DSMT4">
              <p:embed/>
            </p:oleObj>
          </a:graphicData>
        </a:graphic>
      </p:graphicFrame>
      <p:graphicFrame>
        <p:nvGraphicFramePr>
          <p:cNvPr id="115718" name="Object 3"/>
          <p:cNvGraphicFramePr>
            <a:graphicFrameLocks noChangeAspect="1"/>
          </p:cNvGraphicFramePr>
          <p:nvPr/>
        </p:nvGraphicFramePr>
        <p:xfrm>
          <a:off x="2667000" y="3130550"/>
          <a:ext cx="2152650" cy="1822450"/>
        </p:xfrm>
        <a:graphic>
          <a:graphicData uri="http://schemas.openxmlformats.org/presentationml/2006/ole">
            <p:oleObj spid="_x0000_s36867" name="Ecuación" r:id="rId4" imgW="81252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 autoUpdateAnimBg="0"/>
      <p:bldP spid="115716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85800" y="685800"/>
            <a:ext cx="79248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s-ES_tradnl" b="1" dirty="0" smtClean="0"/>
              <a:t>Propuesto (entregar hoy durante la clase + puntaje en Control 3)</a:t>
            </a:r>
          </a:p>
          <a:p>
            <a:pPr marL="457200" indent="-457200" algn="l">
              <a:spcBef>
                <a:spcPct val="50000"/>
              </a:spcBef>
            </a:pPr>
            <a:r>
              <a:rPr lang="es-ES_tradnl" dirty="0"/>
              <a:t>K= 30 ton, 25 m</a:t>
            </a:r>
            <a:r>
              <a:rPr lang="es-ES_tradnl" baseline="30000" dirty="0"/>
              <a:t>3</a:t>
            </a:r>
          </a:p>
          <a:p>
            <a:pPr marL="457200" indent="-457200" algn="l">
              <a:spcBef>
                <a:spcPct val="50000"/>
              </a:spcBef>
            </a:pPr>
            <a:r>
              <a:rPr lang="es-ES_tradnl" dirty="0"/>
              <a:t>Los vehículos requieren mantenimiento durante 1 día/mes</a:t>
            </a:r>
          </a:p>
          <a:p>
            <a:pPr marL="457200" indent="-457200" algn="l">
              <a:spcBef>
                <a:spcPct val="50000"/>
              </a:spcBef>
            </a:pPr>
            <a:r>
              <a:rPr lang="es-ES_tradnl" dirty="0" err="1"/>
              <a:t>t</a:t>
            </a:r>
            <a:r>
              <a:rPr lang="es-ES_tradnl" baseline="-25000" dirty="0" err="1"/>
              <a:t>v</a:t>
            </a:r>
            <a:r>
              <a:rPr lang="es-ES_tradnl" dirty="0" err="1"/>
              <a:t>(k</a:t>
            </a:r>
            <a:r>
              <a:rPr lang="es-ES_tradnl" dirty="0"/>
              <a:t>)</a:t>
            </a:r>
            <a:r>
              <a:rPr lang="es-ES_tradnl" dirty="0" smtClean="0"/>
              <a:t>=(</a:t>
            </a:r>
            <a:r>
              <a:rPr lang="es-ES_tradnl" dirty="0" err="1" smtClean="0"/>
              <a:t>d</a:t>
            </a:r>
            <a:r>
              <a:rPr lang="es-ES_tradnl" dirty="0" smtClean="0"/>
              <a:t>/</a:t>
            </a:r>
            <a:r>
              <a:rPr lang="es-ES_tradnl" dirty="0" err="1" smtClean="0"/>
              <a:t>Vmax</a:t>
            </a:r>
            <a:r>
              <a:rPr lang="es-ES_tradnl" dirty="0" smtClean="0"/>
              <a:t>)+</a:t>
            </a:r>
            <a:r>
              <a:rPr lang="es-ES_tradnl" dirty="0"/>
              <a:t>0,0001k</a:t>
            </a:r>
            <a:r>
              <a:rPr lang="es-ES_tradnl" baseline="30000" dirty="0"/>
              <a:t>2 </a:t>
            </a:r>
            <a:r>
              <a:rPr lang="es-ES_tradnl" dirty="0"/>
              <a:t>[horas]</a:t>
            </a:r>
            <a:endParaRPr lang="es-ES_tradnl" dirty="0" smtClean="0"/>
          </a:p>
          <a:p>
            <a:pPr marL="457200" indent="-457200" algn="l">
              <a:spcBef>
                <a:spcPct val="50000"/>
              </a:spcBef>
            </a:pPr>
            <a:r>
              <a:rPr lang="es-ES_tradnl" i="1" dirty="0" err="1" smtClean="0"/>
              <a:t>μ</a:t>
            </a:r>
            <a:r>
              <a:rPr lang="es-ES_tradnl" i="1" dirty="0" smtClean="0"/>
              <a:t>+</a:t>
            </a:r>
            <a:r>
              <a:rPr lang="es-ES_tradnl" dirty="0"/>
              <a:t>=</a:t>
            </a:r>
            <a:r>
              <a:rPr lang="es-ES_tradnl" dirty="0" smtClean="0"/>
              <a:t>500[</a:t>
            </a:r>
            <a:r>
              <a:rPr lang="es-ES_tradnl" dirty="0" err="1"/>
              <a:t>kg</a:t>
            </a:r>
            <a:r>
              <a:rPr lang="es-ES_tradnl" dirty="0" smtClean="0"/>
              <a:t>/</a:t>
            </a:r>
            <a:r>
              <a:rPr lang="es-ES_tradnl" dirty="0" err="1" smtClean="0"/>
              <a:t>min</a:t>
            </a:r>
            <a:r>
              <a:rPr lang="es-ES_tradnl" dirty="0" smtClean="0"/>
              <a:t>]</a:t>
            </a:r>
            <a:r>
              <a:rPr lang="es-ES_tradnl" dirty="0"/>
              <a:t>	</a:t>
            </a:r>
            <a:r>
              <a:rPr lang="es-ES_tradnl" dirty="0" smtClean="0"/>
              <a:t>	</a:t>
            </a:r>
            <a:r>
              <a:rPr lang="es-ES_tradnl" i="1" dirty="0" err="1" smtClean="0"/>
              <a:t>μ</a:t>
            </a:r>
            <a:r>
              <a:rPr lang="es-ES_tradnl" i="1" dirty="0" smtClean="0"/>
              <a:t>-</a:t>
            </a:r>
            <a:r>
              <a:rPr lang="es-ES_tradnl" dirty="0"/>
              <a:t>=</a:t>
            </a:r>
            <a:r>
              <a:rPr lang="es-ES_tradnl" dirty="0" smtClean="0"/>
              <a:t>800[</a:t>
            </a:r>
            <a:r>
              <a:rPr lang="es-ES_tradnl" dirty="0" err="1"/>
              <a:t>kg</a:t>
            </a:r>
            <a:r>
              <a:rPr lang="es-ES_tradnl" dirty="0" smtClean="0"/>
              <a:t>/</a:t>
            </a:r>
            <a:r>
              <a:rPr lang="es-ES_tradnl" dirty="0" err="1" smtClean="0"/>
              <a:t>min</a:t>
            </a:r>
            <a:r>
              <a:rPr lang="es-ES_tradnl" dirty="0" smtClean="0"/>
              <a:t>]</a:t>
            </a:r>
            <a:endParaRPr lang="es-ES_tradnl" dirty="0"/>
          </a:p>
          <a:p>
            <a:pPr marL="457200" indent="-457200" algn="l">
              <a:spcBef>
                <a:spcPct val="50000"/>
              </a:spcBef>
            </a:pPr>
            <a:r>
              <a:rPr lang="es-ES_tradnl" dirty="0" err="1"/>
              <a:t>d</a:t>
            </a:r>
            <a:r>
              <a:rPr lang="es-ES_tradnl" dirty="0"/>
              <a:t>=100km</a:t>
            </a:r>
          </a:p>
          <a:p>
            <a:pPr marL="457200" indent="-457200" algn="l">
              <a:spcBef>
                <a:spcPct val="50000"/>
              </a:spcBef>
            </a:pPr>
            <a:r>
              <a:rPr lang="es-ES_tradnl" dirty="0"/>
              <a:t>Producto 1: materia prima, densidad 2 [ton/m</a:t>
            </a:r>
            <a:r>
              <a:rPr lang="es-ES_tradnl" baseline="30000" dirty="0"/>
              <a:t>3</a:t>
            </a:r>
            <a:r>
              <a:rPr lang="es-ES_tradnl" dirty="0"/>
              <a:t>].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Symbol" charset="2"/>
              </a:rPr>
              <a:t>λ</a:t>
            </a:r>
            <a:r>
              <a:rPr lang="es-ES_tradnl" dirty="0" smtClean="0"/>
              <a:t>=</a:t>
            </a:r>
            <a:r>
              <a:rPr lang="es-ES_tradnl" dirty="0"/>
              <a:t>300[ton/hora]. </a:t>
            </a:r>
            <a:r>
              <a:rPr lang="es-ES_tradnl" dirty="0" err="1"/>
              <a:t>Vmax</a:t>
            </a:r>
            <a:r>
              <a:rPr lang="es-ES_tradnl" dirty="0"/>
              <a:t>=100[</a:t>
            </a:r>
            <a:r>
              <a:rPr lang="es-ES_tradnl" dirty="0" err="1"/>
              <a:t>km</a:t>
            </a:r>
            <a:r>
              <a:rPr lang="es-ES_tradnl" dirty="0"/>
              <a:t>/hora]</a:t>
            </a:r>
          </a:p>
          <a:p>
            <a:pPr marL="457200" indent="-457200" algn="l">
              <a:spcBef>
                <a:spcPct val="50000"/>
              </a:spcBef>
            </a:pPr>
            <a:r>
              <a:rPr lang="es-ES_tradnl" dirty="0"/>
              <a:t>Producto 2: producto elaborado, densidad 0,8 [ton/m</a:t>
            </a:r>
            <a:r>
              <a:rPr lang="es-ES_tradnl" baseline="30000" dirty="0"/>
              <a:t>3</a:t>
            </a:r>
            <a:r>
              <a:rPr lang="es-ES_tradnl" dirty="0"/>
              <a:t>].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Symbol" charset="2"/>
              </a:rPr>
              <a:t>λ</a:t>
            </a:r>
            <a:r>
              <a:rPr lang="es-ES_tradnl" dirty="0" smtClean="0"/>
              <a:t>=</a:t>
            </a:r>
            <a:r>
              <a:rPr lang="es-ES_tradnl" dirty="0"/>
              <a:t>340[ton/hora]. </a:t>
            </a:r>
            <a:r>
              <a:rPr lang="es-ES_tradnl" dirty="0" err="1"/>
              <a:t>Vmax</a:t>
            </a:r>
            <a:r>
              <a:rPr lang="es-ES_tradnl" dirty="0"/>
              <a:t>=50[</a:t>
            </a:r>
            <a:r>
              <a:rPr lang="es-ES_tradnl" dirty="0" err="1"/>
              <a:t>km</a:t>
            </a:r>
            <a:r>
              <a:rPr lang="es-ES_tradnl" dirty="0"/>
              <a:t>/hora]</a:t>
            </a:r>
          </a:p>
          <a:p>
            <a:pPr marL="457200" indent="-457200" algn="l">
              <a:spcBef>
                <a:spcPct val="50000"/>
              </a:spcBef>
            </a:pPr>
            <a:r>
              <a:rPr lang="es-ES_tradnl" dirty="0"/>
              <a:t>Se pide: </a:t>
            </a:r>
          </a:p>
          <a:p>
            <a:pPr marL="457200" indent="-457200" algn="l">
              <a:spcBef>
                <a:spcPct val="50000"/>
              </a:spcBef>
              <a:buFontTx/>
              <a:buAutoNum type="alphaLcParenR"/>
            </a:pPr>
            <a:r>
              <a:rPr lang="es-ES_tradnl" dirty="0"/>
              <a:t>Dimensionar la flota requerida con operación de frecuencia única </a:t>
            </a:r>
          </a:p>
          <a:p>
            <a:pPr marL="457200" indent="-457200" algn="l">
              <a:spcBef>
                <a:spcPct val="50000"/>
              </a:spcBef>
              <a:buFontTx/>
              <a:buAutoNum type="alphaLcParenR"/>
            </a:pPr>
            <a:r>
              <a:rPr lang="es-ES_tradnl" dirty="0"/>
              <a:t>Dimensionar la flota requerida con operación a plena carga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2133600" y="914400"/>
            <a:ext cx="344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general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533400" y="1715066"/>
            <a:ext cx="8001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t</a:t>
            </a:r>
            <a:r>
              <a:rPr lang="es-ES_tradnl" sz="2400" baseline="-25000" dirty="0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: tiempo de viaje en el vehículo tramo </a:t>
            </a:r>
            <a:r>
              <a:rPr lang="es-ES_tradnl" sz="2400" dirty="0" err="1">
                <a:latin typeface="Comic Sans MS" charset="0"/>
              </a:rPr>
              <a:t>X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--&gt; </a:t>
            </a:r>
            <a:r>
              <a:rPr lang="es-ES_tradnl" sz="2400" dirty="0" err="1">
                <a:latin typeface="Comic Sans MS" charset="0"/>
              </a:rPr>
              <a:t>X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baseline="-25000" dirty="0">
                <a:latin typeface="Comic Sans MS" charset="0"/>
              </a:rPr>
              <a:t>+1</a:t>
            </a:r>
            <a:r>
              <a:rPr lang="es-ES_tradnl" sz="2400" dirty="0">
                <a:latin typeface="Comic Sans MS" charset="0"/>
              </a:rPr>
              <a:t>  </a:t>
            </a:r>
            <a:r>
              <a:rPr lang="es-ES_tradnl" sz="2400" dirty="0" err="1">
                <a:latin typeface="Comic Sans MS" charset="0"/>
              </a:rPr>
              <a:t>t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 err="1">
                <a:latin typeface="Comic Sans MS" charset="0"/>
              </a:rPr>
              <a:t>(k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)</a:t>
            </a:r>
            <a:endParaRPr lang="es-ES_tradnl" sz="2800" dirty="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 dirty="0" err="1">
                <a:latin typeface="Comic Sans MS" charset="0"/>
              </a:rPr>
              <a:t>k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: tamaño de embarque en el tramo </a:t>
            </a:r>
            <a:r>
              <a:rPr lang="es-ES_tradnl" sz="2400" dirty="0" err="1">
                <a:latin typeface="Comic Sans MS" charset="0"/>
              </a:rPr>
              <a:t>X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--&gt; </a:t>
            </a:r>
            <a:r>
              <a:rPr lang="es-ES_tradnl" sz="2400" dirty="0" err="1">
                <a:latin typeface="Comic Sans MS" charset="0"/>
              </a:rPr>
              <a:t>X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baseline="-25000" dirty="0">
                <a:latin typeface="Comic Sans MS" charset="0"/>
              </a:rPr>
              <a:t>+1</a:t>
            </a:r>
            <a:endParaRPr lang="es-ES_tradnl" sz="2400" baseline="-25000" dirty="0" smtClean="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 dirty="0" err="1" smtClean="0">
                <a:latin typeface="Symbol" charset="2"/>
              </a:rPr>
              <a:t>μ</a:t>
            </a:r>
            <a:r>
              <a:rPr lang="es-ES_tradnl" sz="2400" baseline="-25000" dirty="0" err="1" smtClean="0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: rendimiento de carga/descarga (+/-) en punto </a:t>
            </a:r>
            <a:r>
              <a:rPr lang="es-ES_tradnl" sz="2400" dirty="0" err="1">
                <a:latin typeface="Comic Sans MS" charset="0"/>
              </a:rPr>
              <a:t>i</a:t>
            </a:r>
            <a:endParaRPr lang="es-ES_tradnl" sz="2400" dirty="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S</a:t>
            </a:r>
            <a:r>
              <a:rPr lang="es-ES_tradnl" sz="2400" baseline="-25000" dirty="0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: número de sitios de carga/descarga (+/-) en punto </a:t>
            </a:r>
            <a:r>
              <a:rPr lang="es-ES_tradnl" sz="2400" dirty="0" err="1">
                <a:latin typeface="Comic Sans MS" charset="0"/>
              </a:rPr>
              <a:t>i</a:t>
            </a:r>
            <a:endParaRPr lang="es-ES_tradnl" sz="2400" dirty="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 dirty="0" err="1">
                <a:latin typeface="Comic Sans MS" charset="0"/>
              </a:rPr>
              <a:t>f</a:t>
            </a:r>
            <a:r>
              <a:rPr lang="es-ES_tradnl" sz="2400" dirty="0">
                <a:latin typeface="Comic Sans MS" charset="0"/>
              </a:rPr>
              <a:t>: frecuencia (única)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d</a:t>
            </a:r>
            <a:r>
              <a:rPr lang="es-ES_tradnl" sz="2400" baseline="-25000" dirty="0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: tiempo de detención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	t</a:t>
            </a:r>
            <a:r>
              <a:rPr lang="es-ES_tradnl" sz="2400" baseline="-25000" dirty="0">
                <a:latin typeface="Comic Sans MS" charset="0"/>
              </a:rPr>
              <a:t>c</a:t>
            </a:r>
            <a:r>
              <a:rPr lang="es-ES_tradnl" sz="2400" dirty="0">
                <a:latin typeface="Comic Sans MS" charset="0"/>
              </a:rPr>
              <a:t>= </a:t>
            </a:r>
            <a:r>
              <a:rPr lang="es-ES_tradnl" sz="2400" dirty="0">
                <a:latin typeface="Symbol" charset="2"/>
              </a:rPr>
              <a:t>S</a:t>
            </a:r>
            <a:r>
              <a:rPr lang="es-ES_tradnl" sz="2400" baseline="-25000" dirty="0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(t</a:t>
            </a:r>
            <a:r>
              <a:rPr lang="es-ES_tradnl" sz="2400" baseline="-25000" dirty="0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+ d</a:t>
            </a:r>
            <a:r>
              <a:rPr lang="es-ES_tradnl" sz="2400" baseline="-25000" dirty="0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)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Existen </a:t>
            </a:r>
            <a:r>
              <a:rPr lang="es-ES_tradnl" sz="2400" dirty="0" err="1">
                <a:latin typeface="Comic Sans MS" charset="0"/>
              </a:rPr>
              <a:t>n</a:t>
            </a:r>
            <a:r>
              <a:rPr lang="es-ES_tradnl" sz="2400" dirty="0">
                <a:latin typeface="Comic Sans MS" charset="0"/>
              </a:rPr>
              <a:t> puntos </a:t>
            </a:r>
            <a:r>
              <a:rPr lang="es-ES_tradnl" sz="2400" dirty="0" err="1">
                <a:latin typeface="Comic Sans MS" charset="0"/>
              </a:rPr>
              <a:t>X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en los que hay demanda de ingreso y/o salida del sistema.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charset="0"/>
              </a:rPr>
              <a:t>CI43A Análisis de Sistemas de Transporte</a:t>
            </a:r>
            <a:endParaRPr lang="es-ES_tradnl" sz="24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 autoUpdateAnimBg="0"/>
      <p:bldP spid="117763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2133600" y="914400"/>
            <a:ext cx="344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general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457200" y="1671013"/>
            <a:ext cx="8001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Supuesto: producto único. </a:t>
            </a:r>
            <a:endParaRPr lang="es-ES_tradnl" sz="2400" dirty="0" smtClean="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 dirty="0" err="1" smtClean="0">
                <a:latin typeface="Symbol" charset="2"/>
              </a:rPr>
              <a:t>λ</a:t>
            </a:r>
            <a:r>
              <a:rPr lang="es-ES_tradnl" sz="2400" baseline="-25000" dirty="0" err="1" smtClean="0">
                <a:latin typeface="Comic Sans MS" charset="0"/>
              </a:rPr>
              <a:t>i</a:t>
            </a:r>
            <a:r>
              <a:rPr lang="es-ES_tradnl" sz="2400" baseline="30000" dirty="0">
                <a:latin typeface="Comic Sans MS" charset="0"/>
              </a:rPr>
              <a:t>+</a:t>
            </a:r>
            <a:r>
              <a:rPr lang="es-ES_tradnl" sz="2400" dirty="0">
                <a:latin typeface="Comic Sans MS" charset="0"/>
              </a:rPr>
              <a:t>,</a:t>
            </a:r>
            <a:r>
              <a:rPr lang="es-ES_tradnl" sz="2400" dirty="0" smtClean="0">
                <a:latin typeface="Comic Sans MS" charset="0"/>
              </a:rPr>
              <a:t> </a:t>
            </a:r>
            <a:r>
              <a:rPr lang="es-ES_tradnl" sz="2400" dirty="0" err="1" smtClean="0">
                <a:latin typeface="Symbol" charset="2"/>
              </a:rPr>
              <a:t>λ</a:t>
            </a:r>
            <a:r>
              <a:rPr lang="es-ES_tradnl" sz="2400" baseline="-25000" dirty="0" err="1" smtClean="0">
                <a:latin typeface="Comic Sans MS" charset="0"/>
              </a:rPr>
              <a:t>i</a:t>
            </a:r>
            <a:r>
              <a:rPr lang="es-ES_tradnl" sz="2400" baseline="30000" dirty="0">
                <a:latin typeface="Comic Sans MS" charset="0"/>
              </a:rPr>
              <a:t>-</a:t>
            </a:r>
            <a:r>
              <a:rPr lang="es-ES_tradnl" sz="2400" dirty="0">
                <a:latin typeface="Comic Sans MS" charset="0"/>
              </a:rPr>
              <a:t>: demandas de ingreso y egreso en el terminal </a:t>
            </a:r>
            <a:r>
              <a:rPr lang="es-ES_tradnl" sz="2400" dirty="0" err="1">
                <a:latin typeface="Comic Sans MS" charset="0"/>
              </a:rPr>
              <a:t>X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</a:t>
            </a:r>
          </a:p>
        </p:txBody>
      </p:sp>
      <p:graphicFrame>
        <p:nvGraphicFramePr>
          <p:cNvPr id="118788" name="Object 2"/>
          <p:cNvGraphicFramePr>
            <a:graphicFrameLocks noChangeAspect="1"/>
          </p:cNvGraphicFramePr>
          <p:nvPr/>
        </p:nvGraphicFramePr>
        <p:xfrm>
          <a:off x="2743200" y="2743200"/>
          <a:ext cx="2565400" cy="1281113"/>
        </p:xfrm>
        <a:graphic>
          <a:graphicData uri="http://schemas.openxmlformats.org/presentationml/2006/ole">
            <p:oleObj spid="_x0000_s39938" name="Ecuación" r:id="rId3" imgW="863280" imgH="431640" progId="Equation.3">
              <p:embed/>
            </p:oleObj>
          </a:graphicData>
        </a:graphic>
      </p:graphicFrame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609600" y="3886200"/>
            <a:ext cx="8001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min(k</a:t>
            </a:r>
            <a:r>
              <a:rPr lang="es-ES_tradnl" sz="2400" baseline="-25000">
                <a:latin typeface="Comic Sans MS" charset="0"/>
              </a:rPr>
              <a:t>i</a:t>
            </a:r>
            <a:r>
              <a:rPr lang="es-ES_tradnl" sz="2400">
                <a:latin typeface="Comic Sans MS" charset="0"/>
              </a:rPr>
              <a:t>)&gt;=0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max(k</a:t>
            </a:r>
            <a:r>
              <a:rPr lang="es-ES_tradnl" sz="2400" baseline="-25000">
                <a:latin typeface="Comic Sans MS" charset="0"/>
              </a:rPr>
              <a:t>i</a:t>
            </a:r>
            <a:r>
              <a:rPr lang="es-ES_tradnl" sz="2400">
                <a:latin typeface="Comic Sans MS" charset="0"/>
              </a:rPr>
              <a:t>)&lt;=K 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Los procesos de carga/descarga pueden ser simultáneos o secuenciales, según sean las características del vehículo/terminal.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 autoUpdateAnimBg="0"/>
      <p:bldP spid="118789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Text Box 2"/>
          <p:cNvSpPr txBox="1">
            <a:spLocks noChangeArrowheads="1"/>
          </p:cNvSpPr>
          <p:nvPr/>
        </p:nvSpPr>
        <p:spPr bwMode="auto">
          <a:xfrm>
            <a:off x="2133600" y="381000"/>
            <a:ext cx="344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general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457200" y="141605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Carga/descarga secuencial</a:t>
            </a:r>
          </a:p>
        </p:txBody>
      </p:sp>
      <p:graphicFrame>
        <p:nvGraphicFramePr>
          <p:cNvPr id="119812" name="Object 2"/>
          <p:cNvGraphicFramePr>
            <a:graphicFrameLocks noChangeAspect="1"/>
          </p:cNvGraphicFramePr>
          <p:nvPr/>
        </p:nvGraphicFramePr>
        <p:xfrm>
          <a:off x="5181600" y="1143000"/>
          <a:ext cx="2565400" cy="1362075"/>
        </p:xfrm>
        <a:graphic>
          <a:graphicData uri="http://schemas.openxmlformats.org/presentationml/2006/ole">
            <p:oleObj spid="_x0000_s40962" name="Ecuación" r:id="rId3" imgW="863280" imgH="457200" progId="Equation.3">
              <p:embed/>
            </p:oleObj>
          </a:graphicData>
        </a:graphic>
      </p:graphicFrame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304800" y="4238625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Ecuación de continuidad</a:t>
            </a:r>
            <a:r>
              <a:rPr lang="es-ES_tradnl" sz="2400" dirty="0">
                <a:latin typeface="Comic Sans MS" charset="0"/>
              </a:rPr>
              <a:t> </a:t>
            </a:r>
          </a:p>
        </p:txBody>
      </p:sp>
      <p:graphicFrame>
        <p:nvGraphicFramePr>
          <p:cNvPr id="119814" name="Object 3"/>
          <p:cNvGraphicFramePr>
            <a:graphicFrameLocks noChangeAspect="1"/>
          </p:cNvGraphicFramePr>
          <p:nvPr/>
        </p:nvGraphicFramePr>
        <p:xfrm>
          <a:off x="4343400" y="4238625"/>
          <a:ext cx="3211513" cy="714375"/>
        </p:xfrm>
        <a:graphic>
          <a:graphicData uri="http://schemas.openxmlformats.org/presentationml/2006/ole">
            <p:oleObj spid="_x0000_s40963" name="Ecuación" r:id="rId4" imgW="1079280" imgH="241200" progId="Equation.3">
              <p:embed/>
            </p:oleObj>
          </a:graphicData>
        </a:graphic>
      </p:graphicFrame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381000" y="2746375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Carga/descarga simultánea</a:t>
            </a:r>
          </a:p>
        </p:txBody>
      </p:sp>
      <p:graphicFrame>
        <p:nvGraphicFramePr>
          <p:cNvPr id="119816" name="Object 4"/>
          <p:cNvGraphicFramePr>
            <a:graphicFrameLocks noChangeAspect="1"/>
          </p:cNvGraphicFramePr>
          <p:nvPr/>
        </p:nvGraphicFramePr>
        <p:xfrm>
          <a:off x="4649788" y="2438400"/>
          <a:ext cx="3476625" cy="1433513"/>
        </p:xfrm>
        <a:graphic>
          <a:graphicData uri="http://schemas.openxmlformats.org/presentationml/2006/ole">
            <p:oleObj spid="_x0000_s40964" name="Ecuación" r:id="rId5" imgW="1168200" imgH="482400" progId="Equation.3">
              <p:embed/>
            </p:oleObj>
          </a:graphicData>
        </a:graphic>
      </p:graphicFrame>
      <p:graphicFrame>
        <p:nvGraphicFramePr>
          <p:cNvPr id="119817" name="Object 5"/>
          <p:cNvGraphicFramePr>
            <a:graphicFrameLocks noChangeAspect="1"/>
          </p:cNvGraphicFramePr>
          <p:nvPr/>
        </p:nvGraphicFramePr>
        <p:xfrm>
          <a:off x="2355850" y="5160963"/>
          <a:ext cx="3892550" cy="1320800"/>
        </p:xfrm>
        <a:graphic>
          <a:graphicData uri="http://schemas.openxmlformats.org/presentationml/2006/ole">
            <p:oleObj spid="_x0000_s40965" name="Ecuación" r:id="rId6" imgW="130788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 autoUpdateAnimBg="0"/>
      <p:bldP spid="119813" grpId="0" build="p" autoUpdateAnimBg="0"/>
      <p:bldP spid="11981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Text Box 2"/>
          <p:cNvSpPr txBox="1">
            <a:spLocks noChangeArrowheads="1"/>
          </p:cNvSpPr>
          <p:nvPr/>
        </p:nvSpPr>
        <p:spPr bwMode="auto">
          <a:xfrm>
            <a:off x="2133600" y="457200"/>
            <a:ext cx="344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general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381000" y="1291064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 err="1" smtClean="0">
                <a:latin typeface="Symbol" charset="2"/>
              </a:rPr>
              <a:t>λ</a:t>
            </a:r>
            <a:r>
              <a:rPr lang="es-ES_tradnl" sz="2400" baseline="-25000" dirty="0" err="1" smtClean="0">
                <a:latin typeface="Comic Sans MS" charset="0"/>
              </a:rPr>
              <a:t>ij</a:t>
            </a:r>
            <a:r>
              <a:rPr lang="es-ES_tradnl" sz="2400" dirty="0">
                <a:latin typeface="Comic Sans MS" charset="0"/>
              </a:rPr>
              <a:t>: intensidad de flujo desde </a:t>
            </a:r>
            <a:r>
              <a:rPr lang="es-ES_tradnl" sz="24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hacia </a:t>
            </a:r>
            <a:r>
              <a:rPr lang="es-ES_tradnl" sz="2400" dirty="0" err="1">
                <a:latin typeface="Comic Sans MS" charset="0"/>
              </a:rPr>
              <a:t>j</a:t>
            </a:r>
            <a:r>
              <a:rPr lang="es-ES_tradnl" sz="2400" dirty="0">
                <a:latin typeface="Comic Sans MS" charset="0"/>
              </a:rPr>
              <a:t> (matriz origen-destino)</a:t>
            </a:r>
          </a:p>
        </p:txBody>
      </p:sp>
      <p:graphicFrame>
        <p:nvGraphicFramePr>
          <p:cNvPr id="120836" name="Object 2"/>
          <p:cNvGraphicFramePr>
            <a:graphicFrameLocks noChangeAspect="1"/>
          </p:cNvGraphicFramePr>
          <p:nvPr/>
        </p:nvGraphicFramePr>
        <p:xfrm>
          <a:off x="2133600" y="1752600"/>
          <a:ext cx="2041525" cy="1362075"/>
        </p:xfrm>
        <a:graphic>
          <a:graphicData uri="http://schemas.openxmlformats.org/presentationml/2006/ole">
            <p:oleObj spid="_x0000_s41986" name="Ecuación" r:id="rId3" imgW="685800" imgH="457200" progId="Equation.3">
              <p:embed/>
            </p:oleObj>
          </a:graphicData>
        </a:graphic>
      </p:graphicFrame>
      <p:graphicFrame>
        <p:nvGraphicFramePr>
          <p:cNvPr id="120837" name="Object 3"/>
          <p:cNvGraphicFramePr>
            <a:graphicFrameLocks noChangeAspect="1"/>
          </p:cNvGraphicFramePr>
          <p:nvPr/>
        </p:nvGraphicFramePr>
        <p:xfrm>
          <a:off x="5029200" y="1752600"/>
          <a:ext cx="2078038" cy="1319213"/>
        </p:xfrm>
        <a:graphic>
          <a:graphicData uri="http://schemas.openxmlformats.org/presentationml/2006/ole">
            <p:oleObj spid="_x0000_s41987" name="Ecuación" r:id="rId4" imgW="698400" imgH="444240" progId="Equation.3">
              <p:embed/>
            </p:oleObj>
          </a:graphicData>
        </a:graphic>
      </p:graphicFrame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5181600" y="4343400"/>
            <a:ext cx="3429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¿f?</a:t>
            </a:r>
            <a:r>
              <a:rPr lang="es-ES_tradnl" sz="2400">
                <a:latin typeface="Comic Sans MS" charset="0"/>
              </a:rPr>
              <a:t> 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máx {k</a:t>
            </a:r>
            <a:r>
              <a:rPr lang="es-ES_tradnl" sz="2400" baseline="-25000">
                <a:latin typeface="Comic Sans MS" charset="0"/>
              </a:rPr>
              <a:t>i</a:t>
            </a:r>
            <a:r>
              <a:rPr lang="es-ES_tradnl" sz="2400">
                <a:latin typeface="Comic Sans MS" charset="0"/>
              </a:rPr>
              <a:t>}=k &lt;=K</a:t>
            </a:r>
          </a:p>
          <a:p>
            <a:pPr algn="l">
              <a:spcBef>
                <a:spcPct val="50000"/>
              </a:spcBef>
            </a:pPr>
            <a:endParaRPr lang="es-ES_tradnl" sz="2400">
              <a:latin typeface="Comic Sans MS" charset="0"/>
            </a:endParaRPr>
          </a:p>
        </p:txBody>
      </p:sp>
      <p:graphicFrame>
        <p:nvGraphicFramePr>
          <p:cNvPr id="120839" name="Object 4"/>
          <p:cNvGraphicFramePr>
            <a:graphicFrameLocks noChangeAspect="1"/>
          </p:cNvGraphicFramePr>
          <p:nvPr/>
        </p:nvGraphicFramePr>
        <p:xfrm>
          <a:off x="838200" y="5181600"/>
          <a:ext cx="1524000" cy="1049338"/>
        </p:xfrm>
        <a:graphic>
          <a:graphicData uri="http://schemas.openxmlformats.org/presentationml/2006/ole">
            <p:oleObj spid="_x0000_s41988" name="Ecuación" r:id="rId5" imgW="609480" imgH="419040" progId="Equation.3">
              <p:embed/>
            </p:oleObj>
          </a:graphicData>
        </a:graphic>
      </p:graphicFrame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228600" y="31242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Ecuación de recurrencia: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120841" name="Object 5"/>
          <p:cNvGraphicFramePr>
            <a:graphicFrameLocks noChangeAspect="1"/>
          </p:cNvGraphicFramePr>
          <p:nvPr/>
        </p:nvGraphicFramePr>
        <p:xfrm>
          <a:off x="685800" y="3581400"/>
          <a:ext cx="3362325" cy="1320800"/>
        </p:xfrm>
        <a:graphic>
          <a:graphicData uri="http://schemas.openxmlformats.org/presentationml/2006/ole">
            <p:oleObj spid="_x0000_s41989" name="Ecuación" r:id="rId6" imgW="113004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0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0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08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08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utoUpdateAnimBg="0"/>
      <p:bldP spid="120838" grpId="0" build="p" autoUpdateAnimBg="0"/>
      <p:bldP spid="120840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Text Box 2"/>
          <p:cNvSpPr txBox="1">
            <a:spLocks noChangeArrowheads="1"/>
          </p:cNvSpPr>
          <p:nvPr/>
        </p:nvSpPr>
        <p:spPr bwMode="auto">
          <a:xfrm>
            <a:off x="2133600" y="457200"/>
            <a:ext cx="344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Sistema cíclico general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121859" name="Object 2"/>
          <p:cNvGraphicFramePr>
            <a:graphicFrameLocks noChangeAspect="1"/>
          </p:cNvGraphicFramePr>
          <p:nvPr/>
        </p:nvGraphicFramePr>
        <p:xfrm>
          <a:off x="439738" y="3733800"/>
          <a:ext cx="2701925" cy="1174750"/>
        </p:xfrm>
        <a:graphic>
          <a:graphicData uri="http://schemas.openxmlformats.org/presentationml/2006/ole">
            <p:oleObj spid="_x0000_s43010" name="Ecuación" r:id="rId3" imgW="965160" imgH="419040" progId="Equation.3">
              <p:embed/>
            </p:oleObj>
          </a:graphicData>
        </a:graphic>
      </p:graphicFrame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304800" y="1207503"/>
            <a:ext cx="8001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 err="1">
                <a:latin typeface="Comic Sans MS" charset="0"/>
              </a:rPr>
              <a:t>Obs</a:t>
            </a:r>
            <a:r>
              <a:rPr lang="es-ES_tradnl" sz="2400" dirty="0">
                <a:latin typeface="Comic Sans MS" charset="0"/>
              </a:rPr>
              <a:t>: Si tenemos un conjunto de valores </a:t>
            </a:r>
            <a:r>
              <a:rPr lang="es-ES_tradnl" sz="2400" dirty="0" err="1">
                <a:latin typeface="Comic Sans MS" charset="0"/>
              </a:rPr>
              <a:t>k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que cumple con la ecuación de recurrencia, entonces </a:t>
            </a:r>
            <a:r>
              <a:rPr lang="es-ES_tradnl" sz="2400" dirty="0" err="1">
                <a:latin typeface="Comic Sans MS" charset="0"/>
              </a:rPr>
              <a:t>k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‘= </a:t>
            </a:r>
            <a:r>
              <a:rPr lang="es-ES_tradnl" sz="2400" dirty="0" err="1">
                <a:latin typeface="Comic Sans MS" charset="0"/>
              </a:rPr>
              <a:t>k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 + C también cumple.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Si sustituimos </a:t>
            </a:r>
            <a:r>
              <a:rPr lang="es-ES_tradnl" sz="2400" dirty="0" err="1">
                <a:latin typeface="Comic Sans MS" charset="0"/>
              </a:rPr>
              <a:t>f</a:t>
            </a:r>
            <a:r>
              <a:rPr lang="es-ES_tradnl" sz="2400" dirty="0">
                <a:latin typeface="Comic Sans MS" charset="0"/>
              </a:rPr>
              <a:t> por </a:t>
            </a:r>
            <a:r>
              <a:rPr lang="es-ES_tradnl" sz="2400" dirty="0" err="1">
                <a:latin typeface="Comic Sans MS" charset="0"/>
              </a:rPr>
              <a:t>f</a:t>
            </a:r>
            <a:r>
              <a:rPr lang="es-ES_tradnl" sz="2400" dirty="0">
                <a:latin typeface="Comic Sans MS" charset="0"/>
              </a:rPr>
              <a:t>’</a:t>
            </a:r>
            <a:r>
              <a:rPr lang="es-ES_tradnl" sz="2400" dirty="0" smtClean="0">
                <a:latin typeface="Comic Sans MS" charset="0"/>
              </a:rPr>
              <a:t>=</a:t>
            </a:r>
            <a:r>
              <a:rPr lang="es-ES_tradnl" sz="2400" dirty="0" err="1" smtClean="0">
                <a:latin typeface="Symbol" charset="2"/>
              </a:rPr>
              <a:t>α</a:t>
            </a:r>
            <a:r>
              <a:rPr lang="es-ES_tradnl" sz="2400" dirty="0" err="1" smtClean="0">
                <a:latin typeface="Comic Sans MS" charset="0"/>
              </a:rPr>
              <a:t>f</a:t>
            </a:r>
            <a:r>
              <a:rPr lang="es-ES_tradnl" sz="2400" dirty="0" smtClean="0">
                <a:latin typeface="Comic Sans MS" charset="0"/>
              </a:rPr>
              <a:t> </a:t>
            </a:r>
            <a:r>
              <a:rPr lang="es-ES_tradnl" sz="2400" dirty="0">
                <a:latin typeface="Comic Sans MS" charset="0"/>
              </a:rPr>
              <a:t>==&gt; las ecuaciones serán satisfechas por:</a:t>
            </a:r>
          </a:p>
        </p:txBody>
      </p:sp>
      <p:graphicFrame>
        <p:nvGraphicFramePr>
          <p:cNvPr id="121861" name="Object 3"/>
          <p:cNvGraphicFramePr>
            <a:graphicFrameLocks noChangeAspect="1"/>
          </p:cNvGraphicFramePr>
          <p:nvPr/>
        </p:nvGraphicFramePr>
        <p:xfrm>
          <a:off x="3962400" y="3124200"/>
          <a:ext cx="4419600" cy="1320800"/>
        </p:xfrm>
        <a:graphic>
          <a:graphicData uri="http://schemas.openxmlformats.org/presentationml/2006/ole">
            <p:oleObj spid="_x0000_s43011" name="Ecuación" r:id="rId4" imgW="1485720" imgH="444240" progId="Equation.3">
              <p:embed/>
            </p:oleObj>
          </a:graphicData>
        </a:graphic>
      </p:graphicFrame>
      <p:graphicFrame>
        <p:nvGraphicFramePr>
          <p:cNvPr id="121862" name="Object 4"/>
          <p:cNvGraphicFramePr>
            <a:graphicFrameLocks noChangeAspect="1"/>
          </p:cNvGraphicFramePr>
          <p:nvPr/>
        </p:nvGraphicFramePr>
        <p:xfrm>
          <a:off x="3886200" y="4495800"/>
          <a:ext cx="4419600" cy="1320800"/>
        </p:xfrm>
        <a:graphic>
          <a:graphicData uri="http://schemas.openxmlformats.org/presentationml/2006/ole">
            <p:oleObj spid="_x0000_s43012" name="Ecuación" r:id="rId5" imgW="1485720" imgH="444240" progId="Equation.3">
              <p:embed/>
            </p:oleObj>
          </a:graphicData>
        </a:graphic>
      </p:graphicFrame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906463" y="6096000"/>
            <a:ext cx="317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--&gt; método de cálculo</a:t>
            </a:r>
            <a:endParaRPr lang="es-ES_tradnl" sz="24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8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 build="p" autoUpdateAnimBg="0"/>
      <p:bldP spid="121863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026"/>
          <p:cNvSpPr txBox="1">
            <a:spLocks noChangeArrowheads="1"/>
          </p:cNvSpPr>
          <p:nvPr/>
        </p:nvSpPr>
        <p:spPr bwMode="auto">
          <a:xfrm>
            <a:off x="2139950" y="457200"/>
            <a:ext cx="343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Método de cálculo de f</a:t>
            </a:r>
          </a:p>
        </p:txBody>
      </p:sp>
      <p:sp>
        <p:nvSpPr>
          <p:cNvPr id="122883" name="Text Box 1027"/>
          <p:cNvSpPr txBox="1">
            <a:spLocks noChangeArrowheads="1"/>
          </p:cNvSpPr>
          <p:nvPr/>
        </p:nvSpPr>
        <p:spPr bwMode="auto">
          <a:xfrm>
            <a:off x="381000" y="1143000"/>
            <a:ext cx="1828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Sup: 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min{k</a:t>
            </a:r>
            <a:r>
              <a:rPr lang="es-ES_tradnl" sz="2400" baseline="-25000">
                <a:latin typeface="Comic Sans MS" charset="0"/>
              </a:rPr>
              <a:t>i</a:t>
            </a:r>
            <a:r>
              <a:rPr lang="es-ES_tradnl" sz="2400">
                <a:latin typeface="Comic Sans MS" charset="0"/>
              </a:rPr>
              <a:t>}=0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max{k</a:t>
            </a:r>
            <a:r>
              <a:rPr lang="es-ES_tradnl" sz="2400" baseline="-25000">
                <a:latin typeface="Comic Sans MS" charset="0"/>
              </a:rPr>
              <a:t>i</a:t>
            </a:r>
            <a:r>
              <a:rPr lang="es-ES_tradnl" sz="2400">
                <a:latin typeface="Comic Sans MS" charset="0"/>
              </a:rPr>
              <a:t>}=K</a:t>
            </a:r>
          </a:p>
        </p:txBody>
      </p:sp>
      <p:sp>
        <p:nvSpPr>
          <p:cNvPr id="122884" name="Text Box 1028"/>
          <p:cNvSpPr txBox="1">
            <a:spLocks noChangeArrowheads="1"/>
          </p:cNvSpPr>
          <p:nvPr/>
        </p:nvSpPr>
        <p:spPr bwMode="auto">
          <a:xfrm>
            <a:off x="2590800" y="5289550"/>
            <a:ext cx="25431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--&gt; demostración</a:t>
            </a:r>
          </a:p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--&gt; ejemplo</a:t>
            </a:r>
          </a:p>
        </p:txBody>
      </p:sp>
      <p:sp>
        <p:nvSpPr>
          <p:cNvPr id="122885" name="Text Box 1029"/>
          <p:cNvSpPr txBox="1">
            <a:spLocks noChangeArrowheads="1"/>
          </p:cNvSpPr>
          <p:nvPr/>
        </p:nvSpPr>
        <p:spPr bwMode="auto">
          <a:xfrm>
            <a:off x="2819400" y="1210658"/>
            <a:ext cx="5410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 err="1">
                <a:solidFill>
                  <a:schemeClr val="accent2"/>
                </a:solidFill>
                <a:latin typeface="Comic Sans MS" charset="0"/>
              </a:rPr>
              <a:t>Def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 {</a:t>
            </a:r>
            <a:r>
              <a:rPr lang="es-ES_tradnl" sz="2400" dirty="0" err="1">
                <a:solidFill>
                  <a:schemeClr val="accent2"/>
                </a:solidFill>
                <a:latin typeface="Comic Sans MS" charset="0"/>
              </a:rPr>
              <a:t>q</a:t>
            </a:r>
            <a:r>
              <a:rPr lang="es-ES_tradnl" sz="2400" baseline="-25000" dirty="0" err="1">
                <a:solidFill>
                  <a:schemeClr val="accent2"/>
                </a:solidFill>
                <a:latin typeface="Comic Sans MS" charset="0"/>
              </a:rPr>
              <a:t>i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} tal que 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q</a:t>
            </a:r>
            <a:r>
              <a:rPr lang="es-ES_tradnl" sz="2400" baseline="-25000" dirty="0">
                <a:solidFill>
                  <a:schemeClr val="accent2"/>
                </a:solidFill>
                <a:latin typeface="Comic Sans MS" charset="0"/>
              </a:rPr>
              <a:t>0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=0</a:t>
            </a:r>
            <a:endParaRPr lang="es-ES_tradnl" sz="2400" dirty="0" smtClean="0">
              <a:solidFill>
                <a:schemeClr val="accent2"/>
              </a:solidFill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400" dirty="0" err="1" smtClean="0">
                <a:solidFill>
                  <a:schemeClr val="accent2"/>
                </a:solidFill>
                <a:latin typeface="Comic Sans MS" charset="0"/>
              </a:rPr>
              <a:t>q</a:t>
            </a:r>
            <a:r>
              <a:rPr lang="es-ES_tradnl" sz="2400" baseline="-25000" dirty="0" err="1" smtClean="0">
                <a:solidFill>
                  <a:schemeClr val="accent2"/>
                </a:solidFill>
                <a:latin typeface="Comic Sans MS" charset="0"/>
              </a:rPr>
              <a:t>i</a:t>
            </a:r>
            <a:r>
              <a:rPr lang="es-ES_tradnl" sz="2400" dirty="0" smtClean="0">
                <a:solidFill>
                  <a:schemeClr val="accent2"/>
                </a:solidFill>
                <a:latin typeface="Comic Sans MS" charset="0"/>
              </a:rPr>
              <a:t>= </a:t>
            </a:r>
            <a:r>
              <a:rPr lang="es-ES_tradnl" sz="2400" dirty="0" err="1" smtClean="0">
                <a:solidFill>
                  <a:schemeClr val="accent2"/>
                </a:solidFill>
                <a:latin typeface="Comic Sans MS" charset="0"/>
              </a:rPr>
              <a:t>q</a:t>
            </a:r>
            <a:r>
              <a:rPr lang="es-ES_tradnl" sz="2400" baseline="-25000" dirty="0" err="1" smtClean="0">
                <a:solidFill>
                  <a:schemeClr val="accent2"/>
                </a:solidFill>
                <a:latin typeface="Comic Sans MS" charset="0"/>
              </a:rPr>
              <a:t>i</a:t>
            </a:r>
            <a:r>
              <a:rPr lang="es-ES_tradnl" sz="2400" baseline="-25000" dirty="0" smtClean="0">
                <a:solidFill>
                  <a:schemeClr val="accent2"/>
                </a:solidFill>
                <a:latin typeface="Comic Sans MS" charset="0"/>
              </a:rPr>
              <a:t>-1</a:t>
            </a:r>
            <a:r>
              <a:rPr lang="es-ES_tradnl" sz="2400" dirty="0" smtClean="0">
                <a:solidFill>
                  <a:schemeClr val="accent2"/>
                </a:solidFill>
                <a:latin typeface="Comic Sans MS" charset="0"/>
              </a:rPr>
              <a:t>+ </a:t>
            </a:r>
            <a:r>
              <a:rPr lang="es-ES_tradnl" sz="2400" dirty="0" err="1" smtClean="0">
                <a:solidFill>
                  <a:schemeClr val="accent2"/>
                </a:solidFill>
                <a:latin typeface="Symbol" charset="2"/>
              </a:rPr>
              <a:t>λ</a:t>
            </a:r>
            <a:r>
              <a:rPr lang="es-ES_tradnl" sz="2400" baseline="-25000" dirty="0" err="1" smtClean="0">
                <a:solidFill>
                  <a:schemeClr val="accent2"/>
                </a:solidFill>
                <a:latin typeface="Comic Sans MS" charset="0"/>
              </a:rPr>
              <a:t>i</a:t>
            </a:r>
            <a:r>
              <a:rPr lang="es-ES_tradnl" sz="2400" baseline="30000" dirty="0">
                <a:solidFill>
                  <a:schemeClr val="accent2"/>
                </a:solidFill>
                <a:latin typeface="Comic Sans MS" charset="0"/>
              </a:rPr>
              <a:t>+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-</a:t>
            </a:r>
            <a:r>
              <a:rPr lang="es-ES_tradnl" sz="2400" dirty="0" smtClean="0">
                <a:solidFill>
                  <a:schemeClr val="accent2"/>
                </a:solidFill>
                <a:latin typeface="Comic Sans MS" charset="0"/>
              </a:rPr>
              <a:t> </a:t>
            </a:r>
            <a:r>
              <a:rPr lang="es-ES_tradnl" sz="2400" dirty="0" err="1" smtClean="0">
                <a:solidFill>
                  <a:schemeClr val="accent2"/>
                </a:solidFill>
                <a:latin typeface="Symbol" charset="2"/>
              </a:rPr>
              <a:t>λ</a:t>
            </a:r>
            <a:r>
              <a:rPr lang="es-ES_tradnl" sz="2400" baseline="-25000" dirty="0" err="1" smtClean="0">
                <a:solidFill>
                  <a:schemeClr val="accent2"/>
                </a:solidFill>
                <a:latin typeface="Comic Sans MS" charset="0"/>
              </a:rPr>
              <a:t>i</a:t>
            </a:r>
            <a:r>
              <a:rPr lang="es-ES_tradnl" sz="2400" baseline="30000" dirty="0">
                <a:solidFill>
                  <a:schemeClr val="accent2"/>
                </a:solidFill>
                <a:latin typeface="Comic Sans MS" charset="0"/>
              </a:rPr>
              <a:t>-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       </a:t>
            </a:r>
            <a:r>
              <a:rPr lang="es-ES_tradnl" sz="2400" dirty="0" err="1">
                <a:solidFill>
                  <a:schemeClr val="accent2"/>
                </a:solidFill>
                <a:latin typeface="Comic Sans MS" charset="0"/>
              </a:rPr>
              <a:t>i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=1, ... </a:t>
            </a:r>
            <a:r>
              <a:rPr lang="es-ES_tradnl" sz="2400" dirty="0" err="1">
                <a:solidFill>
                  <a:schemeClr val="accent2"/>
                </a:solidFill>
                <a:latin typeface="Comic Sans MS" charset="0"/>
              </a:rPr>
              <a:t>n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  </a:t>
            </a:r>
          </a:p>
        </p:txBody>
      </p:sp>
      <p:sp>
        <p:nvSpPr>
          <p:cNvPr id="122886" name="Text Box 1030"/>
          <p:cNvSpPr txBox="1">
            <a:spLocks noChangeArrowheads="1"/>
          </p:cNvSpPr>
          <p:nvPr/>
        </p:nvSpPr>
        <p:spPr bwMode="auto">
          <a:xfrm>
            <a:off x="6553200" y="1058863"/>
            <a:ext cx="2590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Esto es como usar una frecuencia unitaria, puede no satisfacer restricciones de carga  máxima</a:t>
            </a:r>
          </a:p>
        </p:txBody>
      </p:sp>
      <p:sp>
        <p:nvSpPr>
          <p:cNvPr id="122887" name="Text Box 1031"/>
          <p:cNvSpPr txBox="1">
            <a:spLocks noChangeArrowheads="1"/>
          </p:cNvSpPr>
          <p:nvPr/>
        </p:nvSpPr>
        <p:spPr bwMode="auto">
          <a:xfrm>
            <a:off x="457200" y="3429000"/>
            <a:ext cx="5410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Sea 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q=mín{q</a:t>
            </a:r>
            <a:r>
              <a:rPr lang="es-ES_tradnl" sz="2400" baseline="-25000">
                <a:solidFill>
                  <a:schemeClr val="accent2"/>
                </a:solidFill>
                <a:latin typeface="Comic Sans MS" charset="0"/>
              </a:rPr>
              <a:t>i</a:t>
            </a: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}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Q=máx {q</a:t>
            </a:r>
            <a:r>
              <a:rPr lang="es-ES_tradnl" sz="2400" baseline="-25000">
                <a:solidFill>
                  <a:schemeClr val="accent2"/>
                </a:solidFill>
                <a:latin typeface="Comic Sans MS" charset="0"/>
              </a:rPr>
              <a:t>i</a:t>
            </a: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}</a:t>
            </a:r>
          </a:p>
        </p:txBody>
      </p:sp>
      <p:sp>
        <p:nvSpPr>
          <p:cNvPr id="122888" name="Text Box 1032"/>
          <p:cNvSpPr txBox="1">
            <a:spLocks noChangeArrowheads="1"/>
          </p:cNvSpPr>
          <p:nvPr/>
        </p:nvSpPr>
        <p:spPr bwMode="auto">
          <a:xfrm>
            <a:off x="3352800" y="3696663"/>
            <a:ext cx="5181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Frecuencia:   </a:t>
            </a:r>
            <a:r>
              <a:rPr lang="es-ES_tradnl" sz="2400" dirty="0" err="1">
                <a:latin typeface="Comic Sans MS" charset="0"/>
              </a:rPr>
              <a:t>f</a:t>
            </a:r>
            <a:r>
              <a:rPr lang="es-ES_tradnl" sz="2400" dirty="0">
                <a:latin typeface="Comic Sans MS" charset="0"/>
              </a:rPr>
              <a:t>=(Q-</a:t>
            </a:r>
            <a:r>
              <a:rPr lang="es-ES_tradnl" sz="2400" dirty="0" err="1">
                <a:latin typeface="Comic Sans MS" charset="0"/>
              </a:rPr>
              <a:t>q</a:t>
            </a:r>
            <a:r>
              <a:rPr lang="es-ES_tradnl" sz="2400" dirty="0">
                <a:latin typeface="Comic Sans MS" charset="0"/>
              </a:rPr>
              <a:t>)/K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Tamaño de embarque: </a:t>
            </a:r>
            <a:r>
              <a:rPr lang="es-ES_tradnl" sz="2400" dirty="0" err="1">
                <a:latin typeface="Comic Sans MS" charset="0"/>
              </a:rPr>
              <a:t>k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=(</a:t>
            </a:r>
            <a:r>
              <a:rPr lang="es-ES_tradnl" sz="2400" dirty="0" err="1">
                <a:latin typeface="Comic Sans MS" charset="0"/>
              </a:rPr>
              <a:t>q</a:t>
            </a:r>
            <a:r>
              <a:rPr lang="es-ES_tradnl" sz="2400" baseline="-25000" dirty="0" err="1">
                <a:latin typeface="Comic Sans MS" charset="0"/>
              </a:rPr>
              <a:t>i</a:t>
            </a:r>
            <a:r>
              <a:rPr lang="es-ES_tradnl" sz="2400" dirty="0">
                <a:latin typeface="Comic Sans MS" charset="0"/>
              </a:rPr>
              <a:t>-</a:t>
            </a:r>
            <a:r>
              <a:rPr lang="es-ES_tradnl" sz="2400" dirty="0" err="1">
                <a:latin typeface="Comic Sans MS" charset="0"/>
              </a:rPr>
              <a:t>q</a:t>
            </a:r>
            <a:r>
              <a:rPr lang="es-ES_tradnl" sz="2400" dirty="0">
                <a:latin typeface="Comic Sans MS" charset="0"/>
              </a:rPr>
              <a:t>)/</a:t>
            </a:r>
            <a:r>
              <a:rPr lang="es-ES_tradnl" sz="2400" dirty="0" err="1">
                <a:latin typeface="Comic Sans MS" charset="0"/>
              </a:rPr>
              <a:t>f</a:t>
            </a:r>
            <a:endParaRPr lang="es-ES_tradnl" sz="2400" dirty="0">
              <a:latin typeface="Comic Sans MS" charset="0"/>
            </a:endParaRPr>
          </a:p>
        </p:txBody>
      </p:sp>
      <p:sp>
        <p:nvSpPr>
          <p:cNvPr id="44041" name="Rectangle 1033"/>
          <p:cNvSpPr>
            <a:spLocks noChangeArrowheads="1"/>
          </p:cNvSpPr>
          <p:nvPr/>
        </p:nvSpPr>
        <p:spPr bwMode="auto">
          <a:xfrm>
            <a:off x="3132138" y="3573463"/>
            <a:ext cx="5400675" cy="13684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8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8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8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8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2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2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2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2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28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28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 autoUpdateAnimBg="0"/>
      <p:bldP spid="122884" grpId="0" autoUpdateAnimBg="0"/>
      <p:bldP spid="122885" grpId="0" build="p" autoUpdateAnimBg="0"/>
      <p:bldP spid="122886" grpId="0" autoUpdateAnimBg="0"/>
      <p:bldP spid="122887" grpId="0" build="p" autoUpdateAnimBg="0"/>
      <p:bldP spid="12288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1143000" y="914400"/>
            <a:ext cx="662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Diseño de Oferta de Servicios de Transporte</a:t>
            </a:r>
            <a:endParaRPr lang="es-ES_tradnl" sz="2400">
              <a:latin typeface="Comic Sans MS" charset="0"/>
            </a:endParaRP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381000" y="1524000"/>
            <a:ext cx="8001000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latin typeface="Comic Sans MS" charset="0"/>
              </a:rPr>
              <a:t>El sistema cíclico simple</a:t>
            </a:r>
          </a:p>
          <a:p>
            <a:pPr algn="l">
              <a:spcBef>
                <a:spcPct val="50000"/>
              </a:spcBef>
            </a:pPr>
            <a:r>
              <a:rPr lang="es-ES_tradnl" sz="2800">
                <a:latin typeface="Comic Sans MS" charset="0"/>
              </a:rPr>
              <a:t>Consideraciones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charset="0"/>
              </a:rPr>
              <a:t>Sistema ideal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charset="0"/>
              </a:rPr>
              <a:t>Discreto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charset="0"/>
              </a:rPr>
              <a:t>Con operación cíclica de frecuencia fija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charset="0"/>
              </a:rPr>
              <a:t>Con vehículos idénticos e intercambiables</a:t>
            </a:r>
          </a:p>
        </p:txBody>
      </p:sp>
      <p:sp>
        <p:nvSpPr>
          <p:cNvPr id="17412" name="Text Box 16"/>
          <p:cNvSpPr txBox="1">
            <a:spLocks noChangeArrowheads="1"/>
          </p:cNvSpPr>
          <p:nvPr/>
        </p:nvSpPr>
        <p:spPr bwMode="auto">
          <a:xfrm>
            <a:off x="152400" y="3048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charset="0"/>
              </a:rPr>
              <a:t>CI43A Análisis de Sistemas de Transporte</a:t>
            </a:r>
            <a:endParaRPr lang="es-ES_tradnl" sz="2400">
              <a:latin typeface="Comic Sans MS" charset="0"/>
            </a:endParaRPr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533400" y="5257800"/>
            <a:ext cx="8458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Existe demanda de Transporte en un par origen-destino único, con un producto único de naturaleza continua y con demanda estacionaria.</a:t>
            </a:r>
            <a:endParaRPr lang="es-ES_tradnl" sz="28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6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6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60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0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6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6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 autoUpdateAnimBg="0"/>
      <p:bldP spid="86031" grpId="0" build="p" autoUpdateAnimBg="0"/>
      <p:bldP spid="86043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836613"/>
            <a:ext cx="8348663" cy="1143000"/>
          </a:xfrm>
        </p:spPr>
        <p:txBody>
          <a:bodyPr/>
          <a:lstStyle/>
          <a:p>
            <a:r>
              <a:rPr lang="es-ES_tradnl">
                <a:solidFill>
                  <a:schemeClr val="accent2"/>
                </a:solidFill>
                <a:latin typeface="Comic Sans MS" charset="0"/>
              </a:rPr>
              <a:t>La función de oferta de las vías</a:t>
            </a:r>
            <a:endParaRPr lang="es-ES_tradnl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3644900"/>
            <a:ext cx="8534400" cy="685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5400">
                <a:solidFill>
                  <a:srgbClr val="FF3300"/>
                </a:solidFill>
                <a:latin typeface="Comic Sans MS" charset="0"/>
              </a:rPr>
              <a:t>Teoría de la circulación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 bldLvl="5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57213"/>
            <a:ext cx="7772400" cy="1143000"/>
          </a:xfrm>
        </p:spPr>
        <p:txBody>
          <a:bodyPr/>
          <a:lstStyle/>
          <a:p>
            <a:r>
              <a:rPr lang="es-ES_tradnl" sz="4000">
                <a:solidFill>
                  <a:srgbClr val="FF3300"/>
                </a:solidFill>
                <a:latin typeface="Comic Sans MS" charset="0"/>
              </a:rPr>
              <a:t>Teoría de la circulación</a:t>
            </a: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 flipV="1">
            <a:off x="2362200" y="25146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13" name="Line 5"/>
          <p:cNvSpPr>
            <a:spLocks noChangeShapeType="1"/>
          </p:cNvSpPr>
          <p:nvPr/>
        </p:nvSpPr>
        <p:spPr bwMode="auto">
          <a:xfrm>
            <a:off x="2362200" y="57150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914400" y="2209800"/>
            <a:ext cx="1219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/>
              <a:t>Distancia m</a:t>
            </a: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6172200" y="5791200"/>
            <a:ext cx="106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Tiempo min</a:t>
            </a:r>
          </a:p>
        </p:txBody>
      </p:sp>
      <p:sp>
        <p:nvSpPr>
          <p:cNvPr id="145416" name="Freeform 8"/>
          <p:cNvSpPr>
            <a:spLocks/>
          </p:cNvSpPr>
          <p:nvPr/>
        </p:nvSpPr>
        <p:spPr bwMode="auto">
          <a:xfrm>
            <a:off x="2819400" y="2514600"/>
            <a:ext cx="3581400" cy="3200400"/>
          </a:xfrm>
          <a:custGeom>
            <a:avLst/>
            <a:gdLst>
              <a:gd name="T0" fmla="*/ 0 w 2256"/>
              <a:gd name="T1" fmla="*/ 2016 h 2016"/>
              <a:gd name="T2" fmla="*/ 1440 w 2256"/>
              <a:gd name="T3" fmla="*/ 1584 h 2016"/>
              <a:gd name="T4" fmla="*/ 2256 w 2256"/>
              <a:gd name="T5" fmla="*/ 0 h 2016"/>
              <a:gd name="T6" fmla="*/ 0 60000 65536"/>
              <a:gd name="T7" fmla="*/ 0 60000 65536"/>
              <a:gd name="T8" fmla="*/ 0 60000 65536"/>
              <a:gd name="T9" fmla="*/ 0 w 2256"/>
              <a:gd name="T10" fmla="*/ 0 h 2016"/>
              <a:gd name="T11" fmla="*/ 2256 w 2256"/>
              <a:gd name="T12" fmla="*/ 2016 h 20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56" h="2016">
                <a:moveTo>
                  <a:pt x="0" y="2016"/>
                </a:moveTo>
                <a:cubicBezTo>
                  <a:pt x="532" y="1968"/>
                  <a:pt x="1064" y="1920"/>
                  <a:pt x="1440" y="1584"/>
                </a:cubicBezTo>
                <a:cubicBezTo>
                  <a:pt x="1816" y="1248"/>
                  <a:pt x="2036" y="624"/>
                  <a:pt x="225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17" name="Freeform 9"/>
          <p:cNvSpPr>
            <a:spLocks/>
          </p:cNvSpPr>
          <p:nvPr/>
        </p:nvSpPr>
        <p:spPr bwMode="auto">
          <a:xfrm>
            <a:off x="2362200" y="3048000"/>
            <a:ext cx="4953000" cy="2133600"/>
          </a:xfrm>
          <a:custGeom>
            <a:avLst/>
            <a:gdLst>
              <a:gd name="T0" fmla="*/ 0 w 3120"/>
              <a:gd name="T1" fmla="*/ 1344 h 1344"/>
              <a:gd name="T2" fmla="*/ 768 w 3120"/>
              <a:gd name="T3" fmla="*/ 480 h 1344"/>
              <a:gd name="T4" fmla="*/ 3120 w 3120"/>
              <a:gd name="T5" fmla="*/ 0 h 1344"/>
              <a:gd name="T6" fmla="*/ 0 60000 65536"/>
              <a:gd name="T7" fmla="*/ 0 60000 65536"/>
              <a:gd name="T8" fmla="*/ 0 60000 65536"/>
              <a:gd name="T9" fmla="*/ 0 w 3120"/>
              <a:gd name="T10" fmla="*/ 0 h 1344"/>
              <a:gd name="T11" fmla="*/ 3120 w 3120"/>
              <a:gd name="T12" fmla="*/ 1344 h 1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0" h="1344">
                <a:moveTo>
                  <a:pt x="0" y="1344"/>
                </a:moveTo>
                <a:cubicBezTo>
                  <a:pt x="124" y="1024"/>
                  <a:pt x="248" y="704"/>
                  <a:pt x="768" y="480"/>
                </a:cubicBezTo>
                <a:cubicBezTo>
                  <a:pt x="1288" y="256"/>
                  <a:pt x="2204" y="128"/>
                  <a:pt x="312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7467600" y="28194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/>
              <a:t>Veh A</a:t>
            </a:r>
          </a:p>
        </p:txBody>
      </p: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6553200" y="22098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/>
              <a:t>Veh B</a:t>
            </a:r>
          </a:p>
        </p:txBody>
      </p:sp>
      <p:sp>
        <p:nvSpPr>
          <p:cNvPr id="145420" name="Line 12"/>
          <p:cNvSpPr>
            <a:spLocks noChangeShapeType="1"/>
          </p:cNvSpPr>
          <p:nvPr/>
        </p:nvSpPr>
        <p:spPr bwMode="auto">
          <a:xfrm flipH="1" flipV="1">
            <a:off x="6172200" y="32766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6781800" y="35052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/>
              <a:t>adelantamiento</a:t>
            </a:r>
          </a:p>
        </p:txBody>
      </p:sp>
      <p:sp>
        <p:nvSpPr>
          <p:cNvPr id="145422" name="Line 14"/>
          <p:cNvSpPr>
            <a:spLocks noChangeShapeType="1"/>
          </p:cNvSpPr>
          <p:nvPr/>
        </p:nvSpPr>
        <p:spPr bwMode="auto">
          <a:xfrm>
            <a:off x="4191000" y="3581400"/>
            <a:ext cx="0" cy="19050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23" name="Text Box 15"/>
          <p:cNvSpPr txBox="1">
            <a:spLocks noChangeArrowheads="1"/>
          </p:cNvSpPr>
          <p:nvPr/>
        </p:nvSpPr>
        <p:spPr bwMode="auto">
          <a:xfrm>
            <a:off x="4114800" y="38100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</a:rPr>
              <a:t>espaciamiento</a:t>
            </a:r>
            <a:endParaRPr lang="es-ES_tradnl"/>
          </a:p>
        </p:txBody>
      </p:sp>
      <p:sp>
        <p:nvSpPr>
          <p:cNvPr id="145424" name="Line 16"/>
          <p:cNvSpPr>
            <a:spLocks noChangeShapeType="1"/>
          </p:cNvSpPr>
          <p:nvPr/>
        </p:nvSpPr>
        <p:spPr bwMode="auto">
          <a:xfrm>
            <a:off x="2514600" y="4800600"/>
            <a:ext cx="2819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25" name="Text Box 17"/>
          <p:cNvSpPr txBox="1">
            <a:spLocks noChangeArrowheads="1"/>
          </p:cNvSpPr>
          <p:nvPr/>
        </p:nvSpPr>
        <p:spPr bwMode="auto">
          <a:xfrm>
            <a:off x="2895600" y="44196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</a:rPr>
              <a:t>gap</a:t>
            </a:r>
            <a:endParaRPr lang="es-ES_tradnl"/>
          </a:p>
        </p:txBody>
      </p:sp>
      <p:sp>
        <p:nvSpPr>
          <p:cNvPr id="145426" name="Text Box 18"/>
          <p:cNvSpPr txBox="1">
            <a:spLocks noChangeArrowheads="1"/>
          </p:cNvSpPr>
          <p:nvPr/>
        </p:nvSpPr>
        <p:spPr bwMode="auto">
          <a:xfrm>
            <a:off x="685800" y="5943600"/>
            <a:ext cx="396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/>
              <a:t>Pendiente = velocidad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5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5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5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5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5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5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 animBg="1"/>
      <p:bldP spid="145413" grpId="0" animBg="1"/>
      <p:bldP spid="145414" grpId="0" autoUpdateAnimBg="0"/>
      <p:bldP spid="145415" grpId="0" autoUpdateAnimBg="0"/>
      <p:bldP spid="145416" grpId="0" animBg="1"/>
      <p:bldP spid="145417" grpId="0" animBg="1"/>
      <p:bldP spid="145418" grpId="0" autoUpdateAnimBg="0"/>
      <p:bldP spid="145419" grpId="0" autoUpdateAnimBg="0"/>
      <p:bldP spid="145420" grpId="0" animBg="1"/>
      <p:bldP spid="145421" grpId="0" autoUpdateAnimBg="0"/>
      <p:bldP spid="145422" grpId="0" animBg="1"/>
      <p:bldP spid="145423" grpId="0" autoUpdateAnimBg="0"/>
      <p:bldP spid="145424" grpId="0" animBg="1"/>
      <p:bldP spid="145425" grpId="0" autoUpdateAnimBg="0"/>
      <p:bldP spid="14542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696200" cy="609600"/>
          </a:xfrm>
        </p:spPr>
        <p:txBody>
          <a:bodyPr/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685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Tres características fundamentales del tráfico:</a:t>
            </a:r>
          </a:p>
          <a:p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flujo (f)</a:t>
            </a:r>
            <a:r>
              <a:rPr lang="es-ES_tradnl" sz="2800">
                <a:latin typeface="Comic Sans MS" charset="0"/>
              </a:rPr>
              <a:t> </a:t>
            </a: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--&gt; número medio de vehículos que pasan por un cierto punto fijo por unidad de tiempo</a:t>
            </a:r>
          </a:p>
          <a:p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densidad (K)</a:t>
            </a: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--&gt; número medio de vehículos presentes, en un cierto instante, en una sección de camino</a:t>
            </a:r>
          </a:p>
          <a:p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velocidad (v)</a:t>
            </a: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--&gt; puede ser medida de distintas formas</a:t>
            </a: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			v</a:t>
            </a:r>
            <a:r>
              <a:rPr lang="es-ES_tradnl" sz="2800" baseline="-25000">
                <a:latin typeface="Comic Sans MS" charset="0"/>
              </a:rPr>
              <a:t>s</a:t>
            </a:r>
            <a:r>
              <a:rPr lang="es-ES_tradnl" sz="2800">
                <a:latin typeface="Comic Sans MS" charset="0"/>
              </a:rPr>
              <a:t>: media espacial</a:t>
            </a: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			v</a:t>
            </a:r>
            <a:r>
              <a:rPr lang="es-ES_tradnl" sz="2800" baseline="-25000">
                <a:latin typeface="Comic Sans MS" charset="0"/>
              </a:rPr>
              <a:t>t</a:t>
            </a:r>
            <a:r>
              <a:rPr lang="es-ES_tradnl" sz="2800">
                <a:latin typeface="Comic Sans MS" charset="0"/>
              </a:rPr>
              <a:t>: media temporal</a:t>
            </a: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 bldLvl="5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696200" cy="609600"/>
          </a:xfrm>
        </p:spPr>
        <p:txBody>
          <a:bodyPr/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685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Ecuación fundamental del tráfico:</a:t>
            </a:r>
          </a:p>
          <a:p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f(veh/hr)</a:t>
            </a:r>
            <a:r>
              <a:rPr lang="es-ES_tradnl" sz="2800">
                <a:latin typeface="Comic Sans MS" charset="0"/>
              </a:rPr>
              <a:t> = v</a:t>
            </a:r>
            <a:r>
              <a:rPr lang="es-ES_tradnl" sz="2800" baseline="-25000">
                <a:latin typeface="Comic Sans MS" charset="0"/>
              </a:rPr>
              <a:t>s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(km/hr) ·</a:t>
            </a:r>
            <a:r>
              <a:rPr lang="es-ES_tradnl" sz="2800">
                <a:latin typeface="Comic Sans MS" charset="0"/>
              </a:rPr>
              <a:t>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K (veh/km)</a:t>
            </a:r>
            <a:r>
              <a:rPr lang="es-ES_tradnl" sz="2800">
                <a:latin typeface="Comic Sans MS" charset="0"/>
              </a:rPr>
              <a:t> </a:t>
            </a: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Ej:</a:t>
            </a: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</p:txBody>
      </p:sp>
      <p:sp>
        <p:nvSpPr>
          <p:cNvPr id="134148" name="Oval 4"/>
          <p:cNvSpPr>
            <a:spLocks noChangeArrowheads="1"/>
          </p:cNvSpPr>
          <p:nvPr/>
        </p:nvSpPr>
        <p:spPr bwMode="auto">
          <a:xfrm>
            <a:off x="1447800" y="3581400"/>
            <a:ext cx="2286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49" name="Oval 5"/>
          <p:cNvSpPr>
            <a:spLocks noChangeArrowheads="1"/>
          </p:cNvSpPr>
          <p:nvPr/>
        </p:nvSpPr>
        <p:spPr bwMode="auto">
          <a:xfrm>
            <a:off x="381000" y="2743200"/>
            <a:ext cx="4572000" cy="2590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0" name="Line 6"/>
          <p:cNvSpPr>
            <a:spLocks noChangeShapeType="1"/>
          </p:cNvSpPr>
          <p:nvPr/>
        </p:nvSpPr>
        <p:spPr bwMode="auto">
          <a:xfrm flipH="1">
            <a:off x="1143000" y="3200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1" name="Text Box 7"/>
          <p:cNvSpPr txBox="1">
            <a:spLocks noChangeArrowheads="1"/>
          </p:cNvSpPr>
          <p:nvPr/>
        </p:nvSpPr>
        <p:spPr bwMode="auto">
          <a:xfrm>
            <a:off x="1447800" y="3048000"/>
            <a:ext cx="685800" cy="454025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/>
              <a:t>120</a:t>
            </a:r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1447800" y="4648200"/>
            <a:ext cx="685800" cy="454025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100</a:t>
            </a:r>
          </a:p>
        </p:txBody>
      </p:sp>
      <p:sp>
        <p:nvSpPr>
          <p:cNvPr id="134153" name="Line 9"/>
          <p:cNvSpPr>
            <a:spLocks noChangeShapeType="1"/>
          </p:cNvSpPr>
          <p:nvPr/>
        </p:nvSpPr>
        <p:spPr bwMode="auto">
          <a:xfrm>
            <a:off x="2133600" y="510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3886200" y="4191000"/>
            <a:ext cx="762000" cy="454025"/>
          </a:xfrm>
          <a:prstGeom prst="rect">
            <a:avLst/>
          </a:prstGeom>
          <a:noFill/>
          <a:ln w="57150">
            <a:solidFill>
              <a:srgbClr val="3366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140</a:t>
            </a:r>
          </a:p>
        </p:txBody>
      </p:sp>
      <p:sp>
        <p:nvSpPr>
          <p:cNvPr id="134155" name="Line 11"/>
          <p:cNvSpPr>
            <a:spLocks noChangeShapeType="1"/>
          </p:cNvSpPr>
          <p:nvPr/>
        </p:nvSpPr>
        <p:spPr bwMode="auto">
          <a:xfrm flipV="1">
            <a:off x="4648200" y="40386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6" name="Text Box 12"/>
          <p:cNvSpPr txBox="1">
            <a:spLocks noChangeArrowheads="1"/>
          </p:cNvSpPr>
          <p:nvPr/>
        </p:nvSpPr>
        <p:spPr bwMode="auto">
          <a:xfrm>
            <a:off x="5105400" y="1828800"/>
            <a:ext cx="38100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/>
              <a:t>L= 2km</a:t>
            </a:r>
          </a:p>
          <a:p>
            <a:pPr algn="l">
              <a:spcBef>
                <a:spcPct val="50000"/>
              </a:spcBef>
            </a:pPr>
            <a:r>
              <a:rPr lang="es-ES_tradnl"/>
              <a:t>Densidad: </a:t>
            </a:r>
          </a:p>
          <a:p>
            <a:pPr algn="l">
              <a:spcBef>
                <a:spcPct val="50000"/>
              </a:spcBef>
            </a:pPr>
            <a:r>
              <a:rPr lang="es-ES_tradnl"/>
              <a:t>K= 3veh/2km = 1,5 veh/km</a:t>
            </a:r>
          </a:p>
          <a:p>
            <a:pPr algn="l">
              <a:spcBef>
                <a:spcPct val="50000"/>
              </a:spcBef>
            </a:pPr>
            <a:r>
              <a:rPr lang="es-ES_tradnl"/>
              <a:t>Flujo: si me paro en un punto y observo por 1 hora veré:</a:t>
            </a:r>
          </a:p>
          <a:p>
            <a:pPr algn="l">
              <a:spcBef>
                <a:spcPct val="50000"/>
              </a:spcBef>
            </a:pPr>
            <a:r>
              <a:rPr lang="es-ES_tradnl"/>
              <a:t>50 veces el vehículo rojo</a:t>
            </a:r>
          </a:p>
          <a:p>
            <a:pPr algn="l">
              <a:spcBef>
                <a:spcPct val="50000"/>
              </a:spcBef>
            </a:pPr>
            <a:r>
              <a:rPr lang="es-ES_tradnl"/>
              <a:t>70 veces vehículo verde</a:t>
            </a:r>
          </a:p>
          <a:p>
            <a:pPr algn="l">
              <a:spcBef>
                <a:spcPct val="50000"/>
              </a:spcBef>
            </a:pPr>
            <a:r>
              <a:rPr lang="es-ES_tradnl"/>
              <a:t>60 veces vehículo azul</a:t>
            </a:r>
          </a:p>
        </p:txBody>
      </p:sp>
      <p:sp>
        <p:nvSpPr>
          <p:cNvPr id="134157" name="Text Box 13"/>
          <p:cNvSpPr txBox="1">
            <a:spLocks noChangeArrowheads="1"/>
          </p:cNvSpPr>
          <p:nvPr/>
        </p:nvSpPr>
        <p:spPr bwMode="auto">
          <a:xfrm>
            <a:off x="533400" y="5334000"/>
            <a:ext cx="86106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/>
              <a:t>Total = 180 veh/hr</a:t>
            </a:r>
          </a:p>
          <a:p>
            <a:pPr algn="l">
              <a:spcBef>
                <a:spcPct val="50000"/>
              </a:spcBef>
            </a:pPr>
            <a:r>
              <a:rPr lang="es-ES_tradnl"/>
              <a:t>vs=(120+140+100)/3=120km/hr</a:t>
            </a:r>
          </a:p>
          <a:p>
            <a:pPr algn="l">
              <a:spcBef>
                <a:spcPct val="50000"/>
              </a:spcBef>
            </a:pPr>
            <a:r>
              <a:rPr lang="es-ES_tradnl"/>
              <a:t>vt=(100*50+140*70+120*60)/180=122km/hr</a:t>
            </a:r>
          </a:p>
          <a:p>
            <a:pPr algn="l">
              <a:spcBef>
                <a:spcPct val="50000"/>
              </a:spcBef>
            </a:pPr>
            <a:endParaRPr lang="es-ES_tradnl"/>
          </a:p>
        </p:txBody>
      </p:sp>
      <p:sp>
        <p:nvSpPr>
          <p:cNvPr id="134158" name="Text Box 14"/>
          <p:cNvSpPr txBox="1">
            <a:spLocks noChangeArrowheads="1"/>
          </p:cNvSpPr>
          <p:nvPr/>
        </p:nvSpPr>
        <p:spPr bwMode="auto">
          <a:xfrm>
            <a:off x="5715000" y="5638800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/>
              <a:t>f=120*1,5=180(veh/hr)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4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4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4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4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4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4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4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4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4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4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4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4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4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4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34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34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 bldLvl="5" autoUpdateAnimBg="0"/>
      <p:bldP spid="134148" grpId="0" animBg="1"/>
      <p:bldP spid="134149" grpId="0" animBg="1"/>
      <p:bldP spid="134150" grpId="0" animBg="1"/>
      <p:bldP spid="134151" grpId="0" animBg="1" autoUpdateAnimBg="0"/>
      <p:bldP spid="134152" grpId="0" animBg="1" autoUpdateAnimBg="0"/>
      <p:bldP spid="134153" grpId="0" animBg="1"/>
      <p:bldP spid="134154" grpId="0" animBg="1" autoUpdateAnimBg="0"/>
      <p:bldP spid="134155" grpId="0" animBg="1"/>
      <p:bldP spid="134156" grpId="0" build="p" autoUpdateAnimBg="0"/>
      <p:bldP spid="134157" grpId="0" build="p" autoUpdateAnimBg="0"/>
      <p:bldP spid="134158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696200" cy="609600"/>
          </a:xfrm>
        </p:spPr>
        <p:txBody>
          <a:bodyPr/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685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Relaciones:</a:t>
            </a:r>
          </a:p>
          <a:p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la velocidad decrece con la densidad</a:t>
            </a: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Modelo típico: v(K)=v</a:t>
            </a:r>
            <a:r>
              <a:rPr lang="es-ES_tradnl" sz="2800" baseline="-25000">
                <a:latin typeface="Comic Sans MS" charset="0"/>
              </a:rPr>
              <a:t>l</a:t>
            </a:r>
            <a:r>
              <a:rPr lang="es-ES_tradnl" sz="2800">
                <a:latin typeface="Comic Sans MS" charset="0"/>
              </a:rPr>
              <a:t>-v</a:t>
            </a:r>
            <a:r>
              <a:rPr lang="es-ES_tradnl" sz="2800" baseline="-25000">
                <a:latin typeface="Comic Sans MS" charset="0"/>
              </a:rPr>
              <a:t>l</a:t>
            </a:r>
            <a:r>
              <a:rPr lang="es-ES_tradnl" sz="2800">
                <a:latin typeface="Comic Sans MS" charset="0"/>
              </a:rPr>
              <a:t>/k</a:t>
            </a:r>
            <a:r>
              <a:rPr lang="es-ES_tradnl" sz="2800" baseline="-25000">
                <a:latin typeface="Comic Sans MS" charset="0"/>
              </a:rPr>
              <a:t>j</a:t>
            </a:r>
            <a:r>
              <a:rPr lang="es-ES_tradnl" sz="2800">
                <a:latin typeface="Comic Sans MS" charset="0"/>
              </a:rPr>
              <a:t>.k</a:t>
            </a: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v</a:t>
            </a:r>
            <a:r>
              <a:rPr lang="es-ES_tradnl" sz="2800" baseline="-25000">
                <a:latin typeface="Comic Sans MS" charset="0"/>
              </a:rPr>
              <a:t>l</a:t>
            </a:r>
            <a:r>
              <a:rPr lang="es-ES_tradnl" sz="2800">
                <a:latin typeface="Comic Sans MS" charset="0"/>
              </a:rPr>
              <a:t> : velocidad de flujo libre</a:t>
            </a:r>
          </a:p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k</a:t>
            </a:r>
            <a:r>
              <a:rPr lang="es-ES_tradnl" sz="2800" baseline="-25000">
                <a:latin typeface="Comic Sans MS" charset="0"/>
              </a:rPr>
              <a:t>j</a:t>
            </a:r>
            <a:r>
              <a:rPr lang="es-ES_tradnl" sz="2800">
                <a:latin typeface="Comic Sans MS" charset="0"/>
              </a:rPr>
              <a:t> : densidad máxima (jam density, parking lot syndrome)</a:t>
            </a: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5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5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 bldLvl="5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96200" cy="609600"/>
          </a:xfrm>
        </p:spPr>
        <p:txBody>
          <a:bodyPr/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534400" cy="68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v(k)=v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l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-v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l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/k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j 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·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k</a:t>
            </a:r>
            <a:endParaRPr lang="es-ES_tradnl" sz="2800">
              <a:latin typeface="Comic Sans MS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>
                <a:latin typeface="Comic Sans MS" charset="0"/>
              </a:rPr>
              <a:t>f(k)=</a:t>
            </a: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1219200" y="14478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·k</a:t>
            </a:r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1981200" y="1447800"/>
            <a:ext cx="289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=</a:t>
            </a:r>
            <a:r>
              <a:rPr lang="es-ES_tradnl" sz="2800"/>
              <a:t>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l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·k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-v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l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/k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j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·k</a:t>
            </a:r>
            <a:r>
              <a:rPr lang="es-ES_tradnl" sz="2800" baseline="30000">
                <a:solidFill>
                  <a:srgbClr val="FF3300"/>
                </a:solidFill>
                <a:latin typeface="Comic Sans MS" charset="0"/>
              </a:rPr>
              <a:t>2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graphicFrame>
        <p:nvGraphicFramePr>
          <p:cNvPr id="136198" name="Object 2"/>
          <p:cNvGraphicFramePr>
            <a:graphicFrameLocks noChangeAspect="1"/>
          </p:cNvGraphicFramePr>
          <p:nvPr/>
        </p:nvGraphicFramePr>
        <p:xfrm>
          <a:off x="685800" y="2139950"/>
          <a:ext cx="8077200" cy="4522788"/>
        </p:xfrm>
        <a:graphic>
          <a:graphicData uri="http://schemas.openxmlformats.org/presentationml/2006/ole">
            <p:oleObj spid="_x0000_s50178" name="Hoja de cálculo" r:id="rId3" imgW="4677032" imgH="2619779" progId="Excel.Sheet.8">
              <p:embed/>
            </p:oleObj>
          </a:graphicData>
        </a:graphic>
      </p:graphicFrame>
      <p:sp>
        <p:nvSpPr>
          <p:cNvPr id="136199" name="Line 7"/>
          <p:cNvSpPr>
            <a:spLocks noChangeShapeType="1"/>
          </p:cNvSpPr>
          <p:nvPr/>
        </p:nvSpPr>
        <p:spPr bwMode="auto">
          <a:xfrm flipH="1">
            <a:off x="1295400" y="2895600"/>
            <a:ext cx="33528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152400" y="2667000"/>
            <a:ext cx="1198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capacidad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 bldLvl="5" autoUpdateAnimBg="0"/>
      <p:bldP spid="136196" grpId="0" autoUpdateAnimBg="0"/>
      <p:bldP spid="136197" grpId="0" autoUpdateAnimBg="0"/>
      <p:bldP spid="136199" grpId="0" animBg="1"/>
      <p:bldP spid="136200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96200" cy="609600"/>
          </a:xfrm>
        </p:spPr>
        <p:txBody>
          <a:bodyPr/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534400" cy="68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v(k)=v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l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-v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l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/k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j 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·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k</a:t>
            </a:r>
            <a:endParaRPr lang="es-ES_tradnl" sz="2800">
              <a:latin typeface="Comic Sans MS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>
                <a:latin typeface="Comic Sans MS" charset="0"/>
              </a:rPr>
              <a:t>f(k)=</a:t>
            </a:r>
          </a:p>
        </p:txBody>
      </p:sp>
      <p:sp>
        <p:nvSpPr>
          <p:cNvPr id="51205" name="Text Box 4"/>
          <p:cNvSpPr txBox="1">
            <a:spLocks noChangeArrowheads="1"/>
          </p:cNvSpPr>
          <p:nvPr/>
        </p:nvSpPr>
        <p:spPr bwMode="auto">
          <a:xfrm>
            <a:off x="1219200" y="14478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·k</a:t>
            </a:r>
          </a:p>
        </p:txBody>
      </p:sp>
      <p:sp>
        <p:nvSpPr>
          <p:cNvPr id="51206" name="Text Box 5"/>
          <p:cNvSpPr txBox="1">
            <a:spLocks noChangeArrowheads="1"/>
          </p:cNvSpPr>
          <p:nvPr/>
        </p:nvSpPr>
        <p:spPr bwMode="auto">
          <a:xfrm>
            <a:off x="1981200" y="1447800"/>
            <a:ext cx="289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=</a:t>
            </a:r>
            <a:r>
              <a:rPr lang="es-ES_tradnl" sz="2800"/>
              <a:t>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l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·k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-v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l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/k</a:t>
            </a:r>
            <a:r>
              <a:rPr lang="es-ES_tradnl" sz="2800" baseline="-25000">
                <a:solidFill>
                  <a:srgbClr val="FF3300"/>
                </a:solidFill>
                <a:latin typeface="Comic Sans MS" charset="0"/>
              </a:rPr>
              <a:t>j </a:t>
            </a: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·k</a:t>
            </a:r>
            <a:r>
              <a:rPr lang="es-ES_tradnl" sz="2800" baseline="30000">
                <a:solidFill>
                  <a:srgbClr val="FF3300"/>
                </a:solidFill>
                <a:latin typeface="Comic Sans MS" charset="0"/>
              </a:rPr>
              <a:t>2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graphicFrame>
        <p:nvGraphicFramePr>
          <p:cNvPr id="137222" name="Object 2"/>
          <p:cNvGraphicFramePr>
            <a:graphicFrameLocks noChangeAspect="1"/>
          </p:cNvGraphicFramePr>
          <p:nvPr/>
        </p:nvGraphicFramePr>
        <p:xfrm>
          <a:off x="990600" y="2209800"/>
          <a:ext cx="6911975" cy="3870325"/>
        </p:xfrm>
        <a:graphic>
          <a:graphicData uri="http://schemas.openxmlformats.org/presentationml/2006/ole">
            <p:oleObj spid="_x0000_s51202" name="Hoja de cálculo" r:id="rId3" imgW="4677032" imgH="2619779" progId="Excel.Sheet.8">
              <p:embed/>
            </p:oleObj>
          </a:graphicData>
        </a:graphic>
      </p:graphicFrame>
      <p:sp>
        <p:nvSpPr>
          <p:cNvPr id="137223" name="Line 7"/>
          <p:cNvSpPr>
            <a:spLocks noChangeShapeType="1"/>
          </p:cNvSpPr>
          <p:nvPr/>
        </p:nvSpPr>
        <p:spPr bwMode="auto">
          <a:xfrm flipV="1">
            <a:off x="6781800" y="3886200"/>
            <a:ext cx="0" cy="1600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6172200" y="5410200"/>
            <a:ext cx="1198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capacidad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3" grpId="0" animBg="1"/>
      <p:bldP spid="137224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96200" cy="609600"/>
          </a:xfrm>
        </p:spPr>
        <p:txBody>
          <a:bodyPr/>
          <a:lstStyle/>
          <a:p>
            <a:pPr algn="l"/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534400" cy="685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800">
                <a:latin typeface="Comic Sans MS" charset="0"/>
              </a:rPr>
              <a:t>Relación tiempo flujo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457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En la práctica no se observa ese retorno hacia atrás.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792480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Trabajar con curvas monótonamente crecientes. </a:t>
            </a:r>
          </a:p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Principales demoras están en intersecciones.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Intersecciones semaforizadas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Intersecciones de prioridad</a:t>
            </a:r>
          </a:p>
        </p:txBody>
      </p:sp>
      <p:graphicFrame>
        <p:nvGraphicFramePr>
          <p:cNvPr id="138246" name="Object 2"/>
          <p:cNvGraphicFramePr>
            <a:graphicFrameLocks noChangeAspect="1"/>
          </p:cNvGraphicFramePr>
          <p:nvPr/>
        </p:nvGraphicFramePr>
        <p:xfrm>
          <a:off x="5410200" y="304800"/>
          <a:ext cx="3505200" cy="2619375"/>
        </p:xfrm>
        <a:graphic>
          <a:graphicData uri="http://schemas.openxmlformats.org/presentationml/2006/ole">
            <p:oleObj spid="_x0000_s52226" name="Hoja de cálculo" r:id="rId3" imgW="3505516" imgH="261977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8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8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 autoUpdateAnimBg="0"/>
      <p:bldP spid="138244" grpId="0" autoUpdateAnimBg="0"/>
      <p:bldP spid="138245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96200" cy="609600"/>
          </a:xfrm>
        </p:spPr>
        <p:txBody>
          <a:bodyPr/>
          <a:lstStyle/>
          <a:p>
            <a:pPr algn="l"/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534400" cy="685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Intersecciones semaforizadas</a:t>
            </a:r>
            <a:endParaRPr lang="es-ES_tradnl" sz="36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 rot="-5400000">
            <a:off x="-143668" y="3037681"/>
            <a:ext cx="29702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charset="0"/>
              </a:rPr>
              <a:t>Demora esperada (seg) 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2590800" y="50292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charset="0"/>
              </a:rPr>
              <a:t>Tasa de llegada (veh/hr-pista)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39270" name="Line 6"/>
          <p:cNvSpPr>
            <a:spLocks noChangeShapeType="1"/>
          </p:cNvSpPr>
          <p:nvPr/>
        </p:nvSpPr>
        <p:spPr bwMode="auto">
          <a:xfrm flipV="1">
            <a:off x="2057400" y="15240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1" name="Line 7"/>
          <p:cNvSpPr>
            <a:spLocks noChangeShapeType="1"/>
          </p:cNvSpPr>
          <p:nvPr/>
        </p:nvSpPr>
        <p:spPr bwMode="auto">
          <a:xfrm>
            <a:off x="2057400" y="4648200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1600200" y="40386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10</a:t>
            </a:r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1600200" y="22098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50</a:t>
            </a:r>
          </a:p>
        </p:txBody>
      </p:sp>
      <p:sp>
        <p:nvSpPr>
          <p:cNvPr id="139274" name="Text Box 10"/>
          <p:cNvSpPr txBox="1">
            <a:spLocks noChangeArrowheads="1"/>
          </p:cNvSpPr>
          <p:nvPr/>
        </p:nvSpPr>
        <p:spPr bwMode="auto">
          <a:xfrm>
            <a:off x="1600200" y="26670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40</a:t>
            </a:r>
          </a:p>
        </p:txBody>
      </p:sp>
      <p:sp>
        <p:nvSpPr>
          <p:cNvPr id="139275" name="Text Box 11"/>
          <p:cNvSpPr txBox="1">
            <a:spLocks noChangeArrowheads="1"/>
          </p:cNvSpPr>
          <p:nvPr/>
        </p:nvSpPr>
        <p:spPr bwMode="auto">
          <a:xfrm>
            <a:off x="1600200" y="31242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30</a:t>
            </a:r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1600200" y="35814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20</a:t>
            </a:r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1828800" y="4648200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200    400    600    800   1000   1200</a:t>
            </a:r>
          </a:p>
        </p:txBody>
      </p:sp>
      <p:sp>
        <p:nvSpPr>
          <p:cNvPr id="139278" name="Freeform 14"/>
          <p:cNvSpPr>
            <a:spLocks/>
          </p:cNvSpPr>
          <p:nvPr/>
        </p:nvSpPr>
        <p:spPr bwMode="auto">
          <a:xfrm>
            <a:off x="2057400" y="1752600"/>
            <a:ext cx="3581400" cy="2667000"/>
          </a:xfrm>
          <a:custGeom>
            <a:avLst/>
            <a:gdLst>
              <a:gd name="T0" fmla="*/ 0 w 2400"/>
              <a:gd name="T1" fmla="*/ 1680 h 1680"/>
              <a:gd name="T2" fmla="*/ 1968 w 2400"/>
              <a:gd name="T3" fmla="*/ 1344 h 1680"/>
              <a:gd name="T4" fmla="*/ 2400 w 2400"/>
              <a:gd name="T5" fmla="*/ 0 h 1680"/>
              <a:gd name="T6" fmla="*/ 0 60000 65536"/>
              <a:gd name="T7" fmla="*/ 0 60000 65536"/>
              <a:gd name="T8" fmla="*/ 0 60000 65536"/>
              <a:gd name="T9" fmla="*/ 0 w 2400"/>
              <a:gd name="T10" fmla="*/ 0 h 1680"/>
              <a:gd name="T11" fmla="*/ 2400 w 2400"/>
              <a:gd name="T12" fmla="*/ 1680 h 16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0" h="1680">
                <a:moveTo>
                  <a:pt x="0" y="1680"/>
                </a:moveTo>
                <a:cubicBezTo>
                  <a:pt x="784" y="1652"/>
                  <a:pt x="1568" y="1624"/>
                  <a:pt x="1968" y="1344"/>
                </a:cubicBezTo>
                <a:cubicBezTo>
                  <a:pt x="2368" y="1064"/>
                  <a:pt x="2384" y="532"/>
                  <a:pt x="240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9" name="Freeform 15"/>
          <p:cNvSpPr>
            <a:spLocks/>
          </p:cNvSpPr>
          <p:nvPr/>
        </p:nvSpPr>
        <p:spPr bwMode="auto">
          <a:xfrm>
            <a:off x="2057400" y="1752600"/>
            <a:ext cx="2286000" cy="2133600"/>
          </a:xfrm>
          <a:custGeom>
            <a:avLst/>
            <a:gdLst>
              <a:gd name="T0" fmla="*/ 0 w 1152"/>
              <a:gd name="T1" fmla="*/ 1344 h 1344"/>
              <a:gd name="T2" fmla="*/ 912 w 1152"/>
              <a:gd name="T3" fmla="*/ 1056 h 1344"/>
              <a:gd name="T4" fmla="*/ 1152 w 1152"/>
              <a:gd name="T5" fmla="*/ 0 h 1344"/>
              <a:gd name="T6" fmla="*/ 0 60000 65536"/>
              <a:gd name="T7" fmla="*/ 0 60000 65536"/>
              <a:gd name="T8" fmla="*/ 0 60000 65536"/>
              <a:gd name="T9" fmla="*/ 0 w 1152"/>
              <a:gd name="T10" fmla="*/ 0 h 1344"/>
              <a:gd name="T11" fmla="*/ 1152 w 1152"/>
              <a:gd name="T12" fmla="*/ 1344 h 1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52" h="1344">
                <a:moveTo>
                  <a:pt x="0" y="1344"/>
                </a:moveTo>
                <a:cubicBezTo>
                  <a:pt x="360" y="1312"/>
                  <a:pt x="720" y="1280"/>
                  <a:pt x="912" y="1056"/>
                </a:cubicBezTo>
                <a:cubicBezTo>
                  <a:pt x="1104" y="832"/>
                  <a:pt x="1128" y="416"/>
                  <a:pt x="115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80" name="Text Box 16"/>
          <p:cNvSpPr txBox="1">
            <a:spLocks noChangeArrowheads="1"/>
          </p:cNvSpPr>
          <p:nvPr/>
        </p:nvSpPr>
        <p:spPr bwMode="auto">
          <a:xfrm>
            <a:off x="4419600" y="1600200"/>
            <a:ext cx="8382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/>
              <a:t>c=90s</a:t>
            </a:r>
          </a:p>
          <a:p>
            <a:pPr algn="l">
              <a:lnSpc>
                <a:spcPct val="10000"/>
              </a:lnSpc>
              <a:spcBef>
                <a:spcPct val="50000"/>
              </a:spcBef>
            </a:pPr>
            <a:r>
              <a:rPr lang="es-ES_tradnl" sz="1600"/>
              <a:t>v=40s</a:t>
            </a: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5867400" y="1752600"/>
            <a:ext cx="8382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/>
              <a:t>c=90s</a:t>
            </a:r>
          </a:p>
          <a:p>
            <a:pPr algn="l">
              <a:lnSpc>
                <a:spcPct val="10000"/>
              </a:lnSpc>
              <a:spcBef>
                <a:spcPct val="50000"/>
              </a:spcBef>
            </a:pPr>
            <a:r>
              <a:rPr lang="es-ES_tradnl" sz="1600"/>
              <a:t>v=60s</a:t>
            </a:r>
          </a:p>
        </p:txBody>
      </p:sp>
      <p:sp>
        <p:nvSpPr>
          <p:cNvPr id="53266" name="Text Box 18"/>
          <p:cNvSpPr txBox="1">
            <a:spLocks noChangeArrowheads="1"/>
          </p:cNvSpPr>
          <p:nvPr/>
        </p:nvSpPr>
        <p:spPr bwMode="auto">
          <a:xfrm>
            <a:off x="3124200" y="5867400"/>
            <a:ext cx="1801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/>
              <a:t>Fuente: Sheffi 1985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9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9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9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9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9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9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9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9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 autoUpdateAnimBg="0"/>
      <p:bldP spid="139269" grpId="0" build="p" autoUpdateAnimBg="0"/>
      <p:bldP spid="139270" grpId="0" animBg="1"/>
      <p:bldP spid="139271" grpId="0" animBg="1"/>
      <p:bldP spid="139272" grpId="0" autoUpdateAnimBg="0"/>
      <p:bldP spid="139273" grpId="0" autoUpdateAnimBg="0"/>
      <p:bldP spid="139274" grpId="0" autoUpdateAnimBg="0"/>
      <p:bldP spid="139275" grpId="0" autoUpdateAnimBg="0"/>
      <p:bldP spid="139276" grpId="0" autoUpdateAnimBg="0"/>
      <p:bldP spid="139277" grpId="0" autoUpdateAnimBg="0"/>
      <p:bldP spid="139278" grpId="0" animBg="1"/>
      <p:bldP spid="139279" grpId="0" animBg="1"/>
      <p:bldP spid="139280" grpId="0" autoUpdateAnimBg="0"/>
      <p:bldP spid="139281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96200" cy="609600"/>
          </a:xfrm>
        </p:spPr>
        <p:txBody>
          <a:bodyPr/>
          <a:lstStyle/>
          <a:p>
            <a:pPr algn="l"/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534400" cy="685800"/>
          </a:xfrm>
        </p:spPr>
        <p:txBody>
          <a:bodyPr/>
          <a:lstStyle/>
          <a:p>
            <a:pPr algn="r">
              <a:buFontTx/>
              <a:buNone/>
            </a:pPr>
            <a:r>
              <a:rPr lang="es-ES_tradnl" sz="2800">
                <a:solidFill>
                  <a:srgbClr val="FF3300"/>
                </a:solidFill>
                <a:latin typeface="Comic Sans MS" charset="0"/>
              </a:rPr>
              <a:t>Intersecciones de prioridad</a:t>
            </a:r>
            <a:endParaRPr lang="es-ES_tradnl" sz="36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40292" name="Text Box 4"/>
          <p:cNvSpPr txBox="1">
            <a:spLocks noChangeArrowheads="1"/>
          </p:cNvSpPr>
          <p:nvPr/>
        </p:nvSpPr>
        <p:spPr bwMode="auto">
          <a:xfrm rot="-5400000">
            <a:off x="-904081" y="3112294"/>
            <a:ext cx="4643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charset="0"/>
              </a:rPr>
              <a:t>Tiempo medio de espera en cola (seg) 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2667000" y="60960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charset="0"/>
              </a:rPr>
              <a:t>Tasa de llegada (veh/hr-pista)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40294" name="Line 6"/>
          <p:cNvSpPr>
            <a:spLocks noChangeShapeType="1"/>
          </p:cNvSpPr>
          <p:nvPr/>
        </p:nvSpPr>
        <p:spPr bwMode="auto">
          <a:xfrm flipV="1">
            <a:off x="2057400" y="15240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295" name="Line 7"/>
          <p:cNvSpPr>
            <a:spLocks noChangeShapeType="1"/>
          </p:cNvSpPr>
          <p:nvPr/>
        </p:nvSpPr>
        <p:spPr bwMode="auto">
          <a:xfrm>
            <a:off x="2057400" y="5638800"/>
            <a:ext cx="601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1600200" y="43434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10</a:t>
            </a:r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1600200" y="19050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30</a:t>
            </a:r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1600200" y="31242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20</a:t>
            </a:r>
          </a:p>
        </p:txBody>
      </p:sp>
      <p:sp>
        <p:nvSpPr>
          <p:cNvPr id="140299" name="Text Box 11"/>
          <p:cNvSpPr txBox="1">
            <a:spLocks noChangeArrowheads="1"/>
          </p:cNvSpPr>
          <p:nvPr/>
        </p:nvSpPr>
        <p:spPr bwMode="auto">
          <a:xfrm>
            <a:off x="1905000" y="5638800"/>
            <a:ext cx="609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100    200    300    400    500    600    700    800   900</a:t>
            </a:r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2438400" y="1828800"/>
            <a:ext cx="91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>
                <a:latin typeface="Symbol" charset="2"/>
              </a:rPr>
              <a:t>l</a:t>
            </a:r>
            <a:r>
              <a:rPr lang="es-ES_tradnl" sz="1600"/>
              <a:t>=1000 veh/hr</a:t>
            </a:r>
          </a:p>
        </p:txBody>
      </p:sp>
      <p:sp>
        <p:nvSpPr>
          <p:cNvPr id="140301" name="Freeform 13"/>
          <p:cNvSpPr>
            <a:spLocks/>
          </p:cNvSpPr>
          <p:nvPr/>
        </p:nvSpPr>
        <p:spPr bwMode="auto">
          <a:xfrm>
            <a:off x="2057400" y="1752600"/>
            <a:ext cx="1524000" cy="2895600"/>
          </a:xfrm>
          <a:custGeom>
            <a:avLst/>
            <a:gdLst>
              <a:gd name="T0" fmla="*/ 0 w 960"/>
              <a:gd name="T1" fmla="*/ 1824 h 1824"/>
              <a:gd name="T2" fmla="*/ 576 w 960"/>
              <a:gd name="T3" fmla="*/ 1392 h 1824"/>
              <a:gd name="T4" fmla="*/ 960 w 960"/>
              <a:gd name="T5" fmla="*/ 0 h 1824"/>
              <a:gd name="T6" fmla="*/ 0 60000 65536"/>
              <a:gd name="T7" fmla="*/ 0 60000 65536"/>
              <a:gd name="T8" fmla="*/ 0 60000 65536"/>
              <a:gd name="T9" fmla="*/ 0 w 960"/>
              <a:gd name="T10" fmla="*/ 0 h 1824"/>
              <a:gd name="T11" fmla="*/ 960 w 960"/>
              <a:gd name="T12" fmla="*/ 1824 h 18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1824">
                <a:moveTo>
                  <a:pt x="0" y="1824"/>
                </a:moveTo>
                <a:cubicBezTo>
                  <a:pt x="208" y="1760"/>
                  <a:pt x="416" y="1696"/>
                  <a:pt x="576" y="1392"/>
                </a:cubicBezTo>
                <a:cubicBezTo>
                  <a:pt x="736" y="1088"/>
                  <a:pt x="848" y="544"/>
                  <a:pt x="96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02" name="Freeform 14"/>
          <p:cNvSpPr>
            <a:spLocks/>
          </p:cNvSpPr>
          <p:nvPr/>
        </p:nvSpPr>
        <p:spPr bwMode="auto">
          <a:xfrm>
            <a:off x="2057400" y="1828800"/>
            <a:ext cx="1219200" cy="2743200"/>
          </a:xfrm>
          <a:custGeom>
            <a:avLst/>
            <a:gdLst>
              <a:gd name="T0" fmla="*/ 0 w 768"/>
              <a:gd name="T1" fmla="*/ 1728 h 1728"/>
              <a:gd name="T2" fmla="*/ 576 w 768"/>
              <a:gd name="T3" fmla="*/ 1152 h 1728"/>
              <a:gd name="T4" fmla="*/ 768 w 768"/>
              <a:gd name="T5" fmla="*/ 0 h 1728"/>
              <a:gd name="T6" fmla="*/ 0 60000 65536"/>
              <a:gd name="T7" fmla="*/ 0 60000 65536"/>
              <a:gd name="T8" fmla="*/ 0 60000 65536"/>
              <a:gd name="T9" fmla="*/ 0 w 768"/>
              <a:gd name="T10" fmla="*/ 0 h 1728"/>
              <a:gd name="T11" fmla="*/ 768 w 768"/>
              <a:gd name="T12" fmla="*/ 1728 h 17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1728">
                <a:moveTo>
                  <a:pt x="0" y="1728"/>
                </a:moveTo>
                <a:cubicBezTo>
                  <a:pt x="224" y="1584"/>
                  <a:pt x="448" y="1440"/>
                  <a:pt x="576" y="1152"/>
                </a:cubicBezTo>
                <a:cubicBezTo>
                  <a:pt x="704" y="864"/>
                  <a:pt x="736" y="432"/>
                  <a:pt x="768" y="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03" name="Freeform 15"/>
          <p:cNvSpPr>
            <a:spLocks/>
          </p:cNvSpPr>
          <p:nvPr/>
        </p:nvSpPr>
        <p:spPr bwMode="auto">
          <a:xfrm>
            <a:off x="2057400" y="1752600"/>
            <a:ext cx="2743200" cy="3276600"/>
          </a:xfrm>
          <a:custGeom>
            <a:avLst/>
            <a:gdLst>
              <a:gd name="T0" fmla="*/ 0 w 1728"/>
              <a:gd name="T1" fmla="*/ 2064 h 2064"/>
              <a:gd name="T2" fmla="*/ 1200 w 1728"/>
              <a:gd name="T3" fmla="*/ 1536 h 2064"/>
              <a:gd name="T4" fmla="*/ 1728 w 1728"/>
              <a:gd name="T5" fmla="*/ 0 h 2064"/>
              <a:gd name="T6" fmla="*/ 0 60000 65536"/>
              <a:gd name="T7" fmla="*/ 0 60000 65536"/>
              <a:gd name="T8" fmla="*/ 0 60000 65536"/>
              <a:gd name="T9" fmla="*/ 0 w 1728"/>
              <a:gd name="T10" fmla="*/ 0 h 2064"/>
              <a:gd name="T11" fmla="*/ 1728 w 1728"/>
              <a:gd name="T12" fmla="*/ 2064 h 2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28" h="2064">
                <a:moveTo>
                  <a:pt x="0" y="2064"/>
                </a:moveTo>
                <a:cubicBezTo>
                  <a:pt x="456" y="1972"/>
                  <a:pt x="912" y="1880"/>
                  <a:pt x="1200" y="1536"/>
                </a:cubicBezTo>
                <a:cubicBezTo>
                  <a:pt x="1488" y="1192"/>
                  <a:pt x="1640" y="256"/>
                  <a:pt x="172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04" name="Freeform 16"/>
          <p:cNvSpPr>
            <a:spLocks/>
          </p:cNvSpPr>
          <p:nvPr/>
        </p:nvSpPr>
        <p:spPr bwMode="auto">
          <a:xfrm>
            <a:off x="2057400" y="1676400"/>
            <a:ext cx="2514600" cy="3352800"/>
          </a:xfrm>
          <a:custGeom>
            <a:avLst/>
            <a:gdLst>
              <a:gd name="T0" fmla="*/ 0 w 1728"/>
              <a:gd name="T1" fmla="*/ 2064 h 2064"/>
              <a:gd name="T2" fmla="*/ 1200 w 1728"/>
              <a:gd name="T3" fmla="*/ 1536 h 2064"/>
              <a:gd name="T4" fmla="*/ 1728 w 1728"/>
              <a:gd name="T5" fmla="*/ 0 h 2064"/>
              <a:gd name="T6" fmla="*/ 0 60000 65536"/>
              <a:gd name="T7" fmla="*/ 0 60000 65536"/>
              <a:gd name="T8" fmla="*/ 0 60000 65536"/>
              <a:gd name="T9" fmla="*/ 0 w 1728"/>
              <a:gd name="T10" fmla="*/ 0 h 2064"/>
              <a:gd name="T11" fmla="*/ 1728 w 1728"/>
              <a:gd name="T12" fmla="*/ 2064 h 2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28" h="2064">
                <a:moveTo>
                  <a:pt x="0" y="2064"/>
                </a:moveTo>
                <a:cubicBezTo>
                  <a:pt x="456" y="1972"/>
                  <a:pt x="912" y="1880"/>
                  <a:pt x="1200" y="1536"/>
                </a:cubicBezTo>
                <a:cubicBezTo>
                  <a:pt x="1488" y="1192"/>
                  <a:pt x="1640" y="256"/>
                  <a:pt x="1728" y="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05" name="Freeform 17"/>
          <p:cNvSpPr>
            <a:spLocks/>
          </p:cNvSpPr>
          <p:nvPr/>
        </p:nvSpPr>
        <p:spPr bwMode="auto">
          <a:xfrm>
            <a:off x="2057400" y="1981200"/>
            <a:ext cx="4876800" cy="3276600"/>
          </a:xfrm>
          <a:custGeom>
            <a:avLst/>
            <a:gdLst>
              <a:gd name="T0" fmla="*/ 0 w 3552"/>
              <a:gd name="T1" fmla="*/ 1200 h 1200"/>
              <a:gd name="T2" fmla="*/ 2736 w 3552"/>
              <a:gd name="T3" fmla="*/ 768 h 1200"/>
              <a:gd name="T4" fmla="*/ 3552 w 3552"/>
              <a:gd name="T5" fmla="*/ 0 h 1200"/>
              <a:gd name="T6" fmla="*/ 0 60000 65536"/>
              <a:gd name="T7" fmla="*/ 0 60000 65536"/>
              <a:gd name="T8" fmla="*/ 0 60000 65536"/>
              <a:gd name="T9" fmla="*/ 0 w 3552"/>
              <a:gd name="T10" fmla="*/ 0 h 1200"/>
              <a:gd name="T11" fmla="*/ 3552 w 3552"/>
              <a:gd name="T12" fmla="*/ 1200 h 1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52" h="1200">
                <a:moveTo>
                  <a:pt x="0" y="1200"/>
                </a:moveTo>
                <a:cubicBezTo>
                  <a:pt x="1072" y="1084"/>
                  <a:pt x="2144" y="968"/>
                  <a:pt x="2736" y="768"/>
                </a:cubicBezTo>
                <a:cubicBezTo>
                  <a:pt x="3328" y="568"/>
                  <a:pt x="3416" y="128"/>
                  <a:pt x="355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06" name="Freeform 18"/>
          <p:cNvSpPr>
            <a:spLocks/>
          </p:cNvSpPr>
          <p:nvPr/>
        </p:nvSpPr>
        <p:spPr bwMode="auto">
          <a:xfrm>
            <a:off x="2057400" y="2895600"/>
            <a:ext cx="5410200" cy="2438400"/>
          </a:xfrm>
          <a:custGeom>
            <a:avLst/>
            <a:gdLst>
              <a:gd name="T0" fmla="*/ 0 w 3552"/>
              <a:gd name="T1" fmla="*/ 1200 h 1200"/>
              <a:gd name="T2" fmla="*/ 2736 w 3552"/>
              <a:gd name="T3" fmla="*/ 768 h 1200"/>
              <a:gd name="T4" fmla="*/ 3552 w 3552"/>
              <a:gd name="T5" fmla="*/ 0 h 1200"/>
              <a:gd name="T6" fmla="*/ 0 60000 65536"/>
              <a:gd name="T7" fmla="*/ 0 60000 65536"/>
              <a:gd name="T8" fmla="*/ 0 60000 65536"/>
              <a:gd name="T9" fmla="*/ 0 w 3552"/>
              <a:gd name="T10" fmla="*/ 0 h 1200"/>
              <a:gd name="T11" fmla="*/ 3552 w 3552"/>
              <a:gd name="T12" fmla="*/ 1200 h 1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52" h="1200">
                <a:moveTo>
                  <a:pt x="0" y="1200"/>
                </a:moveTo>
                <a:cubicBezTo>
                  <a:pt x="1072" y="1084"/>
                  <a:pt x="2144" y="968"/>
                  <a:pt x="2736" y="768"/>
                </a:cubicBezTo>
                <a:cubicBezTo>
                  <a:pt x="3328" y="568"/>
                  <a:pt x="3416" y="128"/>
                  <a:pt x="3552" y="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07" name="Line 19"/>
          <p:cNvSpPr>
            <a:spLocks noChangeShapeType="1"/>
          </p:cNvSpPr>
          <p:nvPr/>
        </p:nvSpPr>
        <p:spPr bwMode="auto">
          <a:xfrm>
            <a:off x="7848600" y="3810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08" name="Text Box 20"/>
          <p:cNvSpPr txBox="1">
            <a:spLocks noChangeArrowheads="1"/>
          </p:cNvSpPr>
          <p:nvPr/>
        </p:nvSpPr>
        <p:spPr bwMode="auto">
          <a:xfrm>
            <a:off x="8077200" y="3581400"/>
            <a:ext cx="919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/>
              <a:t>gap cr 5s</a:t>
            </a:r>
            <a:endParaRPr lang="es-ES_tradnl"/>
          </a:p>
        </p:txBody>
      </p:sp>
      <p:sp>
        <p:nvSpPr>
          <p:cNvPr id="140309" name="Line 21"/>
          <p:cNvSpPr>
            <a:spLocks noChangeShapeType="1"/>
          </p:cNvSpPr>
          <p:nvPr/>
        </p:nvSpPr>
        <p:spPr bwMode="auto">
          <a:xfrm>
            <a:off x="7848600" y="4343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10" name="Text Box 22"/>
          <p:cNvSpPr txBox="1">
            <a:spLocks noChangeArrowheads="1"/>
          </p:cNvSpPr>
          <p:nvPr/>
        </p:nvSpPr>
        <p:spPr bwMode="auto">
          <a:xfrm>
            <a:off x="8077200" y="4114800"/>
            <a:ext cx="919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/>
              <a:t>gap cr 6s</a:t>
            </a:r>
            <a:endParaRPr lang="es-ES_tradnl"/>
          </a:p>
        </p:txBody>
      </p:sp>
      <p:sp>
        <p:nvSpPr>
          <p:cNvPr id="140311" name="Text Box 23"/>
          <p:cNvSpPr txBox="1">
            <a:spLocks noChangeArrowheads="1"/>
          </p:cNvSpPr>
          <p:nvPr/>
        </p:nvSpPr>
        <p:spPr bwMode="auto">
          <a:xfrm>
            <a:off x="4648200" y="2057400"/>
            <a:ext cx="91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>
                <a:latin typeface="Symbol" charset="2"/>
              </a:rPr>
              <a:t>l</a:t>
            </a:r>
            <a:r>
              <a:rPr lang="es-ES_tradnl" sz="1600"/>
              <a:t>=1000 veh/hr</a:t>
            </a:r>
          </a:p>
        </p:txBody>
      </p:sp>
      <p:sp>
        <p:nvSpPr>
          <p:cNvPr id="140312" name="Text Box 24"/>
          <p:cNvSpPr txBox="1">
            <a:spLocks noChangeArrowheads="1"/>
          </p:cNvSpPr>
          <p:nvPr/>
        </p:nvSpPr>
        <p:spPr bwMode="auto">
          <a:xfrm>
            <a:off x="3886200" y="1676400"/>
            <a:ext cx="91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>
                <a:latin typeface="Symbol" charset="2"/>
              </a:rPr>
              <a:t>l</a:t>
            </a:r>
            <a:r>
              <a:rPr lang="es-ES_tradnl" sz="1600"/>
              <a:t>=750 veh/hr</a:t>
            </a:r>
          </a:p>
        </p:txBody>
      </p:sp>
      <p:sp>
        <p:nvSpPr>
          <p:cNvPr id="140313" name="Text Box 25"/>
          <p:cNvSpPr txBox="1">
            <a:spLocks noChangeArrowheads="1"/>
          </p:cNvSpPr>
          <p:nvPr/>
        </p:nvSpPr>
        <p:spPr bwMode="auto">
          <a:xfrm>
            <a:off x="6858000" y="1676400"/>
            <a:ext cx="91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>
                <a:latin typeface="Symbol" charset="2"/>
              </a:rPr>
              <a:t>l</a:t>
            </a:r>
            <a:r>
              <a:rPr lang="es-ES_tradnl" sz="1600"/>
              <a:t>=750 veh/hr</a:t>
            </a:r>
          </a:p>
        </p:txBody>
      </p:sp>
      <p:sp>
        <p:nvSpPr>
          <p:cNvPr id="140314" name="Text Box 26"/>
          <p:cNvSpPr txBox="1">
            <a:spLocks noChangeArrowheads="1"/>
          </p:cNvSpPr>
          <p:nvPr/>
        </p:nvSpPr>
        <p:spPr bwMode="auto">
          <a:xfrm>
            <a:off x="7391400" y="2590800"/>
            <a:ext cx="91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>
                <a:latin typeface="Symbol" charset="2"/>
              </a:rPr>
              <a:t>l</a:t>
            </a:r>
            <a:r>
              <a:rPr lang="es-ES_tradnl" sz="1600"/>
              <a:t>=500 veh/hr</a:t>
            </a:r>
          </a:p>
        </p:txBody>
      </p:sp>
      <p:sp>
        <p:nvSpPr>
          <p:cNvPr id="140315" name="Text Box 27"/>
          <p:cNvSpPr txBox="1">
            <a:spLocks noChangeArrowheads="1"/>
          </p:cNvSpPr>
          <p:nvPr/>
        </p:nvSpPr>
        <p:spPr bwMode="auto">
          <a:xfrm>
            <a:off x="3352800" y="2438400"/>
            <a:ext cx="91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>
                <a:latin typeface="Symbol" charset="2"/>
              </a:rPr>
              <a:t>l</a:t>
            </a:r>
            <a:r>
              <a:rPr lang="es-ES_tradnl" sz="1600"/>
              <a:t>=1250 veh/hr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0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0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0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0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0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0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0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0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0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0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0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0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0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0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0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0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0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0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2" grpId="0" autoUpdateAnimBg="0"/>
      <p:bldP spid="140293" grpId="0" build="p" autoUpdateAnimBg="0" advAuto="0"/>
      <p:bldP spid="140294" grpId="0" animBg="1"/>
      <p:bldP spid="140295" grpId="0" animBg="1"/>
      <p:bldP spid="140296" grpId="0" autoUpdateAnimBg="0"/>
      <p:bldP spid="140297" grpId="0" autoUpdateAnimBg="0"/>
      <p:bldP spid="140298" grpId="0" autoUpdateAnimBg="0"/>
      <p:bldP spid="140299" grpId="0" autoUpdateAnimBg="0"/>
      <p:bldP spid="140300" grpId="0" autoUpdateAnimBg="0"/>
      <p:bldP spid="140301" grpId="0" animBg="1"/>
      <p:bldP spid="140302" grpId="0" animBg="1"/>
      <p:bldP spid="140303" grpId="0" animBg="1"/>
      <p:bldP spid="140304" grpId="0" animBg="1"/>
      <p:bldP spid="140305" grpId="0" animBg="1"/>
      <p:bldP spid="140306" grpId="0" animBg="1"/>
      <p:bldP spid="140307" grpId="0" animBg="1"/>
      <p:bldP spid="140308" grpId="0" autoUpdateAnimBg="0"/>
      <p:bldP spid="140309" grpId="0" animBg="1"/>
      <p:bldP spid="140310" grpId="0" autoUpdateAnimBg="0"/>
      <p:bldP spid="140311" grpId="0" autoUpdateAnimBg="0"/>
      <p:bldP spid="140312" grpId="0" autoUpdateAnimBg="0"/>
      <p:bldP spid="140313" grpId="0" autoUpdateAnimBg="0"/>
      <p:bldP spid="140314" grpId="0" autoUpdateAnimBg="0"/>
      <p:bldP spid="14031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1026"/>
          <p:cNvSpPr txBox="1">
            <a:spLocks noChangeArrowheads="1"/>
          </p:cNvSpPr>
          <p:nvPr/>
        </p:nvSpPr>
        <p:spPr bwMode="auto">
          <a:xfrm>
            <a:off x="990600" y="381000"/>
            <a:ext cx="662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Diseño de Oferta de Servicios de Transporte</a:t>
            </a:r>
            <a:endParaRPr lang="es-ES_tradnl" sz="2400">
              <a:latin typeface="Comic Sans MS" charset="0"/>
            </a:endParaRPr>
          </a:p>
        </p:txBody>
      </p:sp>
      <p:sp>
        <p:nvSpPr>
          <p:cNvPr id="98307" name="Text Box 1027"/>
          <p:cNvSpPr txBox="1">
            <a:spLocks noChangeArrowheads="1"/>
          </p:cNvSpPr>
          <p:nvPr/>
        </p:nvSpPr>
        <p:spPr bwMode="auto">
          <a:xfrm>
            <a:off x="304800" y="1066800"/>
            <a:ext cx="8534400" cy="471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 dirty="0" err="1" smtClean="0">
                <a:latin typeface="Symbol" charset="2"/>
              </a:rPr>
              <a:t>λ</a:t>
            </a:r>
            <a:r>
              <a:rPr lang="es-ES_tradnl" sz="2800" dirty="0" smtClean="0">
                <a:latin typeface="Comic Sans MS" charset="0"/>
              </a:rPr>
              <a:t>: </a:t>
            </a:r>
            <a:r>
              <a:rPr lang="es-ES_tradnl" sz="2800" dirty="0">
                <a:solidFill>
                  <a:schemeClr val="accent2"/>
                </a:solidFill>
                <a:latin typeface="Comic Sans MS" charset="0"/>
              </a:rPr>
              <a:t>intensidad del flujo de transporte</a:t>
            </a:r>
            <a:r>
              <a:rPr lang="es-ES_tradnl" sz="2800" dirty="0">
                <a:latin typeface="Comic Sans MS" charset="0"/>
              </a:rPr>
              <a:t> (constante)</a:t>
            </a:r>
          </a:p>
          <a:p>
            <a:pPr algn="l">
              <a:spcBef>
                <a:spcPct val="50000"/>
              </a:spcBef>
            </a:pPr>
            <a:r>
              <a:rPr lang="es-ES_tradnl" sz="2800" dirty="0">
                <a:latin typeface="Comic Sans MS" charset="0"/>
              </a:rPr>
              <a:t>--&gt; </a:t>
            </a:r>
            <a:r>
              <a:rPr lang="es-ES_tradnl" sz="2800" dirty="0">
                <a:solidFill>
                  <a:srgbClr val="FF3300"/>
                </a:solidFill>
                <a:latin typeface="Comic Sans MS" charset="0"/>
              </a:rPr>
              <a:t>expresar la cantidad de medios de transporte necesarios como función de la intensidad de flujo</a:t>
            </a:r>
            <a:endParaRPr lang="es-ES_tradnl" sz="2800" dirty="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800" dirty="0">
                <a:latin typeface="Comic Sans MS" charset="0"/>
              </a:rPr>
              <a:t>Parámetros:</a:t>
            </a:r>
          </a:p>
          <a:p>
            <a:pPr algn="l">
              <a:spcBef>
                <a:spcPct val="50000"/>
              </a:spcBef>
            </a:pPr>
            <a:r>
              <a:rPr lang="es-ES_tradnl" sz="2800" dirty="0">
                <a:latin typeface="Comic Sans MS" charset="0"/>
              </a:rPr>
              <a:t>K: máxima cantidad de lo transportado que es posible cargar en cada vehículo (</a:t>
            </a:r>
            <a:r>
              <a:rPr lang="es-ES_tradnl" sz="2800" dirty="0">
                <a:solidFill>
                  <a:schemeClr val="accent2"/>
                </a:solidFill>
                <a:latin typeface="Comic Sans MS" charset="0"/>
              </a:rPr>
              <a:t>capacidad)</a:t>
            </a:r>
          </a:p>
          <a:p>
            <a:pPr algn="l">
              <a:lnSpc>
                <a:spcPct val="40000"/>
              </a:lnSpc>
              <a:spcBef>
                <a:spcPct val="50000"/>
              </a:spcBef>
            </a:pPr>
            <a:r>
              <a:rPr lang="es-ES_tradnl" sz="2800" dirty="0">
                <a:solidFill>
                  <a:schemeClr val="tx2"/>
                </a:solidFill>
                <a:latin typeface="Comic Sans MS" charset="0"/>
              </a:rPr>
              <a:t>--&gt; restricciones que establecen K 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s-ES_tradnl" sz="2800" dirty="0">
                <a:solidFill>
                  <a:schemeClr val="tx2"/>
                </a:solidFill>
                <a:latin typeface="Comic Sans MS" charset="0"/>
              </a:rPr>
              <a:t>(vehículo, vía) (peso, volumen)</a:t>
            </a:r>
            <a:endParaRPr lang="es-ES_tradnl" sz="2800" dirty="0">
              <a:latin typeface="Comic Sans MS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2800" dirty="0" err="1">
                <a:latin typeface="Comic Sans MS" charset="0"/>
              </a:rPr>
              <a:t>k</a:t>
            </a:r>
            <a:r>
              <a:rPr lang="es-ES_tradnl" sz="2800" dirty="0">
                <a:latin typeface="Comic Sans MS" charset="0"/>
              </a:rPr>
              <a:t>: </a:t>
            </a:r>
            <a:r>
              <a:rPr lang="es-ES_tradnl" sz="2800" dirty="0">
                <a:solidFill>
                  <a:schemeClr val="accent2"/>
                </a:solidFill>
                <a:latin typeface="Comic Sans MS" charset="0"/>
              </a:rPr>
              <a:t>tamaño de embarque</a:t>
            </a:r>
            <a:r>
              <a:rPr lang="es-ES_tradnl" sz="2800" dirty="0">
                <a:latin typeface="Comic Sans MS" charset="0"/>
              </a:rPr>
              <a:t>: </a:t>
            </a:r>
          </a:p>
        </p:txBody>
      </p:sp>
      <p:sp>
        <p:nvSpPr>
          <p:cNvPr id="98309" name="Text Box 1029"/>
          <p:cNvSpPr txBox="1">
            <a:spLocks noChangeArrowheads="1"/>
          </p:cNvSpPr>
          <p:nvPr/>
        </p:nvSpPr>
        <p:spPr bwMode="auto">
          <a:xfrm>
            <a:off x="304800" y="5257800"/>
            <a:ext cx="8458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                                      </a:t>
            </a:r>
            <a:r>
              <a:rPr lang="es-ES_tradnl" sz="2800">
                <a:latin typeface="Comic Sans MS" charset="0"/>
              </a:rPr>
              <a:t>cantidad realmente cargada en un vehículo en un ciclo dado (k&lt;=K)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8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8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build="p" autoUpdateAnimBg="0"/>
      <p:bldP spid="98307" grpId="0" build="p" autoUpdateAnimBg="0"/>
      <p:bldP spid="98309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696200" cy="609600"/>
          </a:xfrm>
        </p:spPr>
        <p:txBody>
          <a:bodyPr/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68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400">
                <a:latin typeface="Comic Sans MS" charset="0"/>
              </a:rPr>
              <a:t> costo de los arcos de la red, que consideran tramos de calles e intersecciones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latin typeface="Comic Sans MS" charset="0"/>
              </a:rPr>
              <a:t>costos separables ==&gt; 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400">
                <a:latin typeface="Comic Sans MS" charset="0"/>
              </a:rPr>
              <a:t>= 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400">
                <a:latin typeface="Comic Sans MS" charset="0"/>
              </a:rPr>
              <a:t> (f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400">
                <a:latin typeface="Comic Sans MS" charset="0"/>
              </a:rPr>
              <a:t>) 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>
              <a:latin typeface="Comic Sans MS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latin typeface="Comic Sans MS" charset="0"/>
              </a:rPr>
              <a:t>Características deseables de las funciones flujo-costo</a:t>
            </a:r>
          </a:p>
          <a:p>
            <a:pPr>
              <a:lnSpc>
                <a:spcPct val="90000"/>
              </a:lnSpc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realistas</a:t>
            </a:r>
            <a:r>
              <a:rPr lang="es-ES_tradnl" sz="2400">
                <a:latin typeface="Comic Sans MS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no decrecientes</a:t>
            </a:r>
          </a:p>
          <a:p>
            <a:pPr>
              <a:lnSpc>
                <a:spcPct val="90000"/>
              </a:lnSpc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continuas y diferenciables</a:t>
            </a:r>
          </a:p>
          <a:p>
            <a:pPr>
              <a:lnSpc>
                <a:spcPct val="90000"/>
              </a:lnSpc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 podría ser constante para valores pequeños de flujo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>
              <a:solidFill>
                <a:srgbClr val="FF3300"/>
              </a:solidFill>
              <a:latin typeface="Comic Sans MS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400">
                <a:latin typeface="Comic Sans MS" charset="0"/>
              </a:rPr>
              <a:t>: costo percibido por el usuario del arco a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>
              <a:latin typeface="Comic Sans MS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latin typeface="Comic Sans MS" charset="0"/>
              </a:rPr>
              <a:t>--&gt; cada usuario que es asignado al arco a percibe ese costo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1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1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1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1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1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1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1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1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 bldLvl="5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696200" cy="609600"/>
          </a:xfrm>
        </p:spPr>
        <p:txBody>
          <a:bodyPr/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68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</a:t>
            </a:r>
            <a:r>
              <a:rPr lang="es-ES_tradnl" sz="2400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400">
                <a:latin typeface="Comic Sans MS" charset="0"/>
              </a:rPr>
              <a:t>: costo percibido por el usuario del arco a --&gt; cada usuario que es asignado al arco a percibe ese costo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latin typeface="Comic Sans MS" charset="0"/>
              </a:rPr>
              <a:t>Costo total de operación del arco a:    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c</a:t>
            </a:r>
            <a:r>
              <a:rPr lang="es-ES_tradnl" sz="2800" b="1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·f</a:t>
            </a:r>
            <a:r>
              <a:rPr lang="es-ES_tradnl" sz="2800" b="1" baseline="-25000">
                <a:solidFill>
                  <a:srgbClr val="FF3300"/>
                </a:solidFill>
                <a:latin typeface="Comic Sans MS" charset="0"/>
              </a:rPr>
              <a:t>a  </a:t>
            </a:r>
            <a:r>
              <a:rPr lang="es-ES_tradnl" sz="2400">
                <a:latin typeface="Comic Sans MS" charset="0"/>
              </a:rPr>
              <a:t>(uc/ut)</a:t>
            </a:r>
            <a:endParaRPr lang="es-ES_tradnl" sz="2400" baseline="-25000">
              <a:solidFill>
                <a:srgbClr val="FF3300"/>
              </a:solidFill>
              <a:latin typeface="Comic Sans MS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_tradnl" sz="2400" baseline="-25000">
              <a:solidFill>
                <a:srgbClr val="FF3300"/>
              </a:solidFill>
              <a:latin typeface="Comic Sans MS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latin typeface="Comic Sans MS" charset="0"/>
              </a:rPr>
              <a:t>¿precio óptimo desde el punto de vista social?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>
              <a:latin typeface="Comic Sans MS" charset="0"/>
            </a:endParaRP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457200" y="3200400"/>
            <a:ext cx="2498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&gt; </a:t>
            </a: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costo marginal</a:t>
            </a:r>
            <a:r>
              <a:rPr lang="es-ES_tradnl"/>
              <a:t> 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2819400" y="3200400"/>
            <a:ext cx="4038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= cuánto sube el costo total de operación de un arco al ingresar un usuario adicional a ese arco</a:t>
            </a:r>
            <a:endParaRPr lang="es-ES_tradnl" sz="1800">
              <a:latin typeface="Comic Sans MS" charset="0"/>
            </a:endParaRP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403225" y="4906963"/>
            <a:ext cx="280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¿precio percibido?</a:t>
            </a:r>
            <a:endParaRPr lang="es-ES_tradnl" sz="1800">
              <a:latin typeface="Comic Sans MS" charset="0"/>
            </a:endParaRP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3276600" y="4876800"/>
            <a:ext cx="500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c</a:t>
            </a:r>
            <a:r>
              <a:rPr lang="es-ES_tradnl" sz="2800" b="1" baseline="-25000">
                <a:solidFill>
                  <a:srgbClr val="FF3300"/>
                </a:solidFill>
                <a:latin typeface="Comic Sans MS" charset="0"/>
              </a:rPr>
              <a:t>a</a:t>
            </a:r>
            <a:endParaRPr lang="es-ES_tradnl" b="1" baseline="-250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2038350" y="5494338"/>
            <a:ext cx="2644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¿cmg</a:t>
            </a:r>
            <a:r>
              <a:rPr lang="es-ES_tradnl" sz="2800" b="1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 &gt;&lt;= c</a:t>
            </a:r>
            <a:r>
              <a:rPr lang="es-ES_tradnl" sz="2800" b="1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 autoUpdateAnimBg="0"/>
      <p:bldP spid="142340" grpId="0" autoUpdateAnimBg="0"/>
      <p:bldP spid="142341" grpId="0" autoUpdateAnimBg="0"/>
      <p:bldP spid="142342" grpId="0" autoUpdateAnimBg="0"/>
      <p:bldP spid="142343" grpId="0" autoUpdateAnimBg="0"/>
      <p:bldP spid="142344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696200" cy="609600"/>
          </a:xfrm>
        </p:spPr>
        <p:txBody>
          <a:bodyPr/>
          <a:lstStyle/>
          <a:p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Teoría de la circulación</a:t>
            </a:r>
            <a:endParaRPr lang="es-ES_tradnl" sz="280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1371600" cy="685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cmg</a:t>
            </a:r>
            <a:r>
              <a:rPr lang="es-ES_tradnl" sz="2800" b="1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 = </a:t>
            </a:r>
            <a:endParaRPr lang="es-ES_tradnl" sz="2400">
              <a:latin typeface="Comic Sans MS" charset="0"/>
            </a:endParaRPr>
          </a:p>
          <a:p>
            <a:pPr>
              <a:buFontTx/>
              <a:buNone/>
            </a:pPr>
            <a:endParaRPr lang="es-ES_tradnl" sz="2400">
              <a:latin typeface="Comic Sans MS" charset="0"/>
            </a:endParaRP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1600200" y="1295400"/>
            <a:ext cx="1109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  <a:sym typeface="Symbol" charset="2"/>
              </a:rPr>
              <a:t>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c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·f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2971800" y="15240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 b="1">
                <a:latin typeface="Comic Sans MS" charset="0"/>
              </a:rPr>
              <a:t>= 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c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·1 +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es-ES_tradnl" sz="2400">
                <a:latin typeface="Comic Sans MS" charset="0"/>
              </a:rPr>
              <a:t> </a:t>
            </a:r>
          </a:p>
        </p:txBody>
      </p:sp>
      <p:sp>
        <p:nvSpPr>
          <p:cNvPr id="143366" name="Text Box 6"/>
          <p:cNvSpPr txBox="1">
            <a:spLocks noChangeArrowheads="1"/>
          </p:cNvSpPr>
          <p:nvPr/>
        </p:nvSpPr>
        <p:spPr bwMode="auto">
          <a:xfrm>
            <a:off x="4572000" y="1295400"/>
            <a:ext cx="773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  <a:sym typeface="Symbol" charset="2"/>
              </a:rPr>
              <a:t>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c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  <a:r>
              <a:rPr lang="es-ES_tradnl" sz="2800">
                <a:latin typeface="Comic Sans MS" charset="0"/>
              </a:rPr>
              <a:t> </a:t>
            </a:r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4641850" y="1827213"/>
            <a:ext cx="665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  <a:sym typeface="Symbol" charset="2"/>
              </a:rPr>
              <a:t>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f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5357813" y="1524000"/>
            <a:ext cx="8874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· f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 </a:t>
            </a:r>
          </a:p>
        </p:txBody>
      </p:sp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1828800" y="1874838"/>
            <a:ext cx="665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  <a:sym typeface="Symbol" charset="2"/>
              </a:rPr>
              <a:t>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f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600200" y="1828800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4572000" y="18288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2" name="AutoShape 12"/>
          <p:cNvSpPr>
            <a:spLocks/>
          </p:cNvSpPr>
          <p:nvPr/>
        </p:nvSpPr>
        <p:spPr bwMode="auto">
          <a:xfrm rot="-5472898">
            <a:off x="3695700" y="1866900"/>
            <a:ext cx="76200" cy="6096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2971800" y="2209800"/>
            <a:ext cx="1390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charset="0"/>
              </a:rPr>
              <a:t>Costo percibido</a:t>
            </a:r>
            <a:endParaRPr lang="es-ES_tradnl"/>
          </a:p>
        </p:txBody>
      </p:sp>
      <p:sp>
        <p:nvSpPr>
          <p:cNvPr id="143374" name="Text Box 14"/>
          <p:cNvSpPr txBox="1">
            <a:spLocks noChangeArrowheads="1"/>
          </p:cNvSpPr>
          <p:nvPr/>
        </p:nvSpPr>
        <p:spPr bwMode="auto">
          <a:xfrm>
            <a:off x="4800600" y="990600"/>
            <a:ext cx="514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≥ 0</a:t>
            </a:r>
          </a:p>
        </p:txBody>
      </p:sp>
      <p:sp>
        <p:nvSpPr>
          <p:cNvPr id="143375" name="AutoShape 15"/>
          <p:cNvSpPr>
            <a:spLocks/>
          </p:cNvSpPr>
          <p:nvPr/>
        </p:nvSpPr>
        <p:spPr bwMode="auto">
          <a:xfrm rot="-5472898">
            <a:off x="5332413" y="1744663"/>
            <a:ext cx="76200" cy="1295400"/>
          </a:xfrm>
          <a:prstGeom prst="leftBrace">
            <a:avLst>
              <a:gd name="adj1" fmla="val 14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4419600" y="2438400"/>
            <a:ext cx="47244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latin typeface="Comic Sans MS" charset="0"/>
              </a:rPr>
              <a:t>Contribución a la demora del resto debido a la incorporación de un vehículo adicional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--&gt; 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congestión</a:t>
            </a:r>
            <a:endParaRPr lang="es-ES_tradnl"/>
          </a:p>
        </p:txBody>
      </p:sp>
      <p:sp>
        <p:nvSpPr>
          <p:cNvPr id="143377" name="Text Box 17"/>
          <p:cNvSpPr txBox="1">
            <a:spLocks noChangeArrowheads="1"/>
          </p:cNvSpPr>
          <p:nvPr/>
        </p:nvSpPr>
        <p:spPr bwMode="auto">
          <a:xfrm>
            <a:off x="914400" y="3886200"/>
            <a:ext cx="773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  <a:sym typeface="Symbol" charset="2"/>
              </a:rPr>
              <a:t>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c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  <a:r>
              <a:rPr lang="es-ES_tradnl" sz="2800">
                <a:latin typeface="Comic Sans MS" charset="0"/>
              </a:rPr>
              <a:t> </a:t>
            </a:r>
          </a:p>
        </p:txBody>
      </p:sp>
      <p:sp>
        <p:nvSpPr>
          <p:cNvPr id="143378" name="Text Box 18"/>
          <p:cNvSpPr txBox="1">
            <a:spLocks noChangeArrowheads="1"/>
          </p:cNvSpPr>
          <p:nvPr/>
        </p:nvSpPr>
        <p:spPr bwMode="auto">
          <a:xfrm>
            <a:off x="984250" y="4418013"/>
            <a:ext cx="665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charset="0"/>
                <a:sym typeface="Symbol" charset="2"/>
              </a:rPr>
              <a:t>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f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>
            <a:off x="914400" y="44196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80" name="Text Box 20"/>
          <p:cNvSpPr txBox="1">
            <a:spLocks noChangeArrowheads="1"/>
          </p:cNvSpPr>
          <p:nvPr/>
        </p:nvSpPr>
        <p:spPr bwMode="auto">
          <a:xfrm>
            <a:off x="1676400" y="4114800"/>
            <a:ext cx="342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 b="1">
                <a:latin typeface="Comic Sans MS" charset="0"/>
              </a:rPr>
              <a:t>= </a:t>
            </a:r>
            <a:r>
              <a:rPr lang="es-ES_tradnl" sz="2800">
                <a:latin typeface="Comic Sans MS" charset="0"/>
              </a:rPr>
              <a:t>0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es-ES_tradnl" sz="2800">
                <a:latin typeface="Comic Sans MS" charset="0"/>
              </a:rPr>
              <a:t> ==&gt; 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cmg</a:t>
            </a:r>
            <a:r>
              <a:rPr lang="es-ES_tradnl" sz="2800" b="1" baseline="-2500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 = </a:t>
            </a:r>
            <a:r>
              <a:rPr lang="es-ES_tradnl" sz="2800">
                <a:solidFill>
                  <a:schemeClr val="accent2"/>
                </a:solidFill>
                <a:latin typeface="Comic Sans MS" charset="0"/>
              </a:rPr>
              <a:t>c</a:t>
            </a:r>
            <a:r>
              <a:rPr lang="es-ES_tradnl" sz="2800" baseline="-25000">
                <a:solidFill>
                  <a:schemeClr val="accent2"/>
                </a:solidFill>
                <a:latin typeface="Comic Sans MS" charset="0"/>
              </a:rPr>
              <a:t>a</a:t>
            </a:r>
            <a:r>
              <a:rPr lang="es-ES_tradnl" sz="2800" b="1">
                <a:solidFill>
                  <a:srgbClr val="FF3300"/>
                </a:solidFill>
                <a:latin typeface="Comic Sans MS" charset="0"/>
              </a:rPr>
              <a:t> </a:t>
            </a:r>
          </a:p>
        </p:txBody>
      </p:sp>
      <p:sp>
        <p:nvSpPr>
          <p:cNvPr id="143381" name="Text Box 21"/>
          <p:cNvSpPr txBox="1">
            <a:spLocks noChangeArrowheads="1"/>
          </p:cNvSpPr>
          <p:nvPr/>
        </p:nvSpPr>
        <p:spPr bwMode="auto">
          <a:xfrm>
            <a:off x="3048000" y="4800600"/>
            <a:ext cx="4078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charset="0"/>
              </a:rPr>
              <a:t>Sólo en la parte plana de la curva</a:t>
            </a:r>
          </a:p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--&gt; no existe </a:t>
            </a: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congestión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3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3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3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3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3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3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43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43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3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3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 autoUpdateAnimBg="0"/>
      <p:bldP spid="143364" grpId="0" autoUpdateAnimBg="0"/>
      <p:bldP spid="143365" grpId="0" autoUpdateAnimBg="0"/>
      <p:bldP spid="143366" grpId="0" autoUpdateAnimBg="0"/>
      <p:bldP spid="143367" grpId="0" autoUpdateAnimBg="0"/>
      <p:bldP spid="143368" grpId="0" autoUpdateAnimBg="0"/>
      <p:bldP spid="143369" grpId="0" autoUpdateAnimBg="0"/>
      <p:bldP spid="143370" grpId="0" animBg="1"/>
      <p:bldP spid="143371" grpId="0" animBg="1"/>
      <p:bldP spid="143372" grpId="0" animBg="1"/>
      <p:bldP spid="143373" grpId="0" autoUpdateAnimBg="0"/>
      <p:bldP spid="143374" grpId="0" autoUpdateAnimBg="0"/>
      <p:bldP spid="143375" grpId="0" animBg="1"/>
      <p:bldP spid="143376" grpId="0" build="p" autoUpdateAnimBg="0"/>
      <p:bldP spid="143377" grpId="0" autoUpdateAnimBg="0"/>
      <p:bldP spid="143378" grpId="0" autoUpdateAnimBg="0"/>
      <p:bldP spid="143379" grpId="0" animBg="1"/>
      <p:bldP spid="143380" grpId="0" autoUpdateAnimBg="0"/>
      <p:bldP spid="143381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Line 2"/>
          <p:cNvSpPr>
            <a:spLocks noChangeShapeType="1"/>
          </p:cNvSpPr>
          <p:nvPr/>
        </p:nvSpPr>
        <p:spPr bwMode="auto">
          <a:xfrm flipV="1">
            <a:off x="2057400" y="13716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2057400" y="48006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2057400" y="43815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3352800" y="43815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>
            <a:off x="3048000" y="4800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2743200" y="4953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1/f</a:t>
            </a:r>
            <a:endParaRPr lang="es-ES"/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3035300" y="39624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2514600" y="3962400"/>
            <a:ext cx="533400" cy="4064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tpe</a:t>
            </a:r>
            <a:endParaRPr lang="es-ES"/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>
            <a:off x="2057400" y="4953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4025900" y="35560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3505200" y="3556000"/>
            <a:ext cx="533400" cy="4064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tpe</a:t>
            </a:r>
            <a:endParaRPr lang="es-ES"/>
          </a:p>
        </p:txBody>
      </p:sp>
      <p:sp>
        <p:nvSpPr>
          <p:cNvPr id="125968" name="Text Box 16"/>
          <p:cNvSpPr txBox="1">
            <a:spLocks noChangeArrowheads="1"/>
          </p:cNvSpPr>
          <p:nvPr/>
        </p:nvSpPr>
        <p:spPr bwMode="auto">
          <a:xfrm>
            <a:off x="4343400" y="39624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125969" name="Text Box 17"/>
          <p:cNvSpPr txBox="1">
            <a:spLocks noChangeArrowheads="1"/>
          </p:cNvSpPr>
          <p:nvPr/>
        </p:nvSpPr>
        <p:spPr bwMode="auto">
          <a:xfrm>
            <a:off x="5321300" y="35560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125973" name="Text Box 21"/>
          <p:cNvSpPr txBox="1">
            <a:spLocks noChangeArrowheads="1"/>
          </p:cNvSpPr>
          <p:nvPr/>
        </p:nvSpPr>
        <p:spPr bwMode="auto">
          <a:xfrm>
            <a:off x="3886200" y="4381500"/>
            <a:ext cx="6096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tm</a:t>
            </a:r>
            <a:endParaRPr lang="es-ES"/>
          </a:p>
        </p:txBody>
      </p:sp>
      <p:sp>
        <p:nvSpPr>
          <p:cNvPr id="125974" name="Line 22"/>
          <p:cNvSpPr>
            <a:spLocks noChangeShapeType="1"/>
          </p:cNvSpPr>
          <p:nvPr/>
        </p:nvSpPr>
        <p:spPr bwMode="auto">
          <a:xfrm flipV="1">
            <a:off x="3048000" y="13716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75" name="Line 23"/>
          <p:cNvSpPr>
            <a:spLocks noChangeShapeType="1"/>
          </p:cNvSpPr>
          <p:nvPr/>
        </p:nvSpPr>
        <p:spPr bwMode="auto">
          <a:xfrm>
            <a:off x="4038600" y="4800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76" name="Text Box 24"/>
          <p:cNvSpPr txBox="1">
            <a:spLocks noChangeArrowheads="1"/>
          </p:cNvSpPr>
          <p:nvPr/>
        </p:nvSpPr>
        <p:spPr bwMode="auto">
          <a:xfrm>
            <a:off x="3733800" y="4953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1/f</a:t>
            </a:r>
            <a:endParaRPr lang="es-ES"/>
          </a:p>
        </p:txBody>
      </p:sp>
      <p:sp>
        <p:nvSpPr>
          <p:cNvPr id="125977" name="Line 25"/>
          <p:cNvSpPr>
            <a:spLocks noChangeShapeType="1"/>
          </p:cNvSpPr>
          <p:nvPr/>
        </p:nvSpPr>
        <p:spPr bwMode="auto">
          <a:xfrm>
            <a:off x="3048000" y="4953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78" name="Line 26"/>
          <p:cNvSpPr>
            <a:spLocks noChangeShapeType="1"/>
          </p:cNvSpPr>
          <p:nvPr/>
        </p:nvSpPr>
        <p:spPr bwMode="auto">
          <a:xfrm flipV="1">
            <a:off x="4038600" y="13716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79" name="Line 27"/>
          <p:cNvSpPr>
            <a:spLocks noChangeShapeType="1"/>
          </p:cNvSpPr>
          <p:nvPr/>
        </p:nvSpPr>
        <p:spPr bwMode="auto">
          <a:xfrm>
            <a:off x="5029200" y="4800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80" name="Text Box 28"/>
          <p:cNvSpPr txBox="1">
            <a:spLocks noChangeArrowheads="1"/>
          </p:cNvSpPr>
          <p:nvPr/>
        </p:nvSpPr>
        <p:spPr bwMode="auto">
          <a:xfrm>
            <a:off x="4724400" y="4953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1/f</a:t>
            </a:r>
            <a:endParaRPr lang="es-ES"/>
          </a:p>
        </p:txBody>
      </p:sp>
      <p:sp>
        <p:nvSpPr>
          <p:cNvPr id="125981" name="Line 29"/>
          <p:cNvSpPr>
            <a:spLocks noChangeShapeType="1"/>
          </p:cNvSpPr>
          <p:nvPr/>
        </p:nvSpPr>
        <p:spPr bwMode="auto">
          <a:xfrm>
            <a:off x="4038600" y="4953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82" name="Line 30"/>
          <p:cNvSpPr>
            <a:spLocks noChangeShapeType="1"/>
          </p:cNvSpPr>
          <p:nvPr/>
        </p:nvSpPr>
        <p:spPr bwMode="auto">
          <a:xfrm flipV="1">
            <a:off x="5029200" y="13716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83" name="Line 31"/>
          <p:cNvSpPr>
            <a:spLocks noChangeShapeType="1"/>
          </p:cNvSpPr>
          <p:nvPr/>
        </p:nvSpPr>
        <p:spPr bwMode="auto">
          <a:xfrm>
            <a:off x="6019800" y="4800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84" name="Text Box 32"/>
          <p:cNvSpPr txBox="1">
            <a:spLocks noChangeArrowheads="1"/>
          </p:cNvSpPr>
          <p:nvPr/>
        </p:nvSpPr>
        <p:spPr bwMode="auto">
          <a:xfrm>
            <a:off x="5715000" y="4953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1/f</a:t>
            </a:r>
            <a:endParaRPr lang="es-ES"/>
          </a:p>
        </p:txBody>
      </p:sp>
      <p:sp>
        <p:nvSpPr>
          <p:cNvPr id="125985" name="Line 33"/>
          <p:cNvSpPr>
            <a:spLocks noChangeShapeType="1"/>
          </p:cNvSpPr>
          <p:nvPr/>
        </p:nvSpPr>
        <p:spPr bwMode="auto">
          <a:xfrm>
            <a:off x="5029200" y="4953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86" name="Line 34"/>
          <p:cNvSpPr>
            <a:spLocks noChangeShapeType="1"/>
          </p:cNvSpPr>
          <p:nvPr/>
        </p:nvSpPr>
        <p:spPr bwMode="auto">
          <a:xfrm flipV="1">
            <a:off x="6019800" y="13716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87" name="Text Box 35"/>
          <p:cNvSpPr txBox="1">
            <a:spLocks noChangeArrowheads="1"/>
          </p:cNvSpPr>
          <p:nvPr/>
        </p:nvSpPr>
        <p:spPr bwMode="auto">
          <a:xfrm>
            <a:off x="5029200" y="43815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5988" name="Text Box 36"/>
          <p:cNvSpPr txBox="1">
            <a:spLocks noChangeArrowheads="1"/>
          </p:cNvSpPr>
          <p:nvPr/>
        </p:nvSpPr>
        <p:spPr bwMode="auto">
          <a:xfrm>
            <a:off x="4508500" y="4381500"/>
            <a:ext cx="533400" cy="4064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tpe</a:t>
            </a:r>
            <a:endParaRPr lang="es-ES"/>
          </a:p>
        </p:txBody>
      </p:sp>
      <p:sp>
        <p:nvSpPr>
          <p:cNvPr id="125989" name="Text Box 37"/>
          <p:cNvSpPr txBox="1">
            <a:spLocks noChangeArrowheads="1"/>
          </p:cNvSpPr>
          <p:nvPr/>
        </p:nvSpPr>
        <p:spPr bwMode="auto">
          <a:xfrm>
            <a:off x="6324600" y="43815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125990" name="Text Box 38"/>
          <p:cNvSpPr txBox="1">
            <a:spLocks noChangeArrowheads="1"/>
          </p:cNvSpPr>
          <p:nvPr/>
        </p:nvSpPr>
        <p:spPr bwMode="auto">
          <a:xfrm>
            <a:off x="4876800" y="3962400"/>
            <a:ext cx="6096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tm</a:t>
            </a:r>
            <a:endParaRPr lang="es-ES"/>
          </a:p>
        </p:txBody>
      </p:sp>
      <p:sp>
        <p:nvSpPr>
          <p:cNvPr id="125991" name="Text Box 39"/>
          <p:cNvSpPr txBox="1">
            <a:spLocks noChangeArrowheads="1"/>
          </p:cNvSpPr>
          <p:nvPr/>
        </p:nvSpPr>
        <p:spPr bwMode="auto">
          <a:xfrm>
            <a:off x="6019800" y="39624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5992" name="Text Box 40"/>
          <p:cNvSpPr txBox="1">
            <a:spLocks noChangeArrowheads="1"/>
          </p:cNvSpPr>
          <p:nvPr/>
        </p:nvSpPr>
        <p:spPr bwMode="auto">
          <a:xfrm>
            <a:off x="5499100" y="3962400"/>
            <a:ext cx="533400" cy="4064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tpe</a:t>
            </a:r>
            <a:endParaRPr lang="es-ES"/>
          </a:p>
        </p:txBody>
      </p:sp>
      <p:sp>
        <p:nvSpPr>
          <p:cNvPr id="125993" name="Text Box 41"/>
          <p:cNvSpPr txBox="1">
            <a:spLocks noChangeArrowheads="1"/>
          </p:cNvSpPr>
          <p:nvPr/>
        </p:nvSpPr>
        <p:spPr bwMode="auto">
          <a:xfrm>
            <a:off x="7315200" y="39624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125994" name="Text Box 42"/>
          <p:cNvSpPr txBox="1">
            <a:spLocks noChangeArrowheads="1"/>
          </p:cNvSpPr>
          <p:nvPr/>
        </p:nvSpPr>
        <p:spPr bwMode="auto">
          <a:xfrm>
            <a:off x="5867400" y="3556000"/>
            <a:ext cx="6096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tm</a:t>
            </a:r>
            <a:endParaRPr lang="es-ES"/>
          </a:p>
        </p:txBody>
      </p:sp>
      <p:sp>
        <p:nvSpPr>
          <p:cNvPr id="125995" name="Text Box 43"/>
          <p:cNvSpPr txBox="1">
            <a:spLocks noChangeArrowheads="1"/>
          </p:cNvSpPr>
          <p:nvPr/>
        </p:nvSpPr>
        <p:spPr bwMode="auto">
          <a:xfrm>
            <a:off x="7010400" y="3556000"/>
            <a:ext cx="12954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carga</a:t>
            </a:r>
            <a:endParaRPr lang="es-ES"/>
          </a:p>
        </p:txBody>
      </p:sp>
      <p:sp>
        <p:nvSpPr>
          <p:cNvPr id="125996" name="Text Box 44"/>
          <p:cNvSpPr txBox="1">
            <a:spLocks noChangeArrowheads="1"/>
          </p:cNvSpPr>
          <p:nvPr/>
        </p:nvSpPr>
        <p:spPr bwMode="auto">
          <a:xfrm>
            <a:off x="6489700" y="3556000"/>
            <a:ext cx="533400" cy="4064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tpe</a:t>
            </a:r>
            <a:endParaRPr lang="es-ES"/>
          </a:p>
        </p:txBody>
      </p:sp>
      <p:sp>
        <p:nvSpPr>
          <p:cNvPr id="125997" name="Text Box 45"/>
          <p:cNvSpPr txBox="1">
            <a:spLocks noChangeArrowheads="1"/>
          </p:cNvSpPr>
          <p:nvPr/>
        </p:nvSpPr>
        <p:spPr bwMode="auto">
          <a:xfrm>
            <a:off x="8305800" y="3556000"/>
            <a:ext cx="5334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tps</a:t>
            </a:r>
            <a:endParaRPr lang="es-ES"/>
          </a:p>
        </p:txBody>
      </p:sp>
      <p:sp>
        <p:nvSpPr>
          <p:cNvPr id="58408" name="AutoShape 4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685800" y="914400"/>
            <a:ext cx="533400" cy="457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09" name="Rectangle 47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  <a:p>
            <a:pPr>
              <a:buFontTx/>
              <a:buNone/>
            </a:pPr>
            <a:endParaRPr lang="es-ES_tradnl" sz="28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5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5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5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5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5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5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5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5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5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5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5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5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5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5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5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5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5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5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5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5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5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25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25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25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25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5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5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25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25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25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25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25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25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5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25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25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25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25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25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125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25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25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25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25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25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25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25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25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25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 animBg="1" autoUpdateAnimBg="0"/>
      <p:bldP spid="125957" grpId="0" animBg="1" autoUpdateAnimBg="0"/>
      <p:bldP spid="125958" grpId="0" animBg="1"/>
      <p:bldP spid="125959" grpId="0" autoUpdateAnimBg="0"/>
      <p:bldP spid="125960" grpId="0" animBg="1" autoUpdateAnimBg="0"/>
      <p:bldP spid="125961" grpId="0" animBg="1" autoUpdateAnimBg="0"/>
      <p:bldP spid="125962" grpId="0" animBg="1"/>
      <p:bldP spid="125966" grpId="0" animBg="1" autoUpdateAnimBg="0"/>
      <p:bldP spid="125967" grpId="0" animBg="1" autoUpdateAnimBg="0"/>
      <p:bldP spid="125968" grpId="0" animBg="1" autoUpdateAnimBg="0"/>
      <p:bldP spid="125969" grpId="0" animBg="1" autoUpdateAnimBg="0"/>
      <p:bldP spid="125973" grpId="0" animBg="1" autoUpdateAnimBg="0"/>
      <p:bldP spid="125974" grpId="0" animBg="1"/>
      <p:bldP spid="125975" grpId="0" animBg="1"/>
      <p:bldP spid="125976" grpId="0" autoUpdateAnimBg="0"/>
      <p:bldP spid="125977" grpId="0" animBg="1"/>
      <p:bldP spid="125978" grpId="0" animBg="1"/>
      <p:bldP spid="125979" grpId="0" animBg="1"/>
      <p:bldP spid="125980" grpId="0" autoUpdateAnimBg="0"/>
      <p:bldP spid="125981" grpId="0" animBg="1"/>
      <p:bldP spid="125982" grpId="0" animBg="1"/>
      <p:bldP spid="125983" grpId="0" animBg="1"/>
      <p:bldP spid="125984" grpId="0" autoUpdateAnimBg="0"/>
      <p:bldP spid="125985" grpId="0" animBg="1"/>
      <p:bldP spid="125986" grpId="0" animBg="1"/>
      <p:bldP spid="125987" grpId="0" animBg="1" autoUpdateAnimBg="0"/>
      <p:bldP spid="125988" grpId="0" animBg="1" autoUpdateAnimBg="0"/>
      <p:bldP spid="125989" grpId="0" animBg="1" autoUpdateAnimBg="0"/>
      <p:bldP spid="125990" grpId="0" animBg="1" autoUpdateAnimBg="0"/>
      <p:bldP spid="125991" grpId="0" animBg="1" autoUpdateAnimBg="0"/>
      <p:bldP spid="125992" grpId="0" animBg="1" autoUpdateAnimBg="0"/>
      <p:bldP spid="125993" grpId="0" animBg="1" autoUpdateAnimBg="0"/>
      <p:bldP spid="125994" grpId="0" animBg="1" autoUpdateAnimBg="0"/>
      <p:bldP spid="125995" grpId="0" animBg="1" autoUpdateAnimBg="0"/>
      <p:bldP spid="125996" grpId="0" animBg="1" autoUpdateAnimBg="0"/>
      <p:bldP spid="12599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314575" y="730250"/>
            <a:ext cx="458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Capacidad de Carga y Descarga</a:t>
            </a:r>
            <a:endParaRPr lang="es-ES_tradnl" sz="2400">
              <a:latin typeface="Comic Sans MS" charset="0"/>
            </a:endParaRPr>
          </a:p>
        </p:txBody>
      </p:sp>
      <p:sp>
        <p:nvSpPr>
          <p:cNvPr id="88081" name="Text Box 17"/>
          <p:cNvSpPr txBox="1">
            <a:spLocks noChangeArrowheads="1"/>
          </p:cNvSpPr>
          <p:nvPr/>
        </p:nvSpPr>
        <p:spPr bwMode="auto">
          <a:xfrm>
            <a:off x="304800" y="1500734"/>
            <a:ext cx="8610600" cy="415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Supuesto: existen instalaciones de carga y descarga en el origen y el destino respectivamente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dirty="0">
                <a:latin typeface="Comic Sans MS" charset="0"/>
              </a:rPr>
              <a:t> S: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número de sitios de atención</a:t>
            </a:r>
            <a:r>
              <a:rPr lang="es-ES_tradnl" sz="2400" dirty="0">
                <a:latin typeface="Comic Sans MS" charset="0"/>
              </a:rPr>
              <a:t> (cada sitio atiende a un solo vehículo)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dirty="0" smtClean="0">
                <a:latin typeface="Comic Sans MS" charset="0"/>
              </a:rPr>
              <a:t> </a:t>
            </a:r>
            <a:r>
              <a:rPr lang="es-ES_tradnl" sz="2400" dirty="0" err="1" smtClean="0">
                <a:latin typeface="Symbol" charset="2"/>
              </a:rPr>
              <a:t>μ</a:t>
            </a:r>
            <a:r>
              <a:rPr lang="es-ES_tradnl" sz="2400" dirty="0" smtClean="0">
                <a:latin typeface="Comic Sans MS" charset="0"/>
              </a:rPr>
              <a:t>+</a:t>
            </a:r>
            <a:r>
              <a:rPr lang="es-ES_tradnl" sz="2400" dirty="0">
                <a:latin typeface="Comic Sans MS" charset="0"/>
              </a:rPr>
              <a:t>: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capacidad de carga</a:t>
            </a:r>
            <a:r>
              <a:rPr lang="es-ES_tradnl" sz="2400" dirty="0">
                <a:latin typeface="Comic Sans MS" charset="0"/>
              </a:rPr>
              <a:t> (cantidad de lo transportado que es posible cargar en el vehículo por unidad de tiempo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dirty="0" smtClean="0">
                <a:latin typeface="Comic Sans MS" charset="0"/>
              </a:rPr>
              <a:t> </a:t>
            </a:r>
            <a:r>
              <a:rPr lang="es-ES_tradnl" sz="2400" dirty="0" err="1" smtClean="0">
                <a:latin typeface="Symbol" charset="2"/>
              </a:rPr>
              <a:t>μ</a:t>
            </a:r>
            <a:r>
              <a:rPr lang="es-ES_tradnl" sz="2400" dirty="0" smtClean="0">
                <a:latin typeface="Comic Sans MS" charset="0"/>
              </a:rPr>
              <a:t>-</a:t>
            </a:r>
            <a:r>
              <a:rPr lang="es-ES_tradnl" sz="2400" dirty="0">
                <a:latin typeface="Comic Sans MS" charset="0"/>
              </a:rPr>
              <a:t>: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capacidad de descarga</a:t>
            </a:r>
            <a:r>
              <a:rPr lang="es-ES_tradnl" sz="2400" dirty="0">
                <a:latin typeface="Comic Sans MS" charset="0"/>
              </a:rPr>
              <a:t> (cantidad de lo transportado que es posible descargar del vehículo por unidad de tiempo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Discutir: pasajeros, carga en contenedores, graneles,...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8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838200"/>
            <a:ext cx="3411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Frecuencia de Servicio</a:t>
            </a:r>
            <a:endParaRPr lang="es-ES_tradnl" sz="2400">
              <a:latin typeface="Comic Sans MS" charset="0"/>
            </a:endParaRP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304800" y="1226116"/>
            <a:ext cx="86106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 err="1">
                <a:latin typeface="Comic Sans MS" charset="0"/>
              </a:rPr>
              <a:t>f</a:t>
            </a:r>
            <a:r>
              <a:rPr lang="es-ES_tradnl" sz="2400" dirty="0">
                <a:latin typeface="Comic Sans MS" charset="0"/>
              </a:rPr>
              <a:t>: número de vehículos que pasan por un punto de la trayectoria por unidad de tiempo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1/</a:t>
            </a:r>
            <a:r>
              <a:rPr lang="es-ES_tradnl" sz="2400" dirty="0" err="1">
                <a:latin typeface="Comic Sans MS" charset="0"/>
              </a:rPr>
              <a:t>f</a:t>
            </a:r>
            <a:r>
              <a:rPr lang="es-ES_tradnl" sz="2400" dirty="0">
                <a:latin typeface="Comic Sans MS" charset="0"/>
              </a:rPr>
              <a:t>=intervalo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Otros: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dirty="0">
                <a:latin typeface="Comic Sans MS" charset="0"/>
              </a:rPr>
              <a:t> </a:t>
            </a:r>
            <a:r>
              <a:rPr lang="es-ES_tradnl" sz="2400" dirty="0" err="1">
                <a:latin typeface="Comic Sans MS" charset="0"/>
              </a:rPr>
              <a:t>t(k</a:t>
            </a:r>
            <a:r>
              <a:rPr lang="es-ES_tradnl" sz="2400" dirty="0">
                <a:latin typeface="Comic Sans MS" charset="0"/>
              </a:rPr>
              <a:t>):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tiempo de viaje UT</a:t>
            </a:r>
            <a:endParaRPr lang="es-ES_tradnl" sz="2400" dirty="0">
              <a:latin typeface="Comic Sans MS" charset="0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dirty="0">
                <a:latin typeface="Comic Sans MS" charset="0"/>
              </a:rPr>
              <a:t> B: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número de vehículos</a:t>
            </a:r>
            <a:r>
              <a:rPr lang="es-ES_tradnl" sz="2400" dirty="0">
                <a:latin typeface="Comic Sans MS" charset="0"/>
              </a:rPr>
              <a:t> (tamaño de flota)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dirty="0" smtClean="0">
                <a:latin typeface="Comic Sans MS" charset="0"/>
              </a:rPr>
              <a:t> </a:t>
            </a:r>
            <a:r>
              <a:rPr lang="es-ES_tradnl" sz="2400" dirty="0" err="1" smtClean="0">
                <a:latin typeface="Symbol" charset="2"/>
              </a:rPr>
              <a:t>η</a:t>
            </a:r>
            <a:r>
              <a:rPr lang="es-ES_tradnl" sz="2400" dirty="0" smtClean="0">
                <a:latin typeface="Comic Sans MS" charset="0"/>
              </a:rPr>
              <a:t>: </a:t>
            </a:r>
            <a:r>
              <a:rPr lang="es-ES_tradnl" sz="2400" dirty="0">
                <a:solidFill>
                  <a:schemeClr val="accent2"/>
                </a:solidFill>
                <a:latin typeface="Comic Sans MS" charset="0"/>
              </a:rPr>
              <a:t>proporción de vehículos en servicio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UF: unidad física</a:t>
            </a:r>
          </a:p>
          <a:p>
            <a:pPr algn="l">
              <a:spcBef>
                <a:spcPct val="50000"/>
              </a:spcBef>
            </a:pPr>
            <a:r>
              <a:rPr lang="es-ES_tradnl" sz="2400" dirty="0">
                <a:latin typeface="Comic Sans MS" charset="0"/>
              </a:rPr>
              <a:t>UT: unidad de tiempo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610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t</a:t>
            </a:r>
            <a:r>
              <a:rPr lang="es-ES_tradnl" sz="2400" baseline="-25000">
                <a:latin typeface="Comic Sans MS" charset="0"/>
              </a:rPr>
              <a:t>1</a:t>
            </a:r>
            <a:r>
              <a:rPr lang="es-ES_tradnl" sz="2400">
                <a:latin typeface="Comic Sans MS" charset="0"/>
              </a:rPr>
              <a:t>(k): tiempo de viaje origen-destino (k&lt;=K)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t</a:t>
            </a:r>
            <a:r>
              <a:rPr lang="es-ES_tradnl" sz="2400" baseline="-25000">
                <a:latin typeface="Comic Sans MS" charset="0"/>
              </a:rPr>
              <a:t>2</a:t>
            </a:r>
            <a:r>
              <a:rPr lang="es-ES_tradnl" sz="2400">
                <a:latin typeface="Comic Sans MS" charset="0"/>
              </a:rPr>
              <a:t>(0): tiempo de viaje destino-origen (k=0)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t</a:t>
            </a:r>
            <a:r>
              <a:rPr lang="es-ES_tradnl" sz="2400" baseline="-25000">
                <a:latin typeface="Comic Sans MS" charset="0"/>
              </a:rPr>
              <a:t>c</a:t>
            </a:r>
            <a:r>
              <a:rPr lang="es-ES_tradnl" sz="2400">
                <a:latin typeface="Comic Sans MS" charset="0"/>
              </a:rPr>
              <a:t>: tiempo de un ciclo; i.e. Suma de los tiempos de carga y descarga y de los tiempos de viaje para un vehículo dado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>
                <a:latin typeface="Comic Sans MS" charset="0"/>
              </a:rPr>
              <a:t>  </a:t>
            </a:r>
            <a:r>
              <a:rPr lang="es-ES_tradnl" sz="2400">
                <a:solidFill>
                  <a:schemeClr val="accent2"/>
                </a:solidFill>
                <a:latin typeface="Comic Sans MS" charset="0"/>
              </a:rPr>
              <a:t>Obtención de la función de Transporte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100356" name="Object 2"/>
          <p:cNvGraphicFramePr>
            <a:graphicFrameLocks noChangeAspect="1"/>
          </p:cNvGraphicFramePr>
          <p:nvPr/>
        </p:nvGraphicFramePr>
        <p:xfrm>
          <a:off x="609600" y="2971800"/>
          <a:ext cx="642938" cy="1066800"/>
        </p:xfrm>
        <a:graphic>
          <a:graphicData uri="http://schemas.openxmlformats.org/presentationml/2006/ole">
            <p:oleObj spid="_x0000_s21506" name="Ecuación" r:id="rId3" imgW="253800" imgH="419040" progId="Equation.3">
              <p:embed/>
            </p:oleObj>
          </a:graphicData>
        </a:graphic>
      </p:graphicFrame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1143000" y="3200400"/>
            <a:ext cx="262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: tiempo de carga</a:t>
            </a:r>
            <a:endParaRPr lang="es-ES_tradnl"/>
          </a:p>
        </p:txBody>
      </p:sp>
      <p:graphicFrame>
        <p:nvGraphicFramePr>
          <p:cNvPr id="100358" name="Object 3"/>
          <p:cNvGraphicFramePr>
            <a:graphicFrameLocks noChangeAspect="1"/>
          </p:cNvGraphicFramePr>
          <p:nvPr/>
        </p:nvGraphicFramePr>
        <p:xfrm>
          <a:off x="4800600" y="3048000"/>
          <a:ext cx="642938" cy="1066800"/>
        </p:xfrm>
        <a:graphic>
          <a:graphicData uri="http://schemas.openxmlformats.org/presentationml/2006/ole">
            <p:oleObj spid="_x0000_s21507" name="Ecuación" r:id="rId4" imgW="253800" imgH="419040" progId="Equation.3">
              <p:embed/>
            </p:oleObj>
          </a:graphicData>
        </a:graphic>
      </p:graphicFrame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5334000" y="3276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: tiempo de descarga</a:t>
            </a:r>
            <a:endParaRPr lang="es-ES_tradnl"/>
          </a:p>
        </p:txBody>
      </p:sp>
      <p:graphicFrame>
        <p:nvGraphicFramePr>
          <p:cNvPr id="100360" name="Object 4"/>
          <p:cNvGraphicFramePr>
            <a:graphicFrameLocks noChangeAspect="1"/>
          </p:cNvGraphicFramePr>
          <p:nvPr/>
        </p:nvGraphicFramePr>
        <p:xfrm>
          <a:off x="685800" y="4191000"/>
          <a:ext cx="4267200" cy="1066800"/>
        </p:xfrm>
        <a:graphic>
          <a:graphicData uri="http://schemas.openxmlformats.org/presentationml/2006/ole">
            <p:oleObj spid="_x0000_s21508" name="Ecuación" r:id="rId5" imgW="1676160" imgH="419040" progId="Equation.3">
              <p:embed/>
            </p:oleObj>
          </a:graphicData>
        </a:graphic>
      </p:graphicFrame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304800" y="5486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Frecuencia necesaria: </a:t>
            </a:r>
            <a:endParaRPr lang="es-ES_tradnl"/>
          </a:p>
        </p:txBody>
      </p:sp>
      <p:graphicFrame>
        <p:nvGraphicFramePr>
          <p:cNvPr id="100362" name="Object 5"/>
          <p:cNvGraphicFramePr>
            <a:graphicFrameLocks noChangeAspect="1"/>
          </p:cNvGraphicFramePr>
          <p:nvPr/>
        </p:nvGraphicFramePr>
        <p:xfrm>
          <a:off x="4114800" y="5334000"/>
          <a:ext cx="1143000" cy="1041400"/>
        </p:xfrm>
        <a:graphic>
          <a:graphicData uri="http://schemas.openxmlformats.org/presentationml/2006/ole">
            <p:oleObj spid="_x0000_s21509" name="Ecuación" r:id="rId6" imgW="431640" imgH="393480" progId="Equation.3">
              <p:embed/>
            </p:oleObj>
          </a:graphicData>
        </a:graphic>
      </p:graphicFrame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6019800" y="5715000"/>
            <a:ext cx="116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(ejemplo)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  <p:bldP spid="100357" grpId="0" autoUpdateAnimBg="0"/>
      <p:bldP spid="100359" grpId="0" autoUpdateAnimBg="0"/>
      <p:bldP spid="100361" grpId="0" autoUpdateAnimBg="0"/>
      <p:bldP spid="10036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381000" y="850900"/>
            <a:ext cx="86106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El número de vehículos en servicio </a:t>
            </a:r>
            <a:r>
              <a:rPr lang="es-ES_tradnl" sz="2400">
                <a:latin typeface="Symbol" charset="2"/>
              </a:rPr>
              <a:t>h</a:t>
            </a:r>
            <a:r>
              <a:rPr lang="es-ES_tradnl" sz="2400">
                <a:latin typeface="Comic Sans MS" charset="0"/>
              </a:rPr>
              <a:t>B debe ser suficiente para ofrecer esa frecuencia.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Frecuencia ofrecida: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101379" name="Object 2"/>
          <p:cNvGraphicFramePr>
            <a:graphicFrameLocks noChangeAspect="1"/>
          </p:cNvGraphicFramePr>
          <p:nvPr/>
        </p:nvGraphicFramePr>
        <p:xfrm>
          <a:off x="3886200" y="1524000"/>
          <a:ext cx="1293813" cy="1095375"/>
        </p:xfrm>
        <a:graphic>
          <a:graphicData uri="http://schemas.openxmlformats.org/presentationml/2006/ole">
            <p:oleObj spid="_x0000_s22530" name="Ecuación" r:id="rId3" imgW="507960" imgH="431640" progId="Equation.3">
              <p:embed/>
            </p:oleObj>
          </a:graphicData>
        </a:graphic>
      </p:graphicFrame>
      <p:graphicFrame>
        <p:nvGraphicFramePr>
          <p:cNvPr id="101381" name="Object 3"/>
          <p:cNvGraphicFramePr>
            <a:graphicFrameLocks noChangeAspect="1"/>
          </p:cNvGraphicFramePr>
          <p:nvPr/>
        </p:nvGraphicFramePr>
        <p:xfrm>
          <a:off x="685800" y="2286000"/>
          <a:ext cx="2678113" cy="1250950"/>
        </p:xfrm>
        <a:graphic>
          <a:graphicData uri="http://schemas.openxmlformats.org/presentationml/2006/ole">
            <p:oleObj spid="_x0000_s22531" name="Ecuación" r:id="rId4" imgW="1117440" imgH="431640" progId="Equation.3">
              <p:embed/>
            </p:oleObj>
          </a:graphicData>
        </a:graphic>
      </p:graphicFrame>
      <p:graphicFrame>
        <p:nvGraphicFramePr>
          <p:cNvPr id="101383" name="Object 4"/>
          <p:cNvGraphicFramePr>
            <a:graphicFrameLocks noChangeAspect="1"/>
          </p:cNvGraphicFramePr>
          <p:nvPr/>
        </p:nvGraphicFramePr>
        <p:xfrm>
          <a:off x="1981200" y="3505200"/>
          <a:ext cx="4300538" cy="1552575"/>
        </p:xfrm>
        <a:graphic>
          <a:graphicData uri="http://schemas.openxmlformats.org/presentationml/2006/ole">
            <p:oleObj spid="_x0000_s22532" name="Ecuación" r:id="rId5" imgW="1688760" imgH="609480" progId="Equation.3">
              <p:embed/>
            </p:oleObj>
          </a:graphicData>
        </a:graphic>
      </p:graphicFrame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533400" y="5561013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Función de Transporte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1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1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build="p" autoUpdateAnimBg="0"/>
      <p:bldP spid="101384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1143000" y="914400"/>
            <a:ext cx="662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Diseño de Oferta de Servicios de Transporte</a:t>
            </a:r>
            <a:endParaRPr lang="es-ES_tradnl" sz="2400">
              <a:latin typeface="Comic Sans MS" charset="0"/>
            </a:endParaRP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228600" y="1447800"/>
            <a:ext cx="85915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latin typeface="Comic Sans MS" charset="0"/>
              </a:rPr>
              <a:t>Derivaciones a partir de la función de transporte</a:t>
            </a:r>
          </a:p>
          <a:p>
            <a:pPr algn="l">
              <a:spcBef>
                <a:spcPct val="50000"/>
              </a:spcBef>
            </a:pPr>
            <a:endParaRPr lang="es-ES_tradnl" sz="2800">
              <a:latin typeface="Comic Sans MS" charset="0"/>
            </a:endParaRP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charset="0"/>
              </a:rPr>
              <a:t>CI43A Análisis de Sistemas de Transporte</a:t>
            </a:r>
            <a:endParaRPr lang="es-ES_tradnl" sz="2400">
              <a:latin typeface="Comic Sans MS" charset="0"/>
            </a:endParaRPr>
          </a:p>
        </p:txBody>
      </p:sp>
      <p:graphicFrame>
        <p:nvGraphicFramePr>
          <p:cNvPr id="103429" name="Object 2"/>
          <p:cNvGraphicFramePr>
            <a:graphicFrameLocks noChangeAspect="1"/>
          </p:cNvGraphicFramePr>
          <p:nvPr/>
        </p:nvGraphicFramePr>
        <p:xfrm>
          <a:off x="1981200" y="2057400"/>
          <a:ext cx="4300538" cy="1552575"/>
        </p:xfrm>
        <a:graphic>
          <a:graphicData uri="http://schemas.openxmlformats.org/presentationml/2006/ole">
            <p:oleObj spid="_x0000_s23554" name="Ecuación" r:id="rId3" imgW="1688760" imgH="609480" progId="Equation.3">
              <p:embed/>
            </p:oleObj>
          </a:graphicData>
        </a:graphic>
      </p:graphicFrame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304800" y="4159250"/>
            <a:ext cx="85344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>
                <a:solidFill>
                  <a:srgbClr val="FF3300"/>
                </a:solidFill>
                <a:latin typeface="Comic Sans MS" charset="0"/>
              </a:rPr>
              <a:t>Sustitución entre número de vehículos y capacidad de carga</a:t>
            </a:r>
            <a:r>
              <a:rPr lang="es-ES_tradnl" sz="2400">
                <a:latin typeface="Comic Sans MS" charset="0"/>
              </a:rPr>
              <a:t>.</a:t>
            </a:r>
          </a:p>
          <a:p>
            <a:pPr algn="l">
              <a:spcBef>
                <a:spcPct val="50000"/>
              </a:spcBef>
            </a:pPr>
            <a:r>
              <a:rPr lang="es-ES_tradnl" sz="2400">
                <a:latin typeface="Comic Sans MS" charset="0"/>
              </a:rPr>
              <a:t>Capacidad media de carga/descarga</a:t>
            </a:r>
          </a:p>
          <a:p>
            <a:pPr algn="l">
              <a:spcBef>
                <a:spcPct val="50000"/>
              </a:spcBef>
            </a:pPr>
            <a:endParaRPr lang="es-ES_tradnl"/>
          </a:p>
        </p:txBody>
      </p:sp>
      <p:graphicFrame>
        <p:nvGraphicFramePr>
          <p:cNvPr id="103431" name="Object 3"/>
          <p:cNvGraphicFramePr>
            <a:graphicFrameLocks noChangeAspect="1"/>
          </p:cNvGraphicFramePr>
          <p:nvPr/>
        </p:nvGraphicFramePr>
        <p:xfrm>
          <a:off x="5791200" y="5029200"/>
          <a:ext cx="2895600" cy="1184275"/>
        </p:xfrm>
        <a:graphic>
          <a:graphicData uri="http://schemas.openxmlformats.org/presentationml/2006/ole">
            <p:oleObj spid="_x0000_s23555" name="Ecuación" r:id="rId4" imgW="111744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build="p" autoUpdateAnimBg="0"/>
      <p:bldP spid="103427" grpId="0" build="p" autoUpdateAnimBg="0"/>
      <p:bldP spid="103430" grpId="0" build="p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2006</TotalTime>
  <Words>2646</Words>
  <Application>Microsoft Macintosh PowerPoint</Application>
  <PresentationFormat>On-screen Show (4:3)</PresentationFormat>
  <Paragraphs>391</Paragraphs>
  <Slides>43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Diseño predeterminado</vt:lpstr>
      <vt:lpstr>Ecuación</vt:lpstr>
      <vt:lpstr>Equation</vt:lpstr>
      <vt:lpstr>Hoja de cálculo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La función de oferta de las vías</vt:lpstr>
      <vt:lpstr>Teoría de la circulación</vt:lpstr>
      <vt:lpstr>Teoría de la circulación</vt:lpstr>
      <vt:lpstr>Teoría de la circulación</vt:lpstr>
      <vt:lpstr>Teoría de la circulación</vt:lpstr>
      <vt:lpstr>Teoría de la circulación</vt:lpstr>
      <vt:lpstr>Teoría de la circulación</vt:lpstr>
      <vt:lpstr>Teoría de la circulación</vt:lpstr>
      <vt:lpstr>Teoría de la circulación</vt:lpstr>
      <vt:lpstr>Teoría de la circulación</vt:lpstr>
      <vt:lpstr>Teoría de la circulación</vt:lpstr>
      <vt:lpstr>Teoría de la circulación</vt:lpstr>
      <vt:lpstr>Teoría de la circulación</vt:lpstr>
      <vt:lpstr>Slide 43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Marcela Munizaga</dc:creator>
  <cp:lastModifiedBy>marcela munizaga muñoz</cp:lastModifiedBy>
  <cp:revision>60</cp:revision>
  <dcterms:created xsi:type="dcterms:W3CDTF">2010-10-08T14:26:23Z</dcterms:created>
  <dcterms:modified xsi:type="dcterms:W3CDTF">2010-10-08T15:22:03Z</dcterms:modified>
</cp:coreProperties>
</file>