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sldIdLst>
    <p:sldId id="256" r:id="rId2"/>
    <p:sldId id="257" r:id="rId3"/>
    <p:sldId id="273" r:id="rId4"/>
    <p:sldId id="274" r:id="rId5"/>
    <p:sldId id="258" r:id="rId6"/>
    <p:sldId id="260" r:id="rId7"/>
    <p:sldId id="269" r:id="rId8"/>
    <p:sldId id="268" r:id="rId9"/>
    <p:sldId id="280" r:id="rId10"/>
    <p:sldId id="270" r:id="rId11"/>
    <p:sldId id="282" r:id="rId12"/>
    <p:sldId id="283" r:id="rId13"/>
    <p:sldId id="284" r:id="rId14"/>
    <p:sldId id="286" r:id="rId15"/>
    <p:sldId id="287" r:id="rId16"/>
    <p:sldId id="291" r:id="rId17"/>
    <p:sldId id="285" r:id="rId18"/>
    <p:sldId id="288" r:id="rId19"/>
    <p:sldId id="289" r:id="rId20"/>
    <p:sldId id="290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604"/>
    <a:srgbClr val="C51907"/>
    <a:srgbClr val="E6E6E6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0" autoAdjust="0"/>
  </p:normalViewPr>
  <p:slideViewPr>
    <p:cSldViewPr>
      <p:cViewPr varScale="1">
        <p:scale>
          <a:sx n="63" d="100"/>
          <a:sy n="63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4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414" y="1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098" y="4416099"/>
            <a:ext cx="5485805" cy="41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659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414" y="8830659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31808094-C83C-4A91-9BCD-9299AB118F9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EBA16-F411-4258-9F52-F81214A9E8B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EBA16-F411-4258-9F52-F81214A9E8B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3D668-B69E-40C0-8918-2070D387A3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A87A49-0CA6-48EC-80FD-2605C524AA6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CD372-FED3-410E-B819-1279D35313C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C0D3FF-B24C-4174-885B-66A50F19DE4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3309A5-3468-4773-BBF0-5C74ED5A28A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5B0F14-D245-4B10-BADC-893DDF71AEC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1E3C01-BF16-4563-A130-A59A443F415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3F6C5-42A3-4B62-A1E0-0E461430F54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B5539-4120-4350-931A-12A90B7627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B6B7-AA03-4BC4-9C2B-17FEB1D3B3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76724-C478-4CC5-8B3D-FA96B8FF5A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5F070-684A-4F67-B011-F59F835429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C5D0B-8E83-4BA7-937D-46898077D3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C64A-99C8-4E58-9E99-BDA7B120CE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990D-C3F3-4034-BCEC-EB2B38EB26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1D9D2-B258-45F4-A81E-ED9CB22A00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81484-8707-407D-A010-A26B2235E7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AC835-023D-433E-B00D-DAE30BF0B1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88231-63FB-46CE-B558-6BE0B0E474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98395-FA02-4E96-9512-1C0839F044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933A39-C625-4268-8D2E-5D74D49C18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43151"/>
            <a:ext cx="7772400" cy="1470025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Arial" charset="0"/>
              </a:rPr>
              <a:t>CC68V</a:t>
            </a:r>
            <a:br>
              <a:rPr lang="es-ES" b="1" dirty="0" smtClean="0">
                <a:latin typeface="Arial" charset="0"/>
              </a:rPr>
            </a:br>
            <a:r>
              <a:rPr lang="es-ES" b="1" dirty="0" smtClean="0">
                <a:latin typeface="Arial" charset="0"/>
              </a:rPr>
              <a:t>Computación Social</a:t>
            </a:r>
            <a:endParaRPr lang="es-ES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55576" y="5276800"/>
            <a:ext cx="6400800" cy="1752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Sergio Ochoa</a:t>
            </a:r>
          </a:p>
          <a:p>
            <a:pPr eaLnBrk="1" hangingPunct="1"/>
            <a:endParaRPr lang="es-ES" sz="2400" b="1" dirty="0" smtClean="0">
              <a:latin typeface="Arial" charset="0"/>
            </a:endParaRPr>
          </a:p>
          <a:p>
            <a:pPr eaLnBrk="1" hangingPunct="1"/>
            <a:r>
              <a:rPr lang="es-ES" sz="1800" dirty="0" smtClean="0">
                <a:latin typeface="Arial" charset="0"/>
              </a:rPr>
              <a:t>2010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74387"/>
            <a:ext cx="2520280" cy="216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Bibliografía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628775"/>
            <a:ext cx="7488237" cy="5229225"/>
          </a:xfrm>
        </p:spPr>
        <p:txBody>
          <a:bodyPr/>
          <a:lstStyle/>
          <a:p>
            <a:pPr marL="541338" indent="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Todo el Material Docente va a estar disponible a través de U-Cursos.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140968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Preguntas??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43151"/>
            <a:ext cx="7772400" cy="1470025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Arial" charset="0"/>
              </a:rPr>
              <a:t>Computación Social: </a:t>
            </a:r>
            <a:r>
              <a:rPr lang="es-ES" sz="4000" dirty="0" smtClean="0">
                <a:latin typeface="Arial" charset="0"/>
              </a:rPr>
              <a:t>Definiciones y Ejemplos </a:t>
            </a:r>
            <a:endParaRPr lang="es-ES" sz="4000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55576" y="5276800"/>
            <a:ext cx="6400800" cy="1752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Sergio Ochoa</a:t>
            </a:r>
          </a:p>
          <a:p>
            <a:pPr eaLnBrk="1" hangingPunct="1"/>
            <a:endParaRPr lang="es-ES" sz="2400" b="1" dirty="0" smtClean="0">
              <a:latin typeface="Arial" charset="0"/>
            </a:endParaRPr>
          </a:p>
          <a:p>
            <a:pPr eaLnBrk="1" hangingPunct="1"/>
            <a:r>
              <a:rPr lang="es-ES" sz="1800" dirty="0" smtClean="0">
                <a:latin typeface="Arial" charset="0"/>
              </a:rPr>
              <a:t>2010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74387"/>
            <a:ext cx="2520280" cy="216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Definición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196753"/>
            <a:ext cx="7488237" cy="5661248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Hay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muchas definiciones</a:t>
            </a:r>
            <a:r>
              <a:rPr lang="es-ES" sz="2800" dirty="0" smtClean="0">
                <a:latin typeface="Arial" charset="0"/>
                <a:cs typeface="Arial" charset="0"/>
              </a:rPr>
              <a:t>… Muchas de ellas se contraponen.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Es una </a:t>
            </a:r>
            <a:r>
              <a:rPr lang="es-ES" sz="2800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keyword</a:t>
            </a:r>
            <a:r>
              <a:rPr lang="es-ES" sz="2800" dirty="0" smtClean="0">
                <a:latin typeface="Arial" charset="0"/>
                <a:cs typeface="Arial" charset="0"/>
              </a:rPr>
              <a:t> de la cual muchas organizaciones tratan de sacar ventaja.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¿Qué entendemos en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este curso </a:t>
            </a:r>
            <a:r>
              <a:rPr lang="es-ES" sz="2800" dirty="0" smtClean="0">
                <a:latin typeface="Arial" charset="0"/>
                <a:cs typeface="Arial" charset="0"/>
              </a:rPr>
              <a:t>por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Computación social?</a:t>
            </a:r>
          </a:p>
          <a:p>
            <a:pPr marL="447675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800" dirty="0" smtClean="0">
                <a:latin typeface="Arial" charset="0"/>
                <a:cs typeface="Times New Roman" pitchFamily="18" charset="0"/>
              </a:rPr>
              <a:t>“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es el uso de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soluciones tecnológicas 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para ayudar a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personas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 a alcanzar un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objetivo de índole social</a:t>
            </a:r>
            <a:r>
              <a:rPr lang="es-ES" sz="2800" dirty="0" smtClean="0">
                <a:latin typeface="Arial" charset="0"/>
                <a:cs typeface="Times New Roman" pitchFamily="18" charset="0"/>
              </a:rPr>
              <a:t>”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800" dirty="0" smtClean="0">
                <a:latin typeface="Arial" charset="0"/>
                <a:cs typeface="Times New Roman" pitchFamily="18" charset="0"/>
              </a:rPr>
              <a:t>… no son herramientas…. Ni redes sociales...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-99392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dirty="0" smtClean="0">
                <a:latin typeface="Arial" charset="0"/>
              </a:rPr>
              <a:t>Ejemplos de Computación Social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152103"/>
            <a:ext cx="8100392" cy="5589265"/>
          </a:xfrm>
        </p:spPr>
        <p:txBody>
          <a:bodyPr/>
          <a:lstStyle/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Redes sociales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Comunidades no/virtuales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Participación Democrática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Recomendación peer-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to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-peer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Comunicación a/síncrona mediada por computador (notificaciones e interacciones… con/sin persistencia)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 de monitoreo (de pacientes crónicos, ancianos, etc.).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Hay una pila de soluciones ad hoc a problemas puntuales de salud, seguridad, educación, entretenimiento, etc.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1659" y="980729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-99392"/>
            <a:ext cx="7772400" cy="990600"/>
          </a:xfrm>
        </p:spPr>
        <p:txBody>
          <a:bodyPr/>
          <a:lstStyle/>
          <a:p>
            <a:pPr eaLnBrk="1" hangingPunct="1">
              <a:lnSpc>
                <a:spcPts val="3900"/>
              </a:lnSpc>
            </a:pPr>
            <a:r>
              <a:rPr lang="es-ES" sz="4000" dirty="0" smtClean="0">
                <a:latin typeface="Arial" charset="0"/>
              </a:rPr>
              <a:t>Herramientas para Comp. </a:t>
            </a:r>
            <a:r>
              <a:rPr lang="es-ES" sz="3600" dirty="0" smtClean="0">
                <a:latin typeface="Arial" charset="0"/>
              </a:rPr>
              <a:t>Social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196752"/>
            <a:ext cx="4320480" cy="4869185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Gestores de Redes Sociales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Herramientas de e-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Learning</a:t>
            </a: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Blogs (&amp; portales públicos)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Herram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. de 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videoconf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., chat, foros, email, 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Sistemas recomendadores.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Juegos online.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Sistemas de monitoreo de personas (por ej. ancianos)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7"/>
            <a:ext cx="3347864" cy="235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262" y="5203214"/>
            <a:ext cx="2944738" cy="165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62136"/>
            <a:ext cx="7772400" cy="990600"/>
          </a:xfrm>
        </p:spPr>
        <p:txBody>
          <a:bodyPr/>
          <a:lstStyle/>
          <a:p>
            <a:pPr eaLnBrk="1" hangingPunct="1">
              <a:lnSpc>
                <a:spcPts val="3000"/>
              </a:lnSpc>
            </a:pPr>
            <a:r>
              <a:rPr lang="es-ES" sz="3200" dirty="0" smtClean="0">
                <a:latin typeface="Arial" charset="0"/>
              </a:rPr>
              <a:t>¿Qué se puede hacer como proyecto del curso?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196752"/>
            <a:ext cx="7560840" cy="5661248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Inventar una herramienta </a:t>
            </a:r>
            <a:r>
              <a:rPr lang="es-ES" sz="2800" dirty="0" smtClean="0">
                <a:latin typeface="Arial" charset="0"/>
                <a:cs typeface="Arial" charset="0"/>
              </a:rPr>
              <a:t>para apoyar una actividad social.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Extender una herramienta existente </a:t>
            </a:r>
            <a:r>
              <a:rPr lang="es-ES" sz="2800" dirty="0" smtClean="0">
                <a:latin typeface="Arial" charset="0"/>
                <a:cs typeface="Arial" charset="0"/>
              </a:rPr>
              <a:t>para apoyar un uso no convencional de ésta.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latin typeface="Arial" charset="0"/>
                <a:cs typeface="Arial" charset="0"/>
              </a:rPr>
              <a:t>Diseñar una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 para estudiar </a:t>
            </a:r>
            <a:r>
              <a:rPr lang="es-ES" sz="2800" dirty="0" smtClean="0">
                <a:latin typeface="Arial" charset="0"/>
                <a:cs typeface="Arial" charset="0"/>
              </a:rPr>
              <a:t>el comportamiento social de la gente (por ej. monitoreando una red social).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latin typeface="Arial" charset="0"/>
                <a:cs typeface="Arial" charset="0"/>
              </a:rPr>
              <a:t>Diseñar una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 para resolver un problema transversal </a:t>
            </a:r>
            <a:r>
              <a:rPr lang="es-ES" sz="2800" dirty="0" smtClean="0">
                <a:latin typeface="Arial" charset="0"/>
                <a:cs typeface="Arial" charset="0"/>
              </a:rPr>
              <a:t>a los sistemas sociales: seguridad, privacidad, </a:t>
            </a:r>
            <a:r>
              <a:rPr lang="es-ES" sz="2800" dirty="0" err="1" smtClean="0">
                <a:latin typeface="Arial" charset="0"/>
                <a:cs typeface="Arial" charset="0"/>
              </a:rPr>
              <a:t>awareness</a:t>
            </a:r>
            <a:r>
              <a:rPr lang="es-ES" sz="2800" dirty="0" smtClean="0">
                <a:latin typeface="Arial" charset="0"/>
                <a:cs typeface="Arial" charset="0"/>
              </a:rPr>
              <a:t>, facilidad de acceso, 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4762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6754" y="3035449"/>
            <a:ext cx="2887246" cy="382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65341"/>
            <a:ext cx="6840760" cy="234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19672"/>
            <a:ext cx="6840760" cy="318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2120" y="3254498"/>
            <a:ext cx="4561880" cy="360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38290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5713" y="0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Responsable: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2060848"/>
            <a:ext cx="6381328" cy="465427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900" dirty="0" smtClean="0">
                <a:solidFill>
                  <a:schemeClr val="tx2"/>
                </a:solidFill>
                <a:latin typeface="Arial" charset="0"/>
              </a:rPr>
              <a:t>Profesor a Cargo: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		Sergio F. Ochoa </a:t>
            </a:r>
            <a:r>
              <a:rPr lang="es-ES" sz="2100" dirty="0" smtClean="0">
                <a:solidFill>
                  <a:schemeClr val="tx2"/>
                </a:solidFill>
                <a:latin typeface="Arial" charset="0"/>
                <a:hlinkClick r:id="rId3"/>
              </a:rPr>
              <a:t>sochoa@dcc.uchile.cl</a:t>
            </a:r>
            <a:endParaRPr lang="es-ES" sz="2100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  Tel: 978-4879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  Oficina 406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1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4734"/>
            <a:ext cx="5724128" cy="33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194734"/>
            <a:ext cx="3275856" cy="346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772816"/>
            <a:ext cx="7812087" cy="5085184"/>
          </a:xfrm>
        </p:spPr>
        <p:txBody>
          <a:bodyPr/>
          <a:lstStyle/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Definición de Objetivos.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Contenidos del Curso.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Metodología de Desarrollo del Curso.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Requisitos de Aprobación.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Objetivos de Curso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556792"/>
            <a:ext cx="7597477" cy="501545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latin typeface="Arial" charset="0"/>
              </a:rPr>
              <a:t>Introducir la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problemática</a:t>
            </a:r>
            <a:r>
              <a:rPr lang="es-ES" dirty="0" smtClean="0">
                <a:latin typeface="Arial" charset="0"/>
              </a:rPr>
              <a:t>,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desafíos</a:t>
            </a:r>
            <a:r>
              <a:rPr lang="es-ES" dirty="0" smtClean="0">
                <a:latin typeface="Arial" charset="0"/>
              </a:rPr>
              <a:t> y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oportunidades</a:t>
            </a:r>
            <a:r>
              <a:rPr lang="es-ES" dirty="0" smtClean="0">
                <a:latin typeface="Arial" charset="0"/>
              </a:rPr>
              <a:t> detrás de la Computación Social.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Investigar</a:t>
            </a:r>
            <a:r>
              <a:rPr lang="es-ES" dirty="0" smtClean="0">
                <a:latin typeface="Arial" charset="0"/>
              </a:rPr>
              <a:t> y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experimentar</a:t>
            </a:r>
            <a:r>
              <a:rPr lang="es-ES" dirty="0" smtClean="0">
                <a:latin typeface="Arial" charset="0"/>
              </a:rPr>
              <a:t> con un problema específico de Computación Social.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Diseñar</a:t>
            </a:r>
            <a:r>
              <a:rPr lang="es-ES" dirty="0" smtClean="0">
                <a:latin typeface="Arial" charset="0"/>
              </a:rPr>
              <a:t> una solución de Computación Social.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Contenidos del Curso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196975"/>
            <a:ext cx="7705725" cy="5613400"/>
          </a:xfrm>
        </p:spPr>
        <p:txBody>
          <a:bodyPr/>
          <a:lstStyle/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Introducción a la Computación Social.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Herramientas y Áreas de Aplicación.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Aspectos Sociales de la Computación Social.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Motivación para Participar.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Identidad Online e Interacción en la Red.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Metodología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412776"/>
            <a:ext cx="7740650" cy="53006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b="1" dirty="0" smtClean="0">
                <a:solidFill>
                  <a:schemeClr val="tx2"/>
                </a:solidFill>
                <a:latin typeface="Arial" charset="0"/>
              </a:rPr>
              <a:t>Lectura y Discusión:</a:t>
            </a:r>
          </a:p>
          <a:p>
            <a:pPr lvl="1" eaLnBrk="1" hangingPunct="1"/>
            <a:r>
              <a:rPr lang="es-ES" dirty="0" smtClean="0">
                <a:latin typeface="Arial" charset="0"/>
              </a:rPr>
              <a:t>Jueves 14:30hs, </a:t>
            </a:r>
            <a:r>
              <a:rPr lang="es-ES" dirty="0" smtClean="0">
                <a:solidFill>
                  <a:srgbClr val="FF0000"/>
                </a:solidFill>
                <a:latin typeface="Arial" charset="0"/>
              </a:rPr>
              <a:t>B214</a:t>
            </a:r>
            <a:r>
              <a:rPr lang="es-ES" dirty="0" smtClean="0">
                <a:latin typeface="Arial" charset="0"/>
              </a:rPr>
              <a:t>.</a:t>
            </a:r>
          </a:p>
          <a:p>
            <a:pPr lvl="1" eaLnBrk="1" hangingPunct="1"/>
            <a:r>
              <a:rPr lang="es-ES" dirty="0" smtClean="0">
                <a:latin typeface="Arial" charset="0"/>
              </a:rPr>
              <a:t>(Eventualmente) Martes 14:30hs, </a:t>
            </a:r>
            <a:r>
              <a:rPr lang="es-ES" dirty="0" smtClean="0">
                <a:solidFill>
                  <a:srgbClr val="FF0000"/>
                </a:solidFill>
                <a:latin typeface="Arial" charset="0"/>
              </a:rPr>
              <a:t>B214.</a:t>
            </a:r>
            <a:endParaRPr lang="es-ES" dirty="0" smtClean="0">
              <a:latin typeface="Arial" charset="0"/>
            </a:endParaRPr>
          </a:p>
          <a:p>
            <a:pPr lvl="1" eaLnBrk="1" hangingPunct="1"/>
            <a:endParaRPr lang="es-ES" dirty="0" smtClean="0">
              <a:latin typeface="Arial" charset="0"/>
            </a:endParaRPr>
          </a:p>
          <a:p>
            <a:pPr lvl="1" eaLnBrk="1" hangingPunct="1"/>
            <a:endParaRPr lang="es-ES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es-ES" b="1" dirty="0" smtClean="0">
                <a:solidFill>
                  <a:schemeClr val="tx2"/>
                </a:solidFill>
                <a:latin typeface="Arial" charset="0"/>
              </a:rPr>
              <a:t>Alumnos: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Leer los artículos.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Ejecutar un proyecto en equipos de 2 integrantes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Examen final.</a:t>
            </a:r>
          </a:p>
          <a:p>
            <a:pPr eaLnBrk="1" hangingPunct="1"/>
            <a:endParaRPr lang="es-ES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Requisitos de Aprobación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0325" y="1009650"/>
            <a:ext cx="7850188" cy="5732463"/>
          </a:xfrm>
        </p:spPr>
        <p:txBody>
          <a:bodyPr/>
          <a:lstStyle/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1300" dirty="0" smtClean="0">
              <a:latin typeface="Arial" charset="0"/>
              <a:cs typeface="Arial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Promedio de notas de lecturas y del proyecto debe ser mayor o igual a 4.0. 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La nota del examen debe ser mayor o igual a 4.0.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500" dirty="0" smtClean="0">
                <a:latin typeface="Arial" charset="0"/>
                <a:cs typeface="Times New Roman" pitchFamily="18" charset="0"/>
              </a:rPr>
              <a:t>             </a:t>
            </a:r>
            <a:r>
              <a:rPr lang="es-ES" sz="2500" b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NF = 0.3 * PNC + 0.4 * PNP + 0.3 * NE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</a:t>
            </a: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     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NF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Nota Final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 PNC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Promedio de Notas de Control de Lectura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  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PNP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Promedio de Notas del Proyecto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NE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Nota del Examen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endParaRPr lang="es-ES" sz="2500" dirty="0" smtClean="0">
              <a:latin typeface="Arial" charset="0"/>
              <a:cs typeface="Arial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Podrá</a:t>
            </a:r>
            <a:r>
              <a:rPr lang="es-ES" sz="2500" dirty="0" smtClean="0">
                <a:latin typeface="Arial" charset="0"/>
                <a:cs typeface="Times New Roman" pitchFamily="18" charset="0"/>
              </a:rPr>
              <a:t> eximirse del examen aquel que tenga promedio </a:t>
            </a:r>
            <a:r>
              <a:rPr lang="es-ES" sz="25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5.5 o más en PNC y PNP</a:t>
            </a:r>
            <a:r>
              <a:rPr lang="es-ES" sz="2500" dirty="0" smtClean="0">
                <a:latin typeface="Arial" charset="0"/>
                <a:cs typeface="Times New Roman" pitchFamily="18" charset="0"/>
              </a:rPr>
              <a:t>. En ese caso, la nota del examen será el promedio de los controles.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0"/>
            <a:ext cx="6982544" cy="990600"/>
          </a:xfrm>
        </p:spPr>
        <p:txBody>
          <a:bodyPr/>
          <a:lstStyle/>
          <a:p>
            <a:pPr eaLnBrk="1" hangingPunct="1"/>
            <a:r>
              <a:rPr lang="es-ES" sz="4800" dirty="0" smtClean="0">
                <a:latin typeface="Arial" charset="0"/>
              </a:rPr>
              <a:t>Evaluación del Proyecto</a:t>
            </a:r>
            <a:endParaRPr lang="es-ES" dirty="0" smtClean="0">
              <a:latin typeface="Arial" charset="0"/>
            </a:endParaRPr>
          </a:p>
        </p:txBody>
      </p:sp>
      <p:graphicFrame>
        <p:nvGraphicFramePr>
          <p:cNvPr id="15647" name="Group 287"/>
          <p:cNvGraphicFramePr>
            <a:graphicFrameLocks noGrp="1"/>
          </p:cNvGraphicFramePr>
          <p:nvPr>
            <p:ph sz="half" idx="2"/>
          </p:nvPr>
        </p:nvGraphicFramePr>
        <p:xfrm>
          <a:off x="1331911" y="1268760"/>
          <a:ext cx="7704584" cy="5585749"/>
        </p:xfrm>
        <a:graphic>
          <a:graphicData uri="http://schemas.openxmlformats.org/drawingml/2006/table">
            <a:tbl>
              <a:tblPr/>
              <a:tblGrid>
                <a:gridCol w="2708715"/>
                <a:gridCol w="1683502"/>
                <a:gridCol w="1656184"/>
                <a:gridCol w="1656183"/>
              </a:tblGrid>
              <a:tr h="722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Roles / Phases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% de la Nota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Fecha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de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Entrega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Fecha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de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Presentación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Exploración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Problema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Abordar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Definición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del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Proyecto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Ago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Ago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99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Diseño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Prototipo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Exploratorio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 / Sep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Sep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Diseño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Arquitectónico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 la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Solución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 / Oct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/Oct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66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Diseño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Detallado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la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Solución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02 / Nov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02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Entrega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del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Prototipo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/ Nov.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 / Nov.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954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Tarea para el Martes 17/8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844824"/>
            <a:ext cx="7596336" cy="5013176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Los que están inscritos en el curso y no lo van a tomar, por favor 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avísenme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Los que no están inscritos y quieren tomar el curso, por favor 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avísenme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Entregar conformación del 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equipo de trabajo.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CC - v2">
  <a:themeElements>
    <a:clrScheme name="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00FFFF"/>
      </a:accent2>
      <a:accent3>
        <a:srgbClr val="AAAAC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CC - v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CC - v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C - v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DCC - v2</Template>
  <TotalTime>1826</TotalTime>
  <Words>631</Words>
  <Application>Microsoft Office PowerPoint</Application>
  <PresentationFormat>Presentación en pantalla (4:3)</PresentationFormat>
  <Paragraphs>146</Paragraphs>
  <Slides>20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DCC - v2</vt:lpstr>
      <vt:lpstr>CC68V Computación Social</vt:lpstr>
      <vt:lpstr>Responsable:</vt:lpstr>
      <vt:lpstr>Agenda</vt:lpstr>
      <vt:lpstr>Objetivos de Curso</vt:lpstr>
      <vt:lpstr>Contenidos del Curso </vt:lpstr>
      <vt:lpstr>Metodología</vt:lpstr>
      <vt:lpstr>Requisitos de Aprobación</vt:lpstr>
      <vt:lpstr>Evaluación del Proyecto</vt:lpstr>
      <vt:lpstr>Tarea para el Martes 17/8</vt:lpstr>
      <vt:lpstr>Bibliografía</vt:lpstr>
      <vt:lpstr>Preguntas??</vt:lpstr>
      <vt:lpstr>Computación Social: Definiciones y Ejemplos </vt:lpstr>
      <vt:lpstr>Definición</vt:lpstr>
      <vt:lpstr>Ejemplos de Computación Social</vt:lpstr>
      <vt:lpstr>Herramientas para Comp. Social</vt:lpstr>
      <vt:lpstr>¿Qué se puede hacer como proyecto del curso?</vt:lpstr>
      <vt:lpstr>Chiste… pero no tan chiste…</vt:lpstr>
      <vt:lpstr>Chiste… pero no tan chiste…</vt:lpstr>
      <vt:lpstr>Chiste… pero no tan chiste…</vt:lpstr>
      <vt:lpstr>Chiste… pero no tan chiste…</vt:lpstr>
    </vt:vector>
  </TitlesOfParts>
  <Company>PUC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de Software</dc:title>
  <dc:creator>Sergio Ochoa</dc:creator>
  <cp:lastModifiedBy>Sergio</cp:lastModifiedBy>
  <cp:revision>233</cp:revision>
  <dcterms:created xsi:type="dcterms:W3CDTF">2000-04-11T13:26:24Z</dcterms:created>
  <dcterms:modified xsi:type="dcterms:W3CDTF">2010-08-12T20:56:22Z</dcterms:modified>
</cp:coreProperties>
</file>