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3"/>
  </p:notesMasterIdLst>
  <p:sldIdLst>
    <p:sldId id="256" r:id="rId2"/>
    <p:sldId id="273" r:id="rId3"/>
    <p:sldId id="276" r:id="rId4"/>
    <p:sldId id="274" r:id="rId5"/>
    <p:sldId id="277" r:id="rId6"/>
    <p:sldId id="278" r:id="rId7"/>
    <p:sldId id="279" r:id="rId8"/>
    <p:sldId id="275" r:id="rId9"/>
    <p:sldId id="280" r:id="rId10"/>
    <p:sldId id="281" r:id="rId11"/>
    <p:sldId id="282" r:id="rId1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1604"/>
    <a:srgbClr val="C51907"/>
    <a:srgbClr val="E6E6E6"/>
    <a:srgbClr val="F2F2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90" autoAdjust="0"/>
  </p:normalViewPr>
  <p:slideViewPr>
    <p:cSldViewPr>
      <p:cViewPr varScale="1">
        <p:scale>
          <a:sx n="69" d="100"/>
          <a:sy n="69" d="100"/>
        </p:scale>
        <p:origin x="-11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3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Haga clic para modificar el estilo de texto del patrón</a:t>
            </a:r>
          </a:p>
          <a:p>
            <a:pPr lvl="1"/>
            <a:r>
              <a:rPr lang="en-US" noProof="0" smtClean="0"/>
              <a:t>Segundo nivel</a:t>
            </a:r>
          </a:p>
          <a:p>
            <a:pPr lvl="2"/>
            <a:r>
              <a:rPr lang="en-US" noProof="0" smtClean="0"/>
              <a:t>Tercer nivel</a:t>
            </a:r>
          </a:p>
          <a:p>
            <a:pPr lvl="3"/>
            <a:r>
              <a:rPr lang="en-US" noProof="0" smtClean="0"/>
              <a:t>Cuarto nivel</a:t>
            </a:r>
          </a:p>
          <a:p>
            <a:pPr lvl="4"/>
            <a:r>
              <a:rPr lang="en-US" noProof="0" smtClean="0"/>
              <a:t>Quinto nivel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F5B2B57-4AF5-403D-BBD2-DA2D15D8C80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C96DF5-43AF-4699-80B1-662149B954D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EE1982-A70F-4C98-B9A0-719360D1A815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EE1982-A70F-4C98-B9A0-719360D1A815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EE1982-A70F-4C98-B9A0-719360D1A815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EE1982-A70F-4C98-B9A0-719360D1A815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EE1982-A70F-4C98-B9A0-719360D1A815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EE1982-A70F-4C98-B9A0-719360D1A815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EE1982-A70F-4C98-B9A0-719360D1A815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EE1982-A70F-4C98-B9A0-719360D1A815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EE1982-A70F-4C98-B9A0-719360D1A815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EE1982-A70F-4C98-B9A0-719360D1A815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767D3-CDE0-45BF-B0FF-0A322384BFA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976D0-A4B1-4120-8CC3-CD3DFB6C74F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D2B62-CB64-4BDE-9557-FB67C4D34A7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143000"/>
            <a:ext cx="36195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143000"/>
            <a:ext cx="36195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CEEF14-33FC-4007-B622-4A99397E093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BC6E7-50EA-469B-9014-FDD2DAEB615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0E367-9BBF-4538-98C4-415E5B11182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143000"/>
            <a:ext cx="3619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143000"/>
            <a:ext cx="3619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E3311-D6AB-4E53-AC4A-E051DFB0B1A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8CFBD-6782-41C7-92AC-CE3F6C2515E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151D7-7CEF-4FC3-9B0A-FB21BC57ADB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7BD38-6886-445D-AC2C-AAD47C5AED8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9C0D7-5515-47E2-B895-F01DE5F8BF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C911E-80A1-4874-B949-C497D0C5D99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143000"/>
            <a:ext cx="739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75631FD-7C4F-4C73-A2A7-106350A3D51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64096" y="2132856"/>
            <a:ext cx="7772400" cy="1470025"/>
          </a:xfrm>
        </p:spPr>
        <p:txBody>
          <a:bodyPr/>
          <a:lstStyle/>
          <a:p>
            <a:pPr eaLnBrk="1" hangingPunct="1"/>
            <a:r>
              <a:rPr lang="es-ES" b="1" dirty="0" smtClean="0">
                <a:latin typeface="Arial" charset="0"/>
              </a:rPr>
              <a:t>Diseño Distribuido de una Arquitectura de Software</a:t>
            </a:r>
            <a:endParaRPr lang="es-ES" dirty="0" smtClean="0">
              <a:latin typeface="Arial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28825" y="4500563"/>
            <a:ext cx="6400800" cy="1752600"/>
          </a:xfrm>
        </p:spPr>
        <p:txBody>
          <a:bodyPr/>
          <a:lstStyle/>
          <a:p>
            <a:pPr eaLnBrk="1" hangingPunct="1"/>
            <a:r>
              <a:rPr lang="es-ES" dirty="0" err="1" smtClean="0">
                <a:latin typeface="Arial" charset="0"/>
              </a:rPr>
              <a:t>Faber</a:t>
            </a:r>
            <a:r>
              <a:rPr lang="es-ES" dirty="0" smtClean="0">
                <a:latin typeface="Arial" charset="0"/>
              </a:rPr>
              <a:t> </a:t>
            </a:r>
            <a:r>
              <a:rPr lang="es-ES" dirty="0" smtClean="0">
                <a:latin typeface="Arial" charset="0"/>
              </a:rPr>
              <a:t>Giraldo </a:t>
            </a:r>
            <a:r>
              <a:rPr lang="es-ES" sz="2400" dirty="0" smtClean="0">
                <a:latin typeface="Arial" charset="0"/>
              </a:rPr>
              <a:t>– Univ. del Quindío</a:t>
            </a:r>
          </a:p>
          <a:p>
            <a:pPr eaLnBrk="1" hangingPunct="1"/>
            <a:r>
              <a:rPr lang="es-ES" dirty="0" smtClean="0">
                <a:latin typeface="Arial" charset="0"/>
              </a:rPr>
              <a:t>Sergio Ochoa </a:t>
            </a:r>
            <a:r>
              <a:rPr lang="es-ES" sz="2400" dirty="0" smtClean="0">
                <a:latin typeface="Arial" charset="0"/>
              </a:rPr>
              <a:t>– Univ. de Chile</a:t>
            </a:r>
          </a:p>
          <a:p>
            <a:pPr eaLnBrk="1" hangingPunct="1"/>
            <a:endParaRPr lang="es-ES" sz="2400" b="1" dirty="0" smtClean="0">
              <a:latin typeface="Arial" charset="0"/>
            </a:endParaRPr>
          </a:p>
          <a:p>
            <a:pPr eaLnBrk="1" hangingPunct="1"/>
            <a:r>
              <a:rPr lang="es-ES" sz="1800" dirty="0" smtClean="0">
                <a:latin typeface="Arial" charset="0"/>
              </a:rPr>
              <a:t>Oct. 2010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Tareas Importantes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7" y="1268760"/>
            <a:ext cx="8028384" cy="5589240"/>
          </a:xfrm>
        </p:spPr>
        <p:txBody>
          <a:bodyPr/>
          <a:lstStyle/>
          <a:p>
            <a:pPr marL="609600" indent="-431800" eaLnBrk="1" hangingPunct="1">
              <a:lnSpc>
                <a:spcPct val="90000"/>
              </a:lnSpc>
              <a:spcAft>
                <a:spcPct val="40000"/>
              </a:spcAft>
            </a:pPr>
            <a:r>
              <a:rPr lang="es-ES" sz="3000" dirty="0" smtClean="0">
                <a:latin typeface="Arial" charset="0"/>
              </a:rPr>
              <a:t>Esa y el resto de las sesiones de </a:t>
            </a:r>
            <a:r>
              <a:rPr lang="es-ES" sz="3000" dirty="0" err="1" smtClean="0">
                <a:latin typeface="Arial" charset="0"/>
              </a:rPr>
              <a:t>videoconf</a:t>
            </a:r>
            <a:r>
              <a:rPr lang="es-ES" sz="3000" dirty="0" smtClean="0">
                <a:latin typeface="Arial" charset="0"/>
              </a:rPr>
              <a:t>. deben grabarse en </a:t>
            </a:r>
            <a:r>
              <a:rPr lang="es-ES" sz="3000" dirty="0" err="1" smtClean="0">
                <a:latin typeface="Arial" charset="0"/>
              </a:rPr>
              <a:t>LiveMeeting</a:t>
            </a:r>
            <a:r>
              <a:rPr lang="es-ES" sz="3000" dirty="0" smtClean="0">
                <a:latin typeface="Arial" charset="0"/>
              </a:rPr>
              <a:t>.. </a:t>
            </a:r>
            <a:r>
              <a:rPr lang="es-ES" sz="3000" dirty="0" smtClean="0">
                <a:solidFill>
                  <a:schemeClr val="tx2"/>
                </a:solidFill>
                <a:latin typeface="Arial" charset="0"/>
              </a:rPr>
              <a:t>Carla </a:t>
            </a:r>
            <a:r>
              <a:rPr lang="es-ES" sz="3000" dirty="0" err="1" smtClean="0">
                <a:solidFill>
                  <a:schemeClr val="tx2"/>
                </a:solidFill>
                <a:latin typeface="Arial" charset="0"/>
              </a:rPr>
              <a:t>Vairetti</a:t>
            </a:r>
            <a:r>
              <a:rPr lang="es-ES" sz="3000" dirty="0" smtClean="0">
                <a:latin typeface="Arial" charset="0"/>
              </a:rPr>
              <a:t> está coordinando eso.</a:t>
            </a:r>
          </a:p>
          <a:p>
            <a:pPr marL="609600" indent="-431800" eaLnBrk="1" hangingPunct="1">
              <a:lnSpc>
                <a:spcPct val="90000"/>
              </a:lnSpc>
              <a:spcAft>
                <a:spcPct val="40000"/>
              </a:spcAft>
            </a:pPr>
            <a:r>
              <a:rPr lang="es-ES" sz="3000" dirty="0" smtClean="0">
                <a:latin typeface="Arial" charset="0"/>
              </a:rPr>
              <a:t>El equipo debe negociar y ver cómo integrar las soluciones individuales, para generar una solución integral </a:t>
            </a:r>
            <a:r>
              <a:rPr lang="es-ES" sz="3000" dirty="0" smtClean="0">
                <a:solidFill>
                  <a:schemeClr val="tx2"/>
                </a:solidFill>
                <a:latin typeface="Arial" charset="0"/>
              </a:rPr>
              <a:t>(por </a:t>
            </a:r>
            <a:r>
              <a:rPr lang="es-ES" sz="3000" dirty="0" err="1" smtClean="0">
                <a:solidFill>
                  <a:schemeClr val="tx2"/>
                </a:solidFill>
                <a:latin typeface="Arial" charset="0"/>
              </a:rPr>
              <a:t>videoconf</a:t>
            </a:r>
            <a:r>
              <a:rPr lang="es-ES" sz="3000" dirty="0" smtClean="0">
                <a:solidFill>
                  <a:schemeClr val="tx2"/>
                </a:solidFill>
                <a:latin typeface="Arial" charset="0"/>
              </a:rPr>
              <a:t>.).</a:t>
            </a:r>
          </a:p>
          <a:p>
            <a:pPr marL="609600" indent="-431800" eaLnBrk="1" hangingPunct="1">
              <a:lnSpc>
                <a:spcPct val="90000"/>
              </a:lnSpc>
              <a:spcAft>
                <a:spcPct val="40000"/>
              </a:spcAft>
            </a:pPr>
            <a:r>
              <a:rPr lang="es-ES" sz="3000" i="1" dirty="0" smtClean="0">
                <a:solidFill>
                  <a:schemeClr val="tx2"/>
                </a:solidFill>
                <a:latin typeface="Arial" charset="0"/>
              </a:rPr>
              <a:t>Hasta el 01 de Nov.</a:t>
            </a:r>
            <a:r>
              <a:rPr lang="es-ES" sz="3000" dirty="0" smtClean="0">
                <a:latin typeface="Arial" charset="0"/>
              </a:rPr>
              <a:t>: </a:t>
            </a:r>
            <a:r>
              <a:rPr lang="es-ES" sz="3000" dirty="0" smtClean="0">
                <a:latin typeface="Arial" charset="0"/>
              </a:rPr>
              <a:t>Cada equipo debe entregar un diseño que considere los tres </a:t>
            </a:r>
            <a:r>
              <a:rPr lang="es-ES" sz="3000" dirty="0" err="1" smtClean="0">
                <a:latin typeface="Arial" charset="0"/>
              </a:rPr>
              <a:t>req</a:t>
            </a:r>
            <a:r>
              <a:rPr lang="es-ES" sz="3000" dirty="0" smtClean="0">
                <a:latin typeface="Arial" charset="0"/>
              </a:rPr>
              <a:t>. de </a:t>
            </a:r>
            <a:r>
              <a:rPr lang="es-ES" sz="3000" dirty="0" err="1" smtClean="0">
                <a:latin typeface="Arial" charset="0"/>
              </a:rPr>
              <a:t>de</a:t>
            </a:r>
            <a:r>
              <a:rPr lang="es-ES" sz="3000" dirty="0" smtClean="0">
                <a:latin typeface="Arial" charset="0"/>
              </a:rPr>
              <a:t> calidad antes mencionados.</a:t>
            </a:r>
          </a:p>
          <a:p>
            <a:pPr marL="609600" indent="-431800" eaLnBrk="1" hangingPunct="1">
              <a:lnSpc>
                <a:spcPct val="90000"/>
              </a:lnSpc>
              <a:spcAft>
                <a:spcPct val="40000"/>
              </a:spcAft>
            </a:pPr>
            <a:endParaRPr lang="es-ES" sz="3000" dirty="0" smtClean="0">
              <a:latin typeface="Arial" charset="0"/>
            </a:endParaRPr>
          </a:p>
          <a:p>
            <a:pPr marL="609600" indent="-431800" eaLnBrk="1" hangingPunct="1">
              <a:lnSpc>
                <a:spcPct val="90000"/>
              </a:lnSpc>
              <a:spcAft>
                <a:spcPct val="40000"/>
              </a:spcAft>
            </a:pPr>
            <a:endParaRPr lang="es-ES" sz="3000" dirty="0" smtClean="0"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Videoconferencias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7" y="1124744"/>
            <a:ext cx="8028384" cy="5733256"/>
          </a:xfrm>
        </p:spPr>
        <p:txBody>
          <a:bodyPr/>
          <a:lstStyle/>
          <a:p>
            <a:pPr marL="609600" indent="-431800" eaLnBrk="1" hangingPunct="1">
              <a:spcBef>
                <a:spcPts val="3000"/>
              </a:spcBef>
              <a:spcAft>
                <a:spcPts val="3000"/>
              </a:spcAft>
            </a:pPr>
            <a:r>
              <a:rPr lang="es-ES" dirty="0" smtClean="0">
                <a:solidFill>
                  <a:schemeClr val="tx2"/>
                </a:solidFill>
                <a:latin typeface="Arial" charset="0"/>
              </a:rPr>
              <a:t>Grabación 1: </a:t>
            </a:r>
            <a:r>
              <a:rPr lang="es-ES" dirty="0" smtClean="0">
                <a:latin typeface="Arial" charset="0"/>
              </a:rPr>
              <a:t>Sesión de conocimiento de los miembros del equipo</a:t>
            </a:r>
            <a:r>
              <a:rPr lang="es-ES" dirty="0" smtClean="0">
                <a:latin typeface="Arial" charset="0"/>
              </a:rPr>
              <a:t>. </a:t>
            </a:r>
            <a:r>
              <a:rPr lang="es-ES" sz="2400" dirty="0" smtClean="0">
                <a:solidFill>
                  <a:schemeClr val="tx2"/>
                </a:solidFill>
                <a:latin typeface="Arial" charset="0"/>
              </a:rPr>
              <a:t>(hasta el 15 de Oct.)</a:t>
            </a:r>
            <a:endParaRPr lang="es-ES" sz="2400" dirty="0" smtClean="0">
              <a:solidFill>
                <a:schemeClr val="tx2"/>
              </a:solidFill>
              <a:latin typeface="Arial" charset="0"/>
            </a:endParaRPr>
          </a:p>
          <a:p>
            <a:pPr marL="609600" indent="-431800" eaLnBrk="1" hangingPunct="1">
              <a:spcBef>
                <a:spcPts val="3000"/>
              </a:spcBef>
              <a:spcAft>
                <a:spcPts val="3000"/>
              </a:spcAft>
            </a:pPr>
            <a:r>
              <a:rPr lang="es-ES" dirty="0" smtClean="0">
                <a:solidFill>
                  <a:schemeClr val="tx2"/>
                </a:solidFill>
                <a:latin typeface="Arial" charset="0"/>
              </a:rPr>
              <a:t>Grabación 2: </a:t>
            </a:r>
            <a:r>
              <a:rPr lang="es-ES" dirty="0" smtClean="0">
                <a:latin typeface="Arial" charset="0"/>
              </a:rPr>
              <a:t>Explicación de las soluciones </a:t>
            </a:r>
            <a:r>
              <a:rPr lang="es-ES" dirty="0" err="1" smtClean="0">
                <a:latin typeface="Arial" charset="0"/>
              </a:rPr>
              <a:t>arq.</a:t>
            </a:r>
            <a:r>
              <a:rPr lang="es-ES" dirty="0" smtClean="0">
                <a:latin typeface="Arial" charset="0"/>
              </a:rPr>
              <a:t> Individuales</a:t>
            </a:r>
            <a:r>
              <a:rPr lang="es-ES" dirty="0" smtClean="0">
                <a:latin typeface="Arial" charset="0"/>
              </a:rPr>
              <a:t>.</a:t>
            </a:r>
            <a:r>
              <a:rPr lang="es-ES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s-ES" sz="2400" dirty="0" smtClean="0">
                <a:solidFill>
                  <a:schemeClr val="tx2"/>
                </a:solidFill>
                <a:latin typeface="Arial" charset="0"/>
              </a:rPr>
              <a:t>(hasta el </a:t>
            </a:r>
            <a:r>
              <a:rPr lang="es-ES" sz="2400" dirty="0" smtClean="0">
                <a:solidFill>
                  <a:schemeClr val="tx2"/>
                </a:solidFill>
                <a:latin typeface="Arial" charset="0"/>
              </a:rPr>
              <a:t>25 </a:t>
            </a:r>
            <a:r>
              <a:rPr lang="es-ES" sz="2400" dirty="0" smtClean="0">
                <a:solidFill>
                  <a:schemeClr val="tx2"/>
                </a:solidFill>
                <a:latin typeface="Arial" charset="0"/>
              </a:rPr>
              <a:t>de Oct.)</a:t>
            </a:r>
            <a:endParaRPr lang="es-ES" sz="2400" dirty="0" smtClean="0">
              <a:latin typeface="Arial" charset="0"/>
            </a:endParaRPr>
          </a:p>
          <a:p>
            <a:pPr marL="609600" indent="-431800" eaLnBrk="1" hangingPunct="1">
              <a:spcBef>
                <a:spcPts val="3000"/>
              </a:spcBef>
              <a:spcAft>
                <a:spcPts val="3000"/>
              </a:spcAft>
            </a:pPr>
            <a:r>
              <a:rPr lang="es-ES" dirty="0" smtClean="0">
                <a:solidFill>
                  <a:schemeClr val="tx2"/>
                </a:solidFill>
                <a:latin typeface="Arial" charset="0"/>
              </a:rPr>
              <a:t>Grabación 3: </a:t>
            </a:r>
            <a:r>
              <a:rPr lang="es-ES" dirty="0" smtClean="0">
                <a:latin typeface="Arial" charset="0"/>
              </a:rPr>
              <a:t>Negociación a integración de las soluciones individuales</a:t>
            </a:r>
            <a:r>
              <a:rPr lang="es-ES" dirty="0" smtClean="0">
                <a:latin typeface="Arial" charset="0"/>
              </a:rPr>
              <a:t>.</a:t>
            </a:r>
            <a:r>
              <a:rPr lang="es-ES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s-ES" sz="2400" dirty="0" smtClean="0">
                <a:solidFill>
                  <a:schemeClr val="tx2"/>
                </a:solidFill>
                <a:latin typeface="Arial" charset="0"/>
              </a:rPr>
              <a:t>(hasta el </a:t>
            </a:r>
            <a:r>
              <a:rPr lang="es-ES" sz="2400" dirty="0" smtClean="0">
                <a:solidFill>
                  <a:schemeClr val="tx2"/>
                </a:solidFill>
                <a:latin typeface="Arial" charset="0"/>
              </a:rPr>
              <a:t>01 </a:t>
            </a:r>
            <a:r>
              <a:rPr lang="es-ES" sz="2400" dirty="0" smtClean="0">
                <a:solidFill>
                  <a:schemeClr val="tx2"/>
                </a:solidFill>
                <a:latin typeface="Arial" charset="0"/>
              </a:rPr>
              <a:t>de </a:t>
            </a:r>
            <a:r>
              <a:rPr lang="es-ES" sz="2400" dirty="0" smtClean="0">
                <a:solidFill>
                  <a:schemeClr val="tx2"/>
                </a:solidFill>
                <a:latin typeface="Arial" charset="0"/>
              </a:rPr>
              <a:t>Nov.)</a:t>
            </a:r>
            <a:endParaRPr lang="es-ES" sz="2400" dirty="0" smtClean="0">
              <a:latin typeface="Arial" charset="0"/>
            </a:endParaRPr>
          </a:p>
          <a:p>
            <a:pPr marL="609600" indent="-431800" eaLnBrk="1" hangingPunct="1">
              <a:spcBef>
                <a:spcPts val="3000"/>
              </a:spcBef>
              <a:spcAft>
                <a:spcPts val="3000"/>
              </a:spcAft>
            </a:pPr>
            <a:endParaRPr lang="es-ES" dirty="0" smtClean="0">
              <a:latin typeface="Arial" charset="0"/>
            </a:endParaRPr>
          </a:p>
          <a:p>
            <a:pPr marL="609600" indent="-431800" eaLnBrk="1" hangingPunct="1">
              <a:spcBef>
                <a:spcPts val="3000"/>
              </a:spcBef>
              <a:spcAft>
                <a:spcPts val="3000"/>
              </a:spcAft>
            </a:pPr>
            <a:endParaRPr lang="es-ES" sz="3200" dirty="0" smtClean="0"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Enunciado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428750"/>
            <a:ext cx="7812087" cy="542925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ct val="40000"/>
              </a:spcAft>
              <a:buNone/>
            </a:pPr>
            <a:r>
              <a:rPr lang="es-ES" dirty="0" smtClean="0">
                <a:latin typeface="Arial" charset="0"/>
              </a:rPr>
              <a:t>Desarrollar un Sistema de Mensajería Seguro (tipo Chat), pero con persistencia.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714750"/>
            <a:ext cx="3048000" cy="3143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1331640" y="2852936"/>
            <a:ext cx="4964821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3200" dirty="0" smtClean="0">
                <a:latin typeface="Arial" pitchFamily="34" charset="0"/>
                <a:cs typeface="Arial" pitchFamily="34" charset="0"/>
              </a:rPr>
              <a:t>La arquitectura puede ser:</a:t>
            </a:r>
          </a:p>
          <a:p>
            <a:endParaRPr lang="es-CL" dirty="0">
              <a:latin typeface="Arial" pitchFamily="34" charset="0"/>
              <a:cs typeface="Arial" pitchFamily="34" charset="0"/>
            </a:endParaRPr>
          </a:p>
          <a:p>
            <a:r>
              <a:rPr lang="es-CL" dirty="0" smtClean="0">
                <a:latin typeface="Arial" pitchFamily="34" charset="0"/>
                <a:cs typeface="Arial" pitchFamily="34" charset="0"/>
              </a:rPr>
              <a:t>                      </a:t>
            </a:r>
          </a:p>
          <a:p>
            <a:r>
              <a:rPr lang="es-CL" dirty="0" smtClean="0">
                <a:latin typeface="Arial" pitchFamily="34" charset="0"/>
                <a:cs typeface="Arial" pitchFamily="34" charset="0"/>
              </a:rPr>
              <a:t>                              Centralizada:</a:t>
            </a:r>
          </a:p>
          <a:p>
            <a:endParaRPr lang="es-CL" dirty="0">
              <a:latin typeface="Arial" pitchFamily="34" charset="0"/>
              <a:cs typeface="Arial" pitchFamily="34" charset="0"/>
            </a:endParaRPr>
          </a:p>
          <a:p>
            <a:endParaRPr lang="es-CL" dirty="0" smtClean="0">
              <a:latin typeface="Arial" pitchFamily="34" charset="0"/>
              <a:cs typeface="Arial" pitchFamily="34" charset="0"/>
            </a:endParaRPr>
          </a:p>
          <a:p>
            <a:endParaRPr lang="es-CL" dirty="0">
              <a:latin typeface="Arial" pitchFamily="34" charset="0"/>
              <a:cs typeface="Arial" pitchFamily="34" charset="0"/>
            </a:endParaRPr>
          </a:p>
          <a:p>
            <a:r>
              <a:rPr lang="es-CL" dirty="0" smtClean="0">
                <a:latin typeface="Arial" pitchFamily="34" charset="0"/>
                <a:cs typeface="Arial" pitchFamily="34" charset="0"/>
              </a:rPr>
              <a:t>                                  Distribuida:</a:t>
            </a:r>
          </a:p>
          <a:p>
            <a:endParaRPr lang="es-CL" dirty="0">
              <a:latin typeface="Arial" pitchFamily="34" charset="0"/>
              <a:cs typeface="Arial" pitchFamily="34" charset="0"/>
            </a:endParaRPr>
          </a:p>
          <a:p>
            <a:r>
              <a:rPr lang="es-CL" dirty="0" smtClean="0">
                <a:latin typeface="Arial" pitchFamily="34" charset="0"/>
                <a:cs typeface="Arial" pitchFamily="34" charset="0"/>
              </a:rPr>
              <a:t>… o mezcla de ambas.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Enunciado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240110"/>
            <a:ext cx="8028384" cy="5429250"/>
          </a:xfrm>
        </p:spPr>
        <p:txBody>
          <a:bodyPr/>
          <a:lstStyle/>
          <a:p>
            <a:pPr marL="539750" indent="-361950" eaLnBrk="1" hangingPunct="1">
              <a:lnSpc>
                <a:spcPct val="90000"/>
              </a:lnSpc>
              <a:spcAft>
                <a:spcPts val="1800"/>
              </a:spcAft>
            </a:pPr>
            <a:r>
              <a:rPr lang="es-ES" dirty="0" smtClean="0">
                <a:latin typeface="Arial" charset="0"/>
              </a:rPr>
              <a:t>El sistema funcionará en base a sesiones de conversación.</a:t>
            </a:r>
          </a:p>
          <a:p>
            <a:pPr marL="539750" indent="-361950" eaLnBrk="1" hangingPunct="1">
              <a:lnSpc>
                <a:spcPct val="90000"/>
              </a:lnSpc>
              <a:spcAft>
                <a:spcPts val="1800"/>
              </a:spcAft>
            </a:pPr>
            <a:r>
              <a:rPr lang="es-ES" dirty="0" smtClean="0">
                <a:latin typeface="Arial" charset="0"/>
              </a:rPr>
              <a:t>Brindará persistencia de los mensajes.</a:t>
            </a:r>
          </a:p>
          <a:p>
            <a:pPr marL="539750" indent="-361950" eaLnBrk="1" hangingPunct="1">
              <a:lnSpc>
                <a:spcPct val="90000"/>
              </a:lnSpc>
              <a:spcAft>
                <a:spcPts val="1800"/>
              </a:spcAft>
            </a:pPr>
            <a:r>
              <a:rPr lang="es-ES" dirty="0" smtClean="0">
                <a:latin typeface="Arial" charset="0"/>
              </a:rPr>
              <a:t>Deberá verificar la identidad de los usuarios.</a:t>
            </a:r>
          </a:p>
          <a:p>
            <a:pPr marL="539750" indent="-361950" eaLnBrk="1" hangingPunct="1">
              <a:lnSpc>
                <a:spcPct val="90000"/>
              </a:lnSpc>
              <a:spcAft>
                <a:spcPts val="1800"/>
              </a:spcAft>
            </a:pPr>
            <a:r>
              <a:rPr lang="es-ES" dirty="0" smtClean="0">
                <a:latin typeface="Arial" charset="0"/>
              </a:rPr>
              <a:t>La comunicación entre usuarios del sistema será factible o no dependiendo del rol de los mismos.</a:t>
            </a:r>
          </a:p>
          <a:p>
            <a:pPr marL="539750" indent="-361950" eaLnBrk="1" hangingPunct="1">
              <a:lnSpc>
                <a:spcPct val="90000"/>
              </a:lnSpc>
              <a:spcAft>
                <a:spcPts val="1800"/>
              </a:spcAft>
            </a:pPr>
            <a:r>
              <a:rPr lang="es-ES" dirty="0" smtClean="0">
                <a:latin typeface="Arial" charset="0"/>
              </a:rPr>
              <a:t>Ej. de roles: </a:t>
            </a:r>
            <a:r>
              <a:rPr lang="es-ES" sz="2400" dirty="0" smtClean="0">
                <a:latin typeface="Arial" charset="0"/>
              </a:rPr>
              <a:t>Presidente, ministro, secretario, etc.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Enunciado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52127" y="1124744"/>
            <a:ext cx="8172401" cy="5733256"/>
          </a:xfrm>
        </p:spPr>
        <p:txBody>
          <a:bodyPr/>
          <a:lstStyle/>
          <a:p>
            <a:pPr marL="442913" indent="-265113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</a:pPr>
            <a:r>
              <a:rPr lang="es-ES" sz="2800" dirty="0" smtClean="0">
                <a:solidFill>
                  <a:schemeClr val="tx2"/>
                </a:solidFill>
                <a:latin typeface="Arial" charset="0"/>
              </a:rPr>
              <a:t>HINT: </a:t>
            </a:r>
            <a:r>
              <a:rPr lang="es-ES" sz="2800" dirty="0" smtClean="0">
                <a:latin typeface="Arial" charset="0"/>
              </a:rPr>
              <a:t>La lista de roles de usuario y de interacciones válidas debería poder modificarse (fácilmente) en el tiempo.</a:t>
            </a:r>
          </a:p>
          <a:p>
            <a:pPr marL="442913" indent="-265113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</a:pPr>
            <a:r>
              <a:rPr lang="es-ES" sz="2800" dirty="0" smtClean="0">
                <a:latin typeface="Arial" charset="0"/>
              </a:rPr>
              <a:t>Hay usuarios de nivel superior </a:t>
            </a:r>
            <a:r>
              <a:rPr lang="es-ES" sz="1800" dirty="0" smtClean="0">
                <a:latin typeface="Arial" charset="0"/>
              </a:rPr>
              <a:t>(por ej. un ministro o el presidente, a través de sus asesores) </a:t>
            </a:r>
            <a:r>
              <a:rPr lang="es-ES" sz="2800" dirty="0" smtClean="0">
                <a:latin typeface="Arial" charset="0"/>
              </a:rPr>
              <a:t>que pueden autorizar interacciones excepcionales, que no están dentro de la lista de </a:t>
            </a:r>
            <a:r>
              <a:rPr lang="es-ES" sz="2800" dirty="0" err="1" smtClean="0">
                <a:latin typeface="Arial" charset="0"/>
              </a:rPr>
              <a:t>interac</a:t>
            </a:r>
            <a:r>
              <a:rPr lang="es-ES" sz="2800" dirty="0" smtClean="0">
                <a:latin typeface="Arial" charset="0"/>
              </a:rPr>
              <a:t>. válidas.</a:t>
            </a:r>
          </a:p>
          <a:p>
            <a:pPr marL="442913" indent="-265113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</a:pPr>
            <a:r>
              <a:rPr lang="es-ES" sz="2800" dirty="0" smtClean="0">
                <a:latin typeface="Arial" charset="0"/>
              </a:rPr>
              <a:t>La lista de interacciones válidas para un usuario depende del rol que éste tenga.</a:t>
            </a:r>
          </a:p>
          <a:p>
            <a:pPr marL="442913" indent="-265113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</a:pPr>
            <a:r>
              <a:rPr lang="es-ES" sz="2800" dirty="0" smtClean="0">
                <a:latin typeface="Arial" charset="0"/>
              </a:rPr>
              <a:t>El sistema debe tener mecanismos de </a:t>
            </a:r>
            <a:r>
              <a:rPr lang="es-ES" sz="2800" dirty="0" err="1" smtClean="0">
                <a:latin typeface="Arial" charset="0"/>
              </a:rPr>
              <a:t>awareness</a:t>
            </a:r>
            <a:r>
              <a:rPr lang="es-ES" sz="2800" dirty="0" smtClean="0">
                <a:latin typeface="Arial" charset="0"/>
              </a:rPr>
              <a:t> </a:t>
            </a:r>
            <a:r>
              <a:rPr lang="es-ES" sz="1800" dirty="0" smtClean="0">
                <a:latin typeface="Arial" charset="0"/>
              </a:rPr>
              <a:t>(Por ej. percepción de qué usuarios están conectados).</a:t>
            </a:r>
          </a:p>
          <a:p>
            <a:pPr marL="609600" indent="-431800" eaLnBrk="1" hangingPunct="1">
              <a:lnSpc>
                <a:spcPct val="90000"/>
              </a:lnSpc>
              <a:spcAft>
                <a:spcPct val="40000"/>
              </a:spcAft>
            </a:pPr>
            <a:endParaRPr lang="es-ES" sz="2800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Enunciado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6144" y="1124744"/>
            <a:ext cx="7956376" cy="5733256"/>
          </a:xfrm>
        </p:spPr>
        <p:txBody>
          <a:bodyPr/>
          <a:lstStyle/>
          <a:p>
            <a:pPr marL="442913" indent="-265113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</a:pPr>
            <a:r>
              <a:rPr lang="es-ES" sz="2800" dirty="0" smtClean="0">
                <a:latin typeface="Arial" charset="0"/>
              </a:rPr>
              <a:t>Todas las conversaciones son privadas…</a:t>
            </a:r>
          </a:p>
          <a:p>
            <a:pPr marL="442913" indent="-265113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</a:pPr>
            <a:r>
              <a:rPr lang="es-ES" sz="2800" dirty="0" smtClean="0">
                <a:latin typeface="Arial" charset="0"/>
              </a:rPr>
              <a:t>Los usuarios pueden crear una sesión de conversación, solicitar el ingreso a una conversación ya creada, y también de-suscribirse de una sesión.</a:t>
            </a:r>
          </a:p>
          <a:p>
            <a:pPr marL="442913" indent="-265113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</a:pPr>
            <a:r>
              <a:rPr lang="es-ES" sz="2800" dirty="0" smtClean="0">
                <a:latin typeface="Arial" charset="0"/>
              </a:rPr>
              <a:t>Cuando un usuario ingresa a una sesión de conversación, debe recibir la lista ordenada de mensajes intercambiados en esa conversación.</a:t>
            </a:r>
          </a:p>
          <a:p>
            <a:pPr marL="263525" indent="-263525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</a:pPr>
            <a:r>
              <a:rPr lang="es-ES" sz="2800" dirty="0" smtClean="0">
                <a:latin typeface="Arial" charset="0"/>
              </a:rPr>
              <a:t>Las conversaciones se mantienen activas hasta que sus miembros deciden darle de baja.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Enunciado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6144" y="1124744"/>
            <a:ext cx="7956376" cy="5733256"/>
          </a:xfrm>
        </p:spPr>
        <p:txBody>
          <a:bodyPr/>
          <a:lstStyle/>
          <a:p>
            <a:pPr marL="442913" indent="-265113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</a:pPr>
            <a:r>
              <a:rPr lang="es-ES" sz="2800" dirty="0" smtClean="0">
                <a:latin typeface="Arial" charset="0"/>
              </a:rPr>
              <a:t>La baja de una sesión puede ocurrir por diversos motivos:</a:t>
            </a:r>
          </a:p>
          <a:p>
            <a:pPr marL="842963" lvl="1" indent="-265113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</a:pPr>
            <a:r>
              <a:rPr lang="es-ES" sz="2400" dirty="0" smtClean="0">
                <a:latin typeface="Arial" charset="0"/>
              </a:rPr>
              <a:t>Se retiró el último usuario suscrito.</a:t>
            </a:r>
          </a:p>
          <a:p>
            <a:pPr marL="842963" lvl="1" indent="-265113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</a:pPr>
            <a:r>
              <a:rPr lang="es-ES" sz="2400" dirty="0" smtClean="0">
                <a:latin typeface="Arial" charset="0"/>
              </a:rPr>
              <a:t>No hubieron mensajes durante un período de un mes.</a:t>
            </a:r>
          </a:p>
          <a:p>
            <a:pPr marL="442913" indent="-265113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</a:pPr>
            <a:r>
              <a:rPr lang="es-ES" sz="2800" dirty="0" smtClean="0">
                <a:latin typeface="Arial" charset="0"/>
              </a:rPr>
              <a:t>Todas las conversaciones (aunque estén dadas de baja) deben poder ser accedidas de sólo lectura por los administradores del sistema.</a:t>
            </a:r>
          </a:p>
          <a:p>
            <a:pPr marL="442913" indent="-265113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</a:pPr>
            <a:r>
              <a:rPr lang="es-ES" sz="2800" dirty="0" smtClean="0">
                <a:latin typeface="Arial" charset="0"/>
              </a:rPr>
              <a:t>Los usuarios pueden entrar y salir del sistema según su necesidad.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Enunciado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6144" y="1124744"/>
            <a:ext cx="7956376" cy="5733256"/>
          </a:xfrm>
        </p:spPr>
        <p:txBody>
          <a:bodyPr/>
          <a:lstStyle/>
          <a:p>
            <a:pPr marL="442913" indent="-265113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</a:pPr>
            <a:r>
              <a:rPr lang="es-ES" sz="2800" dirty="0" smtClean="0">
                <a:latin typeface="Arial" charset="0"/>
              </a:rPr>
              <a:t>Hay restricciones de performance para el sistema.</a:t>
            </a:r>
          </a:p>
          <a:p>
            <a:pPr marL="442913" indent="-265113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</a:pPr>
            <a:r>
              <a:rPr lang="es-ES" sz="2800" dirty="0" smtClean="0">
                <a:latin typeface="Arial" charset="0"/>
              </a:rPr>
              <a:t>El transporte de los mensajes debe ser seguro.</a:t>
            </a:r>
          </a:p>
          <a:p>
            <a:pPr marL="442913" indent="-265113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</a:pPr>
            <a:r>
              <a:rPr lang="es-ES" sz="2800" dirty="0" smtClean="0">
                <a:latin typeface="Arial" charset="0"/>
              </a:rPr>
              <a:t>Se pueden reutilizar componentes pre-hechos (COTS) como parte de la solución.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Tareas Importantes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7" y="1268760"/>
            <a:ext cx="8028384" cy="5589240"/>
          </a:xfrm>
        </p:spPr>
        <p:txBody>
          <a:bodyPr/>
          <a:lstStyle/>
          <a:p>
            <a:pPr marL="609600" indent="-431800" eaLnBrk="1" hangingPunct="1">
              <a:lnSpc>
                <a:spcPct val="90000"/>
              </a:lnSpc>
              <a:spcBef>
                <a:spcPts val="3000"/>
              </a:spcBef>
              <a:spcAft>
                <a:spcPts val="1800"/>
              </a:spcAft>
            </a:pPr>
            <a:r>
              <a:rPr lang="es-ES" sz="3000" dirty="0" smtClean="0">
                <a:latin typeface="Arial" charset="0"/>
              </a:rPr>
              <a:t>Cada equipo deberá hacer un diseño </a:t>
            </a:r>
            <a:r>
              <a:rPr lang="es-ES" sz="3000" dirty="0" err="1" smtClean="0">
                <a:latin typeface="Arial" charset="0"/>
              </a:rPr>
              <a:t>arq.</a:t>
            </a:r>
            <a:r>
              <a:rPr lang="es-ES" sz="3000" dirty="0" smtClean="0">
                <a:latin typeface="Arial" charset="0"/>
              </a:rPr>
              <a:t> del sistema que sea: </a:t>
            </a:r>
            <a:r>
              <a:rPr lang="es-ES" sz="3000" i="1" dirty="0" err="1" smtClean="0">
                <a:solidFill>
                  <a:schemeClr val="tx2"/>
                </a:solidFill>
                <a:latin typeface="Arial" charset="0"/>
              </a:rPr>
              <a:t>mantenible</a:t>
            </a:r>
            <a:r>
              <a:rPr lang="es-ES" sz="3000" dirty="0" smtClean="0">
                <a:latin typeface="Arial" charset="0"/>
              </a:rPr>
              <a:t>, </a:t>
            </a:r>
            <a:r>
              <a:rPr lang="es-ES" sz="3000" i="1" dirty="0" smtClean="0">
                <a:solidFill>
                  <a:schemeClr val="tx2"/>
                </a:solidFill>
                <a:latin typeface="Arial" charset="0"/>
              </a:rPr>
              <a:t>seguro</a:t>
            </a:r>
            <a:r>
              <a:rPr lang="es-ES" sz="3000" dirty="0" smtClean="0">
                <a:latin typeface="Arial" charset="0"/>
              </a:rPr>
              <a:t>, y con </a:t>
            </a:r>
            <a:r>
              <a:rPr lang="es-ES" sz="3000" i="1" dirty="0" smtClean="0">
                <a:solidFill>
                  <a:schemeClr val="tx2"/>
                </a:solidFill>
                <a:latin typeface="Arial" charset="0"/>
              </a:rPr>
              <a:t>buena performance</a:t>
            </a:r>
            <a:r>
              <a:rPr lang="es-ES" sz="3000" dirty="0" smtClean="0">
                <a:latin typeface="Arial" charset="0"/>
              </a:rPr>
              <a:t>.</a:t>
            </a:r>
          </a:p>
          <a:p>
            <a:pPr marL="609600" indent="-431800" eaLnBrk="1" hangingPunct="1">
              <a:lnSpc>
                <a:spcPct val="90000"/>
              </a:lnSpc>
              <a:spcBef>
                <a:spcPts val="3000"/>
              </a:spcBef>
              <a:spcAft>
                <a:spcPts val="1800"/>
              </a:spcAft>
            </a:pPr>
            <a:r>
              <a:rPr lang="es-ES" sz="3000" i="1" dirty="0" smtClean="0">
                <a:solidFill>
                  <a:schemeClr val="tx2"/>
                </a:solidFill>
                <a:latin typeface="Arial" charset="0"/>
              </a:rPr>
              <a:t>Hasta el 15 </a:t>
            </a:r>
            <a:r>
              <a:rPr lang="es-ES" sz="3000" i="1" dirty="0" smtClean="0">
                <a:solidFill>
                  <a:schemeClr val="tx2"/>
                </a:solidFill>
                <a:latin typeface="Arial" charset="0"/>
              </a:rPr>
              <a:t>de </a:t>
            </a:r>
            <a:r>
              <a:rPr lang="es-ES" sz="3000" i="1" dirty="0" err="1" smtClean="0">
                <a:solidFill>
                  <a:schemeClr val="tx2"/>
                </a:solidFill>
                <a:latin typeface="Arial" charset="0"/>
              </a:rPr>
              <a:t>Oct</a:t>
            </a:r>
            <a:r>
              <a:rPr lang="es-ES" sz="3000" i="1" dirty="0" smtClean="0">
                <a:solidFill>
                  <a:schemeClr val="tx2"/>
                </a:solidFill>
                <a:latin typeface="Arial" charset="0"/>
              </a:rPr>
              <a:t>: </a:t>
            </a:r>
            <a:r>
              <a:rPr lang="es-ES" sz="3000" dirty="0" smtClean="0">
                <a:latin typeface="Arial" charset="0"/>
              </a:rPr>
              <a:t>Cada alumno debe escoger </a:t>
            </a:r>
            <a:r>
              <a:rPr lang="es-ES" sz="3000" dirty="0" smtClean="0">
                <a:solidFill>
                  <a:schemeClr val="tx2"/>
                </a:solidFill>
                <a:latin typeface="Arial" charset="0"/>
              </a:rPr>
              <a:t>un </a:t>
            </a:r>
            <a:r>
              <a:rPr lang="es-ES" sz="3000" dirty="0" err="1" smtClean="0">
                <a:solidFill>
                  <a:schemeClr val="tx2"/>
                </a:solidFill>
                <a:latin typeface="Arial" charset="0"/>
              </a:rPr>
              <a:t>Req</a:t>
            </a:r>
            <a:r>
              <a:rPr lang="es-ES" sz="3000" dirty="0" smtClean="0">
                <a:solidFill>
                  <a:schemeClr val="tx2"/>
                </a:solidFill>
                <a:latin typeface="Arial" charset="0"/>
              </a:rPr>
              <a:t>. de Calidad</a:t>
            </a:r>
            <a:r>
              <a:rPr lang="es-ES" sz="3000" dirty="0" smtClean="0">
                <a:latin typeface="Arial" charset="0"/>
              </a:rPr>
              <a:t> para trabajar.</a:t>
            </a:r>
          </a:p>
          <a:p>
            <a:pPr marL="609600" indent="-431800" eaLnBrk="1" hangingPunct="1">
              <a:lnSpc>
                <a:spcPct val="90000"/>
              </a:lnSpc>
              <a:spcBef>
                <a:spcPts val="3000"/>
              </a:spcBef>
              <a:spcAft>
                <a:spcPts val="1800"/>
              </a:spcAft>
            </a:pPr>
            <a:r>
              <a:rPr lang="es-ES" sz="3000" i="1" dirty="0" smtClean="0">
                <a:solidFill>
                  <a:schemeClr val="tx2"/>
                </a:solidFill>
                <a:latin typeface="Arial" charset="0"/>
              </a:rPr>
              <a:t>Hasta el 25 </a:t>
            </a:r>
            <a:r>
              <a:rPr lang="es-ES" sz="3000" i="1" dirty="0" smtClean="0">
                <a:solidFill>
                  <a:schemeClr val="tx2"/>
                </a:solidFill>
                <a:latin typeface="Arial" charset="0"/>
              </a:rPr>
              <a:t>de Oct.</a:t>
            </a:r>
            <a:r>
              <a:rPr lang="es-ES" sz="3000" dirty="0" smtClean="0">
                <a:latin typeface="Arial" charset="0"/>
              </a:rPr>
              <a:t>: Cada alumno debe entregar un diseño de la </a:t>
            </a:r>
            <a:r>
              <a:rPr lang="es-ES" sz="3000" dirty="0" err="1" smtClean="0">
                <a:latin typeface="Arial" charset="0"/>
              </a:rPr>
              <a:t>arq.</a:t>
            </a:r>
            <a:r>
              <a:rPr lang="es-ES" sz="3000" dirty="0" smtClean="0">
                <a:latin typeface="Arial" charset="0"/>
              </a:rPr>
              <a:t> considerando </a:t>
            </a:r>
            <a:r>
              <a:rPr lang="es-ES" sz="3000" u="sng" dirty="0" smtClean="0">
                <a:solidFill>
                  <a:schemeClr val="tx2"/>
                </a:solidFill>
                <a:latin typeface="Arial" charset="0"/>
              </a:rPr>
              <a:t>sólo</a:t>
            </a:r>
            <a:r>
              <a:rPr lang="es-ES" sz="3000" dirty="0" smtClean="0">
                <a:latin typeface="Arial" charset="0"/>
              </a:rPr>
              <a:t> uno de los atributos de calidad antes mencionados </a:t>
            </a:r>
            <a:r>
              <a:rPr lang="es-ES" sz="3000" dirty="0" smtClean="0">
                <a:solidFill>
                  <a:schemeClr val="tx2"/>
                </a:solidFill>
                <a:latin typeface="Arial" charset="0"/>
              </a:rPr>
              <a:t>(tarea individual)</a:t>
            </a:r>
            <a:r>
              <a:rPr lang="es-ES" sz="3000" dirty="0" smtClean="0">
                <a:latin typeface="Arial" charset="0"/>
              </a:rPr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Tareas Importantes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7" y="1268760"/>
            <a:ext cx="8028384" cy="5589240"/>
          </a:xfrm>
        </p:spPr>
        <p:txBody>
          <a:bodyPr/>
          <a:lstStyle/>
          <a:p>
            <a:pPr marL="609600" indent="-431800" eaLnBrk="1" hangingPunct="1">
              <a:lnSpc>
                <a:spcPct val="90000"/>
              </a:lnSpc>
              <a:spcAft>
                <a:spcPct val="40000"/>
              </a:spcAft>
            </a:pPr>
            <a:r>
              <a:rPr lang="es-ES" dirty="0" smtClean="0">
                <a:latin typeface="Arial" charset="0"/>
              </a:rPr>
              <a:t>El diseño </a:t>
            </a:r>
            <a:r>
              <a:rPr lang="es-ES" dirty="0" err="1" smtClean="0">
                <a:latin typeface="Arial" charset="0"/>
              </a:rPr>
              <a:t>arq.</a:t>
            </a:r>
            <a:r>
              <a:rPr lang="es-ES" dirty="0" smtClean="0">
                <a:latin typeface="Arial" charset="0"/>
              </a:rPr>
              <a:t> debe consistir de:</a:t>
            </a:r>
          </a:p>
          <a:p>
            <a:pPr marL="1409700" lvl="2" indent="-431800" eaLnBrk="1" hangingPunct="1">
              <a:lnSpc>
                <a:spcPct val="90000"/>
              </a:lnSpc>
              <a:spcAft>
                <a:spcPct val="40000"/>
              </a:spcAft>
            </a:pPr>
            <a:r>
              <a:rPr lang="es-ES" dirty="0" smtClean="0">
                <a:latin typeface="Arial" charset="0"/>
              </a:rPr>
              <a:t>Un diagrama de componentes, usando cualquier nomenclatura.</a:t>
            </a:r>
          </a:p>
          <a:p>
            <a:pPr marL="1409700" lvl="2" indent="-431800" eaLnBrk="1" hangingPunct="1">
              <a:lnSpc>
                <a:spcPct val="90000"/>
              </a:lnSpc>
              <a:spcAft>
                <a:spcPct val="40000"/>
              </a:spcAft>
            </a:pPr>
            <a:r>
              <a:rPr lang="es-ES" dirty="0" smtClean="0">
                <a:latin typeface="Arial" charset="0"/>
              </a:rPr>
              <a:t>Una explicación de qué es lo que hace cada componente. </a:t>
            </a:r>
          </a:p>
          <a:p>
            <a:pPr marL="1409700" lvl="2" indent="-431800" eaLnBrk="1" hangingPunct="1">
              <a:lnSpc>
                <a:spcPct val="90000"/>
              </a:lnSpc>
              <a:spcAft>
                <a:spcPct val="40000"/>
              </a:spcAft>
            </a:pPr>
            <a:r>
              <a:rPr lang="es-ES" dirty="0" smtClean="0">
                <a:latin typeface="Arial" charset="0"/>
              </a:rPr>
              <a:t>Una explicación de cómo funciona el sistema en su conjunto, para manejar los requisitos antes mencionados.</a:t>
            </a:r>
          </a:p>
          <a:p>
            <a:pPr marL="609600" lvl="1" indent="-431800" eaLnBrk="1" hangingPunct="1">
              <a:lnSpc>
                <a:spcPct val="90000"/>
              </a:lnSpc>
              <a:spcAft>
                <a:spcPct val="40000"/>
              </a:spcAft>
              <a:buChar char="•"/>
            </a:pPr>
            <a:r>
              <a:rPr lang="es-ES" sz="3200" dirty="0" smtClean="0">
                <a:latin typeface="Arial" charset="0"/>
                <a:ea typeface="+mn-ea"/>
                <a:cs typeface="+mn-cs"/>
              </a:rPr>
              <a:t>Después de esta tarea, cada miembro debe explicarle vía </a:t>
            </a:r>
            <a:r>
              <a:rPr lang="es-ES" sz="3200" dirty="0" err="1" smtClean="0">
                <a:latin typeface="Arial" charset="0"/>
                <a:ea typeface="+mn-ea"/>
                <a:cs typeface="+mn-cs"/>
              </a:rPr>
              <a:t>videoconf</a:t>
            </a:r>
            <a:r>
              <a:rPr lang="es-ES" sz="3200" dirty="0" smtClean="0">
                <a:latin typeface="Arial" charset="0"/>
                <a:ea typeface="+mn-ea"/>
                <a:cs typeface="+mn-cs"/>
              </a:rPr>
              <a:t>. al resto de los miembros del equipo, cómo funciona su propuesta.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CC - v2">
  <a:themeElements>
    <a:clrScheme name="">
      <a:dk1>
        <a:srgbClr val="000000"/>
      </a:dk1>
      <a:lt1>
        <a:srgbClr val="FFFFFF"/>
      </a:lt1>
      <a:dk2>
        <a:srgbClr val="000099"/>
      </a:dk2>
      <a:lt2>
        <a:srgbClr val="FFFF00"/>
      </a:lt2>
      <a:accent1>
        <a:srgbClr val="FF9900"/>
      </a:accent1>
      <a:accent2>
        <a:srgbClr val="00FFFF"/>
      </a:accent2>
      <a:accent3>
        <a:srgbClr val="AAAACA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CC - v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CC - v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CC - v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C - v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C - v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C - v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C - v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C - v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DCC - v2</Template>
  <TotalTime>1414</TotalTime>
  <Words>651</Words>
  <Application>Microsoft Office PowerPoint</Application>
  <PresentationFormat>Presentación en pantalla (4:3)</PresentationFormat>
  <Paragraphs>72</Paragraphs>
  <Slides>11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DCC - v2</vt:lpstr>
      <vt:lpstr>Diseño Distribuido de una Arquitectura de Software</vt:lpstr>
      <vt:lpstr>Enunciado</vt:lpstr>
      <vt:lpstr>Enunciado</vt:lpstr>
      <vt:lpstr>Enunciado</vt:lpstr>
      <vt:lpstr>Enunciado</vt:lpstr>
      <vt:lpstr>Enunciado</vt:lpstr>
      <vt:lpstr>Enunciado</vt:lpstr>
      <vt:lpstr>Tareas Importantes</vt:lpstr>
      <vt:lpstr>Tareas Importantes</vt:lpstr>
      <vt:lpstr>Tareas Importantes</vt:lpstr>
      <vt:lpstr>Videoconferencias</vt:lpstr>
    </vt:vector>
  </TitlesOfParts>
  <Company>PUC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Ingeniería de Software</dc:title>
  <dc:creator>Sergio Ochoa</dc:creator>
  <cp:lastModifiedBy>Sergio</cp:lastModifiedBy>
  <cp:revision>201</cp:revision>
  <dcterms:created xsi:type="dcterms:W3CDTF">2000-04-11T13:26:24Z</dcterms:created>
  <dcterms:modified xsi:type="dcterms:W3CDTF">2010-10-13T20:12:44Z</dcterms:modified>
</cp:coreProperties>
</file>