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1226" r:id="rId2"/>
    <p:sldId id="1463" r:id="rId3"/>
    <p:sldId id="1464" r:id="rId4"/>
    <p:sldId id="1465" r:id="rId5"/>
    <p:sldId id="1466" r:id="rId6"/>
    <p:sldId id="1467" r:id="rId7"/>
    <p:sldId id="1471" r:id="rId8"/>
    <p:sldId id="1475" r:id="rId9"/>
    <p:sldId id="1472" r:id="rId10"/>
    <p:sldId id="1473" r:id="rId11"/>
    <p:sldId id="1474" r:id="rId12"/>
    <p:sldId id="1308" r:id="rId13"/>
    <p:sldId id="1309" r:id="rId14"/>
    <p:sldId id="1454" r:id="rId15"/>
    <p:sldId id="1310" r:id="rId16"/>
    <p:sldId id="1311" r:id="rId17"/>
    <p:sldId id="1390" r:id="rId18"/>
    <p:sldId id="1391" r:id="rId19"/>
    <p:sldId id="1393" r:id="rId20"/>
    <p:sldId id="1394" r:id="rId21"/>
    <p:sldId id="1396" r:id="rId22"/>
    <p:sldId id="1397" r:id="rId23"/>
    <p:sldId id="1398" r:id="rId24"/>
    <p:sldId id="1399" r:id="rId25"/>
    <p:sldId id="1400" r:id="rId26"/>
    <p:sldId id="1401" r:id="rId27"/>
    <p:sldId id="1468" r:id="rId28"/>
    <p:sldId id="1469" r:id="rId29"/>
    <p:sldId id="1470" r:id="rId30"/>
  </p:sldIdLst>
  <p:sldSz cx="9144000" cy="6858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FB49"/>
    <a:srgbClr val="2DF34E"/>
    <a:srgbClr val="FFFFCC"/>
    <a:srgbClr val="FF6600"/>
    <a:srgbClr val="CC9900"/>
    <a:srgbClr val="FFCC00"/>
    <a:srgbClr val="99CCFF"/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19" autoAdjust="0"/>
    <p:restoredTop sz="94701" autoAdjust="0"/>
  </p:normalViewPr>
  <p:slideViewPr>
    <p:cSldViewPr>
      <p:cViewPr>
        <p:scale>
          <a:sx n="75" d="100"/>
          <a:sy n="75" d="100"/>
        </p:scale>
        <p:origin x="-15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82"/>
    </p:cViewPr>
  </p:sorterViewPr>
  <p:notesViewPr>
    <p:cSldViewPr>
      <p:cViewPr>
        <p:scale>
          <a:sx n="100" d="100"/>
          <a:sy n="100" d="100"/>
        </p:scale>
        <p:origin x="-1548" y="-72"/>
      </p:cViewPr>
      <p:guideLst>
        <p:guide orient="horz" pos="2928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2.xml"/><Relationship Id="rId7" Type="http://schemas.openxmlformats.org/officeDocument/2006/relationships/slide" Target="slides/slide27.xml"/><Relationship Id="rId2" Type="http://schemas.openxmlformats.org/officeDocument/2006/relationships/slide" Target="slides/slide19.xml"/><Relationship Id="rId1" Type="http://schemas.openxmlformats.org/officeDocument/2006/relationships/slide" Target="slides/slide18.xml"/><Relationship Id="rId6" Type="http://schemas.openxmlformats.org/officeDocument/2006/relationships/slide" Target="slides/slide26.xml"/><Relationship Id="rId5" Type="http://schemas.openxmlformats.org/officeDocument/2006/relationships/slide" Target="slides/slide24.xml"/><Relationship Id="rId4" Type="http://schemas.openxmlformats.org/officeDocument/2006/relationships/slide" Target="slides/slide2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1CF327A-2CE4-4FB7-88A3-AD3BA9BD601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0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416425"/>
            <a:ext cx="548957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290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0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829675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0E0076B-9D22-4896-9C3B-6AA56FF5337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AC990A-EFCC-4177-A646-14E607EF70D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F28579-A3EA-49D1-8948-CAE74D50248A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01A56F-6FF5-4BCF-88A3-5D34C5D7165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47EAA-F5C3-4325-9C47-2C4F19DD495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5B3B63-E32D-45AD-9F59-7EF6B60AC4B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6D2124-34D8-4045-A74C-AADAD8D5D3C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F3261-796E-460F-B680-731289141B3F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E649D5-1C66-4FAB-A801-4C3A446270C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377716-0462-4D57-848F-D364E21DC35D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988379-7BF3-492B-A50C-7BB2CDBB6854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EE211D-D499-479D-92AB-C45DFA1A64C1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52C29C-3B80-4D78-9111-D5ED84139AC0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C26C8C-378B-4215-B91C-D7B870CF55A9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CB6D6F-AD8D-40DA-B790-8E2488ED2726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BAC2C2-D2BD-42D0-BB48-BEFC1AAAE5C4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754CD-8759-45A3-93CF-C43E83579EB7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2A458A-2430-4A3F-8E06-CB46D742F869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ADF463-B2DA-4538-81AE-DABD7654E6BB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989A54-791F-4CA4-976C-3998AED38007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5EBF5D-5F50-4E79-AB9E-A025939E55ED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B1C64B-DD58-4C1F-9A6A-F96DEE55787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A08A6C-29A6-4742-B6C4-7430A256020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1C98A3-9F8F-4C3E-AFA5-D10D825D1DB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2C8201-C22B-4455-9E6F-C1AA22FBA97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A2189E-8FDD-4AA6-850D-D77CECF952F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B53B75-8642-40BB-ACEC-594009A1098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125A64-D5EB-44FF-9979-2FE0224C867A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2FE5F-73F1-4E1B-8AD4-2B106B654C9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3ABED-5EBE-4778-AE41-F2A00FFB99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25AE8-89AB-4CB1-95C7-C293186E63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66800" y="1143000"/>
            <a:ext cx="7391400" cy="4114800"/>
          </a:xfrm>
        </p:spPr>
        <p:txBody>
          <a:bodyPr/>
          <a:lstStyle/>
          <a:p>
            <a:pPr lvl="0"/>
            <a:endParaRPr lang="es-C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72435-82E5-4B15-B880-E301F679EB9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6C146-C868-4C87-8C24-4ABF19CBB2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4CC25-5D44-48CD-9127-1BF8C0C671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83325-9788-4D6F-9B20-07B8C61938D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BEA0C-F34A-40A4-B45C-320D4BC74D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7B7BC-0A99-49F1-8DE5-F2AC6F28702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B5AAE-3D85-47AA-B964-2BBD8B62A4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33187-ED1A-40D3-A1C9-A2DAFB3181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FB209-AFD1-4C86-9A7B-3C697B52AD0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C8348-68EF-4BE6-A6BE-C61369D125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143000"/>
            <a:ext cx="739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4C801BAF-E666-483F-AFEF-5B7F6D397D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ochoa@dcc.uchile.c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Hoja_de_c_lculo_de_Microsoft_Office_Excel_97-20031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507F3A-B440-431D-9B7D-A964FBA2C9C3}" type="slidenum">
              <a:rPr lang="es-ES"/>
              <a:pPr>
                <a:defRPr/>
              </a:pPr>
              <a:t>1</a:t>
            </a:fld>
            <a:endParaRPr lang="es-E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6675" y="1339850"/>
            <a:ext cx="7772400" cy="3024188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charset="0"/>
              </a:rPr>
              <a:t/>
            </a:r>
            <a:br>
              <a:rPr lang="en-US" sz="4000" dirty="0" smtClean="0">
                <a:latin typeface="Arial" charset="0"/>
              </a:rPr>
            </a:br>
            <a:r>
              <a:rPr lang="en-US" sz="4000" dirty="0" err="1" smtClean="0">
                <a:latin typeface="Arial" charset="0"/>
              </a:rPr>
              <a:t>Ejecución</a:t>
            </a:r>
            <a:r>
              <a:rPr lang="en-US" sz="4000" dirty="0" smtClean="0">
                <a:latin typeface="Arial" charset="0"/>
              </a:rPr>
              <a:t> del </a:t>
            </a:r>
            <a:r>
              <a:rPr lang="en-US" sz="4000" dirty="0" err="1" smtClean="0">
                <a:latin typeface="Arial" charset="0"/>
              </a:rPr>
              <a:t>Proyecto</a:t>
            </a:r>
            <a:r>
              <a:rPr lang="en-US" sz="4000" dirty="0" smtClean="0">
                <a:latin typeface="Arial" charset="0"/>
              </a:rPr>
              <a:t> – </a:t>
            </a:r>
            <a:r>
              <a:rPr lang="en-US" sz="4000" dirty="0" err="1" smtClean="0">
                <a:latin typeface="Arial" charset="0"/>
              </a:rPr>
              <a:t>Administración</a:t>
            </a:r>
            <a:r>
              <a:rPr lang="en-US" sz="4000" dirty="0" smtClean="0">
                <a:latin typeface="Arial" charset="0"/>
              </a:rPr>
              <a:t> del </a:t>
            </a:r>
            <a:r>
              <a:rPr lang="en-US" sz="4000" dirty="0" err="1" smtClean="0">
                <a:latin typeface="Arial" charset="0"/>
              </a:rPr>
              <a:t>Riesgo</a:t>
            </a:r>
            <a:endParaRPr lang="en-US" sz="4000" dirty="0" smtClean="0">
              <a:latin typeface="Arial" charset="0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78013" y="4629150"/>
            <a:ext cx="6400800" cy="1392238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Sergio Ochoa</a:t>
            </a:r>
          </a:p>
          <a:p>
            <a:pPr eaLnBrk="1" hangingPunct="1"/>
            <a:r>
              <a:rPr lang="en-US" sz="2800" smtClean="0">
                <a:latin typeface="Arial" charset="0"/>
                <a:hlinkClick r:id="rId3"/>
              </a:rPr>
              <a:t>sochoa@dcc.uchile.cl</a:t>
            </a:r>
            <a:r>
              <a:rPr lang="en-US" sz="2800" smtClean="0">
                <a:latin typeface="Arial" charset="0"/>
              </a:rPr>
              <a:t> </a:t>
            </a: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2124075" y="5876925"/>
            <a:ext cx="64008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/>
              <a:t>Blanco Encalada 2120, 4º. Piso, Of. 406, Santiago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/>
              <a:t>Teléfonos: (56 2) 9784879, 9784965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/>
              <a:t>Fax: (56 2) 6895531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38213" y="0"/>
            <a:ext cx="7772400" cy="990600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  <a:cs typeface="Arial" charset="0"/>
              </a:rPr>
              <a:t>Control de Tareas (cont...)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428750" y="1343025"/>
            <a:ext cx="7715250" cy="53006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es-ES" sz="2800" b="1" smtClean="0">
                <a:latin typeface="Arial" charset="0"/>
                <a:cs typeface="Arial" charset="0"/>
              </a:rPr>
              <a:t>Formas de monitoreo: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50000"/>
              </a:spcAft>
            </a:pPr>
            <a:r>
              <a:rPr lang="es-ES" sz="2500" b="1" smtClean="0">
                <a:solidFill>
                  <a:schemeClr val="tx2"/>
                </a:solidFill>
                <a:latin typeface="Arial" charset="0"/>
                <a:cs typeface="Arial" charset="0"/>
              </a:rPr>
              <a:t>Informal:</a:t>
            </a:r>
            <a:r>
              <a:rPr lang="es-ES" sz="2500" smtClean="0">
                <a:latin typeface="Arial" charset="0"/>
                <a:cs typeface="Arial" charset="0"/>
              </a:rPr>
              <a:t> Llevar a cabo </a:t>
            </a:r>
            <a:r>
              <a:rPr lang="es-ES" sz="2500" smtClean="0">
                <a:solidFill>
                  <a:schemeClr val="tx2"/>
                </a:solidFill>
                <a:latin typeface="Arial" charset="0"/>
                <a:cs typeface="Arial" charset="0"/>
              </a:rPr>
              <a:t>reuniones periódicas </a:t>
            </a:r>
            <a:r>
              <a:rPr lang="es-ES" sz="2500" smtClean="0">
                <a:latin typeface="Arial" charset="0"/>
                <a:cs typeface="Arial" charset="0"/>
              </a:rPr>
              <a:t>en las cuales los participantes informan del estado de las tareas, el progreso o los problemas encontrados.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50000"/>
              </a:spcAft>
            </a:pPr>
            <a:r>
              <a:rPr lang="es-ES" sz="2500" b="1" smtClean="0">
                <a:solidFill>
                  <a:schemeClr val="tx2"/>
                </a:solidFill>
                <a:latin typeface="Arial" charset="0"/>
                <a:cs typeface="Arial" charset="0"/>
              </a:rPr>
              <a:t>Formal:</a:t>
            </a:r>
            <a:r>
              <a:rPr lang="es-ES" sz="2500" smtClean="0">
                <a:latin typeface="Arial" charset="0"/>
                <a:cs typeface="Arial" charset="0"/>
              </a:rPr>
              <a:t> Determinar si las metas están siendo cumplidas de acuerdo a lo programado, usando </a:t>
            </a:r>
            <a:r>
              <a:rPr lang="es-ES" sz="2500" smtClean="0">
                <a:solidFill>
                  <a:schemeClr val="tx2"/>
                </a:solidFill>
                <a:latin typeface="Arial" charset="0"/>
                <a:cs typeface="Arial" charset="0"/>
              </a:rPr>
              <a:t>checkpoints.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spcAft>
                <a:spcPct val="50000"/>
              </a:spcAft>
            </a:pPr>
            <a:r>
              <a:rPr lang="es-ES" sz="2500" b="1" smtClean="0">
                <a:solidFill>
                  <a:schemeClr val="tx2"/>
                </a:solidFill>
                <a:latin typeface="Arial" charset="0"/>
                <a:cs typeface="Arial" charset="0"/>
              </a:rPr>
              <a:t>Formal:</a:t>
            </a:r>
            <a:r>
              <a:rPr lang="es-ES" sz="2500" smtClean="0">
                <a:solidFill>
                  <a:schemeClr val="tx2"/>
                </a:solidFill>
                <a:latin typeface="Arial" charset="0"/>
                <a:cs typeface="Arial" charset="0"/>
              </a:rPr>
              <a:t> Comparar los recursos </a:t>
            </a:r>
            <a:r>
              <a:rPr lang="es-ES" sz="2500" smtClean="0">
                <a:latin typeface="Arial" charset="0"/>
                <a:cs typeface="Arial" charset="0"/>
              </a:rPr>
              <a:t>planeados contra los realmente gastados, para las distintas tareas. Emitir alertas en caso de ser necesario (por ej. para disparar un plan de contingencia).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081088" y="0"/>
            <a:ext cx="7772400" cy="990600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  <a:cs typeface="Arial" charset="0"/>
              </a:rPr>
              <a:t>Control de Tareas (cont...)</a:t>
            </a:r>
          </a:p>
        </p:txBody>
      </p:sp>
      <p:graphicFrame>
        <p:nvGraphicFramePr>
          <p:cNvPr id="4098" name="Object 1024"/>
          <p:cNvGraphicFramePr>
            <a:graphicFrameLocks noChangeAspect="1"/>
          </p:cNvGraphicFramePr>
          <p:nvPr/>
        </p:nvGraphicFramePr>
        <p:xfrm>
          <a:off x="1538288" y="1828800"/>
          <a:ext cx="7391400" cy="4706938"/>
        </p:xfrm>
        <a:graphic>
          <a:graphicData uri="http://schemas.openxmlformats.org/presentationml/2006/ole">
            <p:oleObj spid="_x0000_s4098" name="Bitmap Image" r:id="rId4" imgW="6744641" imgH="4296375" progId="Paint.Picture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B0D780-72AD-4B65-B244-2245891D5030}" type="slidenum">
              <a:rPr lang="es-ES"/>
              <a:pPr>
                <a:defRPr/>
              </a:pPr>
              <a:t>12</a:t>
            </a:fld>
            <a:endParaRPr lang="es-E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115888"/>
            <a:ext cx="7772400" cy="782637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Administración del Riesgo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84725"/>
            <a:ext cx="3686175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Users\Sergio\AppData\Local\Temp\RIESGOS%20LABORALES%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00125"/>
            <a:ext cx="26955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7300" y="1000125"/>
            <a:ext cx="28067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5688" y="4113213"/>
            <a:ext cx="4500562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63" y="1000125"/>
            <a:ext cx="341947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64D68A-12ED-4A2A-9A51-BAD4A1E7B439}" type="slidenum">
              <a:rPr lang="es-ES"/>
              <a:pPr>
                <a:defRPr/>
              </a:pPr>
              <a:t>13</a:t>
            </a:fld>
            <a:endParaRPr lang="es-E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5756275" cy="990600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Adm. del Riesgo</a:t>
            </a:r>
            <a:endParaRPr lang="es-ES_tradnl" smtClean="0">
              <a:latin typeface="Arial" charset="0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1195388"/>
            <a:ext cx="8072437" cy="5905500"/>
          </a:xfrm>
        </p:spPr>
        <p:txBody>
          <a:bodyPr/>
          <a:lstStyle/>
          <a:p>
            <a:pPr marL="0" indent="0" eaLnBrk="1" hangingPunct="1">
              <a:spcAft>
                <a:spcPts val="1800"/>
              </a:spcAft>
              <a:buFontTx/>
              <a:buNone/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Riesgo</a:t>
            </a:r>
            <a:r>
              <a:rPr lang="es-ES" sz="2800" smtClean="0">
                <a:latin typeface="Arial" charset="0"/>
              </a:rPr>
              <a:t> es una situación que, en caso de darse,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se transforma en un problema</a:t>
            </a:r>
            <a:r>
              <a:rPr lang="es-ES" sz="2800" smtClean="0">
                <a:latin typeface="Arial" charset="0"/>
              </a:rPr>
              <a:t> para el proyecto… Por lo tanto, es necesario:</a:t>
            </a:r>
          </a:p>
          <a:p>
            <a:pPr lvl="1" eaLnBrk="1" hangingPunct="1">
              <a:spcAft>
                <a:spcPts val="1800"/>
              </a:spcAft>
            </a:pP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Identificar</a:t>
            </a:r>
            <a:r>
              <a:rPr lang="es-ES" sz="2400" smtClean="0">
                <a:latin typeface="Arial" charset="0"/>
              </a:rPr>
              <a:t> “en forma temprana” los posibles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riesgos</a:t>
            </a:r>
            <a:r>
              <a:rPr lang="es-ES" sz="2400" smtClean="0">
                <a:latin typeface="Arial" charset="0"/>
              </a:rPr>
              <a:t>.</a:t>
            </a:r>
          </a:p>
          <a:p>
            <a:pPr lvl="1" eaLnBrk="1" hangingPunct="1">
              <a:spcAft>
                <a:spcPts val="1800"/>
              </a:spcAft>
            </a:pPr>
            <a:r>
              <a:rPr lang="es-ES" sz="2400" smtClean="0">
                <a:latin typeface="Arial" charset="0"/>
              </a:rPr>
              <a:t>Determinar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causas</a:t>
            </a:r>
            <a:r>
              <a:rPr lang="es-ES" sz="2400" smtClean="0">
                <a:latin typeface="Arial" charset="0"/>
              </a:rPr>
              <a:t> y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nivel de manejo</a:t>
            </a:r>
            <a:r>
              <a:rPr lang="es-ES" sz="2400" smtClean="0">
                <a:latin typeface="Arial" charset="0"/>
              </a:rPr>
              <a:t> de los riesgos.</a:t>
            </a:r>
          </a:p>
          <a:p>
            <a:pPr lvl="1" eaLnBrk="1" hangingPunct="1">
              <a:spcAft>
                <a:spcPts val="1800"/>
              </a:spcAft>
            </a:pPr>
            <a:r>
              <a:rPr lang="es-ES" sz="2400" smtClean="0">
                <a:latin typeface="Arial" charset="0"/>
              </a:rPr>
              <a:t>Establecer la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probabilidad de ocurrencia</a:t>
            </a:r>
            <a:r>
              <a:rPr lang="es-ES" sz="2400" smtClean="0">
                <a:latin typeface="Arial" charset="0"/>
              </a:rPr>
              <a:t>.</a:t>
            </a:r>
          </a:p>
          <a:p>
            <a:pPr lvl="1" eaLnBrk="1" hangingPunct="1">
              <a:spcAft>
                <a:spcPts val="1800"/>
              </a:spcAft>
            </a:pPr>
            <a:r>
              <a:rPr lang="es-ES" sz="2400" smtClean="0">
                <a:latin typeface="Arial" charset="0"/>
              </a:rPr>
              <a:t>Determinar el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costo del riesgo</a:t>
            </a:r>
            <a:r>
              <a:rPr lang="es-ES" sz="2400" smtClean="0">
                <a:latin typeface="Arial" charset="0"/>
              </a:rPr>
              <a:t> (impacto), si es que se convierte en realidad (por lo tanto pasa a ser un problema).</a:t>
            </a:r>
          </a:p>
          <a:p>
            <a:pPr lvl="1" eaLnBrk="1" hangingPunct="1">
              <a:spcAft>
                <a:spcPts val="1800"/>
              </a:spcAft>
            </a:pPr>
            <a:r>
              <a:rPr lang="es-ES" sz="2400" smtClean="0">
                <a:latin typeface="Arial" charset="0"/>
              </a:rPr>
              <a:t>Medidas de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precaución</a:t>
            </a:r>
            <a:r>
              <a:rPr lang="es-ES" sz="2400" smtClean="0">
                <a:latin typeface="Arial" charset="0"/>
              </a:rPr>
              <a:t> y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contingencia (cobertura)</a:t>
            </a:r>
            <a:r>
              <a:rPr lang="es-ES" sz="2400" smtClean="0">
                <a:latin typeface="Arial" charset="0"/>
              </a:rPr>
              <a:t>.</a:t>
            </a:r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0"/>
            <a:ext cx="176371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60DBD-989F-4068-BDA1-AFD22A05CFD3}" type="slidenum">
              <a:rPr lang="es-ES"/>
              <a:pPr>
                <a:defRPr/>
              </a:pPr>
              <a:t>14</a:t>
            </a:fld>
            <a:endParaRPr lang="es-E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115888"/>
            <a:ext cx="7772400" cy="782637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Administración del Riesgo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363663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357313" y="4508500"/>
            <a:ext cx="77866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  <a:buFontTx/>
              <a:buChar char="•"/>
            </a:pPr>
            <a:r>
              <a:rPr lang="es-ES" sz="2800"/>
              <a:t>La gran mayoría de los </a:t>
            </a:r>
            <a:r>
              <a:rPr lang="es-ES" sz="2800">
                <a:solidFill>
                  <a:schemeClr val="tx2"/>
                </a:solidFill>
              </a:rPr>
              <a:t>proyectos involucran riesgos</a:t>
            </a:r>
            <a:r>
              <a:rPr lang="es-ES" sz="2800"/>
              <a:t> que podrían hacerlo fracasar.</a:t>
            </a:r>
          </a:p>
          <a:p>
            <a:pPr marL="266700" indent="-266700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  <a:buFontTx/>
              <a:buChar char="•"/>
            </a:pPr>
            <a:r>
              <a:rPr lang="es-ES" sz="2800"/>
              <a:t>Sin embargo, </a:t>
            </a:r>
            <a:r>
              <a:rPr lang="es-ES" sz="2800">
                <a:solidFill>
                  <a:schemeClr val="tx2"/>
                </a:solidFill>
              </a:rPr>
              <a:t>si los administramos</a:t>
            </a:r>
            <a:r>
              <a:rPr lang="es-ES" sz="2800"/>
              <a:t>, nuestra </a:t>
            </a:r>
            <a:r>
              <a:rPr lang="es-ES" sz="2800">
                <a:solidFill>
                  <a:schemeClr val="tx2"/>
                </a:solidFill>
              </a:rPr>
              <a:t>probabilidad de éxito aumentará </a:t>
            </a:r>
            <a:r>
              <a:rPr lang="es-ES" sz="2800"/>
              <a:t>considerablemente.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7838" y="1341438"/>
            <a:ext cx="21256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38E68-EDC0-4866-849D-93117D938CF5}" type="slidenum">
              <a:rPr lang="es-ES"/>
              <a:pPr>
                <a:defRPr/>
              </a:pPr>
              <a:t>15</a:t>
            </a:fld>
            <a:endParaRPr lang="es-E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047750" y="0"/>
            <a:ext cx="7772400" cy="990600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Adm. del Riesgo</a:t>
            </a:r>
            <a:endParaRPr lang="es-ES_tradnl" smtClean="0">
              <a:latin typeface="Arial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143000"/>
            <a:ext cx="7786687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</a:pPr>
            <a:r>
              <a:rPr lang="es-ES" sz="2800" smtClean="0">
                <a:latin typeface="Arial" charset="0"/>
              </a:rPr>
              <a:t>A cada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medida de precaución /    contingencia</a:t>
            </a:r>
            <a:r>
              <a:rPr lang="es-ES" sz="2800" smtClean="0">
                <a:latin typeface="Arial" charset="0"/>
              </a:rPr>
              <a:t> se le debe incluir:</a:t>
            </a: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</a:pP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Costo.</a:t>
            </a: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</a:pP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Impacto o nivel de cobertura</a:t>
            </a:r>
            <a:r>
              <a:rPr lang="es-ES" sz="2400" smtClean="0">
                <a:latin typeface="Arial" charset="0"/>
              </a:rPr>
              <a:t> (por ej. inmuniza, retarda el impacto, deriva a otro componente, etc).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Tomar decisiones</a:t>
            </a:r>
            <a:r>
              <a:rPr lang="es-ES" sz="2800" smtClean="0">
                <a:latin typeface="Arial" charset="0"/>
              </a:rPr>
              <a:t> respecto de cada riesgo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desde el punto de vista del negocio</a:t>
            </a:r>
            <a:r>
              <a:rPr lang="es-ES" sz="28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Todos</a:t>
            </a:r>
            <a:r>
              <a:rPr lang="es-ES" sz="2800" smtClean="0">
                <a:latin typeface="Arial" charset="0"/>
              </a:rPr>
              <a:t> los riesgos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necesitan ser revisados.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</a:pPr>
            <a:r>
              <a:rPr lang="es-ES" sz="2800" smtClean="0">
                <a:latin typeface="Arial" charset="0"/>
              </a:rPr>
              <a:t>Sólo los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más probables y/o dañinos</a:t>
            </a:r>
            <a:r>
              <a:rPr lang="es-ES" sz="2800" smtClean="0">
                <a:latin typeface="Arial" charset="0"/>
              </a:rPr>
              <a:t> necesitan ser administrados (tratados).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18400" y="0"/>
            <a:ext cx="1625600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CAFBB-C8A2-4DDB-AD68-B44FD06EE097}" type="slidenum">
              <a:rPr lang="es-ES"/>
              <a:pPr>
                <a:defRPr/>
              </a:pPr>
              <a:t>16</a:t>
            </a:fld>
            <a:endParaRPr lang="es-E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7772400" cy="990600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Ejemplos de Riesgos</a:t>
            </a:r>
            <a:endParaRPr lang="es-ES_tradnl" smtClean="0">
              <a:latin typeface="Arial" charset="0"/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3213" y="1196975"/>
            <a:ext cx="7391400" cy="55451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Requisitos cambiantes.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Problema pobremente definido.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Rotación de personal.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Cambios externos.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Fallas en la plataforma de desarrollo.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Desconocimiento de la tecnología a utilizar.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Desconocimiento del proceso de desarrollo a utilizar.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Pérdidas de información.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Atraso en la ejecución de una fase.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Alta dependencia de algún personaje.</a:t>
            </a:r>
          </a:p>
          <a:p>
            <a:pPr eaLnBrk="1" hangingPunct="1">
              <a:lnSpc>
                <a:spcPct val="80000"/>
              </a:lnSpc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...</a:t>
            </a: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0" y="5130800"/>
            <a:ext cx="17145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108352-AF19-4AC5-8029-312D0B68C94E}" type="slidenum">
              <a:rPr lang="es-ES"/>
              <a:pPr>
                <a:defRPr/>
              </a:pPr>
              <a:t>17</a:t>
            </a:fld>
            <a:endParaRPr lang="es-E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2048003" name="AutoShape 3"/>
          <p:cNvSpPr>
            <a:spLocks noChangeArrowheads="1"/>
          </p:cNvSpPr>
          <p:nvPr/>
        </p:nvSpPr>
        <p:spPr bwMode="auto">
          <a:xfrm>
            <a:off x="1660525" y="1484313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1654175" y="1549400"/>
            <a:ext cx="358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1. Establecer Marco General</a:t>
            </a:r>
          </a:p>
        </p:txBody>
      </p:sp>
      <p:sp>
        <p:nvSpPr>
          <p:cNvPr id="2048005" name="AutoShape 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660525" y="2417763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2074863" y="2482850"/>
            <a:ext cx="2735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2. Identificar Riesgos</a:t>
            </a:r>
          </a:p>
        </p:txBody>
      </p:sp>
      <p:sp>
        <p:nvSpPr>
          <p:cNvPr id="2048007" name="AutoShape 7"/>
          <p:cNvSpPr>
            <a:spLocks noChangeArrowheads="1"/>
          </p:cNvSpPr>
          <p:nvPr/>
        </p:nvSpPr>
        <p:spPr bwMode="auto">
          <a:xfrm>
            <a:off x="1660525" y="3351213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0489" name="Text Box 8"/>
          <p:cNvSpPr txBox="1">
            <a:spLocks noChangeArrowheads="1"/>
          </p:cNvSpPr>
          <p:nvPr/>
        </p:nvSpPr>
        <p:spPr bwMode="auto">
          <a:xfrm>
            <a:off x="2012950" y="3416300"/>
            <a:ext cx="2525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3. Analizar Riesgos</a:t>
            </a:r>
          </a:p>
        </p:txBody>
      </p:sp>
      <p:sp>
        <p:nvSpPr>
          <p:cNvPr id="2048009" name="AutoShape 9"/>
          <p:cNvSpPr>
            <a:spLocks noChangeArrowheads="1"/>
          </p:cNvSpPr>
          <p:nvPr/>
        </p:nvSpPr>
        <p:spPr bwMode="auto">
          <a:xfrm>
            <a:off x="1404938" y="4284663"/>
            <a:ext cx="3889375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048010" name="Text Box 10"/>
          <p:cNvSpPr txBox="1">
            <a:spLocks noChangeArrowheads="1"/>
          </p:cNvSpPr>
          <p:nvPr/>
        </p:nvSpPr>
        <p:spPr bwMode="auto">
          <a:xfrm>
            <a:off x="1476375" y="4349750"/>
            <a:ext cx="3751263" cy="396875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s-ES" sz="2000" b="1" dirty="0">
                <a:solidFill>
                  <a:schemeClr val="bg1"/>
                </a:solidFill>
              </a:rPr>
              <a:t>4. Evaluar y Priorizar Riesgos</a:t>
            </a:r>
          </a:p>
        </p:txBody>
      </p:sp>
      <p:sp>
        <p:nvSpPr>
          <p:cNvPr id="2048011" name="AutoShape 11"/>
          <p:cNvSpPr>
            <a:spLocks noChangeArrowheads="1"/>
          </p:cNvSpPr>
          <p:nvPr/>
        </p:nvSpPr>
        <p:spPr bwMode="auto">
          <a:xfrm>
            <a:off x="1660525" y="5218113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0493" name="Text Box 12"/>
          <p:cNvSpPr txBox="1">
            <a:spLocks noChangeArrowheads="1"/>
          </p:cNvSpPr>
          <p:nvPr/>
        </p:nvSpPr>
        <p:spPr bwMode="auto">
          <a:xfrm>
            <a:off x="1814513" y="5283200"/>
            <a:ext cx="2690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5. Tratar los Riesgos</a:t>
            </a:r>
          </a:p>
        </p:txBody>
      </p:sp>
      <p:sp>
        <p:nvSpPr>
          <p:cNvPr id="2048013" name="AutoShape 13"/>
          <p:cNvSpPr>
            <a:spLocks noChangeArrowheads="1"/>
          </p:cNvSpPr>
          <p:nvPr/>
        </p:nvSpPr>
        <p:spPr bwMode="auto">
          <a:xfrm>
            <a:off x="7299325" y="1560513"/>
            <a:ext cx="1665288" cy="4114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s-ES" sz="2000" b="1">
                <a:solidFill>
                  <a:schemeClr val="bg1"/>
                </a:solidFill>
              </a:rPr>
              <a:t>Monitorear y Revisar</a:t>
            </a:r>
          </a:p>
        </p:txBody>
      </p:sp>
      <p:cxnSp>
        <p:nvCxnSpPr>
          <p:cNvPr id="20495" name="AutoShape 14"/>
          <p:cNvCxnSpPr>
            <a:cxnSpLocks noChangeShapeType="1"/>
            <a:stCxn id="2048013" idx="0"/>
            <a:endCxn id="2048003" idx="0"/>
          </p:cNvCxnSpPr>
          <p:nvPr/>
        </p:nvCxnSpPr>
        <p:spPr bwMode="auto">
          <a:xfrm rot="5400000" flipH="1">
            <a:off x="5749132" y="-823119"/>
            <a:ext cx="76200" cy="4691063"/>
          </a:xfrm>
          <a:prstGeom prst="bentConnector3">
            <a:avLst>
              <a:gd name="adj1" fmla="val 400000"/>
            </a:avLst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</p:spPr>
      </p:cxnSp>
      <p:cxnSp>
        <p:nvCxnSpPr>
          <p:cNvPr id="20496" name="AutoShape 15"/>
          <p:cNvCxnSpPr>
            <a:cxnSpLocks noChangeShapeType="1"/>
            <a:stCxn id="2048003" idx="2"/>
            <a:endCxn id="2048005" idx="0"/>
          </p:cNvCxnSpPr>
          <p:nvPr/>
        </p:nvCxnSpPr>
        <p:spPr bwMode="auto">
          <a:xfrm rot="5400000">
            <a:off x="3241675" y="2217738"/>
            <a:ext cx="400050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20497" name="AutoShape 16"/>
          <p:cNvCxnSpPr>
            <a:cxnSpLocks noChangeShapeType="1"/>
            <a:stCxn id="2048005" idx="2"/>
            <a:endCxn id="2048007" idx="0"/>
          </p:cNvCxnSpPr>
          <p:nvPr/>
        </p:nvCxnSpPr>
        <p:spPr bwMode="auto">
          <a:xfrm rot="5400000">
            <a:off x="3241675" y="3151188"/>
            <a:ext cx="400050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20498" name="AutoShape 17"/>
          <p:cNvCxnSpPr>
            <a:cxnSpLocks noChangeShapeType="1"/>
            <a:stCxn id="2048007" idx="2"/>
            <a:endCxn id="2048009" idx="0"/>
          </p:cNvCxnSpPr>
          <p:nvPr/>
        </p:nvCxnSpPr>
        <p:spPr bwMode="auto">
          <a:xfrm rot="5400000">
            <a:off x="3195638" y="4038600"/>
            <a:ext cx="400050" cy="92075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</p:spPr>
      </p:cxnSp>
      <p:cxnSp>
        <p:nvCxnSpPr>
          <p:cNvPr id="20499" name="AutoShape 18"/>
          <p:cNvCxnSpPr>
            <a:cxnSpLocks noChangeShapeType="1"/>
            <a:stCxn id="2048009" idx="2"/>
            <a:endCxn id="2048011" idx="0"/>
          </p:cNvCxnSpPr>
          <p:nvPr/>
        </p:nvCxnSpPr>
        <p:spPr bwMode="auto">
          <a:xfrm rot="16200000" flipH="1">
            <a:off x="3195638" y="4972050"/>
            <a:ext cx="400050" cy="92075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</p:spPr>
      </p:cxnSp>
      <p:cxnSp>
        <p:nvCxnSpPr>
          <p:cNvPr id="20500" name="AutoShape 19"/>
          <p:cNvCxnSpPr>
            <a:cxnSpLocks noChangeShapeType="1"/>
            <a:stCxn id="2048011" idx="2"/>
            <a:endCxn id="2048013" idx="2"/>
          </p:cNvCxnSpPr>
          <p:nvPr/>
        </p:nvCxnSpPr>
        <p:spPr bwMode="auto">
          <a:xfrm rot="5400000" flipH="1" flipV="1">
            <a:off x="5749132" y="3367881"/>
            <a:ext cx="76200" cy="4691063"/>
          </a:xfrm>
          <a:prstGeom prst="bentConnector3">
            <a:avLst>
              <a:gd name="adj1" fmla="val -300000"/>
            </a:avLst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</p:spPr>
      </p:cxnSp>
      <p:sp>
        <p:nvSpPr>
          <p:cNvPr id="20501" name="Line 20"/>
          <p:cNvSpPr>
            <a:spLocks noChangeShapeType="1"/>
          </p:cNvSpPr>
          <p:nvPr/>
        </p:nvSpPr>
        <p:spPr bwMode="auto">
          <a:xfrm>
            <a:off x="5318125" y="2703513"/>
            <a:ext cx="19812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s-CL"/>
          </a:p>
        </p:txBody>
      </p:sp>
      <p:sp>
        <p:nvSpPr>
          <p:cNvPr id="20502" name="Line 21"/>
          <p:cNvSpPr>
            <a:spLocks noChangeShapeType="1"/>
          </p:cNvSpPr>
          <p:nvPr/>
        </p:nvSpPr>
        <p:spPr bwMode="auto">
          <a:xfrm>
            <a:off x="5318125" y="3617913"/>
            <a:ext cx="19812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s-CL"/>
          </a:p>
        </p:txBody>
      </p:sp>
      <p:sp>
        <p:nvSpPr>
          <p:cNvPr id="20503" name="Line 22"/>
          <p:cNvSpPr>
            <a:spLocks noChangeShapeType="1"/>
          </p:cNvSpPr>
          <p:nvPr/>
        </p:nvSpPr>
        <p:spPr bwMode="auto">
          <a:xfrm>
            <a:off x="5318125" y="1789113"/>
            <a:ext cx="19812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s-CL"/>
          </a:p>
        </p:txBody>
      </p:sp>
      <p:sp>
        <p:nvSpPr>
          <p:cNvPr id="20504" name="Line 23"/>
          <p:cNvSpPr>
            <a:spLocks noChangeShapeType="1"/>
          </p:cNvSpPr>
          <p:nvPr/>
        </p:nvSpPr>
        <p:spPr bwMode="auto">
          <a:xfrm>
            <a:off x="5318125" y="5522913"/>
            <a:ext cx="19812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s-CL"/>
          </a:p>
        </p:txBody>
      </p:sp>
      <p:sp>
        <p:nvSpPr>
          <p:cNvPr id="20505" name="Line 24"/>
          <p:cNvSpPr>
            <a:spLocks noChangeShapeType="1"/>
          </p:cNvSpPr>
          <p:nvPr/>
        </p:nvSpPr>
        <p:spPr bwMode="auto">
          <a:xfrm>
            <a:off x="5318125" y="4608513"/>
            <a:ext cx="19812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s-CL"/>
          </a:p>
        </p:txBody>
      </p:sp>
      <p:sp>
        <p:nvSpPr>
          <p:cNvPr id="20506" name="Text Box 25"/>
          <p:cNvSpPr txBox="1">
            <a:spLocks noChangeArrowheads="1"/>
          </p:cNvSpPr>
          <p:nvPr/>
        </p:nvSpPr>
        <p:spPr bwMode="auto">
          <a:xfrm>
            <a:off x="1311275" y="6327775"/>
            <a:ext cx="7653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tx2"/>
                </a:solidFill>
              </a:rPr>
              <a:t>Ciclo Semanal/Quincenal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5D07A8-46A4-469C-8713-551C1A03089C}" type="slidenum">
              <a:rPr lang="es-ES"/>
              <a:pPr>
                <a:defRPr/>
              </a:pPr>
              <a:t>18</a:t>
            </a:fld>
            <a:endParaRPr lang="es-E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571625"/>
            <a:ext cx="7643812" cy="5143500"/>
          </a:xfr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1200"/>
              </a:spcBef>
              <a:buFontTx/>
              <a:buNone/>
              <a:tabLst>
                <a:tab pos="808038" algn="l"/>
              </a:tabLst>
              <a:defRPr/>
            </a:pPr>
            <a:r>
              <a:rPr lang="es-ES" sz="2400" dirty="0" smtClean="0">
                <a:latin typeface="Arial" charset="0"/>
              </a:rPr>
              <a:t>Establecer claramente el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nivel de exposición / protección </a:t>
            </a:r>
            <a:r>
              <a:rPr lang="es-ES" sz="2400" dirty="0" smtClean="0">
                <a:latin typeface="Arial" charset="0"/>
              </a:rPr>
              <a:t>que estamos dispuestos a tener, frente a los riesgos del proyecto.</a:t>
            </a:r>
          </a:p>
          <a:p>
            <a:pPr marL="0" indent="0">
              <a:lnSpc>
                <a:spcPct val="95000"/>
              </a:lnSpc>
              <a:spcBef>
                <a:spcPts val="1200"/>
              </a:spcBef>
              <a:buFontTx/>
              <a:buNone/>
              <a:tabLst>
                <a:tab pos="808038" algn="l"/>
              </a:tabLst>
              <a:defRPr/>
            </a:pPr>
            <a:endParaRPr lang="es-ES" sz="2400" dirty="0" smtClean="0"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ts val="1200"/>
              </a:spcBef>
              <a:buFontTx/>
              <a:buNone/>
              <a:tabLst>
                <a:tab pos="808038" algn="l"/>
              </a:tabLst>
              <a:defRPr/>
            </a:pPr>
            <a:r>
              <a:rPr lang="es-ES" sz="2400" dirty="0" smtClean="0">
                <a:latin typeface="Arial" charset="0"/>
              </a:rPr>
              <a:t>Esto depende de:</a:t>
            </a:r>
          </a:p>
          <a:p>
            <a:pPr marL="266700" indent="-266700">
              <a:lnSpc>
                <a:spcPct val="95000"/>
              </a:lnSpc>
              <a:spcBef>
                <a:spcPts val="1200"/>
              </a:spcBef>
              <a:buFontTx/>
              <a:buChar char="-"/>
              <a:tabLst>
                <a:tab pos="808038" algn="l"/>
              </a:tabLst>
              <a:defRPr/>
            </a:pPr>
            <a:r>
              <a:rPr lang="es-ES" sz="2000" dirty="0" smtClean="0">
                <a:latin typeface="Arial" charset="0"/>
              </a:rPr>
              <a:t>cuán crítico sea el proyecto, </a:t>
            </a:r>
          </a:p>
          <a:p>
            <a:pPr marL="266700" indent="-266700">
              <a:lnSpc>
                <a:spcPct val="95000"/>
              </a:lnSpc>
              <a:spcBef>
                <a:spcPts val="1200"/>
              </a:spcBef>
              <a:buFontTx/>
              <a:buChar char="-"/>
              <a:tabLst>
                <a:tab pos="808038" algn="l"/>
              </a:tabLst>
              <a:defRPr/>
            </a:pPr>
            <a:r>
              <a:rPr lang="es-ES" sz="2000" dirty="0" smtClean="0">
                <a:latin typeface="Arial" charset="0"/>
              </a:rPr>
              <a:t>cuán ajustado esté nuestro cronograma, y </a:t>
            </a:r>
          </a:p>
          <a:p>
            <a:pPr marL="266700" indent="-266700">
              <a:lnSpc>
                <a:spcPct val="95000"/>
              </a:lnSpc>
              <a:spcBef>
                <a:spcPts val="1200"/>
              </a:spcBef>
              <a:buFontTx/>
              <a:buChar char="-"/>
              <a:tabLst>
                <a:tab pos="808038" algn="l"/>
              </a:tabLst>
              <a:defRPr/>
            </a:pPr>
            <a:r>
              <a:rPr lang="es-ES" sz="2000" dirty="0" smtClean="0">
                <a:latin typeface="Arial" charset="0"/>
              </a:rPr>
              <a:t>cuánto dinero estemos dispuestos a invertir en “medidas de contingencia”.</a:t>
            </a:r>
          </a:p>
          <a:p>
            <a:pPr marL="808038" lvl="1" indent="-239713">
              <a:lnSpc>
                <a:spcPct val="95000"/>
              </a:lnSpc>
              <a:spcBef>
                <a:spcPts val="1200"/>
              </a:spcBef>
              <a:buFontTx/>
              <a:buNone/>
              <a:tabLst>
                <a:tab pos="808038" algn="l"/>
              </a:tabLst>
              <a:defRPr/>
            </a:pPr>
            <a:endParaRPr lang="es-ES" sz="2400" dirty="0" smtClean="0">
              <a:latin typeface="Arial" charset="0"/>
            </a:endParaRPr>
          </a:p>
          <a:p>
            <a:pPr algn="ctr">
              <a:lnSpc>
                <a:spcPct val="95000"/>
              </a:lnSpc>
              <a:spcBef>
                <a:spcPts val="1200"/>
              </a:spcBef>
              <a:buFontTx/>
              <a:buNone/>
              <a:tabLst>
                <a:tab pos="808038" algn="l"/>
              </a:tabLst>
              <a:defRPr/>
            </a:pP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Este paso </a:t>
            </a:r>
            <a:r>
              <a:rPr lang="es-ES" sz="2400" dirty="0" smtClean="0">
                <a:latin typeface="Arial" charset="0"/>
              </a:rPr>
              <a:t>del proceso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 es importante para poder definir, evaluar, priorizar y tratar los riesgos.</a:t>
            </a:r>
            <a:endParaRPr lang="es-ES" sz="2400" dirty="0" smtClean="0">
              <a:latin typeface="Arial" charset="0"/>
            </a:endParaRPr>
          </a:p>
        </p:txBody>
      </p:sp>
      <p:sp>
        <p:nvSpPr>
          <p:cNvPr id="2050052" name="AutoShape 4"/>
          <p:cNvSpPr>
            <a:spLocks noChangeArrowheads="1"/>
          </p:cNvSpPr>
          <p:nvPr/>
        </p:nvSpPr>
        <p:spPr bwMode="auto">
          <a:xfrm>
            <a:off x="990600" y="914400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984250" y="979488"/>
            <a:ext cx="358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1. Establecer Marco General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B42C2-F6AB-4497-80F3-DE73AA19E4C7}" type="slidenum">
              <a:rPr lang="es-ES"/>
              <a:pPr>
                <a:defRPr/>
              </a:pPr>
              <a:t>19</a:t>
            </a:fld>
            <a:endParaRPr lang="es-E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b="1" smtClean="0">
                <a:latin typeface="Arial" charset="0"/>
              </a:rPr>
              <a:t>Proceso de Adm. Riesgos</a:t>
            </a:r>
          </a:p>
        </p:txBody>
      </p:sp>
      <p:sp>
        <p:nvSpPr>
          <p:cNvPr id="2054147" name="AutoShape 3"/>
          <p:cNvSpPr>
            <a:spLocks noChangeArrowheads="1"/>
          </p:cNvSpPr>
          <p:nvPr/>
        </p:nvSpPr>
        <p:spPr bwMode="auto">
          <a:xfrm>
            <a:off x="1085850" y="914400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1508125" y="987425"/>
            <a:ext cx="2735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2. Identificar Riesgos</a:t>
            </a:r>
          </a:p>
        </p:txBody>
      </p:sp>
      <p:sp>
        <p:nvSpPr>
          <p:cNvPr id="2253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57313" y="1557338"/>
            <a:ext cx="7391400" cy="4114800"/>
          </a:xfrm>
        </p:spPr>
        <p:txBody>
          <a:bodyPr/>
          <a:lstStyle/>
          <a:p>
            <a:pPr marL="384175" indent="-384175">
              <a:spcBef>
                <a:spcPct val="0"/>
              </a:spcBef>
              <a:buFontTx/>
              <a:buNone/>
            </a:pP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2.1. Identificar riesgos</a:t>
            </a:r>
          </a:p>
          <a:p>
            <a:pPr marL="574675" lvl="1" indent="0">
              <a:spcBef>
                <a:spcPct val="0"/>
              </a:spcBef>
              <a:buFontTx/>
              <a:buNone/>
            </a:pPr>
            <a:r>
              <a:rPr lang="es-ES" sz="2000" smtClean="0">
                <a:latin typeface="Arial" charset="0"/>
              </a:rPr>
              <a:t>Responder </a:t>
            </a:r>
            <a:r>
              <a:rPr lang="es-ES" sz="2000" smtClean="0">
                <a:solidFill>
                  <a:srgbClr val="FFFF00"/>
                </a:solidFill>
                <a:latin typeface="Arial" charset="0"/>
              </a:rPr>
              <a:t>¿qué puede ocurrir si…? </a:t>
            </a:r>
            <a:r>
              <a:rPr lang="es-ES" sz="2000" smtClean="0">
                <a:latin typeface="Arial" charset="0"/>
              </a:rPr>
              <a:t>Identificar (a tiempo) los posibles focos de problemas.</a:t>
            </a:r>
          </a:p>
          <a:p>
            <a:pPr marL="574675" lvl="1" indent="0">
              <a:spcBef>
                <a:spcPct val="0"/>
              </a:spcBef>
              <a:buFontTx/>
              <a:buNone/>
            </a:pPr>
            <a:endParaRPr lang="es-ES_tradnl" sz="2000" smtClean="0">
              <a:latin typeface="Arial" charset="0"/>
            </a:endParaRPr>
          </a:p>
          <a:p>
            <a:pPr marL="384175" indent="-384175">
              <a:spcBef>
                <a:spcPct val="0"/>
              </a:spcBef>
              <a:buFontTx/>
              <a:buNone/>
            </a:pP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2.2. Identificar causas de riesgos</a:t>
            </a:r>
          </a:p>
          <a:p>
            <a:pPr marL="574675" lvl="1" indent="0">
              <a:spcBef>
                <a:spcPct val="0"/>
              </a:spcBef>
              <a:buFontTx/>
              <a:buNone/>
            </a:pPr>
            <a:r>
              <a:rPr lang="es-ES" sz="2000" smtClean="0">
                <a:latin typeface="Arial" charset="0"/>
              </a:rPr>
              <a:t>¿Cómo y por qué pueden ocurrir los eventos identificados como riesgos? Identificar lo que </a:t>
            </a:r>
            <a:r>
              <a:rPr lang="es-ES" sz="2000" smtClean="0">
                <a:solidFill>
                  <a:srgbClr val="FFFF00"/>
                </a:solidFill>
                <a:latin typeface="Arial" charset="0"/>
              </a:rPr>
              <a:t>motiva, dispara o genera los riesgos</a:t>
            </a:r>
            <a:r>
              <a:rPr lang="es-ES" sz="2000" smtClean="0">
                <a:latin typeface="Arial" charset="0"/>
              </a:rPr>
              <a:t> más significativos.</a:t>
            </a:r>
          </a:p>
          <a:p>
            <a:pPr marL="574675" lvl="1" indent="0">
              <a:spcBef>
                <a:spcPct val="0"/>
              </a:spcBef>
              <a:buFontTx/>
              <a:buNone/>
            </a:pPr>
            <a:endParaRPr lang="es-ES" sz="2000" smtClean="0">
              <a:latin typeface="Arial" charset="0"/>
            </a:endParaRPr>
          </a:p>
          <a:p>
            <a:pPr marL="574675" lvl="1" indent="0">
              <a:spcBef>
                <a:spcPct val="0"/>
              </a:spcBef>
              <a:buFontTx/>
              <a:buNone/>
            </a:pPr>
            <a:endParaRPr lang="es-ES" sz="2000" smtClean="0">
              <a:latin typeface="Arial" charset="0"/>
            </a:endParaRPr>
          </a:p>
          <a:p>
            <a:pPr marL="574675" lvl="1" indent="0">
              <a:spcBef>
                <a:spcPct val="0"/>
              </a:spcBef>
              <a:buFontTx/>
              <a:buNone/>
            </a:pPr>
            <a:r>
              <a:rPr lang="es-ES" sz="2000" smtClean="0">
                <a:solidFill>
                  <a:srgbClr val="FFFF00"/>
                </a:solidFill>
                <a:latin typeface="Arial" charset="0"/>
              </a:rPr>
              <a:t>Principio de Pareto</a:t>
            </a:r>
            <a:r>
              <a:rPr lang="es-ES" sz="2000" smtClean="0">
                <a:latin typeface="Arial" charset="0"/>
              </a:rPr>
              <a:t>: 80-20.</a:t>
            </a:r>
          </a:p>
        </p:txBody>
      </p:sp>
      <p:pic>
        <p:nvPicPr>
          <p:cNvPr id="2253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0025" y="4376738"/>
            <a:ext cx="3863975" cy="248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E636C-A43A-4E85-B13E-09A38A894EF1}" type="slidenum">
              <a:rPr lang="es-ES"/>
              <a:pPr>
                <a:defRPr/>
              </a:pPr>
              <a:t>2</a:t>
            </a:fld>
            <a:endParaRPr lang="es-E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Ejecución del Proyecto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804988"/>
            <a:ext cx="579120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99E7A-9675-4D0C-B98E-650072524809}" type="slidenum">
              <a:rPr lang="es-ES"/>
              <a:pPr>
                <a:defRPr/>
              </a:pPr>
              <a:t>20</a:t>
            </a:fld>
            <a:endParaRPr lang="es-E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571625"/>
            <a:ext cx="7680325" cy="502285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3.1. Valorar el Riesgo Inherente</a:t>
            </a:r>
          </a:p>
          <a:p>
            <a:pPr marL="522288" lvl="1" indent="0">
              <a:spcBef>
                <a:spcPct val="0"/>
              </a:spcBef>
              <a:buFontTx/>
              <a:buNone/>
            </a:pPr>
            <a:r>
              <a:rPr lang="es-ES" sz="2400" smtClean="0">
                <a:latin typeface="Arial" charset="0"/>
              </a:rPr>
              <a:t>Asignarle al riesgo un valor correspondiente a la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probabilidad de ocurrencia</a:t>
            </a:r>
            <a:r>
              <a:rPr lang="es-ES" sz="2400" smtClean="0">
                <a:latin typeface="Arial" charset="0"/>
              </a:rPr>
              <a:t>, y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al impacto </a:t>
            </a:r>
            <a:r>
              <a:rPr lang="es-ES" sz="2400" smtClean="0">
                <a:latin typeface="Arial" charset="0"/>
              </a:rPr>
              <a:t>de ese riesgo si se transforma en problema.</a:t>
            </a:r>
          </a:p>
          <a:p>
            <a:pPr marL="522288" lvl="1" indent="0">
              <a:spcBef>
                <a:spcPct val="0"/>
              </a:spcBef>
              <a:buFontTx/>
              <a:buNone/>
            </a:pPr>
            <a:endParaRPr lang="es-ES" sz="2400" smtClean="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3.2. Determinar Controles Existentes</a:t>
            </a:r>
          </a:p>
          <a:p>
            <a:pPr marL="522288" lvl="1" indent="0">
              <a:spcBef>
                <a:spcPct val="0"/>
              </a:spcBef>
              <a:buFontTx/>
              <a:buNone/>
            </a:pPr>
            <a:r>
              <a:rPr lang="es-ES" sz="2400" smtClean="0">
                <a:latin typeface="Arial" charset="0"/>
              </a:rPr>
              <a:t>Identificar las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actividades o mecanismos de control </a:t>
            </a:r>
            <a:r>
              <a:rPr lang="es-ES" sz="2400" smtClean="0">
                <a:latin typeface="Arial" charset="0"/>
              </a:rPr>
              <a:t>implementados para identificar, evaluar o mitigar los riesgos inherentes.</a:t>
            </a:r>
          </a:p>
          <a:p>
            <a:pPr marL="522288" lvl="1" indent="0">
              <a:spcBef>
                <a:spcPct val="0"/>
              </a:spcBef>
              <a:buFontTx/>
              <a:buNone/>
            </a:pPr>
            <a:endParaRPr lang="es-ES" sz="1800" b="1" smtClean="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3.3. Identificar Nivel de Exposición</a:t>
            </a:r>
          </a:p>
          <a:p>
            <a:pPr marL="522288" lvl="1" indent="0">
              <a:spcBef>
                <a:spcPct val="0"/>
              </a:spcBef>
              <a:buFontTx/>
              <a:buNone/>
            </a:pPr>
            <a:r>
              <a:rPr lang="es-ES" sz="2400" smtClean="0">
                <a:latin typeface="Arial" charset="0"/>
              </a:rPr>
              <a:t>Resultante de aplicar la fórmula:</a:t>
            </a:r>
          </a:p>
          <a:p>
            <a:pPr marL="522288" lvl="1" indent="0">
              <a:spcBef>
                <a:spcPct val="0"/>
              </a:spcBef>
              <a:buFontTx/>
              <a:buNone/>
            </a:pPr>
            <a:endParaRPr lang="es-ES" sz="2400" smtClean="0">
              <a:latin typeface="Arial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sz="2000" i="1" smtClean="0">
                <a:solidFill>
                  <a:schemeClr val="tx2"/>
                </a:solidFill>
                <a:latin typeface="Arial" charset="0"/>
              </a:rPr>
              <a:t>Nivel de Exposición = Riesgo Inherente - Controles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s-ES" sz="2000" i="1" smtClean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056196" name="AutoShape 4"/>
          <p:cNvSpPr>
            <a:spLocks noChangeArrowheads="1"/>
          </p:cNvSpPr>
          <p:nvPr/>
        </p:nvSpPr>
        <p:spPr bwMode="auto">
          <a:xfrm>
            <a:off x="1085850" y="914400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1428750" y="987425"/>
            <a:ext cx="286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3. Análisis de Riesgos</a:t>
            </a:r>
          </a:p>
        </p:txBody>
      </p:sp>
      <p:pic>
        <p:nvPicPr>
          <p:cNvPr id="2355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67400"/>
            <a:ext cx="176371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04138" y="981075"/>
            <a:ext cx="14398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6474B-71B3-475D-B537-28414BB0B6FF}" type="slidenum">
              <a:rPr lang="es-ES"/>
              <a:pPr>
                <a:defRPr/>
              </a:pPr>
              <a:t>21</a:t>
            </a:fld>
            <a:endParaRPr lang="es-E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828800"/>
            <a:ext cx="7659687" cy="4840288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4. Comparar Riesgos contra Criterios Generales y Definir Prioridades. </a:t>
            </a:r>
            <a:br>
              <a:rPr lang="es-ES" sz="2800" smtClean="0">
                <a:solidFill>
                  <a:schemeClr val="tx2"/>
                </a:solidFill>
                <a:latin typeface="Arial" charset="0"/>
              </a:rPr>
            </a:br>
            <a:endParaRPr lang="es-ES" sz="2800" smtClean="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s-ES" sz="2400" smtClean="0">
                <a:latin typeface="Arial" charset="0"/>
              </a:rPr>
              <a:t>Elaborar una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lista de riesgos ordenada de mayor a menor</a:t>
            </a:r>
            <a:r>
              <a:rPr lang="es-ES" sz="2400" smtClean="0">
                <a:latin typeface="Arial" charset="0"/>
              </a:rPr>
              <a:t>, por la valoración del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nivel de exposición </a:t>
            </a:r>
            <a:r>
              <a:rPr lang="es-ES" sz="2400" smtClean="0">
                <a:latin typeface="Arial" charset="0"/>
              </a:rPr>
              <a:t>asociado a cada riesgo.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s-ES" sz="2400" smtClean="0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s-ES" sz="2400" smtClean="0">
                <a:latin typeface="Arial" charset="0"/>
              </a:rPr>
              <a:t>Elaborar otra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lista de riesgos ordenada</a:t>
            </a:r>
            <a:r>
              <a:rPr lang="es-ES" sz="2400" smtClean="0">
                <a:latin typeface="Arial" charset="0"/>
              </a:rPr>
              <a:t> de mayor a menor,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por impacto</a:t>
            </a:r>
            <a:r>
              <a:rPr lang="es-ES" sz="24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s-ES" sz="2400" smtClean="0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s-ES" sz="2400" smtClean="0">
                <a:latin typeface="Arial" charset="0"/>
              </a:rPr>
              <a:t>Estas listas nos permitirán definir los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riesgos con mayor grado de importancia y probabilidad</a:t>
            </a:r>
            <a:r>
              <a:rPr lang="es-ES" sz="2400" smtClean="0">
                <a:latin typeface="Arial" charset="0"/>
              </a:rPr>
              <a:t>, sobre los cuales deberá definir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planes de contingencia</a:t>
            </a:r>
            <a:r>
              <a:rPr lang="es-ES" sz="24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ES" sz="2400" smtClean="0">
                <a:latin typeface="Arial" charset="0"/>
              </a:rPr>
              <a:t>	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s-ES" sz="2400" smtClean="0">
                <a:latin typeface="Arial" charset="0"/>
              </a:rPr>
              <a:t>Centrar su atención en lo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crítico</a:t>
            </a:r>
            <a:r>
              <a:rPr lang="es-ES" sz="2400" smtClean="0">
                <a:latin typeface="Arial" charset="0"/>
              </a:rPr>
              <a:t>.</a:t>
            </a:r>
          </a:p>
        </p:txBody>
      </p:sp>
      <p:sp>
        <p:nvSpPr>
          <p:cNvPr id="2060292" name="AutoShape 4"/>
          <p:cNvSpPr>
            <a:spLocks noChangeArrowheads="1"/>
          </p:cNvSpPr>
          <p:nvPr/>
        </p:nvSpPr>
        <p:spPr bwMode="auto">
          <a:xfrm>
            <a:off x="971550" y="914400"/>
            <a:ext cx="36766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900113" y="987425"/>
            <a:ext cx="3824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4. Evaluar y Priorizar Riesgos</a:t>
            </a: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0338" y="0"/>
            <a:ext cx="1363662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56200-AD14-4056-86BD-D4AD2EF88FC2}" type="slidenum">
              <a:rPr lang="es-ES"/>
              <a:pPr>
                <a:defRPr/>
              </a:pPr>
              <a:t>22</a:t>
            </a:fld>
            <a:endParaRPr lang="es-E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597025"/>
            <a:ext cx="7359650" cy="5029200"/>
          </a:xfrm>
        </p:spPr>
        <p:txBody>
          <a:bodyPr/>
          <a:lstStyle/>
          <a:p>
            <a:pPr marL="384175" indent="-384175"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5.1. Identificar y evaluar opciones de tratamiento</a:t>
            </a:r>
          </a:p>
          <a:p>
            <a:pPr marL="574675" lvl="1" indent="0"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r>
              <a:rPr lang="es-ES" sz="2000" dirty="0" smtClean="0">
                <a:latin typeface="Arial" charset="0"/>
              </a:rPr>
              <a:t>Para la actividad o componente al cual aplicó el proceso de administración de riesgos, debemos determinar:</a:t>
            </a:r>
          </a:p>
          <a:p>
            <a:pPr marL="1031875" lvl="1" indent="-457200">
              <a:spcBef>
                <a:spcPts val="600"/>
              </a:spcBef>
              <a:spcAft>
                <a:spcPct val="30000"/>
              </a:spcAft>
              <a:buFontTx/>
              <a:buAutoNum type="arabicPeriod"/>
              <a:defRPr/>
            </a:pPr>
            <a:r>
              <a:rPr lang="es-ES" sz="2000" dirty="0" smtClean="0">
                <a:latin typeface="Arial" charset="0"/>
              </a:rPr>
              <a:t>Posibles formas de reducir o mitigar el riesgo. </a:t>
            </a:r>
          </a:p>
          <a:p>
            <a:pPr marL="1031875" lvl="1" indent="-457200">
              <a:spcBef>
                <a:spcPct val="0"/>
              </a:spcBef>
              <a:spcAft>
                <a:spcPct val="30000"/>
              </a:spcAft>
              <a:buFontTx/>
              <a:buAutoNum type="arabicPeriod"/>
              <a:defRPr/>
            </a:pPr>
            <a:r>
              <a:rPr lang="es-ES" sz="2000" dirty="0" smtClean="0">
                <a:latin typeface="Arial" charset="0"/>
              </a:rPr>
              <a:t>El costo/efectividad asociada a ellas.</a:t>
            </a:r>
          </a:p>
          <a:p>
            <a:pPr marL="384175" indent="-384175"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endParaRPr lang="es-ES" sz="2400" dirty="0" smtClean="0">
              <a:solidFill>
                <a:schemeClr val="tx2"/>
              </a:solidFill>
              <a:latin typeface="Arial" charset="0"/>
            </a:endParaRPr>
          </a:p>
          <a:p>
            <a:pPr marL="384175" indent="-384175"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5.2. Preparar planes de tratamiento de riesgos</a:t>
            </a:r>
          </a:p>
          <a:p>
            <a:pPr marL="574675" lvl="1" indent="0"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r>
              <a:rPr lang="es-ES" sz="2000" dirty="0" smtClean="0">
                <a:latin typeface="Arial" charset="0"/>
              </a:rPr>
              <a:t>Elaborar los </a:t>
            </a:r>
            <a:r>
              <a:rPr lang="es-ES" sz="2000" dirty="0" smtClean="0">
                <a:solidFill>
                  <a:srgbClr val="FFFF00"/>
                </a:solidFill>
                <a:latin typeface="Arial" charset="0"/>
              </a:rPr>
              <a:t>planes</a:t>
            </a:r>
            <a:r>
              <a:rPr lang="es-ES" sz="2000" dirty="0" smtClean="0">
                <a:latin typeface="Arial" charset="0"/>
              </a:rPr>
              <a:t> que le permitan </a:t>
            </a:r>
            <a:r>
              <a:rPr lang="es-ES" sz="2000" dirty="0" smtClean="0">
                <a:solidFill>
                  <a:srgbClr val="FFFF00"/>
                </a:solidFill>
                <a:latin typeface="Arial" charset="0"/>
              </a:rPr>
              <a:t>poner en práctica las opciones seleccionadas</a:t>
            </a:r>
            <a:r>
              <a:rPr lang="es-ES" sz="2000" dirty="0" smtClean="0">
                <a:latin typeface="Arial" charset="0"/>
              </a:rPr>
              <a:t> para el tratamiento del riesgo. </a:t>
            </a:r>
          </a:p>
          <a:p>
            <a:pPr marL="384175" indent="-384175"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endParaRPr lang="es-ES" sz="2400" dirty="0" smtClean="0">
              <a:solidFill>
                <a:schemeClr val="tx2"/>
              </a:solidFill>
              <a:latin typeface="Arial" charset="0"/>
            </a:endParaRPr>
          </a:p>
          <a:p>
            <a:pPr marL="384175" indent="-384175"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5.3. Ejecutar plan de tratamiento</a:t>
            </a:r>
          </a:p>
          <a:p>
            <a:pPr marL="574675" lvl="1" indent="0">
              <a:spcBef>
                <a:spcPct val="0"/>
              </a:spcBef>
              <a:spcAft>
                <a:spcPct val="30000"/>
              </a:spcAft>
              <a:buFontTx/>
              <a:buNone/>
              <a:defRPr/>
            </a:pPr>
            <a:r>
              <a:rPr lang="es-ES" sz="2000" dirty="0" smtClean="0">
                <a:latin typeface="Arial" charset="0"/>
              </a:rPr>
              <a:t>Poner en marcha el plan definido.</a:t>
            </a:r>
          </a:p>
        </p:txBody>
      </p:sp>
      <p:sp>
        <p:nvSpPr>
          <p:cNvPr id="2062340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04900" y="914400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1236663" y="987425"/>
            <a:ext cx="3271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5. Tratamiento del Riesgo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C4F9D-8744-4739-BEF7-8BD2FFF85C1C}" type="slidenum">
              <a:rPr lang="es-ES"/>
              <a:pPr>
                <a:defRPr/>
              </a:pPr>
              <a:t>23</a:t>
            </a:fld>
            <a:endParaRPr lang="es-E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2064387" name="AutoShape 3"/>
          <p:cNvSpPr>
            <a:spLocks noChangeArrowheads="1"/>
          </p:cNvSpPr>
          <p:nvPr/>
        </p:nvSpPr>
        <p:spPr bwMode="auto">
          <a:xfrm>
            <a:off x="1085850" y="914400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85875" y="1712913"/>
            <a:ext cx="7678738" cy="4968875"/>
          </a:xfrm>
        </p:spPr>
        <p:txBody>
          <a:bodyPr/>
          <a:lstStyle/>
          <a:p>
            <a:pPr marL="476250" indent="-47625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Tx/>
              <a:buNone/>
              <a:defRPr/>
            </a:pPr>
            <a:r>
              <a:rPr lang="es-ES" sz="2000" dirty="0" smtClean="0">
                <a:solidFill>
                  <a:schemeClr val="tx2"/>
                </a:solidFill>
                <a:latin typeface="Arial" charset="0"/>
              </a:rPr>
              <a:t>5.1. Identificar opciones de tratamiento</a:t>
            </a:r>
            <a:r>
              <a:rPr lang="es-ES" sz="2000" dirty="0" smtClean="0">
                <a:latin typeface="Arial" charset="0"/>
              </a:rPr>
              <a:t> (como medida de contingencia). Existen las siguientes:</a:t>
            </a:r>
          </a:p>
          <a:p>
            <a:pPr marL="476250" indent="-29845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SzPct val="75000"/>
              <a:defRPr/>
            </a:pPr>
            <a:r>
              <a:rPr lang="es-ES" sz="2000" b="1" dirty="0" smtClean="0">
                <a:solidFill>
                  <a:schemeClr val="tx2"/>
                </a:solidFill>
                <a:latin typeface="Arial" charset="0"/>
              </a:rPr>
              <a:t>Evitar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</a:rPr>
              <a:t>: </a:t>
            </a:r>
            <a:r>
              <a:rPr lang="es-ES" sz="1800" dirty="0" smtClean="0">
                <a:latin typeface="Arial" charset="0"/>
              </a:rPr>
              <a:t>Se reduce la probabilidad de pérdida al mínimo (tiene que ver con la prevención). … En general esto es casi una utopía.</a:t>
            </a:r>
          </a:p>
          <a:p>
            <a:pPr marL="476250" indent="-29845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SzPct val="75000"/>
              <a:defRPr/>
            </a:pPr>
            <a:r>
              <a:rPr lang="es-ES" sz="2000" b="1" dirty="0" smtClean="0">
                <a:solidFill>
                  <a:schemeClr val="tx2"/>
                </a:solidFill>
                <a:latin typeface="Arial" charset="0"/>
              </a:rPr>
              <a:t>Reducir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</a:rPr>
              <a:t>:</a:t>
            </a:r>
            <a:r>
              <a:rPr lang="es-ES" sz="2000" dirty="0" smtClean="0">
                <a:latin typeface="Arial" charset="0"/>
              </a:rPr>
              <a:t> </a:t>
            </a:r>
            <a:r>
              <a:rPr lang="es-ES_tradnl" sz="1800" dirty="0" smtClean="0">
                <a:latin typeface="Arial" charset="0"/>
              </a:rPr>
              <a:t>Se consigue mediante la optimización de los procedimientos y la implementación de controles tendientes a </a:t>
            </a:r>
            <a:r>
              <a:rPr lang="es-ES_tradnl" sz="1800" dirty="0" smtClean="0">
                <a:solidFill>
                  <a:srgbClr val="FFFF00"/>
                </a:solidFill>
                <a:latin typeface="Arial" charset="0"/>
              </a:rPr>
              <a:t>disminuir la probabilidad de ocurrencia o el impacto</a:t>
            </a:r>
            <a:r>
              <a:rPr lang="es-ES_tradnl" sz="1800" dirty="0" smtClean="0">
                <a:latin typeface="Arial" charset="0"/>
              </a:rPr>
              <a:t>.</a:t>
            </a:r>
            <a:endParaRPr lang="es-ES" sz="1800" dirty="0" smtClean="0">
              <a:latin typeface="Arial" charset="0"/>
            </a:endParaRPr>
          </a:p>
          <a:p>
            <a:pPr marL="476250" indent="-29845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SzPct val="75000"/>
              <a:defRPr/>
            </a:pPr>
            <a:r>
              <a:rPr lang="es-ES" sz="2000" b="1" dirty="0" smtClean="0">
                <a:solidFill>
                  <a:schemeClr val="tx2"/>
                </a:solidFill>
                <a:latin typeface="Arial" charset="0"/>
              </a:rPr>
              <a:t>Atomizar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</a:rPr>
              <a:t>: </a:t>
            </a:r>
            <a:r>
              <a:rPr lang="es-ES" sz="1800" dirty="0" smtClean="0">
                <a:latin typeface="Arial" charset="0"/>
              </a:rPr>
              <a:t>Distribuir la localización del riesgo, segmentando el objeto sobre el cual se puede materializar el riesgo.</a:t>
            </a:r>
          </a:p>
          <a:p>
            <a:pPr marL="476250" indent="-29845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SzPct val="75000"/>
              <a:defRPr/>
            </a:pPr>
            <a:r>
              <a:rPr lang="es-ES" sz="2000" b="1" dirty="0" smtClean="0">
                <a:solidFill>
                  <a:schemeClr val="tx2"/>
                </a:solidFill>
                <a:latin typeface="Arial" charset="0"/>
              </a:rPr>
              <a:t>Transferir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</a:rPr>
              <a:t>:</a:t>
            </a:r>
            <a:r>
              <a:rPr lang="es-ES" sz="2000" dirty="0" smtClean="0">
                <a:latin typeface="Arial" charset="0"/>
              </a:rPr>
              <a:t> </a:t>
            </a:r>
            <a:r>
              <a:rPr lang="es-ES" sz="1800" dirty="0" smtClean="0">
                <a:latin typeface="Arial" charset="0"/>
              </a:rPr>
              <a:t>Pasar el riesgo de un lugar a otro, compartir con otro el riesgo. Esta técnica no reduce la probabilidad ni el impacto, sino que involucra a otros en la responsabilidad del tratamiento.</a:t>
            </a:r>
            <a:endParaRPr lang="es-ES" sz="2000" dirty="0" smtClean="0">
              <a:latin typeface="Arial" charset="0"/>
            </a:endParaRPr>
          </a:p>
          <a:p>
            <a:pPr marL="476250" indent="-29845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SzPct val="75000"/>
              <a:defRPr/>
            </a:pPr>
            <a:r>
              <a:rPr lang="es-ES" sz="2000" b="1" dirty="0" smtClean="0">
                <a:solidFill>
                  <a:schemeClr val="tx2"/>
                </a:solidFill>
                <a:latin typeface="Arial" charset="0"/>
              </a:rPr>
              <a:t>Asumir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</a:rPr>
              <a:t>: </a:t>
            </a:r>
            <a:r>
              <a:rPr lang="es-ES" sz="1800" dirty="0" smtClean="0">
                <a:latin typeface="Arial" charset="0"/>
              </a:rPr>
              <a:t>Se </a:t>
            </a:r>
            <a:r>
              <a:rPr lang="es-ES_tradnl" sz="1800" dirty="0" smtClean="0">
                <a:latin typeface="Arial" charset="0"/>
              </a:rPr>
              <a:t>acepta la pérdida residual probable. Con la aceptación del riesgo, las estrategias de prevención se vuelven esenciales.</a:t>
            </a:r>
            <a:endParaRPr lang="es-ES" sz="1800" dirty="0" smtClean="0">
              <a:latin typeface="Arial" charset="0"/>
            </a:endParaRP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1236663" y="987425"/>
            <a:ext cx="3271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5. Tratamiento del Riesgo</a:t>
            </a:r>
          </a:p>
        </p:txBody>
      </p:sp>
      <p:sp>
        <p:nvSpPr>
          <p:cNvPr id="2064390" name="AutoShape 6"/>
          <p:cNvSpPr>
            <a:spLocks noChangeArrowheads="1"/>
          </p:cNvSpPr>
          <p:nvPr/>
        </p:nvSpPr>
        <p:spPr bwMode="auto">
          <a:xfrm>
            <a:off x="6569075" y="947738"/>
            <a:ext cx="2476500" cy="496887"/>
          </a:xfrm>
          <a:prstGeom prst="roundRect">
            <a:avLst>
              <a:gd name="adj" fmla="val 16667"/>
            </a:avLst>
          </a:prstGeom>
          <a:solidFill>
            <a:srgbClr val="982E4C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chemeClr val="tx2"/>
                </a:solidFill>
              </a:rPr>
              <a:t>Cómo Hacerlo?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3C23AC-424C-4791-9A08-E79484060A3C}" type="slidenum">
              <a:rPr lang="es-ES"/>
              <a:pPr>
                <a:defRPr/>
              </a:pPr>
              <a:t>24</a:t>
            </a:fld>
            <a:endParaRPr lang="es-E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1014413" y="-71438"/>
            <a:ext cx="7772400" cy="990601"/>
          </a:xfrm>
        </p:spPr>
        <p:txBody>
          <a:bodyPr/>
          <a:lstStyle/>
          <a:p>
            <a:pPr eaLnBrk="1" hangingPunct="1"/>
            <a:r>
              <a:rPr lang="es-ES" sz="40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2066435" name="AutoShape 3"/>
          <p:cNvSpPr>
            <a:spLocks noChangeArrowheads="1"/>
          </p:cNvSpPr>
          <p:nvPr/>
        </p:nvSpPr>
        <p:spPr bwMode="auto">
          <a:xfrm>
            <a:off x="1085850" y="914400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765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31913" y="1557338"/>
            <a:ext cx="7812087" cy="5300662"/>
          </a:xfrm>
        </p:spPr>
        <p:txBody>
          <a:bodyPr/>
          <a:lstStyle/>
          <a:p>
            <a:pPr marL="266700" indent="-266700">
              <a:lnSpc>
                <a:spcPct val="95000"/>
              </a:lnSpc>
              <a:spcBef>
                <a:spcPct val="30000"/>
              </a:spcBef>
              <a:buFontTx/>
              <a:buNone/>
            </a:pP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5.1. Evaluar opciones de tratamiento</a:t>
            </a:r>
          </a:p>
          <a:p>
            <a:pPr marL="266700" indent="-266700">
              <a:lnSpc>
                <a:spcPct val="95000"/>
              </a:lnSpc>
              <a:spcBef>
                <a:spcPct val="35000"/>
              </a:spcBef>
              <a:spcAft>
                <a:spcPct val="35000"/>
              </a:spcAft>
              <a:buFontTx/>
              <a:buChar char="–"/>
            </a:pPr>
            <a:r>
              <a:rPr lang="es-ES" sz="1800" b="1" smtClean="0">
                <a:latin typeface="Arial" charset="0"/>
              </a:rPr>
              <a:t>Las </a:t>
            </a:r>
            <a:r>
              <a:rPr lang="es-ES" sz="1800" b="1" smtClean="0">
                <a:solidFill>
                  <a:schemeClr val="tx2"/>
                </a:solidFill>
                <a:latin typeface="Arial" charset="0"/>
              </a:rPr>
              <a:t>opciones</a:t>
            </a:r>
            <a:r>
              <a:rPr lang="es-ES" sz="1800" b="1" smtClean="0">
                <a:latin typeface="Arial" charset="0"/>
              </a:rPr>
              <a:t> de tratamiento deben evaluarse con base en el alcance de la </a:t>
            </a:r>
            <a:r>
              <a:rPr lang="es-ES" sz="1800" b="1" smtClean="0">
                <a:solidFill>
                  <a:schemeClr val="tx2"/>
                </a:solidFill>
                <a:latin typeface="Arial" charset="0"/>
              </a:rPr>
              <a:t>reducción de riesgo</a:t>
            </a:r>
            <a:r>
              <a:rPr lang="es-ES" sz="1800" b="1" smtClean="0">
                <a:latin typeface="Arial" charset="0"/>
              </a:rPr>
              <a:t> (de su probabilidad o de su impacto).</a:t>
            </a:r>
          </a:p>
          <a:p>
            <a:pPr marL="266700" indent="-266700">
              <a:lnSpc>
                <a:spcPct val="95000"/>
              </a:lnSpc>
              <a:spcBef>
                <a:spcPct val="35000"/>
              </a:spcBef>
              <a:spcAft>
                <a:spcPct val="35000"/>
              </a:spcAft>
              <a:buFontTx/>
              <a:buChar char="–"/>
            </a:pPr>
            <a:r>
              <a:rPr lang="es-ES" sz="1800" b="1" smtClean="0">
                <a:latin typeface="Arial" charset="0"/>
              </a:rPr>
              <a:t>La evaluación debe extenderse a los </a:t>
            </a:r>
            <a:r>
              <a:rPr lang="es-ES" sz="1800" b="1" smtClean="0">
                <a:solidFill>
                  <a:srgbClr val="FFFF00"/>
                </a:solidFill>
                <a:latin typeface="Arial" charset="0"/>
              </a:rPr>
              <a:t>beneficios u oportunidades </a:t>
            </a:r>
            <a:r>
              <a:rPr lang="es-ES" sz="1800" b="1" smtClean="0">
                <a:latin typeface="Arial" charset="0"/>
              </a:rPr>
              <a:t>que la opción de tratamiento pueda crear.</a:t>
            </a:r>
          </a:p>
          <a:p>
            <a:pPr marL="266700" indent="-266700">
              <a:lnSpc>
                <a:spcPct val="95000"/>
              </a:lnSpc>
              <a:spcBef>
                <a:spcPct val="35000"/>
              </a:spcBef>
              <a:spcAft>
                <a:spcPct val="35000"/>
              </a:spcAft>
              <a:buFontTx/>
              <a:buChar char="–"/>
            </a:pPr>
            <a:r>
              <a:rPr lang="es-ES" sz="1800" b="1" smtClean="0">
                <a:latin typeface="Arial" charset="0"/>
              </a:rPr>
              <a:t>Tenga presente </a:t>
            </a:r>
            <a:r>
              <a:rPr lang="es-ES" sz="1800" b="1" smtClean="0">
                <a:solidFill>
                  <a:srgbClr val="FFFF00"/>
                </a:solidFill>
                <a:latin typeface="Arial" charset="0"/>
              </a:rPr>
              <a:t>considerar varias opciones</a:t>
            </a:r>
            <a:r>
              <a:rPr lang="es-ES" sz="1800" b="1" smtClean="0">
                <a:latin typeface="Arial" charset="0"/>
              </a:rPr>
              <a:t>, y que éstas pueden aplicarse individualmente o de manera combinada.</a:t>
            </a:r>
          </a:p>
          <a:p>
            <a:pPr marL="266700" indent="-266700">
              <a:lnSpc>
                <a:spcPct val="95000"/>
              </a:lnSpc>
              <a:spcBef>
                <a:spcPct val="35000"/>
              </a:spcBef>
              <a:spcAft>
                <a:spcPct val="35000"/>
              </a:spcAft>
              <a:buFontTx/>
              <a:buChar char="–"/>
            </a:pPr>
            <a:r>
              <a:rPr lang="es-ES" sz="1800" b="1" smtClean="0">
                <a:solidFill>
                  <a:srgbClr val="FFFF00"/>
                </a:solidFill>
                <a:latin typeface="Arial" charset="0"/>
              </a:rPr>
              <a:t>Considere los siguientes factores </a:t>
            </a:r>
            <a:r>
              <a:rPr lang="es-ES" sz="1800" b="1" smtClean="0">
                <a:latin typeface="Arial" charset="0"/>
              </a:rPr>
              <a:t>al momento de evaluar las opciones de tratamiento:</a:t>
            </a:r>
          </a:p>
          <a:p>
            <a:pPr marL="446088" lvl="1" indent="0">
              <a:lnSpc>
                <a:spcPct val="95000"/>
              </a:lnSpc>
              <a:spcBef>
                <a:spcPct val="35000"/>
              </a:spcBef>
              <a:spcAft>
                <a:spcPct val="35000"/>
              </a:spcAft>
              <a:buFontTx/>
              <a:buNone/>
            </a:pPr>
            <a:r>
              <a:rPr lang="es-ES_tradnl" sz="1800" smtClean="0">
                <a:solidFill>
                  <a:schemeClr val="tx2"/>
                </a:solidFill>
                <a:latin typeface="Arial" charset="0"/>
              </a:rPr>
              <a:t>Eficacia:</a:t>
            </a:r>
            <a:r>
              <a:rPr lang="es-ES_tradnl" sz="1800" smtClean="0">
                <a:latin typeface="Arial" charset="0"/>
              </a:rPr>
              <a:t>  Efectividad de la propuesta de tratamiento para reducir los riesgos.</a:t>
            </a:r>
          </a:p>
          <a:p>
            <a:pPr marL="446088" lvl="1" indent="0">
              <a:lnSpc>
                <a:spcPct val="95000"/>
              </a:lnSpc>
              <a:spcBef>
                <a:spcPct val="35000"/>
              </a:spcBef>
              <a:spcAft>
                <a:spcPct val="35000"/>
              </a:spcAft>
              <a:buFontTx/>
              <a:buNone/>
            </a:pPr>
            <a:r>
              <a:rPr lang="es-ES_tradnl" sz="1800" smtClean="0">
                <a:solidFill>
                  <a:schemeClr val="tx2"/>
                </a:solidFill>
                <a:latin typeface="Arial" charset="0"/>
              </a:rPr>
              <a:t>Factibilidad:</a:t>
            </a:r>
            <a:r>
              <a:rPr lang="es-ES_tradnl" sz="1800" smtClean="0">
                <a:latin typeface="Arial" charset="0"/>
              </a:rPr>
              <a:t>  La probabilidad de aceptar la opción propuesta.</a:t>
            </a:r>
          </a:p>
          <a:p>
            <a:pPr marL="446088" lvl="1" indent="0">
              <a:lnSpc>
                <a:spcPct val="95000"/>
              </a:lnSpc>
              <a:spcBef>
                <a:spcPct val="35000"/>
              </a:spcBef>
              <a:spcAft>
                <a:spcPct val="35000"/>
              </a:spcAft>
              <a:buFontTx/>
              <a:buNone/>
            </a:pPr>
            <a:r>
              <a:rPr lang="es-ES_tradnl" sz="1800" smtClean="0">
                <a:solidFill>
                  <a:schemeClr val="tx2"/>
                </a:solidFill>
                <a:latin typeface="Arial" charset="0"/>
              </a:rPr>
              <a:t>Eficiencia:</a:t>
            </a:r>
            <a:r>
              <a:rPr lang="es-ES_tradnl" sz="1800" smtClean="0">
                <a:latin typeface="Arial" charset="0"/>
              </a:rPr>
              <a:t> Uso óptimo de los recursos, costo efectividad de la opción.</a:t>
            </a:r>
            <a:endParaRPr lang="es-ES" sz="1800" smtClean="0">
              <a:latin typeface="Arial" charset="0"/>
            </a:endParaRP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1236663" y="987425"/>
            <a:ext cx="3271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5. Tratamiento del Riesgo</a:t>
            </a:r>
          </a:p>
        </p:txBody>
      </p:sp>
      <p:sp>
        <p:nvSpPr>
          <p:cNvPr id="2066438" name="AutoShape 6"/>
          <p:cNvSpPr>
            <a:spLocks noChangeArrowheads="1"/>
          </p:cNvSpPr>
          <p:nvPr/>
        </p:nvSpPr>
        <p:spPr bwMode="auto">
          <a:xfrm>
            <a:off x="6569075" y="947738"/>
            <a:ext cx="2476500" cy="496887"/>
          </a:xfrm>
          <a:prstGeom prst="roundRect">
            <a:avLst>
              <a:gd name="adj" fmla="val 16667"/>
            </a:avLst>
          </a:prstGeom>
          <a:solidFill>
            <a:srgbClr val="982E4C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chemeClr val="tx2"/>
                </a:solidFill>
              </a:rPr>
              <a:t>Cómo Hacerlo?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D02B34-7AE3-4C86-8BC3-6026B21B33F4}" type="slidenum">
              <a:rPr lang="es-ES"/>
              <a:pPr>
                <a:defRPr/>
              </a:pPr>
              <a:t>25</a:t>
            </a:fld>
            <a:endParaRPr lang="es-ES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7288" y="0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2068483" name="AutoShape 3"/>
          <p:cNvSpPr>
            <a:spLocks noChangeArrowheads="1"/>
          </p:cNvSpPr>
          <p:nvPr/>
        </p:nvSpPr>
        <p:spPr bwMode="auto">
          <a:xfrm>
            <a:off x="1085850" y="914400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1236663" y="987425"/>
            <a:ext cx="3271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5. Tratamiento del Riesgo</a:t>
            </a: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1714500" y="1643063"/>
            <a:ext cx="6673850" cy="4251325"/>
            <a:chOff x="1056" y="1018"/>
            <a:chExt cx="4204" cy="2678"/>
          </a:xfrm>
        </p:grpSpPr>
        <p:graphicFrame>
          <p:nvGraphicFramePr>
            <p:cNvPr id="5122" name="Object 6"/>
            <p:cNvGraphicFramePr>
              <a:graphicFrameLocks noChangeAspect="1"/>
            </p:cNvGraphicFramePr>
            <p:nvPr/>
          </p:nvGraphicFramePr>
          <p:xfrm>
            <a:off x="1056" y="1369"/>
            <a:ext cx="4176" cy="2327"/>
          </p:xfrm>
          <a:graphic>
            <a:graphicData uri="http://schemas.openxmlformats.org/presentationml/2006/ole">
              <p:oleObj spid="_x0000_s5122" name="Imagen de mapa de bits" r:id="rId4" imgW="5780952" imgH="3572374" progId="PBrush">
                <p:embed/>
              </p:oleObj>
            </a:graphicData>
          </a:graphic>
        </p:graphicFrame>
        <p:sp>
          <p:nvSpPr>
            <p:cNvPr id="5129" name="Text Box 7"/>
            <p:cNvSpPr txBox="1">
              <a:spLocks noChangeArrowheads="1"/>
            </p:cNvSpPr>
            <p:nvPr/>
          </p:nvSpPr>
          <p:spPr bwMode="auto">
            <a:xfrm>
              <a:off x="4116" y="3178"/>
              <a:ext cx="1128" cy="36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600" b="1">
                  <a:solidFill>
                    <a:srgbClr val="003399"/>
                  </a:solidFill>
                </a:rPr>
                <a:t>Costo de Tratamiento</a:t>
              </a:r>
              <a:endParaRPr lang="es-ES_tradnl" sz="1600" b="1"/>
            </a:p>
          </p:txBody>
        </p:sp>
        <p:sp>
          <p:nvSpPr>
            <p:cNvPr id="5130" name="Text Box 8"/>
            <p:cNvSpPr txBox="1">
              <a:spLocks noChangeArrowheads="1"/>
            </p:cNvSpPr>
            <p:nvPr/>
          </p:nvSpPr>
          <p:spPr bwMode="auto">
            <a:xfrm>
              <a:off x="2995" y="1443"/>
              <a:ext cx="2265" cy="2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600" b="1">
                  <a:solidFill>
                    <a:srgbClr val="003399"/>
                  </a:solidFill>
                </a:rPr>
                <a:t>Implementar medidas de reducción</a:t>
              </a:r>
              <a:endParaRPr lang="es-ES_tradnl" sz="1400">
                <a:solidFill>
                  <a:srgbClr val="003399"/>
                </a:solidFill>
              </a:endParaRPr>
            </a:p>
          </p:txBody>
        </p:sp>
        <p:sp>
          <p:nvSpPr>
            <p:cNvPr id="5131" name="Text Box 9"/>
            <p:cNvSpPr txBox="1">
              <a:spLocks noChangeArrowheads="1"/>
            </p:cNvSpPr>
            <p:nvPr/>
          </p:nvSpPr>
          <p:spPr bwMode="auto">
            <a:xfrm>
              <a:off x="3237" y="1883"/>
              <a:ext cx="806" cy="2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600" b="1">
                  <a:solidFill>
                    <a:srgbClr val="003399"/>
                  </a:solidFill>
                </a:rPr>
                <a:t>Usar Juicio</a:t>
              </a:r>
              <a:endParaRPr lang="es-ES_tradnl" sz="1400">
                <a:solidFill>
                  <a:srgbClr val="003399"/>
                </a:solidFill>
              </a:endParaRPr>
            </a:p>
          </p:txBody>
        </p:sp>
        <p:sp>
          <p:nvSpPr>
            <p:cNvPr id="5132" name="Text Box 10"/>
            <p:cNvSpPr txBox="1">
              <a:spLocks noChangeArrowheads="1"/>
            </p:cNvSpPr>
            <p:nvPr/>
          </p:nvSpPr>
          <p:spPr bwMode="auto">
            <a:xfrm>
              <a:off x="3699" y="2229"/>
              <a:ext cx="1093" cy="2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600" b="1">
                  <a:solidFill>
                    <a:srgbClr val="003399"/>
                  </a:solidFill>
                </a:rPr>
                <a:t>Anti-económico</a:t>
              </a:r>
              <a:endParaRPr lang="es-ES_tradnl" sz="1600" b="1"/>
            </a:p>
          </p:txBody>
        </p:sp>
        <p:sp>
          <p:nvSpPr>
            <p:cNvPr id="5133" name="Text Box 11"/>
            <p:cNvSpPr txBox="1">
              <a:spLocks noChangeArrowheads="1"/>
            </p:cNvSpPr>
            <p:nvPr/>
          </p:nvSpPr>
          <p:spPr bwMode="auto">
            <a:xfrm>
              <a:off x="1101" y="1018"/>
              <a:ext cx="1011" cy="36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ES_tradnl" sz="1600" b="1">
                  <a:solidFill>
                    <a:schemeClr val="tx2"/>
                  </a:solidFill>
                </a:rPr>
                <a:t>Probabilidad de Ocurrencia</a:t>
              </a:r>
              <a:endParaRPr lang="es-ES_tradnl" sz="1600">
                <a:solidFill>
                  <a:schemeClr val="tx2"/>
                </a:solidFill>
              </a:endParaRPr>
            </a:p>
          </p:txBody>
        </p:sp>
      </p:grpSp>
      <p:sp>
        <p:nvSpPr>
          <p:cNvPr id="5128" name="Rectangle 12"/>
          <p:cNvSpPr>
            <a:spLocks noChangeArrowheads="1"/>
          </p:cNvSpPr>
          <p:nvPr/>
        </p:nvSpPr>
        <p:spPr bwMode="auto">
          <a:xfrm>
            <a:off x="1357313" y="6072188"/>
            <a:ext cx="7358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1800" b="1">
                <a:solidFill>
                  <a:schemeClr val="tx2"/>
                </a:solidFill>
              </a:rPr>
              <a:t>Para seleccionar la opción más apropiada se requiere balancear el costo de implementación contra los beneficios derivados.</a:t>
            </a:r>
            <a:endParaRPr lang="es-ES_tradnl" sz="1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FB0752-D48E-4CE2-BD3B-06436F901F3A}" type="slidenum">
              <a:rPr lang="es-ES"/>
              <a:pPr>
                <a:defRPr/>
              </a:pPr>
              <a:t>26</a:t>
            </a:fld>
            <a:endParaRPr lang="es-E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1157288" y="0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2070531" name="AutoShape 3"/>
          <p:cNvSpPr>
            <a:spLocks noChangeArrowheads="1"/>
          </p:cNvSpPr>
          <p:nvPr/>
        </p:nvSpPr>
        <p:spPr bwMode="auto">
          <a:xfrm>
            <a:off x="1085850" y="914400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867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14450" y="1785938"/>
            <a:ext cx="7829550" cy="5072062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ct val="25000"/>
              </a:spcBef>
              <a:spcAft>
                <a:spcPct val="20000"/>
              </a:spcAft>
              <a:buFontTx/>
              <a:buNone/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5.2. Preparar planes de tratamiento de riesgos</a:t>
            </a:r>
          </a:p>
          <a:p>
            <a:pPr marL="0" indent="0">
              <a:lnSpc>
                <a:spcPct val="90000"/>
              </a:lnSpc>
              <a:spcBef>
                <a:spcPct val="25000"/>
              </a:spcBef>
              <a:spcAft>
                <a:spcPct val="20000"/>
              </a:spcAft>
              <a:buFontTx/>
              <a:buNone/>
            </a:pPr>
            <a:r>
              <a:rPr lang="es-ES" sz="2400" smtClean="0">
                <a:latin typeface="Arial" charset="0"/>
              </a:rPr>
              <a:t>Documentando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cómo se implementarán las opciones </a:t>
            </a:r>
            <a:r>
              <a:rPr lang="es-ES" sz="2400" smtClean="0">
                <a:latin typeface="Arial" charset="0"/>
              </a:rPr>
              <a:t>elegidas:</a:t>
            </a:r>
          </a:p>
          <a:p>
            <a:pPr marL="574675" lvl="1" indent="-307975">
              <a:lnSpc>
                <a:spcPct val="90000"/>
              </a:lnSpc>
              <a:spcBef>
                <a:spcPct val="25000"/>
              </a:spcBef>
              <a:spcAft>
                <a:spcPct val="20000"/>
              </a:spcAft>
            </a:pPr>
            <a:r>
              <a:rPr lang="es-ES" sz="2400" smtClean="0">
                <a:latin typeface="Arial" charset="0"/>
              </a:rPr>
              <a:t>Identificando responsabilidades.</a:t>
            </a:r>
          </a:p>
          <a:p>
            <a:pPr marL="574675" lvl="1" indent="-307975">
              <a:lnSpc>
                <a:spcPct val="90000"/>
              </a:lnSpc>
              <a:spcBef>
                <a:spcPct val="25000"/>
              </a:spcBef>
              <a:spcAft>
                <a:spcPct val="20000"/>
              </a:spcAft>
            </a:pPr>
            <a:r>
              <a:rPr lang="es-ES" sz="2400" smtClean="0">
                <a:latin typeface="Arial" charset="0"/>
              </a:rPr>
              <a:t>Programas, resultados esperados, presupuesto.</a:t>
            </a:r>
          </a:p>
          <a:p>
            <a:pPr marL="574675" lvl="1" indent="-307975">
              <a:lnSpc>
                <a:spcPct val="90000"/>
              </a:lnSpc>
              <a:spcBef>
                <a:spcPct val="25000"/>
              </a:spcBef>
              <a:spcAft>
                <a:spcPct val="20000"/>
              </a:spcAft>
            </a:pPr>
            <a:r>
              <a:rPr lang="es-ES" sz="2400" smtClean="0">
                <a:latin typeface="Arial" charset="0"/>
              </a:rPr>
              <a:t>Medir el desempeño y realizar la revisión del proceso en su conjunto.</a:t>
            </a:r>
          </a:p>
          <a:p>
            <a:pPr marL="0" indent="0">
              <a:lnSpc>
                <a:spcPct val="90000"/>
              </a:lnSpc>
              <a:spcBef>
                <a:spcPct val="25000"/>
              </a:spcBef>
              <a:spcAft>
                <a:spcPct val="20000"/>
              </a:spcAft>
              <a:buFontTx/>
              <a:buNone/>
            </a:pPr>
            <a:endParaRPr lang="es-ES" sz="2400" smtClean="0">
              <a:latin typeface="Arial" charset="0"/>
            </a:endParaRPr>
          </a:p>
          <a:p>
            <a:pPr marL="0" indent="0">
              <a:lnSpc>
                <a:spcPct val="90000"/>
              </a:lnSpc>
              <a:spcBef>
                <a:spcPct val="25000"/>
              </a:spcBef>
              <a:spcAft>
                <a:spcPct val="20000"/>
              </a:spcAft>
              <a:buFontTx/>
              <a:buNone/>
            </a:pPr>
            <a:r>
              <a:rPr lang="es-ES" sz="2400" smtClean="0">
                <a:latin typeface="Arial" charset="0"/>
              </a:rPr>
              <a:t>El plan debería incluir también un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mecanismo</a:t>
            </a:r>
            <a:r>
              <a:rPr lang="es-ES" sz="2400" smtClean="0">
                <a:latin typeface="Arial" charset="0"/>
              </a:rPr>
              <a:t> para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evaluar la implementación de las opciones</a:t>
            </a:r>
            <a:r>
              <a:rPr lang="es-ES" sz="2400" smtClean="0">
                <a:latin typeface="Arial" charset="0"/>
              </a:rPr>
              <a:t>, contra criterios de desempeño.</a:t>
            </a:r>
          </a:p>
          <a:p>
            <a:pPr marL="0" indent="0">
              <a:lnSpc>
                <a:spcPct val="90000"/>
              </a:lnSpc>
              <a:spcBef>
                <a:spcPct val="25000"/>
              </a:spcBef>
              <a:spcAft>
                <a:spcPct val="20000"/>
              </a:spcAft>
              <a:buFontTx/>
              <a:buNone/>
            </a:pPr>
            <a:endParaRPr lang="es-ES" sz="2000" b="1" smtClean="0">
              <a:latin typeface="Arial" charset="0"/>
            </a:endParaRP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236663" y="987425"/>
            <a:ext cx="3271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5. Tratamiento del Riesgo</a:t>
            </a:r>
          </a:p>
        </p:txBody>
      </p:sp>
      <p:sp>
        <p:nvSpPr>
          <p:cNvPr id="2070534" name="AutoShape 6"/>
          <p:cNvSpPr>
            <a:spLocks noChangeArrowheads="1"/>
          </p:cNvSpPr>
          <p:nvPr/>
        </p:nvSpPr>
        <p:spPr bwMode="auto">
          <a:xfrm>
            <a:off x="6569075" y="947738"/>
            <a:ext cx="2476500" cy="496887"/>
          </a:xfrm>
          <a:prstGeom prst="roundRect">
            <a:avLst>
              <a:gd name="adj" fmla="val 16667"/>
            </a:avLst>
          </a:prstGeom>
          <a:solidFill>
            <a:srgbClr val="982E4C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chemeClr val="tx2"/>
                </a:solidFill>
              </a:rPr>
              <a:t>Cómo Hacerlo?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503B8-4B89-4027-80C8-5C005E292C3E}" type="slidenum">
              <a:rPr lang="es-ES"/>
              <a:pPr>
                <a:defRPr/>
              </a:pPr>
              <a:t>27</a:t>
            </a:fld>
            <a:endParaRPr lang="es-E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Arial" charset="0"/>
              </a:rPr>
              <a:t>Proceso de Adm. de Riesgos</a:t>
            </a:r>
          </a:p>
        </p:txBody>
      </p:sp>
      <p:sp>
        <p:nvSpPr>
          <p:cNvPr id="2070531" name="AutoShape 3"/>
          <p:cNvSpPr>
            <a:spLocks noChangeArrowheads="1"/>
          </p:cNvSpPr>
          <p:nvPr/>
        </p:nvSpPr>
        <p:spPr bwMode="auto">
          <a:xfrm>
            <a:off x="1085850" y="914400"/>
            <a:ext cx="356235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CL"/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14450" y="1547813"/>
            <a:ext cx="7829550" cy="5373687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1200"/>
              </a:spcBef>
              <a:spcAft>
                <a:spcPts val="800"/>
              </a:spcAft>
              <a:buFontTx/>
              <a:buNone/>
              <a:defRPr/>
            </a:pPr>
            <a:r>
              <a:rPr lang="es-ES" sz="2800" dirty="0" smtClean="0">
                <a:solidFill>
                  <a:schemeClr val="tx2"/>
                </a:solidFill>
                <a:latin typeface="Arial" charset="0"/>
              </a:rPr>
              <a:t>5.3. Implementar (ejecutar) el plan</a:t>
            </a:r>
            <a:endParaRPr lang="es-ES" sz="2000" b="1" dirty="0" smtClean="0">
              <a:solidFill>
                <a:schemeClr val="tx2"/>
              </a:solidFill>
              <a:latin typeface="Arial" charset="0"/>
            </a:endParaRPr>
          </a:p>
          <a:p>
            <a:pPr marL="355600" indent="-355600">
              <a:lnSpc>
                <a:spcPct val="90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s-ES" sz="2400" dirty="0" smtClean="0">
                <a:latin typeface="Arial" charset="0"/>
              </a:rPr>
              <a:t>Idealmente, la responsabilidad para el </a:t>
            </a:r>
            <a:r>
              <a:rPr lang="es-ES" sz="2400" dirty="0" smtClean="0">
                <a:solidFill>
                  <a:srgbClr val="FFFF00"/>
                </a:solidFill>
                <a:latin typeface="Arial" charset="0"/>
              </a:rPr>
              <a:t>tratamiento</a:t>
            </a:r>
            <a:r>
              <a:rPr lang="es-ES" sz="2400" dirty="0" smtClean="0">
                <a:latin typeface="Arial" charset="0"/>
              </a:rPr>
              <a:t> de riesgos debería ser </a:t>
            </a:r>
            <a:r>
              <a:rPr lang="es-ES" sz="2400" dirty="0" smtClean="0">
                <a:solidFill>
                  <a:srgbClr val="FFFF00"/>
                </a:solidFill>
                <a:latin typeface="Arial" charset="0"/>
              </a:rPr>
              <a:t>ejercida por los más capacitados</a:t>
            </a:r>
            <a:r>
              <a:rPr lang="es-ES" sz="2400" dirty="0" smtClean="0">
                <a:latin typeface="Arial" charset="0"/>
              </a:rPr>
              <a:t>.</a:t>
            </a:r>
          </a:p>
          <a:p>
            <a:pPr marL="355600" indent="-355600">
              <a:lnSpc>
                <a:spcPct val="90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s-ES" sz="2400" dirty="0" smtClean="0">
                <a:latin typeface="Arial" charset="0"/>
              </a:rPr>
              <a:t>Las responsabilidades de </a:t>
            </a:r>
            <a:r>
              <a:rPr lang="es-ES" sz="2400" dirty="0" smtClean="0">
                <a:solidFill>
                  <a:srgbClr val="FFFF00"/>
                </a:solidFill>
                <a:latin typeface="Arial" charset="0"/>
              </a:rPr>
              <a:t>implementación</a:t>
            </a:r>
            <a:r>
              <a:rPr lang="es-ES" sz="2400" dirty="0" smtClean="0">
                <a:latin typeface="Arial" charset="0"/>
              </a:rPr>
              <a:t> se establecen según la </a:t>
            </a:r>
            <a:r>
              <a:rPr lang="es-ES" sz="2400" dirty="0" smtClean="0">
                <a:solidFill>
                  <a:srgbClr val="FFFF00"/>
                </a:solidFill>
                <a:latin typeface="Arial" charset="0"/>
              </a:rPr>
              <a:t>disponibilidad de tiempo de las partes.</a:t>
            </a:r>
          </a:p>
          <a:p>
            <a:pPr marL="355600" indent="-355600">
              <a:lnSpc>
                <a:spcPct val="90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s-ES" sz="2400" dirty="0" smtClean="0">
                <a:latin typeface="Arial" charset="0"/>
              </a:rPr>
              <a:t>La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implementación exitosa</a:t>
            </a:r>
            <a:r>
              <a:rPr lang="es-ES" sz="2400" dirty="0" smtClean="0">
                <a:latin typeface="Arial" charset="0"/>
              </a:rPr>
              <a:t> del plan de tratamiento de riesgos requiere de un sistema efectivo de gestión:</a:t>
            </a:r>
          </a:p>
          <a:p>
            <a:pPr marL="974725" lvl="2" indent="-307975">
              <a:lnSpc>
                <a:spcPct val="90000"/>
              </a:lnSpc>
              <a:spcBef>
                <a:spcPts val="1200"/>
              </a:spcBef>
              <a:spcAft>
                <a:spcPts val="800"/>
              </a:spcAft>
              <a:buClr>
                <a:schemeClr val="tx1"/>
              </a:buClr>
              <a:defRPr/>
            </a:pPr>
            <a:r>
              <a:rPr lang="es-ES" sz="2000" dirty="0" smtClean="0">
                <a:latin typeface="Arial" charset="0"/>
              </a:rPr>
              <a:t>Que especifique los métodos elegidos.</a:t>
            </a:r>
          </a:p>
          <a:p>
            <a:pPr marL="974725" lvl="2" indent="-307975">
              <a:lnSpc>
                <a:spcPct val="90000"/>
              </a:lnSpc>
              <a:spcBef>
                <a:spcPts val="1200"/>
              </a:spcBef>
              <a:spcAft>
                <a:spcPts val="800"/>
              </a:spcAft>
              <a:buClr>
                <a:schemeClr val="tx1"/>
              </a:buClr>
              <a:defRPr/>
            </a:pPr>
            <a:r>
              <a:rPr lang="es-ES" sz="2000" dirty="0" smtClean="0">
                <a:latin typeface="Arial" charset="0"/>
              </a:rPr>
              <a:t>Asignación de responsabilidades, acciones individuales.</a:t>
            </a:r>
          </a:p>
          <a:p>
            <a:pPr marL="974725" lvl="2" indent="-307975">
              <a:lnSpc>
                <a:spcPct val="90000"/>
              </a:lnSpc>
              <a:spcBef>
                <a:spcPts val="1200"/>
              </a:spcBef>
              <a:spcAft>
                <a:spcPts val="800"/>
              </a:spcAft>
              <a:buClr>
                <a:schemeClr val="tx1"/>
              </a:buClr>
              <a:defRPr/>
            </a:pPr>
            <a:r>
              <a:rPr lang="es-ES" sz="2000" dirty="0" smtClean="0">
                <a:latin typeface="Arial" charset="0"/>
              </a:rPr>
              <a:t>Que establezca controles contra criterios específicos.</a:t>
            </a:r>
          </a:p>
        </p:txBody>
      </p:sp>
      <p:sp>
        <p:nvSpPr>
          <p:cNvPr id="29702" name="Text Box 5"/>
          <p:cNvSpPr txBox="1">
            <a:spLocks noChangeArrowheads="1"/>
          </p:cNvSpPr>
          <p:nvPr/>
        </p:nvSpPr>
        <p:spPr bwMode="auto">
          <a:xfrm>
            <a:off x="1236663" y="987425"/>
            <a:ext cx="3271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" sz="2000" b="1">
                <a:solidFill>
                  <a:schemeClr val="bg1"/>
                </a:solidFill>
              </a:rPr>
              <a:t>5. Tratamiento del Riesgo</a:t>
            </a:r>
          </a:p>
        </p:txBody>
      </p:sp>
      <p:sp>
        <p:nvSpPr>
          <p:cNvPr id="2070534" name="AutoShape 6"/>
          <p:cNvSpPr>
            <a:spLocks noChangeArrowheads="1"/>
          </p:cNvSpPr>
          <p:nvPr/>
        </p:nvSpPr>
        <p:spPr bwMode="auto">
          <a:xfrm>
            <a:off x="6569075" y="947738"/>
            <a:ext cx="2476500" cy="496887"/>
          </a:xfrm>
          <a:prstGeom prst="roundRect">
            <a:avLst>
              <a:gd name="adj" fmla="val 16667"/>
            </a:avLst>
          </a:prstGeom>
          <a:solidFill>
            <a:srgbClr val="982E4C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chemeClr val="tx2"/>
                </a:solidFill>
              </a:rPr>
              <a:t>Cómo Hacerlo?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>
                <a:latin typeface="Arial" charset="0"/>
                <a:cs typeface="Arial" charset="0"/>
              </a:rPr>
              <a:t>Tipos de Riesgos</a:t>
            </a:r>
            <a:endParaRPr lang="es-CL" smtClean="0">
              <a:latin typeface="Arial" charset="0"/>
              <a:cs typeface="Arial" charset="0"/>
            </a:endParaRPr>
          </a:p>
        </p:txBody>
      </p:sp>
      <p:sp>
        <p:nvSpPr>
          <p:cNvPr id="30723" name="2 Marcador de contenido"/>
          <p:cNvSpPr>
            <a:spLocks noGrp="1"/>
          </p:cNvSpPr>
          <p:nvPr>
            <p:ph idx="1"/>
          </p:nvPr>
        </p:nvSpPr>
        <p:spPr>
          <a:xfrm>
            <a:off x="1285875" y="1143000"/>
            <a:ext cx="7643813" cy="557212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s-ES" sz="2400" smtClean="0">
                <a:latin typeface="Arial" charset="0"/>
                <a:cs typeface="Arial" charset="0"/>
              </a:rPr>
              <a:t>Los </a:t>
            </a:r>
            <a:r>
              <a:rPr lang="es-ES" sz="2400" i="1" smtClean="0">
                <a:solidFill>
                  <a:srgbClr val="FFFF00"/>
                </a:solidFill>
                <a:latin typeface="Arial" charset="0"/>
                <a:cs typeface="Arial" charset="0"/>
              </a:rPr>
              <a:t>riesgos del proyecto</a:t>
            </a:r>
            <a:r>
              <a:rPr lang="es-ES" sz="240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s-ES" sz="2400" smtClean="0">
                <a:latin typeface="Arial" charset="0"/>
                <a:cs typeface="Arial" charset="0"/>
              </a:rPr>
              <a:t>amenazan el plan del proyecto. Si éstos se hacen realidad, es probable que los tiempos o plazos se retrasen y los costos aumenten. </a:t>
            </a:r>
          </a:p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s-ES" sz="2400" smtClean="0">
                <a:latin typeface="Arial" charset="0"/>
                <a:cs typeface="Arial" charset="0"/>
              </a:rPr>
              <a:t>Los </a:t>
            </a:r>
            <a:r>
              <a:rPr lang="es-ES" sz="2400" i="1" smtClean="0">
                <a:solidFill>
                  <a:srgbClr val="FFFF00"/>
                </a:solidFill>
                <a:latin typeface="Arial" charset="0"/>
                <a:cs typeface="Arial" charset="0"/>
              </a:rPr>
              <a:t>riesgos técnicos</a:t>
            </a:r>
            <a:r>
              <a:rPr lang="es-ES" sz="240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s-ES" sz="2400" smtClean="0">
                <a:latin typeface="Arial" charset="0"/>
                <a:cs typeface="Arial" charset="0"/>
              </a:rPr>
              <a:t>amenazan la calidad del producto y la planificación temporal. Si un riesgo técnico se hace realidad, la implementación puede dificultarse o hacerse imposible. </a:t>
            </a:r>
          </a:p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s-ES" sz="2400" smtClean="0">
                <a:latin typeface="Arial" charset="0"/>
                <a:cs typeface="Arial" charset="0"/>
              </a:rPr>
              <a:t>Estos </a:t>
            </a:r>
            <a:r>
              <a:rPr lang="es-ES" sz="2400" smtClean="0">
                <a:solidFill>
                  <a:srgbClr val="FFFF00"/>
                </a:solidFill>
                <a:latin typeface="Arial" charset="0"/>
                <a:cs typeface="Arial" charset="0"/>
              </a:rPr>
              <a:t>riesgos</a:t>
            </a:r>
            <a:r>
              <a:rPr lang="es-ES" sz="2400" smtClean="0">
                <a:latin typeface="Arial" charset="0"/>
                <a:cs typeface="Arial" charset="0"/>
              </a:rPr>
              <a:t> identifican </a:t>
            </a:r>
            <a:r>
              <a:rPr lang="es-ES" sz="2400" smtClean="0">
                <a:solidFill>
                  <a:srgbClr val="FFFF00"/>
                </a:solidFill>
                <a:latin typeface="Arial" charset="0"/>
                <a:cs typeface="Arial" charset="0"/>
              </a:rPr>
              <a:t>problemas potenciales </a:t>
            </a:r>
            <a:r>
              <a:rPr lang="es-ES" sz="2400" smtClean="0">
                <a:latin typeface="Arial" charset="0"/>
                <a:cs typeface="Arial" charset="0"/>
              </a:rPr>
              <a:t>de diseño, implementación, interfaces, verificación y mantenimiento, así como el uso de nuevas tecnologías. </a:t>
            </a:r>
            <a:endParaRPr lang="es-CL" sz="2400" smtClean="0">
              <a:latin typeface="Arial" charset="0"/>
              <a:cs typeface="Arial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91866-24FA-4DDA-A132-4031E5525D2A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>
                <a:latin typeface="Arial" charset="0"/>
                <a:cs typeface="Arial" charset="0"/>
              </a:rPr>
              <a:t>Tipos de Riesgos</a:t>
            </a:r>
            <a:endParaRPr lang="es-CL" smtClean="0">
              <a:latin typeface="Arial" charset="0"/>
              <a:cs typeface="Arial" charset="0"/>
            </a:endParaRPr>
          </a:p>
        </p:txBody>
      </p:sp>
      <p:sp>
        <p:nvSpPr>
          <p:cNvPr id="31747" name="2 Marcador de contenido"/>
          <p:cNvSpPr>
            <a:spLocks noGrp="1"/>
          </p:cNvSpPr>
          <p:nvPr>
            <p:ph idx="1"/>
          </p:nvPr>
        </p:nvSpPr>
        <p:spPr>
          <a:xfrm>
            <a:off x="1214438" y="1143000"/>
            <a:ext cx="7929562" cy="5715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smtClean="0">
                <a:latin typeface="Arial" charset="0"/>
                <a:cs typeface="Arial" charset="0"/>
              </a:rPr>
              <a:t>Los </a:t>
            </a:r>
            <a:r>
              <a:rPr lang="es-ES" sz="2400" i="1" smtClean="0">
                <a:solidFill>
                  <a:srgbClr val="FFFF00"/>
                </a:solidFill>
                <a:latin typeface="Arial" charset="0"/>
                <a:cs typeface="Arial" charset="0"/>
              </a:rPr>
              <a:t>riesgos del negocio</a:t>
            </a:r>
            <a:r>
              <a:rPr lang="es-ES" sz="240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s-ES" sz="2400" smtClean="0">
                <a:latin typeface="Arial" charset="0"/>
                <a:cs typeface="Arial" charset="0"/>
              </a:rPr>
              <a:t>amenazan la viabilidad del proyecto. Por ejemplo: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CL" sz="2000" smtClean="0">
                <a:latin typeface="Arial" charset="0"/>
                <a:cs typeface="Arial" charset="0"/>
              </a:rPr>
              <a:t>Construir un producto excelente, pero que nadie quiere en realidad (riesgo de mercado),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CL" sz="2000" smtClean="0">
                <a:latin typeface="Arial" charset="0"/>
                <a:cs typeface="Arial" charset="0"/>
              </a:rPr>
              <a:t>Construir un producto que no encaja en la estrategia comercial general de la compañía (riesgo estratégico),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CL" sz="2000" smtClean="0">
                <a:latin typeface="Arial" charset="0"/>
                <a:cs typeface="Arial" charset="0"/>
              </a:rPr>
              <a:t>Construir un producto que el departamento de ventas no sabe cómo vender.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CL" sz="2000" smtClean="0">
                <a:latin typeface="Arial" charset="0"/>
                <a:cs typeface="Arial" charset="0"/>
              </a:rPr>
              <a:t>Perder el apoyo gerencial debido a cambios en el enfoque o en las metas del proyecto (riesgo de dirección).</a:t>
            </a:r>
            <a:endParaRPr lang="es-ES" sz="2000" smtClean="0">
              <a:latin typeface="Arial" charset="0"/>
              <a:cs typeface="Arial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smtClean="0">
                <a:latin typeface="Arial" charset="0"/>
                <a:cs typeface="Arial" charset="0"/>
              </a:rPr>
              <a:t>Los </a:t>
            </a:r>
            <a:r>
              <a:rPr lang="es-ES" sz="2400" i="1" smtClean="0">
                <a:solidFill>
                  <a:srgbClr val="FFFF00"/>
                </a:solidFill>
                <a:latin typeface="Arial" charset="0"/>
                <a:cs typeface="Arial" charset="0"/>
              </a:rPr>
              <a:t>riesgos conocidos</a:t>
            </a:r>
            <a:r>
              <a:rPr lang="es-ES" sz="240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s-ES" sz="2400" smtClean="0">
                <a:latin typeface="Arial" charset="0"/>
                <a:cs typeface="Arial" charset="0"/>
              </a:rPr>
              <a:t>son riesgos de las categorías anteriores, que ya acontecieron y que pueden repetirse en el futuro.</a:t>
            </a:r>
            <a:endParaRPr lang="es-CL" sz="2400" smtClean="0">
              <a:latin typeface="Arial" charset="0"/>
              <a:cs typeface="Arial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s-CL" sz="2400" smtClean="0">
              <a:latin typeface="Arial" charset="0"/>
              <a:cs typeface="Arial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BCBC7-E4EC-44F7-82DB-747829BC1FD0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0F91AE-CEFE-4409-B6A5-9BACFBD70492}" type="slidenum">
              <a:rPr lang="es-ES"/>
              <a:pPr>
                <a:defRPr/>
              </a:pPr>
              <a:t>3</a:t>
            </a:fld>
            <a:endParaRPr lang="es-E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262063" y="-26988"/>
            <a:ext cx="7989887" cy="990601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Ejecución del Proyecto</a:t>
            </a:r>
            <a:endParaRPr lang="es-ES_tradnl" smtClean="0">
              <a:latin typeface="Arial" charset="0"/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143000"/>
            <a:ext cx="7489825" cy="5454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800" smtClean="0">
                <a:latin typeface="Arial" charset="0"/>
              </a:rPr>
              <a:t>La ejecución del proyecto no es más que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seguir el plan trazado</a:t>
            </a:r>
            <a:r>
              <a:rPr lang="es-ES" sz="2800" smtClean="0">
                <a:latin typeface="Arial" charset="0"/>
              </a:rPr>
              <a:t> durante la etapa de formulación….</a:t>
            </a:r>
          </a:p>
          <a:p>
            <a:pPr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800" i="1" smtClean="0">
                <a:solidFill>
                  <a:schemeClr val="tx2"/>
                </a:solidFill>
                <a:latin typeface="Arial" charset="0"/>
              </a:rPr>
              <a:t>Esto es, generar los entregables definidos, en los tiempos/costos comprometidos, con los recursos (tecnológicos, metodológicos y humanos) especificados.</a:t>
            </a:r>
          </a:p>
          <a:p>
            <a:pPr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800" smtClean="0">
                <a:latin typeface="Arial" charset="0"/>
              </a:rPr>
              <a:t>Las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actividades claves</a:t>
            </a:r>
            <a:r>
              <a:rPr lang="es-ES" sz="2800" smtClean="0">
                <a:latin typeface="Arial" charset="0"/>
              </a:rPr>
              <a:t> durante esta etapa son:</a:t>
            </a:r>
          </a:p>
          <a:p>
            <a:pPr lvl="1"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400" smtClean="0">
                <a:solidFill>
                  <a:schemeClr val="accent1"/>
                </a:solidFill>
                <a:latin typeface="Arial" charset="0"/>
              </a:rPr>
              <a:t>Monitoreo y Control.</a:t>
            </a:r>
          </a:p>
          <a:p>
            <a:pPr lvl="1"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400" smtClean="0">
                <a:solidFill>
                  <a:schemeClr val="accent1"/>
                </a:solidFill>
                <a:latin typeface="Arial" charset="0"/>
              </a:rPr>
              <a:t>Administración del Riesgo.</a:t>
            </a:r>
          </a:p>
          <a:p>
            <a:pPr lvl="1"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400" smtClean="0">
                <a:solidFill>
                  <a:schemeClr val="accent1"/>
                </a:solidFill>
                <a:latin typeface="Arial" charset="0"/>
              </a:rPr>
              <a:t>Replanificación.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75" y="4891088"/>
            <a:ext cx="2714625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1B-096B-4573-844A-BD0D851A7EBE}" type="slidenum">
              <a:rPr lang="es-ES"/>
              <a:pPr>
                <a:defRPr/>
              </a:pPr>
              <a:t>4</a:t>
            </a:fld>
            <a:endParaRPr lang="es-E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262063" y="-26988"/>
            <a:ext cx="7989887" cy="990601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Monitoreo y Control</a:t>
            </a:r>
            <a:endParaRPr lang="es-ES_tradnl" smtClean="0">
              <a:latin typeface="Arial" charset="0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4788" y="1143000"/>
            <a:ext cx="2597150" cy="16430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Permanente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Positivo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Pro-activo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endParaRPr lang="es-ES" sz="2800" smtClean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2779713"/>
            <a:ext cx="6316662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189663" y="1285875"/>
            <a:ext cx="25971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s-ES" sz="2800" kern="0" dirty="0"/>
              <a:t>Debo tener el</a:t>
            </a:r>
            <a:r>
              <a:rPr lang="es-ES" sz="2800" kern="0" dirty="0">
                <a:solidFill>
                  <a:schemeClr val="tx2"/>
                </a:solidFill>
              </a:rPr>
              <a:t> proyecto “en línea (on-line)”.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DD6FC-6BB1-4964-9905-46A601180BF9}" type="slidenum">
              <a:rPr lang="es-ES"/>
              <a:pPr>
                <a:defRPr/>
              </a:pPr>
              <a:t>5</a:t>
            </a:fld>
            <a:endParaRPr lang="es-E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262063" y="-26988"/>
            <a:ext cx="7989887" cy="990601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Monitoreo y Control</a:t>
            </a:r>
            <a:endParaRPr lang="es-ES_tradnl" smtClean="0">
              <a:latin typeface="Arial" charset="0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4788" y="1357313"/>
            <a:ext cx="2597150" cy="16430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Permanente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Positivo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Pro-activo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endParaRPr lang="es-ES" sz="2800" smtClean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189663" y="1285875"/>
            <a:ext cx="25971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s-ES" sz="2800" kern="0" dirty="0"/>
              <a:t>Veamos </a:t>
            </a:r>
            <a:r>
              <a:rPr lang="es-ES" sz="2800" kern="0" dirty="0" err="1">
                <a:solidFill>
                  <a:schemeClr val="accent1"/>
                </a:solidFill>
              </a:rPr>
              <a:t>ReqAdmin</a:t>
            </a:r>
            <a:endParaRPr lang="es-ES" sz="2800" kern="0" dirty="0">
              <a:solidFill>
                <a:schemeClr val="accent1"/>
              </a:solidFill>
            </a:endParaRP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0" y="3190875"/>
            <a:ext cx="76676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9A7AC-D587-46E7-8E57-459020F5B303}" type="slidenum">
              <a:rPr lang="es-ES"/>
              <a:pPr>
                <a:defRPr/>
              </a:pPr>
              <a:t>6</a:t>
            </a:fld>
            <a:endParaRPr lang="es-E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1262063" y="-26988"/>
            <a:ext cx="7989887" cy="990601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Replanificación</a:t>
            </a:r>
            <a:endParaRPr lang="es-ES_tradnl" smtClean="0">
              <a:latin typeface="Arial" charset="0"/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143000"/>
            <a:ext cx="7489825" cy="5454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800" smtClean="0">
                <a:latin typeface="Arial" charset="0"/>
              </a:rPr>
              <a:t>Replanificar en base a:</a:t>
            </a:r>
          </a:p>
          <a:p>
            <a:pPr lvl="1"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400" smtClean="0">
                <a:latin typeface="Arial" charset="0"/>
              </a:rPr>
              <a:t>Los resultados del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monitoreo</a:t>
            </a:r>
            <a:r>
              <a:rPr lang="es-ES" sz="2400" smtClean="0">
                <a:latin typeface="Arial" charset="0"/>
              </a:rPr>
              <a:t>.</a:t>
            </a:r>
          </a:p>
          <a:p>
            <a:pPr lvl="1"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400" smtClean="0">
                <a:latin typeface="Arial" charset="0"/>
              </a:rPr>
              <a:t>Los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riesgos</a:t>
            </a:r>
            <a:r>
              <a:rPr lang="es-ES" sz="2400" smtClean="0">
                <a:latin typeface="Arial" charset="0"/>
              </a:rPr>
              <a:t> identificados</a:t>
            </a:r>
          </a:p>
          <a:p>
            <a:pPr lvl="1"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400" smtClean="0">
                <a:latin typeface="Arial" charset="0"/>
              </a:rPr>
              <a:t>El </a:t>
            </a:r>
            <a:r>
              <a:rPr lang="es-ES" sz="2400" smtClean="0">
                <a:solidFill>
                  <a:schemeClr val="tx2"/>
                </a:solidFill>
                <a:latin typeface="Arial" charset="0"/>
              </a:rPr>
              <a:t>nivel de protección</a:t>
            </a:r>
            <a:r>
              <a:rPr lang="es-ES" sz="2400" smtClean="0">
                <a:latin typeface="Arial" charset="0"/>
              </a:rPr>
              <a:t> deseado para el proyecto</a:t>
            </a:r>
          </a:p>
          <a:p>
            <a:pPr eaLnBrk="1" hangingPunct="1">
              <a:lnSpc>
                <a:spcPct val="80000"/>
              </a:lnSpc>
              <a:spcAft>
                <a:spcPct val="40000"/>
              </a:spcAft>
            </a:pPr>
            <a:r>
              <a:rPr lang="es-ES" sz="2800" smtClean="0">
                <a:latin typeface="Arial" charset="0"/>
              </a:rPr>
              <a:t>Estas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tareas</a:t>
            </a:r>
            <a:r>
              <a:rPr lang="es-ES" sz="2800" smtClean="0">
                <a:latin typeface="Arial" charset="0"/>
              </a:rPr>
              <a:t> son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semanales.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643313" y="3933825"/>
          <a:ext cx="5335587" cy="2781300"/>
        </p:xfrm>
        <a:graphic>
          <a:graphicData uri="http://schemas.openxmlformats.org/presentationml/2006/ole">
            <p:oleObj spid="_x0000_s1026" name="Hoja de cálculo" r:id="rId4" imgW="7943850" imgH="40576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000125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  <a:cs typeface="Arial" charset="0"/>
              </a:rPr>
              <a:t>Planificación / Replanific.</a:t>
            </a:r>
          </a:p>
        </p:txBody>
      </p:sp>
      <p:graphicFrame>
        <p:nvGraphicFramePr>
          <p:cNvPr id="2050" name="Object 1024"/>
          <p:cNvGraphicFramePr>
            <a:graphicFrameLocks noChangeAspect="1"/>
          </p:cNvGraphicFramePr>
          <p:nvPr/>
        </p:nvGraphicFramePr>
        <p:xfrm>
          <a:off x="1928813" y="1344613"/>
          <a:ext cx="6743700" cy="5199062"/>
        </p:xfrm>
        <a:graphic>
          <a:graphicData uri="http://schemas.openxmlformats.org/presentationml/2006/ole">
            <p:oleObj spid="_x0000_s2050" name="Bitmap Image" r:id="rId4" imgW="5361905" imgH="4133333" progId="Paint.Picture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000125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  <a:cs typeface="Arial" charset="0"/>
              </a:rPr>
              <a:t>Planificación / Replanific.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" y="2286000"/>
            <a:ext cx="9085263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  <a:cs typeface="Arial" charset="0"/>
              </a:rPr>
              <a:t>Control de Tareas</a:t>
            </a:r>
          </a:p>
        </p:txBody>
      </p:sp>
      <p:sp>
        <p:nvSpPr>
          <p:cNvPr id="307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504950" y="4114800"/>
            <a:ext cx="7567613" cy="2514600"/>
          </a:xfrm>
        </p:spPr>
        <p:txBody>
          <a:bodyPr/>
          <a:lstStyle/>
          <a:p>
            <a:pPr marL="461963" indent="-461963" eaLnBrk="1" hangingPunct="1"/>
            <a:r>
              <a:rPr lang="es-ES" sz="2400" smtClean="0">
                <a:latin typeface="Arial" charset="0"/>
                <a:cs typeface="Arial" charset="0"/>
              </a:rPr>
              <a:t>Hay que </a:t>
            </a:r>
            <a:r>
              <a:rPr lang="es-ES" sz="2400" smtClean="0">
                <a:solidFill>
                  <a:schemeClr val="tx2"/>
                </a:solidFill>
                <a:latin typeface="Arial" charset="0"/>
                <a:cs typeface="Arial" charset="0"/>
              </a:rPr>
              <a:t>contrastar la realidad contra lo planificado</a:t>
            </a:r>
            <a:r>
              <a:rPr lang="es-ES" sz="2400" smtClean="0">
                <a:latin typeface="Arial" charset="0"/>
                <a:cs typeface="Arial" charset="0"/>
              </a:rPr>
              <a:t>, ... y generar planes de contingencia, en caso de ser necesario.</a:t>
            </a:r>
          </a:p>
          <a:p>
            <a:pPr marL="461963" indent="-461963" eaLnBrk="1" hangingPunct="1"/>
            <a:r>
              <a:rPr lang="es-ES" sz="2400" smtClean="0">
                <a:latin typeface="Arial" charset="0"/>
                <a:cs typeface="Arial" charset="0"/>
              </a:rPr>
              <a:t>Hay que </a:t>
            </a:r>
            <a:r>
              <a:rPr lang="es-ES" sz="2400" smtClean="0">
                <a:solidFill>
                  <a:schemeClr val="tx2"/>
                </a:solidFill>
                <a:latin typeface="Arial" charset="0"/>
                <a:cs typeface="Arial" charset="0"/>
              </a:rPr>
              <a:t>monitorear (controlar) </a:t>
            </a:r>
            <a:r>
              <a:rPr lang="es-ES" sz="2400" smtClean="0">
                <a:latin typeface="Arial" charset="0"/>
                <a:cs typeface="Arial" charset="0"/>
              </a:rPr>
              <a:t>todo, así me aseguraré de tener “las riendas el proyecto”.</a:t>
            </a:r>
          </a:p>
          <a:p>
            <a:pPr marL="461963" indent="-461963" eaLnBrk="1" hangingPunct="1"/>
            <a:r>
              <a:rPr lang="es-ES" sz="2400" b="1" i="1" smtClean="0">
                <a:solidFill>
                  <a:schemeClr val="tx2"/>
                </a:solidFill>
                <a:latin typeface="Arial" charset="0"/>
                <a:cs typeface="Arial" charset="0"/>
              </a:rPr>
              <a:t>Monitorear es un medio.... No un fin....</a:t>
            </a:r>
          </a:p>
        </p:txBody>
      </p:sp>
      <p:graphicFrame>
        <p:nvGraphicFramePr>
          <p:cNvPr id="3074" name="Object 1024"/>
          <p:cNvGraphicFramePr>
            <a:graphicFrameLocks noChangeAspect="1"/>
          </p:cNvGraphicFramePr>
          <p:nvPr/>
        </p:nvGraphicFramePr>
        <p:xfrm>
          <a:off x="22225" y="1143000"/>
          <a:ext cx="8902700" cy="2571750"/>
        </p:xfrm>
        <a:graphic>
          <a:graphicData uri="http://schemas.openxmlformats.org/presentationml/2006/ole">
            <p:oleObj spid="_x0000_s3074" name="Bitmap Image" r:id="rId4" imgW="6990476" imgH="2019048" progId="Paint.Pictur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">
      <a:dk1>
        <a:srgbClr val="000000"/>
      </a:dk1>
      <a:lt1>
        <a:srgbClr val="FFFFFF"/>
      </a:lt1>
      <a:dk2>
        <a:srgbClr val="000099"/>
      </a:dk2>
      <a:lt2>
        <a:srgbClr val="FFFF00"/>
      </a:lt2>
      <a:accent1>
        <a:srgbClr val="FF9900"/>
      </a:accent1>
      <a:accent2>
        <a:srgbClr val="00FFFF"/>
      </a:accent2>
      <a:accent3>
        <a:srgbClr val="AAAACA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11573</TotalTime>
  <Words>1681</Words>
  <Application>Microsoft Office PowerPoint</Application>
  <PresentationFormat>Presentación en pantalla (4:3)</PresentationFormat>
  <Paragraphs>244</Paragraphs>
  <Slides>29</Slides>
  <Notes>27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29</vt:i4>
      </vt:variant>
    </vt:vector>
  </HeadingPairs>
  <TitlesOfParts>
    <vt:vector size="37" baseType="lpstr">
      <vt:lpstr>Arial</vt:lpstr>
      <vt:lpstr>Times New Roman</vt:lpstr>
      <vt:lpstr>Wingdings</vt:lpstr>
      <vt:lpstr>Verdana</vt:lpstr>
      <vt:lpstr>Diseño predeterminado</vt:lpstr>
      <vt:lpstr>Hoja de cálculo</vt:lpstr>
      <vt:lpstr>Bitmap Image</vt:lpstr>
      <vt:lpstr>Imagen de mapa de bits</vt:lpstr>
      <vt:lpstr> Ejecución del Proyecto – Administración del Riesgo</vt:lpstr>
      <vt:lpstr>Ejecución del Proyecto</vt:lpstr>
      <vt:lpstr>Ejecución del Proyecto</vt:lpstr>
      <vt:lpstr>Monitoreo y Control</vt:lpstr>
      <vt:lpstr>Monitoreo y Control</vt:lpstr>
      <vt:lpstr>Replanificación</vt:lpstr>
      <vt:lpstr>Planificación / Replanific.</vt:lpstr>
      <vt:lpstr>Planificación / Replanific.</vt:lpstr>
      <vt:lpstr>Control de Tareas</vt:lpstr>
      <vt:lpstr>Control de Tareas (cont...)</vt:lpstr>
      <vt:lpstr>Control de Tareas (cont...)</vt:lpstr>
      <vt:lpstr>Administración del Riesgo</vt:lpstr>
      <vt:lpstr>Adm. del Riesgo</vt:lpstr>
      <vt:lpstr>Administración del Riesgo</vt:lpstr>
      <vt:lpstr>Adm. del Riesgo</vt:lpstr>
      <vt:lpstr>Ejemplos de Riesgos</vt:lpstr>
      <vt:lpstr>Proceso de Adm. de Riesgos</vt:lpstr>
      <vt:lpstr>Proceso de Adm. de Riesgos</vt:lpstr>
      <vt:lpstr>Proceso de Adm. Riesgos</vt:lpstr>
      <vt:lpstr>Proceso de Adm. de Riesgos</vt:lpstr>
      <vt:lpstr>Proceso de Adm. de Riesgos</vt:lpstr>
      <vt:lpstr>Proceso de Adm. de Riesgos</vt:lpstr>
      <vt:lpstr>Proceso de Adm. de Riesgos</vt:lpstr>
      <vt:lpstr>Proceso de Adm. de Riesgos</vt:lpstr>
      <vt:lpstr>Proceso de Adm. de Riesgos</vt:lpstr>
      <vt:lpstr>Proceso de Adm. de Riesgos</vt:lpstr>
      <vt:lpstr>Proceso de Adm. de Riesgos</vt:lpstr>
      <vt:lpstr>Tipos de Riesgos</vt:lpstr>
      <vt:lpstr>Tipos de Riesgos</vt:lpstr>
    </vt:vector>
  </TitlesOfParts>
  <Company>U.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Programas de Extención</dc:title>
  <dc:creator>DCC</dc:creator>
  <cp:lastModifiedBy>Sergio</cp:lastModifiedBy>
  <cp:revision>1005</cp:revision>
  <dcterms:created xsi:type="dcterms:W3CDTF">2004-12-14T23:27:42Z</dcterms:created>
  <dcterms:modified xsi:type="dcterms:W3CDTF">2010-11-09T13:01:43Z</dcterms:modified>
</cp:coreProperties>
</file>