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1226" r:id="rId2"/>
    <p:sldId id="1407" r:id="rId3"/>
    <p:sldId id="1406" r:id="rId4"/>
    <p:sldId id="1408" r:id="rId5"/>
    <p:sldId id="1429" r:id="rId6"/>
    <p:sldId id="1409" r:id="rId7"/>
    <p:sldId id="1410" r:id="rId8"/>
    <p:sldId id="1428" r:id="rId9"/>
    <p:sldId id="1424" r:id="rId10"/>
    <p:sldId id="1425" r:id="rId11"/>
    <p:sldId id="1430" r:id="rId12"/>
    <p:sldId id="1411" r:id="rId13"/>
    <p:sldId id="1413" r:id="rId14"/>
    <p:sldId id="1414" r:id="rId15"/>
    <p:sldId id="1415" r:id="rId16"/>
    <p:sldId id="1416" r:id="rId17"/>
    <p:sldId id="1417" r:id="rId18"/>
    <p:sldId id="1418" r:id="rId19"/>
    <p:sldId id="1419" r:id="rId20"/>
    <p:sldId id="1420" r:id="rId21"/>
    <p:sldId id="1421" r:id="rId22"/>
    <p:sldId id="1422" r:id="rId23"/>
    <p:sldId id="1423" r:id="rId24"/>
    <p:sldId id="1431" r:id="rId25"/>
    <p:sldId id="1432" r:id="rId26"/>
    <p:sldId id="1433" r:id="rId27"/>
    <p:sldId id="1434" r:id="rId28"/>
    <p:sldId id="1435" r:id="rId29"/>
    <p:sldId id="1436" r:id="rId30"/>
  </p:sldIdLst>
  <p:sldSz cx="9144000" cy="6858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FB49"/>
    <a:srgbClr val="2DF34E"/>
    <a:srgbClr val="FFFFCC"/>
    <a:srgbClr val="FF6600"/>
    <a:srgbClr val="CC9900"/>
    <a:srgbClr val="FFCC00"/>
    <a:srgbClr val="99CCFF"/>
    <a:srgbClr val="99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9" autoAdjust="0"/>
    <p:restoredTop sz="94701" autoAdjust="0"/>
  </p:normalViewPr>
  <p:slideViewPr>
    <p:cSldViewPr>
      <p:cViewPr>
        <p:scale>
          <a:sx n="75" d="100"/>
          <a:sy n="75" d="100"/>
        </p:scale>
        <p:origin x="-1878" y="-8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186"/>
    </p:cViewPr>
  </p:sorterViewPr>
  <p:notesViewPr>
    <p:cSldViewPr>
      <p:cViewPr>
        <p:scale>
          <a:sx n="100" d="100"/>
          <a:sy n="100" d="100"/>
        </p:scale>
        <p:origin x="-1548" y="-72"/>
      </p:cViewPr>
      <p:guideLst>
        <p:guide orient="horz" pos="2928"/>
        <p:guide pos="216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4" tIns="46403" rIns="92804" bIns="46403" numCol="1" anchor="t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4" tIns="46403" rIns="92804" bIns="46403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3388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4" tIns="46403" rIns="92804" bIns="46403" numCol="1" anchor="b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1263"/>
            <a:ext cx="297338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4" tIns="46403" rIns="92804" bIns="46403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2CE16E8B-26FA-4DF4-8454-5AAD01C7314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4" tIns="46403" rIns="92804" bIns="46403" numCol="1" anchor="t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4" tIns="46403" rIns="92804" bIns="46403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0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4213" y="4416425"/>
            <a:ext cx="548957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4" tIns="46403" rIns="92804" bIns="464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Haga clic para modificar el estilo de texto del patrón</a:t>
            </a:r>
          </a:p>
          <a:p>
            <a:pPr lvl="1"/>
            <a:r>
              <a:rPr lang="en-US" noProof="0" smtClean="0"/>
              <a:t>Segundo nivel</a:t>
            </a:r>
          </a:p>
          <a:p>
            <a:pPr lvl="2"/>
            <a:r>
              <a:rPr lang="en-US" noProof="0" smtClean="0"/>
              <a:t>Tercer nivel</a:t>
            </a:r>
          </a:p>
          <a:p>
            <a:pPr lvl="3"/>
            <a:r>
              <a:rPr lang="en-US" noProof="0" smtClean="0"/>
              <a:t>Cuarto nivel</a:t>
            </a:r>
          </a:p>
          <a:p>
            <a:pPr lvl="4"/>
            <a:r>
              <a:rPr lang="en-US" noProof="0" smtClean="0"/>
              <a:t>Quinto nivel</a:t>
            </a:r>
          </a:p>
        </p:txBody>
      </p:sp>
      <p:sp>
        <p:nvSpPr>
          <p:cNvPr id="290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33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4" tIns="46403" rIns="92804" bIns="46403" numCol="1" anchor="b" anchorCtr="0" compatLnSpc="1">
            <a:prstTxWarp prst="textNoShape">
              <a:avLst/>
            </a:prstTxWarp>
          </a:bodyPr>
          <a:lstStyle>
            <a:lvl1pPr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0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829675"/>
            <a:ext cx="29733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4" tIns="46403" rIns="92804" bIns="46403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2317A79C-FA4E-49C1-8B83-E06E945B670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68305B-3D51-4ED6-ACEC-7AA4934083D0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0A340C-1C67-494C-B021-64DD2C402225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D2132A-4264-4A69-ACD7-2AE420B6D6CF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B2FF58-91C7-4CE0-8427-10C7351C2557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B9C77C-9D1B-4F4E-91B1-552477FFA3BF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76A77B-27D2-4321-92EE-19280E95BE54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64D263-F9B8-4423-8CA4-315D65F12400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65E166-B565-4EAA-86AB-158BD8DE68F4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BE38C1-7DBC-48B4-8F60-D048024C33AD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90786D-3ED2-425B-BD2D-F2B42FEF8388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D72DA1-601A-4DBD-87A1-CFC6025A1B5D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9DA2AD-348B-4DF7-9C67-880FB19A6D85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996CF4-34FD-4204-93BB-59D1B107A496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E42AAC-9B17-4301-AE7C-4949047C4CBB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F6DBC7-5CC2-4D07-8B33-01E5CAB6DE81}" type="slidenum">
              <a:rPr lang="en-US" smtClean="0">
                <a:latin typeface="Times New Roman" pitchFamily="18" charset="0"/>
              </a:rPr>
              <a:pPr/>
              <a:t>24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D96505-882F-4BCD-A41D-EB273041E16C}" type="slidenum">
              <a:rPr lang="en-US" smtClean="0">
                <a:latin typeface="Times New Roman" pitchFamily="18" charset="0"/>
              </a:rPr>
              <a:pPr/>
              <a:t>25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83F9A4-BB5B-4D98-B10A-5F5D445C5DFC}" type="slidenum">
              <a:rPr lang="en-US" smtClean="0">
                <a:latin typeface="Times New Roman" pitchFamily="18" charset="0"/>
              </a:rPr>
              <a:pPr/>
              <a:t>26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D66BCF-533C-4E46-A670-0E08560FC29B}" type="slidenum">
              <a:rPr lang="en-US" smtClean="0">
                <a:latin typeface="Times New Roman" pitchFamily="18" charset="0"/>
              </a:rPr>
              <a:pPr/>
              <a:t>27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AA6845-DED4-4065-8872-2199A9465769}" type="slidenum">
              <a:rPr lang="en-US" smtClean="0">
                <a:latin typeface="Times New Roman" pitchFamily="18" charset="0"/>
              </a:rPr>
              <a:pPr/>
              <a:t>28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A8E4D2-45AE-4FF7-B183-E54163FDC201}" type="slidenum">
              <a:rPr lang="en-US" smtClean="0">
                <a:latin typeface="Times New Roman" pitchFamily="18" charset="0"/>
              </a:rPr>
              <a:pPr/>
              <a:t>29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024F03-D106-4B90-9EB2-FD4F50AAE6ED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0212B6-7B10-4675-96C9-2E75F6281FAD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5EC929-8600-44DE-AB54-2941F5237CD9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B79947-FE45-451E-B10A-26FC633A9BAB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10B60D-F364-4AC5-A973-66DF93103247}" type="slidenum">
              <a:rPr lang="es-ES" smtClean="0"/>
              <a:pPr/>
              <a:t>9</a:t>
            </a:fld>
            <a:endParaRPr lang="es-E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452438" y="0"/>
            <a:ext cx="4171951" cy="3130550"/>
          </a:xfrm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752850"/>
            <a:ext cx="5314950" cy="3530600"/>
          </a:xfrm>
          <a:noFill/>
          <a:ln/>
        </p:spPr>
        <p:txBody>
          <a:bodyPr wrap="none" anchor="ctr"/>
          <a:lstStyle/>
          <a:p>
            <a:pPr defTabSz="449263"/>
            <a:endParaRPr lang="es-C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E85617-7F94-4946-903D-B519EA50667C}" type="slidenum">
              <a:rPr lang="es-ES" smtClean="0"/>
              <a:pPr/>
              <a:t>10</a:t>
            </a:fld>
            <a:endParaRPr lang="es-E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452438" y="0"/>
            <a:ext cx="4171951" cy="3130550"/>
          </a:xfrm>
          <a:solidFill>
            <a:srgbClr val="FFFFFF"/>
          </a:solidFill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752850"/>
            <a:ext cx="5314950" cy="3530600"/>
          </a:xfrm>
          <a:noFill/>
          <a:ln/>
        </p:spPr>
        <p:txBody>
          <a:bodyPr wrap="none" anchor="ctr"/>
          <a:lstStyle/>
          <a:p>
            <a:pPr defTabSz="449263"/>
            <a:endParaRPr lang="es-C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0A8E47-4EC7-45B4-A3F9-7FCC5BB50943}" type="slidenum">
              <a:rPr lang="es-ES" smtClean="0"/>
              <a:pPr/>
              <a:t>11</a:t>
            </a:fld>
            <a:endParaRPr lang="es-E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452438" y="0"/>
            <a:ext cx="4171951" cy="3130550"/>
          </a:xfrm>
          <a:solidFill>
            <a:srgbClr val="FFFFFF"/>
          </a:solidFill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752850"/>
            <a:ext cx="5314950" cy="3530600"/>
          </a:xfrm>
          <a:noFill/>
          <a:ln/>
        </p:spPr>
        <p:txBody>
          <a:bodyPr wrap="none" anchor="ctr"/>
          <a:lstStyle/>
          <a:p>
            <a:pPr defTabSz="449263"/>
            <a:endParaRPr lang="es-C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C18D9-1DD2-4714-A9E7-37A45460F32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AC2E2-D503-4A7B-97AA-95FE4D263BA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5BD92-14CF-42A9-9A68-90C86642173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066800" y="1143000"/>
            <a:ext cx="7391400" cy="4114800"/>
          </a:xfrm>
        </p:spPr>
        <p:txBody>
          <a:bodyPr/>
          <a:lstStyle/>
          <a:p>
            <a:pPr lvl="0"/>
            <a:endParaRPr lang="es-CL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DCC82-2635-43F6-B7B0-BC8EFB5AAAB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143000"/>
            <a:ext cx="36195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143000"/>
            <a:ext cx="36195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2E672-AD3E-463C-BD35-5CD9D7DA0A9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0BD6C-EE16-4DA1-B1EF-BBE68C499EB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815E3-766D-4DE0-B78E-E0683E26F9E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143000"/>
            <a:ext cx="3619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143000"/>
            <a:ext cx="3619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E4B2F-6913-4CF7-B4D2-C4386A5582B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00A54-60D8-4FE5-8E0E-21F5D46F20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4186E-4572-4B8D-91A7-A7C3B5F10DB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377AF-1C34-4499-AC38-46EA37B83F7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FAAEB-39E5-4855-B4C0-61DE6480E34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D10AF-71A9-4639-AE5C-0AB6FFF2093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143000"/>
            <a:ext cx="739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6A3CF8CF-94A4-45CB-B535-5CDE08DB64D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ochoa@dcc.uchile.c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8D61DC-E6F9-4558-A5AC-E1888B052C46}" type="slidenum">
              <a:rPr lang="es-ES"/>
              <a:pPr>
                <a:defRPr/>
              </a:pPr>
              <a:t>1</a:t>
            </a:fld>
            <a:endParaRPr lang="es-ES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6675" y="1339850"/>
            <a:ext cx="7772400" cy="3024188"/>
          </a:xfrm>
        </p:spPr>
        <p:txBody>
          <a:bodyPr/>
          <a:lstStyle/>
          <a:p>
            <a:pPr eaLnBrk="1" hangingPunct="1"/>
            <a:r>
              <a:rPr lang="en-US" sz="4000" smtClean="0">
                <a:latin typeface="Arial" pitchFamily="34" charset="0"/>
              </a:rPr>
              <a:t>GESTION DE PROYECTOS INFORMÁTICOS</a:t>
            </a:r>
            <a:br>
              <a:rPr lang="en-US" sz="4000" smtClean="0">
                <a:latin typeface="Arial" pitchFamily="34" charset="0"/>
              </a:rPr>
            </a:br>
            <a:r>
              <a:rPr lang="en-US" sz="4000" smtClean="0">
                <a:latin typeface="Arial" pitchFamily="34" charset="0"/>
              </a:rPr>
              <a:t/>
            </a:r>
            <a:br>
              <a:rPr lang="en-US" sz="4000" smtClean="0">
                <a:latin typeface="Arial" pitchFamily="34" charset="0"/>
              </a:rPr>
            </a:br>
            <a:r>
              <a:rPr lang="en-US" sz="4000" smtClean="0">
                <a:latin typeface="Arial" pitchFamily="34" charset="0"/>
              </a:rPr>
              <a:t>Implantación, Entrega y Cierre del Proyecto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78013" y="4629150"/>
            <a:ext cx="6400800" cy="1392238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pitchFamily="34" charset="0"/>
              </a:rPr>
              <a:t>Sergio Ochoa</a:t>
            </a:r>
          </a:p>
          <a:p>
            <a:pPr eaLnBrk="1" hangingPunct="1"/>
            <a:r>
              <a:rPr lang="en-US" sz="2800" smtClean="0">
                <a:latin typeface="Arial" pitchFamily="34" charset="0"/>
                <a:hlinkClick r:id="rId3"/>
              </a:rPr>
              <a:t>sochoa@dcc.uchile.cl</a:t>
            </a:r>
            <a:r>
              <a:rPr lang="en-US" sz="2800" smtClean="0">
                <a:latin typeface="Arial" pitchFamily="34" charset="0"/>
              </a:rPr>
              <a:t> </a:t>
            </a:r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2124075" y="5876925"/>
            <a:ext cx="64008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600"/>
              <a:t>Blanco Encalada 2120, 4º. Piso, Of. 406, Santiago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600"/>
              <a:t>Teléfonos: (56 2) 9784879, 9784965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600"/>
              <a:t>Fax: (56 2) 6895531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71563" y="214313"/>
            <a:ext cx="7772400" cy="593725"/>
          </a:xfrm>
        </p:spPr>
        <p:txBody>
          <a:bodyPr lIns="0" tIns="0" rIns="0" bIns="0"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>
                <a:solidFill>
                  <a:srgbClr val="FFFF00"/>
                </a:solidFill>
                <a:latin typeface="Bitstream Vera Sans"/>
              </a:rPr>
              <a:t>Aspectos Claves</a:t>
            </a:r>
            <a:endParaRPr lang="en-GB" smtClean="0">
              <a:solidFill>
                <a:srgbClr val="FFFF00"/>
              </a:solidFill>
            </a:endParaRPr>
          </a:p>
        </p:txBody>
      </p:sp>
      <p:sp>
        <p:nvSpPr>
          <p:cNvPr id="11267" name="8 CuadroTexto"/>
          <p:cNvSpPr txBox="1">
            <a:spLocks noChangeArrowheads="1"/>
          </p:cNvSpPr>
          <p:nvPr/>
        </p:nvSpPr>
        <p:spPr bwMode="auto">
          <a:xfrm>
            <a:off x="1785938" y="1143000"/>
            <a:ext cx="6867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800"/>
              <a:t> Plan de instalación y migración de datos</a:t>
            </a:r>
            <a:endParaRPr lang="es-CL" sz="280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8" y="1817688"/>
            <a:ext cx="5541962" cy="493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71563" y="214313"/>
            <a:ext cx="7772400" cy="593725"/>
          </a:xfrm>
        </p:spPr>
        <p:txBody>
          <a:bodyPr lIns="0" tIns="0" rIns="0" bIns="0"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>
                <a:solidFill>
                  <a:srgbClr val="FFFF00"/>
                </a:solidFill>
                <a:latin typeface="Bitstream Vera Sans"/>
              </a:rPr>
              <a:t>Aspectos Claves</a:t>
            </a:r>
            <a:endParaRPr lang="en-GB" smtClean="0">
              <a:solidFill>
                <a:srgbClr val="FFFF00"/>
              </a:solidFill>
            </a:endParaRPr>
          </a:p>
        </p:txBody>
      </p:sp>
      <p:sp>
        <p:nvSpPr>
          <p:cNvPr id="12291" name="8 CuadroTexto"/>
          <p:cNvSpPr txBox="1">
            <a:spLocks noChangeArrowheads="1"/>
          </p:cNvSpPr>
          <p:nvPr/>
        </p:nvSpPr>
        <p:spPr bwMode="auto">
          <a:xfrm>
            <a:off x="1643063" y="1143000"/>
            <a:ext cx="4222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3200"/>
              <a:t>   Soporte a usuarios.</a:t>
            </a:r>
            <a:endParaRPr lang="es-CL" sz="3200"/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95938" y="200025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2000250"/>
            <a:ext cx="280035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13" y="4572000"/>
            <a:ext cx="33909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018A1F-FC26-4F72-BF8F-69CBFBDBB964}" type="slidenum">
              <a:rPr lang="es-ES"/>
              <a:pPr>
                <a:defRPr/>
              </a:pPr>
              <a:t>12</a:t>
            </a:fld>
            <a:endParaRPr lang="es-ES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6675" y="31115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pitchFamily="34" charset="0"/>
              </a:rPr>
              <a:t>Parte IV – Evaluación / Medición de Resultados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F76C7-2147-4C01-8F97-2E8F386CC31A}" type="slidenum">
              <a:rPr lang="es-ES"/>
              <a:pPr>
                <a:defRPr/>
              </a:pPr>
              <a:t>13</a:t>
            </a:fld>
            <a:endParaRPr lang="es-ES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1263650" y="0"/>
            <a:ext cx="7772400" cy="990600"/>
          </a:xfrm>
        </p:spPr>
        <p:txBody>
          <a:bodyPr/>
          <a:lstStyle/>
          <a:p>
            <a:pPr eaLnBrk="1" hangingPunct="1"/>
            <a:r>
              <a:rPr lang="es-ES" sz="4000" smtClean="0">
                <a:latin typeface="Arial" pitchFamily="34" charset="0"/>
              </a:rPr>
              <a:t>AdPI - Evaluación de Resultados</a:t>
            </a:r>
            <a:endParaRPr lang="es-ES_tradnl" sz="4000" smtClean="0">
              <a:latin typeface="Arial" pitchFamily="34" charset="0"/>
            </a:endParaRP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1412875"/>
            <a:ext cx="5878513" cy="5256213"/>
          </a:xfrm>
        </p:spPr>
        <p:txBody>
          <a:bodyPr/>
          <a:lstStyle/>
          <a:p>
            <a:pPr eaLnBrk="1" hangingPunct="1">
              <a:spcBef>
                <a:spcPct val="45000"/>
              </a:spcBef>
              <a:spcAft>
                <a:spcPct val="40000"/>
              </a:spcAft>
              <a:buFontTx/>
              <a:buNone/>
            </a:pPr>
            <a:r>
              <a:rPr lang="es-ES" smtClean="0">
                <a:solidFill>
                  <a:schemeClr val="tx2"/>
                </a:solidFill>
                <a:latin typeface="Arial" pitchFamily="34" charset="0"/>
              </a:rPr>
              <a:t>¿Para qué?</a:t>
            </a:r>
          </a:p>
          <a:p>
            <a:pPr eaLnBrk="1" hangingPunct="1">
              <a:spcBef>
                <a:spcPct val="45000"/>
              </a:spcBef>
              <a:spcAft>
                <a:spcPct val="40000"/>
              </a:spcAft>
            </a:pPr>
            <a:r>
              <a:rPr lang="es-ES" sz="2800" smtClean="0">
                <a:latin typeface="Arial" pitchFamily="34" charset="0"/>
              </a:rPr>
              <a:t>Para determinar si el </a:t>
            </a:r>
            <a:r>
              <a:rPr lang="es-ES" sz="2800" smtClean="0">
                <a:solidFill>
                  <a:schemeClr val="tx2"/>
                </a:solidFill>
                <a:latin typeface="Arial" pitchFamily="34" charset="0"/>
              </a:rPr>
              <a:t>proyecto fue exitoso.</a:t>
            </a:r>
          </a:p>
          <a:p>
            <a:pPr eaLnBrk="1" hangingPunct="1">
              <a:spcBef>
                <a:spcPct val="45000"/>
              </a:spcBef>
              <a:spcAft>
                <a:spcPct val="40000"/>
              </a:spcAft>
            </a:pPr>
            <a:r>
              <a:rPr lang="es-ES" sz="2800" smtClean="0">
                <a:latin typeface="Arial" pitchFamily="34" charset="0"/>
              </a:rPr>
              <a:t>Para establecer la </a:t>
            </a:r>
            <a:r>
              <a:rPr lang="es-ES" sz="2800" smtClean="0">
                <a:solidFill>
                  <a:schemeClr val="tx2"/>
                </a:solidFill>
                <a:latin typeface="Arial" pitchFamily="34" charset="0"/>
              </a:rPr>
              <a:t>rentabilidad final </a:t>
            </a:r>
            <a:r>
              <a:rPr lang="es-ES" sz="2800" smtClean="0">
                <a:latin typeface="Arial" pitchFamily="34" charset="0"/>
              </a:rPr>
              <a:t>del proyecto.</a:t>
            </a:r>
          </a:p>
          <a:p>
            <a:pPr eaLnBrk="1" hangingPunct="1">
              <a:spcBef>
                <a:spcPct val="45000"/>
              </a:spcBef>
              <a:spcAft>
                <a:spcPct val="40000"/>
              </a:spcAft>
            </a:pPr>
            <a:r>
              <a:rPr lang="es-ES" sz="2800" smtClean="0">
                <a:latin typeface="Arial" pitchFamily="34" charset="0"/>
              </a:rPr>
              <a:t>Para </a:t>
            </a:r>
            <a:r>
              <a:rPr lang="es-ES" sz="2800" smtClean="0">
                <a:solidFill>
                  <a:schemeClr val="tx2"/>
                </a:solidFill>
                <a:latin typeface="Arial" pitchFamily="34" charset="0"/>
              </a:rPr>
              <a:t>afinar nuestros índices</a:t>
            </a:r>
            <a:r>
              <a:rPr lang="es-ES" sz="2800" smtClean="0">
                <a:latin typeface="Arial" pitchFamily="34" charset="0"/>
              </a:rPr>
              <a:t> (métricas) de productividad.</a:t>
            </a:r>
          </a:p>
          <a:p>
            <a:pPr eaLnBrk="1" hangingPunct="1">
              <a:spcBef>
                <a:spcPct val="45000"/>
              </a:spcBef>
              <a:spcAft>
                <a:spcPct val="40000"/>
              </a:spcAft>
            </a:pPr>
            <a:r>
              <a:rPr lang="es-ES" sz="2800" smtClean="0">
                <a:latin typeface="Arial" pitchFamily="34" charset="0"/>
              </a:rPr>
              <a:t>Para saber </a:t>
            </a:r>
            <a:r>
              <a:rPr lang="es-ES" sz="2800" smtClean="0">
                <a:solidFill>
                  <a:schemeClr val="tx2"/>
                </a:solidFill>
                <a:latin typeface="Arial" pitchFamily="34" charset="0"/>
              </a:rPr>
              <a:t>en qué debo mejorar.</a:t>
            </a: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981075"/>
            <a:ext cx="14287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5825" y="5697538"/>
            <a:ext cx="1908175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49A772-1805-4A3C-B3A9-4471A4725D6C}" type="slidenum">
              <a:rPr lang="es-ES"/>
              <a:pPr>
                <a:defRPr/>
              </a:pPr>
              <a:t>14</a:t>
            </a:fld>
            <a:endParaRPr lang="es-E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1336675" y="0"/>
            <a:ext cx="7772400" cy="990600"/>
          </a:xfrm>
        </p:spPr>
        <p:txBody>
          <a:bodyPr/>
          <a:lstStyle/>
          <a:p>
            <a:pPr eaLnBrk="1" hangingPunct="1"/>
            <a:r>
              <a:rPr lang="es-ES" sz="4000" smtClean="0">
                <a:latin typeface="Arial" pitchFamily="34" charset="0"/>
              </a:rPr>
              <a:t>AdPI - Evaluación de Resultados</a:t>
            </a:r>
            <a:endParaRPr lang="es-ES_tradnl" sz="4000" smtClean="0">
              <a:latin typeface="Arial" pitchFamily="34" charset="0"/>
            </a:endParaRP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341438"/>
            <a:ext cx="7391400" cy="5516562"/>
          </a:xfrm>
        </p:spPr>
        <p:txBody>
          <a:bodyPr/>
          <a:lstStyle/>
          <a:p>
            <a:pPr eaLnBrk="1" hangingPunct="1">
              <a:spcAft>
                <a:spcPct val="20000"/>
              </a:spcAft>
            </a:pPr>
            <a:r>
              <a:rPr lang="es-ES" smtClean="0">
                <a:solidFill>
                  <a:srgbClr val="FFFF00"/>
                </a:solidFill>
                <a:latin typeface="Arial" pitchFamily="34" charset="0"/>
              </a:rPr>
              <a:t>Comparar lo obtenido</a:t>
            </a:r>
            <a:r>
              <a:rPr lang="es-ES" smtClean="0">
                <a:latin typeface="Arial" pitchFamily="34" charset="0"/>
              </a:rPr>
              <a:t>, contra la definición inicial.</a:t>
            </a:r>
          </a:p>
          <a:p>
            <a:pPr eaLnBrk="1" hangingPunct="1">
              <a:spcAft>
                <a:spcPct val="20000"/>
              </a:spcAft>
            </a:pPr>
            <a:r>
              <a:rPr lang="es-ES" smtClean="0">
                <a:latin typeface="Arial" pitchFamily="34" charset="0"/>
              </a:rPr>
              <a:t>… 	y con lo que se necesita en este momento.</a:t>
            </a:r>
          </a:p>
          <a:p>
            <a:pPr eaLnBrk="1" hangingPunct="1">
              <a:spcAft>
                <a:spcPct val="20000"/>
              </a:spcAft>
            </a:pPr>
            <a:endParaRPr lang="es-ES" sz="1600" smtClean="0">
              <a:latin typeface="Arial" pitchFamily="34" charset="0"/>
            </a:endParaRPr>
          </a:p>
          <a:p>
            <a:pPr eaLnBrk="1" hangingPunct="1">
              <a:spcAft>
                <a:spcPct val="20000"/>
              </a:spcAft>
            </a:pPr>
            <a:r>
              <a:rPr lang="es-ES" smtClean="0">
                <a:solidFill>
                  <a:schemeClr val="tx2"/>
                </a:solidFill>
                <a:latin typeface="Arial" pitchFamily="34" charset="0"/>
              </a:rPr>
              <a:t>Identificar errores</a:t>
            </a:r>
            <a:r>
              <a:rPr lang="es-ES" smtClean="0">
                <a:latin typeface="Arial" pitchFamily="34" charset="0"/>
              </a:rPr>
              <a:t>, en término de:</a:t>
            </a:r>
          </a:p>
          <a:p>
            <a:pPr lvl="1" eaLnBrk="1" hangingPunct="1">
              <a:spcAft>
                <a:spcPct val="20000"/>
              </a:spcAft>
            </a:pPr>
            <a:r>
              <a:rPr lang="es-ES" smtClean="0">
                <a:latin typeface="Arial" pitchFamily="34" charset="0"/>
              </a:rPr>
              <a:t> Causas.</a:t>
            </a:r>
          </a:p>
          <a:p>
            <a:pPr lvl="1" eaLnBrk="1" hangingPunct="1">
              <a:spcAft>
                <a:spcPct val="20000"/>
              </a:spcAft>
            </a:pPr>
            <a:r>
              <a:rPr lang="es-ES" smtClean="0">
                <a:latin typeface="Arial" pitchFamily="34" charset="0"/>
              </a:rPr>
              <a:t> Impacto.</a:t>
            </a:r>
          </a:p>
          <a:p>
            <a:pPr lvl="1" eaLnBrk="1" hangingPunct="1">
              <a:spcAft>
                <a:spcPct val="20000"/>
              </a:spcAft>
            </a:pPr>
            <a:r>
              <a:rPr lang="es-ES" smtClean="0">
                <a:latin typeface="Arial" pitchFamily="34" charset="0"/>
              </a:rPr>
              <a:t> Costo y forma de reparación.</a:t>
            </a:r>
            <a:endParaRPr lang="es-ES" sz="1400" smtClean="0">
              <a:latin typeface="Arial" pitchFamily="34" charset="0"/>
            </a:endParaRPr>
          </a:p>
        </p:txBody>
      </p:sp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981075"/>
            <a:ext cx="1331912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0275" y="4724400"/>
            <a:ext cx="18637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8CF00C-757F-4046-AF80-D38F205F1818}" type="slidenum">
              <a:rPr lang="es-ES"/>
              <a:pPr>
                <a:defRPr/>
              </a:pPr>
              <a:t>15</a:t>
            </a:fld>
            <a:endParaRPr lang="es-ES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1336675" y="0"/>
            <a:ext cx="7772400" cy="990600"/>
          </a:xfrm>
        </p:spPr>
        <p:txBody>
          <a:bodyPr/>
          <a:lstStyle/>
          <a:p>
            <a:pPr eaLnBrk="1" hangingPunct="1"/>
            <a:r>
              <a:rPr lang="es-ES" sz="4000" smtClean="0">
                <a:latin typeface="Arial" pitchFamily="34" charset="0"/>
              </a:rPr>
              <a:t>AdPI - Evaluación de Resultados</a:t>
            </a:r>
            <a:endParaRPr lang="es-ES_tradnl" sz="4000" smtClean="0">
              <a:latin typeface="Arial" pitchFamily="34" charset="0"/>
            </a:endParaRP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196975"/>
            <a:ext cx="7391400" cy="54546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800" smtClean="0">
                <a:solidFill>
                  <a:schemeClr val="tx2"/>
                </a:solidFill>
                <a:latin typeface="Arial" pitchFamily="34" charset="0"/>
              </a:rPr>
              <a:t>Evaluar el nuevo estado del usuario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smtClean="0">
                <a:latin typeface="Arial" pitchFamily="34" charset="0"/>
              </a:rPr>
              <a:t>Productividad.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smtClean="0">
                <a:latin typeface="Arial" pitchFamily="34" charset="0"/>
              </a:rPr>
              <a:t>Seguridad / confiabilidad.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smtClean="0">
                <a:latin typeface="Arial" pitchFamily="34" charset="0"/>
              </a:rPr>
              <a:t>Costo por transacción / proceso.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smtClean="0">
                <a:latin typeface="Arial" pitchFamily="34" charset="0"/>
              </a:rPr>
              <a:t>Nuevas capacidades.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smtClean="0">
                <a:latin typeface="Arial" pitchFamily="34" charset="0"/>
              </a:rPr>
              <a:t>Satisfacción de los usuarios.</a:t>
            </a:r>
          </a:p>
          <a:p>
            <a:pPr lvl="1" eaLnBrk="1" hangingPunct="1">
              <a:lnSpc>
                <a:spcPct val="90000"/>
              </a:lnSpc>
            </a:pPr>
            <a:endParaRPr lang="es-ES" sz="2400" smtClean="0">
              <a:latin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s-ES" sz="2800" smtClean="0">
                <a:solidFill>
                  <a:schemeClr val="tx2"/>
                </a:solidFill>
                <a:latin typeface="Arial" pitchFamily="34" charset="0"/>
              </a:rPr>
              <a:t>Evaluar el nuevo estado de la organización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smtClean="0">
                <a:latin typeface="Arial" pitchFamily="34" charset="0"/>
              </a:rPr>
              <a:t>Nivel de comunicación.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smtClean="0">
                <a:latin typeface="Arial" pitchFamily="34" charset="0"/>
              </a:rPr>
              <a:t>Disponibilidad de la información.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smtClean="0">
                <a:latin typeface="Arial" pitchFamily="34" charset="0"/>
              </a:rPr>
              <a:t>Robustez de la operación.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smtClean="0">
                <a:latin typeface="Arial" pitchFamily="34" charset="0"/>
              </a:rPr>
              <a:t>Independencia de las personas. 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smtClean="0">
                <a:latin typeface="Arial" pitchFamily="34" charset="0"/>
              </a:rPr>
              <a:t>Capacidad de reacción.</a:t>
            </a: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6350" y="1773238"/>
            <a:ext cx="1554163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00863" y="4581525"/>
            <a:ext cx="2243137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3D63AE-F8DF-4C7E-8A69-04418969F307}" type="slidenum">
              <a:rPr lang="es-ES"/>
              <a:pPr>
                <a:defRPr/>
              </a:pPr>
              <a:t>16</a:t>
            </a:fld>
            <a:endParaRPr lang="es-ES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1263650" y="0"/>
            <a:ext cx="7772400" cy="990600"/>
          </a:xfrm>
        </p:spPr>
        <p:txBody>
          <a:bodyPr/>
          <a:lstStyle/>
          <a:p>
            <a:pPr eaLnBrk="1" hangingPunct="1"/>
            <a:r>
              <a:rPr lang="es-ES" sz="4000" smtClean="0">
                <a:latin typeface="Arial" pitchFamily="34" charset="0"/>
              </a:rPr>
              <a:t>AdPI - Evaluación de Resultados</a:t>
            </a:r>
            <a:endParaRPr lang="es-ES_tradnl" sz="4000" smtClean="0">
              <a:latin typeface="Arial" pitchFamily="34" charset="0"/>
            </a:endParaRP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1143000"/>
            <a:ext cx="7535862" cy="57150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Aft>
                <a:spcPct val="15000"/>
              </a:spcAft>
            </a:pPr>
            <a:r>
              <a:rPr lang="es-ES" sz="2800" smtClean="0">
                <a:solidFill>
                  <a:schemeClr val="tx2"/>
                </a:solidFill>
                <a:latin typeface="Arial" pitchFamily="34" charset="0"/>
              </a:rPr>
              <a:t>Evaluar el nuevo estado del negocio</a:t>
            </a:r>
          </a:p>
          <a:p>
            <a:pPr lvl="1" eaLnBrk="1" hangingPunct="1">
              <a:lnSpc>
                <a:spcPct val="85000"/>
              </a:lnSpc>
              <a:spcAft>
                <a:spcPct val="15000"/>
              </a:spcAft>
            </a:pPr>
            <a:r>
              <a:rPr lang="es-ES" sz="2400" smtClean="0">
                <a:latin typeface="Arial" pitchFamily="34" charset="0"/>
              </a:rPr>
              <a:t>Crecimiento.</a:t>
            </a:r>
          </a:p>
          <a:p>
            <a:pPr lvl="1" eaLnBrk="1" hangingPunct="1">
              <a:lnSpc>
                <a:spcPct val="85000"/>
              </a:lnSpc>
              <a:spcAft>
                <a:spcPct val="15000"/>
              </a:spcAft>
            </a:pPr>
            <a:r>
              <a:rPr lang="es-ES" sz="2400" smtClean="0">
                <a:latin typeface="Arial" pitchFamily="34" charset="0"/>
              </a:rPr>
              <a:t>Reordenamiento de mercado.</a:t>
            </a:r>
          </a:p>
          <a:p>
            <a:pPr lvl="1" eaLnBrk="1" hangingPunct="1">
              <a:lnSpc>
                <a:spcPct val="85000"/>
              </a:lnSpc>
              <a:spcAft>
                <a:spcPct val="15000"/>
              </a:spcAft>
            </a:pPr>
            <a:r>
              <a:rPr lang="es-ES" sz="2400" smtClean="0">
                <a:latin typeface="Arial" pitchFamily="34" charset="0"/>
              </a:rPr>
              <a:t>Covertura.</a:t>
            </a:r>
          </a:p>
          <a:p>
            <a:pPr lvl="1" eaLnBrk="1" hangingPunct="1">
              <a:lnSpc>
                <a:spcPct val="85000"/>
              </a:lnSpc>
              <a:spcAft>
                <a:spcPct val="15000"/>
              </a:spcAft>
            </a:pPr>
            <a:r>
              <a:rPr lang="es-ES" sz="2400" smtClean="0">
                <a:latin typeface="Arial" pitchFamily="34" charset="0"/>
              </a:rPr>
              <a:t>Posibilidad de nuevos negocios.</a:t>
            </a:r>
          </a:p>
          <a:p>
            <a:pPr lvl="1" eaLnBrk="1" hangingPunct="1">
              <a:lnSpc>
                <a:spcPct val="85000"/>
              </a:lnSpc>
              <a:spcAft>
                <a:spcPct val="15000"/>
              </a:spcAft>
            </a:pPr>
            <a:r>
              <a:rPr lang="es-ES" sz="2400" smtClean="0">
                <a:latin typeface="Arial" pitchFamily="34" charset="0"/>
              </a:rPr>
              <a:t>Integración entre áreas de negocios.</a:t>
            </a:r>
          </a:p>
          <a:p>
            <a:pPr lvl="1" eaLnBrk="1" hangingPunct="1">
              <a:lnSpc>
                <a:spcPct val="85000"/>
              </a:lnSpc>
              <a:spcAft>
                <a:spcPct val="15000"/>
              </a:spcAft>
            </a:pPr>
            <a:endParaRPr lang="es-ES" sz="2400" smtClean="0">
              <a:latin typeface="Arial" pitchFamily="34" charset="0"/>
            </a:endParaRPr>
          </a:p>
          <a:p>
            <a:pPr eaLnBrk="1" hangingPunct="1">
              <a:lnSpc>
                <a:spcPct val="85000"/>
              </a:lnSpc>
              <a:spcAft>
                <a:spcPct val="15000"/>
              </a:spcAft>
            </a:pPr>
            <a:r>
              <a:rPr lang="es-ES" sz="2800" smtClean="0">
                <a:solidFill>
                  <a:schemeClr val="tx2"/>
                </a:solidFill>
                <a:latin typeface="Arial" pitchFamily="34" charset="0"/>
              </a:rPr>
              <a:t>Evaluar el nuevo estado de la realidad informática de la organización</a:t>
            </a:r>
          </a:p>
          <a:p>
            <a:pPr lvl="1" eaLnBrk="1" hangingPunct="1">
              <a:lnSpc>
                <a:spcPct val="85000"/>
              </a:lnSpc>
              <a:spcAft>
                <a:spcPct val="15000"/>
              </a:spcAft>
            </a:pPr>
            <a:r>
              <a:rPr lang="es-ES" sz="2400" smtClean="0">
                <a:latin typeface="Arial" pitchFamily="34" charset="0"/>
              </a:rPr>
              <a:t>Complejidad de administración.</a:t>
            </a:r>
          </a:p>
          <a:p>
            <a:pPr lvl="1" eaLnBrk="1" hangingPunct="1">
              <a:lnSpc>
                <a:spcPct val="85000"/>
              </a:lnSpc>
              <a:spcAft>
                <a:spcPct val="15000"/>
              </a:spcAft>
            </a:pPr>
            <a:r>
              <a:rPr lang="es-ES" sz="2400" smtClean="0">
                <a:latin typeface="Arial" pitchFamily="34" charset="0"/>
              </a:rPr>
              <a:t>Evolución posible (crecimiento                            y reemplazo).</a:t>
            </a:r>
          </a:p>
          <a:p>
            <a:pPr lvl="1" eaLnBrk="1" hangingPunct="1">
              <a:lnSpc>
                <a:spcPct val="85000"/>
              </a:lnSpc>
              <a:spcAft>
                <a:spcPct val="15000"/>
              </a:spcAft>
            </a:pPr>
            <a:r>
              <a:rPr lang="es-ES" sz="2400" smtClean="0">
                <a:latin typeface="Arial" pitchFamily="34" charset="0"/>
              </a:rPr>
              <a:t>Costos fijos y costos variables.</a:t>
            </a: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1647825"/>
            <a:ext cx="1835150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7625" y="4724400"/>
            <a:ext cx="14763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0D99D-D356-4582-B9B0-FB45055E39E8}" type="slidenum">
              <a:rPr lang="es-ES"/>
              <a:pPr>
                <a:defRPr/>
              </a:pPr>
              <a:t>17</a:t>
            </a:fld>
            <a:endParaRPr lang="es-ES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1336675" y="0"/>
            <a:ext cx="7772400" cy="990600"/>
          </a:xfrm>
        </p:spPr>
        <p:txBody>
          <a:bodyPr/>
          <a:lstStyle/>
          <a:p>
            <a:pPr eaLnBrk="1" hangingPunct="1"/>
            <a:r>
              <a:rPr lang="es-ES_tradnl" smtClean="0">
                <a:latin typeface="Arial" pitchFamily="34" charset="0"/>
              </a:rPr>
              <a:t>El Aprendizaje Post-Proyecto</a:t>
            </a:r>
            <a:endParaRPr lang="es-ES" smtClean="0">
              <a:latin typeface="Arial" pitchFamily="34" charset="0"/>
            </a:endParaRP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1875" y="1125538"/>
            <a:ext cx="8077200" cy="57324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r>
              <a:rPr lang="es-ES_tradnl" sz="2800" smtClean="0">
                <a:solidFill>
                  <a:schemeClr val="tx2"/>
                </a:solidFill>
                <a:latin typeface="Arial" pitchFamily="34" charset="0"/>
              </a:rPr>
              <a:t> Algunos ítems para la reflexión...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</a:pPr>
            <a:r>
              <a:rPr lang="es-ES_tradnl" sz="2400" smtClean="0">
                <a:latin typeface="Arial" pitchFamily="34" charset="0"/>
              </a:rPr>
              <a:t>¿Cómo estuvieron los costos?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</a:pPr>
            <a:r>
              <a:rPr lang="es-ES_tradnl" sz="2400" smtClean="0">
                <a:latin typeface="Arial" pitchFamily="34" charset="0"/>
              </a:rPr>
              <a:t>¿y los tiempos?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</a:pPr>
            <a:r>
              <a:rPr lang="es-ES_tradnl" sz="2400" smtClean="0">
                <a:latin typeface="Arial" pitchFamily="34" charset="0"/>
              </a:rPr>
              <a:t>¿cómo estuvo la calidad del producto?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</a:pPr>
            <a:r>
              <a:rPr lang="es-ES_tradnl" sz="2400" smtClean="0">
                <a:latin typeface="Arial" pitchFamily="34" charset="0"/>
              </a:rPr>
              <a:t>¿cómo estuvo la satisfacción del cliente?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</a:pPr>
            <a:r>
              <a:rPr lang="es-ES_tradnl" sz="2400" smtClean="0">
                <a:latin typeface="Arial" pitchFamily="34" charset="0"/>
              </a:rPr>
              <a:t>¿qué tipo de información guardé a cerca de mi proceso?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</a:pPr>
            <a:r>
              <a:rPr lang="es-ES_tradnl" sz="2400" smtClean="0">
                <a:latin typeface="Arial" pitchFamily="34" charset="0"/>
              </a:rPr>
              <a:t>¿me sirve esa información para futuros desarrollos?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</a:pPr>
            <a:r>
              <a:rPr lang="es-ES_tradnl" sz="2400" smtClean="0">
                <a:latin typeface="Arial" pitchFamily="34" charset="0"/>
              </a:rPr>
              <a:t>¿qué tanto depende mi empresa, del equipo de trabajo?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</a:pPr>
            <a:r>
              <a:rPr lang="es-ES_tradnl" sz="2400" smtClean="0">
                <a:latin typeface="Arial" pitchFamily="34" charset="0"/>
              </a:rPr>
              <a:t>¿cuáles fueron los errores más dañinos para el proyecto?</a:t>
            </a: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38" y="993775"/>
            <a:ext cx="1071562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13BEF-4D0D-4B51-9302-D4BA321605ED}" type="slidenum">
              <a:rPr lang="es-ES"/>
              <a:pPr>
                <a:defRPr/>
              </a:pPr>
              <a:t>18</a:t>
            </a:fld>
            <a:endParaRPr lang="es-ES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0"/>
            <a:ext cx="7772400" cy="990600"/>
          </a:xfrm>
        </p:spPr>
        <p:txBody>
          <a:bodyPr/>
          <a:lstStyle/>
          <a:p>
            <a:pPr eaLnBrk="1" hangingPunct="1"/>
            <a:r>
              <a:rPr lang="es-ES_tradnl" smtClean="0">
                <a:latin typeface="Arial" pitchFamily="34" charset="0"/>
              </a:rPr>
              <a:t>El Aprendizaje Post-Proyecto</a:t>
            </a:r>
            <a:endParaRPr lang="es-ES" smtClean="0">
              <a:latin typeface="Arial" pitchFamily="34" charset="0"/>
            </a:endParaRP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052513"/>
            <a:ext cx="8077200" cy="5805487"/>
          </a:xfrm>
        </p:spPr>
        <p:txBody>
          <a:bodyPr/>
          <a:lstStyle/>
          <a:p>
            <a:pPr lvl="1" eaLnBrk="1" hangingPunct="1">
              <a:spcAft>
                <a:spcPct val="30000"/>
              </a:spcAft>
            </a:pPr>
            <a:r>
              <a:rPr lang="es-ES_tradnl" sz="2400" smtClean="0">
                <a:latin typeface="Arial" pitchFamily="34" charset="0"/>
              </a:rPr>
              <a:t>¿cuál fue su origen?</a:t>
            </a:r>
          </a:p>
          <a:p>
            <a:pPr lvl="1" eaLnBrk="1" hangingPunct="1">
              <a:spcAft>
                <a:spcPct val="30000"/>
              </a:spcAft>
            </a:pPr>
            <a:r>
              <a:rPr lang="es-ES_tradnl" sz="2400" smtClean="0">
                <a:latin typeface="Arial" pitchFamily="34" charset="0"/>
              </a:rPr>
              <a:t>¿cuáles fueron los problemas externos que más nos afectaron?</a:t>
            </a:r>
          </a:p>
          <a:p>
            <a:pPr lvl="1" eaLnBrk="1" hangingPunct="1">
              <a:spcAft>
                <a:spcPct val="30000"/>
              </a:spcAft>
            </a:pPr>
            <a:r>
              <a:rPr lang="es-ES_tradnl" sz="2400" smtClean="0">
                <a:latin typeface="Arial" pitchFamily="34" charset="0"/>
              </a:rPr>
              <a:t>¿cómo voy a manejar estos problemas o debilidades durante el próximo proyecto?</a:t>
            </a:r>
          </a:p>
          <a:p>
            <a:pPr lvl="1" eaLnBrk="1" hangingPunct="1">
              <a:spcAft>
                <a:spcPct val="30000"/>
              </a:spcAft>
            </a:pPr>
            <a:r>
              <a:rPr lang="es-ES_tradnl" sz="2400" smtClean="0">
                <a:latin typeface="Arial" pitchFamily="34" charset="0"/>
              </a:rPr>
              <a:t>¿cómo funcionaron los miembros del equipo de desarrollo?... Específicamente el administrador del proyecto.</a:t>
            </a:r>
          </a:p>
          <a:p>
            <a:pPr lvl="1" eaLnBrk="1" hangingPunct="1">
              <a:spcAft>
                <a:spcPct val="30000"/>
              </a:spcAft>
            </a:pPr>
            <a:r>
              <a:rPr lang="es-ES_tradnl" sz="2400" smtClean="0">
                <a:latin typeface="Arial" pitchFamily="34" charset="0"/>
              </a:rPr>
              <a:t>¿cómo estuvo la comunicación al interior del grupo?</a:t>
            </a:r>
          </a:p>
          <a:p>
            <a:pPr lvl="1" eaLnBrk="1" hangingPunct="1">
              <a:spcAft>
                <a:spcPct val="30000"/>
              </a:spcAft>
            </a:pPr>
            <a:r>
              <a:rPr lang="es-ES_tradnl" sz="2400" smtClean="0">
                <a:latin typeface="Arial" pitchFamily="34" charset="0"/>
              </a:rPr>
              <a:t>¿se puede mejorar?</a:t>
            </a:r>
          </a:p>
          <a:p>
            <a:pPr lvl="1" eaLnBrk="1" hangingPunct="1">
              <a:spcAft>
                <a:spcPct val="30000"/>
              </a:spcAft>
            </a:pPr>
            <a:r>
              <a:rPr lang="es-ES_tradnl" sz="2400" smtClean="0">
                <a:latin typeface="Arial" pitchFamily="34" charset="0"/>
              </a:rPr>
              <a:t>¿cómo se comportó la tecnología empleada?</a:t>
            </a:r>
          </a:p>
          <a:p>
            <a:pPr lvl="1" eaLnBrk="1" hangingPunct="1">
              <a:spcAft>
                <a:spcPct val="30000"/>
              </a:spcAft>
            </a:pPr>
            <a:r>
              <a:rPr lang="es-ES_tradnl" sz="2400" smtClean="0">
                <a:latin typeface="Arial" pitchFamily="34" charset="0"/>
              </a:rPr>
              <a:t>¿necesito nuevas herramientas?</a:t>
            </a:r>
          </a:p>
        </p:txBody>
      </p:sp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3263" y="5589588"/>
            <a:ext cx="820737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04A9CC-6298-40EB-8173-3970C26D8438}" type="slidenum">
              <a:rPr lang="es-ES"/>
              <a:pPr>
                <a:defRPr/>
              </a:pPr>
              <a:t>19</a:t>
            </a:fld>
            <a:endParaRPr lang="es-ES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1336675" y="0"/>
            <a:ext cx="7772400" cy="990600"/>
          </a:xfrm>
        </p:spPr>
        <p:txBody>
          <a:bodyPr/>
          <a:lstStyle/>
          <a:p>
            <a:pPr eaLnBrk="1" hangingPunct="1"/>
            <a:r>
              <a:rPr lang="es-ES_tradnl" smtClean="0">
                <a:latin typeface="Arial" pitchFamily="34" charset="0"/>
              </a:rPr>
              <a:t>El Aprendizaje Post-Proyecto</a:t>
            </a:r>
            <a:endParaRPr lang="es-ES" smtClean="0">
              <a:latin typeface="Arial" pitchFamily="34" charset="0"/>
            </a:endParaRP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484313"/>
            <a:ext cx="7583487" cy="5257800"/>
          </a:xfrm>
        </p:spPr>
        <p:txBody>
          <a:bodyPr/>
          <a:lstStyle/>
          <a:p>
            <a:pPr lvl="1" eaLnBrk="1" hangingPunct="1">
              <a:spcBef>
                <a:spcPct val="35000"/>
              </a:spcBef>
              <a:spcAft>
                <a:spcPct val="30000"/>
              </a:spcAft>
            </a:pPr>
            <a:r>
              <a:rPr lang="es-ES_tradnl" smtClean="0">
                <a:latin typeface="Arial" pitchFamily="34" charset="0"/>
              </a:rPr>
              <a:t>¿cómo estuvo la fase de transferencia?</a:t>
            </a:r>
          </a:p>
          <a:p>
            <a:pPr lvl="1" eaLnBrk="1" hangingPunct="1">
              <a:spcBef>
                <a:spcPct val="35000"/>
              </a:spcBef>
              <a:spcAft>
                <a:spcPct val="30000"/>
              </a:spcAft>
            </a:pPr>
            <a:r>
              <a:rPr lang="es-ES_tradnl" smtClean="0">
                <a:latin typeface="Arial" pitchFamily="34" charset="0"/>
              </a:rPr>
              <a:t>¿en qué se puede mejorar?</a:t>
            </a:r>
          </a:p>
          <a:p>
            <a:pPr lvl="1" eaLnBrk="1" hangingPunct="1">
              <a:spcBef>
                <a:spcPct val="35000"/>
              </a:spcBef>
              <a:spcAft>
                <a:spcPct val="30000"/>
              </a:spcAft>
            </a:pPr>
            <a:r>
              <a:rPr lang="es-ES_tradnl" smtClean="0">
                <a:latin typeface="Arial" pitchFamily="34" charset="0"/>
              </a:rPr>
              <a:t>¿cómo sacarle más provecho al desarrollo realizado?</a:t>
            </a:r>
          </a:p>
          <a:p>
            <a:pPr lvl="1" eaLnBrk="1" hangingPunct="1">
              <a:spcBef>
                <a:spcPct val="35000"/>
              </a:spcBef>
              <a:spcAft>
                <a:spcPct val="30000"/>
              </a:spcAft>
            </a:pPr>
            <a:r>
              <a:rPr lang="es-ES_tradnl" smtClean="0">
                <a:latin typeface="Arial" pitchFamily="34" charset="0"/>
              </a:rPr>
              <a:t>¿se puede empaquetar el producto?</a:t>
            </a:r>
          </a:p>
          <a:p>
            <a:pPr lvl="1" eaLnBrk="1" hangingPunct="1">
              <a:spcBef>
                <a:spcPct val="35000"/>
              </a:spcBef>
              <a:spcAft>
                <a:spcPct val="30000"/>
              </a:spcAft>
            </a:pPr>
            <a:r>
              <a:rPr lang="es-ES_tradnl" smtClean="0">
                <a:latin typeface="Arial" pitchFamily="34" charset="0"/>
              </a:rPr>
              <a:t>¿qué necesito para hacerlo?</a:t>
            </a:r>
          </a:p>
          <a:p>
            <a:pPr lvl="1" eaLnBrk="1" hangingPunct="1">
              <a:spcBef>
                <a:spcPct val="35000"/>
              </a:spcBef>
              <a:spcAft>
                <a:spcPct val="30000"/>
              </a:spcAft>
            </a:pPr>
            <a:r>
              <a:rPr lang="es-ES_tradnl" smtClean="0">
                <a:latin typeface="Arial" pitchFamily="34" charset="0"/>
              </a:rPr>
              <a:t>.... ¿qué tanto puede mejorar mi empresa a partir de lo aprendido en este proyecto?</a:t>
            </a:r>
          </a:p>
        </p:txBody>
      </p:sp>
      <p:pic>
        <p:nvPicPr>
          <p:cNvPr id="2458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3263" y="995363"/>
            <a:ext cx="820737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9E7519-C3E1-4019-A0D0-9A66FCDCFF72}" type="slidenum">
              <a:rPr lang="es-ES"/>
              <a:pPr>
                <a:defRPr/>
              </a:pPr>
              <a:t>2</a:t>
            </a:fld>
            <a:endParaRPr lang="es-ES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973138" y="0"/>
            <a:ext cx="8278812" cy="990600"/>
          </a:xfrm>
        </p:spPr>
        <p:txBody>
          <a:bodyPr/>
          <a:lstStyle/>
          <a:p>
            <a:pPr eaLnBrk="1" hangingPunct="1"/>
            <a:r>
              <a:rPr lang="es-ES" sz="4000" smtClean="0">
                <a:latin typeface="Arial" pitchFamily="34" charset="0"/>
              </a:rPr>
              <a:t>AdPI – Implantación y Entrega</a:t>
            </a:r>
            <a:endParaRPr lang="es-ES_tradnl" sz="4000" smtClean="0">
              <a:latin typeface="Arial" pitchFamily="34" charset="0"/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00188" y="1143000"/>
            <a:ext cx="7535862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40000"/>
              </a:spcBef>
              <a:spcAft>
                <a:spcPct val="15000"/>
              </a:spcAft>
            </a:pPr>
            <a:r>
              <a:rPr lang="es-ES" sz="2400" smtClean="0">
                <a:latin typeface="Arial" pitchFamily="34" charset="0"/>
              </a:rPr>
              <a:t>Es </a:t>
            </a:r>
            <a:r>
              <a:rPr lang="es-ES" sz="2400" smtClean="0">
                <a:solidFill>
                  <a:schemeClr val="tx2"/>
                </a:solidFill>
                <a:latin typeface="Arial" pitchFamily="34" charset="0"/>
              </a:rPr>
              <a:t>la hora de la verdad.</a:t>
            </a:r>
          </a:p>
          <a:p>
            <a:pPr eaLnBrk="1" hangingPunct="1">
              <a:lnSpc>
                <a:spcPct val="90000"/>
              </a:lnSpc>
              <a:spcBef>
                <a:spcPct val="40000"/>
              </a:spcBef>
              <a:spcAft>
                <a:spcPct val="15000"/>
              </a:spcAft>
            </a:pPr>
            <a:r>
              <a:rPr lang="es-ES" sz="2400" smtClean="0">
                <a:latin typeface="Arial" pitchFamily="34" charset="0"/>
              </a:rPr>
              <a:t>Es también la ocasión más clara para </a:t>
            </a:r>
            <a:r>
              <a:rPr lang="es-ES" sz="2400" smtClean="0">
                <a:solidFill>
                  <a:schemeClr val="tx2"/>
                </a:solidFill>
                <a:latin typeface="Arial" pitchFamily="34" charset="0"/>
              </a:rPr>
              <a:t>identificar el fracaso</a:t>
            </a:r>
            <a:r>
              <a:rPr lang="es-ES" sz="2400" smtClean="0">
                <a:latin typeface="Arial" pitchFamily="34" charset="0"/>
              </a:rPr>
              <a:t> del proyecto.</a:t>
            </a:r>
          </a:p>
          <a:p>
            <a:pPr eaLnBrk="1" hangingPunct="1">
              <a:lnSpc>
                <a:spcPct val="90000"/>
              </a:lnSpc>
              <a:spcBef>
                <a:spcPct val="40000"/>
              </a:spcBef>
              <a:spcAft>
                <a:spcPct val="15000"/>
              </a:spcAft>
            </a:pPr>
            <a:r>
              <a:rPr lang="es-ES" sz="2400" smtClean="0">
                <a:latin typeface="Arial" pitchFamily="34" charset="0"/>
              </a:rPr>
              <a:t>Es necesario </a:t>
            </a:r>
            <a:r>
              <a:rPr lang="es-ES" sz="2400" smtClean="0">
                <a:solidFill>
                  <a:schemeClr val="tx2"/>
                </a:solidFill>
                <a:latin typeface="Arial" pitchFamily="34" charset="0"/>
              </a:rPr>
              <a:t>manejar los miedos.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spcAft>
                <a:spcPct val="15000"/>
              </a:spcAft>
            </a:pPr>
            <a:r>
              <a:rPr lang="es-ES" sz="2000" smtClean="0">
                <a:latin typeface="Arial" pitchFamily="34" charset="0"/>
              </a:rPr>
              <a:t>Difusión.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spcAft>
                <a:spcPct val="15000"/>
              </a:spcAft>
            </a:pPr>
            <a:r>
              <a:rPr lang="es-ES" sz="2000" smtClean="0">
                <a:latin typeface="Arial" pitchFamily="34" charset="0"/>
              </a:rPr>
              <a:t>Capacitación.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spcAft>
                <a:spcPct val="15000"/>
              </a:spcAft>
            </a:pPr>
            <a:r>
              <a:rPr lang="es-ES" sz="2000" smtClean="0">
                <a:latin typeface="Arial" pitchFamily="34" charset="0"/>
              </a:rPr>
              <a:t>Asistencia a usuarios.</a:t>
            </a:r>
          </a:p>
          <a:p>
            <a:pPr eaLnBrk="1" hangingPunct="1">
              <a:lnSpc>
                <a:spcPct val="90000"/>
              </a:lnSpc>
              <a:spcBef>
                <a:spcPct val="40000"/>
              </a:spcBef>
              <a:spcAft>
                <a:spcPct val="15000"/>
              </a:spcAft>
            </a:pPr>
            <a:r>
              <a:rPr lang="es-ES" sz="2400" smtClean="0">
                <a:latin typeface="Arial" pitchFamily="34" charset="0"/>
              </a:rPr>
              <a:t>Es necesario </a:t>
            </a:r>
            <a:r>
              <a:rPr lang="es-ES" sz="2400" smtClean="0">
                <a:solidFill>
                  <a:schemeClr val="tx2"/>
                </a:solidFill>
                <a:latin typeface="Arial" pitchFamily="34" charset="0"/>
              </a:rPr>
              <a:t>manejar la transición</a:t>
            </a:r>
            <a:r>
              <a:rPr lang="es-ES" sz="2400" smtClean="0">
                <a:latin typeface="Arial" pitchFamily="34" charset="0"/>
              </a:rPr>
              <a:t>.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spcAft>
                <a:spcPct val="15000"/>
              </a:spcAft>
            </a:pPr>
            <a:r>
              <a:rPr lang="es-ES" sz="2000" smtClean="0">
                <a:latin typeface="Arial" pitchFamily="34" charset="0"/>
              </a:rPr>
              <a:t>Mecanismos de “vuelta atrás”.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spcAft>
                <a:spcPct val="15000"/>
              </a:spcAft>
            </a:pPr>
            <a:r>
              <a:rPr lang="es-ES" sz="2000" smtClean="0">
                <a:latin typeface="Arial" pitchFamily="34" charset="0"/>
              </a:rPr>
              <a:t>Consistencia de los datos.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spcAft>
                <a:spcPct val="15000"/>
              </a:spcAft>
            </a:pPr>
            <a:r>
              <a:rPr lang="es-ES" sz="2000" smtClean="0">
                <a:latin typeface="Arial" pitchFamily="34" charset="0"/>
              </a:rPr>
              <a:t>Traspasos entre sistemas.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spcAft>
                <a:spcPct val="15000"/>
              </a:spcAft>
            </a:pPr>
            <a:r>
              <a:rPr lang="es-ES" sz="2000" smtClean="0">
                <a:latin typeface="Arial" pitchFamily="34" charset="0"/>
              </a:rPr>
              <a:t>Duplicidad en el trabajo.</a:t>
            </a:r>
          </a:p>
        </p:txBody>
      </p:sp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8813" y="2711450"/>
            <a:ext cx="21717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9925" y="4913313"/>
            <a:ext cx="2124075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567578-7107-43F0-9078-66652F91E42D}" type="slidenum">
              <a:rPr lang="es-ES"/>
              <a:pPr>
                <a:defRPr/>
              </a:pPr>
              <a:t>20</a:t>
            </a:fld>
            <a:endParaRPr lang="es-ES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5445125"/>
            <a:ext cx="7772400" cy="1038225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pitchFamily="34" charset="0"/>
              </a:rPr>
              <a:t>Parte V – Cierre del Proyecto</a:t>
            </a:r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1339850"/>
            <a:ext cx="309245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6F08D7-E1DD-4C84-9CF6-6889409A1828}" type="slidenum">
              <a:rPr lang="es-ES"/>
              <a:pPr>
                <a:defRPr/>
              </a:pPr>
              <a:t>21</a:t>
            </a:fld>
            <a:endParaRPr lang="es-ES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>
                <a:latin typeface="Arial" pitchFamily="34" charset="0"/>
              </a:rPr>
              <a:t>Proyecto</a:t>
            </a:r>
            <a:r>
              <a:rPr lang="es-ES_tradnl" smtClean="0">
                <a:latin typeface="Arial" pitchFamily="34" charset="0"/>
              </a:rPr>
              <a:t> informático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6375" y="1412875"/>
            <a:ext cx="5543550" cy="5111750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spcAft>
                <a:spcPct val="50000"/>
              </a:spcAft>
            </a:pPr>
            <a:r>
              <a:rPr lang="es-ES" sz="2800" smtClean="0">
                <a:latin typeface="Arial" pitchFamily="34" charset="0"/>
              </a:rPr>
              <a:t>Evaluación de alternativas</a:t>
            </a:r>
          </a:p>
          <a:p>
            <a:pPr eaLnBrk="1" hangingPunct="1">
              <a:spcBef>
                <a:spcPct val="40000"/>
              </a:spcBef>
              <a:spcAft>
                <a:spcPct val="50000"/>
              </a:spcAft>
            </a:pPr>
            <a:r>
              <a:rPr lang="es-ES" sz="2800" smtClean="0">
                <a:latin typeface="Arial" pitchFamily="34" charset="0"/>
              </a:rPr>
              <a:t>Formulación del proyecto</a:t>
            </a:r>
          </a:p>
          <a:p>
            <a:pPr eaLnBrk="1" hangingPunct="1">
              <a:spcBef>
                <a:spcPct val="40000"/>
              </a:spcBef>
              <a:spcAft>
                <a:spcPct val="50000"/>
              </a:spcAft>
            </a:pPr>
            <a:r>
              <a:rPr lang="es-ES" sz="2800" smtClean="0">
                <a:latin typeface="Arial" pitchFamily="34" charset="0"/>
              </a:rPr>
              <a:t>Ejecución y administración</a:t>
            </a:r>
          </a:p>
          <a:p>
            <a:pPr eaLnBrk="1" hangingPunct="1">
              <a:spcBef>
                <a:spcPct val="40000"/>
              </a:spcBef>
              <a:spcAft>
                <a:spcPct val="50000"/>
              </a:spcAft>
            </a:pPr>
            <a:r>
              <a:rPr lang="es-ES" sz="2800" smtClean="0">
                <a:latin typeface="Arial" pitchFamily="34" charset="0"/>
              </a:rPr>
              <a:t>Evaluación / medición de resultados</a:t>
            </a:r>
          </a:p>
          <a:p>
            <a:pPr eaLnBrk="1" hangingPunct="1">
              <a:spcBef>
                <a:spcPct val="40000"/>
              </a:spcBef>
              <a:spcAft>
                <a:spcPct val="50000"/>
              </a:spcAft>
            </a:pPr>
            <a:r>
              <a:rPr lang="es-ES" sz="2800" smtClean="0">
                <a:solidFill>
                  <a:schemeClr val="tx2"/>
                </a:solidFill>
                <a:latin typeface="Arial" pitchFamily="34" charset="0"/>
              </a:rPr>
              <a:t>Cierre del Proyecto</a:t>
            </a:r>
          </a:p>
          <a:p>
            <a:pPr eaLnBrk="1" hangingPunct="1">
              <a:spcBef>
                <a:spcPct val="40000"/>
              </a:spcBef>
              <a:spcAft>
                <a:spcPct val="50000"/>
              </a:spcAft>
            </a:pPr>
            <a:r>
              <a:rPr lang="es-ES" sz="2800" smtClean="0">
                <a:latin typeface="Arial" pitchFamily="34" charset="0"/>
              </a:rPr>
              <a:t>Formulación de la evolución</a:t>
            </a:r>
          </a:p>
        </p:txBody>
      </p:sp>
      <p:pic>
        <p:nvPicPr>
          <p:cNvPr id="2662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9963" y="4437063"/>
            <a:ext cx="1824037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772BB0-489C-42A9-8109-564D17571257}" type="slidenum">
              <a:rPr lang="es-ES"/>
              <a:pPr>
                <a:defRPr/>
              </a:pPr>
              <a:t>22</a:t>
            </a:fld>
            <a:endParaRPr lang="es-ES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latin typeface="Arial" pitchFamily="34" charset="0"/>
              </a:rPr>
              <a:t>Cierre del proyecto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0" y="1098550"/>
            <a:ext cx="7715250" cy="5715000"/>
          </a:xfrm>
        </p:spPr>
        <p:txBody>
          <a:bodyPr/>
          <a:lstStyle/>
          <a:p>
            <a:pPr eaLnBrk="1" hangingPunct="1">
              <a:spcBef>
                <a:spcPct val="35000"/>
              </a:spcBef>
              <a:spcAft>
                <a:spcPct val="40000"/>
              </a:spcAft>
            </a:pPr>
            <a:r>
              <a:rPr lang="es-ES" sz="2800" smtClean="0">
                <a:solidFill>
                  <a:schemeClr val="tx2"/>
                </a:solidFill>
                <a:latin typeface="Arial" pitchFamily="34" charset="0"/>
              </a:rPr>
              <a:t>Acto formal</a:t>
            </a:r>
            <a:r>
              <a:rPr lang="es-ES" sz="2800" smtClean="0">
                <a:latin typeface="Arial" pitchFamily="34" charset="0"/>
              </a:rPr>
              <a:t> y </a:t>
            </a:r>
            <a:r>
              <a:rPr lang="es-ES" sz="2800" smtClean="0">
                <a:solidFill>
                  <a:schemeClr val="tx2"/>
                </a:solidFill>
                <a:latin typeface="Arial" pitchFamily="34" charset="0"/>
              </a:rPr>
              <a:t>operativo </a:t>
            </a:r>
            <a:r>
              <a:rPr lang="es-ES" sz="2800" smtClean="0">
                <a:latin typeface="Arial" pitchFamily="34" charset="0"/>
              </a:rPr>
              <a:t>de cierre del proyecto.</a:t>
            </a:r>
          </a:p>
          <a:p>
            <a:pPr eaLnBrk="1" hangingPunct="1">
              <a:spcBef>
                <a:spcPct val="35000"/>
              </a:spcBef>
              <a:spcAft>
                <a:spcPct val="40000"/>
              </a:spcAft>
            </a:pPr>
            <a:r>
              <a:rPr lang="es-ES" sz="2800" smtClean="0">
                <a:latin typeface="Arial" pitchFamily="34" charset="0"/>
              </a:rPr>
              <a:t>Se </a:t>
            </a:r>
            <a:r>
              <a:rPr lang="es-ES" sz="2800" smtClean="0">
                <a:solidFill>
                  <a:schemeClr val="tx2"/>
                </a:solidFill>
                <a:latin typeface="Arial" pitchFamily="34" charset="0"/>
              </a:rPr>
              <a:t>asume un nuevo estado</a:t>
            </a:r>
            <a:r>
              <a:rPr lang="es-ES" sz="2800" smtClean="0">
                <a:latin typeface="Arial" pitchFamily="34" charset="0"/>
              </a:rPr>
              <a:t> de las personas, recursos, organización, negocio, ...</a:t>
            </a:r>
          </a:p>
          <a:p>
            <a:pPr eaLnBrk="1" hangingPunct="1">
              <a:spcBef>
                <a:spcPct val="35000"/>
              </a:spcBef>
              <a:spcAft>
                <a:spcPct val="40000"/>
              </a:spcAft>
            </a:pPr>
            <a:r>
              <a:rPr lang="es-ES" sz="2800" smtClean="0">
                <a:latin typeface="Arial" pitchFamily="34" charset="0"/>
              </a:rPr>
              <a:t>Deben estar claras las </a:t>
            </a:r>
            <a:r>
              <a:rPr lang="es-ES" sz="2800" i="1" smtClean="0">
                <a:solidFill>
                  <a:schemeClr val="tx2"/>
                </a:solidFill>
                <a:latin typeface="Arial" pitchFamily="34" charset="0"/>
              </a:rPr>
              <a:t>condiciones de cierre</a:t>
            </a:r>
            <a:r>
              <a:rPr lang="es-ES" sz="2800" smtClean="0">
                <a:latin typeface="Arial" pitchFamily="34" charset="0"/>
              </a:rPr>
              <a:t> (</a:t>
            </a:r>
            <a:r>
              <a:rPr lang="es-ES" sz="2800" i="1" smtClean="0">
                <a:latin typeface="Arial" pitchFamily="34" charset="0"/>
              </a:rPr>
              <a:t>aceptación</a:t>
            </a:r>
            <a:r>
              <a:rPr lang="es-ES" sz="2800" smtClean="0">
                <a:latin typeface="Arial" pitchFamily="34" charset="0"/>
              </a:rPr>
              <a:t>).</a:t>
            </a:r>
          </a:p>
          <a:p>
            <a:pPr eaLnBrk="1" hangingPunct="1">
              <a:spcBef>
                <a:spcPct val="35000"/>
              </a:spcBef>
              <a:spcAft>
                <a:spcPct val="40000"/>
              </a:spcAft>
            </a:pPr>
            <a:r>
              <a:rPr lang="es-ES" sz="2800" smtClean="0">
                <a:solidFill>
                  <a:schemeClr val="tx2"/>
                </a:solidFill>
                <a:latin typeface="Arial" pitchFamily="34" charset="0"/>
              </a:rPr>
              <a:t>Tipos de cierre</a:t>
            </a:r>
            <a:r>
              <a:rPr lang="es-ES" sz="2800" smtClean="0">
                <a:latin typeface="Arial" pitchFamily="34" charset="0"/>
              </a:rPr>
              <a:t> (normal, formal, negociado, político, ...).</a:t>
            </a:r>
          </a:p>
          <a:p>
            <a:pPr eaLnBrk="1" hangingPunct="1">
              <a:spcBef>
                <a:spcPct val="35000"/>
              </a:spcBef>
              <a:spcAft>
                <a:spcPct val="40000"/>
              </a:spcAft>
            </a:pPr>
            <a:r>
              <a:rPr lang="es-ES" sz="2800" smtClean="0">
                <a:latin typeface="Arial" pitchFamily="34" charset="0"/>
              </a:rPr>
              <a:t>Identificación y evaluación de la </a:t>
            </a:r>
            <a:r>
              <a:rPr lang="es-ES" sz="2800" smtClean="0">
                <a:solidFill>
                  <a:schemeClr val="tx2"/>
                </a:solidFill>
                <a:latin typeface="Arial" pitchFamily="34" charset="0"/>
              </a:rPr>
              <a:t>situación de término</a:t>
            </a:r>
            <a:r>
              <a:rPr lang="es-ES" sz="2800" smtClean="0">
                <a:latin typeface="Arial" pitchFamily="34" charset="0"/>
              </a:rPr>
              <a:t> y de los </a:t>
            </a:r>
            <a:r>
              <a:rPr lang="es-ES" sz="2800" smtClean="0">
                <a:solidFill>
                  <a:schemeClr val="tx2"/>
                </a:solidFill>
                <a:latin typeface="Arial" pitchFamily="34" charset="0"/>
              </a:rPr>
              <a:t>resultados del proyecto.</a:t>
            </a:r>
            <a:endParaRPr lang="es-ES_tradnl" sz="2800" smtClean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11113"/>
            <a:ext cx="13716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40725" y="993775"/>
            <a:ext cx="803275" cy="12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A3CBAA-5793-4DFD-A37E-F543B2DD3772}" type="slidenum">
              <a:rPr lang="es-ES"/>
              <a:pPr>
                <a:defRPr/>
              </a:pPr>
              <a:t>23</a:t>
            </a:fld>
            <a:endParaRPr lang="es-ES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latin typeface="Arial" pitchFamily="34" charset="0"/>
              </a:rPr>
              <a:t>Cierre del proyecto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1052513"/>
            <a:ext cx="7715250" cy="58054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25000"/>
              </a:spcBef>
              <a:spcAft>
                <a:spcPct val="40000"/>
              </a:spcAft>
            </a:pPr>
            <a:r>
              <a:rPr lang="es-ES" sz="2800" smtClean="0">
                <a:solidFill>
                  <a:schemeClr val="tx2"/>
                </a:solidFill>
                <a:latin typeface="Arial" pitchFamily="34" charset="0"/>
              </a:rPr>
              <a:t>Difusión del cierre</a:t>
            </a:r>
            <a:r>
              <a:rPr lang="es-ES" sz="2800" smtClean="0">
                <a:latin typeface="Arial" pitchFamily="34" charset="0"/>
              </a:rPr>
              <a:t> y del futuro (</a:t>
            </a:r>
            <a:r>
              <a:rPr lang="es-ES" sz="1800" smtClean="0">
                <a:latin typeface="Arial" pitchFamily="34" charset="0"/>
              </a:rPr>
              <a:t>¿cuál será nuestro rol en el proyecto implantado?</a:t>
            </a:r>
            <a:r>
              <a:rPr lang="es-ES" sz="2800" smtClean="0">
                <a:latin typeface="Arial" pitchFamily="34" charset="0"/>
              </a:rPr>
              <a:t>).</a:t>
            </a: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spcAft>
                <a:spcPct val="40000"/>
              </a:spcAft>
            </a:pPr>
            <a:r>
              <a:rPr lang="es-ES" sz="2800" smtClean="0">
                <a:latin typeface="Arial" pitchFamily="34" charset="0"/>
              </a:rPr>
              <a:t>Se requiere la </a:t>
            </a:r>
            <a:r>
              <a:rPr lang="es-ES" sz="2800" smtClean="0">
                <a:solidFill>
                  <a:schemeClr val="tx2"/>
                </a:solidFill>
                <a:latin typeface="Arial" pitchFamily="34" charset="0"/>
              </a:rPr>
              <a:t>formalización</a:t>
            </a:r>
            <a:r>
              <a:rPr lang="es-ES" sz="2800" smtClean="0">
                <a:latin typeface="Arial" pitchFamily="34" charset="0"/>
              </a:rPr>
              <a:t> correspondiente</a:t>
            </a:r>
            <a:br>
              <a:rPr lang="es-ES" sz="2800" smtClean="0">
                <a:latin typeface="Arial" pitchFamily="34" charset="0"/>
              </a:rPr>
            </a:br>
            <a:r>
              <a:rPr lang="es-ES" sz="2800" smtClean="0">
                <a:latin typeface="Arial" pitchFamily="34" charset="0"/>
              </a:rPr>
              <a:t>(actas, contratos, pagos).</a:t>
            </a: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spcAft>
                <a:spcPct val="40000"/>
              </a:spcAft>
            </a:pPr>
            <a:r>
              <a:rPr lang="es-ES" sz="2800" smtClean="0">
                <a:solidFill>
                  <a:schemeClr val="tx2"/>
                </a:solidFill>
                <a:latin typeface="Arial" pitchFamily="34" charset="0"/>
              </a:rPr>
              <a:t>Identificación de aspectos pendientes:</a:t>
            </a:r>
            <a:r>
              <a:rPr lang="es-ES" sz="2800" smtClean="0">
                <a:latin typeface="Arial" pitchFamily="34" charset="0"/>
              </a:rPr>
              <a:t> importancia y priorización.</a:t>
            </a: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spcAft>
                <a:spcPct val="40000"/>
              </a:spcAft>
            </a:pPr>
            <a:r>
              <a:rPr lang="es-ES" sz="2800" smtClean="0">
                <a:latin typeface="Arial" pitchFamily="34" charset="0"/>
              </a:rPr>
              <a:t>Suele haber </a:t>
            </a:r>
            <a:r>
              <a:rPr lang="es-ES" sz="2800" smtClean="0">
                <a:solidFill>
                  <a:schemeClr val="tx2"/>
                </a:solidFill>
                <a:latin typeface="Arial" pitchFamily="34" charset="0"/>
              </a:rPr>
              <a:t>negociación</a:t>
            </a:r>
            <a:r>
              <a:rPr lang="es-ES" sz="2800" smtClean="0">
                <a:latin typeface="Arial" pitchFamily="34" charset="0"/>
              </a:rPr>
              <a:t> y realización de </a:t>
            </a:r>
            <a:r>
              <a:rPr lang="es-ES" sz="2800" smtClean="0">
                <a:solidFill>
                  <a:schemeClr val="tx2"/>
                </a:solidFill>
                <a:latin typeface="Arial" pitchFamily="34" charset="0"/>
              </a:rPr>
              <a:t>ajustes.</a:t>
            </a: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spcAft>
                <a:spcPct val="40000"/>
              </a:spcAft>
            </a:pPr>
            <a:r>
              <a:rPr lang="es-ES" sz="2800" smtClean="0">
                <a:solidFill>
                  <a:schemeClr val="tx2"/>
                </a:solidFill>
                <a:latin typeface="Arial" pitchFamily="34" charset="0"/>
              </a:rPr>
              <a:t>Escenarios futuros</a:t>
            </a:r>
            <a:r>
              <a:rPr lang="es-ES" sz="2800" smtClean="0">
                <a:latin typeface="Arial" pitchFamily="34" charset="0"/>
              </a:rPr>
              <a:t> del proyecto (mantención y/o evolución)</a:t>
            </a: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spcAft>
                <a:spcPct val="40000"/>
              </a:spcAft>
            </a:pPr>
            <a:r>
              <a:rPr lang="es-ES" sz="2800" smtClean="0">
                <a:solidFill>
                  <a:schemeClr val="tx2"/>
                </a:solidFill>
                <a:latin typeface="Arial" pitchFamily="34" charset="0"/>
              </a:rPr>
              <a:t>Nuevos proyectos surgidos a partir de éste?.</a:t>
            </a:r>
            <a:endParaRPr lang="es-ES_tradnl" sz="2800" smtClean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2867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5613" y="0"/>
            <a:ext cx="1068387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B6319C-9365-4AE5-833B-AAA051259268}" type="slidenum">
              <a:rPr lang="es-ES"/>
              <a:pPr>
                <a:defRPr/>
              </a:pPr>
              <a:t>24</a:t>
            </a:fld>
            <a:endParaRPr lang="es-E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6675" y="31115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</a:rPr>
              <a:t>Formulación de la Evolución del Proyecto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EE2D8-BCA3-46D5-AF6B-41AC1C6EA949}" type="slidenum">
              <a:rPr lang="es-ES"/>
              <a:pPr>
                <a:defRPr/>
              </a:pPr>
              <a:t>25</a:t>
            </a:fld>
            <a:endParaRPr lang="es-ES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>
                <a:latin typeface="Arial" charset="0"/>
              </a:rPr>
              <a:t>PI -</a:t>
            </a:r>
            <a:r>
              <a:rPr lang="es-ES_tradnl" smtClean="0">
                <a:latin typeface="Arial" charset="0"/>
              </a:rPr>
              <a:t> E</a:t>
            </a:r>
            <a:r>
              <a:rPr lang="es-ES" smtClean="0">
                <a:latin typeface="Arial" charset="0"/>
              </a:rPr>
              <a:t>volución</a:t>
            </a:r>
            <a:endParaRPr lang="es-ES_tradnl" smtClean="0">
              <a:latin typeface="Arial" charset="0"/>
            </a:endParaRP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0" y="1143000"/>
            <a:ext cx="7535863" cy="55260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40000"/>
              </a:spcBef>
              <a:spcAft>
                <a:spcPct val="30000"/>
              </a:spcAft>
            </a:pPr>
            <a:r>
              <a:rPr lang="es-ES" sz="2800" smtClean="0">
                <a:latin typeface="Arial" charset="0"/>
              </a:rPr>
              <a:t>Al término del proyecto </a:t>
            </a: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todo ha cambiado.</a:t>
            </a:r>
          </a:p>
          <a:p>
            <a:pPr eaLnBrk="1" hangingPunct="1">
              <a:lnSpc>
                <a:spcPct val="90000"/>
              </a:lnSpc>
              <a:spcBef>
                <a:spcPct val="40000"/>
              </a:spcBef>
              <a:spcAft>
                <a:spcPct val="30000"/>
              </a:spcAft>
            </a:pPr>
            <a:r>
              <a:rPr lang="es-ES" sz="2800" smtClean="0">
                <a:latin typeface="Arial" charset="0"/>
              </a:rPr>
              <a:t>En particular hay </a:t>
            </a: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nuevas expectativas</a:t>
            </a:r>
            <a:r>
              <a:rPr lang="es-ES" sz="28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  <a:spcBef>
                <a:spcPct val="40000"/>
              </a:spcBef>
              <a:spcAft>
                <a:spcPct val="30000"/>
              </a:spcAft>
            </a:pPr>
            <a:r>
              <a:rPr lang="es-ES" sz="2800" smtClean="0">
                <a:latin typeface="Arial" charset="0"/>
              </a:rPr>
              <a:t>El proyecto </a:t>
            </a: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se evalúa injustamente: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spcAft>
                <a:spcPct val="30000"/>
              </a:spcAft>
            </a:pPr>
            <a:r>
              <a:rPr lang="es-ES" sz="2400" smtClean="0">
                <a:latin typeface="Arial" charset="0"/>
              </a:rPr>
              <a:t>ya no estamos en el “estado del arte”.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spcAft>
                <a:spcPct val="30000"/>
              </a:spcAft>
            </a:pPr>
            <a:r>
              <a:rPr lang="es-ES" sz="2400" smtClean="0">
                <a:latin typeface="Arial" charset="0"/>
              </a:rPr>
              <a:t>han cambiado las prioridades.</a:t>
            </a:r>
          </a:p>
          <a:p>
            <a:pPr eaLnBrk="1" hangingPunct="1">
              <a:lnSpc>
                <a:spcPct val="90000"/>
              </a:lnSpc>
              <a:spcBef>
                <a:spcPct val="40000"/>
              </a:spcBef>
              <a:spcAft>
                <a:spcPct val="30000"/>
              </a:spcAft>
            </a:pP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Hay nuevas alternativas</a:t>
            </a:r>
            <a:r>
              <a:rPr lang="es-ES" sz="2800" smtClean="0">
                <a:latin typeface="Arial" charset="0"/>
              </a:rPr>
              <a:t> para el proyecto: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spcAft>
                <a:spcPct val="30000"/>
              </a:spcAft>
            </a:pPr>
            <a:r>
              <a:rPr lang="es-ES" sz="2400" smtClean="0">
                <a:latin typeface="Arial" charset="0"/>
              </a:rPr>
              <a:t>	de reemplazo.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spcAft>
                <a:spcPct val="30000"/>
              </a:spcAft>
            </a:pPr>
            <a:r>
              <a:rPr lang="es-ES" sz="2400" smtClean="0">
                <a:latin typeface="Arial" charset="0"/>
              </a:rPr>
              <a:t>	de crecimiento.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spcAft>
                <a:spcPct val="30000"/>
              </a:spcAft>
            </a:pPr>
            <a:r>
              <a:rPr lang="es-ES" sz="2400" smtClean="0">
                <a:latin typeface="Arial" charset="0"/>
              </a:rPr>
              <a:t>	de fortalecimiento.</a:t>
            </a:r>
          </a:p>
        </p:txBody>
      </p:sp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4872038"/>
            <a:ext cx="3132137" cy="198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9A304B-5807-42D3-BBA4-4CC9A0EABE19}" type="slidenum">
              <a:rPr lang="es-ES"/>
              <a:pPr>
                <a:defRPr/>
              </a:pPr>
              <a:t>26</a:t>
            </a:fld>
            <a:endParaRPr lang="es-ES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>
                <a:latin typeface="Arial" charset="0"/>
              </a:rPr>
              <a:t>PI -</a:t>
            </a:r>
            <a:r>
              <a:rPr lang="es-ES_tradnl" smtClean="0">
                <a:latin typeface="Arial" charset="0"/>
              </a:rPr>
              <a:t> E</a:t>
            </a:r>
            <a:r>
              <a:rPr lang="es-ES" smtClean="0">
                <a:latin typeface="Arial" charset="0"/>
              </a:rPr>
              <a:t>volución</a:t>
            </a:r>
            <a:endParaRPr lang="es-ES_tradnl" smtClean="0">
              <a:latin typeface="Arial" charset="0"/>
            </a:endParaRP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0" y="1143000"/>
            <a:ext cx="7715250" cy="5715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40000"/>
              </a:spcBef>
              <a:spcAft>
                <a:spcPct val="30000"/>
              </a:spcAft>
            </a:pP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Hay nuevos proyectos: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  <a:spcAft>
                <a:spcPct val="30000"/>
              </a:spcAft>
            </a:pPr>
            <a:r>
              <a:rPr lang="es-ES" sz="2400" smtClean="0">
                <a:latin typeface="Arial" charset="0"/>
              </a:rPr>
              <a:t>	de reemplazo.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  <a:spcAft>
                <a:spcPct val="30000"/>
              </a:spcAft>
            </a:pPr>
            <a:r>
              <a:rPr lang="es-ES" sz="2400" smtClean="0">
                <a:latin typeface="Arial" charset="0"/>
              </a:rPr>
              <a:t>	complementarios.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  <a:spcAft>
                <a:spcPct val="30000"/>
              </a:spcAft>
            </a:pPr>
            <a:r>
              <a:rPr lang="es-ES" sz="2400" smtClean="0">
                <a:latin typeface="Arial" charset="0"/>
              </a:rPr>
              <a:t>	independientes.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spcAft>
                <a:spcPct val="30000"/>
              </a:spcAft>
            </a:pPr>
            <a:r>
              <a:rPr lang="es-ES" sz="2800" smtClean="0">
                <a:latin typeface="Arial" charset="0"/>
              </a:rPr>
              <a:t>Hay </a:t>
            </a: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nuevas formas</a:t>
            </a:r>
            <a:r>
              <a:rPr lang="es-ES" sz="2800" smtClean="0">
                <a:latin typeface="Arial" charset="0"/>
              </a:rPr>
              <a:t> de evaluar, formular y administrar proyectos en la organización.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spcAft>
                <a:spcPct val="30000"/>
              </a:spcAft>
            </a:pPr>
            <a:r>
              <a:rPr lang="es-ES" sz="2800" smtClean="0">
                <a:latin typeface="Arial" charset="0"/>
              </a:rPr>
              <a:t>… Si el </a:t>
            </a: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desarrollo es interno</a:t>
            </a:r>
            <a:r>
              <a:rPr lang="es-ES" sz="2800" smtClean="0">
                <a:latin typeface="Arial" charset="0"/>
              </a:rPr>
              <a:t> a la organización, todos estos cambios deben ayudar a fortalecer el proceso de desarrollo.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spcAft>
                <a:spcPct val="30000"/>
              </a:spcAft>
            </a:pPr>
            <a:r>
              <a:rPr lang="es-ES" sz="2800" smtClean="0">
                <a:latin typeface="Arial" charset="0"/>
              </a:rPr>
              <a:t>Si el </a:t>
            </a: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desarrollo es externo</a:t>
            </a:r>
            <a:r>
              <a:rPr lang="es-ES" sz="2800" smtClean="0">
                <a:latin typeface="Arial" charset="0"/>
              </a:rPr>
              <a:t>, </a:t>
            </a: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se requiere</a:t>
            </a:r>
            <a:r>
              <a:rPr lang="es-ES" sz="2800" smtClean="0">
                <a:latin typeface="Arial" charset="0"/>
              </a:rPr>
              <a:t> que el </a:t>
            </a: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desarrollador</a:t>
            </a:r>
            <a:r>
              <a:rPr lang="es-ES" sz="2800" smtClean="0">
                <a:latin typeface="Arial" charset="0"/>
              </a:rPr>
              <a:t> sea un tanto </a:t>
            </a:r>
            <a:r>
              <a:rPr lang="es-ES" sz="2800" smtClean="0">
                <a:solidFill>
                  <a:schemeClr val="tx2"/>
                </a:solidFill>
                <a:latin typeface="Arial" charset="0"/>
              </a:rPr>
              <a:t>visionario</a:t>
            </a:r>
            <a:r>
              <a:rPr lang="es-ES" sz="2800" smtClean="0">
                <a:latin typeface="Arial" charset="0"/>
              </a:rPr>
              <a:t>.</a:t>
            </a:r>
          </a:p>
        </p:txBody>
      </p:sp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993775"/>
            <a:ext cx="2916237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E0FD9C-CC1D-436F-944D-77BCBA2E5804}" type="slidenum">
              <a:rPr lang="es-ES"/>
              <a:pPr>
                <a:defRPr/>
              </a:pPr>
              <a:t>27</a:t>
            </a:fld>
            <a:endParaRPr lang="es-ES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>
                <a:latin typeface="Arial" charset="0"/>
              </a:rPr>
              <a:t>PI -</a:t>
            </a:r>
            <a:r>
              <a:rPr lang="es-ES_tradnl" smtClean="0">
                <a:latin typeface="Arial" charset="0"/>
              </a:rPr>
              <a:t> E</a:t>
            </a:r>
            <a:r>
              <a:rPr lang="es-ES" smtClean="0">
                <a:latin typeface="Arial" charset="0"/>
              </a:rPr>
              <a:t>volución</a:t>
            </a:r>
            <a:endParaRPr lang="es-ES_tradnl" smtClean="0">
              <a:latin typeface="Arial" charset="0"/>
            </a:endParaRPr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813" y="1247775"/>
            <a:ext cx="6486525" cy="553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DE73EC-B32A-46D3-91C7-A71124C2F430}" type="slidenum">
              <a:rPr lang="es-ES"/>
              <a:pPr>
                <a:defRPr/>
              </a:pPr>
              <a:t>28</a:t>
            </a:fld>
            <a:endParaRPr lang="es-ES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>
                <a:latin typeface="Arial" charset="0"/>
              </a:rPr>
              <a:t>PI -</a:t>
            </a:r>
            <a:r>
              <a:rPr lang="es-ES_tradnl" smtClean="0">
                <a:latin typeface="Arial" charset="0"/>
              </a:rPr>
              <a:t> E</a:t>
            </a:r>
            <a:r>
              <a:rPr lang="es-ES" smtClean="0">
                <a:latin typeface="Arial" charset="0"/>
              </a:rPr>
              <a:t>volución</a:t>
            </a:r>
            <a:endParaRPr lang="es-ES_tradnl" smtClean="0">
              <a:latin typeface="Arial" charset="0"/>
            </a:endParaRP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1214438"/>
            <a:ext cx="7667625" cy="5383212"/>
          </a:xfrm>
        </p:spPr>
        <p:txBody>
          <a:bodyPr/>
          <a:lstStyle/>
          <a:p>
            <a:pPr eaLnBrk="1" hangingPunct="1">
              <a:spcBef>
                <a:spcPct val="45000"/>
              </a:spcBef>
              <a:spcAft>
                <a:spcPct val="40000"/>
              </a:spcAft>
            </a:pPr>
            <a:r>
              <a:rPr lang="es-ES" smtClean="0">
                <a:solidFill>
                  <a:schemeClr val="tx2"/>
                </a:solidFill>
                <a:latin typeface="Arial" charset="0"/>
              </a:rPr>
              <a:t>Hay que tener todo esto en cuenta, desde la planificación del proyecto…</a:t>
            </a:r>
          </a:p>
          <a:p>
            <a:pPr eaLnBrk="1" hangingPunct="1">
              <a:spcBef>
                <a:spcPct val="45000"/>
              </a:spcBef>
              <a:spcAft>
                <a:spcPct val="40000"/>
              </a:spcAft>
            </a:pPr>
            <a:r>
              <a:rPr lang="es-ES" smtClean="0">
                <a:latin typeface="Arial" charset="0"/>
              </a:rPr>
              <a:t>Así </a:t>
            </a:r>
            <a:r>
              <a:rPr lang="es-ES" smtClean="0">
                <a:solidFill>
                  <a:schemeClr val="tx2"/>
                </a:solidFill>
                <a:latin typeface="Arial" charset="0"/>
              </a:rPr>
              <a:t>nos va a doler menos</a:t>
            </a:r>
            <a:r>
              <a:rPr lang="es-ES" smtClean="0">
                <a:latin typeface="Arial" charset="0"/>
              </a:rPr>
              <a:t> cuando esto ocurra.</a:t>
            </a:r>
          </a:p>
          <a:p>
            <a:pPr eaLnBrk="1" hangingPunct="1">
              <a:spcBef>
                <a:spcPct val="45000"/>
              </a:spcBef>
              <a:spcAft>
                <a:spcPct val="40000"/>
              </a:spcAft>
            </a:pPr>
            <a:r>
              <a:rPr lang="es-ES" smtClean="0">
                <a:latin typeface="Arial" charset="0"/>
              </a:rPr>
              <a:t>…. la parte buena es que si lo hemos hecho bien,</a:t>
            </a:r>
            <a:r>
              <a:rPr lang="es-ES" smtClean="0">
                <a:solidFill>
                  <a:schemeClr val="tx2"/>
                </a:solidFill>
                <a:latin typeface="Arial" charset="0"/>
              </a:rPr>
              <a:t> las probabilidades de quedarnos con el cliente, son altas </a:t>
            </a:r>
            <a:r>
              <a:rPr lang="es-ES" smtClean="0">
                <a:latin typeface="Arial" charset="0"/>
              </a:rPr>
              <a:t>(debido principalmente a estos cambios).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33E97B-D4F7-4964-81EE-589570B11B66}" type="slidenum">
              <a:rPr lang="es-ES"/>
              <a:pPr>
                <a:defRPr/>
              </a:pPr>
              <a:t>29</a:t>
            </a:fld>
            <a:endParaRPr lang="es-ES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772400" cy="990600"/>
          </a:xfrm>
        </p:spPr>
        <p:txBody>
          <a:bodyPr/>
          <a:lstStyle/>
          <a:p>
            <a:pPr eaLnBrk="1" hangingPunct="1"/>
            <a:r>
              <a:rPr lang="es-ES" smtClean="0">
                <a:latin typeface="Arial" charset="0"/>
              </a:rPr>
              <a:t>PI -</a:t>
            </a:r>
            <a:r>
              <a:rPr lang="es-ES_tradnl" smtClean="0">
                <a:latin typeface="Arial" charset="0"/>
              </a:rPr>
              <a:t> E</a:t>
            </a:r>
            <a:r>
              <a:rPr lang="es-ES" smtClean="0">
                <a:latin typeface="Arial" charset="0"/>
              </a:rPr>
              <a:t>volución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5373688"/>
            <a:ext cx="7607300" cy="1150937"/>
          </a:xfrm>
        </p:spPr>
        <p:txBody>
          <a:bodyPr/>
          <a:lstStyle/>
          <a:p>
            <a:pPr eaLnBrk="1" hangingPunct="1">
              <a:spcBef>
                <a:spcPct val="30000"/>
              </a:spcBef>
              <a:spcAft>
                <a:spcPct val="25000"/>
              </a:spcAft>
            </a:pPr>
            <a:r>
              <a:rPr lang="es-ES" smtClean="0">
                <a:latin typeface="Arial" charset="0"/>
              </a:rPr>
              <a:t>Cuál cree usted que sería la </a:t>
            </a:r>
            <a:r>
              <a:rPr lang="es-ES" smtClean="0">
                <a:solidFill>
                  <a:schemeClr val="tx2"/>
                </a:solidFill>
                <a:latin typeface="Arial" charset="0"/>
              </a:rPr>
              <a:t>evolución natural</a:t>
            </a:r>
            <a:r>
              <a:rPr lang="es-ES" smtClean="0">
                <a:latin typeface="Arial" charset="0"/>
              </a:rPr>
              <a:t> de su proyecto??</a:t>
            </a:r>
          </a:p>
        </p:txBody>
      </p:sp>
      <p:pic>
        <p:nvPicPr>
          <p:cNvPr id="2662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8138" y="1628775"/>
            <a:ext cx="42862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80CA5B-D8CB-4C5A-8F2C-60BB96A981C6}" type="slidenum">
              <a:rPr lang="es-ES"/>
              <a:pPr>
                <a:defRPr/>
              </a:pPr>
              <a:t>3</a:t>
            </a:fld>
            <a:endParaRPr lang="es-E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263650" y="0"/>
            <a:ext cx="7772400" cy="990600"/>
          </a:xfrm>
        </p:spPr>
        <p:txBody>
          <a:bodyPr/>
          <a:lstStyle/>
          <a:p>
            <a:pPr eaLnBrk="1" hangingPunct="1"/>
            <a:r>
              <a:rPr lang="es-ES" smtClean="0">
                <a:latin typeface="Arial" pitchFamily="34" charset="0"/>
              </a:rPr>
              <a:t>AdP - Implantación y Entrega</a:t>
            </a:r>
            <a:endParaRPr lang="es-ES_tradnl" smtClean="0">
              <a:latin typeface="Arial" pitchFamily="34" charset="0"/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0" y="1143000"/>
            <a:ext cx="7391400" cy="5715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40000"/>
              </a:spcBef>
              <a:spcAft>
                <a:spcPct val="20000"/>
              </a:spcAft>
            </a:pPr>
            <a:r>
              <a:rPr lang="es-ES" sz="2400" smtClean="0">
                <a:latin typeface="Arial" pitchFamily="34" charset="0"/>
              </a:rPr>
              <a:t>En esta fase hay varias actividades que deben ser planificadas, coordinadas, controladas, y evaluadas: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  <a:spcAft>
                <a:spcPct val="20000"/>
              </a:spcAft>
            </a:pPr>
            <a:r>
              <a:rPr lang="es-ES" sz="2000" smtClean="0">
                <a:latin typeface="Arial" pitchFamily="34" charset="0"/>
              </a:rPr>
              <a:t>Migración de Datos.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  <a:spcAft>
                <a:spcPct val="20000"/>
              </a:spcAft>
            </a:pPr>
            <a:r>
              <a:rPr lang="es-ES" sz="2000" smtClean="0">
                <a:latin typeface="Arial" pitchFamily="34" charset="0"/>
              </a:rPr>
              <a:t>Capacitación de Usuarios.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  <a:spcAft>
                <a:spcPct val="20000"/>
              </a:spcAft>
            </a:pPr>
            <a:r>
              <a:rPr lang="es-ES" sz="2000" smtClean="0">
                <a:latin typeface="Arial" pitchFamily="34" charset="0"/>
              </a:rPr>
              <a:t>Puesta en marcha del nuevo software.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  <a:spcAft>
                <a:spcPct val="20000"/>
              </a:spcAft>
            </a:pPr>
            <a:r>
              <a:rPr lang="es-ES" sz="2000" smtClean="0">
                <a:latin typeface="Arial" pitchFamily="34" charset="0"/>
              </a:rPr>
              <a:t>Pruebas de Usuario.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  <a:spcAft>
                <a:spcPct val="20000"/>
              </a:spcAft>
            </a:pPr>
            <a:r>
              <a:rPr lang="es-ES" sz="2000" smtClean="0">
                <a:latin typeface="Arial" pitchFamily="34" charset="0"/>
              </a:rPr>
              <a:t>Recolección y Reparación de Errores.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spcAft>
                <a:spcPct val="20000"/>
              </a:spcAft>
            </a:pPr>
            <a:r>
              <a:rPr lang="es-ES" sz="2400" smtClean="0">
                <a:solidFill>
                  <a:schemeClr val="tx2"/>
                </a:solidFill>
                <a:latin typeface="Arial" pitchFamily="34" charset="0"/>
              </a:rPr>
              <a:t>Alternativas de Implantación: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  <a:spcAft>
                <a:spcPct val="20000"/>
              </a:spcAft>
            </a:pPr>
            <a:r>
              <a:rPr lang="es-ES" sz="2000" smtClean="0">
                <a:latin typeface="Arial" pitchFamily="34" charset="0"/>
              </a:rPr>
              <a:t>Certificación (marcha blanca, paralelos, etc.).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  <a:spcAft>
                <a:spcPct val="20000"/>
              </a:spcAft>
            </a:pPr>
            <a:r>
              <a:rPr lang="es-ES" sz="2000" smtClean="0">
                <a:latin typeface="Arial" pitchFamily="34" charset="0"/>
              </a:rPr>
              <a:t>Cierre de la situación anterior (apagar equipo, botar sistema anterior, ...).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spcAft>
                <a:spcPct val="20000"/>
              </a:spcAft>
            </a:pPr>
            <a:r>
              <a:rPr lang="es-ES" sz="2400" smtClean="0">
                <a:solidFill>
                  <a:schemeClr val="tx2"/>
                </a:solidFill>
                <a:latin typeface="Arial" pitchFamily="34" charset="0"/>
              </a:rPr>
              <a:t>Hay que determinar la necesidad (y posibilidad) de vuelta atrás….</a:t>
            </a:r>
          </a:p>
        </p:txBody>
      </p:sp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2263775"/>
            <a:ext cx="2266950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D0931-E008-4A1E-A056-49A9865C6B96}" type="slidenum">
              <a:rPr lang="es-ES"/>
              <a:pPr>
                <a:defRPr/>
              </a:pPr>
              <a:t>4</a:t>
            </a:fld>
            <a:endParaRPr lang="es-ES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63650" y="0"/>
            <a:ext cx="7772400" cy="990600"/>
          </a:xfrm>
        </p:spPr>
        <p:txBody>
          <a:bodyPr/>
          <a:lstStyle/>
          <a:p>
            <a:pPr eaLnBrk="1" hangingPunct="1"/>
            <a:r>
              <a:rPr lang="es-ES" smtClean="0">
                <a:latin typeface="Arial" pitchFamily="34" charset="0"/>
              </a:rPr>
              <a:t>AdPI - Implantación y Entrega</a:t>
            </a:r>
            <a:endParaRPr lang="es-ES_tradnl" smtClean="0">
              <a:latin typeface="Arial" pitchFamily="34" charset="0"/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3600450"/>
            <a:ext cx="7391400" cy="31416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50000"/>
              </a:spcAft>
            </a:pPr>
            <a:r>
              <a:rPr lang="es-ES_tradnl" sz="3000" smtClean="0">
                <a:latin typeface="Arial" pitchFamily="34" charset="0"/>
              </a:rPr>
              <a:t>Podría </a:t>
            </a:r>
            <a:r>
              <a:rPr lang="es-ES_tradnl" sz="3000" smtClean="0">
                <a:solidFill>
                  <a:schemeClr val="tx2"/>
                </a:solidFill>
                <a:latin typeface="Arial" pitchFamily="34" charset="0"/>
              </a:rPr>
              <a:t>cambiar la historia</a:t>
            </a:r>
            <a:r>
              <a:rPr lang="es-ES_tradnl" sz="3000" smtClean="0">
                <a:latin typeface="Arial" pitchFamily="34" charset="0"/>
              </a:rPr>
              <a:t> dentro de una organización (típicamente asociada a sistemas antiguos).</a:t>
            </a:r>
          </a:p>
          <a:p>
            <a:pPr eaLnBrk="1" hangingPunct="1">
              <a:lnSpc>
                <a:spcPct val="90000"/>
              </a:lnSpc>
              <a:spcAft>
                <a:spcPct val="50000"/>
              </a:spcAft>
            </a:pPr>
            <a:r>
              <a:rPr lang="es-ES_tradnl" sz="3000" smtClean="0">
                <a:solidFill>
                  <a:schemeClr val="tx2"/>
                </a:solidFill>
                <a:latin typeface="Arial" pitchFamily="34" charset="0"/>
              </a:rPr>
              <a:t>Podría haber mucha resistencia</a:t>
            </a:r>
            <a:r>
              <a:rPr lang="es-ES_tradnl" sz="3000" smtClean="0">
                <a:latin typeface="Arial" pitchFamily="34" charset="0"/>
              </a:rPr>
              <a:t> por parte de los usuarios, si no se maneja bien la implantación y la difusión.</a:t>
            </a:r>
            <a:endParaRPr lang="es-ES" sz="3000" smtClean="0">
              <a:latin typeface="Arial" pitchFamily="34" charset="0"/>
            </a:endParaRPr>
          </a:p>
        </p:txBody>
      </p:sp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388" y="981075"/>
            <a:ext cx="1979612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1344613" y="1447800"/>
            <a:ext cx="574833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spcAft>
                <a:spcPct val="50000"/>
              </a:spcAft>
              <a:buFontTx/>
              <a:buChar char="•"/>
            </a:pPr>
            <a:r>
              <a:rPr lang="es-ES" sz="3000"/>
              <a:t>Hay que </a:t>
            </a:r>
            <a:r>
              <a:rPr lang="es-ES" sz="3000">
                <a:solidFill>
                  <a:schemeClr val="tx2"/>
                </a:solidFill>
              </a:rPr>
              <a:t>establecer un punto de quiebre</a:t>
            </a:r>
            <a:r>
              <a:rPr lang="es-ES" sz="3000"/>
              <a:t>, en el cual la nueva </a:t>
            </a:r>
            <a:r>
              <a:rPr lang="es-ES" sz="3000">
                <a:solidFill>
                  <a:schemeClr val="tx2"/>
                </a:solidFill>
              </a:rPr>
              <a:t>solución se transforma en definitiva</a:t>
            </a:r>
            <a:r>
              <a:rPr lang="es-ES" sz="30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>
          <a:xfrm>
            <a:off x="1214438" y="0"/>
            <a:ext cx="7929562" cy="990600"/>
          </a:xfrm>
        </p:spPr>
        <p:txBody>
          <a:bodyPr/>
          <a:lstStyle/>
          <a:p>
            <a:r>
              <a:rPr lang="es-MX" sz="4200" smtClean="0">
                <a:latin typeface="Arial" pitchFamily="34" charset="0"/>
                <a:cs typeface="Arial" pitchFamily="34" charset="0"/>
              </a:rPr>
              <a:t>Chance de Repetir la Operación</a:t>
            </a:r>
            <a:endParaRPr lang="es-CL" sz="420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14438" y="1143000"/>
            <a:ext cx="7896225" cy="5715000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¿Cuántas posibilidades tenemos de </a:t>
            </a:r>
            <a:r>
              <a:rPr lang="es-MX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repetir esta acción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, si la desperdiciamos?</a:t>
            </a:r>
          </a:p>
          <a:p>
            <a:pPr>
              <a:defRPr/>
            </a:pP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  <a:defRPr/>
            </a:pP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  <a:defRPr/>
            </a:pP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  <a:defRPr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…. Con mucha suerte, una más.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CF8797-CB77-427F-A669-17C337DFFD28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2425" y="2500313"/>
            <a:ext cx="49657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B4216E-6D7F-4C57-8652-7D27823DEE83}" type="slidenum">
              <a:rPr lang="es-ES"/>
              <a:pPr>
                <a:defRPr/>
              </a:pPr>
              <a:t>6</a:t>
            </a:fld>
            <a:endParaRPr lang="es-E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1408113" y="0"/>
            <a:ext cx="7772400" cy="990600"/>
          </a:xfrm>
        </p:spPr>
        <p:txBody>
          <a:bodyPr/>
          <a:lstStyle/>
          <a:p>
            <a:pPr eaLnBrk="1" hangingPunct="1"/>
            <a:r>
              <a:rPr lang="es-ES_tradnl" smtClean="0">
                <a:latin typeface="Arial" pitchFamily="34" charset="0"/>
              </a:rPr>
              <a:t>AdPI – Implantación y Entrega</a:t>
            </a:r>
            <a:endParaRPr lang="es-ES" smtClean="0">
              <a:latin typeface="Arial" pitchFamily="34" charset="0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196975"/>
            <a:ext cx="7799387" cy="54721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20000"/>
              </a:spcAft>
            </a:pPr>
            <a:r>
              <a:rPr lang="es-ES_tradnl" sz="2800" smtClean="0">
                <a:latin typeface="Arial" pitchFamily="34" charset="0"/>
              </a:rPr>
              <a:t> La </a:t>
            </a:r>
            <a:r>
              <a:rPr lang="es-ES_tradnl" sz="2800" smtClean="0">
                <a:solidFill>
                  <a:schemeClr val="tx2"/>
                </a:solidFill>
                <a:latin typeface="Arial" pitchFamily="34" charset="0"/>
              </a:rPr>
              <a:t>Fase de Transferencia</a:t>
            </a:r>
            <a:r>
              <a:rPr lang="es-ES_tradnl" sz="2800" smtClean="0">
                <a:latin typeface="Arial" pitchFamily="34" charset="0"/>
              </a:rPr>
              <a:t> (Implantación) puede verse desde el punto de vista del cliente o de la empresa desarrolladora.</a:t>
            </a:r>
          </a:p>
          <a:p>
            <a:pPr eaLnBrk="1" hangingPunct="1">
              <a:lnSpc>
                <a:spcPct val="90000"/>
              </a:lnSpc>
              <a:spcAft>
                <a:spcPct val="20000"/>
              </a:spcAft>
            </a:pPr>
            <a:r>
              <a:rPr lang="es-ES_tradnl" sz="2800" smtClean="0">
                <a:latin typeface="Arial" pitchFamily="34" charset="0"/>
              </a:rPr>
              <a:t> Desde el </a:t>
            </a:r>
            <a:r>
              <a:rPr lang="es-ES_tradnl" sz="2800" smtClean="0">
                <a:solidFill>
                  <a:schemeClr val="tx2"/>
                </a:solidFill>
                <a:latin typeface="Arial" pitchFamily="34" charset="0"/>
              </a:rPr>
              <a:t>punto de vista del cliente:</a:t>
            </a:r>
          </a:p>
          <a:p>
            <a:pPr lvl="1" eaLnBrk="1" hangingPunct="1">
              <a:lnSpc>
                <a:spcPct val="90000"/>
              </a:lnSpc>
              <a:spcAft>
                <a:spcPct val="20000"/>
              </a:spcAft>
            </a:pPr>
            <a:r>
              <a:rPr lang="es-ES_tradnl" sz="2400" smtClean="0">
                <a:solidFill>
                  <a:schemeClr val="tx2"/>
                </a:solidFill>
                <a:latin typeface="Arial" pitchFamily="34" charset="0"/>
              </a:rPr>
              <a:t>Es la fase más importante</a:t>
            </a:r>
            <a:r>
              <a:rPr lang="es-ES_tradnl" sz="2400" smtClean="0">
                <a:latin typeface="Arial" pitchFamily="34" charset="0"/>
              </a:rPr>
              <a:t> de todo el proyecto, ya que el cliente “espera” cosechar todo lo que ha sembrado (tiempo, dinero, compromiso, etc.)</a:t>
            </a:r>
          </a:p>
          <a:p>
            <a:pPr lvl="1" eaLnBrk="1" hangingPunct="1">
              <a:lnSpc>
                <a:spcPct val="90000"/>
              </a:lnSpc>
              <a:spcAft>
                <a:spcPct val="20000"/>
              </a:spcAft>
            </a:pPr>
            <a:r>
              <a:rPr lang="es-ES_tradnl" sz="2400" smtClean="0">
                <a:latin typeface="Arial" pitchFamily="34" charset="0"/>
              </a:rPr>
              <a:t>El trato (soporte) que reciba el cliente durante esta fase, </a:t>
            </a:r>
            <a:r>
              <a:rPr lang="es-ES_tradnl" sz="2400" smtClean="0">
                <a:solidFill>
                  <a:schemeClr val="tx2"/>
                </a:solidFill>
                <a:latin typeface="Arial" pitchFamily="34" charset="0"/>
              </a:rPr>
              <a:t>influye directamente sobre su nivel de satisfacción</a:t>
            </a:r>
            <a:r>
              <a:rPr lang="es-ES_tradnl" sz="2400" smtClean="0">
                <a:latin typeface="Arial" pitchFamily="34" charset="0"/>
              </a:rPr>
              <a:t>.</a:t>
            </a:r>
          </a:p>
          <a:p>
            <a:pPr lvl="1" eaLnBrk="1" hangingPunct="1">
              <a:lnSpc>
                <a:spcPct val="90000"/>
              </a:lnSpc>
              <a:spcAft>
                <a:spcPct val="20000"/>
              </a:spcAft>
            </a:pPr>
            <a:r>
              <a:rPr lang="es-ES_tradnl" sz="2400" smtClean="0">
                <a:latin typeface="Arial" pitchFamily="34" charset="0"/>
              </a:rPr>
              <a:t>Si hubo problemas antes, pero esta fase se hace bien, </a:t>
            </a:r>
            <a:r>
              <a:rPr lang="es-ES_tradnl" sz="2400" smtClean="0">
                <a:solidFill>
                  <a:schemeClr val="tx2"/>
                </a:solidFill>
                <a:latin typeface="Arial" pitchFamily="34" charset="0"/>
              </a:rPr>
              <a:t>el cliente olvidará los problemas previos...</a:t>
            </a:r>
          </a:p>
          <a:p>
            <a:pPr lvl="1" eaLnBrk="1" hangingPunct="1">
              <a:lnSpc>
                <a:spcPct val="90000"/>
              </a:lnSpc>
              <a:spcAft>
                <a:spcPct val="20000"/>
              </a:spcAft>
            </a:pPr>
            <a:r>
              <a:rPr lang="es-ES_tradnl" sz="2400" smtClean="0">
                <a:latin typeface="Arial" pitchFamily="34" charset="0"/>
              </a:rPr>
              <a:t>Si no hubo problemas antes, pero esta fase se hace mal, </a:t>
            </a:r>
            <a:r>
              <a:rPr lang="es-ES_tradnl" sz="2400" smtClean="0">
                <a:solidFill>
                  <a:schemeClr val="tx2"/>
                </a:solidFill>
                <a:latin typeface="Arial" pitchFamily="34" charset="0"/>
              </a:rPr>
              <a:t>el cliente olvidará los éxitos previos...</a:t>
            </a:r>
            <a:endParaRPr lang="es-ES" sz="2400" smtClean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717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5113" y="1916113"/>
            <a:ext cx="1258887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3601DA-6CC2-4854-88E3-1FDD4DE7360D}" type="slidenum">
              <a:rPr lang="es-ES"/>
              <a:pPr>
                <a:defRPr/>
              </a:pPr>
              <a:t>7</a:t>
            </a:fld>
            <a:endParaRPr lang="es-ES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336675" y="0"/>
            <a:ext cx="7772400" cy="990600"/>
          </a:xfrm>
        </p:spPr>
        <p:txBody>
          <a:bodyPr/>
          <a:lstStyle/>
          <a:p>
            <a:pPr eaLnBrk="1" hangingPunct="1"/>
            <a:r>
              <a:rPr lang="es-ES_tradnl" smtClean="0">
                <a:latin typeface="Arial" pitchFamily="34" charset="0"/>
              </a:rPr>
              <a:t>AdPI – Implantación y Entrega</a:t>
            </a:r>
            <a:endParaRPr lang="es-ES" smtClean="0">
              <a:latin typeface="Arial" pitchFamily="34" charset="0"/>
            </a:endParaRP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125538"/>
            <a:ext cx="7878762" cy="5732462"/>
          </a:xfrm>
        </p:spPr>
        <p:txBody>
          <a:bodyPr/>
          <a:lstStyle/>
          <a:p>
            <a:pPr eaLnBrk="1" hangingPunct="1">
              <a:spcBef>
                <a:spcPct val="35000"/>
              </a:spcBef>
              <a:spcAft>
                <a:spcPct val="30000"/>
              </a:spcAft>
            </a:pPr>
            <a:r>
              <a:rPr lang="es-ES_tradnl" sz="2800" smtClean="0">
                <a:latin typeface="Arial" pitchFamily="34" charset="0"/>
              </a:rPr>
              <a:t> Desde el </a:t>
            </a:r>
            <a:r>
              <a:rPr lang="es-ES_tradnl" sz="2800" smtClean="0">
                <a:solidFill>
                  <a:schemeClr val="tx2"/>
                </a:solidFill>
                <a:latin typeface="Arial" pitchFamily="34" charset="0"/>
              </a:rPr>
              <a:t>punto de vista de la empresa desarrolladora:</a:t>
            </a:r>
          </a:p>
          <a:p>
            <a:pPr lvl="1" eaLnBrk="1" hangingPunct="1">
              <a:spcBef>
                <a:spcPct val="35000"/>
              </a:spcBef>
              <a:spcAft>
                <a:spcPct val="30000"/>
              </a:spcAft>
            </a:pPr>
            <a:r>
              <a:rPr lang="es-ES_tradnl" sz="2400" smtClean="0">
                <a:latin typeface="Arial" pitchFamily="34" charset="0"/>
              </a:rPr>
              <a:t>Representan </a:t>
            </a:r>
            <a:r>
              <a:rPr lang="es-ES_tradnl" sz="2400" smtClean="0">
                <a:solidFill>
                  <a:schemeClr val="tx2"/>
                </a:solidFill>
                <a:latin typeface="Arial" pitchFamily="34" charset="0"/>
              </a:rPr>
              <a:t>resultados del proceso de desarrollo </a:t>
            </a:r>
            <a:r>
              <a:rPr lang="es-ES_tradnl" sz="2400" smtClean="0">
                <a:latin typeface="Arial" pitchFamily="34" charset="0"/>
              </a:rPr>
              <a:t>que deben medirse y guardarse “</a:t>
            </a:r>
            <a:r>
              <a:rPr lang="es-ES_tradnl" sz="2400" smtClean="0">
                <a:solidFill>
                  <a:srgbClr val="FFFF00"/>
                </a:solidFill>
                <a:latin typeface="Arial" pitchFamily="34" charset="0"/>
              </a:rPr>
              <a:t>por escrito</a:t>
            </a:r>
            <a:r>
              <a:rPr lang="es-ES_tradnl" sz="2400" smtClean="0">
                <a:latin typeface="Arial" pitchFamily="34" charset="0"/>
              </a:rPr>
              <a:t>”.</a:t>
            </a:r>
          </a:p>
          <a:p>
            <a:pPr lvl="1" eaLnBrk="1" hangingPunct="1">
              <a:spcBef>
                <a:spcPct val="35000"/>
              </a:spcBef>
              <a:spcAft>
                <a:spcPct val="30000"/>
              </a:spcAft>
            </a:pPr>
            <a:r>
              <a:rPr lang="es-ES_tradnl" sz="2400" smtClean="0">
                <a:latin typeface="Arial" pitchFamily="34" charset="0"/>
              </a:rPr>
              <a:t>Los miembros de cada rol deben presentar un documento que indique </a:t>
            </a:r>
            <a:r>
              <a:rPr lang="es-ES_tradnl" sz="2400" smtClean="0">
                <a:solidFill>
                  <a:schemeClr val="tx2"/>
                </a:solidFill>
                <a:latin typeface="Arial" pitchFamily="34" charset="0"/>
              </a:rPr>
              <a:t>fortalezas y debilidades detectadas</a:t>
            </a:r>
            <a:r>
              <a:rPr lang="es-ES_tradnl" sz="2400" smtClean="0">
                <a:latin typeface="Arial" pitchFamily="34" charset="0"/>
              </a:rPr>
              <a:t> con respecto a su trabajo, y al funcionamiento colectivo.</a:t>
            </a:r>
          </a:p>
          <a:p>
            <a:pPr lvl="1" eaLnBrk="1" hangingPunct="1">
              <a:spcBef>
                <a:spcPct val="35000"/>
              </a:spcBef>
              <a:spcAft>
                <a:spcPct val="30000"/>
              </a:spcAft>
            </a:pPr>
            <a:r>
              <a:rPr lang="es-ES_tradnl" sz="2400" smtClean="0">
                <a:latin typeface="Arial" pitchFamily="34" charset="0"/>
              </a:rPr>
              <a:t>Aunque al finalizar el proyecto todos evitan este trabajo, la </a:t>
            </a:r>
            <a:r>
              <a:rPr lang="es-ES_tradnl" sz="2400" smtClean="0">
                <a:solidFill>
                  <a:schemeClr val="tx2"/>
                </a:solidFill>
                <a:latin typeface="Arial" pitchFamily="34" charset="0"/>
              </a:rPr>
              <a:t>autocrítica objetiva</a:t>
            </a:r>
            <a:r>
              <a:rPr lang="es-ES_tradnl" sz="2400" smtClean="0">
                <a:latin typeface="Arial" pitchFamily="34" charset="0"/>
              </a:rPr>
              <a:t> es fundamental para la supervivencia de mi empresa.</a:t>
            </a:r>
          </a:p>
          <a:p>
            <a:pPr lvl="1" eaLnBrk="1" hangingPunct="1">
              <a:spcBef>
                <a:spcPct val="35000"/>
              </a:spcBef>
              <a:spcAft>
                <a:spcPct val="30000"/>
              </a:spcAft>
            </a:pPr>
            <a:r>
              <a:rPr lang="es-ES_tradnl" sz="2400" smtClean="0">
                <a:solidFill>
                  <a:schemeClr val="tx2"/>
                </a:solidFill>
                <a:latin typeface="Arial" pitchFamily="34" charset="0"/>
              </a:rPr>
              <a:t>Si no la documento, el único perjudicado soy yo.</a:t>
            </a:r>
            <a:endParaRPr lang="es-ES" sz="2400" smtClean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40725" y="993775"/>
            <a:ext cx="803275" cy="12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>
                <a:latin typeface="Arial" pitchFamily="34" charset="0"/>
                <a:cs typeface="Arial" pitchFamily="34" charset="0"/>
              </a:rPr>
              <a:t>Evaluación del Proceso</a:t>
            </a:r>
            <a:endParaRPr lang="es-CL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>
          <a:xfrm>
            <a:off x="1285875" y="1071563"/>
            <a:ext cx="7858125" cy="542925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s-MX" sz="2800" smtClean="0">
                <a:latin typeface="Arial" pitchFamily="34" charset="0"/>
                <a:cs typeface="Arial" pitchFamily="34" charset="0"/>
              </a:rPr>
              <a:t>Desde el </a:t>
            </a:r>
            <a:r>
              <a:rPr lang="es-MX" sz="280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punto de vista del cliente</a:t>
            </a:r>
            <a:r>
              <a:rPr lang="es-MX" sz="2800" smtClean="0">
                <a:latin typeface="Arial" pitchFamily="34" charset="0"/>
                <a:cs typeface="Arial" pitchFamily="34" charset="0"/>
              </a:rPr>
              <a:t>….</a:t>
            </a:r>
          </a:p>
          <a:p>
            <a:pPr>
              <a:spcBef>
                <a:spcPts val="1800"/>
              </a:spcBef>
            </a:pPr>
            <a:r>
              <a:rPr lang="es-MX" sz="2800" smtClean="0">
                <a:latin typeface="Arial" pitchFamily="34" charset="0"/>
                <a:cs typeface="Arial" pitchFamily="34" charset="0"/>
              </a:rPr>
              <a:t>Evalúe la posibilidad de hacer una </a:t>
            </a:r>
            <a:r>
              <a:rPr lang="es-MX" sz="280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encuesta a los clientes y usuarios</a:t>
            </a:r>
            <a:r>
              <a:rPr lang="es-MX" sz="2800" smtClean="0">
                <a:latin typeface="Arial" pitchFamily="34" charset="0"/>
                <a:cs typeface="Arial" pitchFamily="34" charset="0"/>
              </a:rPr>
              <a:t> que interactuaron con el equipo de desarrollo.</a:t>
            </a:r>
          </a:p>
          <a:p>
            <a:pPr>
              <a:spcBef>
                <a:spcPts val="1800"/>
              </a:spcBef>
            </a:pPr>
            <a:endParaRPr lang="es-MX" sz="280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800"/>
              </a:spcBef>
            </a:pPr>
            <a:endParaRPr lang="es-MX" sz="280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800"/>
              </a:spcBef>
            </a:pPr>
            <a:endParaRPr lang="es-MX" sz="280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800"/>
              </a:spcBef>
            </a:pPr>
            <a:endParaRPr lang="es-MX" sz="280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800"/>
              </a:spcBef>
            </a:pPr>
            <a:r>
              <a:rPr lang="es-MX" sz="2800" smtClean="0">
                <a:latin typeface="Arial" pitchFamily="34" charset="0"/>
                <a:cs typeface="Arial" pitchFamily="34" charset="0"/>
              </a:rPr>
              <a:t>Podría obtener mucha información útil para mejorar… </a:t>
            </a:r>
            <a:r>
              <a:rPr lang="es-MX" sz="280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información que ni me imagino!!!</a:t>
            </a:r>
            <a:endParaRPr lang="es-CL" sz="280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ABFBC0-3773-4F3E-97EE-E746D0D35185}" type="slidenum">
              <a:rPr lang="es-ES" smtClean="0"/>
              <a:pPr>
                <a:defRPr/>
              </a:pPr>
              <a:t>8</a:t>
            </a:fld>
            <a:endParaRPr lang="es-ES" dirty="0"/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3143250"/>
            <a:ext cx="207962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71563" y="214313"/>
            <a:ext cx="7772400" cy="593725"/>
          </a:xfrm>
        </p:spPr>
        <p:txBody>
          <a:bodyPr lIns="0" tIns="0" rIns="0" bIns="0"/>
          <a:lstStyle/>
          <a:p>
            <a:pPr>
              <a:lnSpc>
                <a:spcPct val="98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>
                <a:solidFill>
                  <a:srgbClr val="FFFF00"/>
                </a:solidFill>
                <a:latin typeface="Bitstream Vera Sans"/>
              </a:rPr>
              <a:t>Aspectos Claves</a:t>
            </a:r>
            <a:endParaRPr lang="en-GB" smtClean="0">
              <a:solidFill>
                <a:srgbClr val="FFFF00"/>
              </a:solidFill>
            </a:endParaRPr>
          </a:p>
        </p:txBody>
      </p:sp>
      <p:pic>
        <p:nvPicPr>
          <p:cNvPr id="8" name="Picture 2" descr="aula_tic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86125" y="2260600"/>
            <a:ext cx="5683250" cy="4468813"/>
          </a:xfrm>
          <a:noFill/>
        </p:spPr>
      </p:pic>
      <p:sp>
        <p:nvSpPr>
          <p:cNvPr id="10244" name="8 CuadroTexto"/>
          <p:cNvSpPr txBox="1">
            <a:spLocks noChangeArrowheads="1"/>
          </p:cNvSpPr>
          <p:nvPr/>
        </p:nvSpPr>
        <p:spPr bwMode="auto">
          <a:xfrm>
            <a:off x="1428750" y="1143000"/>
            <a:ext cx="77152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>
              <a:buFont typeface="Arial" pitchFamily="34" charset="0"/>
              <a:buChar char="•"/>
            </a:pPr>
            <a:r>
              <a:rPr lang="es-MX" sz="2800">
                <a:solidFill>
                  <a:srgbClr val="FFFF00"/>
                </a:solidFill>
              </a:rPr>
              <a:t>Entrenamiento</a:t>
            </a:r>
            <a:r>
              <a:rPr lang="es-MX" sz="2800"/>
              <a:t> de Usuarios, y el </a:t>
            </a:r>
            <a:r>
              <a:rPr lang="es-MX" sz="2800">
                <a:solidFill>
                  <a:srgbClr val="FFFF00"/>
                </a:solidFill>
              </a:rPr>
              <a:t>manejo de incidencias.</a:t>
            </a:r>
            <a:endParaRPr lang="es-CL" sz="28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">
      <a:dk1>
        <a:srgbClr val="000000"/>
      </a:dk1>
      <a:lt1>
        <a:srgbClr val="FFFFFF"/>
      </a:lt1>
      <a:dk2>
        <a:srgbClr val="000099"/>
      </a:dk2>
      <a:lt2>
        <a:srgbClr val="FFFF00"/>
      </a:lt2>
      <a:accent1>
        <a:srgbClr val="FF9900"/>
      </a:accent1>
      <a:accent2>
        <a:srgbClr val="00FFFF"/>
      </a:accent2>
      <a:accent3>
        <a:srgbClr val="AAAACA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11508</TotalTime>
  <Words>1277</Words>
  <Application>Microsoft Office PowerPoint</Application>
  <PresentationFormat>Presentación en pantalla (4:3)</PresentationFormat>
  <Paragraphs>237</Paragraphs>
  <Slides>29</Slides>
  <Notes>27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0" baseType="lpstr">
      <vt:lpstr>Diseño predeterminado</vt:lpstr>
      <vt:lpstr>GESTION DE PROYECTOS INFORMÁTICOS  Implantación, Entrega y Cierre del Proyecto</vt:lpstr>
      <vt:lpstr>AdPI – Implantación y Entrega</vt:lpstr>
      <vt:lpstr>AdP - Implantación y Entrega</vt:lpstr>
      <vt:lpstr>AdPI - Implantación y Entrega</vt:lpstr>
      <vt:lpstr>Chance de Repetir la Operación</vt:lpstr>
      <vt:lpstr>AdPI – Implantación y Entrega</vt:lpstr>
      <vt:lpstr>AdPI – Implantación y Entrega</vt:lpstr>
      <vt:lpstr>Evaluación del Proceso</vt:lpstr>
      <vt:lpstr>Aspectos Claves</vt:lpstr>
      <vt:lpstr>Aspectos Claves</vt:lpstr>
      <vt:lpstr>Aspectos Claves</vt:lpstr>
      <vt:lpstr>Parte IV – Evaluación / Medición de Resultados</vt:lpstr>
      <vt:lpstr>AdPI - Evaluación de Resultados</vt:lpstr>
      <vt:lpstr>AdPI - Evaluación de Resultados</vt:lpstr>
      <vt:lpstr>AdPI - Evaluación de Resultados</vt:lpstr>
      <vt:lpstr>AdPI - Evaluación de Resultados</vt:lpstr>
      <vt:lpstr>El Aprendizaje Post-Proyecto</vt:lpstr>
      <vt:lpstr>El Aprendizaje Post-Proyecto</vt:lpstr>
      <vt:lpstr>El Aprendizaje Post-Proyecto</vt:lpstr>
      <vt:lpstr>Parte V – Cierre del Proyecto</vt:lpstr>
      <vt:lpstr>Proyecto informático</vt:lpstr>
      <vt:lpstr>Cierre del proyecto</vt:lpstr>
      <vt:lpstr>Cierre del proyecto</vt:lpstr>
      <vt:lpstr>Formulación de la Evolución del Proyecto</vt:lpstr>
      <vt:lpstr>PI - Evolución</vt:lpstr>
      <vt:lpstr>PI - Evolución</vt:lpstr>
      <vt:lpstr>PI - Evolución</vt:lpstr>
      <vt:lpstr>PI - Evolución</vt:lpstr>
      <vt:lpstr>PI - Evolución</vt:lpstr>
    </vt:vector>
  </TitlesOfParts>
  <Company>U.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Programas de Extención</dc:title>
  <dc:creator>DCC</dc:creator>
  <cp:lastModifiedBy>Sergio</cp:lastModifiedBy>
  <cp:revision>993</cp:revision>
  <dcterms:created xsi:type="dcterms:W3CDTF">2004-12-14T23:27:42Z</dcterms:created>
  <dcterms:modified xsi:type="dcterms:W3CDTF">2010-06-29T14:07:33Z</dcterms:modified>
</cp:coreProperties>
</file>