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Default Extension="doc" ContentType="application/msword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256" r:id="rId2"/>
    <p:sldId id="319" r:id="rId3"/>
    <p:sldId id="311" r:id="rId4"/>
    <p:sldId id="288" r:id="rId5"/>
    <p:sldId id="309" r:id="rId6"/>
    <p:sldId id="313" r:id="rId7"/>
    <p:sldId id="289" r:id="rId8"/>
    <p:sldId id="293" r:id="rId9"/>
    <p:sldId id="290" r:id="rId10"/>
    <p:sldId id="291" r:id="rId11"/>
    <p:sldId id="314" r:id="rId12"/>
    <p:sldId id="315" r:id="rId13"/>
    <p:sldId id="294" r:id="rId14"/>
    <p:sldId id="317" r:id="rId15"/>
    <p:sldId id="301" r:id="rId16"/>
    <p:sldId id="295" r:id="rId17"/>
    <p:sldId id="296" r:id="rId18"/>
    <p:sldId id="298" r:id="rId19"/>
    <p:sldId id="318" r:id="rId20"/>
    <p:sldId id="316" r:id="rId21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4749" autoAdjust="0"/>
    <p:restoredTop sz="90929"/>
  </p:normalViewPr>
  <p:slideViewPr>
    <p:cSldViewPr>
      <p:cViewPr>
        <p:scale>
          <a:sx n="100" d="100"/>
          <a:sy n="100" d="100"/>
        </p:scale>
        <p:origin x="-894" y="-294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Presentación</a:t>
          </a:r>
          <a:r>
            <a:rPr lang="en-US" sz="3600" dirty="0" smtClean="0"/>
            <a:t> de los </a:t>
          </a:r>
          <a:r>
            <a:rPr lang="en-US" sz="3600" dirty="0" err="1" smtClean="0"/>
            <a:t>proyectos</a:t>
          </a:r>
          <a:endParaRPr lang="en-US" sz="36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0FB483-E92A-4F9F-A831-9B67D3A2F875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A522D2B7-1A53-46BB-9836-99FDCF5EB84B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1F675E7E-F9A8-471B-AC0A-BDE51DCAEAC3}" type="presOf" srcId="{482EE62F-7750-42A8-8674-8A77405848CA}" destId="{0596F00E-2A48-44DE-98EB-0A723D874D0A}" srcOrd="0" destOrd="0" presId="urn:microsoft.com/office/officeart/2005/8/layout/list1"/>
    <dgm:cxn modelId="{B419F132-5090-49FF-B8FF-6DE5A1FA8DCA}" type="presOf" srcId="{045912C5-8AA7-4E3C-B82E-F87BEACE8875}" destId="{43C7CF87-AF2E-4208-94A2-63D5EE84BEA7}" srcOrd="0" destOrd="0" presId="urn:microsoft.com/office/officeart/2005/8/layout/list1"/>
    <dgm:cxn modelId="{01D971FC-DBEA-49A8-A2BC-378424A97022}" type="presOf" srcId="{045912C5-8AA7-4E3C-B82E-F87BEACE8875}" destId="{9DC3BC3B-E98C-4902-ACA6-928C56D6317F}" srcOrd="1" destOrd="0" presId="urn:microsoft.com/office/officeart/2005/8/layout/list1"/>
    <dgm:cxn modelId="{D5F04781-8F8D-46F0-BDDA-3F97C4396B99}" type="presParOf" srcId="{0596F00E-2A48-44DE-98EB-0A723D874D0A}" destId="{338378F2-3F07-4C76-8325-712093384F29}" srcOrd="0" destOrd="0" presId="urn:microsoft.com/office/officeart/2005/8/layout/list1"/>
    <dgm:cxn modelId="{519BFC48-167B-4166-AEDC-A959C57500F6}" type="presParOf" srcId="{338378F2-3F07-4C76-8325-712093384F29}" destId="{43C7CF87-AF2E-4208-94A2-63D5EE84BEA7}" srcOrd="0" destOrd="0" presId="urn:microsoft.com/office/officeart/2005/8/layout/list1"/>
    <dgm:cxn modelId="{F65B8C54-A8C3-45A9-B22B-8CDC0A30A2B5}" type="presParOf" srcId="{338378F2-3F07-4C76-8325-712093384F29}" destId="{9DC3BC3B-E98C-4902-ACA6-928C56D6317F}" srcOrd="1" destOrd="0" presId="urn:microsoft.com/office/officeart/2005/8/layout/list1"/>
    <dgm:cxn modelId="{19BF9F19-D038-4C4D-996E-6C06DFB3F13A}" type="presParOf" srcId="{0596F00E-2A48-44DE-98EB-0A723D874D0A}" destId="{0A21EB00-7662-4444-AA77-6E3FB7F6E31E}" srcOrd="1" destOrd="0" presId="urn:microsoft.com/office/officeart/2005/8/layout/list1"/>
    <dgm:cxn modelId="{1AE0F680-B371-4D7D-B689-F0783A99D882}" type="presParOf" srcId="{0596F00E-2A48-44DE-98EB-0A723D874D0A}" destId="{7C0B25DC-BB94-470B-94A2-5BD955EA4075}" srcOrd="2" destOrd="0" presId="urn:microsoft.com/office/officeart/2005/8/layout/list1"/>
    <dgm:cxn modelId="{1E742347-F6B1-4143-BC5F-9B91747F34D2}" type="presParOf" srcId="{0596F00E-2A48-44DE-98EB-0A723D874D0A}" destId="{18CC29A5-8904-43E2-B3DE-B988A1DA4A62}" srcOrd="3" destOrd="0" presId="urn:microsoft.com/office/officeart/2005/8/layout/list1"/>
    <dgm:cxn modelId="{91BD57F4-80CF-489D-AD69-84B155540E60}" type="presParOf" srcId="{0596F00E-2A48-44DE-98EB-0A723D874D0A}" destId="{7B3A7450-D912-48FD-B435-457155C84D11}" srcOrd="4" destOrd="0" presId="urn:microsoft.com/office/officeart/2005/8/layout/list1"/>
    <dgm:cxn modelId="{E27E0ECE-FEDE-45C3-A603-37BA72BD627D}" type="presParOf" srcId="{7B3A7450-D912-48FD-B435-457155C84D11}" destId="{79C83E4F-8043-4924-8F8B-51F17B3569CA}" srcOrd="0" destOrd="0" presId="urn:microsoft.com/office/officeart/2005/8/layout/list1"/>
    <dgm:cxn modelId="{8A174EA2-7673-4F21-8360-A4B60375616F}" type="presParOf" srcId="{7B3A7450-D912-48FD-B435-457155C84D11}" destId="{B50B94C8-CC2E-4F0C-BABF-96BD4F95C4F8}" srcOrd="1" destOrd="0" presId="urn:microsoft.com/office/officeart/2005/8/layout/list1"/>
    <dgm:cxn modelId="{23E69B61-EE04-46AC-86CE-A7F14CA1F24A}" type="presParOf" srcId="{0596F00E-2A48-44DE-98EB-0A723D874D0A}" destId="{CD04B0FD-1E70-4BFD-B4DD-7E099719A2F6}" srcOrd="5" destOrd="0" presId="urn:microsoft.com/office/officeart/2005/8/layout/list1"/>
    <dgm:cxn modelId="{03F2456E-458F-49DB-925A-B79183213685}" type="presParOf" srcId="{0596F00E-2A48-44DE-98EB-0A723D874D0A}" destId="{E93C7938-1995-4611-A050-091AF9CD50AD}" srcOrd="6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Presentación</a:t>
          </a:r>
          <a:r>
            <a:rPr lang="en-US" dirty="0" smtClean="0"/>
            <a:t> de los </a:t>
          </a:r>
          <a:r>
            <a:rPr lang="en-US" dirty="0" err="1" smtClean="0"/>
            <a:t>proyectos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0AE9889A-D8BE-4B78-9CE1-80F4AC4ED154}" type="presOf" srcId="{5FAEECA9-EB04-426F-ADBA-A8F0FFE14CCC}" destId="{B50B94C8-CC2E-4F0C-BABF-96BD4F95C4F8}" srcOrd="1" destOrd="0" presId="urn:microsoft.com/office/officeart/2005/8/layout/list1"/>
    <dgm:cxn modelId="{BD53ADF0-6206-4794-94D2-BA0AF3736BFA}" type="presOf" srcId="{482EE62F-7750-42A8-8674-8A77405848CA}" destId="{0596F00E-2A48-44DE-98EB-0A723D874D0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04DA90DF-2F64-4306-BD36-0DC1EFF58ECD}" type="presOf" srcId="{045912C5-8AA7-4E3C-B82E-F87BEACE8875}" destId="{9DC3BC3B-E98C-4902-ACA6-928C56D6317F}" srcOrd="1" destOrd="0" presId="urn:microsoft.com/office/officeart/2005/8/layout/list1"/>
    <dgm:cxn modelId="{1ACCC8C0-9E89-48E7-A807-34739E756098}" type="presOf" srcId="{045912C5-8AA7-4E3C-B82E-F87BEACE8875}" destId="{43C7CF87-AF2E-4208-94A2-63D5EE84BEA7}" srcOrd="0" destOrd="0" presId="urn:microsoft.com/office/officeart/2005/8/layout/list1"/>
    <dgm:cxn modelId="{45B6259B-437F-424C-838A-17E509F85D15}" type="presOf" srcId="{5FAEECA9-EB04-426F-ADBA-A8F0FFE14CCC}" destId="{79C83E4F-8043-4924-8F8B-51F17B3569CA}" srcOrd="0" destOrd="0" presId="urn:microsoft.com/office/officeart/2005/8/layout/list1"/>
    <dgm:cxn modelId="{692CC0A7-AD14-4B0F-92C8-0D6225253207}" type="presParOf" srcId="{0596F00E-2A48-44DE-98EB-0A723D874D0A}" destId="{338378F2-3F07-4C76-8325-712093384F29}" srcOrd="0" destOrd="0" presId="urn:microsoft.com/office/officeart/2005/8/layout/list1"/>
    <dgm:cxn modelId="{CF522800-6C3A-4BD8-9BFB-CF5D1D94678A}" type="presParOf" srcId="{338378F2-3F07-4C76-8325-712093384F29}" destId="{43C7CF87-AF2E-4208-94A2-63D5EE84BEA7}" srcOrd="0" destOrd="0" presId="urn:microsoft.com/office/officeart/2005/8/layout/list1"/>
    <dgm:cxn modelId="{6D97572D-4EFE-48CC-96FD-B5EC2F916143}" type="presParOf" srcId="{338378F2-3F07-4C76-8325-712093384F29}" destId="{9DC3BC3B-E98C-4902-ACA6-928C56D6317F}" srcOrd="1" destOrd="0" presId="urn:microsoft.com/office/officeart/2005/8/layout/list1"/>
    <dgm:cxn modelId="{1FDAF2C0-75B5-4895-928F-191BA5984DF0}" type="presParOf" srcId="{0596F00E-2A48-44DE-98EB-0A723D874D0A}" destId="{0A21EB00-7662-4444-AA77-6E3FB7F6E31E}" srcOrd="1" destOrd="0" presId="urn:microsoft.com/office/officeart/2005/8/layout/list1"/>
    <dgm:cxn modelId="{196D5D6C-BB06-4330-B1E5-6243E9BD6174}" type="presParOf" srcId="{0596F00E-2A48-44DE-98EB-0A723D874D0A}" destId="{7C0B25DC-BB94-470B-94A2-5BD955EA4075}" srcOrd="2" destOrd="0" presId="urn:microsoft.com/office/officeart/2005/8/layout/list1"/>
    <dgm:cxn modelId="{FB887BE0-CCAA-4449-B6A5-1FF4D54C6B64}" type="presParOf" srcId="{0596F00E-2A48-44DE-98EB-0A723D874D0A}" destId="{18CC29A5-8904-43E2-B3DE-B988A1DA4A62}" srcOrd="3" destOrd="0" presId="urn:microsoft.com/office/officeart/2005/8/layout/list1"/>
    <dgm:cxn modelId="{4DA13774-4792-42C6-88E1-DE9BE0C552DD}" type="presParOf" srcId="{0596F00E-2A48-44DE-98EB-0A723D874D0A}" destId="{7B3A7450-D912-48FD-B435-457155C84D11}" srcOrd="4" destOrd="0" presId="urn:microsoft.com/office/officeart/2005/8/layout/list1"/>
    <dgm:cxn modelId="{F313AA77-D1D5-49AF-BAF1-E5877D6794FD}" type="presParOf" srcId="{7B3A7450-D912-48FD-B435-457155C84D11}" destId="{79C83E4F-8043-4924-8F8B-51F17B3569CA}" srcOrd="0" destOrd="0" presId="urn:microsoft.com/office/officeart/2005/8/layout/list1"/>
    <dgm:cxn modelId="{4EB8AB4C-2920-4BC2-8D94-220B182BEC68}" type="presParOf" srcId="{7B3A7450-D912-48FD-B435-457155C84D11}" destId="{B50B94C8-CC2E-4F0C-BABF-96BD4F95C4F8}" srcOrd="1" destOrd="0" presId="urn:microsoft.com/office/officeart/2005/8/layout/list1"/>
    <dgm:cxn modelId="{D5E0E12D-628A-4D8F-AF8E-D222A7B7D4F8}" type="presParOf" srcId="{0596F00E-2A48-44DE-98EB-0A723D874D0A}" destId="{CD04B0FD-1E70-4BFD-B4DD-7E099719A2F6}" srcOrd="5" destOrd="0" presId="urn:microsoft.com/office/officeart/2005/8/layout/list1"/>
    <dgm:cxn modelId="{7E92595D-3BB9-49E6-9CB3-B921953139FC}" type="presParOf" srcId="{0596F00E-2A48-44DE-98EB-0A723D874D0A}" destId="{E93C7938-1995-4611-A050-091AF9CD50AD}" srcOrd="6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3200" dirty="0" err="1" smtClean="0"/>
            <a:t>Presentación</a:t>
          </a:r>
          <a:r>
            <a:rPr lang="en-US" sz="3200" dirty="0" smtClean="0"/>
            <a:t> de los </a:t>
          </a:r>
          <a:r>
            <a:rPr lang="en-US" sz="3200" dirty="0" err="1" smtClean="0"/>
            <a:t>proyectos</a:t>
          </a:r>
          <a:r>
            <a:rPr lang="en-US" sz="3200" dirty="0" smtClean="0"/>
            <a:t>: </a:t>
          </a:r>
        </a:p>
        <a:p>
          <a:r>
            <a:rPr lang="en-US" sz="3200" dirty="0" err="1" smtClean="0"/>
            <a:t>Grupo</a:t>
          </a:r>
          <a:r>
            <a:rPr lang="en-US" sz="3200" dirty="0" smtClean="0"/>
            <a:t> 3-4 personas</a:t>
          </a:r>
        </a:p>
        <a:p>
          <a:r>
            <a:rPr lang="en-US" sz="3200" dirty="0" err="1" smtClean="0"/>
            <a:t>Definir</a:t>
          </a:r>
          <a:r>
            <a:rPr lang="en-US" sz="3200" dirty="0" smtClean="0"/>
            <a:t> </a:t>
          </a:r>
          <a:r>
            <a:rPr lang="en-US" sz="3200" dirty="0" err="1" smtClean="0"/>
            <a:t>tema</a:t>
          </a:r>
          <a:endParaRPr lang="en-US" sz="32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err="1" smtClean="0"/>
            <a:t>Descripción</a:t>
          </a:r>
          <a:r>
            <a:rPr lang="en-US" sz="2800" dirty="0" smtClean="0"/>
            <a:t> del </a:t>
          </a:r>
          <a:r>
            <a:rPr lang="en-US" sz="2800" dirty="0" err="1" smtClean="0"/>
            <a:t>Curso</a:t>
          </a:r>
          <a:r>
            <a:rPr lang="en-US" sz="2800" dirty="0" smtClean="0"/>
            <a:t>: Taller </a:t>
          </a:r>
          <a:r>
            <a:rPr lang="en-US" sz="2800" dirty="0" err="1" smtClean="0"/>
            <a:t>orientado</a:t>
          </a:r>
          <a:r>
            <a:rPr lang="en-US" sz="2800" dirty="0" smtClean="0"/>
            <a:t> al </a:t>
          </a:r>
          <a:r>
            <a:rPr lang="en-US" sz="2800" dirty="0" err="1" smtClean="0"/>
            <a:t>diseño</a:t>
          </a:r>
          <a:r>
            <a:rPr lang="en-US" sz="2800" dirty="0" smtClean="0"/>
            <a:t> conceptual de un </a:t>
          </a:r>
          <a:r>
            <a:rPr lang="en-US" sz="2800" dirty="0" err="1" smtClean="0"/>
            <a:t>proceso</a:t>
          </a:r>
          <a:r>
            <a:rPr lang="en-US" sz="2800" dirty="0" smtClean="0"/>
            <a:t> </a:t>
          </a:r>
          <a:r>
            <a:rPr lang="en-US" sz="2800" dirty="0" err="1" smtClean="0"/>
            <a:t>productivo</a:t>
          </a:r>
          <a:r>
            <a:rPr lang="en-US" sz="2800" dirty="0" smtClean="0"/>
            <a:t>, </a:t>
          </a:r>
          <a:r>
            <a:rPr lang="en-US" sz="2800" dirty="0" err="1" smtClean="0"/>
            <a:t>desarrollado</a:t>
          </a:r>
          <a:r>
            <a:rPr lang="en-US" sz="2800" dirty="0" smtClean="0"/>
            <a:t> en base  a </a:t>
          </a:r>
          <a:r>
            <a:rPr lang="en-US" sz="2800" dirty="0" err="1" smtClean="0"/>
            <a:t>tareas</a:t>
          </a:r>
          <a:r>
            <a:rPr lang="en-US" sz="2800" dirty="0" smtClean="0"/>
            <a:t> </a:t>
          </a:r>
          <a:r>
            <a:rPr lang="en-US" sz="2800" dirty="0" err="1" smtClean="0"/>
            <a:t>grupales</a:t>
          </a:r>
          <a:r>
            <a:rPr lang="en-US" sz="2800" dirty="0" smtClean="0"/>
            <a:t>.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2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04E6A9-1B71-4F1D-8607-91E51EA27086}" type="presOf" srcId="{045912C5-8AA7-4E3C-B82E-F87BEACE8875}" destId="{9DC3BC3B-E98C-4902-ACA6-928C56D6317F}" srcOrd="1" destOrd="0" presId="urn:microsoft.com/office/officeart/2005/8/layout/list1"/>
    <dgm:cxn modelId="{99043882-D424-4B41-A12E-03A15CF07934}" type="presOf" srcId="{045912C5-8AA7-4E3C-B82E-F87BEACE8875}" destId="{43C7CF87-AF2E-4208-94A2-63D5EE84BEA7}" srcOrd="0" destOrd="0" presId="urn:microsoft.com/office/officeart/2005/8/layout/list1"/>
    <dgm:cxn modelId="{33DBCE3F-F710-4088-BD4C-05DED4DA385B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434F2A50-911C-4153-A334-CA0C96497CA6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A154B286-D777-49C8-969B-9D46EC5DD0DC}" type="presOf" srcId="{985038F1-91AC-418E-85E5-C1B78F1B20B1}" destId="{B5460F4B-7654-46CC-B024-88894442C2C7}" srcOrd="0" destOrd="0" presId="urn:microsoft.com/office/officeart/2005/8/layout/list1"/>
    <dgm:cxn modelId="{8FC8A7A7-19E5-4598-A365-F4BB6D4E7A5D}" type="presParOf" srcId="{0596F00E-2A48-44DE-98EB-0A723D874D0A}" destId="{338378F2-3F07-4C76-8325-712093384F29}" srcOrd="0" destOrd="0" presId="urn:microsoft.com/office/officeart/2005/8/layout/list1"/>
    <dgm:cxn modelId="{57D7DD18-81DF-4342-BC3E-14BE8B8D64E3}" type="presParOf" srcId="{338378F2-3F07-4C76-8325-712093384F29}" destId="{43C7CF87-AF2E-4208-94A2-63D5EE84BEA7}" srcOrd="0" destOrd="0" presId="urn:microsoft.com/office/officeart/2005/8/layout/list1"/>
    <dgm:cxn modelId="{1348A1BD-4FDE-4E24-8A04-7E37B5EA97B9}" type="presParOf" srcId="{338378F2-3F07-4C76-8325-712093384F29}" destId="{9DC3BC3B-E98C-4902-ACA6-928C56D6317F}" srcOrd="1" destOrd="0" presId="urn:microsoft.com/office/officeart/2005/8/layout/list1"/>
    <dgm:cxn modelId="{1A1AF283-DFE2-49E3-B5A2-AAFCDD87CC23}" type="presParOf" srcId="{0596F00E-2A48-44DE-98EB-0A723D874D0A}" destId="{0A21EB00-7662-4444-AA77-6E3FB7F6E31E}" srcOrd="1" destOrd="0" presId="urn:microsoft.com/office/officeart/2005/8/layout/list1"/>
    <dgm:cxn modelId="{65A747A3-85F3-4EC7-813B-BF7213495D80}" type="presParOf" srcId="{0596F00E-2A48-44DE-98EB-0A723D874D0A}" destId="{7C0B25DC-BB94-470B-94A2-5BD955EA4075}" srcOrd="2" destOrd="0" presId="urn:microsoft.com/office/officeart/2005/8/layout/list1"/>
    <dgm:cxn modelId="{5F2E7B7D-2C9C-49AA-B4BF-A77AAA686595}" type="presParOf" srcId="{0596F00E-2A48-44DE-98EB-0A723D874D0A}" destId="{18CC29A5-8904-43E2-B3DE-B988A1DA4A62}" srcOrd="3" destOrd="0" presId="urn:microsoft.com/office/officeart/2005/8/layout/list1"/>
    <dgm:cxn modelId="{35D7BB1A-CFB1-4C43-8209-039A722E4F48}" type="presParOf" srcId="{0596F00E-2A48-44DE-98EB-0A723D874D0A}" destId="{D99D3F45-0FF6-47D1-A43B-076397C8B382}" srcOrd="4" destOrd="0" presId="urn:microsoft.com/office/officeart/2005/8/layout/list1"/>
    <dgm:cxn modelId="{778E4339-178B-40BB-B1AD-F41DA5318501}" type="presParOf" srcId="{D99D3F45-0FF6-47D1-A43B-076397C8B382}" destId="{B5460F4B-7654-46CC-B024-88894442C2C7}" srcOrd="0" destOrd="0" presId="urn:microsoft.com/office/officeart/2005/8/layout/list1"/>
    <dgm:cxn modelId="{27BD0A7E-E9C8-46CB-BD8F-86791B47ADF0}" type="presParOf" srcId="{D99D3F45-0FF6-47D1-A43B-076397C8B382}" destId="{8C0C9D8F-5C5F-49E9-A64E-B3516BF99316}" srcOrd="1" destOrd="0" presId="urn:microsoft.com/office/officeart/2005/8/layout/list1"/>
    <dgm:cxn modelId="{BD5A4464-42AE-4751-865C-42A5A3386EA8}" type="presParOf" srcId="{0596F00E-2A48-44DE-98EB-0A723D874D0A}" destId="{B6CBAAFD-2D1A-4BF0-8724-7887DB83FE83}" srcOrd="5" destOrd="0" presId="urn:microsoft.com/office/officeart/2005/8/layout/list1"/>
    <dgm:cxn modelId="{5D05147F-9DEE-4FFD-8CEB-E68613AB4E8F}" type="presParOf" srcId="{0596F00E-2A48-44DE-98EB-0A723D874D0A}" destId="{2A95DB59-74B0-4B0F-AC73-06D29DC0B973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36431-EE85-463F-85A4-D6A17D50AA30}" type="datetimeFigureOut">
              <a:rPr lang="es-ES" smtClean="0"/>
              <a:pPr/>
              <a:t>06/08/2010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170C8-D6D5-4FBF-9652-7360110AF26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48A19-2EA9-4F8A-B9BF-A6E31646F07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A6E50-A791-4324-AD61-A0974CFC6C1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F93C6-D7CF-4A04-A003-66019C3F9B3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C1EE9-B7E1-46E8-A044-C3F95474C5E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9360C-B913-4242-9F30-B268E8BDB0E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5322A-F741-49EA-B06D-5F44E49EEF4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600D2-5C14-45CB-B820-35874A32F67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EEFAA-2FAA-4122-A1EB-88686D6B118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D8AD0-2005-4FC0-9E6C-71453B0E8C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DCE57-9310-4B17-A395-4186D935E87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77294-34DF-4B14-B49A-39EA68A945D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2789E-DCF6-492B-A7CF-F085D86CED1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2E2A7CD-25D7-4992-AE8D-B77B220C7E4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-285784" y="1142984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ctr">
              <a:spcBef>
                <a:spcPct val="20000"/>
              </a:spcBef>
            </a:pPr>
            <a:r>
              <a:rPr lang="es-ES_tradnl" sz="3600" b="1" dirty="0">
                <a:solidFill>
                  <a:schemeClr val="accent2"/>
                </a:solidFill>
                <a:latin typeface="Comic Sans MS" pitchFamily="66" charset="0"/>
              </a:rPr>
              <a:t>TALLER DE </a:t>
            </a:r>
            <a:r>
              <a:rPr lang="es-ES_tradnl" sz="3600" b="1" dirty="0" smtClean="0">
                <a:solidFill>
                  <a:schemeClr val="accent2"/>
                </a:solidFill>
                <a:latin typeface="Comic Sans MS" pitchFamily="66" charset="0"/>
              </a:rPr>
              <a:t>DISEÑO</a:t>
            </a:r>
          </a:p>
          <a:p>
            <a:pPr lvl="2" algn="ctr">
              <a:spcBef>
                <a:spcPct val="20000"/>
              </a:spcBef>
            </a:pPr>
            <a:r>
              <a:rPr lang="es-ES_tradnl" sz="36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s-ES_tradnl" sz="3600" b="1" dirty="0">
                <a:solidFill>
                  <a:schemeClr val="accent2"/>
                </a:solidFill>
                <a:latin typeface="Comic Sans MS" pitchFamily="66" charset="0"/>
              </a:rPr>
              <a:t>DE PROCESOS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1029" name="Text Box 11"/>
          <p:cNvSpPr txBox="1">
            <a:spLocks noChangeArrowheads="1"/>
          </p:cNvSpPr>
          <p:nvPr/>
        </p:nvSpPr>
        <p:spPr bwMode="auto">
          <a:xfrm>
            <a:off x="1928794" y="3786190"/>
            <a:ext cx="502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 dirty="0">
                <a:solidFill>
                  <a:srgbClr val="FF0000"/>
                </a:solidFill>
                <a:latin typeface="Comic Sans MS" pitchFamily="66" charset="0"/>
              </a:rPr>
              <a:t>IQ-58B </a:t>
            </a:r>
            <a:r>
              <a:rPr lang="es-ES_tradnl" sz="3600" b="1" dirty="0" smtClean="0">
                <a:solidFill>
                  <a:srgbClr val="FF0000"/>
                </a:solidFill>
                <a:latin typeface="Comic Sans MS" pitchFamily="66" charset="0"/>
              </a:rPr>
              <a:t> BT-65A</a:t>
            </a:r>
          </a:p>
          <a:p>
            <a:pPr algn="ctr">
              <a:spcBef>
                <a:spcPct val="50000"/>
              </a:spcBef>
            </a:pPr>
            <a:r>
              <a:rPr lang="es-ES" sz="3600" b="1" dirty="0" smtClean="0">
                <a:solidFill>
                  <a:srgbClr val="FF0000"/>
                </a:solidFill>
                <a:latin typeface="Comic Sans MS" pitchFamily="66" charset="0"/>
              </a:rPr>
              <a:t>BT5701-1</a:t>
            </a:r>
          </a:p>
          <a:p>
            <a:pPr algn="ctr">
              <a:spcBef>
                <a:spcPct val="50000"/>
              </a:spcBef>
            </a:pPr>
            <a:r>
              <a:rPr lang="es-ES" sz="3600" b="1" dirty="0" smtClean="0">
                <a:solidFill>
                  <a:srgbClr val="FF0000"/>
                </a:solidFill>
                <a:latin typeface="Comic Sans MS" pitchFamily="66" charset="0"/>
              </a:rPr>
              <a:t>PRIMAVERA 2010</a:t>
            </a:r>
            <a:endParaRPr lang="es-ES_tradnl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E48A19-2EA9-4F8A-B9BF-A6E31646F07F}" type="slidenum">
              <a:rPr lang="es-ES_tradnl" smtClean="0"/>
              <a:pPr>
                <a:defRPr/>
              </a:pPr>
              <a:t>1</a:t>
            </a:fld>
            <a:r>
              <a:rPr lang="es-ES_tradnl" dirty="0" smtClean="0"/>
              <a:t>/20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28596" y="304800"/>
            <a:ext cx="825820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3200" b="1" dirty="0">
                <a:solidFill>
                  <a:srgbClr val="A50021"/>
                </a:solidFill>
                <a:latin typeface="Comic Sans MS" pitchFamily="66" charset="0"/>
              </a:rPr>
              <a:t>ACTIVIDADES</a:t>
            </a:r>
            <a:endParaRPr lang="es-ES_tradnl" dirty="0">
              <a:latin typeface="Comic Sans MS" pitchFamily="66" charset="0"/>
            </a:endParaRPr>
          </a:p>
          <a:p>
            <a:endParaRPr lang="es-ES_tradnl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 </a:t>
            </a:r>
            <a:r>
              <a:rPr lang="es-ES_tradnl" sz="2000" b="1" dirty="0" smtClean="0">
                <a:latin typeface="Comic Sans MS" pitchFamily="66" charset="0"/>
              </a:rPr>
              <a:t>Cátedras-Talleres</a:t>
            </a:r>
            <a:r>
              <a:rPr lang="es-ES_tradnl" sz="2000" b="1" dirty="0">
                <a:latin typeface="Comic Sans MS" pitchFamily="66" charset="0"/>
              </a:rPr>
              <a:t>			   1-2 sesiones / semana</a:t>
            </a:r>
            <a:r>
              <a:rPr lang="es-ES_tradnl" sz="2000" b="1" dirty="0" smtClean="0">
                <a:latin typeface="Comic Sans MS" pitchFamily="66" charset="0"/>
              </a:rPr>
              <a:t>.</a:t>
            </a:r>
          </a:p>
          <a:p>
            <a:pPr>
              <a:buFontTx/>
              <a:buChar char="•"/>
            </a:pPr>
            <a:endParaRPr lang="es-ES_tradnl" sz="2000" b="1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_tradnl" sz="2000" b="1" dirty="0" smtClean="0">
                <a:latin typeface="Comic Sans MS" pitchFamily="66" charset="0"/>
              </a:rPr>
              <a:t>Talleres de Innovación 	6 sesiones (Viernes)/Semestre</a:t>
            </a:r>
          </a:p>
          <a:p>
            <a:pPr>
              <a:buFontTx/>
              <a:buChar char="•"/>
            </a:pPr>
            <a:endParaRPr lang="es-ES_tradnl" sz="2000" b="1" dirty="0">
              <a:latin typeface="Comic Sans MS" pitchFamily="66" charset="0"/>
            </a:endParaRPr>
          </a:p>
          <a:p>
            <a:endParaRPr lang="es-ES_tradnl" sz="2000" b="1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 Tareas y Presentaciones Semanales </a:t>
            </a:r>
            <a:r>
              <a:rPr lang="es-ES_tradnl" sz="2000" b="1" dirty="0" smtClean="0">
                <a:latin typeface="Comic Sans MS" pitchFamily="66" charset="0"/>
              </a:rPr>
              <a:t>	9/ </a:t>
            </a:r>
            <a:r>
              <a:rPr lang="es-ES_tradnl" sz="2000" b="1" dirty="0">
                <a:latin typeface="Comic Sans MS" pitchFamily="66" charset="0"/>
              </a:rPr>
              <a:t>semestre</a:t>
            </a:r>
            <a:r>
              <a:rPr lang="es-ES_tradnl" sz="2000" b="1" dirty="0" smtClean="0">
                <a:latin typeface="Comic Sans MS" pitchFamily="66" charset="0"/>
              </a:rPr>
              <a:t>.</a:t>
            </a:r>
          </a:p>
          <a:p>
            <a:endParaRPr lang="es-ES_tradnl" sz="2000" b="1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 Proyecto de  Diseño PFD-                 1 proyecto </a:t>
            </a:r>
            <a:r>
              <a:rPr lang="es-ES_tradnl" sz="2000" b="1" dirty="0" smtClean="0">
                <a:latin typeface="Comic Sans MS" pitchFamily="66" charset="0"/>
              </a:rPr>
              <a:t>/semestre</a:t>
            </a:r>
            <a:r>
              <a:rPr lang="es-ES_tradnl" sz="2000" b="1" dirty="0">
                <a:latin typeface="Comic Sans MS" pitchFamily="66" charset="0"/>
              </a:rPr>
              <a:t>.</a:t>
            </a:r>
          </a:p>
          <a:p>
            <a:r>
              <a:rPr lang="es-ES_tradnl" sz="2000" b="1" dirty="0">
                <a:latin typeface="Comic Sans MS" pitchFamily="66" charset="0"/>
              </a:rPr>
              <a:t>  para un Proceso Productivo	   (2 Informes)</a:t>
            </a:r>
          </a:p>
          <a:p>
            <a:pPr>
              <a:spcBef>
                <a:spcPct val="50000"/>
              </a:spcBef>
            </a:pP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57224" y="642918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>
                <a:solidFill>
                  <a:schemeClr val="accent2"/>
                </a:solidFill>
              </a:rPr>
              <a:t>EVALUACION</a:t>
            </a:r>
            <a:endParaRPr lang="es-ES_tradnl" sz="2800" dirty="0">
              <a:solidFill>
                <a:schemeClr val="tx2"/>
              </a:solidFill>
            </a:endParaRP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857224" y="1785926"/>
            <a:ext cx="7848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b="1" dirty="0"/>
              <a:t>NE  = Tareas </a:t>
            </a:r>
            <a:r>
              <a:rPr lang="es-ES_tradnl" b="1" dirty="0" smtClean="0"/>
              <a:t>Semanales (Parte </a:t>
            </a:r>
            <a:r>
              <a:rPr lang="es-ES_tradnl" b="1" dirty="0" err="1" smtClean="0"/>
              <a:t>Subgrupal</a:t>
            </a:r>
            <a:r>
              <a:rPr lang="es-ES_tradnl" b="1" dirty="0" smtClean="0"/>
              <a:t> </a:t>
            </a:r>
            <a:r>
              <a:rPr lang="es-ES_tradnl" b="1" dirty="0" smtClean="0"/>
              <a:t>(a) + Parte grupal (b)</a:t>
            </a:r>
            <a:endParaRPr lang="es-ES_tradnl" b="1" dirty="0"/>
          </a:p>
          <a:p>
            <a:pPr algn="just"/>
            <a:endParaRPr lang="es-ES_tradnl" b="1" dirty="0"/>
          </a:p>
          <a:p>
            <a:pPr algn="just"/>
            <a:r>
              <a:rPr lang="es-ES_tradnl" b="1" dirty="0"/>
              <a:t>NC = Nota de Controles: </a:t>
            </a:r>
          </a:p>
          <a:p>
            <a:pPr algn="just"/>
            <a:r>
              <a:rPr lang="es-ES_tradnl" b="1" dirty="0"/>
              <a:t>	(</a:t>
            </a:r>
            <a:r>
              <a:rPr lang="es-ES_tradnl" b="1" dirty="0" smtClean="0"/>
              <a:t>Informe </a:t>
            </a:r>
            <a:r>
              <a:rPr lang="es-ES_tradnl" b="1" dirty="0"/>
              <a:t>Parcial + Informe Final + Examen)</a:t>
            </a:r>
          </a:p>
          <a:p>
            <a:pPr algn="just"/>
            <a:endParaRPr lang="es-ES_tradnl" b="1" dirty="0"/>
          </a:p>
          <a:p>
            <a:pPr algn="just"/>
            <a:r>
              <a:rPr lang="es-ES_tradnl" b="1" dirty="0"/>
              <a:t>NF =  Nota Final (NC*0.7 + NE*0.3)		c/u </a:t>
            </a:r>
            <a:r>
              <a:rPr lang="es-ES_tradnl" b="1" dirty="0">
                <a:sym typeface="Symbol" pitchFamily="18" charset="2"/>
              </a:rPr>
              <a:t></a:t>
            </a:r>
            <a:r>
              <a:rPr lang="es-ES_tradnl" b="1" dirty="0"/>
              <a:t> 4.0</a:t>
            </a: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sz="3600" b="1" dirty="0" smtClean="0">
                <a:solidFill>
                  <a:schemeClr val="accent2"/>
                </a:solidFill>
              </a:rPr>
              <a:t>PROYECTO</a:t>
            </a:r>
            <a:endParaRPr lang="es-ES_tradnl" dirty="0" smtClean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305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0" indent="-1428750" algn="just"/>
            <a:r>
              <a:rPr lang="es-ES_tradnl" b="1" dirty="0"/>
              <a:t>Realización de una actividad en forma programada de acuerdo a una cierta necesidad.</a:t>
            </a:r>
          </a:p>
          <a:p>
            <a:pPr marL="1428750" indent="-1428750" algn="just"/>
            <a:endParaRPr lang="es-ES_tradnl" b="1" dirty="0"/>
          </a:p>
          <a:p>
            <a:pPr marL="1428750" indent="-1428750" algn="just"/>
            <a:r>
              <a:rPr lang="es-ES_tradnl" b="1" dirty="0"/>
              <a:t>Partes de un Proyecto:</a:t>
            </a:r>
          </a:p>
          <a:p>
            <a:pPr marL="1428750" indent="-1428750" algn="just"/>
            <a:r>
              <a:rPr lang="es-ES_tradnl" b="1" dirty="0"/>
              <a:t>- Una </a:t>
            </a:r>
            <a:r>
              <a:rPr lang="es-ES_tradnl" b="1" dirty="0">
                <a:solidFill>
                  <a:srgbClr val="FF0000"/>
                </a:solidFill>
              </a:rPr>
              <a:t>Propuesta</a:t>
            </a:r>
            <a:r>
              <a:rPr lang="es-ES_tradnl" b="1" dirty="0"/>
              <a:t> de Proyecto que un </a:t>
            </a:r>
            <a:r>
              <a:rPr lang="es-ES_tradnl" b="1" dirty="0">
                <a:solidFill>
                  <a:srgbClr val="A50021"/>
                </a:solidFill>
              </a:rPr>
              <a:t>Cliente</a:t>
            </a:r>
            <a:r>
              <a:rPr lang="es-ES_tradnl" b="1" dirty="0"/>
              <a:t> debe especificar, aprobar y contratar.</a:t>
            </a:r>
          </a:p>
          <a:p>
            <a:pPr marL="1428750" indent="-1428750" algn="just"/>
            <a:r>
              <a:rPr lang="es-ES_tradnl" b="1" dirty="0"/>
              <a:t>- </a:t>
            </a:r>
            <a:r>
              <a:rPr lang="es-ES_tradnl" b="1" dirty="0">
                <a:solidFill>
                  <a:schemeClr val="accent2"/>
                </a:solidFill>
              </a:rPr>
              <a:t>Informes Técnicos</a:t>
            </a:r>
            <a:r>
              <a:rPr lang="es-ES_tradnl" b="1" dirty="0"/>
              <a:t> de actividades contratadas </a:t>
            </a:r>
          </a:p>
          <a:p>
            <a:pPr marL="2476500" lvl="4" algn="just"/>
            <a:r>
              <a:rPr lang="es-ES_tradnl" b="1" dirty="0"/>
              <a:t> de acuerdo a la propuesta aprobada.</a:t>
            </a:r>
          </a:p>
          <a:p>
            <a:pPr marL="1428750" indent="-1428750" algn="just"/>
            <a:r>
              <a:rPr lang="es-ES_tradnl" b="1" dirty="0"/>
              <a:t>- Entrega de la </a:t>
            </a:r>
            <a:r>
              <a:rPr lang="es-ES_tradnl" b="1" dirty="0">
                <a:solidFill>
                  <a:srgbClr val="A50021"/>
                </a:solidFill>
              </a:rPr>
              <a:t>Obra Final</a:t>
            </a:r>
            <a:r>
              <a:rPr lang="es-ES_tradnl" b="1" dirty="0"/>
              <a:t> o estudio completo, </a:t>
            </a:r>
          </a:p>
          <a:p>
            <a:pPr marL="2476500" lvl="4" algn="just"/>
            <a:r>
              <a:rPr lang="es-ES_tradnl" b="1" dirty="0"/>
              <a:t>de acuerdo a la propuesta contratada.</a:t>
            </a:r>
          </a:p>
          <a:p>
            <a:pPr marL="1428750" indent="-1428750" algn="just"/>
            <a:endParaRPr lang="es-ES_tradnl" b="1" dirty="0"/>
          </a:p>
          <a:p>
            <a:pPr marL="1428750" indent="-1428750" algn="just"/>
            <a:r>
              <a:rPr lang="es-ES_tradnl" b="1" dirty="0">
                <a:solidFill>
                  <a:srgbClr val="A50021"/>
                </a:solidFill>
              </a:rPr>
              <a:t>Objetivo:</a:t>
            </a:r>
            <a:r>
              <a:rPr lang="es-ES_tradnl" b="1" dirty="0"/>
              <a:t> Realizar un Proyecto de Ingeniería Conceptual de un Proceso Industrial para generar un Diagrama de Flujos (PFD) </a:t>
            </a:r>
            <a:r>
              <a:rPr lang="es-ES_tradnl" b="1" dirty="0" smtClean="0"/>
              <a:t>del </a:t>
            </a:r>
            <a:r>
              <a:rPr lang="es-ES_tradnl" b="1" dirty="0"/>
              <a:t>Sistema productivo.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13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42844" y="642918"/>
            <a:ext cx="874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 dirty="0" smtClean="0">
                <a:solidFill>
                  <a:srgbClr val="A50021"/>
                </a:solidFill>
                <a:latin typeface="Arial" pitchFamily="34" charset="0"/>
              </a:rPr>
              <a:t>PROYECTOS</a:t>
            </a:r>
            <a:endParaRPr lang="es-MX" b="1" dirty="0">
              <a:latin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  <p:sp>
        <p:nvSpPr>
          <p:cNvPr id="7" name="6 CuadroTexto"/>
          <p:cNvSpPr txBox="1"/>
          <p:nvPr/>
        </p:nvSpPr>
        <p:spPr>
          <a:xfrm>
            <a:off x="357158" y="2214554"/>
            <a:ext cx="3500462" cy="3416320"/>
          </a:xfrm>
          <a:prstGeom prst="rect">
            <a:avLst/>
          </a:prstGeom>
          <a:noFill/>
          <a:ln w="69850" cmpd="tri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Taller de Diseño de Procesos (AHORA)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Idea </a:t>
            </a:r>
            <a:r>
              <a:rPr lang="es-ES" dirty="0" smtClean="0">
                <a:sym typeface="Wingdings" pitchFamily="2" charset="2"/>
              </a:rPr>
              <a:t></a:t>
            </a:r>
            <a:endParaRPr lang="es-ES" dirty="0" smtClean="0"/>
          </a:p>
          <a:p>
            <a:pPr algn="ctr"/>
            <a:r>
              <a:rPr lang="es-ES" dirty="0" smtClean="0"/>
              <a:t>Diseño Conceptual</a:t>
            </a:r>
          </a:p>
          <a:p>
            <a:pPr algn="ctr"/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Innovador</a:t>
            </a:r>
          </a:p>
          <a:p>
            <a:pPr>
              <a:buFontTx/>
              <a:buChar char="-"/>
            </a:pPr>
            <a:r>
              <a:rPr lang="es-ES" dirty="0" smtClean="0"/>
              <a:t>Creativo</a:t>
            </a:r>
          </a:p>
          <a:p>
            <a:pPr>
              <a:buFontTx/>
              <a:buChar char="-"/>
            </a:pPr>
            <a:r>
              <a:rPr lang="es-ES" dirty="0" smtClean="0"/>
              <a:t>Técnicamente factible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5072066" y="2214554"/>
            <a:ext cx="3786214" cy="3416320"/>
          </a:xfrm>
          <a:prstGeom prst="rect">
            <a:avLst/>
          </a:prstGeom>
          <a:solidFill>
            <a:schemeClr val="accent1"/>
          </a:solidFill>
          <a:ln w="73025" cmpd="tri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Taller de Proyecto ($$) (PROXIMO SEMESTRE)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Diseño Conceptual </a:t>
            </a:r>
            <a:r>
              <a:rPr lang="es-ES" dirty="0" smtClean="0">
                <a:sym typeface="Wingdings" pitchFamily="2" charset="2"/>
              </a:rPr>
              <a:t></a:t>
            </a:r>
          </a:p>
          <a:p>
            <a:pPr algn="ctr"/>
            <a:r>
              <a:rPr lang="es-ES" dirty="0" smtClean="0">
                <a:sym typeface="Wingdings" pitchFamily="2" charset="2"/>
              </a:rPr>
              <a:t>Negocio Rentable</a:t>
            </a:r>
          </a:p>
          <a:p>
            <a:pPr algn="ctr"/>
            <a:endParaRPr lang="es-ES" dirty="0" smtClean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-Técnicamente Factible</a:t>
            </a:r>
          </a:p>
          <a:p>
            <a:r>
              <a:rPr lang="es-ES" dirty="0" smtClean="0">
                <a:sym typeface="Wingdings" pitchFamily="2" charset="2"/>
              </a:rPr>
              <a:t>-Económicamente Rentable</a:t>
            </a:r>
          </a:p>
          <a:p>
            <a:r>
              <a:rPr lang="es-ES" dirty="0" smtClean="0">
                <a:sym typeface="Wingdings" pitchFamily="2" charset="2"/>
              </a:rPr>
              <a:t>-Ambientalmente Aceptado</a:t>
            </a:r>
            <a:endParaRPr lang="es-ES" dirty="0" smtClean="0"/>
          </a:p>
        </p:txBody>
      </p:sp>
      <p:sp>
        <p:nvSpPr>
          <p:cNvPr id="9" name="8 Flecha derecha"/>
          <p:cNvSpPr/>
          <p:nvPr/>
        </p:nvSpPr>
        <p:spPr bwMode="auto">
          <a:xfrm>
            <a:off x="4000496" y="3857628"/>
            <a:ext cx="1071570" cy="64294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95288" y="0"/>
            <a:ext cx="8748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 dirty="0">
                <a:solidFill>
                  <a:srgbClr val="A50021"/>
                </a:solidFill>
                <a:latin typeface="Arial" pitchFamily="34" charset="0"/>
              </a:rPr>
              <a:t>PROYECTOS: Diseño Conceptual de un Proceso Industrial </a:t>
            </a:r>
          </a:p>
          <a:p>
            <a:pPr algn="ctr"/>
            <a:r>
              <a:rPr lang="es-MX" b="1" dirty="0" smtClean="0">
                <a:solidFill>
                  <a:srgbClr val="A50021"/>
                </a:solidFill>
                <a:latin typeface="Arial" pitchFamily="34" charset="0"/>
              </a:rPr>
              <a:t>Para:</a:t>
            </a:r>
            <a:endParaRPr lang="es-MX" b="1" dirty="0">
              <a:latin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50" y="1428750"/>
            <a:ext cx="8501063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s-ES" sz="2000" dirty="0" smtClean="0"/>
              <a:t>1</a:t>
            </a:r>
            <a:r>
              <a:rPr lang="es-ES" sz="2000" dirty="0"/>
              <a:t>.-Producción de anticuerpos </a:t>
            </a:r>
            <a:r>
              <a:rPr lang="es-ES" sz="2000" dirty="0" smtClean="0"/>
              <a:t>monoclonales para usos médicos.</a:t>
            </a:r>
          </a:p>
          <a:p>
            <a:pPr marL="457200" indent="-457200">
              <a:defRPr/>
            </a:pPr>
            <a:r>
              <a:rPr lang="es-ES" sz="2000" dirty="0" smtClean="0"/>
              <a:t>2.-Planta multipropósito para la producción </a:t>
            </a:r>
            <a:r>
              <a:rPr lang="es-ES" sz="2000" dirty="0"/>
              <a:t>de aceites </a:t>
            </a:r>
            <a:r>
              <a:rPr lang="es-ES" sz="2000" dirty="0" smtClean="0"/>
              <a:t>esenciales.</a:t>
            </a:r>
          </a:p>
          <a:p>
            <a:pPr marL="457200" indent="-457200">
              <a:defRPr/>
            </a:pPr>
            <a:r>
              <a:rPr lang="es-ES" sz="2000" dirty="0" smtClean="0"/>
              <a:t>3</a:t>
            </a:r>
            <a:r>
              <a:rPr lang="es-ES" sz="2000" dirty="0"/>
              <a:t>.-Produccion de aceite omega </a:t>
            </a:r>
            <a:r>
              <a:rPr lang="es-ES" sz="2000" dirty="0" smtClean="0"/>
              <a:t>3.</a:t>
            </a:r>
          </a:p>
          <a:p>
            <a:pPr marL="457200" indent="-457200">
              <a:defRPr/>
            </a:pPr>
            <a:r>
              <a:rPr lang="es-ES" sz="2000" dirty="0" smtClean="0"/>
              <a:t>4</a:t>
            </a:r>
            <a:r>
              <a:rPr lang="es-ES" sz="2000" dirty="0"/>
              <a:t>.-</a:t>
            </a:r>
            <a:r>
              <a:rPr lang="es-ES" sz="2000" dirty="0" smtClean="0"/>
              <a:t>Producción </a:t>
            </a:r>
            <a:r>
              <a:rPr lang="es-ES" sz="2000" dirty="0"/>
              <a:t>de </a:t>
            </a:r>
            <a:r>
              <a:rPr lang="es-ES" sz="2000" dirty="0" smtClean="0"/>
              <a:t>diesel a partir de residuos </a:t>
            </a:r>
            <a:r>
              <a:rPr lang="es-ES" sz="2000" dirty="0" err="1" smtClean="0"/>
              <a:t>lignocelulósicos</a:t>
            </a:r>
            <a:r>
              <a:rPr lang="es-ES" sz="2000" dirty="0" smtClean="0"/>
              <a:t>.</a:t>
            </a:r>
          </a:p>
          <a:p>
            <a:pPr marL="457200" indent="-457200">
              <a:defRPr/>
            </a:pPr>
            <a:r>
              <a:rPr lang="es-ES" sz="2000" dirty="0" smtClean="0"/>
              <a:t>5</a:t>
            </a:r>
            <a:r>
              <a:rPr lang="es-ES" sz="2000" dirty="0"/>
              <a:t>.-Producción de etanol </a:t>
            </a:r>
            <a:r>
              <a:rPr lang="es-ES" sz="2000" dirty="0" smtClean="0"/>
              <a:t>a partir de residuos </a:t>
            </a:r>
            <a:r>
              <a:rPr lang="es-ES" sz="2000" dirty="0" err="1" smtClean="0"/>
              <a:t>lignocelulósicos</a:t>
            </a:r>
            <a:r>
              <a:rPr lang="es-ES" sz="2000" dirty="0" smtClean="0"/>
              <a:t> vía gas de síntesis</a:t>
            </a:r>
          </a:p>
          <a:p>
            <a:pPr marL="457200" indent="-457200">
              <a:defRPr/>
            </a:pPr>
            <a:r>
              <a:rPr lang="es-ES" sz="2000" dirty="0" smtClean="0"/>
              <a:t>6</a:t>
            </a:r>
            <a:r>
              <a:rPr lang="es-ES" sz="2000" dirty="0"/>
              <a:t>.-Producción de sales de </a:t>
            </a:r>
            <a:r>
              <a:rPr lang="es-ES" sz="2000" dirty="0" smtClean="0"/>
              <a:t>litio</a:t>
            </a:r>
          </a:p>
          <a:p>
            <a:pPr marL="457200" indent="-457200">
              <a:defRPr/>
            </a:pPr>
            <a:r>
              <a:rPr lang="es-ES" sz="2000" dirty="0" smtClean="0"/>
              <a:t>7</a:t>
            </a:r>
            <a:r>
              <a:rPr lang="es-ES" sz="2000" dirty="0"/>
              <a:t>.-Producción de Enzimas para la industria </a:t>
            </a:r>
            <a:r>
              <a:rPr lang="es-ES" sz="2000" dirty="0" smtClean="0"/>
              <a:t>alimentaria</a:t>
            </a:r>
          </a:p>
          <a:p>
            <a:pPr marL="457200" indent="-457200">
              <a:defRPr/>
            </a:pPr>
            <a:r>
              <a:rPr lang="es-ES" sz="2000" dirty="0" smtClean="0"/>
              <a:t>8.-</a:t>
            </a:r>
            <a:r>
              <a:rPr lang="es-ES" sz="2000" dirty="0"/>
              <a:t>Producción de enzimas </a:t>
            </a:r>
            <a:r>
              <a:rPr lang="es-ES" sz="2000" dirty="0" smtClean="0"/>
              <a:t>industria </a:t>
            </a:r>
            <a:r>
              <a:rPr lang="es-ES" sz="2000" dirty="0"/>
              <a:t>química </a:t>
            </a:r>
            <a:endParaRPr lang="es-ES" sz="2000" dirty="0" smtClean="0"/>
          </a:p>
          <a:p>
            <a:pPr marL="457200" indent="-457200">
              <a:defRPr/>
            </a:pPr>
            <a:r>
              <a:rPr lang="es-ES" sz="2000" dirty="0" smtClean="0"/>
              <a:t>9.-</a:t>
            </a:r>
            <a:r>
              <a:rPr lang="es-ES" sz="2000" dirty="0"/>
              <a:t>Producción de pre y/o </a:t>
            </a:r>
            <a:r>
              <a:rPr lang="es-ES" sz="2000" dirty="0" err="1" smtClean="0"/>
              <a:t>probióticos</a:t>
            </a:r>
            <a:endParaRPr lang="es-ES" sz="2000" dirty="0" smtClean="0"/>
          </a:p>
          <a:p>
            <a:pPr marL="457200" indent="-457200">
              <a:defRPr/>
            </a:pPr>
            <a:r>
              <a:rPr lang="es-ES" sz="2000" dirty="0" smtClean="0"/>
              <a:t>10.- Tratamiento de barros anódicos  para recuperación de renio, selenio, </a:t>
            </a:r>
            <a:r>
              <a:rPr lang="es-ES" sz="2000" dirty="0" err="1" smtClean="0"/>
              <a:t>teluro,etc</a:t>
            </a:r>
            <a:r>
              <a:rPr lang="es-ES" sz="2000" dirty="0" smtClean="0"/>
              <a:t>.</a:t>
            </a:r>
          </a:p>
          <a:p>
            <a:pPr marL="457200" indent="-457200">
              <a:defRPr/>
            </a:pPr>
            <a:r>
              <a:rPr lang="es-ES" sz="2000" dirty="0" smtClean="0"/>
              <a:t>11.- Propuesto por los alumnos</a:t>
            </a:r>
            <a:endParaRPr lang="es-ES" sz="2000" dirty="0" smtClean="0"/>
          </a:p>
          <a:p>
            <a:pPr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s-ES_tradnl" sz="3200" b="1" dirty="0" smtClean="0">
                <a:solidFill>
                  <a:schemeClr val="accent2"/>
                </a:solidFill>
              </a:rPr>
              <a:t>TRABAJOS (SEMANALES):</a:t>
            </a:r>
            <a:endParaRPr lang="es-ES_tradnl" dirty="0" smtClean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04800" y="1700213"/>
            <a:ext cx="88392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600" b="1" dirty="0">
                <a:solidFill>
                  <a:srgbClr val="A50021"/>
                </a:solidFill>
              </a:rPr>
              <a:t>1-	Elaboración de una Propuesta de </a:t>
            </a:r>
            <a:r>
              <a:rPr lang="es-MX" sz="2600" b="1" dirty="0" smtClean="0">
                <a:solidFill>
                  <a:srgbClr val="A50021"/>
                </a:solidFill>
              </a:rPr>
              <a:t>Proyecto.</a:t>
            </a:r>
            <a:endParaRPr lang="es-MX" sz="2600" b="1" dirty="0">
              <a:solidFill>
                <a:srgbClr val="A50021"/>
              </a:solidFill>
            </a:endParaRPr>
          </a:p>
          <a:p>
            <a:r>
              <a:rPr lang="es-MX" sz="2600" b="1" dirty="0">
                <a:solidFill>
                  <a:srgbClr val="A50021"/>
                </a:solidFill>
              </a:rPr>
              <a:t>2-	Diseño del Diagrama de Entrada-Salida.</a:t>
            </a:r>
          </a:p>
          <a:p>
            <a:r>
              <a:rPr lang="es-MX" sz="2600" b="1" dirty="0">
                <a:solidFill>
                  <a:srgbClr val="A50021"/>
                </a:solidFill>
              </a:rPr>
              <a:t>3-	Diseño del Diagrama de Bloques.</a:t>
            </a:r>
          </a:p>
          <a:p>
            <a:r>
              <a:rPr lang="es-MX" sz="2600" b="1" dirty="0">
                <a:solidFill>
                  <a:srgbClr val="A50021"/>
                </a:solidFill>
              </a:rPr>
              <a:t>4-	Diseño de los Sistemas de Separación. </a:t>
            </a:r>
          </a:p>
          <a:p>
            <a:r>
              <a:rPr lang="es-MX" sz="2600" b="1" dirty="0">
                <a:solidFill>
                  <a:srgbClr val="A50021"/>
                </a:solidFill>
              </a:rPr>
              <a:t>5-	Diseño de los Sistemas de Integración de Energía. </a:t>
            </a:r>
          </a:p>
          <a:p>
            <a:r>
              <a:rPr lang="es-MX" sz="2600" b="1" dirty="0">
                <a:solidFill>
                  <a:srgbClr val="A50021"/>
                </a:solidFill>
              </a:rPr>
              <a:t>6-	Programación y Planificación de la Producción. </a:t>
            </a:r>
          </a:p>
          <a:p>
            <a:r>
              <a:rPr lang="es-MX" sz="2600" b="1" dirty="0">
                <a:solidFill>
                  <a:srgbClr val="A50021"/>
                </a:solidFill>
              </a:rPr>
              <a:t>7-	Diseño del Diagrama de Flujos  completo (informe</a:t>
            </a:r>
            <a:r>
              <a:rPr lang="es-MX" sz="2600" b="1" dirty="0" smtClean="0">
                <a:solidFill>
                  <a:srgbClr val="A50021"/>
                </a:solidFill>
              </a:rPr>
              <a:t>).</a:t>
            </a:r>
            <a:endParaRPr lang="es-ES_tradnl" sz="2600" dirty="0">
              <a:solidFill>
                <a:srgbClr val="A5002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16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381000"/>
            <a:ext cx="8458200" cy="1143000"/>
          </a:xfrm>
        </p:spPr>
        <p:txBody>
          <a:bodyPr/>
          <a:lstStyle/>
          <a:p>
            <a:r>
              <a:rPr lang="es-ES_tradnl" sz="3200" b="1" dirty="0" smtClean="0">
                <a:solidFill>
                  <a:schemeClr val="accent2"/>
                </a:solidFill>
              </a:rPr>
              <a:t>Tarea 1 a) </a:t>
            </a:r>
            <a:r>
              <a:rPr lang="es-ES_tradnl" sz="3200" b="1" dirty="0" smtClean="0">
                <a:solidFill>
                  <a:schemeClr val="accent2"/>
                </a:solidFill>
              </a:rPr>
              <a:t>Sub-grupal</a:t>
            </a:r>
            <a:r>
              <a:rPr lang="es-ES_tradnl" sz="3200" b="1" dirty="0" smtClean="0">
                <a:solidFill>
                  <a:schemeClr val="accent2"/>
                </a:solidFill>
              </a:rPr>
              <a:t/>
            </a:r>
            <a:br>
              <a:rPr lang="es-ES_tradnl" sz="3200" b="1" dirty="0" smtClean="0">
                <a:solidFill>
                  <a:schemeClr val="accent2"/>
                </a:solidFill>
              </a:rPr>
            </a:br>
            <a:r>
              <a:rPr lang="es-ES_tradnl" sz="3200" b="1" dirty="0" smtClean="0">
                <a:solidFill>
                  <a:schemeClr val="accent2"/>
                </a:solidFill>
              </a:rPr>
              <a:t>Búsqueda Bibliográfica del Tema de Proyecto</a:t>
            </a:r>
            <a:endParaRPr lang="es-ES" sz="3200" b="1" dirty="0" smtClean="0">
              <a:solidFill>
                <a:schemeClr val="accent2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153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dirty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Búsqueda en:</a:t>
            </a:r>
            <a:r>
              <a:rPr lang="es-ES_tradnl" b="1" dirty="0">
                <a:latin typeface="Arial" pitchFamily="34" charset="0"/>
                <a:cs typeface="Arial" pitchFamily="34" charset="0"/>
              </a:rPr>
              <a:t> 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Enciclopedias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Tecnológicas (1)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 smtClean="0">
                <a:latin typeface="Arial" pitchFamily="34" charset="0"/>
                <a:cs typeface="Arial" pitchFamily="34" charset="0"/>
              </a:rPr>
              <a:t>Libros (2)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Memorias de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Título (1)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Revistas 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Técnicas, </a:t>
            </a:r>
            <a:r>
              <a:rPr lang="es-ES_tradnl" b="1" dirty="0" err="1" smtClean="0">
                <a:latin typeface="Arial" pitchFamily="34" charset="0"/>
                <a:cs typeface="Arial" pitchFamily="34" charset="0"/>
              </a:rPr>
              <a:t>papers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 (2)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Internet (sitios universitarios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) (1)</a:t>
            </a:r>
            <a:endParaRPr lang="es-ES" b="1" dirty="0"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_tradn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Oficina de Patentes (Nacionales e Internacionales</a:t>
            </a:r>
            <a:r>
              <a:rPr lang="es-ES_tradnl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(2)</a:t>
            </a:r>
            <a:endParaRPr lang="es-E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Arial" pitchFamily="34" charset="0"/>
                <a:cs typeface="Arial" pitchFamily="34" charset="0"/>
              </a:rPr>
              <a:t>Comisión Nacional del Medio Ambiente (DIA, EIA</a:t>
            </a:r>
            <a:r>
              <a:rPr lang="es-ES_tradnl" b="1" dirty="0" smtClean="0">
                <a:latin typeface="Arial" pitchFamily="34" charset="0"/>
                <a:cs typeface="Arial" pitchFamily="34" charset="0"/>
              </a:rPr>
              <a:t>).(1)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5715000"/>
            <a:ext cx="7772400" cy="1143000"/>
          </a:xfrm>
        </p:spPr>
        <p:txBody>
          <a:bodyPr/>
          <a:lstStyle/>
          <a:p>
            <a:r>
              <a:rPr lang="es-MX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s-ES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resenta</a:t>
            </a:r>
            <a:r>
              <a:rPr lang="es-MX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ción</a:t>
            </a:r>
            <a:r>
              <a:rPr lang="es-ES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s-ES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ral y </a:t>
            </a:r>
            <a:r>
              <a:rPr lang="es-MX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s-ES" sz="2800" b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scrita en Grupo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4213" y="1844675"/>
            <a:ext cx="7696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Título.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Introducción y Antecedentes Bibliográficos.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Objetivos.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Actividades a Realizar.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Costo del Trabajo y Justificación.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MX" b="1" dirty="0">
                <a:latin typeface="Symbol" pitchFamily="18" charset="2"/>
                <a:cs typeface="Arial" pitchFamily="34" charset="0"/>
              </a:rPr>
              <a:t> </a:t>
            </a:r>
            <a:r>
              <a:rPr lang="es-E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Plan de Trabajo (</a:t>
            </a:r>
            <a:r>
              <a:rPr lang="es-MX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carta Gantt</a:t>
            </a:r>
            <a:r>
              <a:rPr lang="es-E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Bibliografía.</a:t>
            </a:r>
          </a:p>
          <a:p>
            <a:pPr>
              <a:spcBef>
                <a:spcPct val="50000"/>
              </a:spcBef>
            </a:pPr>
            <a:endParaRPr lang="es-ES" b="1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84213" y="4762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s-MX" sz="3200" b="1" dirty="0" smtClean="0">
                <a:solidFill>
                  <a:schemeClr val="accent2"/>
                </a:solidFill>
              </a:rPr>
              <a:t>Tarea 1 b) Grupal</a:t>
            </a:r>
          </a:p>
          <a:p>
            <a:pPr algn="ctr">
              <a:spcBef>
                <a:spcPct val="50000"/>
              </a:spcBef>
            </a:pPr>
            <a:r>
              <a:rPr lang="es-MX" sz="3200" b="1" dirty="0" smtClean="0">
                <a:solidFill>
                  <a:schemeClr val="accent2"/>
                </a:solidFill>
              </a:rPr>
              <a:t>PROPUESTA </a:t>
            </a:r>
            <a:r>
              <a:rPr lang="es-MX" sz="3200" b="1" dirty="0">
                <a:solidFill>
                  <a:schemeClr val="accent2"/>
                </a:solidFill>
              </a:rPr>
              <a:t>DE PROYECTO</a:t>
            </a:r>
            <a:br>
              <a:rPr lang="es-MX" sz="3200" b="1" dirty="0">
                <a:solidFill>
                  <a:schemeClr val="accent2"/>
                </a:solidFill>
              </a:rPr>
            </a:br>
            <a:r>
              <a:rPr lang="es-MX" sz="3200" b="1" dirty="0">
                <a:solidFill>
                  <a:srgbClr val="A50021"/>
                </a:solidFill>
              </a:rPr>
              <a:t>R</a:t>
            </a:r>
            <a:r>
              <a:rPr lang="es-ES" sz="3200" b="1" dirty="0" err="1">
                <a:solidFill>
                  <a:srgbClr val="A50021"/>
                </a:solidFill>
              </a:rPr>
              <a:t>ealizar</a:t>
            </a:r>
            <a:r>
              <a:rPr lang="es-ES" sz="3200" b="1" dirty="0">
                <a:solidFill>
                  <a:srgbClr val="A50021"/>
                </a:solidFill>
              </a:rPr>
              <a:t> un </a:t>
            </a:r>
            <a:r>
              <a:rPr lang="es-MX" sz="3200" b="1" dirty="0">
                <a:solidFill>
                  <a:srgbClr val="A50021"/>
                </a:solidFill>
              </a:rPr>
              <a:t>D</a:t>
            </a:r>
            <a:r>
              <a:rPr lang="es-ES" sz="3200" b="1" dirty="0" err="1">
                <a:solidFill>
                  <a:srgbClr val="A50021"/>
                </a:solidFill>
              </a:rPr>
              <a:t>iseño</a:t>
            </a:r>
            <a:r>
              <a:rPr lang="es-ES" sz="3200" b="1" dirty="0">
                <a:solidFill>
                  <a:srgbClr val="A50021"/>
                </a:solidFill>
              </a:rPr>
              <a:t> </a:t>
            </a:r>
            <a:r>
              <a:rPr lang="es-MX" sz="3200" b="1" dirty="0">
                <a:solidFill>
                  <a:srgbClr val="A50021"/>
                </a:solidFill>
              </a:rPr>
              <a:t>C</a:t>
            </a:r>
            <a:r>
              <a:rPr lang="es-ES" sz="3200" b="1" dirty="0" err="1">
                <a:solidFill>
                  <a:srgbClr val="A50021"/>
                </a:solidFill>
              </a:rPr>
              <a:t>onceptual</a:t>
            </a:r>
            <a:r>
              <a:rPr lang="es-ES" sz="3200" b="1" dirty="0">
                <a:solidFill>
                  <a:srgbClr val="A50021"/>
                </a:solidFill>
              </a:rPr>
              <a:t> de Procesos</a:t>
            </a:r>
            <a:br>
              <a:rPr lang="es-ES" sz="3200" b="1" dirty="0">
                <a:solidFill>
                  <a:srgbClr val="A50021"/>
                </a:solidFill>
              </a:rPr>
            </a:br>
            <a:endParaRPr lang="es-ES" sz="3600" b="1" dirty="0">
              <a:solidFill>
                <a:schemeClr val="accent2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4213" y="1844675"/>
            <a:ext cx="7696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spcBef>
                <a:spcPct val="50000"/>
              </a:spcBef>
            </a:pPr>
            <a:r>
              <a:rPr lang="es-ES" b="1" dirty="0">
                <a:latin typeface="Symbol" pitchFamily="18" charset="2"/>
                <a:cs typeface="Arial" pitchFamily="34" charset="0"/>
              </a:rPr>
              <a:t>·</a:t>
            </a:r>
            <a:r>
              <a:rPr lang="es-ES" b="1" dirty="0">
                <a:cs typeface="Times New Roman" pitchFamily="18" charset="0"/>
              </a:rPr>
              <a:t> </a:t>
            </a:r>
            <a:r>
              <a:rPr lang="es-ES" b="1" dirty="0" smtClean="0">
                <a:cs typeface="Times New Roman" pitchFamily="18" charset="0"/>
              </a:rPr>
              <a:t>Formar grupo de </a:t>
            </a:r>
            <a:r>
              <a:rPr lang="es-ES" b="1" dirty="0" smtClean="0">
                <a:cs typeface="Times New Roman" pitchFamily="18" charset="0"/>
              </a:rPr>
              <a:t>3-4 </a:t>
            </a:r>
            <a:r>
              <a:rPr lang="es-ES" b="1" dirty="0" smtClean="0">
                <a:cs typeface="Times New Roman" pitchFamily="18" charset="0"/>
              </a:rPr>
              <a:t>alumnos</a:t>
            </a:r>
          </a:p>
          <a:p>
            <a:pPr lvl="1" algn="just">
              <a:spcBef>
                <a:spcPct val="50000"/>
              </a:spcBef>
              <a:buFontTx/>
              <a:buChar char="•"/>
            </a:pPr>
            <a:r>
              <a:rPr lang="es-ES" b="1" dirty="0" smtClean="0">
                <a:cs typeface="Times New Roman" pitchFamily="18" charset="0"/>
              </a:rPr>
              <a:t> Seleccionar Tema</a:t>
            </a:r>
            <a:endParaRPr lang="es-ES" b="1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84213" y="4762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es-ES" sz="2800" b="1" dirty="0" smtClean="0">
                <a:solidFill>
                  <a:schemeClr val="accent2"/>
                </a:solidFill>
              </a:rPr>
              <a:t>Actividades para el viernes</a:t>
            </a:r>
            <a:r>
              <a:rPr lang="es-ES" sz="3200" b="1" dirty="0">
                <a:solidFill>
                  <a:srgbClr val="A50021"/>
                </a:solidFill>
              </a:rPr>
              <a:t/>
            </a:r>
            <a:br>
              <a:rPr lang="es-ES" sz="3200" b="1" dirty="0">
                <a:solidFill>
                  <a:srgbClr val="A50021"/>
                </a:solidFill>
              </a:rPr>
            </a:br>
            <a:endParaRPr lang="es-ES" sz="3600" b="1" dirty="0">
              <a:solidFill>
                <a:schemeClr val="accent2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AD0-2005-4FC0-9E6C-71453B0E8C50}" type="slidenum">
              <a:rPr lang="es-ES_tradnl" smtClean="0"/>
              <a:pPr>
                <a:defRPr/>
              </a:pPr>
              <a:t>19</a:t>
            </a:fld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Resumen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-228600" y="3810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2" algn="just">
              <a:spcBef>
                <a:spcPct val="20000"/>
              </a:spcBef>
            </a:pPr>
            <a:r>
              <a:rPr lang="es-ES_tradnl" sz="3200" b="1" dirty="0">
                <a:solidFill>
                  <a:schemeClr val="accent2"/>
                </a:solidFill>
                <a:latin typeface="Comic Sans MS" pitchFamily="66" charset="0"/>
              </a:rPr>
              <a:t>TALLER DE DISEÑO DE PROCESOS</a:t>
            </a:r>
            <a:endParaRPr lang="es-ES_tradnl" sz="2000" dirty="0">
              <a:latin typeface="Comic Sans MS" pitchFamily="66" charset="0"/>
            </a:endParaRP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1371600" y="2209800"/>
          <a:ext cx="7010400" cy="3390900"/>
        </p:xfrm>
        <a:graphic>
          <a:graphicData uri="http://schemas.openxmlformats.org/presentationml/2006/ole">
            <p:oleObj spid="_x0000_s26626" name="Documento" r:id="rId3" imgW="11365920" imgH="3409200" progId="Word.Document.8">
              <p:embed/>
            </p:oleObj>
          </a:graphicData>
        </a:graphic>
      </p:graphicFrame>
      <p:sp>
        <p:nvSpPr>
          <p:cNvPr id="1028" name="Text Box 10"/>
          <p:cNvSpPr txBox="1">
            <a:spLocks noChangeArrowheads="1"/>
          </p:cNvSpPr>
          <p:nvPr/>
        </p:nvSpPr>
        <p:spPr bwMode="auto">
          <a:xfrm>
            <a:off x="928662" y="1571612"/>
            <a:ext cx="7620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_tradnl" sz="2000" b="1" dirty="0">
                <a:latin typeface="Comic Sans MS" pitchFamily="66" charset="0"/>
              </a:rPr>
              <a:t>HORARIO:</a:t>
            </a:r>
            <a:r>
              <a:rPr lang="es-ES_tradnl" sz="2000" dirty="0">
                <a:latin typeface="Comic Sans MS" pitchFamily="66" charset="0"/>
              </a:rPr>
              <a:t>		Lunes y Viernes  </a:t>
            </a:r>
            <a:r>
              <a:rPr lang="es-ES_tradnl" sz="2000" dirty="0" smtClean="0">
                <a:latin typeface="Comic Sans MS" pitchFamily="66" charset="0"/>
              </a:rPr>
              <a:t>16:15-18:00 </a:t>
            </a:r>
            <a:r>
              <a:rPr lang="es-ES_tradnl" sz="2000" dirty="0">
                <a:latin typeface="Comic Sans MS" pitchFamily="66" charset="0"/>
              </a:rPr>
              <a:t>hrs.</a:t>
            </a:r>
          </a:p>
          <a:p>
            <a:pPr lvl="4">
              <a:defRPr/>
            </a:pPr>
            <a:r>
              <a:rPr lang="es-ES_tradnl" sz="2000" dirty="0">
                <a:latin typeface="Comic Sans MS" pitchFamily="66" charset="0"/>
              </a:rPr>
              <a:t>	Viernes 8:30-10:00 hrs</a:t>
            </a:r>
            <a:r>
              <a:rPr lang="es-ES_tradnl" sz="2000" dirty="0" smtClean="0">
                <a:latin typeface="Comic Sans MS" pitchFamily="66" charset="0"/>
              </a:rPr>
              <a:t>. </a:t>
            </a:r>
            <a:endParaRPr lang="es-ES_tradnl" sz="2000" dirty="0">
              <a:latin typeface="Comic Sans MS" pitchFamily="66" charset="0"/>
            </a:endParaRPr>
          </a:p>
          <a:p>
            <a:pPr algn="just">
              <a:buFontTx/>
              <a:buChar char="•"/>
              <a:defRPr/>
            </a:pPr>
            <a:endParaRPr lang="es-ES_tradnl" sz="2000" dirty="0">
              <a:latin typeface="Comic Sans MS" pitchFamily="66" charset="0"/>
            </a:endParaRPr>
          </a:p>
          <a:p>
            <a:pPr marL="0" lvl="6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s-ES_tradnl" sz="2000" b="1" dirty="0">
                <a:latin typeface="Comic Sans MS" pitchFamily="66" charset="0"/>
              </a:rPr>
              <a:t>PROFESORES:</a:t>
            </a:r>
            <a:r>
              <a:rPr lang="es-ES_tradnl" sz="2000" dirty="0">
                <a:latin typeface="Comic Sans MS" pitchFamily="66" charset="0"/>
              </a:rPr>
              <a:t>	</a:t>
            </a:r>
            <a:r>
              <a:rPr lang="es-ES_tradnl" sz="2000" dirty="0" smtClean="0">
                <a:latin typeface="Comic Sans MS" pitchFamily="66" charset="0"/>
              </a:rPr>
              <a:t>*María </a:t>
            </a:r>
            <a:r>
              <a:rPr lang="es-ES_tradnl" sz="2000" dirty="0">
                <a:latin typeface="Comic Sans MS" pitchFamily="66" charset="0"/>
              </a:rPr>
              <a:t>Elena Lienqueo Contreras.</a:t>
            </a:r>
          </a:p>
          <a:p>
            <a:pPr lvl="6" algn="just">
              <a:buFontTx/>
              <a:buChar char="•"/>
              <a:defRPr/>
            </a:pPr>
            <a:r>
              <a:rPr lang="es-ES_tradnl" sz="2000" dirty="0">
                <a:latin typeface="Comic Sans MS" pitchFamily="66" charset="0"/>
              </a:rPr>
              <a:t>Francisco Gracia</a:t>
            </a:r>
          </a:p>
          <a:p>
            <a:pPr lvl="6" algn="just">
              <a:buFontTx/>
              <a:buChar char="•"/>
              <a:defRPr/>
            </a:pPr>
            <a:r>
              <a:rPr lang="es-ES_tradnl" sz="2000" dirty="0">
                <a:latin typeface="Comic Sans MS" pitchFamily="66" charset="0"/>
              </a:rPr>
              <a:t>Ricardo </a:t>
            </a:r>
            <a:r>
              <a:rPr lang="es-ES_tradnl" sz="2000" dirty="0" smtClean="0">
                <a:latin typeface="Comic Sans MS" pitchFamily="66" charset="0"/>
              </a:rPr>
              <a:t>Badilla</a:t>
            </a:r>
          </a:p>
          <a:p>
            <a:pPr lvl="6" algn="just"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Juan Carlos Salas (Innovación, Viernes)</a:t>
            </a:r>
            <a:endParaRPr lang="es-ES_tradnl" sz="2000" dirty="0">
              <a:latin typeface="Comic Sans MS" pitchFamily="66" charset="0"/>
            </a:endParaRPr>
          </a:p>
          <a:p>
            <a:pPr algn="just">
              <a:buFontTx/>
              <a:buChar char="•"/>
              <a:defRPr/>
            </a:pPr>
            <a:endParaRPr lang="es-ES_tradnl" sz="2000" dirty="0">
              <a:latin typeface="Comic Sans MS" pitchFamily="66" charset="0"/>
            </a:endParaRPr>
          </a:p>
          <a:p>
            <a:pPr>
              <a:buFontTx/>
              <a:buChar char="•"/>
              <a:defRPr/>
            </a:pPr>
            <a:r>
              <a:rPr lang="es-ES_tradnl" sz="2000" b="1" dirty="0">
                <a:latin typeface="Comic Sans MS" pitchFamily="66" charset="0"/>
              </a:rPr>
              <a:t>AUXILIAR</a:t>
            </a:r>
            <a:r>
              <a:rPr lang="es-ES_tradnl" sz="2000" dirty="0">
                <a:latin typeface="Comic Sans MS" pitchFamily="66" charset="0"/>
              </a:rPr>
              <a:t>:		</a:t>
            </a:r>
            <a:r>
              <a:rPr lang="es-ES_tradnl" sz="2000" dirty="0" smtClean="0">
                <a:latin typeface="Comic Sans MS" pitchFamily="66" charset="0"/>
              </a:rPr>
              <a:t>*Vida </a:t>
            </a:r>
            <a:r>
              <a:rPr lang="es-ES_tradnl" sz="2000" dirty="0" smtClean="0">
                <a:latin typeface="Comic Sans MS" pitchFamily="66" charset="0"/>
              </a:rPr>
              <a:t>Rodríguez</a:t>
            </a:r>
          </a:p>
          <a:p>
            <a:pPr lvl="6"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Alicia </a:t>
            </a:r>
            <a:r>
              <a:rPr lang="es-ES_tradnl" sz="2000" dirty="0" smtClean="0">
                <a:latin typeface="Comic Sans MS" pitchFamily="66" charset="0"/>
              </a:rPr>
              <a:t>Lucero</a:t>
            </a:r>
          </a:p>
          <a:p>
            <a:pPr lvl="6">
              <a:buFontTx/>
              <a:buChar char="•"/>
              <a:defRPr/>
            </a:pPr>
            <a:r>
              <a:rPr lang="es-ES_tradnl" sz="2000" dirty="0" smtClean="0">
                <a:latin typeface="Comic Sans MS" pitchFamily="66" charset="0"/>
              </a:rPr>
              <a:t>Ricardo </a:t>
            </a:r>
            <a:r>
              <a:rPr lang="es-ES_tradnl" sz="2000" dirty="0" err="1" smtClean="0">
                <a:latin typeface="Comic Sans MS" pitchFamily="66" charset="0"/>
              </a:rPr>
              <a:t>Pezoa</a:t>
            </a:r>
            <a:endParaRPr lang="es-ES_tradnl" sz="2000" dirty="0">
              <a:latin typeface="Comic Sans MS" pitchFamily="66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E48A19-2EA9-4F8A-B9BF-A6E31646F07F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762000" y="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800" b="1" dirty="0">
                <a:solidFill>
                  <a:schemeClr val="accent2"/>
                </a:solidFill>
                <a:latin typeface="Comic Sans MS" pitchFamily="66" charset="0"/>
              </a:rPr>
              <a:t>OBJETIVOS DEL CURSO</a:t>
            </a:r>
            <a:endParaRPr lang="es-ES_tradnl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/>
        </p:nvGraphicFramePr>
        <p:xfrm>
          <a:off x="457200" y="1295400"/>
          <a:ext cx="8096250" cy="2152650"/>
        </p:xfrm>
        <a:graphic>
          <a:graphicData uri="http://schemas.openxmlformats.org/presentationml/2006/ole">
            <p:oleObj spid="_x0000_s2050" name="Documento" r:id="rId3" imgW="5631120" imgH="1495080" progId="Word.Document.8">
              <p:embed/>
            </p:oleObj>
          </a:graphicData>
        </a:graphic>
      </p:graphicFrame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500034" y="1071546"/>
            <a:ext cx="82296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/>
            <a:r>
              <a:rPr lang="es-ES_tradnl" sz="2000" b="1" u="sng" dirty="0">
                <a:solidFill>
                  <a:srgbClr val="A50021"/>
                </a:solidFill>
                <a:latin typeface="Comic Sans MS" pitchFamily="66" charset="0"/>
              </a:rPr>
              <a:t>Generales:</a:t>
            </a:r>
            <a:r>
              <a:rPr lang="es-ES_tradnl" sz="1800" dirty="0">
                <a:latin typeface="Comic Sans MS" pitchFamily="66" charset="0"/>
              </a:rPr>
              <a:t> 	</a:t>
            </a:r>
          </a:p>
          <a:p>
            <a:pPr marL="285750" indent="-285750" algn="just">
              <a:buFontTx/>
              <a:buChar char="-"/>
            </a:pPr>
            <a:r>
              <a:rPr lang="es-ES_tradnl" sz="2800" b="1" dirty="0" smtClean="0">
                <a:latin typeface="Comic Sans MS" pitchFamily="66" charset="0"/>
              </a:rPr>
              <a:t>Desarrollo </a:t>
            </a:r>
            <a:r>
              <a:rPr lang="es-ES_tradnl" sz="2800" b="1" dirty="0">
                <a:latin typeface="Comic Sans MS" pitchFamily="66" charset="0"/>
              </a:rPr>
              <a:t>de un proyecto grupal de diseño conceptual para un proceso productivo. </a:t>
            </a:r>
            <a:endParaRPr lang="es-ES_tradnl" sz="2800" b="1" dirty="0" smtClean="0">
              <a:latin typeface="Comic Sans MS" pitchFamily="66" charset="0"/>
            </a:endParaRPr>
          </a:p>
          <a:p>
            <a:pPr marL="285750" indent="-285750" algn="just"/>
            <a:endParaRPr lang="es-ES_tradnl" sz="2800" b="1" dirty="0">
              <a:latin typeface="Comic Sans MS" pitchFamily="66" charset="0"/>
            </a:endParaRPr>
          </a:p>
          <a:p>
            <a:pPr marL="285750" indent="-285750" algn="just"/>
            <a:r>
              <a:rPr lang="es-ES_tradnl" sz="2800" b="1" dirty="0">
                <a:latin typeface="Comic Sans MS" pitchFamily="66" charset="0"/>
              </a:rPr>
              <a:t>- Elaboración de un diagrama de flujos </a:t>
            </a:r>
            <a:r>
              <a:rPr lang="es-ES_tradnl" sz="2800" b="1" dirty="0" smtClean="0">
                <a:latin typeface="Comic Sans MS" pitchFamily="66" charset="0"/>
              </a:rPr>
              <a:t>para </a:t>
            </a:r>
            <a:r>
              <a:rPr lang="es-ES_tradnl" sz="2800" b="1" dirty="0">
                <a:latin typeface="Comic Sans MS" pitchFamily="66" charset="0"/>
              </a:rPr>
              <a:t>un proceso productivo con los estándares de ingeniería</a:t>
            </a:r>
            <a:r>
              <a:rPr lang="es-ES_tradnl" sz="3600" b="1" dirty="0"/>
              <a:t>.</a:t>
            </a:r>
          </a:p>
          <a:p>
            <a:pPr marL="285750" indent="-285750">
              <a:spcBef>
                <a:spcPct val="50000"/>
              </a:spcBef>
            </a:pPr>
            <a:endParaRPr lang="es-ES_tradnl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762000" y="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800" b="1" dirty="0">
                <a:solidFill>
                  <a:schemeClr val="accent2"/>
                </a:solidFill>
                <a:latin typeface="Comic Sans MS" pitchFamily="66" charset="0"/>
              </a:rPr>
              <a:t>OBJETIVOS DEL CURSO</a:t>
            </a:r>
            <a:endParaRPr lang="es-ES_tradnl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3074" name="Object 0"/>
          <p:cNvGraphicFramePr>
            <a:graphicFrameLocks noChangeAspect="1"/>
          </p:cNvGraphicFramePr>
          <p:nvPr/>
        </p:nvGraphicFramePr>
        <p:xfrm>
          <a:off x="457200" y="1295400"/>
          <a:ext cx="8096250" cy="2152650"/>
        </p:xfrm>
        <a:graphic>
          <a:graphicData uri="http://schemas.openxmlformats.org/presentationml/2006/ole">
            <p:oleObj spid="_x0000_s3074" name="Documento" r:id="rId3" imgW="5631120" imgH="1495080" progId="Word.Document.8">
              <p:embed/>
            </p:oleObj>
          </a:graphicData>
        </a:graphic>
      </p:graphicFrame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85750" y="785813"/>
            <a:ext cx="85344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800" b="1" u="sng" dirty="0">
                <a:solidFill>
                  <a:schemeClr val="accent1"/>
                </a:solidFill>
                <a:latin typeface="Comic Sans MS" pitchFamily="66" charset="0"/>
              </a:rPr>
              <a:t>Específicos</a:t>
            </a:r>
            <a:r>
              <a:rPr lang="es-ES_tradnl" dirty="0">
                <a:latin typeface="Comic Sans MS" pitchFamily="66" charset="0"/>
              </a:rPr>
              <a:t>: </a:t>
            </a:r>
            <a:endParaRPr lang="es-ES_tradnl" dirty="0" smtClean="0">
              <a:latin typeface="Comic Sans MS" pitchFamily="66" charset="0"/>
            </a:endParaRPr>
          </a:p>
          <a:p>
            <a:r>
              <a:rPr lang="es-ES_tradnl" dirty="0">
                <a:latin typeface="Comic Sans MS" pitchFamily="66" charset="0"/>
              </a:rPr>
              <a:t>	</a:t>
            </a:r>
          </a:p>
          <a:p>
            <a:pPr algn="just">
              <a:buFontTx/>
              <a:buChar char="-"/>
            </a:pPr>
            <a:r>
              <a:rPr lang="es-ES_tradnl" sz="2800" b="1" dirty="0" smtClean="0">
                <a:latin typeface="Comic Sans MS" pitchFamily="66" charset="0"/>
              </a:rPr>
              <a:t>Aprender </a:t>
            </a:r>
            <a:r>
              <a:rPr lang="es-ES_tradnl" sz="2800" b="1" dirty="0">
                <a:latin typeface="Comic Sans MS" pitchFamily="66" charset="0"/>
              </a:rPr>
              <a:t>metodologías de </a:t>
            </a:r>
            <a:r>
              <a:rPr lang="es-ES_tradnl" sz="2800" b="1" dirty="0" smtClean="0">
                <a:latin typeface="Comic Sans MS" pitchFamily="66" charset="0"/>
              </a:rPr>
              <a:t>ingeniería </a:t>
            </a:r>
            <a:r>
              <a:rPr lang="es-ES_tradnl" sz="2800" b="1" dirty="0">
                <a:latin typeface="Comic Sans MS" pitchFamily="66" charset="0"/>
              </a:rPr>
              <a:t>de procesos y criterios de diseño heurísticos de procesos productivos y tratamiento de efluentes, de modo de concebir y crear nuevos diagramas de flujos e instrumentación, así como también mejorar los diagramas de procesos existentes.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762000" y="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800" b="1" dirty="0">
                <a:solidFill>
                  <a:schemeClr val="accent2"/>
                </a:solidFill>
                <a:latin typeface="Comic Sans MS" pitchFamily="66" charset="0"/>
              </a:rPr>
              <a:t>OBJETIVOS DEL CURSO</a:t>
            </a:r>
            <a:endParaRPr lang="es-ES_tradnl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3074" name="Object 0"/>
          <p:cNvGraphicFramePr>
            <a:graphicFrameLocks noChangeAspect="1"/>
          </p:cNvGraphicFramePr>
          <p:nvPr/>
        </p:nvGraphicFramePr>
        <p:xfrm>
          <a:off x="457200" y="1295400"/>
          <a:ext cx="8096250" cy="2152650"/>
        </p:xfrm>
        <a:graphic>
          <a:graphicData uri="http://schemas.openxmlformats.org/presentationml/2006/ole">
            <p:oleObj spid="_x0000_s27650" name="Documento" r:id="rId3" imgW="5631120" imgH="1495080" progId="Word.Document.8">
              <p:embed/>
            </p:oleObj>
          </a:graphicData>
        </a:graphic>
      </p:graphicFrame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285750" y="785813"/>
            <a:ext cx="8534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800" b="1" u="sng" dirty="0">
                <a:solidFill>
                  <a:schemeClr val="accent1"/>
                </a:solidFill>
                <a:latin typeface="Comic Sans MS" pitchFamily="66" charset="0"/>
              </a:rPr>
              <a:t>Específicos</a:t>
            </a:r>
            <a:r>
              <a:rPr lang="es-ES_tradnl" dirty="0">
                <a:latin typeface="Comic Sans MS" pitchFamily="66" charset="0"/>
              </a:rPr>
              <a:t>: 	</a:t>
            </a:r>
          </a:p>
          <a:p>
            <a:pPr algn="just"/>
            <a:r>
              <a:rPr lang="es-ES_tradnl" sz="2800" b="1" dirty="0" smtClean="0">
                <a:latin typeface="Comic Sans MS" pitchFamily="66" charset="0"/>
              </a:rPr>
              <a:t>- </a:t>
            </a:r>
            <a:r>
              <a:rPr lang="es-ES_tradnl" sz="2800" b="1" dirty="0">
                <a:latin typeface="Comic Sans MS" pitchFamily="66" charset="0"/>
              </a:rPr>
              <a:t>Aprender y utilizar métodos de integración de energía, diseño de sistemas de separación y elaboración de diagramas de flujos con los estándares de ingeniería para la síntesis de productos y tratamiento de efluentes de la industria de procesos.</a:t>
            </a:r>
            <a:endParaRPr lang="es-ES_tradnl" sz="2800" dirty="0">
              <a:latin typeface="Comic Sans MS" pitchFamily="66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838200" y="457200"/>
          <a:ext cx="8020050" cy="5943600"/>
        </p:xfrm>
        <a:graphic>
          <a:graphicData uri="http://schemas.openxmlformats.org/presentationml/2006/ole">
            <p:oleObj spid="_x0000_s4098" name="Documento" r:id="rId3" imgW="8022240" imgH="5943600" progId="Word.Document.8">
              <p:embed/>
            </p:oleObj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71550" y="0"/>
            <a:ext cx="795816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_tradnl" sz="3200" b="1" u="sng" dirty="0">
                <a:solidFill>
                  <a:srgbClr val="0000FF"/>
                </a:solidFill>
              </a:rPr>
              <a:t>CONTENIDOS</a:t>
            </a:r>
            <a:r>
              <a:rPr lang="es-ES_tradnl" sz="3200" b="1" dirty="0">
                <a:solidFill>
                  <a:srgbClr val="0000FF"/>
                </a:solidFill>
              </a:rPr>
              <a:t>:</a:t>
            </a:r>
            <a:endParaRPr lang="es-ES_tradnl" dirty="0">
              <a:solidFill>
                <a:srgbClr val="0000FF"/>
              </a:solidFill>
            </a:endParaRPr>
          </a:p>
          <a:p>
            <a:pPr algn="just"/>
            <a:endParaRPr lang="es-ES_tradnl" dirty="0"/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1.-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Introducción.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2.-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Diseño del Diagrama de  Flujos.</a:t>
            </a:r>
          </a:p>
          <a:p>
            <a:pPr algn="just"/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	</a:t>
            </a: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3.-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Sistemas de Reacción.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4.-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Diseño de Sistemas de Separación.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5.-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Diseño del Sistema de Integración de Energía.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6.-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Programación de Procesos Discontinuos.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7.- </a:t>
            </a:r>
            <a:r>
              <a:rPr lang="es-ES_tradnl" b="1" dirty="0">
                <a:solidFill>
                  <a:srgbClr val="A50021"/>
                </a:solidFill>
                <a:latin typeface="Comic Sans MS" pitchFamily="66" charset="0"/>
              </a:rPr>
              <a:t>Estudio de </a:t>
            </a:r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Casos</a:t>
            </a:r>
          </a:p>
          <a:p>
            <a:pPr algn="just"/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  <a:p>
            <a:pPr algn="just"/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8.- Unidad de Innovación</a:t>
            </a:r>
            <a:endParaRPr lang="es-ES_tradnl" b="1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7"/>
          <p:cNvSpPr>
            <a:spLocks noChangeArrowheads="1"/>
          </p:cNvSpPr>
          <p:nvPr/>
        </p:nvSpPr>
        <p:spPr bwMode="auto">
          <a:xfrm>
            <a:off x="762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800" b="1"/>
              <a:t>ESTRATEGIA JERARQUICA </a:t>
            </a:r>
            <a:br>
              <a:rPr lang="es-ES_tradnl" sz="2800" b="1"/>
            </a:br>
            <a:r>
              <a:rPr lang="es-ES_tradnl" sz="2800" b="1"/>
              <a:t>DE DISEÑO DE PROCESOS</a:t>
            </a:r>
            <a:br>
              <a:rPr lang="es-ES_tradnl" sz="2800" b="1"/>
            </a:br>
            <a:r>
              <a:rPr lang="es-ES_tradnl" sz="2800" b="1"/>
              <a:t>(onion-model)</a:t>
            </a:r>
            <a:endParaRPr lang="es-ES_tradnl" sz="2800">
              <a:solidFill>
                <a:schemeClr val="tx2"/>
              </a:solidFill>
            </a:endParaRPr>
          </a:p>
        </p:txBody>
      </p:sp>
      <p:pic>
        <p:nvPicPr>
          <p:cNvPr id="7171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7620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8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7620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>
                <a:solidFill>
                  <a:schemeClr val="accent2"/>
                </a:solidFill>
              </a:rPr>
              <a:t>BIBLIOGRAFIA</a:t>
            </a:r>
            <a:endParaRPr lang="es-ES_tradnl" sz="3200">
              <a:solidFill>
                <a:schemeClr val="tx2"/>
              </a:solidFill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381000" y="1447800"/>
          <a:ext cx="8191500" cy="4114800"/>
        </p:xfrm>
        <a:graphic>
          <a:graphicData uri="http://schemas.openxmlformats.org/presentationml/2006/ole">
            <p:oleObj spid="_x0000_s5122" name="Documento" r:id="rId3" imgW="5622120" imgH="2743200" progId="Word.Document.8">
              <p:embed/>
            </p:oleObj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8763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76250" indent="-476250"/>
            <a:r>
              <a:rPr lang="es-ES_tradnl" sz="2200" b="1" dirty="0">
                <a:solidFill>
                  <a:srgbClr val="A50021"/>
                </a:solidFill>
              </a:rPr>
              <a:t>1-	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Douglas J.M. "Conceptual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Design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of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Processes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	McGraw-Hill, New York, USA, 1988.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2-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Mah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R.S.H., "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Process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Structures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and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Information</a:t>
            </a:r>
            <a:endParaRPr lang="es-ES_tradnl" sz="2000" b="1" dirty="0">
              <a:solidFill>
                <a:srgbClr val="A50021"/>
              </a:solidFill>
              <a:latin typeface="Comic Sans MS" pitchFamily="66" charset="0"/>
            </a:endParaRP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Flows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Butterworths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. Boston, USA, 1990.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3-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Rudd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D.F., G.J.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Powers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and J.J.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Siirola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. "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Process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 smtClean="0">
                <a:solidFill>
                  <a:srgbClr val="A50021"/>
                </a:solidFill>
                <a:latin typeface="Comic Sans MS" pitchFamily="66" charset="0"/>
              </a:rPr>
              <a:t>Synthesis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Prentice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-Hall.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Englewood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Cliffs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, 1973.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4-	Perry R.H. and D.W. Green (eds.). "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Perry's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Engineers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' 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Handbook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7th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Edition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,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McGraw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Hill, USA, 1998.</a:t>
            </a:r>
          </a:p>
          <a:p>
            <a:pPr marL="476250" indent="-476250" algn="just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5-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Sinnott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 R.K. "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Engineering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Design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	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Engineering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,  Vol. 6,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Pergamon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Press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, Oxford, UK., 1993.</a:t>
            </a:r>
          </a:p>
          <a:p>
            <a:pPr marL="476250" indent="-476250"/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6-	Smith R.  "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Chemical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Process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 </a:t>
            </a:r>
            <a:r>
              <a:rPr lang="es-ES_tradnl" sz="2000" b="1" dirty="0" err="1">
                <a:solidFill>
                  <a:srgbClr val="A50021"/>
                </a:solidFill>
                <a:latin typeface="Comic Sans MS" pitchFamily="66" charset="0"/>
              </a:rPr>
              <a:t>Design</a:t>
            </a:r>
            <a:r>
              <a:rPr lang="es-ES_tradnl" sz="2000" b="1" dirty="0">
                <a:solidFill>
                  <a:srgbClr val="A50021"/>
                </a:solidFill>
                <a:latin typeface="Comic Sans MS" pitchFamily="66" charset="0"/>
              </a:rPr>
              <a:t>". McGraw-Hill, USA, 1995.</a:t>
            </a:r>
          </a:p>
          <a:p>
            <a:pPr marL="476250" indent="-476250" algn="just"/>
            <a:r>
              <a:rPr lang="en-US" sz="2000" b="1" dirty="0">
                <a:solidFill>
                  <a:srgbClr val="A50021"/>
                </a:solidFill>
                <a:latin typeface="Comic Sans MS" pitchFamily="66" charset="0"/>
              </a:rPr>
              <a:t>7-	</a:t>
            </a:r>
            <a:r>
              <a:rPr lang="en-US" sz="2000" b="1" dirty="0" err="1">
                <a:solidFill>
                  <a:srgbClr val="A50021"/>
                </a:solidFill>
                <a:latin typeface="Comic Sans MS" pitchFamily="66" charset="0"/>
              </a:rPr>
              <a:t>Seider</a:t>
            </a:r>
            <a:r>
              <a:rPr lang="en-US" sz="2000" b="1" dirty="0">
                <a:solidFill>
                  <a:srgbClr val="A50021"/>
                </a:solidFill>
                <a:latin typeface="Comic Sans MS" pitchFamily="66" charset="0"/>
              </a:rPr>
              <a:t> W.D., J.D. </a:t>
            </a:r>
            <a:r>
              <a:rPr lang="en-US" sz="2000" b="1" dirty="0" err="1">
                <a:solidFill>
                  <a:srgbClr val="A50021"/>
                </a:solidFill>
                <a:latin typeface="Comic Sans MS" pitchFamily="66" charset="0"/>
              </a:rPr>
              <a:t>Seader</a:t>
            </a:r>
            <a:r>
              <a:rPr lang="en-US" sz="2000" b="1" dirty="0">
                <a:solidFill>
                  <a:srgbClr val="A50021"/>
                </a:solidFill>
                <a:latin typeface="Comic Sans MS" pitchFamily="66" charset="0"/>
              </a:rPr>
              <a:t> and D.R, </a:t>
            </a:r>
            <a:r>
              <a:rPr lang="en-US" sz="2000" b="1" dirty="0" err="1">
                <a:solidFill>
                  <a:srgbClr val="A50021"/>
                </a:solidFill>
                <a:latin typeface="Comic Sans MS" pitchFamily="66" charset="0"/>
              </a:rPr>
              <a:t>Lewin</a:t>
            </a:r>
            <a:r>
              <a:rPr lang="en-US" sz="2000" b="1" dirty="0">
                <a:solidFill>
                  <a:srgbClr val="A50021"/>
                </a:solidFill>
                <a:latin typeface="Comic Sans MS" pitchFamily="66" charset="0"/>
              </a:rPr>
              <a:t> "Process Design Principles - Synthesis, Analysis and Evaluation". John Wiley and Sons, USA., 1999.</a:t>
            </a:r>
            <a:endParaRPr lang="es-ES_tradnl" sz="20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DCE57-9310-4B17-A395-4186D935E870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483</Words>
  <Application>Microsoft Office PowerPoint</Application>
  <PresentationFormat>Presentación en pantalla (4:3)</PresentationFormat>
  <Paragraphs>179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Diseño predeterminado</vt:lpstr>
      <vt:lpstr>Documento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PROYECTO</vt:lpstr>
      <vt:lpstr>Diapositiva 14</vt:lpstr>
      <vt:lpstr>Diapositiva 15</vt:lpstr>
      <vt:lpstr>TRABAJOS (SEMANALES):</vt:lpstr>
      <vt:lpstr>Tarea 1 a) Sub-grupal Búsqueda Bibliográfica del Tema de Proyecto</vt:lpstr>
      <vt:lpstr>Presentación Oral y Escrita en Grupo</vt:lpstr>
      <vt:lpstr>Diapositiva 19</vt:lpstr>
      <vt:lpstr>Diapositiva 20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/>
  <cp:lastModifiedBy>FCFM</cp:lastModifiedBy>
  <cp:revision>121</cp:revision>
  <cp:lastPrinted>2000-11-24T00:59:13Z</cp:lastPrinted>
  <dcterms:created xsi:type="dcterms:W3CDTF">1998-07-23T19:51:52Z</dcterms:created>
  <dcterms:modified xsi:type="dcterms:W3CDTF">2010-08-06T16:54:03Z</dcterms:modified>
</cp:coreProperties>
</file>