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24" r:id="rId2"/>
    <p:sldId id="327" r:id="rId3"/>
    <p:sldId id="310" r:id="rId4"/>
    <p:sldId id="328" r:id="rId5"/>
    <p:sldId id="326" r:id="rId6"/>
    <p:sldId id="308" r:id="rId7"/>
    <p:sldId id="309" r:id="rId8"/>
    <p:sldId id="311" r:id="rId9"/>
    <p:sldId id="32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314" r:id="rId26"/>
    <p:sldId id="283" r:id="rId27"/>
    <p:sldId id="284" r:id="rId28"/>
    <p:sldId id="285" r:id="rId29"/>
    <p:sldId id="286" r:id="rId30"/>
    <p:sldId id="329" r:id="rId31"/>
    <p:sldId id="330" r:id="rId32"/>
    <p:sldId id="331" r:id="rId33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99FF"/>
    <a:srgbClr val="008000"/>
    <a:srgbClr val="A50021"/>
    <a:srgbClr val="6600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1584" y="-12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4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8A8A0D1-8F8F-42BA-BC93-ECE4B80AB4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B10127F-7079-4022-8D4B-630C448F6B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BC44A-2DD2-4692-9585-26E3E50C65A9}" type="slidenum">
              <a:rPr lang="ca-ES"/>
              <a:pPr/>
              <a:t>10</a:t>
            </a:fld>
            <a:endParaRPr lang="ca-E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521FB-780F-4895-9A51-430401913C34}" type="slidenum">
              <a:rPr lang="ca-ES"/>
              <a:pPr/>
              <a:t>11</a:t>
            </a:fld>
            <a:endParaRPr lang="ca-E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A6C5CB-82CA-4EDF-AE1D-1BE1AB8708C2}" type="slidenum">
              <a:rPr lang="ca-ES"/>
              <a:pPr/>
              <a:t>12</a:t>
            </a:fld>
            <a:endParaRPr lang="ca-E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1FE45-8487-464E-83B8-9829D6F03AD9}" type="slidenum">
              <a:rPr lang="ca-ES"/>
              <a:pPr/>
              <a:t>13</a:t>
            </a:fld>
            <a:endParaRPr lang="ca-E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C146D-12B8-4158-BD48-F3B407568A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C2FF9-7934-4547-BAE3-A4D04627CE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3D4F2-EF65-4909-9DBB-733C0A5D64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80DB3-12C6-43EF-84A6-5F421F4682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E8BF-02F5-44A6-95F4-DC55E798A1A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0E0C-91B1-4E94-A36D-4776B78BF3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E3A9F-3D73-4DE3-9076-26AE7D7473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D600B-63CA-4194-BD5F-3D0A1E2330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87DA9-7F1E-4491-83D8-8158A68C41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64A42-DC31-4781-B77A-EC01D44DE1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E642-9315-4567-A4A9-6AC5B27676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930F-953D-40D5-856B-A6D553D4C2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F91B2-FED1-43F4-8854-BC40BC2AEE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00C98-13D2-407D-BBFE-0CB5A83170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DD0E114-132A-48D7-B057-2E9E0FCAD8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Purificación</a:t>
            </a: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  <a:latin typeface="Comic Sans MS" pitchFamily="66" charset="0"/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  <a:latin typeface="Comic Sans MS" pitchFamily="66" charset="0"/>
              </a:rPr>
            </a:br>
            <a:endParaRPr lang="es-ES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INTRODUCCIÓN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795838" y="3090863"/>
            <a:ext cx="1695450" cy="1168400"/>
            <a:chOff x="3021" y="1947"/>
            <a:chExt cx="1068" cy="736"/>
          </a:xfrm>
        </p:grpSpPr>
        <p:grpSp>
          <p:nvGrpSpPr>
            <p:cNvPr id="35868" name="Group 28"/>
            <p:cNvGrpSpPr>
              <a:grpSpLocks/>
            </p:cNvGrpSpPr>
            <p:nvPr/>
          </p:nvGrpSpPr>
          <p:grpSpPr bwMode="auto">
            <a:xfrm>
              <a:off x="3021" y="2121"/>
              <a:ext cx="1068" cy="562"/>
              <a:chOff x="2601" y="2198"/>
              <a:chExt cx="1068" cy="562"/>
            </a:xfrm>
          </p:grpSpPr>
          <p:sp>
            <p:nvSpPr>
              <p:cNvPr id="35870" name="Rectangle 25"/>
              <p:cNvSpPr>
                <a:spLocks noChangeArrowheads="1"/>
              </p:cNvSpPr>
              <p:nvPr/>
            </p:nvSpPr>
            <p:spPr bwMode="auto">
              <a:xfrm>
                <a:off x="2601" y="2198"/>
                <a:ext cx="1068" cy="562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871" name="Text Box 22"/>
              <p:cNvSpPr txBox="1">
                <a:spLocks noChangeArrowheads="1"/>
              </p:cNvSpPr>
              <p:nvPr/>
            </p:nvSpPr>
            <p:spPr bwMode="auto">
              <a:xfrm>
                <a:off x="2634" y="2250"/>
                <a:ext cx="999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2000"/>
                  <a:t>análisis y </a:t>
                </a:r>
              </a:p>
              <a:p>
                <a:pPr algn="ctr"/>
                <a:r>
                  <a:rPr lang="es-ES" sz="2000"/>
                  <a:t>purificación</a:t>
                </a:r>
              </a:p>
            </p:txBody>
          </p:sp>
        </p:grpSp>
        <p:sp>
          <p:nvSpPr>
            <p:cNvPr id="35869" name="AutoShape 23"/>
            <p:cNvSpPr>
              <a:spLocks noChangeArrowheads="1"/>
            </p:cNvSpPr>
            <p:nvPr/>
          </p:nvSpPr>
          <p:spPr bwMode="auto">
            <a:xfrm>
              <a:off x="3500" y="1947"/>
              <a:ext cx="102" cy="143"/>
            </a:xfrm>
            <a:prstGeom prst="downArrow">
              <a:avLst>
                <a:gd name="adj1" fmla="val 50000"/>
                <a:gd name="adj2" fmla="val 3504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334963" y="454025"/>
            <a:ext cx="8543925" cy="4033838"/>
            <a:chOff x="211" y="286"/>
            <a:chExt cx="5382" cy="2541"/>
          </a:xfrm>
        </p:grpSpPr>
        <p:grpSp>
          <p:nvGrpSpPr>
            <p:cNvPr id="35858" name="Group 31"/>
            <p:cNvGrpSpPr>
              <a:grpSpLocks/>
            </p:cNvGrpSpPr>
            <p:nvPr/>
          </p:nvGrpSpPr>
          <p:grpSpPr bwMode="auto">
            <a:xfrm>
              <a:off x="270" y="1084"/>
              <a:ext cx="3860" cy="873"/>
              <a:chOff x="270" y="1084"/>
              <a:chExt cx="3860" cy="873"/>
            </a:xfrm>
          </p:grpSpPr>
          <p:sp>
            <p:nvSpPr>
              <p:cNvPr id="35865" name="Rectangle 15"/>
              <p:cNvSpPr>
                <a:spLocks noChangeArrowheads="1"/>
              </p:cNvSpPr>
              <p:nvPr/>
            </p:nvSpPr>
            <p:spPr bwMode="auto">
              <a:xfrm>
                <a:off x="270" y="1084"/>
                <a:ext cx="250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2000"/>
                  <a:t>Separación</a:t>
                </a:r>
                <a:r>
                  <a:rPr lang="es-ES" sz="1800"/>
                  <a:t> de biomoléculas… </a:t>
                </a:r>
              </a:p>
            </p:txBody>
          </p:sp>
          <p:sp>
            <p:nvSpPr>
              <p:cNvPr id="35866" name="Text Box 20"/>
              <p:cNvSpPr txBox="1">
                <a:spLocks noChangeArrowheads="1"/>
              </p:cNvSpPr>
              <p:nvPr/>
            </p:nvSpPr>
            <p:spPr bwMode="auto">
              <a:xfrm>
                <a:off x="3103" y="1131"/>
                <a:ext cx="1027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proteínas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péptidos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aminoácidos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lípidos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ADN/ARN …</a:t>
                </a:r>
              </a:p>
            </p:txBody>
          </p:sp>
          <p:sp>
            <p:nvSpPr>
              <p:cNvPr id="35867" name="AutoShape 24"/>
              <p:cNvSpPr>
                <a:spLocks noChangeArrowheads="1"/>
              </p:cNvSpPr>
              <p:nvPr/>
            </p:nvSpPr>
            <p:spPr bwMode="auto">
              <a:xfrm>
                <a:off x="2584" y="1168"/>
                <a:ext cx="408" cy="97"/>
              </a:xfrm>
              <a:custGeom>
                <a:avLst/>
                <a:gdLst>
                  <a:gd name="T0" fmla="*/ 6 w 21600"/>
                  <a:gd name="T1" fmla="*/ 0 h 21600"/>
                  <a:gd name="T2" fmla="*/ 0 w 21600"/>
                  <a:gd name="T3" fmla="*/ 0 h 21600"/>
                  <a:gd name="T4" fmla="*/ 6 w 21600"/>
                  <a:gd name="T5" fmla="*/ 0 h 21600"/>
                  <a:gd name="T6" fmla="*/ 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8 w 21600"/>
                  <a:gd name="T13" fmla="*/ 5344 h 21600"/>
                  <a:gd name="T14" fmla="*/ 18900 w 21600"/>
                  <a:gd name="T15" fmla="*/ 1625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35859" name="Group 34"/>
            <p:cNvGrpSpPr>
              <a:grpSpLocks/>
            </p:cNvGrpSpPr>
            <p:nvPr/>
          </p:nvGrpSpPr>
          <p:grpSpPr bwMode="auto">
            <a:xfrm>
              <a:off x="211" y="286"/>
              <a:ext cx="5382" cy="2541"/>
              <a:chOff x="211" y="286"/>
              <a:chExt cx="5382" cy="2541"/>
            </a:xfrm>
          </p:grpSpPr>
          <p:sp>
            <p:nvSpPr>
              <p:cNvPr id="35860" name="Text Box 5"/>
              <p:cNvSpPr txBox="1">
                <a:spLocks noChangeArrowheads="1"/>
              </p:cNvSpPr>
              <p:nvPr/>
            </p:nvSpPr>
            <p:spPr bwMode="auto">
              <a:xfrm>
                <a:off x="4512" y="1186"/>
                <a:ext cx="1037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1600"/>
                  <a:t>Mikhail Tswett</a:t>
                </a:r>
              </a:p>
              <a:p>
                <a:pPr algn="ctr"/>
                <a:r>
                  <a:rPr lang="es-ES" sz="1600"/>
                  <a:t>1906</a:t>
                </a:r>
              </a:p>
            </p:txBody>
          </p:sp>
          <p:grpSp>
            <p:nvGrpSpPr>
              <p:cNvPr id="35861" name="Group 29"/>
              <p:cNvGrpSpPr>
                <a:grpSpLocks/>
              </p:cNvGrpSpPr>
              <p:nvPr/>
            </p:nvGrpSpPr>
            <p:grpSpPr bwMode="auto">
              <a:xfrm>
                <a:off x="211" y="286"/>
                <a:ext cx="5382" cy="2541"/>
                <a:chOff x="211" y="286"/>
                <a:chExt cx="5382" cy="2541"/>
              </a:xfrm>
            </p:grpSpPr>
            <p:pic>
              <p:nvPicPr>
                <p:cNvPr id="35862" name="Picture 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4" y="286"/>
                  <a:ext cx="618" cy="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225" name="Rectangle 17"/>
                <p:cNvSpPr>
                  <a:spLocks noChangeArrowheads="1"/>
                </p:cNvSpPr>
                <p:nvPr/>
              </p:nvSpPr>
              <p:spPr bwMode="auto">
                <a:xfrm>
                  <a:off x="211" y="653"/>
                  <a:ext cx="397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s-ES" sz="1800"/>
                    <a:t> </a:t>
                  </a:r>
                  <a:r>
                    <a:rPr lang="es-ES" sz="1800" u="sng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CROMATOGRAFIA</a:t>
                  </a:r>
                  <a:r>
                    <a:rPr lang="es-ES" sz="1800"/>
                    <a:t> (</a:t>
                  </a:r>
                  <a:r>
                    <a:rPr lang="es-ES" sz="1800" i="1"/>
                    <a:t>chroma</a:t>
                  </a:r>
                  <a:r>
                    <a:rPr lang="es-ES" sz="1800"/>
                    <a:t>-color y </a:t>
                  </a:r>
                  <a:r>
                    <a:rPr lang="es-ES" sz="1800" i="1"/>
                    <a:t>graphein</a:t>
                  </a:r>
                  <a:r>
                    <a:rPr lang="es-ES" sz="1800"/>
                    <a:t>-escribir)</a:t>
                  </a:r>
                </a:p>
              </p:txBody>
            </p:sp>
            <p:pic>
              <p:nvPicPr>
                <p:cNvPr id="35864" name="Picture 2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66" y="1577"/>
                  <a:ext cx="827" cy="1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419100" y="3384550"/>
            <a:ext cx="8480425" cy="3024188"/>
            <a:chOff x="264" y="2132"/>
            <a:chExt cx="5342" cy="1905"/>
          </a:xfrm>
        </p:grpSpPr>
        <p:sp>
          <p:nvSpPr>
            <p:cNvPr id="35846" name="Text Box 3"/>
            <p:cNvSpPr txBox="1">
              <a:spLocks noChangeArrowheads="1"/>
            </p:cNvSpPr>
            <p:nvPr/>
          </p:nvSpPr>
          <p:spPr bwMode="auto">
            <a:xfrm>
              <a:off x="299" y="2901"/>
              <a:ext cx="5307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062038"/>
              <a:r>
                <a:rPr lang="es-ES" sz="1800"/>
                <a:t>                          </a:t>
              </a:r>
            </a:p>
            <a:p>
              <a:pPr defTabSz="1062038"/>
              <a:r>
                <a:rPr lang="es-ES" sz="1800"/>
                <a:t>                                F. M    MÓVIL:		líquido </a:t>
              </a:r>
            </a:p>
            <a:p>
              <a:pPr defTabSz="1062038"/>
              <a:r>
                <a:rPr lang="es-ES" sz="1800"/>
                <a:t>			(solvente)			gas	</a:t>
              </a:r>
            </a:p>
            <a:p>
              <a:pPr defTabSz="1062038"/>
              <a:endParaRPr lang="es-ES" sz="1800"/>
            </a:p>
            <a:p>
              <a:pPr defTabSz="1062038"/>
              <a:r>
                <a:rPr lang="es-ES" sz="1800"/>
                <a:t>			F. ESTACIONARIA: 	sólida				(    (</a:t>
              </a:r>
              <a:r>
                <a:rPr lang="es-ES" sz="1800" u="sng"/>
                <a:t>SOPORTE</a:t>
              </a:r>
              <a:r>
                <a:rPr lang="es-ES" sz="1800"/>
                <a:t>)		líquida</a:t>
              </a:r>
            </a:p>
          </p:txBody>
        </p:sp>
        <p:grpSp>
          <p:nvGrpSpPr>
            <p:cNvPr id="35847" name="Group 33"/>
            <p:cNvGrpSpPr>
              <a:grpSpLocks/>
            </p:cNvGrpSpPr>
            <p:nvPr/>
          </p:nvGrpSpPr>
          <p:grpSpPr bwMode="auto">
            <a:xfrm>
              <a:off x="264" y="2132"/>
              <a:ext cx="2626" cy="1905"/>
              <a:chOff x="264" y="2132"/>
              <a:chExt cx="2626" cy="1905"/>
            </a:xfrm>
          </p:grpSpPr>
          <p:grpSp>
            <p:nvGrpSpPr>
              <p:cNvPr id="35848" name="Group 21"/>
              <p:cNvGrpSpPr>
                <a:grpSpLocks/>
              </p:cNvGrpSpPr>
              <p:nvPr/>
            </p:nvGrpSpPr>
            <p:grpSpPr bwMode="auto">
              <a:xfrm>
                <a:off x="338" y="3000"/>
                <a:ext cx="1580" cy="1037"/>
                <a:chOff x="408" y="2636"/>
                <a:chExt cx="1746" cy="1290"/>
              </a:xfrm>
            </p:grpSpPr>
            <p:sp>
              <p:nvSpPr>
                <p:cNvPr id="35850" name="Rectangle 6"/>
                <p:cNvSpPr>
                  <a:spLocks noChangeArrowheads="1"/>
                </p:cNvSpPr>
                <p:nvPr/>
              </p:nvSpPr>
              <p:spPr bwMode="auto">
                <a:xfrm>
                  <a:off x="408" y="2637"/>
                  <a:ext cx="817" cy="12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1" name="Rectangle 7"/>
                <p:cNvSpPr>
                  <a:spLocks noChangeArrowheads="1"/>
                </p:cNvSpPr>
                <p:nvPr/>
              </p:nvSpPr>
              <p:spPr bwMode="auto">
                <a:xfrm>
                  <a:off x="1223" y="2636"/>
                  <a:ext cx="817" cy="122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2" name="Oval 8"/>
                <p:cNvSpPr>
                  <a:spLocks noChangeArrowheads="1"/>
                </p:cNvSpPr>
                <p:nvPr/>
              </p:nvSpPr>
              <p:spPr bwMode="auto">
                <a:xfrm>
                  <a:off x="1087" y="2839"/>
                  <a:ext cx="272" cy="27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" sz="1800">
                      <a:solidFill>
                        <a:schemeClr val="bg1"/>
                      </a:solidFill>
                    </a:rPr>
                    <a:t>A</a:t>
                  </a:r>
                </a:p>
              </p:txBody>
            </p:sp>
            <p:sp>
              <p:nvSpPr>
                <p:cNvPr id="35853" name="Rectangle 9"/>
                <p:cNvSpPr>
                  <a:spLocks noChangeArrowheads="1"/>
                </p:cNvSpPr>
                <p:nvPr/>
              </p:nvSpPr>
              <p:spPr bwMode="auto">
                <a:xfrm>
                  <a:off x="1115" y="3236"/>
                  <a:ext cx="238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" sz="200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sp>
              <p:nvSpPr>
                <p:cNvPr id="35854" name="AutoShape 10"/>
                <p:cNvSpPr>
                  <a:spLocks noChangeArrowheads="1"/>
                </p:cNvSpPr>
                <p:nvPr/>
              </p:nvSpPr>
              <p:spPr bwMode="auto">
                <a:xfrm>
                  <a:off x="1405" y="2907"/>
                  <a:ext cx="272" cy="136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5" name="AutoShape 11"/>
                <p:cNvSpPr>
                  <a:spLocks noChangeArrowheads="1"/>
                </p:cNvSpPr>
                <p:nvPr/>
              </p:nvSpPr>
              <p:spPr bwMode="auto">
                <a:xfrm flipH="1">
                  <a:off x="809" y="3276"/>
                  <a:ext cx="272" cy="136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600" y="3615"/>
                  <a:ext cx="435" cy="3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s-ES" sz="1000"/>
                    <a:t>FASE </a:t>
                  </a:r>
                </a:p>
                <a:p>
                  <a:pPr algn="ctr"/>
                  <a:r>
                    <a:rPr lang="es-ES" sz="1000"/>
                    <a:t>MÓVIL</a:t>
                  </a:r>
                </a:p>
              </p:txBody>
            </p:sp>
            <p:sp>
              <p:nvSpPr>
                <p:cNvPr id="358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105" y="3593"/>
                  <a:ext cx="1049" cy="3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ES" sz="1000"/>
                    <a:t>FASE ESTACIONARIA</a:t>
                  </a:r>
                </a:p>
              </p:txBody>
            </p:sp>
          </p:grpSp>
          <p:sp>
            <p:nvSpPr>
              <p:cNvPr id="35849" name="Text Box 30"/>
              <p:cNvSpPr txBox="1">
                <a:spLocks noChangeArrowheads="1"/>
              </p:cNvSpPr>
              <p:nvPr/>
            </p:nvSpPr>
            <p:spPr bwMode="auto">
              <a:xfrm>
                <a:off x="264" y="2132"/>
                <a:ext cx="2626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800"/>
                  <a:t>… en función de su diferente distribución en dos FASES (¡siempre!)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INTRODUCCIÓN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334963" y="454025"/>
            <a:ext cx="8564562" cy="5953125"/>
            <a:chOff x="211" y="286"/>
            <a:chExt cx="5395" cy="3750"/>
          </a:xfrm>
        </p:grpSpPr>
        <p:sp>
          <p:nvSpPr>
            <p:cNvPr id="36872" name="Rectangle 13"/>
            <p:cNvSpPr>
              <a:spLocks noChangeArrowheads="1"/>
            </p:cNvSpPr>
            <p:nvPr/>
          </p:nvSpPr>
          <p:spPr bwMode="auto">
            <a:xfrm>
              <a:off x="270" y="1084"/>
              <a:ext cx="4115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/>
                <a:t>Los componentes de una mezcla son disueltos en una </a:t>
              </a:r>
              <a:r>
                <a:rPr lang="es-ES" sz="1800" u="sng"/>
                <a:t>fase móvil</a:t>
              </a:r>
              <a:r>
                <a:rPr lang="es-ES" sz="1800"/>
                <a:t> que se desplaza a través de una </a:t>
              </a:r>
              <a:r>
                <a:rPr lang="es-ES" sz="1800" u="sng"/>
                <a:t>fase estacionaria</a:t>
              </a:r>
              <a:r>
                <a:rPr lang="es-ES" sz="1800"/>
                <a:t>.</a:t>
              </a:r>
            </a:p>
            <a:p>
              <a:r>
                <a:rPr lang="es-ES" sz="1800"/>
                <a:t>Cada molécula interacciona en distinta forma con la f. móvil y la f. estacionaria (según sus PROPIEDADES FÍSICAS) </a:t>
              </a:r>
              <a:r>
                <a:rPr lang="es-ES" sz="1800">
                  <a:sym typeface="Wingdings" pitchFamily="2" charset="2"/>
                </a:rPr>
                <a:t> atraviesan la fase móvil a diferente velocidad</a:t>
              </a:r>
              <a:endParaRPr lang="es-ES" sz="1800"/>
            </a:p>
          </p:txBody>
        </p:sp>
        <p:grpSp>
          <p:nvGrpSpPr>
            <p:cNvPr id="36873" name="Group 36"/>
            <p:cNvGrpSpPr>
              <a:grpSpLocks/>
            </p:cNvGrpSpPr>
            <p:nvPr/>
          </p:nvGrpSpPr>
          <p:grpSpPr bwMode="auto">
            <a:xfrm>
              <a:off x="211" y="286"/>
              <a:ext cx="5395" cy="3750"/>
              <a:chOff x="211" y="286"/>
              <a:chExt cx="5395" cy="3750"/>
            </a:xfrm>
          </p:grpSpPr>
          <p:grpSp>
            <p:nvGrpSpPr>
              <p:cNvPr id="36874" name="Group 34"/>
              <p:cNvGrpSpPr>
                <a:grpSpLocks/>
              </p:cNvGrpSpPr>
              <p:nvPr/>
            </p:nvGrpSpPr>
            <p:grpSpPr bwMode="auto">
              <a:xfrm>
                <a:off x="299" y="2901"/>
                <a:ext cx="5307" cy="1135"/>
                <a:chOff x="299" y="2901"/>
                <a:chExt cx="5307" cy="1135"/>
              </a:xfrm>
            </p:grpSpPr>
            <p:sp>
              <p:nvSpPr>
                <p:cNvPr id="36880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299" y="2901"/>
                  <a:ext cx="5307" cy="1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1062038"/>
                  <a:r>
                    <a:rPr lang="es-ES" sz="1800"/>
                    <a:t>                          </a:t>
                  </a:r>
                </a:p>
                <a:p>
                  <a:pPr defTabSz="1062038"/>
                  <a:r>
                    <a:rPr lang="es-ES" sz="1800"/>
                    <a:t>                                F      . MÓVIL:		líquido </a:t>
                  </a:r>
                </a:p>
                <a:p>
                  <a:pPr defTabSz="1062038"/>
                  <a:r>
                    <a:rPr lang="es-ES" sz="1800"/>
                    <a:t>			(solvente)			gas	</a:t>
                  </a:r>
                </a:p>
                <a:p>
                  <a:pPr defTabSz="1062038"/>
                  <a:endParaRPr lang="es-ES" sz="1800"/>
                </a:p>
                <a:p>
                  <a:pPr defTabSz="1062038"/>
                  <a:r>
                    <a:rPr lang="es-ES" sz="1800"/>
                    <a:t>			F. ESTACIONARIA: 	sólida			 	    (</a:t>
                  </a:r>
                  <a:r>
                    <a:rPr lang="es-ES" sz="1800" u="sng"/>
                    <a:t>SOPORTE</a:t>
                  </a:r>
                  <a:r>
                    <a:rPr lang="es-ES" sz="1800"/>
                    <a:t>)		líquida</a:t>
                  </a:r>
                </a:p>
              </p:txBody>
            </p:sp>
            <p:grpSp>
              <p:nvGrpSpPr>
                <p:cNvPr id="36881" name="Group 4"/>
                <p:cNvGrpSpPr>
                  <a:grpSpLocks/>
                </p:cNvGrpSpPr>
                <p:nvPr/>
              </p:nvGrpSpPr>
              <p:grpSpPr bwMode="auto">
                <a:xfrm>
                  <a:off x="338" y="3000"/>
                  <a:ext cx="1580" cy="1036"/>
                  <a:chOff x="408" y="2637"/>
                  <a:chExt cx="1746" cy="1289"/>
                </a:xfrm>
              </p:grpSpPr>
              <p:sp>
                <p:nvSpPr>
                  <p:cNvPr id="36882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408" y="2637"/>
                    <a:ext cx="817" cy="122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3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223" y="2637"/>
                    <a:ext cx="817" cy="1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4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1087" y="2839"/>
                    <a:ext cx="272" cy="272"/>
                  </a:xfrm>
                  <a:prstGeom prst="ellipse">
                    <a:avLst/>
                  </a:prstGeom>
                  <a:solidFill>
                    <a:schemeClr val="bg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s-ES" sz="180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3688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115" y="3236"/>
                    <a:ext cx="238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s-ES" sz="200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36886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1405" y="2907"/>
                    <a:ext cx="272" cy="136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7" name="AutoShape 1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09" y="3276"/>
                    <a:ext cx="272" cy="136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" y="3615"/>
                    <a:ext cx="435" cy="3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s-ES" sz="1000"/>
                      <a:t>FASE </a:t>
                    </a:r>
                  </a:p>
                  <a:p>
                    <a:pPr algn="ctr"/>
                    <a:r>
                      <a:rPr lang="es-ES" sz="1000"/>
                      <a:t>MÓVIL</a:t>
                    </a:r>
                  </a:p>
                </p:txBody>
              </p:sp>
              <p:sp>
                <p:nvSpPr>
                  <p:cNvPr id="36889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5" y="3593"/>
                    <a:ext cx="1049" cy="3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s-ES" sz="1000"/>
                      <a:t>FASE ESTACIONARIA</a:t>
                    </a:r>
                  </a:p>
                </p:txBody>
              </p:sp>
            </p:grpSp>
          </p:grpSp>
          <p:grpSp>
            <p:nvGrpSpPr>
              <p:cNvPr id="36875" name="Group 33"/>
              <p:cNvGrpSpPr>
                <a:grpSpLocks/>
              </p:cNvGrpSpPr>
              <p:nvPr/>
            </p:nvGrpSpPr>
            <p:grpSpPr bwMode="auto">
              <a:xfrm>
                <a:off x="211" y="286"/>
                <a:ext cx="5382" cy="2541"/>
                <a:chOff x="211" y="286"/>
                <a:chExt cx="5382" cy="2541"/>
              </a:xfrm>
            </p:grpSpPr>
            <p:pic>
              <p:nvPicPr>
                <p:cNvPr id="36876" name="Picture 1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4" y="286"/>
                  <a:ext cx="618" cy="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87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512" y="1186"/>
                  <a:ext cx="1037" cy="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s-ES" sz="1600"/>
                    <a:t>Mikhail Tswett</a:t>
                  </a:r>
                </a:p>
                <a:p>
                  <a:pPr algn="ctr"/>
                  <a:r>
                    <a:rPr lang="es-ES" sz="1600"/>
                    <a:t>1906</a:t>
                  </a:r>
                </a:p>
              </p:txBody>
            </p:sp>
            <p:sp>
              <p:nvSpPr>
                <p:cNvPr id="135184" name="Rectangle 16"/>
                <p:cNvSpPr>
                  <a:spLocks noChangeArrowheads="1"/>
                </p:cNvSpPr>
                <p:nvPr/>
              </p:nvSpPr>
              <p:spPr bwMode="auto">
                <a:xfrm>
                  <a:off x="211" y="653"/>
                  <a:ext cx="397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s-ES" sz="1800"/>
                    <a:t> </a:t>
                  </a:r>
                  <a:r>
                    <a:rPr lang="es-ES" sz="1800" u="sng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CROMATOGRAFIA</a:t>
                  </a:r>
                  <a:r>
                    <a:rPr lang="es-ES" sz="1800"/>
                    <a:t> (</a:t>
                  </a:r>
                  <a:r>
                    <a:rPr lang="es-ES" sz="1800" i="1"/>
                    <a:t>chroma</a:t>
                  </a:r>
                  <a:r>
                    <a:rPr lang="es-ES" sz="1800"/>
                    <a:t>-color y </a:t>
                  </a:r>
                  <a:r>
                    <a:rPr lang="es-ES" sz="1800" i="1"/>
                    <a:t>graphein</a:t>
                  </a:r>
                  <a:r>
                    <a:rPr lang="es-ES" sz="1800"/>
                    <a:t>-escribir)</a:t>
                  </a:r>
                </a:p>
              </p:txBody>
            </p:sp>
            <p:pic>
              <p:nvPicPr>
                <p:cNvPr id="36879" name="Picture 2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66" y="1577"/>
                  <a:ext cx="827" cy="1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1876425" y="3814763"/>
            <a:ext cx="2678113" cy="557212"/>
            <a:chOff x="1000" y="2480"/>
            <a:chExt cx="1687" cy="351"/>
          </a:xfrm>
        </p:grpSpPr>
        <p:sp>
          <p:nvSpPr>
            <p:cNvPr id="36869" name="AutoShape 27"/>
            <p:cNvSpPr>
              <a:spLocks noChangeArrowheads="1"/>
            </p:cNvSpPr>
            <p:nvPr/>
          </p:nvSpPr>
          <p:spPr bwMode="auto">
            <a:xfrm rot="5400000">
              <a:off x="1092" y="2406"/>
              <a:ext cx="168" cy="351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2 h 21600"/>
                <a:gd name="T4" fmla="*/ 0 w 21600"/>
                <a:gd name="T5" fmla="*/ 5 h 21600"/>
                <a:gd name="T6" fmla="*/ 1 w 21600"/>
                <a:gd name="T7" fmla="*/ 6 h 21600"/>
                <a:gd name="T8" fmla="*/ 1 w 21600"/>
                <a:gd name="T9" fmla="*/ 4 h 21600"/>
                <a:gd name="T10" fmla="*/ 1 w 21600"/>
                <a:gd name="T11" fmla="*/ 2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6308 h 21600"/>
                <a:gd name="T20" fmla="*/ 18514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59" y="0"/>
                  </a:moveTo>
                  <a:lnTo>
                    <a:pt x="10918" y="7200"/>
                  </a:lnTo>
                  <a:lnTo>
                    <a:pt x="14004" y="7200"/>
                  </a:lnTo>
                  <a:lnTo>
                    <a:pt x="14004" y="16338"/>
                  </a:lnTo>
                  <a:lnTo>
                    <a:pt x="0" y="16338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870" name="Rectangle 29"/>
            <p:cNvSpPr>
              <a:spLocks noChangeArrowheads="1"/>
            </p:cNvSpPr>
            <p:nvPr/>
          </p:nvSpPr>
          <p:spPr bwMode="auto">
            <a:xfrm>
              <a:off x="1458" y="2480"/>
              <a:ext cx="1229" cy="35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871" name="Text Box 28"/>
            <p:cNvSpPr txBox="1">
              <a:spLocks noChangeArrowheads="1"/>
            </p:cNvSpPr>
            <p:nvPr/>
          </p:nvSpPr>
          <p:spPr bwMode="auto">
            <a:xfrm>
              <a:off x="1520" y="2538"/>
              <a:ext cx="10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800"/>
                <a:t>SEPARACIÓN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CLASIFICACIÓN</a:t>
            </a:r>
            <a:endParaRPr lang="ca-ES" u="sng">
              <a:solidFill>
                <a:srgbClr val="FF0000"/>
              </a:solidFill>
            </a:endParaRP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27038" y="1366838"/>
            <a:ext cx="8480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accent2"/>
                </a:solidFill>
              </a:rPr>
              <a:t>1_</a:t>
            </a:r>
            <a:r>
              <a:rPr lang="es-ES" sz="1800"/>
              <a:t> Según el </a:t>
            </a:r>
            <a:r>
              <a:rPr lang="es-ES" sz="1800">
                <a:solidFill>
                  <a:schemeClr val="accent2"/>
                </a:solidFill>
              </a:rPr>
              <a:t>estado físico de la fase móvil</a:t>
            </a:r>
            <a:r>
              <a:rPr lang="es-ES" sz="1800"/>
              <a:t>:</a:t>
            </a:r>
          </a:p>
          <a:p>
            <a:endParaRPr lang="es-ES" sz="1800"/>
          </a:p>
          <a:p>
            <a:r>
              <a:rPr lang="es-ES" sz="1800"/>
              <a:t>            FASE MÓVIL	líquido 	</a:t>
            </a:r>
            <a:r>
              <a:rPr lang="es-ES" sz="1800">
                <a:sym typeface="Wingdings" pitchFamily="2" charset="2"/>
              </a:rPr>
              <a:t> Cromatografía de LÍQUIDOS</a:t>
            </a:r>
            <a:endParaRPr lang="es-ES" sz="1800"/>
          </a:p>
          <a:p>
            <a:r>
              <a:rPr lang="es-ES" sz="1800"/>
              <a:t>			gas	</a:t>
            </a:r>
            <a:r>
              <a:rPr lang="es-ES" sz="1800">
                <a:sym typeface="Wingdings" pitchFamily="2" charset="2"/>
              </a:rPr>
              <a:t> Cromatografía de GASES</a:t>
            </a:r>
            <a:endParaRPr lang="es-ES" sz="1800"/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427038" y="4759325"/>
            <a:ext cx="8480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accent2"/>
                </a:solidFill>
              </a:rPr>
              <a:t>3_</a:t>
            </a:r>
            <a:r>
              <a:rPr lang="es-ES" sz="1800"/>
              <a:t> Según la </a:t>
            </a:r>
            <a:r>
              <a:rPr lang="es-ES" sz="1800">
                <a:solidFill>
                  <a:schemeClr val="accent2"/>
                </a:solidFill>
              </a:rPr>
              <a:t>metodología</a:t>
            </a:r>
            <a:r>
              <a:rPr lang="es-ES" sz="1800"/>
              <a:t> utilizada para el desarrollo de la cromatografía (relacionado con la fase estacionaria):</a:t>
            </a:r>
          </a:p>
          <a:p>
            <a:r>
              <a:rPr lang="es-ES" sz="1800"/>
              <a:t>	</a:t>
            </a:r>
          </a:p>
          <a:p>
            <a:pPr>
              <a:buFont typeface="Wingdings" pitchFamily="2" charset="2"/>
              <a:buNone/>
            </a:pPr>
            <a:r>
              <a:rPr lang="es-ES" sz="1800"/>
              <a:t>            FASE ESTACIONARIA</a:t>
            </a:r>
            <a:r>
              <a:rPr lang="es-ES" sz="1800">
                <a:sym typeface="Wingdings" pitchFamily="2" charset="2"/>
              </a:rPr>
              <a:t> 	 Sobre superficie plana</a:t>
            </a:r>
          </a:p>
          <a:p>
            <a:pPr>
              <a:buFont typeface="Wingdings" pitchFamily="2" charset="2"/>
              <a:buNone/>
            </a:pPr>
            <a:r>
              <a:rPr lang="es-ES" sz="1800">
                <a:sym typeface="Wingdings" pitchFamily="2" charset="2"/>
              </a:rPr>
              <a:t>				 </a:t>
            </a:r>
            <a:r>
              <a:rPr lang="es-ES" sz="1800"/>
              <a:t>En columna</a:t>
            </a:r>
          </a:p>
          <a:p>
            <a:endParaRPr lang="es-ES" sz="1800"/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427038" y="831850"/>
            <a:ext cx="174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/>
              <a:t>3 CRITERIOS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7038" y="2811463"/>
            <a:ext cx="8480425" cy="1693862"/>
            <a:chOff x="269" y="1771"/>
            <a:chExt cx="5342" cy="1067"/>
          </a:xfrm>
        </p:grpSpPr>
        <p:sp>
          <p:nvSpPr>
            <p:cNvPr id="37895" name="Text Box 6"/>
            <p:cNvSpPr txBox="1">
              <a:spLocks noChangeArrowheads="1"/>
            </p:cNvSpPr>
            <p:nvPr/>
          </p:nvSpPr>
          <p:spPr bwMode="auto">
            <a:xfrm>
              <a:off x="269" y="1771"/>
              <a:ext cx="534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>
                  <a:solidFill>
                    <a:schemeClr val="accent2"/>
                  </a:solidFill>
                </a:rPr>
                <a:t>2_</a:t>
              </a:r>
              <a:r>
                <a:rPr lang="es-ES" sz="1800"/>
                <a:t> Según la </a:t>
              </a:r>
              <a:r>
                <a:rPr lang="es-ES" sz="1800">
                  <a:solidFill>
                    <a:schemeClr val="accent2"/>
                  </a:solidFill>
                </a:rPr>
                <a:t>causa por la que se separan</a:t>
              </a:r>
              <a:r>
                <a:rPr lang="es-ES" sz="1800"/>
                <a:t> los componentes de la muestra (relacionado con las propiedades físicas de las biomoléculas):</a:t>
              </a:r>
            </a:p>
          </p:txBody>
        </p:sp>
        <p:grpSp>
          <p:nvGrpSpPr>
            <p:cNvPr id="37896" name="Group 17"/>
            <p:cNvGrpSpPr>
              <a:grpSpLocks/>
            </p:cNvGrpSpPr>
            <p:nvPr/>
          </p:nvGrpSpPr>
          <p:grpSpPr bwMode="auto">
            <a:xfrm>
              <a:off x="765" y="2261"/>
              <a:ext cx="4350" cy="577"/>
              <a:chOff x="765" y="2261"/>
              <a:chExt cx="4350" cy="577"/>
            </a:xfrm>
          </p:grpSpPr>
          <p:sp>
            <p:nvSpPr>
              <p:cNvPr id="37897" name="Text Box 12"/>
              <p:cNvSpPr txBox="1">
                <a:spLocks noChangeArrowheads="1"/>
              </p:cNvSpPr>
              <p:nvPr/>
            </p:nvSpPr>
            <p:spPr bwMode="auto">
              <a:xfrm>
                <a:off x="765" y="2261"/>
                <a:ext cx="1428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Solubilidad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Tamaño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Carga</a:t>
                </a:r>
              </a:p>
            </p:txBody>
          </p:sp>
          <p:sp>
            <p:nvSpPr>
              <p:cNvPr id="37898" name="Text Box 14"/>
              <p:cNvSpPr txBox="1">
                <a:spLocks noChangeArrowheads="1"/>
              </p:cNvSpPr>
              <p:nvPr/>
            </p:nvSpPr>
            <p:spPr bwMode="auto">
              <a:xfrm>
                <a:off x="2319" y="2261"/>
                <a:ext cx="2796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Hidrofobicidad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Interacciones por afinidad biológica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Interacciones inespecíficas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/>
      <p:bldP spid="100359" grpId="0"/>
      <p:bldP spid="1003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1"/>
          <p:cNvSpPr>
            <a:spLocks noChangeArrowheads="1"/>
          </p:cNvSpPr>
          <p:nvPr/>
        </p:nvSpPr>
        <p:spPr bwMode="auto">
          <a:xfrm>
            <a:off x="6621463" y="936625"/>
            <a:ext cx="935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Ejemplo</a:t>
            </a:r>
          </a:p>
        </p:txBody>
      </p:sp>
      <p:sp>
        <p:nvSpPr>
          <p:cNvPr id="38915" name="Text Box 72"/>
          <p:cNvSpPr txBox="1">
            <a:spLocks noChangeArrowheads="1"/>
          </p:cNvSpPr>
          <p:nvPr/>
        </p:nvSpPr>
        <p:spPr bwMode="auto">
          <a:xfrm>
            <a:off x="7072330" y="5143512"/>
            <a:ext cx="1225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>
                <a:solidFill>
                  <a:srgbClr val="800000"/>
                </a:solidFill>
              </a:rPr>
              <a:t>AFINIDAD </a:t>
            </a:r>
          </a:p>
        </p:txBody>
      </p:sp>
      <p:sp>
        <p:nvSpPr>
          <p:cNvPr id="38916" name="Rectangle 73"/>
          <p:cNvSpPr>
            <a:spLocks noChangeArrowheads="1"/>
          </p:cNvSpPr>
          <p:nvPr/>
        </p:nvSpPr>
        <p:spPr bwMode="auto">
          <a:xfrm>
            <a:off x="6621463" y="1362075"/>
            <a:ext cx="1169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800000"/>
                </a:solidFill>
              </a:rPr>
              <a:t>EN PAPEL</a:t>
            </a:r>
          </a:p>
        </p:txBody>
      </p:sp>
      <p:sp>
        <p:nvSpPr>
          <p:cNvPr id="38917" name="Rectangle 75"/>
          <p:cNvSpPr>
            <a:spLocks noChangeArrowheads="1"/>
          </p:cNvSpPr>
          <p:nvPr/>
        </p:nvSpPr>
        <p:spPr bwMode="auto">
          <a:xfrm>
            <a:off x="6621463" y="2276475"/>
            <a:ext cx="1982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800000"/>
                </a:solidFill>
              </a:rPr>
              <a:t>GEL FILTRACIÓN</a:t>
            </a:r>
          </a:p>
        </p:txBody>
      </p:sp>
      <p:sp>
        <p:nvSpPr>
          <p:cNvPr id="38918" name="Rectangle 76"/>
          <p:cNvSpPr>
            <a:spLocks noChangeArrowheads="1"/>
          </p:cNvSpPr>
          <p:nvPr/>
        </p:nvSpPr>
        <p:spPr bwMode="auto">
          <a:xfrm>
            <a:off x="6429388" y="3140075"/>
            <a:ext cx="2500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sz="1600" dirty="0" smtClean="0">
                <a:solidFill>
                  <a:srgbClr val="800000"/>
                </a:solidFill>
              </a:rPr>
              <a:t>IINTERCAMBIO </a:t>
            </a:r>
            <a:r>
              <a:rPr lang="es-ES" sz="1600" dirty="0" smtClean="0">
                <a:solidFill>
                  <a:srgbClr val="800000"/>
                </a:solidFill>
              </a:rPr>
              <a:t>IÓNICO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CROMATOFOCUSIONG</a:t>
            </a:r>
            <a:endParaRPr lang="ca-ES" sz="1600" dirty="0">
              <a:solidFill>
                <a:srgbClr val="800000"/>
              </a:solidFill>
            </a:endParaRPr>
          </a:p>
        </p:txBody>
      </p:sp>
      <p:sp>
        <p:nvSpPr>
          <p:cNvPr id="38919" name="Rectangle 77"/>
          <p:cNvSpPr>
            <a:spLocks noChangeArrowheads="1"/>
          </p:cNvSpPr>
          <p:nvPr/>
        </p:nvSpPr>
        <p:spPr bwMode="auto">
          <a:xfrm>
            <a:off x="6621463" y="3932238"/>
            <a:ext cx="21287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>
                <a:solidFill>
                  <a:srgbClr val="800000"/>
                </a:solidFill>
              </a:rPr>
              <a:t>EN CAPA FINA o TLC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HIDROFÓBICA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FASE REVERSA</a:t>
            </a:r>
            <a:endParaRPr lang="ca-ES" sz="1600" dirty="0">
              <a:solidFill>
                <a:srgbClr val="800000"/>
              </a:solidFill>
            </a:endParaRPr>
          </a:p>
        </p:txBody>
      </p:sp>
      <p:sp>
        <p:nvSpPr>
          <p:cNvPr id="38920" name="Rectangle 69"/>
          <p:cNvSpPr>
            <a:spLocks noChangeArrowheads="1"/>
          </p:cNvSpPr>
          <p:nvPr/>
        </p:nvSpPr>
        <p:spPr bwMode="auto">
          <a:xfrm>
            <a:off x="1116013" y="692150"/>
            <a:ext cx="863600" cy="57610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1" name="Rectangle 68"/>
          <p:cNvSpPr>
            <a:spLocks noChangeArrowheads="1"/>
          </p:cNvSpPr>
          <p:nvPr/>
        </p:nvSpPr>
        <p:spPr bwMode="auto">
          <a:xfrm>
            <a:off x="3276600" y="692150"/>
            <a:ext cx="1727200" cy="57610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2" name="Rectangle 67"/>
          <p:cNvSpPr>
            <a:spLocks noChangeArrowheads="1"/>
          </p:cNvSpPr>
          <p:nvPr/>
        </p:nvSpPr>
        <p:spPr bwMode="auto">
          <a:xfrm>
            <a:off x="5003800" y="692150"/>
            <a:ext cx="1584325" cy="57610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3" name="Text Box 2"/>
          <p:cNvSpPr txBox="1">
            <a:spLocks noChangeArrowheads="1"/>
          </p:cNvSpPr>
          <p:nvPr/>
        </p:nvSpPr>
        <p:spPr bwMode="auto">
          <a:xfrm>
            <a:off x="358775" y="115888"/>
            <a:ext cx="8424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TIPOS DE CROMATOGRAFÍA</a:t>
            </a:r>
            <a:endParaRPr lang="ca-ES" u="sng">
              <a:solidFill>
                <a:srgbClr val="FF0000"/>
              </a:solidFill>
            </a:endParaRPr>
          </a:p>
        </p:txBody>
      </p:sp>
      <p:sp>
        <p:nvSpPr>
          <p:cNvPr id="38924" name="Text Box 3"/>
          <p:cNvSpPr txBox="1">
            <a:spLocks noChangeArrowheads="1"/>
          </p:cNvSpPr>
          <p:nvPr/>
        </p:nvSpPr>
        <p:spPr bwMode="auto">
          <a:xfrm>
            <a:off x="755650" y="1244600"/>
            <a:ext cx="1841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1600"/>
          </a:p>
          <a:p>
            <a:endParaRPr lang="es-ES" sz="1600"/>
          </a:p>
          <a:p>
            <a:endParaRPr lang="es-ES" sz="1600"/>
          </a:p>
        </p:txBody>
      </p:sp>
      <p:sp>
        <p:nvSpPr>
          <p:cNvPr id="38925" name="Text Box 5"/>
          <p:cNvSpPr txBox="1">
            <a:spLocks noChangeArrowheads="1"/>
          </p:cNvSpPr>
          <p:nvPr/>
        </p:nvSpPr>
        <p:spPr bwMode="auto">
          <a:xfrm>
            <a:off x="3348038" y="4849813"/>
            <a:ext cx="1514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por afinidad</a:t>
            </a:r>
          </a:p>
        </p:txBody>
      </p:sp>
      <p:sp>
        <p:nvSpPr>
          <p:cNvPr id="38926" name="Rectangle 6"/>
          <p:cNvSpPr>
            <a:spLocks noChangeArrowheads="1"/>
          </p:cNvSpPr>
          <p:nvPr/>
        </p:nvSpPr>
        <p:spPr bwMode="auto">
          <a:xfrm>
            <a:off x="323850" y="692150"/>
            <a:ext cx="722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Fase </a:t>
            </a:r>
          </a:p>
          <a:p>
            <a:r>
              <a:rPr lang="ca-ES" sz="1600">
                <a:solidFill>
                  <a:srgbClr val="FF0000"/>
                </a:solidFill>
              </a:rPr>
              <a:t>móvil</a:t>
            </a:r>
          </a:p>
        </p:txBody>
      </p:sp>
      <p:sp>
        <p:nvSpPr>
          <p:cNvPr id="38927" name="Rectangle 7"/>
          <p:cNvSpPr>
            <a:spLocks noChangeArrowheads="1"/>
          </p:cNvSpPr>
          <p:nvPr/>
        </p:nvSpPr>
        <p:spPr bwMode="auto">
          <a:xfrm>
            <a:off x="1116013" y="692150"/>
            <a:ext cx="7985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Fase </a:t>
            </a:r>
          </a:p>
          <a:p>
            <a:r>
              <a:rPr lang="ca-ES" sz="1600">
                <a:solidFill>
                  <a:srgbClr val="FF0000"/>
                </a:solidFill>
              </a:rPr>
              <a:t>estac.</a:t>
            </a:r>
          </a:p>
        </p:txBody>
      </p:sp>
      <p:sp>
        <p:nvSpPr>
          <p:cNvPr id="38928" name="Rectangle 8"/>
          <p:cNvSpPr>
            <a:spLocks noChangeArrowheads="1"/>
          </p:cNvSpPr>
          <p:nvPr/>
        </p:nvSpPr>
        <p:spPr bwMode="auto">
          <a:xfrm>
            <a:off x="1116013" y="1339850"/>
            <a:ext cx="85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Líquida</a:t>
            </a:r>
          </a:p>
        </p:txBody>
      </p:sp>
      <p:sp>
        <p:nvSpPr>
          <p:cNvPr id="38929" name="Rectangle 9"/>
          <p:cNvSpPr>
            <a:spLocks noChangeArrowheads="1"/>
          </p:cNvSpPr>
          <p:nvPr/>
        </p:nvSpPr>
        <p:spPr bwMode="auto">
          <a:xfrm>
            <a:off x="1116013" y="3255963"/>
            <a:ext cx="776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Sólida</a:t>
            </a:r>
          </a:p>
        </p:txBody>
      </p:sp>
      <p:sp>
        <p:nvSpPr>
          <p:cNvPr id="38930" name="Rectangle 10"/>
          <p:cNvSpPr>
            <a:spLocks noChangeArrowheads="1"/>
          </p:cNvSpPr>
          <p:nvPr/>
        </p:nvSpPr>
        <p:spPr bwMode="auto">
          <a:xfrm>
            <a:off x="3348038" y="2276475"/>
            <a:ext cx="920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err="1"/>
              <a:t>Tamaño</a:t>
            </a:r>
            <a:endParaRPr lang="ca-ES" sz="1600" dirty="0"/>
          </a:p>
        </p:txBody>
      </p:sp>
      <p:sp>
        <p:nvSpPr>
          <p:cNvPr id="38931" name="Rectangle 11"/>
          <p:cNvSpPr>
            <a:spLocks noChangeArrowheads="1"/>
          </p:cNvSpPr>
          <p:nvPr/>
        </p:nvSpPr>
        <p:spPr bwMode="auto">
          <a:xfrm>
            <a:off x="1974850" y="3255963"/>
            <a:ext cx="1040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err="1"/>
              <a:t>Adsorción</a:t>
            </a:r>
            <a:endParaRPr lang="ca-ES" sz="1600" dirty="0"/>
          </a:p>
          <a:p>
            <a:endParaRPr lang="ca-ES" sz="1600" dirty="0"/>
          </a:p>
        </p:txBody>
      </p:sp>
      <p:sp>
        <p:nvSpPr>
          <p:cNvPr id="38932" name="Rectangle 12"/>
          <p:cNvSpPr>
            <a:spLocks noChangeArrowheads="1"/>
          </p:cNvSpPr>
          <p:nvPr/>
        </p:nvSpPr>
        <p:spPr bwMode="auto">
          <a:xfrm>
            <a:off x="3348038" y="1362075"/>
            <a:ext cx="1235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Solubilidad</a:t>
            </a:r>
          </a:p>
        </p:txBody>
      </p:sp>
      <p:sp>
        <p:nvSpPr>
          <p:cNvPr id="38933" name="Rectangle 13"/>
          <p:cNvSpPr>
            <a:spLocks noChangeArrowheads="1"/>
          </p:cNvSpPr>
          <p:nvPr/>
        </p:nvSpPr>
        <p:spPr bwMode="auto">
          <a:xfrm>
            <a:off x="252413" y="1339850"/>
            <a:ext cx="85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Líquida</a:t>
            </a:r>
          </a:p>
        </p:txBody>
      </p:sp>
      <p:sp>
        <p:nvSpPr>
          <p:cNvPr id="38934" name="Rectangle 14"/>
          <p:cNvSpPr>
            <a:spLocks noChangeArrowheads="1"/>
          </p:cNvSpPr>
          <p:nvPr/>
        </p:nvSpPr>
        <p:spPr bwMode="auto">
          <a:xfrm>
            <a:off x="3348038" y="3163888"/>
            <a:ext cx="1647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electrostáticas</a:t>
            </a:r>
          </a:p>
        </p:txBody>
      </p:sp>
      <p:sp>
        <p:nvSpPr>
          <p:cNvPr id="38935" name="Rectangle 17"/>
          <p:cNvSpPr>
            <a:spLocks noChangeArrowheads="1"/>
          </p:cNvSpPr>
          <p:nvPr/>
        </p:nvSpPr>
        <p:spPr bwMode="auto">
          <a:xfrm>
            <a:off x="5073650" y="936625"/>
            <a:ext cx="946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Nombre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5073650" y="4849813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Afinidad</a:t>
            </a:r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5073650" y="1362075"/>
            <a:ext cx="1358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Fase normal</a:t>
            </a:r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5073650" y="1841500"/>
            <a:ext cx="1408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Fase inversa</a:t>
            </a:r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5073650" y="2276475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Exclusión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5073650" y="3140075"/>
            <a:ext cx="1457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Intercambio </a:t>
            </a:r>
          </a:p>
          <a:p>
            <a:r>
              <a:rPr lang="ca-ES" sz="1600">
                <a:solidFill>
                  <a:srgbClr val="FFFF00"/>
                </a:solidFill>
              </a:rPr>
              <a:t>iónico</a:t>
            </a:r>
          </a:p>
        </p:txBody>
      </p:sp>
      <p:sp>
        <p:nvSpPr>
          <p:cNvPr id="38941" name="Rectangle 30"/>
          <p:cNvSpPr>
            <a:spLocks noChangeArrowheads="1"/>
          </p:cNvSpPr>
          <p:nvPr/>
        </p:nvSpPr>
        <p:spPr bwMode="auto">
          <a:xfrm>
            <a:off x="5073650" y="3932238"/>
            <a:ext cx="1390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Interacción </a:t>
            </a:r>
          </a:p>
          <a:p>
            <a:r>
              <a:rPr lang="ca-ES" sz="1600">
                <a:solidFill>
                  <a:srgbClr val="FFFF00"/>
                </a:solidFill>
              </a:rPr>
              <a:t>Hidrofóbica</a:t>
            </a:r>
          </a:p>
        </p:txBody>
      </p:sp>
      <p:sp>
        <p:nvSpPr>
          <p:cNvPr id="38942" name="Rectangle 52"/>
          <p:cNvSpPr>
            <a:spLocks noChangeArrowheads="1"/>
          </p:cNvSpPr>
          <p:nvPr/>
        </p:nvSpPr>
        <p:spPr bwMode="auto">
          <a:xfrm>
            <a:off x="1974850" y="1339850"/>
            <a:ext cx="1038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Reparto </a:t>
            </a:r>
          </a:p>
        </p:txBody>
      </p:sp>
      <p:sp>
        <p:nvSpPr>
          <p:cNvPr id="38943" name="Rectangle 53"/>
          <p:cNvSpPr>
            <a:spLocks noChangeArrowheads="1"/>
          </p:cNvSpPr>
          <p:nvPr/>
        </p:nvSpPr>
        <p:spPr bwMode="auto">
          <a:xfrm>
            <a:off x="3348038" y="3932238"/>
            <a:ext cx="162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Hidrofobicidad</a:t>
            </a:r>
          </a:p>
        </p:txBody>
      </p:sp>
      <p:sp>
        <p:nvSpPr>
          <p:cNvPr id="38944" name="Text Box 54"/>
          <p:cNvSpPr txBox="1">
            <a:spLocks noChangeArrowheads="1"/>
          </p:cNvSpPr>
          <p:nvPr/>
        </p:nvSpPr>
        <p:spPr bwMode="auto">
          <a:xfrm>
            <a:off x="3348038" y="5641975"/>
            <a:ext cx="1514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inespecíficas</a:t>
            </a:r>
          </a:p>
        </p:txBody>
      </p:sp>
      <p:sp>
        <p:nvSpPr>
          <p:cNvPr id="38945" name="Text Box 55"/>
          <p:cNvSpPr txBox="1">
            <a:spLocks noChangeArrowheads="1"/>
          </p:cNvSpPr>
          <p:nvPr/>
        </p:nvSpPr>
        <p:spPr bwMode="auto">
          <a:xfrm>
            <a:off x="1979613" y="936625"/>
            <a:ext cx="690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Clase</a:t>
            </a:r>
          </a:p>
        </p:txBody>
      </p:sp>
      <p:sp>
        <p:nvSpPr>
          <p:cNvPr id="38946" name="Text Box 56"/>
          <p:cNvSpPr txBox="1">
            <a:spLocks noChangeArrowheads="1"/>
          </p:cNvSpPr>
          <p:nvPr/>
        </p:nvSpPr>
        <p:spPr bwMode="auto">
          <a:xfrm>
            <a:off x="3348038" y="701675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Tipo</a:t>
            </a:r>
          </a:p>
          <a:p>
            <a:r>
              <a:rPr lang="ca-ES" sz="1600">
                <a:solidFill>
                  <a:srgbClr val="FF0000"/>
                </a:solidFill>
              </a:rPr>
              <a:t>(propiedad)</a:t>
            </a:r>
          </a:p>
        </p:txBody>
      </p:sp>
      <p:sp>
        <p:nvSpPr>
          <p:cNvPr id="38947" name="Line 57"/>
          <p:cNvSpPr>
            <a:spLocks noChangeShapeType="1"/>
          </p:cNvSpPr>
          <p:nvPr/>
        </p:nvSpPr>
        <p:spPr bwMode="auto">
          <a:xfrm>
            <a:off x="179388" y="1268413"/>
            <a:ext cx="87852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48" name="Line 58"/>
          <p:cNvSpPr>
            <a:spLocks noChangeShapeType="1"/>
          </p:cNvSpPr>
          <p:nvPr/>
        </p:nvSpPr>
        <p:spPr bwMode="auto">
          <a:xfrm>
            <a:off x="4976813" y="1790700"/>
            <a:ext cx="3987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49" name="Line 59"/>
          <p:cNvSpPr>
            <a:spLocks noChangeShapeType="1"/>
          </p:cNvSpPr>
          <p:nvPr/>
        </p:nvSpPr>
        <p:spPr bwMode="auto">
          <a:xfrm>
            <a:off x="3260725" y="2247900"/>
            <a:ext cx="57324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0" name="Line 61"/>
          <p:cNvSpPr>
            <a:spLocks noChangeShapeType="1"/>
          </p:cNvSpPr>
          <p:nvPr/>
        </p:nvSpPr>
        <p:spPr bwMode="auto">
          <a:xfrm>
            <a:off x="3270250" y="3879850"/>
            <a:ext cx="56943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1" name="Line 62"/>
          <p:cNvSpPr>
            <a:spLocks noChangeShapeType="1"/>
          </p:cNvSpPr>
          <p:nvPr/>
        </p:nvSpPr>
        <p:spPr bwMode="auto">
          <a:xfrm>
            <a:off x="3268663" y="4821238"/>
            <a:ext cx="56959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2" name="Line 63"/>
          <p:cNvSpPr>
            <a:spLocks noChangeShapeType="1"/>
          </p:cNvSpPr>
          <p:nvPr/>
        </p:nvSpPr>
        <p:spPr bwMode="auto">
          <a:xfrm>
            <a:off x="3249613" y="5637213"/>
            <a:ext cx="5715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3" name="Line 64"/>
          <p:cNvSpPr>
            <a:spLocks noChangeShapeType="1"/>
          </p:cNvSpPr>
          <p:nvPr/>
        </p:nvSpPr>
        <p:spPr bwMode="auto">
          <a:xfrm>
            <a:off x="1279525" y="2214563"/>
            <a:ext cx="786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4" name="Line 65"/>
          <p:cNvSpPr>
            <a:spLocks noChangeShapeType="1"/>
          </p:cNvSpPr>
          <p:nvPr/>
        </p:nvSpPr>
        <p:spPr bwMode="auto">
          <a:xfrm>
            <a:off x="179388" y="6453188"/>
            <a:ext cx="8785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5" name="Text Box 100"/>
          <p:cNvSpPr txBox="1">
            <a:spLocks noChangeArrowheads="1"/>
          </p:cNvSpPr>
          <p:nvPr/>
        </p:nvSpPr>
        <p:spPr bwMode="auto">
          <a:xfrm>
            <a:off x="5076825" y="5641975"/>
            <a:ext cx="1130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Adsorción</a:t>
            </a:r>
          </a:p>
        </p:txBody>
      </p:sp>
      <p:sp>
        <p:nvSpPr>
          <p:cNvPr id="38956" name="Rectangle 101"/>
          <p:cNvSpPr>
            <a:spLocks noChangeArrowheads="1"/>
          </p:cNvSpPr>
          <p:nvPr/>
        </p:nvSpPr>
        <p:spPr bwMode="auto">
          <a:xfrm>
            <a:off x="6588125" y="5734050"/>
            <a:ext cx="2109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solidFill>
                  <a:srgbClr val="800000"/>
                </a:solidFill>
              </a:rPr>
              <a:t>HIDROXIAPATITO</a:t>
            </a:r>
            <a:endParaRPr lang="ca-ES" sz="1600">
              <a:solidFill>
                <a:srgbClr val="800000"/>
              </a:solidFill>
            </a:endParaRPr>
          </a:p>
        </p:txBody>
      </p:sp>
      <p:sp>
        <p:nvSpPr>
          <p:cNvPr id="96359" name="Oval 103"/>
          <p:cNvSpPr>
            <a:spLocks noChangeArrowheads="1"/>
          </p:cNvSpPr>
          <p:nvPr/>
        </p:nvSpPr>
        <p:spPr bwMode="auto">
          <a:xfrm>
            <a:off x="6572250" y="2286000"/>
            <a:ext cx="2125663" cy="638175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6360" name="Oval 104"/>
          <p:cNvSpPr>
            <a:spLocks noChangeArrowheads="1"/>
          </p:cNvSpPr>
          <p:nvPr/>
        </p:nvSpPr>
        <p:spPr bwMode="auto">
          <a:xfrm>
            <a:off x="6286512" y="3000373"/>
            <a:ext cx="2857487" cy="785818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6362" name="Oval 106"/>
          <p:cNvSpPr>
            <a:spLocks noChangeArrowheads="1"/>
          </p:cNvSpPr>
          <p:nvPr/>
        </p:nvSpPr>
        <p:spPr bwMode="auto">
          <a:xfrm>
            <a:off x="6643702" y="5072074"/>
            <a:ext cx="2079625" cy="595313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0" name="Line 64"/>
          <p:cNvSpPr>
            <a:spLocks noChangeShapeType="1"/>
          </p:cNvSpPr>
          <p:nvPr/>
        </p:nvSpPr>
        <p:spPr bwMode="auto">
          <a:xfrm>
            <a:off x="1279525" y="3000372"/>
            <a:ext cx="786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928794" y="2285992"/>
            <a:ext cx="13755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smtClean="0"/>
              <a:t>NO </a:t>
            </a:r>
            <a:r>
              <a:rPr lang="ca-ES" sz="1600" dirty="0" err="1" smtClean="0"/>
              <a:t>Adsorción</a:t>
            </a:r>
            <a:endParaRPr lang="ca-ES" sz="1600" dirty="0"/>
          </a:p>
          <a:p>
            <a:endParaRPr lang="ca-ES" sz="1600" dirty="0"/>
          </a:p>
        </p:txBody>
      </p:sp>
      <p:sp>
        <p:nvSpPr>
          <p:cNvPr id="52" name="Oval 104"/>
          <p:cNvSpPr>
            <a:spLocks noChangeArrowheads="1"/>
          </p:cNvSpPr>
          <p:nvPr/>
        </p:nvSpPr>
        <p:spPr bwMode="auto">
          <a:xfrm>
            <a:off x="6286513" y="4214818"/>
            <a:ext cx="2857487" cy="785818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59" grpId="0" animBg="1"/>
      <p:bldP spid="96360" grpId="0" animBg="1"/>
      <p:bldP spid="96362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3"/>
          <p:cNvSpPr>
            <a:spLocks noChangeArrowheads="1"/>
          </p:cNvSpPr>
          <p:nvPr/>
        </p:nvSpPr>
        <p:spPr bwMode="auto">
          <a:xfrm>
            <a:off x="1187450" y="188913"/>
            <a:ext cx="669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SUPERFICIE PLANA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3490913" y="1131888"/>
            <a:ext cx="1547812" cy="1968500"/>
            <a:chOff x="2199" y="713"/>
            <a:chExt cx="975" cy="1240"/>
          </a:xfrm>
        </p:grpSpPr>
        <p:sp>
          <p:nvSpPr>
            <p:cNvPr id="39992" name="Rectangle 44"/>
            <p:cNvSpPr>
              <a:spLocks noChangeArrowheads="1"/>
            </p:cNvSpPr>
            <p:nvPr/>
          </p:nvSpPr>
          <p:spPr bwMode="auto">
            <a:xfrm>
              <a:off x="2199" y="713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93" name="Line 45"/>
            <p:cNvSpPr>
              <a:spLocks noChangeShapeType="1"/>
            </p:cNvSpPr>
            <p:nvPr/>
          </p:nvSpPr>
          <p:spPr bwMode="auto">
            <a:xfrm>
              <a:off x="2199" y="1834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94" name="Oval 46"/>
            <p:cNvSpPr>
              <a:spLocks noChangeArrowheads="1"/>
            </p:cNvSpPr>
            <p:nvPr/>
          </p:nvSpPr>
          <p:spPr bwMode="auto">
            <a:xfrm>
              <a:off x="2591" y="1774"/>
              <a:ext cx="122" cy="104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6311900" y="895350"/>
            <a:ext cx="2300288" cy="2468563"/>
            <a:chOff x="3976" y="564"/>
            <a:chExt cx="1449" cy="1555"/>
          </a:xfrm>
        </p:grpSpPr>
        <p:sp>
          <p:nvSpPr>
            <p:cNvPr id="39986" name="Rectangle 54"/>
            <p:cNvSpPr>
              <a:spLocks noChangeArrowheads="1"/>
            </p:cNvSpPr>
            <p:nvPr/>
          </p:nvSpPr>
          <p:spPr bwMode="auto">
            <a:xfrm>
              <a:off x="4211" y="729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7" name="AutoShape 61"/>
            <p:cNvSpPr>
              <a:spLocks noChangeArrowheads="1"/>
            </p:cNvSpPr>
            <p:nvPr/>
          </p:nvSpPr>
          <p:spPr bwMode="auto">
            <a:xfrm>
              <a:off x="3983" y="1826"/>
              <a:ext cx="1442" cy="277"/>
            </a:xfrm>
            <a:prstGeom prst="cube">
              <a:avLst>
                <a:gd name="adj" fmla="val 69676"/>
              </a:avLst>
            </a:prstGeom>
            <a:solidFill>
              <a:schemeClr val="hlink">
                <a:alpha val="45882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8" name="Line 56"/>
            <p:cNvSpPr>
              <a:spLocks noChangeShapeType="1"/>
            </p:cNvSpPr>
            <p:nvPr/>
          </p:nvSpPr>
          <p:spPr bwMode="auto">
            <a:xfrm>
              <a:off x="4174" y="564"/>
              <a:ext cx="1" cy="12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89" name="Line 38"/>
            <p:cNvSpPr>
              <a:spLocks noChangeShapeType="1"/>
            </p:cNvSpPr>
            <p:nvPr/>
          </p:nvSpPr>
          <p:spPr bwMode="auto">
            <a:xfrm>
              <a:off x="4215" y="1827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90" name="Oval 39"/>
            <p:cNvSpPr>
              <a:spLocks noChangeArrowheads="1"/>
            </p:cNvSpPr>
            <p:nvPr/>
          </p:nvSpPr>
          <p:spPr bwMode="auto">
            <a:xfrm>
              <a:off x="4607" y="1766"/>
              <a:ext cx="122" cy="104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91" name="AutoShape 55"/>
            <p:cNvSpPr>
              <a:spLocks noChangeArrowheads="1"/>
            </p:cNvSpPr>
            <p:nvPr/>
          </p:nvSpPr>
          <p:spPr bwMode="auto">
            <a:xfrm>
              <a:off x="3976" y="568"/>
              <a:ext cx="1442" cy="1551"/>
            </a:xfrm>
            <a:prstGeom prst="cube">
              <a:avLst>
                <a:gd name="adj" fmla="val 1352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4" name="Group 79"/>
          <p:cNvGrpSpPr>
            <a:grpSpLocks/>
          </p:cNvGrpSpPr>
          <p:nvPr/>
        </p:nvGrpSpPr>
        <p:grpSpPr bwMode="auto">
          <a:xfrm>
            <a:off x="73025" y="736600"/>
            <a:ext cx="2281238" cy="2505075"/>
            <a:chOff x="46" y="464"/>
            <a:chExt cx="1437" cy="1578"/>
          </a:xfrm>
        </p:grpSpPr>
        <p:sp>
          <p:nvSpPr>
            <p:cNvPr id="39982" name="Rectangle 8"/>
            <p:cNvSpPr>
              <a:spLocks noChangeArrowheads="1"/>
            </p:cNvSpPr>
            <p:nvPr/>
          </p:nvSpPr>
          <p:spPr bwMode="auto">
            <a:xfrm>
              <a:off x="381" y="802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3" name="Line 9"/>
            <p:cNvSpPr>
              <a:spLocks noChangeShapeType="1"/>
            </p:cNvSpPr>
            <p:nvPr/>
          </p:nvSpPr>
          <p:spPr bwMode="auto">
            <a:xfrm>
              <a:off x="381" y="1923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84" name="Text Box 66"/>
            <p:cNvSpPr txBox="1">
              <a:spLocks noChangeArrowheads="1"/>
            </p:cNvSpPr>
            <p:nvPr/>
          </p:nvSpPr>
          <p:spPr bwMode="auto">
            <a:xfrm>
              <a:off x="46" y="464"/>
              <a:ext cx="1197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F. ESTACIONARIA</a:t>
              </a:r>
            </a:p>
            <a:p>
              <a:r>
                <a:rPr lang="es-ES" sz="1400"/>
                <a:t>(polar)</a:t>
              </a:r>
            </a:p>
          </p:txBody>
        </p:sp>
        <p:sp>
          <p:nvSpPr>
            <p:cNvPr id="39985" name="Freeform 68"/>
            <p:cNvSpPr>
              <a:spLocks/>
            </p:cNvSpPr>
            <p:nvPr/>
          </p:nvSpPr>
          <p:spPr bwMode="auto">
            <a:xfrm>
              <a:off x="962" y="651"/>
              <a:ext cx="521" cy="496"/>
            </a:xfrm>
            <a:custGeom>
              <a:avLst/>
              <a:gdLst>
                <a:gd name="T0" fmla="*/ 274 w 521"/>
                <a:gd name="T1" fmla="*/ 0 h 496"/>
                <a:gd name="T2" fmla="*/ 475 w 521"/>
                <a:gd name="T3" fmla="*/ 94 h 496"/>
                <a:gd name="T4" fmla="*/ 0 w 521"/>
                <a:gd name="T5" fmla="*/ 496 h 496"/>
                <a:gd name="T6" fmla="*/ 0 60000 65536"/>
                <a:gd name="T7" fmla="*/ 0 60000 65536"/>
                <a:gd name="T8" fmla="*/ 0 60000 65536"/>
                <a:gd name="T9" fmla="*/ 0 w 521"/>
                <a:gd name="T10" fmla="*/ 0 h 496"/>
                <a:gd name="T11" fmla="*/ 521 w 521"/>
                <a:gd name="T12" fmla="*/ 496 h 4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1" h="496">
                  <a:moveTo>
                    <a:pt x="274" y="0"/>
                  </a:moveTo>
                  <a:cubicBezTo>
                    <a:pt x="397" y="5"/>
                    <a:pt x="521" y="11"/>
                    <a:pt x="475" y="94"/>
                  </a:cubicBezTo>
                  <a:cubicBezTo>
                    <a:pt x="429" y="177"/>
                    <a:pt x="214" y="336"/>
                    <a:pt x="0" y="4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5" name="Group 77"/>
          <p:cNvGrpSpPr>
            <a:grpSpLocks/>
          </p:cNvGrpSpPr>
          <p:nvPr/>
        </p:nvGrpSpPr>
        <p:grpSpPr bwMode="auto">
          <a:xfrm>
            <a:off x="180975" y="2389188"/>
            <a:ext cx="1239838" cy="731837"/>
            <a:chOff x="114" y="1505"/>
            <a:chExt cx="781" cy="461"/>
          </a:xfrm>
        </p:grpSpPr>
        <p:sp>
          <p:nvSpPr>
            <p:cNvPr id="39979" name="Oval 10"/>
            <p:cNvSpPr>
              <a:spLocks noChangeArrowheads="1"/>
            </p:cNvSpPr>
            <p:nvPr/>
          </p:nvSpPr>
          <p:spPr bwMode="auto">
            <a:xfrm>
              <a:off x="773" y="1863"/>
              <a:ext cx="122" cy="103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0" name="Text Box 69"/>
            <p:cNvSpPr txBox="1">
              <a:spLocks noChangeArrowheads="1"/>
            </p:cNvSpPr>
            <p:nvPr/>
          </p:nvSpPr>
          <p:spPr bwMode="auto">
            <a:xfrm>
              <a:off x="114" y="1505"/>
              <a:ext cx="67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MUESTRA</a:t>
              </a:r>
            </a:p>
          </p:txBody>
        </p:sp>
        <p:sp>
          <p:nvSpPr>
            <p:cNvPr id="39981" name="Line 70"/>
            <p:cNvSpPr>
              <a:spLocks noChangeShapeType="1"/>
            </p:cNvSpPr>
            <p:nvPr/>
          </p:nvSpPr>
          <p:spPr bwMode="auto">
            <a:xfrm>
              <a:off x="543" y="1696"/>
              <a:ext cx="207" cy="1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360363" y="3702050"/>
            <a:ext cx="2884487" cy="2878138"/>
            <a:chOff x="227" y="2332"/>
            <a:chExt cx="1817" cy="1813"/>
          </a:xfrm>
        </p:grpSpPr>
        <p:sp>
          <p:nvSpPr>
            <p:cNvPr id="39972" name="Rectangle 15"/>
            <p:cNvSpPr>
              <a:spLocks noChangeArrowheads="1"/>
            </p:cNvSpPr>
            <p:nvPr/>
          </p:nvSpPr>
          <p:spPr bwMode="auto">
            <a:xfrm>
              <a:off x="865" y="2603"/>
              <a:ext cx="1179" cy="15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3" name="Line 16"/>
            <p:cNvSpPr>
              <a:spLocks noChangeShapeType="1"/>
            </p:cNvSpPr>
            <p:nvPr/>
          </p:nvSpPr>
          <p:spPr bwMode="auto">
            <a:xfrm>
              <a:off x="865" y="4008"/>
              <a:ext cx="117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4" name="Oval 17"/>
            <p:cNvSpPr>
              <a:spLocks noChangeArrowheads="1"/>
            </p:cNvSpPr>
            <p:nvPr/>
          </p:nvSpPr>
          <p:spPr bwMode="auto">
            <a:xfrm>
              <a:off x="1182" y="3641"/>
              <a:ext cx="148" cy="12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5" name="Oval 18"/>
            <p:cNvSpPr>
              <a:spLocks noChangeArrowheads="1"/>
            </p:cNvSpPr>
            <p:nvPr/>
          </p:nvSpPr>
          <p:spPr bwMode="auto">
            <a:xfrm>
              <a:off x="1182" y="2920"/>
              <a:ext cx="148" cy="12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6" name="Line 21"/>
            <p:cNvSpPr>
              <a:spLocks noChangeShapeType="1"/>
            </p:cNvSpPr>
            <p:nvPr/>
          </p:nvSpPr>
          <p:spPr bwMode="auto">
            <a:xfrm>
              <a:off x="864" y="2739"/>
              <a:ext cx="11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7" name="Text Box 22"/>
            <p:cNvSpPr txBox="1">
              <a:spLocks noChangeArrowheads="1"/>
            </p:cNvSpPr>
            <p:nvPr/>
          </p:nvSpPr>
          <p:spPr bwMode="auto">
            <a:xfrm>
              <a:off x="227" y="2332"/>
              <a:ext cx="17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FRENTE de avance del solvente</a:t>
              </a:r>
            </a:p>
          </p:txBody>
        </p:sp>
        <p:sp>
          <p:nvSpPr>
            <p:cNvPr id="39978" name="Freeform 71"/>
            <p:cNvSpPr>
              <a:spLocks/>
            </p:cNvSpPr>
            <p:nvPr/>
          </p:nvSpPr>
          <p:spPr bwMode="auto">
            <a:xfrm>
              <a:off x="590" y="2503"/>
              <a:ext cx="415" cy="201"/>
            </a:xfrm>
            <a:custGeom>
              <a:avLst/>
              <a:gdLst>
                <a:gd name="T0" fmla="*/ 95 w 408"/>
                <a:gd name="T1" fmla="*/ 0 h 134"/>
                <a:gd name="T2" fmla="*/ 54 w 408"/>
                <a:gd name="T3" fmla="*/ 141 h 134"/>
                <a:gd name="T4" fmla="*/ 415 w 408"/>
                <a:gd name="T5" fmla="*/ 201 h 134"/>
                <a:gd name="T6" fmla="*/ 0 60000 65536"/>
                <a:gd name="T7" fmla="*/ 0 60000 65536"/>
                <a:gd name="T8" fmla="*/ 0 60000 65536"/>
                <a:gd name="T9" fmla="*/ 0 w 408"/>
                <a:gd name="T10" fmla="*/ 0 h 134"/>
                <a:gd name="T11" fmla="*/ 408 w 408"/>
                <a:gd name="T12" fmla="*/ 134 h 1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8" h="134">
                  <a:moveTo>
                    <a:pt x="93" y="0"/>
                  </a:moveTo>
                  <a:cubicBezTo>
                    <a:pt x="46" y="36"/>
                    <a:pt x="0" y="72"/>
                    <a:pt x="53" y="94"/>
                  </a:cubicBezTo>
                  <a:cubicBezTo>
                    <a:pt x="106" y="116"/>
                    <a:pt x="257" y="125"/>
                    <a:pt x="408" y="13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691313" y="1754188"/>
            <a:ext cx="2341562" cy="1149350"/>
            <a:chOff x="4215" y="1105"/>
            <a:chExt cx="1475" cy="724"/>
          </a:xfrm>
        </p:grpSpPr>
        <p:grpSp>
          <p:nvGrpSpPr>
            <p:cNvPr id="39968" name="Group 87"/>
            <p:cNvGrpSpPr>
              <a:grpSpLocks/>
            </p:cNvGrpSpPr>
            <p:nvPr/>
          </p:nvGrpSpPr>
          <p:grpSpPr bwMode="auto">
            <a:xfrm>
              <a:off x="4215" y="1105"/>
              <a:ext cx="975" cy="724"/>
              <a:chOff x="4215" y="1105"/>
              <a:chExt cx="975" cy="724"/>
            </a:xfrm>
          </p:grpSpPr>
          <p:sp>
            <p:nvSpPr>
              <p:cNvPr id="39970" name="Rectangle 42"/>
              <p:cNvSpPr>
                <a:spLocks noChangeArrowheads="1"/>
              </p:cNvSpPr>
              <p:nvPr/>
            </p:nvSpPr>
            <p:spPr bwMode="auto">
              <a:xfrm>
                <a:off x="4215" y="1105"/>
                <a:ext cx="975" cy="724"/>
              </a:xfrm>
              <a:prstGeom prst="rect">
                <a:avLst/>
              </a:prstGeom>
              <a:solidFill>
                <a:schemeClr val="hlink">
                  <a:alpha val="45882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971" name="AutoShape 43"/>
              <p:cNvSpPr>
                <a:spLocks noChangeArrowheads="1"/>
              </p:cNvSpPr>
              <p:nvPr/>
            </p:nvSpPr>
            <p:spPr bwMode="auto">
              <a:xfrm>
                <a:off x="4578" y="1305"/>
                <a:ext cx="183" cy="414"/>
              </a:xfrm>
              <a:prstGeom prst="upArrow">
                <a:avLst>
                  <a:gd name="adj1" fmla="val 50000"/>
                  <a:gd name="adj2" fmla="val 56557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39969" name="Text Box 72"/>
            <p:cNvSpPr txBox="1">
              <a:spLocks noChangeArrowheads="1"/>
            </p:cNvSpPr>
            <p:nvPr/>
          </p:nvSpPr>
          <p:spPr bwMode="auto">
            <a:xfrm>
              <a:off x="4764" y="1307"/>
              <a:ext cx="926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FLUJO</a:t>
              </a:r>
            </a:p>
            <a:p>
              <a:r>
                <a:rPr lang="es-ES" sz="1400"/>
                <a:t>propiciado por CAPILARIDAD </a:t>
              </a:r>
            </a:p>
          </p:txBody>
        </p:sp>
      </p:grpSp>
      <p:grpSp>
        <p:nvGrpSpPr>
          <p:cNvPr id="9" name="Group 84"/>
          <p:cNvGrpSpPr>
            <a:grpSpLocks/>
          </p:cNvGrpSpPr>
          <p:nvPr/>
        </p:nvGrpSpPr>
        <p:grpSpPr bwMode="auto">
          <a:xfrm>
            <a:off x="3117850" y="2906713"/>
            <a:ext cx="2476500" cy="1271587"/>
            <a:chOff x="1964" y="1831"/>
            <a:chExt cx="1560" cy="801"/>
          </a:xfrm>
        </p:grpSpPr>
        <p:sp>
          <p:nvSpPr>
            <p:cNvPr id="39965" name="Text Box 65"/>
            <p:cNvSpPr txBox="1">
              <a:spLocks noChangeArrowheads="1"/>
            </p:cNvSpPr>
            <p:nvPr/>
          </p:nvSpPr>
          <p:spPr bwMode="auto">
            <a:xfrm>
              <a:off x="2546" y="2172"/>
              <a:ext cx="850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FASE MÓVIL</a:t>
              </a:r>
            </a:p>
            <a:p>
              <a:r>
                <a:rPr lang="es-ES" sz="1400"/>
                <a:t>(apolar)</a:t>
              </a:r>
            </a:p>
            <a:p>
              <a:endParaRPr lang="es-ES" sz="1400"/>
            </a:p>
          </p:txBody>
        </p:sp>
        <p:sp>
          <p:nvSpPr>
            <p:cNvPr id="39966" name="Freeform 67"/>
            <p:cNvSpPr>
              <a:spLocks/>
            </p:cNvSpPr>
            <p:nvPr/>
          </p:nvSpPr>
          <p:spPr bwMode="auto">
            <a:xfrm>
              <a:off x="3274" y="1977"/>
              <a:ext cx="250" cy="188"/>
            </a:xfrm>
            <a:custGeom>
              <a:avLst/>
              <a:gdLst>
                <a:gd name="T0" fmla="*/ 53 w 250"/>
                <a:gd name="T1" fmla="*/ 188 h 188"/>
                <a:gd name="T2" fmla="*/ 241 w 250"/>
                <a:gd name="T3" fmla="*/ 67 h 188"/>
                <a:gd name="T4" fmla="*/ 0 w 250"/>
                <a:gd name="T5" fmla="*/ 0 h 188"/>
                <a:gd name="T6" fmla="*/ 0 60000 65536"/>
                <a:gd name="T7" fmla="*/ 0 60000 65536"/>
                <a:gd name="T8" fmla="*/ 0 60000 65536"/>
                <a:gd name="T9" fmla="*/ 0 w 250"/>
                <a:gd name="T10" fmla="*/ 0 h 188"/>
                <a:gd name="T11" fmla="*/ 250 w 250"/>
                <a:gd name="T12" fmla="*/ 188 h 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0" h="188">
                  <a:moveTo>
                    <a:pt x="53" y="188"/>
                  </a:moveTo>
                  <a:cubicBezTo>
                    <a:pt x="151" y="143"/>
                    <a:pt x="250" y="98"/>
                    <a:pt x="241" y="67"/>
                  </a:cubicBezTo>
                  <a:cubicBezTo>
                    <a:pt x="232" y="36"/>
                    <a:pt x="116" y="18"/>
                    <a:pt x="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9967" name="AutoShape 47"/>
            <p:cNvSpPr>
              <a:spLocks noChangeArrowheads="1"/>
            </p:cNvSpPr>
            <p:nvPr/>
          </p:nvSpPr>
          <p:spPr bwMode="auto">
            <a:xfrm>
              <a:off x="1964" y="1831"/>
              <a:ext cx="1442" cy="277"/>
            </a:xfrm>
            <a:prstGeom prst="cube">
              <a:avLst>
                <a:gd name="adj" fmla="val 69676"/>
              </a:avLst>
            </a:prstGeom>
            <a:solidFill>
              <a:schemeClr val="hlink">
                <a:alpha val="45882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10" name="Group 86"/>
          <p:cNvGrpSpPr>
            <a:grpSpLocks/>
          </p:cNvGrpSpPr>
          <p:nvPr/>
        </p:nvGrpSpPr>
        <p:grpSpPr bwMode="auto">
          <a:xfrm>
            <a:off x="2212975" y="641350"/>
            <a:ext cx="3194050" cy="2717800"/>
            <a:chOff x="1394" y="404"/>
            <a:chExt cx="2012" cy="1712"/>
          </a:xfrm>
        </p:grpSpPr>
        <p:sp>
          <p:nvSpPr>
            <p:cNvPr id="39959" name="AutoShape 73"/>
            <p:cNvSpPr>
              <a:spLocks noChangeArrowheads="1"/>
            </p:cNvSpPr>
            <p:nvPr/>
          </p:nvSpPr>
          <p:spPr bwMode="auto">
            <a:xfrm>
              <a:off x="1394" y="1174"/>
              <a:ext cx="560" cy="453"/>
            </a:xfrm>
            <a:prstGeom prst="rightArrow">
              <a:avLst>
                <a:gd name="adj1" fmla="val 62028"/>
                <a:gd name="adj2" fmla="val 30905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  <p:grpSp>
          <p:nvGrpSpPr>
            <p:cNvPr id="39960" name="Group 83"/>
            <p:cNvGrpSpPr>
              <a:grpSpLocks/>
            </p:cNvGrpSpPr>
            <p:nvPr/>
          </p:nvGrpSpPr>
          <p:grpSpPr bwMode="auto">
            <a:xfrm>
              <a:off x="1514" y="404"/>
              <a:ext cx="1892" cy="1712"/>
              <a:chOff x="1514" y="404"/>
              <a:chExt cx="1892" cy="1712"/>
            </a:xfrm>
          </p:grpSpPr>
          <p:sp>
            <p:nvSpPr>
              <p:cNvPr id="39961" name="Line 51"/>
              <p:cNvSpPr>
                <a:spLocks noChangeShapeType="1"/>
              </p:cNvSpPr>
              <p:nvPr/>
            </p:nvSpPr>
            <p:spPr bwMode="auto">
              <a:xfrm>
                <a:off x="2162" y="561"/>
                <a:ext cx="1" cy="128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62" name="AutoShape 48"/>
              <p:cNvSpPr>
                <a:spLocks noChangeArrowheads="1"/>
              </p:cNvSpPr>
              <p:nvPr/>
            </p:nvSpPr>
            <p:spPr bwMode="auto">
              <a:xfrm>
                <a:off x="1964" y="565"/>
                <a:ext cx="1442" cy="1551"/>
              </a:xfrm>
              <a:prstGeom prst="cube">
                <a:avLst>
                  <a:gd name="adj" fmla="val 13528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963" name="Text Box 74"/>
              <p:cNvSpPr txBox="1">
                <a:spLocks noChangeArrowheads="1"/>
              </p:cNvSpPr>
              <p:nvPr/>
            </p:nvSpPr>
            <p:spPr bwMode="auto">
              <a:xfrm>
                <a:off x="1514" y="404"/>
                <a:ext cx="1204" cy="32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/>
                  <a:t>CÁMARA</a:t>
                </a:r>
              </a:p>
              <a:p>
                <a:r>
                  <a:rPr lang="es-ES" sz="1400"/>
                  <a:t>CROMATOGRÁFICA</a:t>
                </a:r>
              </a:p>
            </p:txBody>
          </p:sp>
          <p:sp>
            <p:nvSpPr>
              <p:cNvPr id="39964" name="Freeform 75"/>
              <p:cNvSpPr>
                <a:spLocks/>
              </p:cNvSpPr>
              <p:nvPr/>
            </p:nvSpPr>
            <p:spPr bwMode="auto">
              <a:xfrm>
                <a:off x="1638" y="832"/>
                <a:ext cx="336" cy="202"/>
              </a:xfrm>
              <a:custGeom>
                <a:avLst/>
                <a:gdLst>
                  <a:gd name="T0" fmla="*/ 82 w 336"/>
                  <a:gd name="T1" fmla="*/ 0 h 202"/>
                  <a:gd name="T2" fmla="*/ 42 w 336"/>
                  <a:gd name="T3" fmla="*/ 174 h 202"/>
                  <a:gd name="T4" fmla="*/ 336 w 336"/>
                  <a:gd name="T5" fmla="*/ 167 h 202"/>
                  <a:gd name="T6" fmla="*/ 0 60000 65536"/>
                  <a:gd name="T7" fmla="*/ 0 60000 65536"/>
                  <a:gd name="T8" fmla="*/ 0 60000 65536"/>
                  <a:gd name="T9" fmla="*/ 0 w 336"/>
                  <a:gd name="T10" fmla="*/ 0 h 202"/>
                  <a:gd name="T11" fmla="*/ 336 w 336"/>
                  <a:gd name="T12" fmla="*/ 202 h 2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" h="202">
                    <a:moveTo>
                      <a:pt x="82" y="0"/>
                    </a:moveTo>
                    <a:cubicBezTo>
                      <a:pt x="41" y="73"/>
                      <a:pt x="0" y="146"/>
                      <a:pt x="42" y="174"/>
                    </a:cubicBezTo>
                    <a:cubicBezTo>
                      <a:pt x="84" y="202"/>
                      <a:pt x="210" y="184"/>
                      <a:pt x="336" y="167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sp>
        <p:nvSpPr>
          <p:cNvPr id="103500" name="AutoShape 76"/>
          <p:cNvSpPr>
            <a:spLocks noChangeArrowheads="1"/>
          </p:cNvSpPr>
          <p:nvPr/>
        </p:nvSpPr>
        <p:spPr bwMode="auto">
          <a:xfrm>
            <a:off x="5480050" y="1816100"/>
            <a:ext cx="889000" cy="719138"/>
          </a:xfrm>
          <a:prstGeom prst="rightArrow">
            <a:avLst>
              <a:gd name="adj1" fmla="val 62028"/>
              <a:gd name="adj2" fmla="val 30905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12" name="Group 93"/>
          <p:cNvGrpSpPr>
            <a:grpSpLocks/>
          </p:cNvGrpSpPr>
          <p:nvPr/>
        </p:nvGrpSpPr>
        <p:grpSpPr bwMode="auto">
          <a:xfrm>
            <a:off x="1201738" y="4278313"/>
            <a:ext cx="7745412" cy="2085975"/>
            <a:chOff x="757" y="2695"/>
            <a:chExt cx="4879" cy="1314"/>
          </a:xfrm>
        </p:grpSpPr>
        <p:sp>
          <p:nvSpPr>
            <p:cNvPr id="39951" name="Line 64"/>
            <p:cNvSpPr>
              <a:spLocks noChangeShapeType="1"/>
            </p:cNvSpPr>
            <p:nvPr/>
          </p:nvSpPr>
          <p:spPr bwMode="auto">
            <a:xfrm>
              <a:off x="3267" y="2968"/>
              <a:ext cx="2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9952" name="Group 92"/>
            <p:cNvGrpSpPr>
              <a:grpSpLocks/>
            </p:cNvGrpSpPr>
            <p:nvPr/>
          </p:nvGrpSpPr>
          <p:grpSpPr bwMode="auto">
            <a:xfrm>
              <a:off x="757" y="2695"/>
              <a:ext cx="4879" cy="1314"/>
              <a:chOff x="757" y="2695"/>
              <a:chExt cx="4879" cy="1314"/>
            </a:xfrm>
          </p:grpSpPr>
          <p:sp>
            <p:nvSpPr>
              <p:cNvPr id="39953" name="Text Box 62"/>
              <p:cNvSpPr txBox="1">
                <a:spLocks noChangeArrowheads="1"/>
              </p:cNvSpPr>
              <p:nvPr/>
            </p:nvSpPr>
            <p:spPr bwMode="auto">
              <a:xfrm>
                <a:off x="2949" y="2695"/>
                <a:ext cx="2536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/>
                  <a:t>     distancia avanzada por la molécula</a:t>
                </a:r>
              </a:p>
              <a:p>
                <a:r>
                  <a:rPr lang="es-ES" sz="1600"/>
                  <a:t>Rf=</a:t>
                </a:r>
              </a:p>
              <a:p>
                <a:r>
                  <a:rPr lang="es-ES" sz="1600"/>
                  <a:t>     distancia avanzada por el frente</a:t>
                </a:r>
                <a:endParaRPr lang="ca-ES" sz="1600"/>
              </a:p>
            </p:txBody>
          </p:sp>
          <p:sp>
            <p:nvSpPr>
              <p:cNvPr id="39954" name="Text Box 63"/>
              <p:cNvSpPr txBox="1">
                <a:spLocks noChangeArrowheads="1"/>
              </p:cNvSpPr>
              <p:nvPr/>
            </p:nvSpPr>
            <p:spPr bwMode="auto">
              <a:xfrm>
                <a:off x="3019" y="3442"/>
                <a:ext cx="2617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600"/>
                  <a:t>Rf es característico para cada soluto para una composición dada de fase móvil y un determinado tipo de superficie</a:t>
                </a:r>
                <a:endParaRPr lang="ca-ES" sz="1600"/>
              </a:p>
            </p:txBody>
          </p:sp>
          <p:grpSp>
            <p:nvGrpSpPr>
              <p:cNvPr id="39955" name="Group 91"/>
              <p:cNvGrpSpPr>
                <a:grpSpLocks/>
              </p:cNvGrpSpPr>
              <p:nvPr/>
            </p:nvGrpSpPr>
            <p:grpSpPr bwMode="auto">
              <a:xfrm>
                <a:off x="757" y="2739"/>
                <a:ext cx="318" cy="1270"/>
                <a:chOff x="757" y="2739"/>
                <a:chExt cx="318" cy="1270"/>
              </a:xfrm>
            </p:grpSpPr>
            <p:sp>
              <p:nvSpPr>
                <p:cNvPr id="3995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757" y="2739"/>
                  <a:ext cx="0" cy="12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995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075" y="2966"/>
                  <a:ext cx="0" cy="10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995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984" y="3691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03443" name="AutoShape 19"/>
          <p:cNvSpPr>
            <a:spLocks noChangeArrowheads="1"/>
          </p:cNvSpPr>
          <p:nvPr/>
        </p:nvSpPr>
        <p:spPr bwMode="auto">
          <a:xfrm>
            <a:off x="2163763" y="4492625"/>
            <a:ext cx="1990725" cy="511175"/>
          </a:xfrm>
          <a:prstGeom prst="leftArrow">
            <a:avLst>
              <a:gd name="adj1" fmla="val 60352"/>
              <a:gd name="adj2" fmla="val 9142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hidrofóbica</a:t>
            </a:r>
          </a:p>
        </p:txBody>
      </p:sp>
      <p:sp>
        <p:nvSpPr>
          <p:cNvPr id="103444" name="AutoShape 20"/>
          <p:cNvSpPr>
            <a:spLocks noChangeArrowheads="1"/>
          </p:cNvSpPr>
          <p:nvPr/>
        </p:nvSpPr>
        <p:spPr bwMode="auto">
          <a:xfrm>
            <a:off x="2163763" y="5637213"/>
            <a:ext cx="1990725" cy="511175"/>
          </a:xfrm>
          <a:prstGeom prst="leftArrow">
            <a:avLst>
              <a:gd name="adj1" fmla="val 60352"/>
              <a:gd name="adj2" fmla="val 9142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hidrofílica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00" grpId="0" animBg="1"/>
      <p:bldP spid="103443" grpId="0" animBg="1"/>
      <p:bldP spid="1034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254000" y="2941638"/>
            <a:ext cx="576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MÓVIL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Disolvente orgánico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250825" y="2314575"/>
            <a:ext cx="568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ESTACIONARIA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H</a:t>
            </a:r>
            <a:r>
              <a:rPr lang="es-ES" sz="1600" baseline="-25000"/>
              <a:t>2</a:t>
            </a:r>
            <a:r>
              <a:rPr lang="es-ES" sz="1600"/>
              <a:t>O absorbida en la celulosa.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250825" y="1857375"/>
            <a:ext cx="5976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SOPORTE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>
                <a:sym typeface="Wingdings" pitchFamily="2" charset="2"/>
              </a:rPr>
              <a:t> </a:t>
            </a:r>
            <a:r>
              <a:rPr lang="es-ES" sz="1600"/>
              <a:t>celulosa de papel de filtro</a:t>
            </a:r>
          </a:p>
        </p:txBody>
      </p:sp>
      <p:sp>
        <p:nvSpPr>
          <p:cNvPr id="40965" name="Rectangle 9"/>
          <p:cNvSpPr>
            <a:spLocks noChangeArrowheads="1"/>
          </p:cNvSpPr>
          <p:nvPr/>
        </p:nvSpPr>
        <p:spPr bwMode="auto">
          <a:xfrm>
            <a:off x="2120900" y="204788"/>
            <a:ext cx="4565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PAPEL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198688" y="3787775"/>
            <a:ext cx="5200650" cy="1800225"/>
            <a:chOff x="1385" y="2500"/>
            <a:chExt cx="3276" cy="1134"/>
          </a:xfrm>
        </p:grpSpPr>
        <p:sp>
          <p:nvSpPr>
            <p:cNvPr id="40974" name="Rectangle 33"/>
            <p:cNvSpPr>
              <a:spLocks noChangeArrowheads="1"/>
            </p:cNvSpPr>
            <p:nvPr/>
          </p:nvSpPr>
          <p:spPr bwMode="auto">
            <a:xfrm>
              <a:off x="1414" y="2500"/>
              <a:ext cx="524" cy="113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0975" name="Freeform 34"/>
            <p:cNvSpPr>
              <a:spLocks/>
            </p:cNvSpPr>
            <p:nvPr/>
          </p:nvSpPr>
          <p:spPr bwMode="auto">
            <a:xfrm flipH="1" flipV="1">
              <a:off x="1402" y="2920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6" name="Freeform 35"/>
            <p:cNvSpPr>
              <a:spLocks/>
            </p:cNvSpPr>
            <p:nvPr/>
          </p:nvSpPr>
          <p:spPr bwMode="auto">
            <a:xfrm flipV="1">
              <a:off x="1492" y="3102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7" name="Freeform 36"/>
            <p:cNvSpPr>
              <a:spLocks/>
            </p:cNvSpPr>
            <p:nvPr/>
          </p:nvSpPr>
          <p:spPr bwMode="auto">
            <a:xfrm flipH="1" flipV="1">
              <a:off x="1470" y="310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8" name="Freeform 37"/>
            <p:cNvSpPr>
              <a:spLocks/>
            </p:cNvSpPr>
            <p:nvPr/>
          </p:nvSpPr>
          <p:spPr bwMode="auto">
            <a:xfrm flipV="1">
              <a:off x="1470" y="2996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9" name="Freeform 38"/>
            <p:cNvSpPr>
              <a:spLocks/>
            </p:cNvSpPr>
            <p:nvPr/>
          </p:nvSpPr>
          <p:spPr bwMode="auto">
            <a:xfrm rot="-1013919">
              <a:off x="1458" y="2829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0" name="Freeform 39"/>
            <p:cNvSpPr>
              <a:spLocks/>
            </p:cNvSpPr>
            <p:nvPr/>
          </p:nvSpPr>
          <p:spPr bwMode="auto">
            <a:xfrm rot="670431">
              <a:off x="1450" y="2981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1" name="Freeform 40"/>
            <p:cNvSpPr>
              <a:spLocks/>
            </p:cNvSpPr>
            <p:nvPr/>
          </p:nvSpPr>
          <p:spPr bwMode="auto">
            <a:xfrm flipH="1" flipV="1">
              <a:off x="1493" y="326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2" name="Freeform 41"/>
            <p:cNvSpPr>
              <a:spLocks/>
            </p:cNvSpPr>
            <p:nvPr/>
          </p:nvSpPr>
          <p:spPr bwMode="auto">
            <a:xfrm>
              <a:off x="1470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3" name="Freeform 42"/>
            <p:cNvSpPr>
              <a:spLocks/>
            </p:cNvSpPr>
            <p:nvPr/>
          </p:nvSpPr>
          <p:spPr bwMode="auto">
            <a:xfrm flipH="1">
              <a:off x="1425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4" name="Freeform 43"/>
            <p:cNvSpPr>
              <a:spLocks/>
            </p:cNvSpPr>
            <p:nvPr/>
          </p:nvSpPr>
          <p:spPr bwMode="auto">
            <a:xfrm flipV="1">
              <a:off x="1425" y="3223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5" name="Freeform 44"/>
            <p:cNvSpPr>
              <a:spLocks/>
            </p:cNvSpPr>
            <p:nvPr/>
          </p:nvSpPr>
          <p:spPr bwMode="auto">
            <a:xfrm rot="-1013919">
              <a:off x="1413" y="3220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6" name="Freeform 45"/>
            <p:cNvSpPr>
              <a:spLocks/>
            </p:cNvSpPr>
            <p:nvPr/>
          </p:nvSpPr>
          <p:spPr bwMode="auto">
            <a:xfrm rot="670431">
              <a:off x="1450" y="3344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7" name="Freeform 46"/>
            <p:cNvSpPr>
              <a:spLocks/>
            </p:cNvSpPr>
            <p:nvPr/>
          </p:nvSpPr>
          <p:spPr bwMode="auto">
            <a:xfrm flipH="1">
              <a:off x="1402" y="267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8" name="Freeform 47"/>
            <p:cNvSpPr>
              <a:spLocks/>
            </p:cNvSpPr>
            <p:nvPr/>
          </p:nvSpPr>
          <p:spPr bwMode="auto">
            <a:xfrm>
              <a:off x="1492" y="2769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9" name="Freeform 48"/>
            <p:cNvSpPr>
              <a:spLocks/>
            </p:cNvSpPr>
            <p:nvPr/>
          </p:nvSpPr>
          <p:spPr bwMode="auto">
            <a:xfrm flipH="1">
              <a:off x="1470" y="2769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0" name="Freeform 49"/>
            <p:cNvSpPr>
              <a:spLocks/>
            </p:cNvSpPr>
            <p:nvPr/>
          </p:nvSpPr>
          <p:spPr bwMode="auto">
            <a:xfrm>
              <a:off x="1470" y="254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1" name="Freeform 50"/>
            <p:cNvSpPr>
              <a:spLocks/>
            </p:cNvSpPr>
            <p:nvPr/>
          </p:nvSpPr>
          <p:spPr bwMode="auto">
            <a:xfrm rot="1013919" flipV="1">
              <a:off x="1425" y="2659"/>
              <a:ext cx="466" cy="166"/>
            </a:xfrm>
            <a:custGeom>
              <a:avLst/>
              <a:gdLst>
                <a:gd name="T0" fmla="*/ 0 w 862"/>
                <a:gd name="T1" fmla="*/ 15 h 166"/>
                <a:gd name="T2" fmla="*/ 49 w 862"/>
                <a:gd name="T3" fmla="*/ 151 h 166"/>
                <a:gd name="T4" fmla="*/ 74 w 862"/>
                <a:gd name="T5" fmla="*/ 106 h 166"/>
                <a:gd name="T6" fmla="*/ 98 w 862"/>
                <a:gd name="T7" fmla="*/ 15 h 166"/>
                <a:gd name="T8" fmla="*/ 196 w 862"/>
                <a:gd name="T9" fmla="*/ 61 h 166"/>
                <a:gd name="T10" fmla="*/ 295 w 862"/>
                <a:gd name="T11" fmla="*/ 15 h 166"/>
                <a:gd name="T12" fmla="*/ 368 w 862"/>
                <a:gd name="T13" fmla="*/ 151 h 166"/>
                <a:gd name="T14" fmla="*/ 466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2" name="Freeform 51"/>
            <p:cNvSpPr>
              <a:spLocks/>
            </p:cNvSpPr>
            <p:nvPr/>
          </p:nvSpPr>
          <p:spPr bwMode="auto">
            <a:xfrm rot="20929569" flipV="1">
              <a:off x="1422" y="2544"/>
              <a:ext cx="429" cy="166"/>
            </a:xfrm>
            <a:custGeom>
              <a:avLst/>
              <a:gdLst>
                <a:gd name="T0" fmla="*/ 0 w 862"/>
                <a:gd name="T1" fmla="*/ 15 h 166"/>
                <a:gd name="T2" fmla="*/ 45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1 w 862"/>
                <a:gd name="T9" fmla="*/ 61 h 166"/>
                <a:gd name="T10" fmla="*/ 271 w 862"/>
                <a:gd name="T11" fmla="*/ 15 h 166"/>
                <a:gd name="T12" fmla="*/ 339 w 862"/>
                <a:gd name="T13" fmla="*/ 151 h 166"/>
                <a:gd name="T14" fmla="*/ 429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3" name="Text Box 52"/>
            <p:cNvSpPr txBox="1">
              <a:spLocks noChangeArrowheads="1"/>
            </p:cNvSpPr>
            <p:nvPr/>
          </p:nvSpPr>
          <p:spPr bwMode="auto">
            <a:xfrm>
              <a:off x="1612" y="282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4" name="Text Box 53"/>
            <p:cNvSpPr txBox="1">
              <a:spLocks noChangeArrowheads="1"/>
            </p:cNvSpPr>
            <p:nvPr/>
          </p:nvSpPr>
          <p:spPr bwMode="auto">
            <a:xfrm>
              <a:off x="1385" y="2693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5" name="Text Box 54"/>
            <p:cNvSpPr txBox="1">
              <a:spLocks noChangeArrowheads="1"/>
            </p:cNvSpPr>
            <p:nvPr/>
          </p:nvSpPr>
          <p:spPr bwMode="auto">
            <a:xfrm>
              <a:off x="1523" y="341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6" name="Text Box 55"/>
            <p:cNvSpPr txBox="1">
              <a:spLocks noChangeArrowheads="1"/>
            </p:cNvSpPr>
            <p:nvPr/>
          </p:nvSpPr>
          <p:spPr bwMode="auto">
            <a:xfrm>
              <a:off x="1612" y="2557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7" name="Text Box 56"/>
            <p:cNvSpPr txBox="1">
              <a:spLocks noChangeArrowheads="1"/>
            </p:cNvSpPr>
            <p:nvPr/>
          </p:nvSpPr>
          <p:spPr bwMode="auto">
            <a:xfrm>
              <a:off x="1523" y="3056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8" name="Text Box 57"/>
            <p:cNvSpPr txBox="1">
              <a:spLocks noChangeArrowheads="1"/>
            </p:cNvSpPr>
            <p:nvPr/>
          </p:nvSpPr>
          <p:spPr bwMode="auto">
            <a:xfrm>
              <a:off x="1704" y="3238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9" name="Oval 58"/>
            <p:cNvSpPr>
              <a:spLocks noChangeArrowheads="1"/>
            </p:cNvSpPr>
            <p:nvPr/>
          </p:nvSpPr>
          <p:spPr bwMode="auto">
            <a:xfrm>
              <a:off x="2128" y="2793"/>
              <a:ext cx="227" cy="409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0" name="Text Box 59"/>
            <p:cNvSpPr txBox="1">
              <a:spLocks noChangeArrowheads="1"/>
            </p:cNvSpPr>
            <p:nvPr/>
          </p:nvSpPr>
          <p:spPr bwMode="auto">
            <a:xfrm>
              <a:off x="1980" y="2794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1" name="Text Box 60"/>
            <p:cNvSpPr txBox="1">
              <a:spLocks noChangeArrowheads="1"/>
            </p:cNvSpPr>
            <p:nvPr/>
          </p:nvSpPr>
          <p:spPr bwMode="auto">
            <a:xfrm>
              <a:off x="1957" y="2929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2" name="Text Box 61"/>
            <p:cNvSpPr txBox="1">
              <a:spLocks noChangeArrowheads="1"/>
            </p:cNvSpPr>
            <p:nvPr/>
          </p:nvSpPr>
          <p:spPr bwMode="auto">
            <a:xfrm>
              <a:off x="2003" y="3065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3" name="Line 62"/>
            <p:cNvSpPr>
              <a:spLocks noChangeShapeType="1"/>
            </p:cNvSpPr>
            <p:nvPr/>
          </p:nvSpPr>
          <p:spPr bwMode="auto">
            <a:xfrm flipV="1">
              <a:off x="1910" y="2878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4" name="Line 63"/>
            <p:cNvSpPr>
              <a:spLocks noChangeShapeType="1"/>
            </p:cNvSpPr>
            <p:nvPr/>
          </p:nvSpPr>
          <p:spPr bwMode="auto">
            <a:xfrm flipV="1">
              <a:off x="1811" y="3020"/>
              <a:ext cx="180" cy="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5" name="Line 64"/>
            <p:cNvSpPr>
              <a:spLocks noChangeShapeType="1"/>
            </p:cNvSpPr>
            <p:nvPr/>
          </p:nvSpPr>
          <p:spPr bwMode="auto">
            <a:xfrm flipV="1">
              <a:off x="1935" y="3156"/>
              <a:ext cx="108" cy="1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6" name="Oval 65"/>
            <p:cNvSpPr>
              <a:spLocks noChangeArrowheads="1"/>
            </p:cNvSpPr>
            <p:nvPr/>
          </p:nvSpPr>
          <p:spPr bwMode="auto">
            <a:xfrm>
              <a:off x="4389" y="2908"/>
              <a:ext cx="272" cy="272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7" name="Rectangle 66"/>
            <p:cNvSpPr>
              <a:spLocks noChangeArrowheads="1"/>
            </p:cNvSpPr>
            <p:nvPr/>
          </p:nvSpPr>
          <p:spPr bwMode="auto">
            <a:xfrm>
              <a:off x="3602" y="2500"/>
              <a:ext cx="524" cy="113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8" name="Freeform 67"/>
            <p:cNvSpPr>
              <a:spLocks/>
            </p:cNvSpPr>
            <p:nvPr/>
          </p:nvSpPr>
          <p:spPr bwMode="auto">
            <a:xfrm flipH="1" flipV="1">
              <a:off x="3590" y="2920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09" name="Freeform 68"/>
            <p:cNvSpPr>
              <a:spLocks/>
            </p:cNvSpPr>
            <p:nvPr/>
          </p:nvSpPr>
          <p:spPr bwMode="auto">
            <a:xfrm flipV="1">
              <a:off x="3680" y="3102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0" name="Freeform 69"/>
            <p:cNvSpPr>
              <a:spLocks/>
            </p:cNvSpPr>
            <p:nvPr/>
          </p:nvSpPr>
          <p:spPr bwMode="auto">
            <a:xfrm flipH="1" flipV="1">
              <a:off x="3658" y="310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1" name="Freeform 70"/>
            <p:cNvSpPr>
              <a:spLocks/>
            </p:cNvSpPr>
            <p:nvPr/>
          </p:nvSpPr>
          <p:spPr bwMode="auto">
            <a:xfrm flipV="1">
              <a:off x="3658" y="2996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2" name="Freeform 71"/>
            <p:cNvSpPr>
              <a:spLocks/>
            </p:cNvSpPr>
            <p:nvPr/>
          </p:nvSpPr>
          <p:spPr bwMode="auto">
            <a:xfrm rot="-1013919">
              <a:off x="3646" y="2829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3" name="Freeform 72"/>
            <p:cNvSpPr>
              <a:spLocks/>
            </p:cNvSpPr>
            <p:nvPr/>
          </p:nvSpPr>
          <p:spPr bwMode="auto">
            <a:xfrm rot="670431">
              <a:off x="3638" y="2981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4" name="Freeform 73"/>
            <p:cNvSpPr>
              <a:spLocks/>
            </p:cNvSpPr>
            <p:nvPr/>
          </p:nvSpPr>
          <p:spPr bwMode="auto">
            <a:xfrm flipH="1" flipV="1">
              <a:off x="3681" y="326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5" name="Freeform 74"/>
            <p:cNvSpPr>
              <a:spLocks/>
            </p:cNvSpPr>
            <p:nvPr/>
          </p:nvSpPr>
          <p:spPr bwMode="auto">
            <a:xfrm>
              <a:off x="3658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6" name="Freeform 75"/>
            <p:cNvSpPr>
              <a:spLocks/>
            </p:cNvSpPr>
            <p:nvPr/>
          </p:nvSpPr>
          <p:spPr bwMode="auto">
            <a:xfrm flipH="1">
              <a:off x="3613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7" name="Freeform 76"/>
            <p:cNvSpPr>
              <a:spLocks/>
            </p:cNvSpPr>
            <p:nvPr/>
          </p:nvSpPr>
          <p:spPr bwMode="auto">
            <a:xfrm flipV="1">
              <a:off x="3613" y="3223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8" name="Freeform 77"/>
            <p:cNvSpPr>
              <a:spLocks/>
            </p:cNvSpPr>
            <p:nvPr/>
          </p:nvSpPr>
          <p:spPr bwMode="auto">
            <a:xfrm rot="-1013919">
              <a:off x="3601" y="3220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9" name="Freeform 78"/>
            <p:cNvSpPr>
              <a:spLocks/>
            </p:cNvSpPr>
            <p:nvPr/>
          </p:nvSpPr>
          <p:spPr bwMode="auto">
            <a:xfrm rot="670431">
              <a:off x="3638" y="3344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0" name="Freeform 79"/>
            <p:cNvSpPr>
              <a:spLocks/>
            </p:cNvSpPr>
            <p:nvPr/>
          </p:nvSpPr>
          <p:spPr bwMode="auto">
            <a:xfrm flipH="1">
              <a:off x="3590" y="267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1" name="Freeform 80"/>
            <p:cNvSpPr>
              <a:spLocks/>
            </p:cNvSpPr>
            <p:nvPr/>
          </p:nvSpPr>
          <p:spPr bwMode="auto">
            <a:xfrm>
              <a:off x="3680" y="2769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2" name="Freeform 81"/>
            <p:cNvSpPr>
              <a:spLocks/>
            </p:cNvSpPr>
            <p:nvPr/>
          </p:nvSpPr>
          <p:spPr bwMode="auto">
            <a:xfrm flipH="1">
              <a:off x="3658" y="2769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3" name="Freeform 82"/>
            <p:cNvSpPr>
              <a:spLocks/>
            </p:cNvSpPr>
            <p:nvPr/>
          </p:nvSpPr>
          <p:spPr bwMode="auto">
            <a:xfrm>
              <a:off x="3658" y="254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4" name="Freeform 83"/>
            <p:cNvSpPr>
              <a:spLocks/>
            </p:cNvSpPr>
            <p:nvPr/>
          </p:nvSpPr>
          <p:spPr bwMode="auto">
            <a:xfrm rot="1013919" flipV="1">
              <a:off x="3613" y="2659"/>
              <a:ext cx="466" cy="166"/>
            </a:xfrm>
            <a:custGeom>
              <a:avLst/>
              <a:gdLst>
                <a:gd name="T0" fmla="*/ 0 w 862"/>
                <a:gd name="T1" fmla="*/ 15 h 166"/>
                <a:gd name="T2" fmla="*/ 49 w 862"/>
                <a:gd name="T3" fmla="*/ 151 h 166"/>
                <a:gd name="T4" fmla="*/ 74 w 862"/>
                <a:gd name="T5" fmla="*/ 106 h 166"/>
                <a:gd name="T6" fmla="*/ 98 w 862"/>
                <a:gd name="T7" fmla="*/ 15 h 166"/>
                <a:gd name="T8" fmla="*/ 196 w 862"/>
                <a:gd name="T9" fmla="*/ 61 h 166"/>
                <a:gd name="T10" fmla="*/ 295 w 862"/>
                <a:gd name="T11" fmla="*/ 15 h 166"/>
                <a:gd name="T12" fmla="*/ 368 w 862"/>
                <a:gd name="T13" fmla="*/ 151 h 166"/>
                <a:gd name="T14" fmla="*/ 466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5" name="Freeform 84"/>
            <p:cNvSpPr>
              <a:spLocks/>
            </p:cNvSpPr>
            <p:nvPr/>
          </p:nvSpPr>
          <p:spPr bwMode="auto">
            <a:xfrm rot="20929569" flipV="1">
              <a:off x="3610" y="2544"/>
              <a:ext cx="429" cy="166"/>
            </a:xfrm>
            <a:custGeom>
              <a:avLst/>
              <a:gdLst>
                <a:gd name="T0" fmla="*/ 0 w 862"/>
                <a:gd name="T1" fmla="*/ 15 h 166"/>
                <a:gd name="T2" fmla="*/ 45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1 w 862"/>
                <a:gd name="T9" fmla="*/ 61 h 166"/>
                <a:gd name="T10" fmla="*/ 271 w 862"/>
                <a:gd name="T11" fmla="*/ 15 h 166"/>
                <a:gd name="T12" fmla="*/ 339 w 862"/>
                <a:gd name="T13" fmla="*/ 151 h 166"/>
                <a:gd name="T14" fmla="*/ 429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6" name="Text Box 85"/>
            <p:cNvSpPr txBox="1">
              <a:spLocks noChangeArrowheads="1"/>
            </p:cNvSpPr>
            <p:nvPr/>
          </p:nvSpPr>
          <p:spPr bwMode="auto">
            <a:xfrm>
              <a:off x="3800" y="282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7" name="Text Box 86"/>
            <p:cNvSpPr txBox="1">
              <a:spLocks noChangeArrowheads="1"/>
            </p:cNvSpPr>
            <p:nvPr/>
          </p:nvSpPr>
          <p:spPr bwMode="auto">
            <a:xfrm>
              <a:off x="3573" y="2693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8" name="Text Box 87"/>
            <p:cNvSpPr txBox="1">
              <a:spLocks noChangeArrowheads="1"/>
            </p:cNvSpPr>
            <p:nvPr/>
          </p:nvSpPr>
          <p:spPr bwMode="auto">
            <a:xfrm>
              <a:off x="3711" y="341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9" name="Text Box 88"/>
            <p:cNvSpPr txBox="1">
              <a:spLocks noChangeArrowheads="1"/>
            </p:cNvSpPr>
            <p:nvPr/>
          </p:nvSpPr>
          <p:spPr bwMode="auto">
            <a:xfrm>
              <a:off x="3800" y="2557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30" name="Text Box 89"/>
            <p:cNvSpPr txBox="1">
              <a:spLocks noChangeArrowheads="1"/>
            </p:cNvSpPr>
            <p:nvPr/>
          </p:nvSpPr>
          <p:spPr bwMode="auto">
            <a:xfrm>
              <a:off x="3711" y="3056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</p:grpSp>
      <p:grpSp>
        <p:nvGrpSpPr>
          <p:cNvPr id="3" name="Group 99"/>
          <p:cNvGrpSpPr>
            <a:grpSpLocks/>
          </p:cNvGrpSpPr>
          <p:nvPr/>
        </p:nvGrpSpPr>
        <p:grpSpPr bwMode="auto">
          <a:xfrm>
            <a:off x="192088" y="622300"/>
            <a:ext cx="8405812" cy="3417888"/>
            <a:chOff x="121" y="392"/>
            <a:chExt cx="5295" cy="2153"/>
          </a:xfrm>
        </p:grpSpPr>
        <p:grpSp>
          <p:nvGrpSpPr>
            <p:cNvPr id="40970" name="Group 98"/>
            <p:cNvGrpSpPr>
              <a:grpSpLocks/>
            </p:cNvGrpSpPr>
            <p:nvPr/>
          </p:nvGrpSpPr>
          <p:grpSpPr bwMode="auto">
            <a:xfrm>
              <a:off x="121" y="392"/>
              <a:ext cx="5295" cy="2153"/>
              <a:chOff x="121" y="392"/>
              <a:chExt cx="5295" cy="2153"/>
            </a:xfrm>
          </p:grpSpPr>
          <p:sp>
            <p:nvSpPr>
              <p:cNvPr id="40972" name="Rectangle 2"/>
              <p:cNvSpPr>
                <a:spLocks noChangeArrowheads="1"/>
              </p:cNvSpPr>
              <p:nvPr/>
            </p:nvSpPr>
            <p:spPr bwMode="auto">
              <a:xfrm>
                <a:off x="121" y="681"/>
                <a:ext cx="3831" cy="307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pic>
            <p:nvPicPr>
              <p:cNvPr id="40973" name="Picture 95"/>
              <p:cNvPicPr>
                <a:picLocks noChangeAspect="1" noChangeArrowheads="1"/>
              </p:cNvPicPr>
              <p:nvPr/>
            </p:nvPicPr>
            <p:blipFill>
              <a:blip r:embed="rId2"/>
              <a:srcRect r="49643"/>
              <a:stretch>
                <a:fillRect/>
              </a:stretch>
            </p:blipFill>
            <p:spPr bwMode="auto">
              <a:xfrm>
                <a:off x="4718" y="392"/>
                <a:ext cx="698" cy="2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971" name="Text Box 4"/>
            <p:cNvSpPr txBox="1">
              <a:spLocks noChangeArrowheads="1"/>
            </p:cNvSpPr>
            <p:nvPr/>
          </p:nvSpPr>
          <p:spPr bwMode="auto">
            <a:xfrm>
              <a:off x="158" y="732"/>
              <a:ext cx="16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PROPIEDAD: Solubilidad</a:t>
              </a:r>
            </a:p>
          </p:txBody>
        </p:sp>
      </p:grpSp>
      <p:sp>
        <p:nvSpPr>
          <p:cNvPr id="120923" name="Text Box 91"/>
          <p:cNvSpPr txBox="1">
            <a:spLocks noChangeArrowheads="1"/>
          </p:cNvSpPr>
          <p:nvPr/>
        </p:nvSpPr>
        <p:spPr bwMode="auto">
          <a:xfrm>
            <a:off x="1276350" y="5746750"/>
            <a:ext cx="3021013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Hidrofílica </a:t>
            </a:r>
            <a:r>
              <a:rPr lang="es-ES" sz="1600">
                <a:sym typeface="Wingdings" pitchFamily="2" charset="2"/>
              </a:rPr>
              <a:t> LENTA</a:t>
            </a:r>
            <a:endParaRPr lang="es-ES" sz="1600"/>
          </a:p>
          <a:p>
            <a:r>
              <a:rPr lang="es-ES" sz="1600"/>
              <a:t>Retenida por f.estacionaria</a:t>
            </a:r>
          </a:p>
        </p:txBody>
      </p:sp>
      <p:sp>
        <p:nvSpPr>
          <p:cNvPr id="120924" name="Text Box 92"/>
          <p:cNvSpPr txBox="1">
            <a:spLocks noChangeArrowheads="1"/>
          </p:cNvSpPr>
          <p:nvPr/>
        </p:nvSpPr>
        <p:spPr bwMode="auto">
          <a:xfrm>
            <a:off x="4760913" y="5746750"/>
            <a:ext cx="3233737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Hidrofóbica </a:t>
            </a:r>
            <a:r>
              <a:rPr lang="es-ES" sz="1600">
                <a:sym typeface="Wingdings" pitchFamily="2" charset="2"/>
              </a:rPr>
              <a:t> RÁPIDA</a:t>
            </a:r>
            <a:endParaRPr lang="es-ES" sz="1600"/>
          </a:p>
          <a:p>
            <a:r>
              <a:rPr lang="es-ES" sz="1600"/>
              <a:t>Disuelta en f. móvil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  <p:bldP spid="120839" grpId="0"/>
      <p:bldP spid="120840" grpId="0"/>
      <p:bldP spid="120923" grpId="0" animBg="1"/>
      <p:bldP spid="1209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250825" y="3608388"/>
            <a:ext cx="576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MÓVIL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Disolvente orgánico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250825" y="1882775"/>
            <a:ext cx="5976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SOPORTE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>
                <a:sym typeface="Wingdings" pitchFamily="2" charset="2"/>
              </a:rPr>
              <a:t> </a:t>
            </a:r>
            <a:r>
              <a:rPr lang="es-ES" sz="1600"/>
              <a:t>plancha de metal o vidrio</a:t>
            </a: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1331913" y="204788"/>
            <a:ext cx="633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CAPA FINA (TLC)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258888" y="4095750"/>
            <a:ext cx="4783137" cy="1377950"/>
            <a:chOff x="793" y="2718"/>
            <a:chExt cx="3013" cy="868"/>
          </a:xfrm>
        </p:grpSpPr>
        <p:sp>
          <p:nvSpPr>
            <p:cNvPr id="1042" name="AutoShape 12"/>
            <p:cNvSpPr>
              <a:spLocks noChangeArrowheads="1"/>
            </p:cNvSpPr>
            <p:nvPr/>
          </p:nvSpPr>
          <p:spPr bwMode="auto">
            <a:xfrm>
              <a:off x="793" y="2718"/>
              <a:ext cx="363" cy="862"/>
            </a:xfrm>
            <a:prstGeom prst="parallelogram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3" name="Text Box 13"/>
            <p:cNvSpPr txBox="1">
              <a:spLocks noChangeArrowheads="1"/>
            </p:cNvSpPr>
            <p:nvPr/>
          </p:nvSpPr>
          <p:spPr bwMode="auto">
            <a:xfrm>
              <a:off x="884" y="2771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4" name="Text Box 14"/>
            <p:cNvSpPr txBox="1">
              <a:spLocks noChangeArrowheads="1"/>
            </p:cNvSpPr>
            <p:nvPr/>
          </p:nvSpPr>
          <p:spPr bwMode="auto">
            <a:xfrm>
              <a:off x="884" y="2908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5" name="Text Box 15"/>
            <p:cNvSpPr txBox="1">
              <a:spLocks noChangeArrowheads="1"/>
            </p:cNvSpPr>
            <p:nvPr/>
          </p:nvSpPr>
          <p:spPr bwMode="auto">
            <a:xfrm>
              <a:off x="884" y="3316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6" name="Text Box 16"/>
            <p:cNvSpPr txBox="1">
              <a:spLocks noChangeArrowheads="1"/>
            </p:cNvSpPr>
            <p:nvPr/>
          </p:nvSpPr>
          <p:spPr bwMode="auto">
            <a:xfrm>
              <a:off x="884" y="3180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7" name="Text Box 17"/>
            <p:cNvSpPr txBox="1">
              <a:spLocks noChangeArrowheads="1"/>
            </p:cNvSpPr>
            <p:nvPr/>
          </p:nvSpPr>
          <p:spPr bwMode="auto">
            <a:xfrm>
              <a:off x="884" y="3044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8" name="Oval 18"/>
            <p:cNvSpPr>
              <a:spLocks noChangeArrowheads="1"/>
            </p:cNvSpPr>
            <p:nvPr/>
          </p:nvSpPr>
          <p:spPr bwMode="auto">
            <a:xfrm>
              <a:off x="1557" y="2727"/>
              <a:ext cx="227" cy="409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9" name="Text Box 19"/>
            <p:cNvSpPr txBox="1">
              <a:spLocks noChangeArrowheads="1"/>
            </p:cNvSpPr>
            <p:nvPr/>
          </p:nvSpPr>
          <p:spPr bwMode="auto">
            <a:xfrm>
              <a:off x="1409" y="2728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0" name="Text Box 20"/>
            <p:cNvSpPr txBox="1">
              <a:spLocks noChangeArrowheads="1"/>
            </p:cNvSpPr>
            <p:nvPr/>
          </p:nvSpPr>
          <p:spPr bwMode="auto">
            <a:xfrm>
              <a:off x="1386" y="2863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1" name="Text Box 21"/>
            <p:cNvSpPr txBox="1">
              <a:spLocks noChangeArrowheads="1"/>
            </p:cNvSpPr>
            <p:nvPr/>
          </p:nvSpPr>
          <p:spPr bwMode="auto">
            <a:xfrm>
              <a:off x="1432" y="2999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2" name="Line 22"/>
            <p:cNvSpPr>
              <a:spLocks noChangeShapeType="1"/>
            </p:cNvSpPr>
            <p:nvPr/>
          </p:nvSpPr>
          <p:spPr bwMode="auto">
            <a:xfrm flipV="1">
              <a:off x="1339" y="2812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3" name="Line 23"/>
            <p:cNvSpPr>
              <a:spLocks noChangeShapeType="1"/>
            </p:cNvSpPr>
            <p:nvPr/>
          </p:nvSpPr>
          <p:spPr bwMode="auto">
            <a:xfrm flipV="1">
              <a:off x="1319" y="2954"/>
              <a:ext cx="135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" name="Line 24"/>
            <p:cNvSpPr>
              <a:spLocks noChangeShapeType="1"/>
            </p:cNvSpPr>
            <p:nvPr/>
          </p:nvSpPr>
          <p:spPr bwMode="auto">
            <a:xfrm flipV="1">
              <a:off x="1336" y="3090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" name="Oval 25"/>
            <p:cNvSpPr>
              <a:spLocks noChangeArrowheads="1"/>
            </p:cNvSpPr>
            <p:nvPr/>
          </p:nvSpPr>
          <p:spPr bwMode="auto">
            <a:xfrm>
              <a:off x="3534" y="2959"/>
              <a:ext cx="272" cy="272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6" name="AutoShape 26"/>
            <p:cNvSpPr>
              <a:spLocks noChangeArrowheads="1"/>
            </p:cNvSpPr>
            <p:nvPr/>
          </p:nvSpPr>
          <p:spPr bwMode="auto">
            <a:xfrm>
              <a:off x="2808" y="2724"/>
              <a:ext cx="363" cy="862"/>
            </a:xfrm>
            <a:prstGeom prst="parallelogram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7" name="Text Box 27"/>
            <p:cNvSpPr txBox="1">
              <a:spLocks noChangeArrowheads="1"/>
            </p:cNvSpPr>
            <p:nvPr/>
          </p:nvSpPr>
          <p:spPr bwMode="auto">
            <a:xfrm>
              <a:off x="2899" y="2777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58" name="Text Box 28"/>
            <p:cNvSpPr txBox="1">
              <a:spLocks noChangeArrowheads="1"/>
            </p:cNvSpPr>
            <p:nvPr/>
          </p:nvSpPr>
          <p:spPr bwMode="auto">
            <a:xfrm>
              <a:off x="2899" y="2914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59" name="Text Box 29"/>
            <p:cNvSpPr txBox="1">
              <a:spLocks noChangeArrowheads="1"/>
            </p:cNvSpPr>
            <p:nvPr/>
          </p:nvSpPr>
          <p:spPr bwMode="auto">
            <a:xfrm>
              <a:off x="2899" y="3322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60" name="Text Box 30"/>
            <p:cNvSpPr txBox="1">
              <a:spLocks noChangeArrowheads="1"/>
            </p:cNvSpPr>
            <p:nvPr/>
          </p:nvSpPr>
          <p:spPr bwMode="auto">
            <a:xfrm>
              <a:off x="2899" y="3186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61" name="Text Box 31"/>
            <p:cNvSpPr txBox="1">
              <a:spLocks noChangeArrowheads="1"/>
            </p:cNvSpPr>
            <p:nvPr/>
          </p:nvSpPr>
          <p:spPr bwMode="auto">
            <a:xfrm>
              <a:off x="2899" y="3050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50825" y="2328863"/>
            <a:ext cx="5997575" cy="1697037"/>
            <a:chOff x="158" y="1551"/>
            <a:chExt cx="3778" cy="1069"/>
          </a:xfrm>
        </p:grpSpPr>
        <p:sp>
          <p:nvSpPr>
            <p:cNvPr id="1040" name="Text Box 9"/>
            <p:cNvSpPr txBox="1">
              <a:spLocks noChangeArrowheads="1"/>
            </p:cNvSpPr>
            <p:nvPr/>
          </p:nvSpPr>
          <p:spPr bwMode="auto">
            <a:xfrm>
              <a:off x="158" y="1551"/>
              <a:ext cx="3584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600">
                  <a:solidFill>
                    <a:srgbClr val="FF0000"/>
                  </a:solidFill>
                </a:rPr>
                <a:t>F. ESTACIONARIA </a:t>
              </a:r>
              <a:r>
                <a:rPr lang="es-ES" sz="1600">
                  <a:solidFill>
                    <a:srgbClr val="FF0000"/>
                  </a:solidFill>
                  <a:sym typeface="Wingdings" pitchFamily="2" charset="2"/>
                </a:rPr>
                <a:t></a:t>
              </a:r>
              <a:r>
                <a:rPr lang="es-ES" sz="1600"/>
                <a:t> (SÓLIDA) sólido pulverizado sobre plancha de metal o vidrio. El más usado es el gel de sílica.</a:t>
              </a:r>
            </a:p>
          </p:txBody>
        </p:sp>
        <p:pic>
          <p:nvPicPr>
            <p:cNvPr id="1041" name="Picture 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6" y="190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192088" y="976313"/>
            <a:ext cx="8453437" cy="1998662"/>
            <a:chOff x="121" y="615"/>
            <a:chExt cx="5325" cy="1259"/>
          </a:xfrm>
        </p:grpSpPr>
        <p:grpSp>
          <p:nvGrpSpPr>
            <p:cNvPr id="1036" name="Group 40"/>
            <p:cNvGrpSpPr>
              <a:grpSpLocks/>
            </p:cNvGrpSpPr>
            <p:nvPr/>
          </p:nvGrpSpPr>
          <p:grpSpPr bwMode="auto">
            <a:xfrm>
              <a:off x="121" y="694"/>
              <a:ext cx="3831" cy="304"/>
              <a:chOff x="121" y="694"/>
              <a:chExt cx="3831" cy="304"/>
            </a:xfrm>
          </p:grpSpPr>
          <p:sp>
            <p:nvSpPr>
              <p:cNvPr id="1038" name="Rectangle 4"/>
              <p:cNvSpPr>
                <a:spLocks noChangeArrowheads="1"/>
              </p:cNvSpPr>
              <p:nvPr/>
            </p:nvSpPr>
            <p:spPr bwMode="auto">
              <a:xfrm>
                <a:off x="121" y="694"/>
                <a:ext cx="3831" cy="304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039" name="Text Box 6"/>
              <p:cNvSpPr txBox="1">
                <a:spLocks noChangeArrowheads="1"/>
              </p:cNvSpPr>
              <p:nvPr/>
            </p:nvSpPr>
            <p:spPr bwMode="auto">
              <a:xfrm>
                <a:off x="158" y="732"/>
                <a:ext cx="18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/>
                  <a:t>PROPIEDAD: Hidrofobicidad</a:t>
                </a:r>
              </a:p>
            </p:txBody>
          </p:sp>
        </p:grpSp>
        <p:pic>
          <p:nvPicPr>
            <p:cNvPr id="1037" name="Picture 33"/>
            <p:cNvPicPr>
              <a:picLocks noChangeAspect="1" noChangeArrowheads="1"/>
            </p:cNvPicPr>
            <p:nvPr/>
          </p:nvPicPr>
          <p:blipFill>
            <a:blip r:embed="rId4"/>
            <a:srcRect l="10846" r="10786"/>
            <a:stretch>
              <a:fillRect/>
            </a:stretch>
          </p:blipFill>
          <p:spPr bwMode="auto">
            <a:xfrm>
              <a:off x="4131" y="615"/>
              <a:ext cx="1315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442913" y="5708650"/>
            <a:ext cx="3021012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Hidrofílica </a:t>
            </a:r>
            <a:r>
              <a:rPr lang="es-ES" sz="1600">
                <a:sym typeface="Wingdings" pitchFamily="2" charset="2"/>
              </a:rPr>
              <a:t> LENTA</a:t>
            </a:r>
            <a:endParaRPr lang="es-ES" sz="1600"/>
          </a:p>
          <a:p>
            <a:r>
              <a:rPr lang="es-ES" sz="1600"/>
              <a:t>Retenida por f.estacionaria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3805238" y="3511550"/>
            <a:ext cx="4913312" cy="2778125"/>
            <a:chOff x="2397" y="2212"/>
            <a:chExt cx="3095" cy="1750"/>
          </a:xfrm>
        </p:grpSpPr>
        <p:graphicFrame>
          <p:nvGraphicFramePr>
            <p:cNvPr id="1026" name="Object 34"/>
            <p:cNvGraphicFramePr>
              <a:graphicFrameLocks noChangeAspect="1"/>
            </p:cNvGraphicFramePr>
            <p:nvPr/>
          </p:nvGraphicFramePr>
          <p:xfrm>
            <a:off x="4108" y="2212"/>
            <a:ext cx="1384" cy="1188"/>
          </p:xfrm>
          <a:graphic>
            <a:graphicData uri="http://schemas.openxmlformats.org/presentationml/2006/ole">
              <p:oleObj spid="_x0000_s1026" name="Image" r:id="rId5" imgW="9003175" imgH="3695238" progId="">
                <p:embed/>
              </p:oleObj>
            </a:graphicData>
          </a:graphic>
        </p:graphicFrame>
        <p:sp>
          <p:nvSpPr>
            <p:cNvPr id="1035" name="Text Box 36"/>
            <p:cNvSpPr txBox="1">
              <a:spLocks noChangeArrowheads="1"/>
            </p:cNvSpPr>
            <p:nvPr/>
          </p:nvSpPr>
          <p:spPr bwMode="auto">
            <a:xfrm>
              <a:off x="2397" y="3596"/>
              <a:ext cx="2037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Molec. Hidrofóbica </a:t>
              </a:r>
              <a:r>
                <a:rPr lang="es-ES" sz="1600">
                  <a:sym typeface="Wingdings" pitchFamily="2" charset="2"/>
                </a:rPr>
                <a:t> RÁPIDA</a:t>
              </a:r>
              <a:endParaRPr lang="es-ES" sz="1600"/>
            </a:p>
            <a:p>
              <a:r>
                <a:rPr lang="es-ES" sz="1600"/>
                <a:t>Disuelta en f. móvil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6" grpId="0"/>
      <p:bldP spid="119818" grpId="0"/>
      <p:bldP spid="1198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2051050" y="115888"/>
            <a:ext cx="5224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COLUMNA</a:t>
            </a:r>
            <a:endParaRPr lang="ca-ES" u="sng">
              <a:solidFill>
                <a:srgbClr val="FF0000"/>
              </a:solidFill>
            </a:endParaRPr>
          </a:p>
        </p:txBody>
      </p:sp>
      <p:graphicFrame>
        <p:nvGraphicFramePr>
          <p:cNvPr id="104473" name="Object 25"/>
          <p:cNvGraphicFramePr>
            <a:graphicFrameLocks noChangeAspect="1"/>
          </p:cNvGraphicFramePr>
          <p:nvPr/>
        </p:nvGraphicFramePr>
        <p:xfrm>
          <a:off x="1374775" y="2971800"/>
          <a:ext cx="904875" cy="2438400"/>
        </p:xfrm>
        <a:graphic>
          <a:graphicData uri="http://schemas.openxmlformats.org/presentationml/2006/ole">
            <p:oleObj spid="_x0000_s2050" name="Image" r:id="rId3" imgW="698413" imgH="2361905" progId="">
              <p:embed/>
            </p:oleObj>
          </a:graphicData>
        </a:graphic>
      </p:graphicFrame>
      <p:sp>
        <p:nvSpPr>
          <p:cNvPr id="104480" name="Text Box 32"/>
          <p:cNvSpPr txBox="1">
            <a:spLocks noChangeArrowheads="1"/>
          </p:cNvSpPr>
          <p:nvPr/>
        </p:nvSpPr>
        <p:spPr bwMode="auto">
          <a:xfrm>
            <a:off x="666750" y="1781175"/>
            <a:ext cx="19685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LECHO CROMATOGRÁFICO</a:t>
            </a:r>
          </a:p>
          <a:p>
            <a:r>
              <a:rPr lang="es-ES" sz="1400"/>
              <a:t>f. estacionaria</a:t>
            </a:r>
          </a:p>
        </p:txBody>
      </p:sp>
      <p:sp>
        <p:nvSpPr>
          <p:cNvPr id="104524" name="AutoShape 76"/>
          <p:cNvSpPr>
            <a:spLocks noChangeArrowheads="1"/>
          </p:cNvSpPr>
          <p:nvPr/>
        </p:nvSpPr>
        <p:spPr bwMode="auto">
          <a:xfrm>
            <a:off x="274638" y="584200"/>
            <a:ext cx="1355725" cy="719138"/>
          </a:xfrm>
          <a:prstGeom prst="rightArrow">
            <a:avLst>
              <a:gd name="adj1" fmla="val 62028"/>
              <a:gd name="adj2" fmla="val 4713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>
                <a:solidFill>
                  <a:schemeClr val="bg1"/>
                </a:solidFill>
                <a:latin typeface="Arial Narrow" pitchFamily="34" charset="0"/>
              </a:rPr>
              <a:t>EMPAQUETADO</a:t>
            </a:r>
          </a:p>
          <a:p>
            <a:pPr algn="ctr"/>
            <a:r>
              <a:rPr lang="es-ES" sz="1400">
                <a:solidFill>
                  <a:schemeClr val="bg1"/>
                </a:solidFill>
                <a:latin typeface="Arial Narrow" pitchFamily="34" charset="0"/>
              </a:rPr>
              <a:t>COLUMNA</a:t>
            </a:r>
          </a:p>
        </p:txBody>
      </p:sp>
      <p:sp>
        <p:nvSpPr>
          <p:cNvPr id="104528" name="Line 80"/>
          <p:cNvSpPr>
            <a:spLocks noChangeShapeType="1"/>
          </p:cNvSpPr>
          <p:nvPr/>
        </p:nvSpPr>
        <p:spPr bwMode="auto">
          <a:xfrm>
            <a:off x="1630363" y="5251450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46038" y="2592388"/>
            <a:ext cx="1146175" cy="2900362"/>
            <a:chOff x="29" y="1633"/>
            <a:chExt cx="722" cy="1827"/>
          </a:xfrm>
        </p:grpSpPr>
        <p:graphicFrame>
          <p:nvGraphicFramePr>
            <p:cNvPr id="2058" name="Object 24"/>
            <p:cNvGraphicFramePr>
              <a:graphicFrameLocks noChangeAspect="1"/>
            </p:cNvGraphicFramePr>
            <p:nvPr/>
          </p:nvGraphicFramePr>
          <p:xfrm>
            <a:off x="232" y="1813"/>
            <a:ext cx="494" cy="1647"/>
          </p:xfrm>
          <a:graphic>
            <a:graphicData uri="http://schemas.openxmlformats.org/presentationml/2006/ole">
              <p:oleObj spid="_x0000_s2058" name="Image" r:id="rId4" imgW="761636" imgH="2717460" progId="">
                <p:embed/>
              </p:oleObj>
            </a:graphicData>
          </a:graphic>
        </p:graphicFrame>
        <p:sp>
          <p:nvSpPr>
            <p:cNvPr id="2092" name="Text Box 30"/>
            <p:cNvSpPr txBox="1">
              <a:spLocks noChangeArrowheads="1"/>
            </p:cNvSpPr>
            <p:nvPr/>
          </p:nvSpPr>
          <p:spPr bwMode="auto">
            <a:xfrm>
              <a:off x="29" y="1633"/>
              <a:ext cx="7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COLUMNA</a:t>
              </a:r>
            </a:p>
          </p:txBody>
        </p:sp>
        <p:sp>
          <p:nvSpPr>
            <p:cNvPr id="2093" name="Text Box 31"/>
            <p:cNvSpPr txBox="1">
              <a:spLocks noChangeArrowheads="1"/>
            </p:cNvSpPr>
            <p:nvPr/>
          </p:nvSpPr>
          <p:spPr bwMode="auto">
            <a:xfrm>
              <a:off x="37" y="3210"/>
              <a:ext cx="3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llave</a:t>
              </a:r>
            </a:p>
          </p:txBody>
        </p:sp>
        <p:sp>
          <p:nvSpPr>
            <p:cNvPr id="2094" name="Line 79"/>
            <p:cNvSpPr>
              <a:spLocks noChangeShapeType="1"/>
            </p:cNvSpPr>
            <p:nvPr/>
          </p:nvSpPr>
          <p:spPr bwMode="auto">
            <a:xfrm>
              <a:off x="347" y="3308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5" name="Freeform 88"/>
            <p:cNvSpPr>
              <a:spLocks/>
            </p:cNvSpPr>
            <p:nvPr/>
          </p:nvSpPr>
          <p:spPr bwMode="auto">
            <a:xfrm>
              <a:off x="112" y="1805"/>
              <a:ext cx="330" cy="476"/>
            </a:xfrm>
            <a:custGeom>
              <a:avLst/>
              <a:gdLst>
                <a:gd name="T0" fmla="*/ 156 w 330"/>
                <a:gd name="T1" fmla="*/ 0 h 476"/>
                <a:gd name="T2" fmla="*/ 29 w 330"/>
                <a:gd name="T3" fmla="*/ 268 h 476"/>
                <a:gd name="T4" fmla="*/ 330 w 330"/>
                <a:gd name="T5" fmla="*/ 476 h 476"/>
                <a:gd name="T6" fmla="*/ 0 60000 65536"/>
                <a:gd name="T7" fmla="*/ 0 60000 65536"/>
                <a:gd name="T8" fmla="*/ 0 60000 65536"/>
                <a:gd name="T9" fmla="*/ 0 w 330"/>
                <a:gd name="T10" fmla="*/ 0 h 476"/>
                <a:gd name="T11" fmla="*/ 330 w 330"/>
                <a:gd name="T12" fmla="*/ 476 h 4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0" h="476">
                  <a:moveTo>
                    <a:pt x="156" y="0"/>
                  </a:moveTo>
                  <a:cubicBezTo>
                    <a:pt x="78" y="94"/>
                    <a:pt x="0" y="189"/>
                    <a:pt x="29" y="268"/>
                  </a:cubicBezTo>
                  <a:cubicBezTo>
                    <a:pt x="58" y="347"/>
                    <a:pt x="194" y="411"/>
                    <a:pt x="330" y="47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4537" name="Freeform 89"/>
          <p:cNvSpPr>
            <a:spLocks/>
          </p:cNvSpPr>
          <p:nvPr/>
        </p:nvSpPr>
        <p:spPr bwMode="auto">
          <a:xfrm>
            <a:off x="1754188" y="2281238"/>
            <a:ext cx="660400" cy="1658937"/>
          </a:xfrm>
          <a:custGeom>
            <a:avLst/>
            <a:gdLst>
              <a:gd name="T0" fmla="*/ 393700 w 416"/>
              <a:gd name="T1" fmla="*/ 0 h 1045"/>
              <a:gd name="T2" fmla="*/ 595313 w 416"/>
              <a:gd name="T3" fmla="*/ 276225 h 1045"/>
              <a:gd name="T4" fmla="*/ 0 w 416"/>
              <a:gd name="T5" fmla="*/ 1658937 h 1045"/>
              <a:gd name="T6" fmla="*/ 0 60000 65536"/>
              <a:gd name="T7" fmla="*/ 0 60000 65536"/>
              <a:gd name="T8" fmla="*/ 0 60000 65536"/>
              <a:gd name="T9" fmla="*/ 0 w 416"/>
              <a:gd name="T10" fmla="*/ 0 h 1045"/>
              <a:gd name="T11" fmla="*/ 416 w 416"/>
              <a:gd name="T12" fmla="*/ 1045 h 10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6" h="1045">
                <a:moveTo>
                  <a:pt x="248" y="0"/>
                </a:moveTo>
                <a:cubicBezTo>
                  <a:pt x="332" y="0"/>
                  <a:pt x="416" y="0"/>
                  <a:pt x="375" y="174"/>
                </a:cubicBezTo>
                <a:cubicBezTo>
                  <a:pt x="334" y="348"/>
                  <a:pt x="167" y="696"/>
                  <a:pt x="0" y="1045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grpSp>
        <p:nvGrpSpPr>
          <p:cNvPr id="3" name="Group 98"/>
          <p:cNvGrpSpPr>
            <a:grpSpLocks/>
          </p:cNvGrpSpPr>
          <p:nvPr/>
        </p:nvGrpSpPr>
        <p:grpSpPr bwMode="auto">
          <a:xfrm>
            <a:off x="1703388" y="584200"/>
            <a:ext cx="2397125" cy="5170488"/>
            <a:chOff x="1073" y="368"/>
            <a:chExt cx="1510" cy="3257"/>
          </a:xfrm>
        </p:grpSpPr>
        <p:graphicFrame>
          <p:nvGraphicFramePr>
            <p:cNvPr id="2057" name="Object 27"/>
            <p:cNvGraphicFramePr>
              <a:graphicFrameLocks noChangeAspect="1"/>
            </p:cNvGraphicFramePr>
            <p:nvPr/>
          </p:nvGraphicFramePr>
          <p:xfrm>
            <a:off x="1545" y="1880"/>
            <a:ext cx="571" cy="1745"/>
          </p:xfrm>
          <a:graphic>
            <a:graphicData uri="http://schemas.openxmlformats.org/presentationml/2006/ole">
              <p:oleObj spid="_x0000_s2057" name="Image" r:id="rId5" imgW="698413" imgH="2361905" progId="">
                <p:embed/>
              </p:oleObj>
            </a:graphicData>
          </a:graphic>
        </p:graphicFrame>
        <p:sp>
          <p:nvSpPr>
            <p:cNvPr id="2088" name="Text Box 35"/>
            <p:cNvSpPr txBox="1">
              <a:spLocks noChangeArrowheads="1"/>
            </p:cNvSpPr>
            <p:nvPr/>
          </p:nvSpPr>
          <p:spPr bwMode="auto">
            <a:xfrm>
              <a:off x="1714" y="1642"/>
              <a:ext cx="8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MUESTRA</a:t>
              </a:r>
            </a:p>
          </p:txBody>
        </p:sp>
        <p:sp>
          <p:nvSpPr>
            <p:cNvPr id="2089" name="AutoShape 77"/>
            <p:cNvSpPr>
              <a:spLocks noChangeArrowheads="1"/>
            </p:cNvSpPr>
            <p:nvPr/>
          </p:nvSpPr>
          <p:spPr bwMode="auto">
            <a:xfrm>
              <a:off x="1073" y="368"/>
              <a:ext cx="771" cy="453"/>
            </a:xfrm>
            <a:prstGeom prst="rightArrow">
              <a:avLst>
                <a:gd name="adj1" fmla="val 65120"/>
                <a:gd name="adj2" fmla="val 42605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APLICACIÓN</a:t>
              </a:r>
            </a:p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 MUESTRA</a:t>
              </a:r>
            </a:p>
          </p:txBody>
        </p:sp>
        <p:sp>
          <p:nvSpPr>
            <p:cNvPr id="2090" name="Line 81"/>
            <p:cNvSpPr>
              <a:spLocks noChangeShapeType="1"/>
            </p:cNvSpPr>
            <p:nvPr/>
          </p:nvSpPr>
          <p:spPr bwMode="auto">
            <a:xfrm>
              <a:off x="1698" y="3314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1" name="Freeform 90"/>
            <p:cNvSpPr>
              <a:spLocks/>
            </p:cNvSpPr>
            <p:nvPr/>
          </p:nvSpPr>
          <p:spPr bwMode="auto">
            <a:xfrm>
              <a:off x="1849" y="1818"/>
              <a:ext cx="284" cy="469"/>
            </a:xfrm>
            <a:custGeom>
              <a:avLst/>
              <a:gdLst>
                <a:gd name="T0" fmla="*/ 261 w 284"/>
                <a:gd name="T1" fmla="*/ 0 h 469"/>
                <a:gd name="T2" fmla="*/ 241 w 284"/>
                <a:gd name="T3" fmla="*/ 195 h 469"/>
                <a:gd name="T4" fmla="*/ 0 w 284"/>
                <a:gd name="T5" fmla="*/ 469 h 469"/>
                <a:gd name="T6" fmla="*/ 0 60000 65536"/>
                <a:gd name="T7" fmla="*/ 0 60000 65536"/>
                <a:gd name="T8" fmla="*/ 0 60000 65536"/>
                <a:gd name="T9" fmla="*/ 0 w 284"/>
                <a:gd name="T10" fmla="*/ 0 h 469"/>
                <a:gd name="T11" fmla="*/ 284 w 284"/>
                <a:gd name="T12" fmla="*/ 469 h 4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" h="469">
                  <a:moveTo>
                    <a:pt x="261" y="0"/>
                  </a:moveTo>
                  <a:cubicBezTo>
                    <a:pt x="272" y="58"/>
                    <a:pt x="284" y="117"/>
                    <a:pt x="241" y="195"/>
                  </a:cubicBezTo>
                  <a:cubicBezTo>
                    <a:pt x="198" y="273"/>
                    <a:pt x="99" y="371"/>
                    <a:pt x="0" y="469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4540" name="AutoShape 92"/>
          <p:cNvSpPr>
            <a:spLocks noChangeArrowheads="1"/>
          </p:cNvSpPr>
          <p:nvPr/>
        </p:nvSpPr>
        <p:spPr bwMode="auto">
          <a:xfrm>
            <a:off x="990600" y="4000500"/>
            <a:ext cx="612775" cy="484188"/>
          </a:xfrm>
          <a:prstGeom prst="rightArrow">
            <a:avLst>
              <a:gd name="adj1" fmla="val 59380"/>
              <a:gd name="adj2" fmla="val 44588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sp>
        <p:nvSpPr>
          <p:cNvPr id="104541" name="AutoShape 93"/>
          <p:cNvSpPr>
            <a:spLocks noChangeArrowheads="1"/>
          </p:cNvSpPr>
          <p:nvPr/>
        </p:nvSpPr>
        <p:spPr bwMode="auto">
          <a:xfrm>
            <a:off x="2079625" y="4000500"/>
            <a:ext cx="612775" cy="484188"/>
          </a:xfrm>
          <a:prstGeom prst="rightArrow">
            <a:avLst>
              <a:gd name="adj1" fmla="val 59380"/>
              <a:gd name="adj2" fmla="val 44588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2989263" y="549275"/>
            <a:ext cx="5851525" cy="5710238"/>
            <a:chOff x="1883" y="346"/>
            <a:chExt cx="3686" cy="3597"/>
          </a:xfrm>
        </p:grpSpPr>
        <p:grpSp>
          <p:nvGrpSpPr>
            <p:cNvPr id="2082" name="Group 71"/>
            <p:cNvGrpSpPr>
              <a:grpSpLocks/>
            </p:cNvGrpSpPr>
            <p:nvPr/>
          </p:nvGrpSpPr>
          <p:grpSpPr bwMode="auto">
            <a:xfrm>
              <a:off x="2569" y="1058"/>
              <a:ext cx="1168" cy="2567"/>
              <a:chOff x="80" y="629"/>
              <a:chExt cx="1367" cy="3246"/>
            </a:xfrm>
          </p:grpSpPr>
          <p:graphicFrame>
            <p:nvGraphicFramePr>
              <p:cNvPr id="2055" name="Object 57"/>
              <p:cNvGraphicFramePr>
                <a:graphicFrameLocks noChangeAspect="1"/>
              </p:cNvGraphicFramePr>
              <p:nvPr/>
            </p:nvGraphicFramePr>
            <p:xfrm>
              <a:off x="80" y="629"/>
              <a:ext cx="1367" cy="902"/>
            </p:xfrm>
            <a:graphic>
              <a:graphicData uri="http://schemas.openxmlformats.org/presentationml/2006/ole">
                <p:oleObj spid="_x0000_s2055" name="Image" r:id="rId6" imgW="1396825" imgH="2984127" progId="">
                  <p:embed/>
                </p:oleObj>
              </a:graphicData>
            </a:graphic>
          </p:graphicFrame>
          <p:graphicFrame>
            <p:nvGraphicFramePr>
              <p:cNvPr id="2056" name="Object 61"/>
              <p:cNvGraphicFramePr>
                <a:graphicFrameLocks noChangeAspect="1"/>
              </p:cNvGraphicFramePr>
              <p:nvPr/>
            </p:nvGraphicFramePr>
            <p:xfrm>
              <a:off x="527" y="1465"/>
              <a:ext cx="464" cy="2410"/>
            </p:xfrm>
            <a:graphic>
              <a:graphicData uri="http://schemas.openxmlformats.org/presentationml/2006/ole">
                <p:oleObj spid="_x0000_s2056" name="Image" r:id="rId7" imgW="495063" imgH="2730159" progId="">
                  <p:embed/>
                </p:oleObj>
              </a:graphicData>
            </a:graphic>
          </p:graphicFrame>
        </p:grpSp>
        <p:sp>
          <p:nvSpPr>
            <p:cNvPr id="2083" name="Text Box 49"/>
            <p:cNvSpPr txBox="1">
              <a:spLocks noChangeArrowheads="1"/>
            </p:cNvSpPr>
            <p:nvPr/>
          </p:nvSpPr>
          <p:spPr bwMode="auto">
            <a:xfrm>
              <a:off x="2430" y="845"/>
              <a:ext cx="95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RESERVORIO</a:t>
              </a:r>
            </a:p>
            <a:p>
              <a:r>
                <a:rPr lang="es-ES" sz="1400"/>
                <a:t>f. móvil </a:t>
              </a:r>
            </a:p>
          </p:txBody>
        </p:sp>
        <p:grpSp>
          <p:nvGrpSpPr>
            <p:cNvPr id="2084" name="Group 75"/>
            <p:cNvGrpSpPr>
              <a:grpSpLocks/>
            </p:cNvGrpSpPr>
            <p:nvPr/>
          </p:nvGrpSpPr>
          <p:grpSpPr bwMode="auto">
            <a:xfrm>
              <a:off x="3658" y="1029"/>
              <a:ext cx="1603" cy="2914"/>
              <a:chOff x="2768" y="534"/>
              <a:chExt cx="1875" cy="3685"/>
            </a:xfrm>
          </p:grpSpPr>
          <p:graphicFrame>
            <p:nvGraphicFramePr>
              <p:cNvPr id="2051" name="Object 70"/>
              <p:cNvGraphicFramePr>
                <a:graphicFrameLocks noChangeAspect="1"/>
              </p:cNvGraphicFramePr>
              <p:nvPr/>
            </p:nvGraphicFramePr>
            <p:xfrm>
              <a:off x="2768" y="534"/>
              <a:ext cx="1875" cy="1154"/>
            </p:xfrm>
            <a:graphic>
              <a:graphicData uri="http://schemas.openxmlformats.org/presentationml/2006/ole">
                <p:oleObj spid="_x0000_s2051" name="Image" r:id="rId8" imgW="1892063" imgH="1231746" progId="">
                  <p:embed/>
                </p:oleObj>
              </a:graphicData>
            </a:graphic>
          </p:graphicFrame>
          <p:graphicFrame>
            <p:nvGraphicFramePr>
              <p:cNvPr id="2052" name="Object 72"/>
              <p:cNvGraphicFramePr>
                <a:graphicFrameLocks noChangeAspect="1"/>
              </p:cNvGraphicFramePr>
              <p:nvPr/>
            </p:nvGraphicFramePr>
            <p:xfrm>
              <a:off x="2977" y="1389"/>
              <a:ext cx="493" cy="2721"/>
            </p:xfrm>
            <a:graphic>
              <a:graphicData uri="http://schemas.openxmlformats.org/presentationml/2006/ole">
                <p:oleObj spid="_x0000_s2052" name="Image" r:id="rId9" imgW="495063" imgH="2730159" progId="">
                  <p:embed/>
                </p:oleObj>
              </a:graphicData>
            </a:graphic>
          </p:graphicFrame>
          <p:graphicFrame>
            <p:nvGraphicFramePr>
              <p:cNvPr id="2053" name="Object 73"/>
              <p:cNvGraphicFramePr>
                <a:graphicFrameLocks noChangeAspect="1"/>
              </p:cNvGraphicFramePr>
              <p:nvPr/>
            </p:nvGraphicFramePr>
            <p:xfrm>
              <a:off x="3464" y="1525"/>
              <a:ext cx="488" cy="2694"/>
            </p:xfrm>
            <a:graphic>
              <a:graphicData uri="http://schemas.openxmlformats.org/presentationml/2006/ole">
                <p:oleObj spid="_x0000_s2053" name="Image" r:id="rId10" imgW="495063" imgH="2730159" progId="">
                  <p:embed/>
                </p:oleObj>
              </a:graphicData>
            </a:graphic>
          </p:graphicFrame>
          <p:graphicFrame>
            <p:nvGraphicFramePr>
              <p:cNvPr id="2054" name="Object 74"/>
              <p:cNvGraphicFramePr>
                <a:graphicFrameLocks noChangeAspect="1"/>
              </p:cNvGraphicFramePr>
              <p:nvPr/>
            </p:nvGraphicFramePr>
            <p:xfrm>
              <a:off x="3944" y="1661"/>
              <a:ext cx="494" cy="2431"/>
            </p:xfrm>
            <a:graphic>
              <a:graphicData uri="http://schemas.openxmlformats.org/presentationml/2006/ole">
                <p:oleObj spid="_x0000_s2054" name="Image" r:id="rId11" imgW="495063" imgH="2438095" progId="">
                  <p:embed/>
                </p:oleObj>
              </a:graphicData>
            </a:graphic>
          </p:graphicFrame>
        </p:grpSp>
        <p:sp>
          <p:nvSpPr>
            <p:cNvPr id="2085" name="AutoShape 78"/>
            <p:cNvSpPr>
              <a:spLocks noChangeArrowheads="1"/>
            </p:cNvSpPr>
            <p:nvPr/>
          </p:nvSpPr>
          <p:spPr bwMode="auto">
            <a:xfrm>
              <a:off x="1883" y="346"/>
              <a:ext cx="3686" cy="498"/>
            </a:xfrm>
            <a:prstGeom prst="rightArrow">
              <a:avLst>
                <a:gd name="adj1" fmla="val 65065"/>
                <a:gd name="adj2" fmla="val 52462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ELUCIÓN Y RECOGIDA DE FRACCIONES</a:t>
              </a:r>
            </a:p>
          </p:txBody>
        </p:sp>
        <p:sp>
          <p:nvSpPr>
            <p:cNvPr id="2086" name="Freeform 91"/>
            <p:cNvSpPr>
              <a:spLocks/>
            </p:cNvSpPr>
            <p:nvPr/>
          </p:nvSpPr>
          <p:spPr bwMode="auto">
            <a:xfrm>
              <a:off x="2489" y="1135"/>
              <a:ext cx="545" cy="416"/>
            </a:xfrm>
            <a:custGeom>
              <a:avLst/>
              <a:gdLst>
                <a:gd name="T0" fmla="*/ 83 w 545"/>
                <a:gd name="T1" fmla="*/ 0 h 416"/>
                <a:gd name="T2" fmla="*/ 77 w 545"/>
                <a:gd name="T3" fmla="*/ 261 h 416"/>
                <a:gd name="T4" fmla="*/ 545 w 545"/>
                <a:gd name="T5" fmla="*/ 416 h 416"/>
                <a:gd name="T6" fmla="*/ 0 60000 65536"/>
                <a:gd name="T7" fmla="*/ 0 60000 65536"/>
                <a:gd name="T8" fmla="*/ 0 60000 65536"/>
                <a:gd name="T9" fmla="*/ 0 w 545"/>
                <a:gd name="T10" fmla="*/ 0 h 416"/>
                <a:gd name="T11" fmla="*/ 545 w 545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5" h="416">
                  <a:moveTo>
                    <a:pt x="83" y="0"/>
                  </a:moveTo>
                  <a:cubicBezTo>
                    <a:pt x="41" y="96"/>
                    <a:pt x="0" y="192"/>
                    <a:pt x="77" y="261"/>
                  </a:cubicBezTo>
                  <a:cubicBezTo>
                    <a:pt x="154" y="330"/>
                    <a:pt x="349" y="373"/>
                    <a:pt x="545" y="41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087" name="AutoShape 94"/>
            <p:cNvSpPr>
              <a:spLocks noChangeArrowheads="1"/>
            </p:cNvSpPr>
            <p:nvPr/>
          </p:nvSpPr>
          <p:spPr bwMode="auto">
            <a:xfrm>
              <a:off x="2330" y="2521"/>
              <a:ext cx="654" cy="305"/>
            </a:xfrm>
            <a:prstGeom prst="rightArrow">
              <a:avLst>
                <a:gd name="adj1" fmla="val 59343"/>
                <a:gd name="adj2" fmla="val 44116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</p:grpSp>
      <p:sp>
        <p:nvSpPr>
          <p:cNvPr id="104543" name="AutoShape 95"/>
          <p:cNvSpPr>
            <a:spLocks noChangeArrowheads="1"/>
          </p:cNvSpPr>
          <p:nvPr/>
        </p:nvSpPr>
        <p:spPr bwMode="auto">
          <a:xfrm>
            <a:off x="5286375" y="4002088"/>
            <a:ext cx="922338" cy="484187"/>
          </a:xfrm>
          <a:prstGeom prst="rightArrow">
            <a:avLst>
              <a:gd name="adj1" fmla="val 54750"/>
              <a:gd name="adj2" fmla="val 50163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7" name="Group 102"/>
          <p:cNvGrpSpPr>
            <a:grpSpLocks/>
          </p:cNvGrpSpPr>
          <p:nvPr/>
        </p:nvGrpSpPr>
        <p:grpSpPr bwMode="auto">
          <a:xfrm>
            <a:off x="4575175" y="5819775"/>
            <a:ext cx="3679825" cy="727075"/>
            <a:chOff x="2882" y="3666"/>
            <a:chExt cx="2318" cy="458"/>
          </a:xfrm>
        </p:grpSpPr>
        <p:sp>
          <p:nvSpPr>
            <p:cNvPr id="2079" name="Text Box 82"/>
            <p:cNvSpPr txBox="1">
              <a:spLocks noChangeArrowheads="1"/>
            </p:cNvSpPr>
            <p:nvPr/>
          </p:nvSpPr>
          <p:spPr bwMode="auto">
            <a:xfrm>
              <a:off x="2882" y="3843"/>
              <a:ext cx="13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/>
                <a:t>SEPARACIÓN</a:t>
              </a:r>
            </a:p>
          </p:txBody>
        </p:sp>
        <p:pic>
          <p:nvPicPr>
            <p:cNvPr id="2080" name="Picture 87"/>
            <p:cNvPicPr>
              <a:picLocks noChangeAspect="1" noChangeArrowheads="1"/>
            </p:cNvPicPr>
            <p:nvPr/>
          </p:nvPicPr>
          <p:blipFill>
            <a:blip r:embed="rId12"/>
            <a:srcRect l="58875" t="83330" r="4041" b="7065"/>
            <a:stretch>
              <a:fillRect/>
            </a:stretch>
          </p:blipFill>
          <p:spPr bwMode="auto">
            <a:xfrm>
              <a:off x="4429" y="3716"/>
              <a:ext cx="771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1" name="AutoShape 96"/>
            <p:cNvSpPr>
              <a:spLocks noChangeArrowheads="1"/>
            </p:cNvSpPr>
            <p:nvPr/>
          </p:nvSpPr>
          <p:spPr bwMode="auto">
            <a:xfrm rot="8179933">
              <a:off x="3936" y="3666"/>
              <a:ext cx="386" cy="305"/>
            </a:xfrm>
            <a:prstGeom prst="rightArrow">
              <a:avLst>
                <a:gd name="adj1" fmla="val 59380"/>
                <a:gd name="adj2" fmla="val 44588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>
            <a:off x="3214688" y="3479800"/>
            <a:ext cx="1204912" cy="1657350"/>
            <a:chOff x="2025" y="2192"/>
            <a:chExt cx="759" cy="1044"/>
          </a:xfrm>
        </p:grpSpPr>
        <p:sp>
          <p:nvSpPr>
            <p:cNvPr id="2077" name="Text Box 55"/>
            <p:cNvSpPr txBox="1">
              <a:spLocks noChangeArrowheads="1"/>
            </p:cNvSpPr>
            <p:nvPr/>
          </p:nvSpPr>
          <p:spPr bwMode="auto">
            <a:xfrm>
              <a:off x="2148" y="2219"/>
              <a:ext cx="63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FLUJO</a:t>
              </a:r>
            </a:p>
            <a:p>
              <a:r>
                <a:rPr lang="es-ES" sz="1400"/>
                <a:t>gravedad </a:t>
              </a:r>
            </a:p>
          </p:txBody>
        </p:sp>
        <p:sp>
          <p:nvSpPr>
            <p:cNvPr id="2078" name="AutoShape 58"/>
            <p:cNvSpPr>
              <a:spLocks noChangeArrowheads="1"/>
            </p:cNvSpPr>
            <p:nvPr/>
          </p:nvSpPr>
          <p:spPr bwMode="auto">
            <a:xfrm>
              <a:off x="2025" y="2192"/>
              <a:ext cx="136" cy="1044"/>
            </a:xfrm>
            <a:prstGeom prst="downArrow">
              <a:avLst>
                <a:gd name="adj1" fmla="val 50000"/>
                <a:gd name="adj2" fmla="val 191912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6670675" y="3811588"/>
            <a:ext cx="2457450" cy="1366837"/>
            <a:chOff x="4202" y="2401"/>
            <a:chExt cx="1548" cy="861"/>
          </a:xfrm>
        </p:grpSpPr>
        <p:sp>
          <p:nvSpPr>
            <p:cNvPr id="2073" name="Line 84"/>
            <p:cNvSpPr>
              <a:spLocks noChangeShapeType="1"/>
            </p:cNvSpPr>
            <p:nvPr/>
          </p:nvSpPr>
          <p:spPr bwMode="auto">
            <a:xfrm>
              <a:off x="4202" y="2401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4" name="Line 85"/>
            <p:cNvSpPr>
              <a:spLocks noChangeShapeType="1"/>
            </p:cNvSpPr>
            <p:nvPr/>
          </p:nvSpPr>
          <p:spPr bwMode="auto">
            <a:xfrm>
              <a:off x="4623" y="267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5" name="Line 86"/>
            <p:cNvSpPr>
              <a:spLocks noChangeShapeType="1"/>
            </p:cNvSpPr>
            <p:nvPr/>
          </p:nvSpPr>
          <p:spPr bwMode="auto">
            <a:xfrm>
              <a:off x="5031" y="2996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6" name="Text Box 83"/>
            <p:cNvSpPr txBox="1">
              <a:spLocks noChangeArrowheads="1"/>
            </p:cNvSpPr>
            <p:nvPr/>
          </p:nvSpPr>
          <p:spPr bwMode="auto">
            <a:xfrm>
              <a:off x="5022" y="3035"/>
              <a:ext cx="7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DIFUSIÓN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80" grpId="0"/>
      <p:bldP spid="104524" grpId="0" animBg="1"/>
      <p:bldP spid="104528" grpId="0" animBg="1"/>
      <p:bldP spid="104537" grpId="0" animBg="1"/>
      <p:bldP spid="104540" grpId="0" animBg="1"/>
      <p:bldP spid="104541" grpId="0" animBg="1"/>
      <p:bldP spid="1045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Adsorción en lecho fijo</a:t>
            </a:r>
            <a:endParaRPr lang="es-ES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508000" y="76200"/>
            <a:ext cx="8636000" cy="121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2000" b="1" u="sng">
                <a:solidFill>
                  <a:srgbClr val="000066"/>
                </a:solidFill>
                <a:latin typeface="Comic Sans MS" pitchFamily="66" charset="0"/>
              </a:rPr>
              <a:t>Cromatografía de Lecho Fijo</a:t>
            </a:r>
          </a:p>
          <a:p>
            <a:pPr algn="ctr" eaLnBrk="0" hangingPunct="0"/>
            <a:endParaRPr lang="es-ES" sz="2000" u="sng">
              <a:solidFill>
                <a:srgbClr val="000066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 sz="2000">
                <a:solidFill>
                  <a:srgbClr val="000066"/>
                </a:solidFill>
                <a:latin typeface="Comic Sans MS" pitchFamily="66" charset="0"/>
              </a:rPr>
              <a:t>Es la técnica más utilizada a escala industrial para la purificación de proteínas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</a:rPr>
              <a:t>, debido principalmente  a  presentar la mayor área de adsorción por unidad de volumen.</a:t>
            </a:r>
            <a:endParaRPr lang="es-ES" sz="1400" b="1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281363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362200" y="2667000"/>
          <a:ext cx="5105400" cy="3994150"/>
        </p:xfrm>
        <a:graphic>
          <a:graphicData uri="http://schemas.openxmlformats.org/presentationml/2006/ole">
            <p:oleObj spid="_x0000_s3074" r:id="rId3" imgW="4545106" imgH="2030506" progId="">
              <p:embed/>
            </p:oleObj>
          </a:graphicData>
        </a:graphic>
      </p:graphicFrame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619500" y="2752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17526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A50021"/>
                </a:solidFill>
                <a:latin typeface="Comic Sans MS" pitchFamily="66" charset="0"/>
              </a:rPr>
              <a:t>Consiste en una columna o tubo vertical relleno con partículas de adsorbente.</a:t>
            </a:r>
            <a:endParaRPr lang="es-ES" sz="2000">
              <a:solidFill>
                <a:srgbClr val="A5002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  <a:t>Tablas de Purificación</a:t>
            </a:r>
            <a:r>
              <a:rPr lang="es-ES" dirty="0" smtClean="0">
                <a:solidFill>
                  <a:srgbClr val="000066"/>
                </a:solidFill>
              </a:rPr>
              <a:t/>
            </a:r>
            <a:br>
              <a:rPr lang="es-ES" dirty="0" smtClean="0">
                <a:solidFill>
                  <a:srgbClr val="000066"/>
                </a:solidFill>
              </a:rPr>
            </a:br>
            <a:endParaRPr lang="es-ES" dirty="0" smtClean="0">
              <a:solidFill>
                <a:srgbClr val="000066"/>
              </a:solidFill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57313" y="457200"/>
            <a:ext cx="6415087" cy="6043613"/>
            <a:chOff x="2448" y="864"/>
            <a:chExt cx="3132" cy="3021"/>
          </a:xfrm>
        </p:grpSpPr>
        <p:sp>
          <p:nvSpPr>
            <p:cNvPr id="4100" name="Rectangle 3"/>
            <p:cNvSpPr>
              <a:spLocks noChangeArrowheads="1"/>
            </p:cNvSpPr>
            <p:nvPr/>
          </p:nvSpPr>
          <p:spPr bwMode="auto">
            <a:xfrm>
              <a:off x="2736" y="864"/>
              <a:ext cx="2832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800" b="1" u="sng">
                  <a:solidFill>
                    <a:srgbClr val="000066"/>
                  </a:solidFill>
                  <a:latin typeface="Comic Sans MS" pitchFamily="66" charset="0"/>
                </a:rPr>
                <a:t>Esquema de una Cromatografía en  Lecho Fijo</a:t>
              </a:r>
            </a:p>
          </p:txBody>
        </p:sp>
        <p:graphicFrame>
          <p:nvGraphicFramePr>
            <p:cNvPr id="4098" name="Object 4"/>
            <p:cNvGraphicFramePr>
              <a:graphicFrameLocks noChangeAspect="1"/>
            </p:cNvGraphicFramePr>
            <p:nvPr/>
          </p:nvGraphicFramePr>
          <p:xfrm>
            <a:off x="2448" y="1296"/>
            <a:ext cx="3132" cy="2589"/>
          </p:xfrm>
          <a:graphic>
            <a:graphicData uri="http://schemas.openxmlformats.org/presentationml/2006/ole">
              <p:oleObj spid="_x0000_s4098" r:id="rId3" imgW="4667919" imgH="3857835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685800" y="381000"/>
            <a:ext cx="8153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Las cromatografías en Lecho Fijo son procesos no estacionarios. </a:t>
            </a:r>
          </a:p>
          <a:p>
            <a:pPr algn="just"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El líquido que contiene el soluto se hace pasar a través del lecho y la carga o cantidad de producto retenido va aumentando en el tiempo.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Se pueden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lleva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r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 a cabo de dos formas: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2238375" y="1500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3400" y="4648201"/>
            <a:ext cx="8191500" cy="1892301"/>
            <a:chOff x="336" y="2928"/>
            <a:chExt cx="5160" cy="1192"/>
          </a:xfrm>
        </p:grpSpPr>
        <p:graphicFrame>
          <p:nvGraphicFramePr>
            <p:cNvPr id="5123" name="Object 5"/>
            <p:cNvGraphicFramePr>
              <a:graphicFrameLocks noChangeAspect="1"/>
            </p:cNvGraphicFramePr>
            <p:nvPr/>
          </p:nvGraphicFramePr>
          <p:xfrm>
            <a:off x="3552" y="2976"/>
            <a:ext cx="1944" cy="1049"/>
          </p:xfrm>
          <a:graphic>
            <a:graphicData uri="http://schemas.openxmlformats.org/presentationml/2006/ole">
              <p:oleObj spid="_x0000_s5123" name="Imagen de mapa de bits" r:id="rId3" imgW="2400635" imgH="1295238" progId="PBrush">
                <p:embed/>
              </p:oleObj>
            </a:graphicData>
          </a:graphic>
        </p:graphicFrame>
        <p:sp>
          <p:nvSpPr>
            <p:cNvPr id="5129" name="Text Box 6"/>
            <p:cNvSpPr txBox="1">
              <a:spLocks noChangeArrowheads="1"/>
            </p:cNvSpPr>
            <p:nvPr/>
          </p:nvSpPr>
          <p:spPr bwMode="auto">
            <a:xfrm>
              <a:off x="336" y="2928"/>
              <a:ext cx="2640" cy="1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Font typeface="Symbol" pitchFamily="18" charset="2"/>
                <a:buNone/>
              </a:pPr>
              <a:r>
                <a:rPr lang="es-ES_tradnl" sz="1800" b="1" u="sng" dirty="0">
                  <a:solidFill>
                    <a:srgbClr val="A50021"/>
                  </a:solidFill>
                  <a:latin typeface="Comic Sans MS" pitchFamily="66" charset="0"/>
                </a:rPr>
                <a:t>Cromatografía de </a:t>
              </a:r>
              <a:r>
                <a:rPr lang="es-ES" sz="1800" b="1" u="sng" dirty="0" smtClean="0">
                  <a:solidFill>
                    <a:srgbClr val="A50021"/>
                  </a:solidFill>
                  <a:latin typeface="Comic Sans MS" pitchFamily="66" charset="0"/>
                </a:rPr>
                <a:t>Elución (NO ELUSION)</a:t>
              </a:r>
              <a:endParaRPr lang="es-ES_tradnl" sz="1800" b="1" u="sng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lvl="1" algn="just" eaLnBrk="0" hangingPunct="0">
                <a:spcBef>
                  <a:spcPct val="50000"/>
                </a:spcBef>
                <a:buFont typeface="Symbol" pitchFamily="18" charset="2"/>
                <a:buNone/>
              </a:pPr>
              <a:r>
                <a:rPr lang="es-ES_tradnl" sz="18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  <a:r>
                <a:rPr lang="es-ES" sz="1800" dirty="0">
                  <a:solidFill>
                    <a:srgbClr val="A50021"/>
                  </a:solidFill>
                  <a:latin typeface="Comic Sans MS" pitchFamily="66" charset="0"/>
                </a:rPr>
                <a:t>Inyecta una muestra y luego se aplican condiciones que las proteínas </a:t>
              </a:r>
              <a:r>
                <a:rPr lang="es-ES" sz="1800" dirty="0" err="1">
                  <a:solidFill>
                    <a:srgbClr val="A50021"/>
                  </a:solidFill>
                  <a:latin typeface="Comic Sans MS" pitchFamily="66" charset="0"/>
                </a:rPr>
                <a:t>eluyan</a:t>
              </a:r>
              <a:r>
                <a:rPr lang="es-ES" sz="1800" dirty="0">
                  <a:solidFill>
                    <a:srgbClr val="A50021"/>
                  </a:solidFill>
                  <a:latin typeface="Comic Sans MS" pitchFamily="66" charset="0"/>
                </a:rPr>
                <a:t> en forma diferencial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85800" y="2057400"/>
            <a:ext cx="8172450" cy="2303463"/>
            <a:chOff x="432" y="1296"/>
            <a:chExt cx="5148" cy="1451"/>
          </a:xfrm>
        </p:grpSpPr>
        <p:graphicFrame>
          <p:nvGraphicFramePr>
            <p:cNvPr id="5122" name="Object 8"/>
            <p:cNvGraphicFramePr>
              <a:graphicFrameLocks noChangeAspect="1"/>
            </p:cNvGraphicFramePr>
            <p:nvPr/>
          </p:nvGraphicFramePr>
          <p:xfrm>
            <a:off x="3408" y="1296"/>
            <a:ext cx="2172" cy="1333"/>
          </p:xfrm>
          <a:graphic>
            <a:graphicData uri="http://schemas.openxmlformats.org/presentationml/2006/ole">
              <p:oleObj spid="_x0000_s5122" name="Imagen de mapa de bits" r:id="rId4" imgW="3296110" imgH="1714739" progId="PBrush">
                <p:embed/>
              </p:oleObj>
            </a:graphicData>
          </a:graphic>
        </p:graphicFrame>
        <p:sp>
          <p:nvSpPr>
            <p:cNvPr id="5128" name="Text Box 9"/>
            <p:cNvSpPr txBox="1">
              <a:spLocks noChangeArrowheads="1"/>
            </p:cNvSpPr>
            <p:nvPr/>
          </p:nvSpPr>
          <p:spPr bwMode="auto">
            <a:xfrm>
              <a:off x="432" y="1392"/>
              <a:ext cx="2832" cy="1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" sz="1800" b="1" u="sng">
                  <a:solidFill>
                    <a:schemeClr val="accent2"/>
                  </a:solidFill>
                  <a:latin typeface="Comic Sans MS" pitchFamily="66" charset="0"/>
                </a:rPr>
                <a:t>Análisis Frontal</a:t>
              </a:r>
              <a:r>
                <a:rPr lang="es-ES_tradnl" sz="1800" b="1" u="sng">
                  <a:solidFill>
                    <a:schemeClr val="accent2"/>
                  </a:solidFill>
                  <a:latin typeface="Comic Sans MS" pitchFamily="66" charset="0"/>
                </a:rPr>
                <a:t>:</a:t>
              </a:r>
            </a:p>
            <a:p>
              <a:pPr lvl="1" algn="just" eaLnBrk="0" hangingPunct="0">
                <a:spcBef>
                  <a:spcPct val="50000"/>
                </a:spcBef>
              </a:pPr>
              <a:r>
                <a:rPr lang="es-ES" sz="1800">
                  <a:solidFill>
                    <a:schemeClr val="accent2"/>
                  </a:solidFill>
                  <a:latin typeface="Comic Sans MS" pitchFamily="66" charset="0"/>
                </a:rPr>
                <a:t>Se alimenta constantemente la columna </a:t>
              </a: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r>
                <a:rPr lang="es-ES" sz="1800">
                  <a:solidFill>
                    <a:schemeClr val="accent2"/>
                  </a:solidFill>
                  <a:latin typeface="Comic Sans MS" pitchFamily="66" charset="0"/>
                </a:rPr>
                <a:t>hasta que se satura, se utiliza para caracterizar la capacidad de la columna.</a:t>
              </a:r>
            </a:p>
            <a:p>
              <a:pPr>
                <a:spcBef>
                  <a:spcPct val="50000"/>
                </a:spcBef>
              </a:pPr>
              <a:endParaRPr lang="es-E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57200" y="0"/>
            <a:ext cx="79248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457200" algn="l"/>
              </a:tabLst>
            </a:pPr>
            <a:r>
              <a:rPr lang="es-ES_tradnl" sz="1800" b="1" u="sng" dirty="0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Análisis </a:t>
            </a:r>
            <a:r>
              <a:rPr lang="es-ES_tradnl" sz="1800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Frontal</a:t>
            </a: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1800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Curva de Ruptura ( </a:t>
            </a:r>
            <a:r>
              <a:rPr lang="es-ES" sz="1800" u="sng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Breakthrough</a:t>
            </a:r>
            <a:r>
              <a:rPr lang="es-ES" sz="1800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curve) </a:t>
            </a:r>
            <a:endParaRPr lang="es-ES_tradnl" sz="1800" u="sng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 dirty="0" smtClean="0">
                <a:solidFill>
                  <a:srgbClr val="000066"/>
                </a:solidFill>
                <a:latin typeface="Comic Sans MS" pitchFamily="66" charset="0"/>
              </a:rPr>
              <a:t>Se </a:t>
            </a:r>
            <a:r>
              <a:rPr lang="es-ES" sz="1800" dirty="0">
                <a:solidFill>
                  <a:srgbClr val="000066"/>
                </a:solidFill>
                <a:latin typeface="Comic Sans MS" pitchFamily="66" charset="0"/>
              </a:rPr>
              <a:t>alimenta constantemente la columna hasta que se satura</a:t>
            </a:r>
            <a:r>
              <a:rPr lang="es-ES_tradnl" sz="1800" dirty="0">
                <a:solidFill>
                  <a:srgbClr val="000066"/>
                </a:solidFill>
                <a:latin typeface="Comic Sans MS" pitchFamily="66" charset="0"/>
              </a:rPr>
              <a:t>.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684213" y="1268413"/>
          <a:ext cx="7848600" cy="4187825"/>
        </p:xfrm>
        <a:graphic>
          <a:graphicData uri="http://schemas.openxmlformats.org/presentationml/2006/ole">
            <p:oleObj spid="_x0000_s6146" name="Imagen de mapa de bits" r:id="rId3" imgW="3648584" imgH="4086795" progId="PBrush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5589588"/>
            <a:ext cx="8610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s-ES" sz="1600" baseline="-30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: Tiempo de quiebre donde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se empieza a saturar la columna,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= 0.1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endParaRPr lang="es-ES_tradnl" sz="16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s-ES" sz="1600" baseline="-30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: Tiempo cuando la columna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est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completamente saturada y es completamente ineficiente.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= 0.9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endParaRPr lang="es-ES_tradnl" sz="1600" baseline="-25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ES" sz="1600" baseline="-25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762000" y="228600"/>
            <a:ext cx="754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S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e utiliza para caracterizar la capacidad de la columna.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Dado que la forma de la curva influye fuertemente el diseño y operación de la columna.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914400" y="1371600"/>
            <a:ext cx="754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El área bajo la curva es la cantidad de soluto que se ha perdido en el efluente, luego se hace necesario detener el proceso antes que el lecho quede completamente saturado.</a:t>
            </a:r>
            <a:endParaRPr lang="es-ES"/>
          </a:p>
        </p:txBody>
      </p:sp>
      <p:grpSp>
        <p:nvGrpSpPr>
          <p:cNvPr id="7174" name="Group 5"/>
          <p:cNvGrpSpPr>
            <a:grpSpLocks/>
          </p:cNvGrpSpPr>
          <p:nvPr/>
        </p:nvGrpSpPr>
        <p:grpSpPr bwMode="auto">
          <a:xfrm>
            <a:off x="2438400" y="2590800"/>
            <a:ext cx="4191000" cy="3657600"/>
            <a:chOff x="528" y="624"/>
            <a:chExt cx="2066" cy="2304"/>
          </a:xfrm>
        </p:grpSpPr>
        <p:graphicFrame>
          <p:nvGraphicFramePr>
            <p:cNvPr id="7170" name="Object 6"/>
            <p:cNvGraphicFramePr>
              <a:graphicFrameLocks noChangeAspect="1"/>
            </p:cNvGraphicFramePr>
            <p:nvPr/>
          </p:nvGraphicFramePr>
          <p:xfrm>
            <a:off x="528" y="624"/>
            <a:ext cx="2066" cy="2304"/>
          </p:xfrm>
          <a:graphic>
            <a:graphicData uri="http://schemas.openxmlformats.org/presentationml/2006/ole">
              <p:oleObj spid="_x0000_s7170" name="Imagen de mapa de bits" r:id="rId3" imgW="1819529" imgH="2029108" progId="PBrush">
                <p:embed/>
              </p:oleObj>
            </a:graphicData>
          </a:graphic>
        </p:graphicFrame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1248" y="1536"/>
              <a:ext cx="624" cy="43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55875" y="1916113"/>
            <a:ext cx="3810000" cy="3498850"/>
            <a:chOff x="240" y="1968"/>
            <a:chExt cx="2400" cy="2204"/>
          </a:xfrm>
        </p:grpSpPr>
        <p:graphicFrame>
          <p:nvGraphicFramePr>
            <p:cNvPr id="8194" name="Object 5"/>
            <p:cNvGraphicFramePr>
              <a:graphicFrameLocks noChangeAspect="1"/>
            </p:cNvGraphicFramePr>
            <p:nvPr/>
          </p:nvGraphicFramePr>
          <p:xfrm>
            <a:off x="240" y="1968"/>
            <a:ext cx="2400" cy="2204"/>
          </p:xfrm>
          <a:graphic>
            <a:graphicData uri="http://schemas.openxmlformats.org/presentationml/2006/ole">
              <p:oleObj spid="_x0000_s8194" name="Imagen de mapa de bits" r:id="rId3" imgW="2209524" imgH="2029108" progId="PBrush">
                <p:embed/>
              </p:oleObj>
            </a:graphicData>
          </a:graphic>
        </p:graphicFrame>
        <p:sp>
          <p:nvSpPr>
            <p:cNvPr id="8202" name="Line 6"/>
            <p:cNvSpPr>
              <a:spLocks noChangeShapeType="1"/>
            </p:cNvSpPr>
            <p:nvPr/>
          </p:nvSpPr>
          <p:spPr bwMode="auto">
            <a:xfrm flipV="1">
              <a:off x="1104" y="2496"/>
              <a:ext cx="336" cy="4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3" name="Line 7"/>
            <p:cNvSpPr>
              <a:spLocks noChangeShapeType="1"/>
            </p:cNvSpPr>
            <p:nvPr/>
          </p:nvSpPr>
          <p:spPr bwMode="auto">
            <a:xfrm flipH="1">
              <a:off x="1248" y="3408"/>
              <a:ext cx="432" cy="48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323850" y="33337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Esto produce el inconvenientes que se desaprovecha una parte de la capacidad del lecho.</a:t>
            </a:r>
            <a:endParaRPr lang="es-ES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412875"/>
            <a:ext cx="8477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4716463" y="2565400"/>
            <a:ext cx="1655762" cy="287338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8200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4149725"/>
            <a:ext cx="9239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Line 12"/>
          <p:cNvSpPr>
            <a:spLocks noChangeShapeType="1"/>
          </p:cNvSpPr>
          <p:nvPr/>
        </p:nvSpPr>
        <p:spPr bwMode="auto">
          <a:xfrm flipH="1">
            <a:off x="1403350" y="4508500"/>
            <a:ext cx="2520950" cy="151288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95288" y="765175"/>
            <a:ext cx="82804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La predicción de la curva, permite diseñar columnas para:</a:t>
            </a:r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es-ES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Alcanzar cierto grado de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recuperación</a:t>
            </a: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Estimar pérdidas</a:t>
            </a: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Dimensionar la columna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, así se determina la cantidad de resina y el tiempo requerido para la adsorción de una cantidad determinada de soluto.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250825" y="260350"/>
            <a:ext cx="8534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57200" algn="ctr">
              <a:tabLst>
                <a:tab pos="685800" algn="l"/>
              </a:tabLst>
            </a:pPr>
            <a:r>
              <a:rPr lang="es-ES_tradnl" sz="1800" b="1" u="sng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MModelación</a:t>
            </a:r>
            <a:endParaRPr lang="es-ES_tradnl" sz="1800" b="1" u="sng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457200" algn="ctr" eaLnBrk="0" hangingPunct="0">
              <a:tabLst>
                <a:tab pos="685800" algn="l"/>
              </a:tabLst>
            </a:pP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457200" algn="just" eaLnBrk="0" hangingPunct="0">
              <a:tabLst>
                <a:tab pos="685800" algn="l"/>
              </a:tabLst>
            </a:pPr>
            <a:r>
              <a:rPr lang="es-ES_tradnl" sz="1800" b="1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SSe</a:t>
            </a: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pueden plantear un modelo de adsorción para predecir la “curva de ruptura” o “</a:t>
            </a:r>
            <a:r>
              <a:rPr lang="es-ES_tradnl" sz="1800" b="1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breakthrought</a:t>
            </a: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curve” basado en :</a:t>
            </a:r>
          </a:p>
          <a:p>
            <a:pPr indent="-457200" algn="just" eaLnBrk="0" hangingPunct="0">
              <a:tabLst>
                <a:tab pos="685800" algn="l"/>
              </a:tabLst>
            </a:pPr>
            <a:r>
              <a:rPr lang="es-ES_tradnl" sz="1800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3424238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23850" y="2205038"/>
            <a:ext cx="4953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1800" b="1" u="sng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Balances de masa del soluto en una sección </a:t>
            </a:r>
          </a:p>
          <a:p>
            <a:pPr algn="just" eaLnBrk="0" hangingPunct="0"/>
            <a:endParaRPr lang="es-ES_tradnl" sz="1800" b="1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_tradnl" sz="1800" b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En estado no estacionario</a:t>
            </a:r>
            <a:endParaRPr lang="es-ES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i)</a:t>
            </a:r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Términos de acumulación tanto en el adsorbente  como en los intersticios</a:t>
            </a:r>
          </a:p>
          <a:p>
            <a:pPr algn="just" eaLnBrk="0" hangingPunct="0">
              <a:lnSpc>
                <a:spcPct val="135000"/>
              </a:lnSpc>
            </a:pPr>
            <a:endParaRPr lang="es-ES" sz="18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ii)</a:t>
            </a:r>
            <a:r>
              <a:rPr lang="es-ES_tradnl" sz="1800">
                <a:solidFill>
                  <a:srgbClr val="008000"/>
                </a:solidFill>
                <a:latin typeface="Comic Sans MS" pitchFamily="66" charset="0"/>
                <a:cs typeface="Times New Roman" pitchFamily="18" charset="0"/>
              </a:rPr>
              <a:t>Flujos de entra y salida por Dispersión Axial</a:t>
            </a:r>
          </a:p>
          <a:p>
            <a:pPr algn="just" eaLnBrk="0" hangingPunct="0">
              <a:lnSpc>
                <a:spcPct val="135000"/>
              </a:lnSpc>
            </a:pPr>
            <a:endParaRPr lang="es-ES" sz="1800">
              <a:solidFill>
                <a:srgbClr val="008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iii) </a:t>
            </a:r>
            <a:r>
              <a:rPr lang="es-ES_tradnl" sz="1800">
                <a:solidFill>
                  <a:srgbClr val="660033"/>
                </a:solidFill>
                <a:latin typeface="Comic Sans MS" pitchFamily="66" charset="0"/>
                <a:cs typeface="Times New Roman" pitchFamily="18" charset="0"/>
              </a:rPr>
              <a:t>Flujo de entrada y salida por Convección</a:t>
            </a:r>
            <a:endParaRPr lang="es-ES" sz="1800">
              <a:solidFill>
                <a:srgbClr val="66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5372100" y="1773238"/>
          <a:ext cx="3771900" cy="4086225"/>
        </p:xfrm>
        <a:graphic>
          <a:graphicData uri="http://schemas.openxmlformats.org/presentationml/2006/ole">
            <p:oleObj spid="_x0000_s9218" name="Imagen de mapa de bits" r:id="rId3" imgW="3772427" imgH="4086795" progId="PBrush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62000" y="5272088"/>
            <a:ext cx="76200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	D</a:t>
            </a:r>
            <a:r>
              <a:rPr lang="es-ES_tradnl" sz="14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AZ</a:t>
            </a: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Coeficiente efectivo de dispersión axial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u : Velocidad superficial del fluido (u = Q/Ac*e)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e: Fracción de huecos ( e = (Vt-Vs) /Vt))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Vt: Volumen Total de la columna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Vs: Volumen de resina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Ac: Area transversal de la columna</a:t>
            </a:r>
            <a:r>
              <a:rPr lang="es-ES" sz="140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228600" y="914400"/>
            <a:ext cx="8458200" cy="1509713"/>
            <a:chOff x="192" y="336"/>
            <a:chExt cx="5328" cy="951"/>
          </a:xfrm>
        </p:grpSpPr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240" y="336"/>
              <a:ext cx="5280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Simplificaciones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No hay ni generación, ni consumo de soluto.</a:t>
              </a:r>
              <a:endParaRPr lang="es-ES" sz="2000">
                <a:latin typeface="Comic Sans MS" pitchFamily="66" charset="0"/>
              </a:endParaRPr>
            </a:p>
          </p:txBody>
        </p:sp>
        <p:sp>
          <p:nvSpPr>
            <p:cNvPr id="10250" name="Rectangle 5"/>
            <p:cNvSpPr>
              <a:spLocks noChangeArrowheads="1"/>
            </p:cNvSpPr>
            <p:nvPr/>
          </p:nvSpPr>
          <p:spPr bwMode="auto">
            <a:xfrm>
              <a:off x="192" y="1056"/>
              <a:ext cx="52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s-ES_tradnl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 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{Masa que entra} – {Masa que sale} = </a:t>
              </a:r>
              <a:r>
                <a:rPr lang="es-ES_tradnl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 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{Masa Acumulada}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</a:rPr>
                <a:t> </a:t>
              </a:r>
            </a:p>
          </p:txBody>
        </p:sp>
      </p:grp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57200" y="2743200"/>
            <a:ext cx="5867400" cy="1576388"/>
            <a:chOff x="336" y="1680"/>
            <a:chExt cx="3696" cy="993"/>
          </a:xfrm>
        </p:grpSpPr>
        <p:graphicFrame>
          <p:nvGraphicFramePr>
            <p:cNvPr id="10242" name="Object 7"/>
            <p:cNvGraphicFramePr>
              <a:graphicFrameLocks noChangeAspect="1"/>
            </p:cNvGraphicFramePr>
            <p:nvPr/>
          </p:nvGraphicFramePr>
          <p:xfrm>
            <a:off x="1152" y="2016"/>
            <a:ext cx="2880" cy="657"/>
          </p:xfrm>
          <a:graphic>
            <a:graphicData uri="http://schemas.openxmlformats.org/presentationml/2006/ole">
              <p:oleObj spid="_x0000_s10242" r:id="rId3" imgW="2298700" imgH="520700" progId="Equation.3">
                <p:embed/>
              </p:oleObj>
            </a:graphicData>
          </a:graphic>
        </p:graphicFrame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336" y="1680"/>
              <a:ext cx="2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El Balance se expresa como</a:t>
              </a:r>
              <a:r>
                <a:rPr lang="es-ES" sz="2000">
                  <a:latin typeface="Comic Sans MS" pitchFamily="66" charset="0"/>
                </a:rPr>
                <a:t> </a:t>
              </a:r>
            </a:p>
          </p:txBody>
        </p:sp>
      </p:grp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-381000" y="4495800"/>
            <a:ext cx="982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900" b="1">
                <a:solidFill>
                  <a:srgbClr val="A50021"/>
                </a:solidFill>
              </a:rPr>
              <a:t>Dispersión axial + Flujo = Acumulación intersticios+ Acumulación por adsorción</a:t>
            </a:r>
            <a:endParaRPr lang="es-ES" sz="1900" b="1">
              <a:solidFill>
                <a:srgbClr val="A50021"/>
              </a:solidFill>
            </a:endParaRP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304800" y="0"/>
            <a:ext cx="8077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{Masa que entra} – {Masa que sale}+{Masa generada} –{Masa Consumida} = </a:t>
            </a:r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{Masa Acumulada}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 </a:t>
            </a:r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685800" y="228600"/>
            <a:ext cx="78486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Condiciones de equilibrio (tipo de isoterma)</a:t>
            </a: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Linear		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 K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L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</a:t>
            </a:r>
            <a:endParaRPr lang="es-ES_tradnl" sz="16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Langmuir	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 K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F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</a:t>
            </a:r>
            <a:r>
              <a:rPr lang="es-ES" sz="1800" b="1" baseline="30000">
                <a:solidFill>
                  <a:srgbClr val="A50021"/>
                </a:solidFill>
                <a:latin typeface="Comic Sans MS" pitchFamily="66" charset="0"/>
              </a:rPr>
              <a:t>n</a:t>
            </a:r>
            <a:endParaRPr lang="es-ES_tradnl" sz="16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Freundlich	</a:t>
            </a:r>
            <a:r>
              <a:rPr lang="es-ES" sz="160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q=(q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o 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y)</a:t>
            </a:r>
            <a:r>
              <a:rPr lang="es-ES_tradnl" sz="1800" b="1">
                <a:solidFill>
                  <a:srgbClr val="A50021"/>
                </a:solidFill>
                <a:latin typeface="Comic Sans MS" pitchFamily="66" charset="0"/>
              </a:rPr>
              <a:t>/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(K +y)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2362200"/>
            <a:ext cx="5181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95300" indent="-495300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(i) Transferencia desde el seno del líquido hasta la capa límite que rodea a la partícula.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Difusión en el film que rodea la partícula.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Transferencia a través del líquido que existe en los poros de la partícula hacia las superficies internas.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Proceso de adsorción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Difusión a lo largo de la superficie de los poros internos.</a:t>
            </a:r>
            <a:endParaRPr lang="es-ES" sz="2000">
              <a:latin typeface="Comic Sans MS" pitchFamily="66" charset="0"/>
            </a:endParaRP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486400" y="2438400"/>
          <a:ext cx="3657600" cy="3748088"/>
        </p:xfrm>
        <a:graphic>
          <a:graphicData uri="http://schemas.openxmlformats.org/presentationml/2006/ole">
            <p:oleObj spid="_x0000_s11266" name="Imagen de mapa de bits" r:id="rId3" imgW="2514286" imgH="2419048" progId="PBrush">
              <p:embed/>
            </p:oleObj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19050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Cinética de adsorción, la cual puede estar controlada por: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229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Si la controlante es la Difusión en el film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K</a:t>
            </a:r>
            <a:r>
              <a:rPr lang="es-ES_tradnl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Coeficiente de transferencia de masa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a: Area de adsorbente por unidad de volumen de lecho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y* Concentración hipotética de soluto en el líquido en equilibrio con la concentración de soluto en el adsorbente.</a:t>
            </a:r>
            <a:r>
              <a:rPr lang="es-ES" sz="2000">
                <a:solidFill>
                  <a:srgbClr val="6699FF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92430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362200" y="914400"/>
          <a:ext cx="3238500" cy="1071563"/>
        </p:xfrm>
        <a:graphic>
          <a:graphicData uri="http://schemas.openxmlformats.org/presentationml/2006/ole">
            <p:oleObj spid="_x0000_s12290" r:id="rId3" imgW="1295400" imgH="431800" progId="Equation.3">
              <p:embed/>
            </p:oleObj>
          </a:graphicData>
        </a:graphic>
      </p:graphicFrame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54102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A50021"/>
                </a:solidFill>
                <a:cs typeface="Times New Roman" pitchFamily="18" charset="0"/>
              </a:rPr>
              <a:t>Sistema de ecuaciones resulta difícil de resolver, se suelen utilizar métodos numéricos.</a:t>
            </a:r>
            <a:r>
              <a:rPr lang="es-ES"/>
              <a:t>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u="sng">
                <a:solidFill>
                  <a:schemeClr val="accent2"/>
                </a:solidFill>
              </a:rPr>
              <a:t>La etapa Controlante puede variar según la escala del proceso</a:t>
            </a:r>
            <a:endParaRPr lang="es-ES" u="sng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7772400" cy="5975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4400" dirty="0" smtClean="0">
                <a:solidFill>
                  <a:srgbClr val="000066"/>
                </a:solidFill>
                <a:latin typeface="Comic Sans MS" pitchFamily="66" charset="0"/>
                <a:ea typeface="+mj-ea"/>
                <a:cs typeface="+mj-cs"/>
              </a:rPr>
              <a:t>Factor de Purificación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Factor de purificación (</a:t>
            </a:r>
            <a:r>
              <a:rPr lang="es-ES_tradnl" sz="2800" dirty="0" err="1" smtClean="0"/>
              <a:t>Purification</a:t>
            </a:r>
            <a:r>
              <a:rPr lang="es-ES_tradnl" sz="2800" dirty="0" smtClean="0"/>
              <a:t>) = </a:t>
            </a:r>
          </a:p>
          <a:p>
            <a:pPr lvl="2"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Enzima específica en cada paso</a:t>
            </a:r>
          </a:p>
          <a:p>
            <a:pPr lvl="2"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Enzima específica inicial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Enzima (Actividad) específica 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 u="sng" dirty="0" smtClean="0"/>
              <a:t>Enzima en cada paso (U)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Proteína en cada paso (mg)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3400" y="0"/>
            <a:ext cx="8229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Adsorción en Lecho Fijo</a:t>
            </a:r>
          </a:p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Cromatografía de Elución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0010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La cromatografía es un método de separación para</a:t>
            </a:r>
            <a:r>
              <a:rPr lang="es-ES"/>
              <a:t> </a:t>
            </a:r>
            <a:r>
              <a:rPr lang="es-ES_tradnl" sz="2000"/>
              <a:t>resolver mezclas y aislar componentes.</a:t>
            </a:r>
          </a:p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/>
              <a:t>La base de la cromatografía e la migración diferencial, es decir, el retardo selectivo de las moléculas de soluto durante su paso a través del lecho de partículas de resina.</a:t>
            </a:r>
            <a:endParaRPr lang="es-ES" sz="2000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3400" y="3124200"/>
            <a:ext cx="77724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En el caso de las cromatografías de elución se utilizan los 5 pasos mencionados para la adsorción.</a:t>
            </a:r>
          </a:p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-Equilibrio de la columna</a:t>
            </a:r>
          </a:p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-Inyección de la muestra</a:t>
            </a:r>
          </a:p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-Lavado de la columna</a:t>
            </a:r>
          </a:p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-</a:t>
            </a:r>
            <a:r>
              <a:rPr lang="es-ES_tradnl" b="1" dirty="0" smtClean="0">
                <a:solidFill>
                  <a:srgbClr val="A50021"/>
                </a:solidFill>
                <a:latin typeface="Comic Sans MS" pitchFamily="66" charset="0"/>
              </a:rPr>
              <a:t>Elución (ELUTION – NO ELUSION DE ELUDIR)</a:t>
            </a:r>
            <a:endParaRPr lang="es-ES_tradnl" sz="2000" b="1" dirty="0">
              <a:solidFill>
                <a:srgbClr val="A5002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</a:rPr>
              <a:t>-Limpieza de la columna</a:t>
            </a: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026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3318" name="Text Box 1027"/>
          <p:cNvSpPr txBox="1">
            <a:spLocks noChangeArrowheads="1"/>
          </p:cNvSpPr>
          <p:nvPr/>
        </p:nvSpPr>
        <p:spPr bwMode="auto">
          <a:xfrm>
            <a:off x="457200" y="228600"/>
            <a:ext cx="7772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</a:t>
            </a:r>
            <a:r>
              <a:rPr lang="es-ES_tradnl" sz="2000" b="1">
                <a:solidFill>
                  <a:srgbClr val="A50021"/>
                </a:solidFill>
                <a:latin typeface="Comic Sans MS" pitchFamily="66" charset="0"/>
              </a:rPr>
              <a:t>Elución 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puede ser llevada a cabo de varias formas: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Isocrática: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La composición de eluyente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se mantiene constante</a:t>
            </a:r>
          </a:p>
        </p:txBody>
      </p:sp>
      <p:graphicFrame>
        <p:nvGraphicFramePr>
          <p:cNvPr id="13314" name="Object 1028"/>
          <p:cNvGraphicFramePr>
            <a:graphicFrameLocks noChangeAspect="1"/>
          </p:cNvGraphicFramePr>
          <p:nvPr/>
        </p:nvGraphicFramePr>
        <p:xfrm>
          <a:off x="5638800" y="609600"/>
          <a:ext cx="2428875" cy="1924050"/>
        </p:xfrm>
        <a:graphic>
          <a:graphicData uri="http://schemas.openxmlformats.org/presentationml/2006/ole">
            <p:oleObj spid="_x0000_s76802" name="Imagen de mapa de bits" r:id="rId3" imgW="1971950" imgH="1561905" progId="PBrush">
              <p:embed/>
            </p:oleObj>
          </a:graphicData>
        </a:graphic>
      </p:graphicFrame>
      <p:graphicFrame>
        <p:nvGraphicFramePr>
          <p:cNvPr id="187397" name="Object 1029"/>
          <p:cNvGraphicFramePr>
            <a:graphicFrameLocks noChangeAspect="1"/>
          </p:cNvGraphicFramePr>
          <p:nvPr/>
        </p:nvGraphicFramePr>
        <p:xfrm>
          <a:off x="5638800" y="2514600"/>
          <a:ext cx="2514600" cy="1971675"/>
        </p:xfrm>
        <a:graphic>
          <a:graphicData uri="http://schemas.openxmlformats.org/presentationml/2006/ole">
            <p:oleObj spid="_x0000_s76803" name="Imagen de mapa de bits" r:id="rId4" imgW="2114845" imgH="1657581" progId="PBrush">
              <p:embed/>
            </p:oleObj>
          </a:graphicData>
        </a:graphic>
      </p:graphicFrame>
      <p:graphicFrame>
        <p:nvGraphicFramePr>
          <p:cNvPr id="187398" name="Object 1030"/>
          <p:cNvGraphicFramePr>
            <a:graphicFrameLocks noChangeAspect="1"/>
          </p:cNvGraphicFramePr>
          <p:nvPr/>
        </p:nvGraphicFramePr>
        <p:xfrm>
          <a:off x="5715000" y="4648200"/>
          <a:ext cx="2590800" cy="2055813"/>
        </p:xfrm>
        <a:graphic>
          <a:graphicData uri="http://schemas.openxmlformats.org/presentationml/2006/ole">
            <p:oleObj spid="_x0000_s76804" name="Imagen de mapa de bits" r:id="rId5" imgW="1980952" imgH="1571844" progId="PBrush">
              <p:embed/>
            </p:oleObj>
          </a:graphicData>
        </a:graphic>
      </p:graphicFrame>
      <p:sp>
        <p:nvSpPr>
          <p:cNvPr id="187399" name="Text Box 1031"/>
          <p:cNvSpPr txBox="1">
            <a:spLocks noChangeArrowheads="1"/>
          </p:cNvSpPr>
          <p:nvPr/>
        </p:nvSpPr>
        <p:spPr bwMode="auto">
          <a:xfrm>
            <a:off x="533400" y="2819400"/>
            <a:ext cx="441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Gradiente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composición del eluyente varía gradualmente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Lineal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Escalonada</a:t>
            </a:r>
            <a:endParaRPr lang="es-ES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79248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formulados para Procesos Cromatográficos</a:t>
            </a: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s-ES_tradnl" sz="2000" b="1" u="sng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de diseño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-Predicen los tiempos de retención.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-La forma de las curvas.</a:t>
            </a:r>
          </a:p>
          <a:p>
            <a:pPr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son del tipo: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Estadísticos.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Equilibrio.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de balance de masa.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De platos.</a:t>
            </a:r>
          </a:p>
          <a:p>
            <a:pPr>
              <a:spcBef>
                <a:spcPct val="50000"/>
              </a:spcBef>
            </a:pPr>
            <a:r>
              <a:rPr lang="es-ES_tradnl"/>
              <a:t>			</a:t>
            </a:r>
            <a:endParaRPr lang="es-ES"/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5562600" y="1752600"/>
          <a:ext cx="3143250" cy="2446338"/>
        </p:xfrm>
        <a:graphic>
          <a:graphicData uri="http://schemas.openxmlformats.org/presentationml/2006/ole">
            <p:oleObj spid="_x0000_s77826" name="Imagen de mapa de bits" r:id="rId3" imgW="3524742" imgH="281979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7772400" cy="5975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4400" dirty="0" smtClean="0">
                <a:solidFill>
                  <a:srgbClr val="000066"/>
                </a:solidFill>
                <a:latin typeface="Comic Sans MS" pitchFamily="66" charset="0"/>
                <a:ea typeface="+mj-ea"/>
                <a:cs typeface="+mj-cs"/>
              </a:rPr>
              <a:t>RENDIMIENTO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sz="4400" dirty="0" smtClean="0">
              <a:solidFill>
                <a:srgbClr val="000066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Rendimiento en cada paso=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Cantidad de enzima en cada paso (U) * 100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Cantidad de enzima  en el paso anterior (U)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Rendimiento global=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Cantidad de enzima en cada paso (U) * 100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Cantidad de enzima  inicial (U)</a:t>
            </a:r>
            <a:endParaRPr lang="es-CL" sz="28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C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042988" y="333375"/>
            <a:ext cx="727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rgbClr val="A50021"/>
                </a:solidFill>
              </a:rPr>
              <a:t>Cuantificación del proceso de purificación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2038"/>
            <a:ext cx="88931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Ejemplo de Tabla de Purificación </a:t>
            </a:r>
            <a:endParaRPr lang="es-CL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3"/>
            <a:ext cx="84582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Estimación de la pureza y el rendimiento de una enzima en un proceso de purificación.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En el desarrollo de un proceso para la obtención de una enzima a partir de </a:t>
            </a:r>
            <a:r>
              <a:rPr lang="es-ES_tradnl" sz="2800" i="1" smtClean="0"/>
              <a:t>E.coli</a:t>
            </a:r>
            <a:r>
              <a:rPr lang="es-ES_tradnl" sz="2800" smtClean="0"/>
              <a:t>, se sabe que ésta tiene un 80% de humedad y que el 60% de su peso seco es proteína. El proceso consta de 4 etapas. En la siguiente tabla se presentan las cantidades de enzima y de proteína total al final de cada paso.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Se desea obtener el factor de purificación de la enzima en cada paso, el rendimiento por paso y el rendimiento global.</a:t>
            </a:r>
            <a:endParaRPr lang="es-CL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162" name="Group 2"/>
          <p:cNvGraphicFramePr>
            <a:graphicFrameLocks noGrp="1"/>
          </p:cNvGraphicFramePr>
          <p:nvPr>
            <p:ph/>
          </p:nvPr>
        </p:nvGraphicFramePr>
        <p:xfrm>
          <a:off x="685800" y="609600"/>
          <a:ext cx="8278813" cy="5486402"/>
        </p:xfrm>
        <a:graphic>
          <a:graphicData uri="http://schemas.openxmlformats.org/drawingml/2006/table">
            <a:tbl>
              <a:tblPr/>
              <a:tblGrid>
                <a:gridCol w="4391025"/>
                <a:gridCol w="1582738"/>
                <a:gridCol w="2305050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Paso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Proteína (g)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Enzima Total (U)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Rompimiento celular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12,000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0,080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8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Precipitación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1,800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0,060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Intercambio Iónico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0,240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0,048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Filtración por Geles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282" name="Group 74"/>
          <p:cNvGraphicFramePr>
            <a:graphicFrameLocks noGrp="1"/>
          </p:cNvGraphicFramePr>
          <p:nvPr>
            <p:ph idx="1"/>
          </p:nvPr>
        </p:nvGraphicFramePr>
        <p:xfrm>
          <a:off x="250825" y="620713"/>
          <a:ext cx="8569325" cy="4756531"/>
        </p:xfrm>
        <a:graphic>
          <a:graphicData uri="http://schemas.openxmlformats.org/drawingml/2006/table">
            <a:tbl>
              <a:tblPr/>
              <a:tblGrid>
                <a:gridCol w="1296988"/>
                <a:gridCol w="936625"/>
                <a:gridCol w="1063625"/>
                <a:gridCol w="1317625"/>
                <a:gridCol w="1611312"/>
                <a:gridCol w="1244600"/>
                <a:gridCol w="109855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Paso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Proteína (g)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Enzima Total (U)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Actividad específica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Fact. Purificación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Recuperación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Etapa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Global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Rompimiento celular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12,000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0,080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0,080/12,000 = 0,00667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0,00667/0,00667 = 1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(0,080/0,080)*100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100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(0,080/0,080)*100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Precipitación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1,800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0,060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0,060/1,800 = 0,0333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0,0333/0,00667 = 4,99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(0,060/0,080)*100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75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(0,060/0,080)*100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75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Intercambio Iónico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0,240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0,048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Filtración por Geles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Cromatografía</a:t>
            </a: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  <a:latin typeface="Comic Sans MS" pitchFamily="66" charset="0"/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  <a:latin typeface="Comic Sans MS" pitchFamily="66" charset="0"/>
              </a:rPr>
            </a:br>
            <a:endParaRPr lang="es-ES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</TotalTime>
  <Words>1314</Words>
  <Application>Microsoft Office PowerPoint</Application>
  <PresentationFormat>Presentación en pantalla (4:3)</PresentationFormat>
  <Paragraphs>365</Paragraphs>
  <Slides>32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Diseño predeterminado</vt:lpstr>
      <vt:lpstr>Image</vt:lpstr>
      <vt:lpstr>Imagen de Paintbrush</vt:lpstr>
      <vt:lpstr>Imagen de mapa de bits</vt:lpstr>
      <vt:lpstr>Microsoft Editor de ecuaciones 3.0</vt:lpstr>
      <vt:lpstr>Purificación </vt:lpstr>
      <vt:lpstr>Tablas de Purificación </vt:lpstr>
      <vt:lpstr>Diapositiva 3</vt:lpstr>
      <vt:lpstr>Diapositiva 4</vt:lpstr>
      <vt:lpstr>Diapositiva 5</vt:lpstr>
      <vt:lpstr>Ejemplo de Tabla de Purificación </vt:lpstr>
      <vt:lpstr>Diapositiva 7</vt:lpstr>
      <vt:lpstr>Diapositiva 8</vt:lpstr>
      <vt:lpstr>Cromatografía 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Adsorción en lecho fijo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Separación Sólido-Líquido</dc:title>
  <dc:creator>Maria Elena Lienqueo C.</dc:creator>
  <cp:lastModifiedBy>FCFM</cp:lastModifiedBy>
  <cp:revision>131</cp:revision>
  <dcterms:created xsi:type="dcterms:W3CDTF">2002-08-01T22:24:41Z</dcterms:created>
  <dcterms:modified xsi:type="dcterms:W3CDTF">2010-09-22T15:52:10Z</dcterms:modified>
</cp:coreProperties>
</file>