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handoutMasterIdLst>
    <p:handoutMasterId r:id="rId57"/>
  </p:handoutMasterIdLst>
  <p:sldIdLst>
    <p:sldId id="294" r:id="rId2"/>
    <p:sldId id="309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12" r:id="rId13"/>
    <p:sldId id="257" r:id="rId14"/>
    <p:sldId id="258" r:id="rId15"/>
    <p:sldId id="259" r:id="rId16"/>
    <p:sldId id="260" r:id="rId17"/>
    <p:sldId id="261" r:id="rId18"/>
    <p:sldId id="262" r:id="rId19"/>
    <p:sldId id="305" r:id="rId20"/>
    <p:sldId id="263" r:id="rId21"/>
    <p:sldId id="264" r:id="rId22"/>
    <p:sldId id="265" r:id="rId23"/>
    <p:sldId id="266" r:id="rId24"/>
    <p:sldId id="304" r:id="rId25"/>
    <p:sldId id="267" r:id="rId26"/>
    <p:sldId id="268" r:id="rId27"/>
    <p:sldId id="269" r:id="rId28"/>
    <p:sldId id="270" r:id="rId29"/>
    <p:sldId id="271" r:id="rId30"/>
    <p:sldId id="272" r:id="rId31"/>
    <p:sldId id="273" r:id="rId32"/>
    <p:sldId id="274" r:id="rId33"/>
    <p:sldId id="275" r:id="rId34"/>
    <p:sldId id="276" r:id="rId35"/>
    <p:sldId id="277" r:id="rId36"/>
    <p:sldId id="278" r:id="rId37"/>
    <p:sldId id="283" r:id="rId38"/>
    <p:sldId id="311" r:id="rId39"/>
    <p:sldId id="284" r:id="rId40"/>
    <p:sldId id="285" r:id="rId41"/>
    <p:sldId id="286" r:id="rId42"/>
    <p:sldId id="287" r:id="rId43"/>
    <p:sldId id="288" r:id="rId44"/>
    <p:sldId id="289" r:id="rId45"/>
    <p:sldId id="290" r:id="rId46"/>
    <p:sldId id="293" r:id="rId47"/>
    <p:sldId id="306" r:id="rId48"/>
    <p:sldId id="307" r:id="rId49"/>
    <p:sldId id="313" r:id="rId50"/>
    <p:sldId id="314" r:id="rId51"/>
    <p:sldId id="315" r:id="rId52"/>
    <p:sldId id="316" r:id="rId53"/>
    <p:sldId id="292" r:id="rId54"/>
    <p:sldId id="317" r:id="rId5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 autoAdjust="0"/>
  </p:normalViewPr>
  <p:slideViewPr>
    <p:cSldViewPr>
      <p:cViewPr varScale="1">
        <p:scale>
          <a:sx n="75" d="100"/>
          <a:sy n="75" d="100"/>
        </p:scale>
        <p:origin x="-151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9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Sedimentación</a:t>
          </a:r>
          <a:r>
            <a:rPr lang="en-US" dirty="0" smtClean="0"/>
            <a:t>/</a:t>
          </a:r>
          <a:r>
            <a:rPr lang="en-US" dirty="0" err="1" smtClean="0"/>
            <a:t>Centrifugación</a:t>
          </a:r>
          <a:endParaRPr lang="en-US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Hidrociclones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3600" dirty="0" err="1" smtClean="0"/>
            <a:t>Separaciones</a:t>
          </a:r>
          <a:r>
            <a:rPr lang="en-US" sz="3600" dirty="0" smtClean="0"/>
            <a:t> </a:t>
          </a:r>
          <a:r>
            <a:rPr lang="en-US" sz="3600" dirty="0" err="1" smtClean="0"/>
            <a:t>Sólido</a:t>
          </a:r>
          <a:r>
            <a:rPr lang="en-US" sz="3600" dirty="0" smtClean="0"/>
            <a:t> </a:t>
          </a:r>
          <a:r>
            <a:rPr lang="en-US" sz="3600" dirty="0" err="1" smtClean="0"/>
            <a:t>Líquido</a:t>
          </a:r>
          <a:endParaRPr lang="en-US" sz="36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3" custScaleX="13467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3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3" custScaleX="13467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4B8CB35-4344-45EF-934D-9B8F4EFBE8CD}" type="presOf" srcId="{5FAEECA9-EB04-426F-ADBA-A8F0FFE14CCC}" destId="{B50B94C8-CC2E-4F0C-BABF-96BD4F95C4F8}" srcOrd="1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15C2D132-D5B3-4F3A-987C-11D120B1B6A6}" type="presOf" srcId="{482EE62F-7750-42A8-8674-8A77405848CA}" destId="{0596F00E-2A48-44DE-98EB-0A723D874D0A}" srcOrd="0" destOrd="0" presId="urn:microsoft.com/office/officeart/2005/8/layout/list1"/>
    <dgm:cxn modelId="{538C6107-ED5B-4249-8E25-DEA40B8D08F1}" type="presOf" srcId="{985038F1-91AC-418E-85E5-C1B78F1B20B1}" destId="{8C0C9D8F-5C5F-49E9-A64E-B3516BF99316}" srcOrd="1" destOrd="0" presId="urn:microsoft.com/office/officeart/2005/8/layout/list1"/>
    <dgm:cxn modelId="{4A71A2EA-4070-4421-A9F3-2F999CE2E319}" type="presOf" srcId="{045912C5-8AA7-4E3C-B82E-F87BEACE8875}" destId="{43C7CF87-AF2E-4208-94A2-63D5EE84BEA7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662CED74-2472-4EDC-A7D7-0FB90C9DCDAA}" type="presOf" srcId="{045912C5-8AA7-4E3C-B82E-F87BEACE8875}" destId="{9DC3BC3B-E98C-4902-ACA6-928C56D6317F}" srcOrd="1" destOrd="0" presId="urn:microsoft.com/office/officeart/2005/8/layout/list1"/>
    <dgm:cxn modelId="{8356FECB-DC1A-4FF1-B1B2-749CE410F5AF}" type="presOf" srcId="{5FAEECA9-EB04-426F-ADBA-A8F0FFE14CCC}" destId="{79C83E4F-8043-4924-8F8B-51F17B3569CA}" srcOrd="0" destOrd="0" presId="urn:microsoft.com/office/officeart/2005/8/layout/list1"/>
    <dgm:cxn modelId="{60DB2B22-A5D9-4636-8172-092C6476C6D2}" type="presOf" srcId="{985038F1-91AC-418E-85E5-C1B78F1B20B1}" destId="{B5460F4B-7654-46CC-B024-88894442C2C7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67252BC5-4817-4F28-88DF-0D34E2C5C2FD}" type="presParOf" srcId="{0596F00E-2A48-44DE-98EB-0A723D874D0A}" destId="{338378F2-3F07-4C76-8325-712093384F29}" srcOrd="0" destOrd="0" presId="urn:microsoft.com/office/officeart/2005/8/layout/list1"/>
    <dgm:cxn modelId="{3409C744-5922-49C4-BC69-D3921A6B3628}" type="presParOf" srcId="{338378F2-3F07-4C76-8325-712093384F29}" destId="{43C7CF87-AF2E-4208-94A2-63D5EE84BEA7}" srcOrd="0" destOrd="0" presId="urn:microsoft.com/office/officeart/2005/8/layout/list1"/>
    <dgm:cxn modelId="{E4B46339-97A6-4BF4-B63E-92A4E4F3C36E}" type="presParOf" srcId="{338378F2-3F07-4C76-8325-712093384F29}" destId="{9DC3BC3B-E98C-4902-ACA6-928C56D6317F}" srcOrd="1" destOrd="0" presId="urn:microsoft.com/office/officeart/2005/8/layout/list1"/>
    <dgm:cxn modelId="{A260927D-F3EA-47D3-BC63-79804632E625}" type="presParOf" srcId="{0596F00E-2A48-44DE-98EB-0A723D874D0A}" destId="{0A21EB00-7662-4444-AA77-6E3FB7F6E31E}" srcOrd="1" destOrd="0" presId="urn:microsoft.com/office/officeart/2005/8/layout/list1"/>
    <dgm:cxn modelId="{123CE750-CB9B-411B-828B-CE2A05D0208F}" type="presParOf" srcId="{0596F00E-2A48-44DE-98EB-0A723D874D0A}" destId="{7C0B25DC-BB94-470B-94A2-5BD955EA4075}" srcOrd="2" destOrd="0" presId="urn:microsoft.com/office/officeart/2005/8/layout/list1"/>
    <dgm:cxn modelId="{54CD6FCE-C184-49FD-98C2-38E458E1E2A2}" type="presParOf" srcId="{0596F00E-2A48-44DE-98EB-0A723D874D0A}" destId="{18CC29A5-8904-43E2-B3DE-B988A1DA4A62}" srcOrd="3" destOrd="0" presId="urn:microsoft.com/office/officeart/2005/8/layout/list1"/>
    <dgm:cxn modelId="{5F91ACB9-C934-4F58-A44E-9002194D8C70}" type="presParOf" srcId="{0596F00E-2A48-44DE-98EB-0A723D874D0A}" destId="{7B3A7450-D912-48FD-B435-457155C84D11}" srcOrd="4" destOrd="0" presId="urn:microsoft.com/office/officeart/2005/8/layout/list1"/>
    <dgm:cxn modelId="{C5B3295C-571B-457E-B2C2-26195A482965}" type="presParOf" srcId="{7B3A7450-D912-48FD-B435-457155C84D11}" destId="{79C83E4F-8043-4924-8F8B-51F17B3569CA}" srcOrd="0" destOrd="0" presId="urn:microsoft.com/office/officeart/2005/8/layout/list1"/>
    <dgm:cxn modelId="{E1A62B72-D1C2-4D26-B6E7-4D47B2F99E8D}" type="presParOf" srcId="{7B3A7450-D912-48FD-B435-457155C84D11}" destId="{B50B94C8-CC2E-4F0C-BABF-96BD4F95C4F8}" srcOrd="1" destOrd="0" presId="urn:microsoft.com/office/officeart/2005/8/layout/list1"/>
    <dgm:cxn modelId="{F54688B4-1846-4D59-B450-9261DB2F7F81}" type="presParOf" srcId="{0596F00E-2A48-44DE-98EB-0A723D874D0A}" destId="{CD04B0FD-1E70-4BFD-B4DD-7E099719A2F6}" srcOrd="5" destOrd="0" presId="urn:microsoft.com/office/officeart/2005/8/layout/list1"/>
    <dgm:cxn modelId="{3C34F054-6328-495E-A2D8-F2CF408880BB}" type="presParOf" srcId="{0596F00E-2A48-44DE-98EB-0A723D874D0A}" destId="{E93C7938-1995-4611-A050-091AF9CD50AD}" srcOrd="6" destOrd="0" presId="urn:microsoft.com/office/officeart/2005/8/layout/list1"/>
    <dgm:cxn modelId="{897E2D0D-5941-4F9D-B978-D50A3426331D}" type="presParOf" srcId="{0596F00E-2A48-44DE-98EB-0A723D874D0A}" destId="{9114B799-3CDF-4C97-ABA6-20A2FC175A71}" srcOrd="7" destOrd="0" presId="urn:microsoft.com/office/officeart/2005/8/layout/list1"/>
    <dgm:cxn modelId="{EBDA9F21-A407-4D24-9950-F12311F0A6FB}" type="presParOf" srcId="{0596F00E-2A48-44DE-98EB-0A723D874D0A}" destId="{D99D3F45-0FF6-47D1-A43B-076397C8B382}" srcOrd="8" destOrd="0" presId="urn:microsoft.com/office/officeart/2005/8/layout/list1"/>
    <dgm:cxn modelId="{D6CD5546-006C-4313-963E-F43E949D7E75}" type="presParOf" srcId="{D99D3F45-0FF6-47D1-A43B-076397C8B382}" destId="{B5460F4B-7654-46CC-B024-88894442C2C7}" srcOrd="0" destOrd="0" presId="urn:microsoft.com/office/officeart/2005/8/layout/list1"/>
    <dgm:cxn modelId="{47D69731-3B08-42F2-82F5-7039FEF3FAF4}" type="presParOf" srcId="{D99D3F45-0FF6-47D1-A43B-076397C8B382}" destId="{8C0C9D8F-5C5F-49E9-A64E-B3516BF99316}" srcOrd="1" destOrd="0" presId="urn:microsoft.com/office/officeart/2005/8/layout/list1"/>
    <dgm:cxn modelId="{6C3C0E04-6C48-4EED-BFAD-6A6406569192}" type="presParOf" srcId="{0596F00E-2A48-44DE-98EB-0A723D874D0A}" destId="{B6CBAAFD-2D1A-4BF0-8724-7887DB83FE83}" srcOrd="9" destOrd="0" presId="urn:microsoft.com/office/officeart/2005/8/layout/list1"/>
    <dgm:cxn modelId="{86509784-5CFE-4030-A8C2-9AB65BB05BA5}" type="presParOf" srcId="{0596F00E-2A48-44DE-98EB-0A723D874D0A}" destId="{2A95DB59-74B0-4B0F-AC73-06D29DC0B97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800" dirty="0" smtClean="0"/>
            <a:t>Las </a:t>
          </a:r>
          <a:r>
            <a:rPr lang="en-US" sz="2800" dirty="0" err="1" smtClean="0"/>
            <a:t>operaciones</a:t>
          </a:r>
          <a:r>
            <a:rPr lang="en-US" sz="2800" dirty="0" smtClean="0"/>
            <a:t> </a:t>
          </a:r>
          <a:r>
            <a:rPr lang="en-US" sz="2800" dirty="0" err="1" smtClean="0"/>
            <a:t>más</a:t>
          </a:r>
          <a:r>
            <a:rPr lang="en-US" sz="2800" dirty="0" smtClean="0"/>
            <a:t> </a:t>
          </a:r>
          <a:r>
            <a:rPr lang="en-US" sz="2800" dirty="0" err="1" smtClean="0"/>
            <a:t>conocidas</a:t>
          </a:r>
          <a:r>
            <a:rPr lang="en-US" sz="2800" dirty="0" smtClean="0"/>
            <a:t> son: </a:t>
          </a:r>
          <a:r>
            <a:rPr lang="en-US" sz="2800" dirty="0" err="1" smtClean="0"/>
            <a:t>Sedimentación</a:t>
          </a:r>
          <a:r>
            <a:rPr lang="en-US" sz="2800" dirty="0" smtClean="0"/>
            <a:t>/</a:t>
          </a:r>
          <a:r>
            <a:rPr lang="en-US" sz="2800" dirty="0" err="1" smtClean="0"/>
            <a:t>Centrifugación</a:t>
          </a:r>
          <a:r>
            <a:rPr lang="en-US" sz="2800" dirty="0" smtClean="0"/>
            <a:t>, </a:t>
          </a:r>
          <a:r>
            <a:rPr lang="en-US" sz="2800" dirty="0" err="1" smtClean="0"/>
            <a:t>Filtración</a:t>
          </a:r>
          <a:r>
            <a:rPr lang="en-US" sz="2800" dirty="0" smtClean="0"/>
            <a:t>, </a:t>
          </a:r>
          <a:r>
            <a:rPr lang="en-US" sz="2800" dirty="0" err="1" smtClean="0"/>
            <a:t>Operaciones</a:t>
          </a:r>
          <a:r>
            <a:rPr lang="en-US" sz="2800" dirty="0" smtClean="0"/>
            <a:t> de </a:t>
          </a:r>
          <a:r>
            <a:rPr lang="en-US" sz="2800" dirty="0" err="1" smtClean="0"/>
            <a:t>menbrana</a:t>
          </a:r>
          <a:r>
            <a:rPr lang="en-US" sz="2800" dirty="0" smtClean="0"/>
            <a:t> y </a:t>
          </a:r>
          <a:r>
            <a:rPr lang="en-US" sz="2800" dirty="0" err="1" smtClean="0"/>
            <a:t>Sistema</a:t>
          </a:r>
          <a:r>
            <a:rPr lang="en-US" sz="2800" dirty="0" smtClean="0"/>
            <a:t> de dos </a:t>
          </a:r>
          <a:r>
            <a:rPr lang="en-US" sz="2800" dirty="0" err="1" smtClean="0"/>
            <a:t>fases</a:t>
          </a:r>
          <a:r>
            <a:rPr lang="en-US" sz="2800" dirty="0" smtClean="0"/>
            <a:t> </a:t>
          </a:r>
          <a:r>
            <a:rPr lang="en-US" sz="2800" dirty="0" err="1" smtClean="0"/>
            <a:t>acuosas</a:t>
          </a:r>
          <a:r>
            <a:rPr lang="en-US" sz="2800" dirty="0" smtClean="0"/>
            <a:t> (ATPs)</a:t>
          </a:r>
          <a:endParaRPr lang="en-US" sz="28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n-US" dirty="0" err="1" smtClean="0"/>
            <a:t>Centrífugas</a:t>
          </a:r>
          <a:r>
            <a:rPr lang="en-US" dirty="0" smtClean="0"/>
            <a:t>: </a:t>
          </a:r>
          <a:r>
            <a:rPr lang="en-US" dirty="0" err="1" smtClean="0"/>
            <a:t>Varios</a:t>
          </a:r>
          <a:r>
            <a:rPr lang="en-US" dirty="0" smtClean="0"/>
            <a:t> </a:t>
          </a:r>
          <a:r>
            <a:rPr lang="en-US" dirty="0" err="1" smtClean="0"/>
            <a:t>Tipos</a:t>
          </a:r>
          <a:r>
            <a:rPr lang="en-US" dirty="0" smtClean="0"/>
            <a:t>, </a:t>
          </a:r>
          <a:r>
            <a:rPr lang="en-US" dirty="0" err="1" smtClean="0"/>
            <a:t>Ecuaciones</a:t>
          </a:r>
          <a:r>
            <a:rPr lang="en-US" dirty="0" smtClean="0"/>
            <a:t> de </a:t>
          </a:r>
          <a:r>
            <a:rPr lang="en-US" dirty="0" err="1" smtClean="0"/>
            <a:t>Diseño</a:t>
          </a:r>
          <a:endParaRPr lang="en-US" dirty="0"/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pPr algn="just"/>
          <a:r>
            <a:rPr lang="en-US" sz="2800" dirty="0" err="1" smtClean="0"/>
            <a:t>Separaciones</a:t>
          </a:r>
          <a:r>
            <a:rPr lang="en-US" sz="2800" dirty="0" smtClean="0"/>
            <a:t> </a:t>
          </a:r>
          <a:r>
            <a:rPr lang="en-US" sz="2800" dirty="0" err="1" smtClean="0"/>
            <a:t>Sólido</a:t>
          </a:r>
          <a:r>
            <a:rPr lang="en-US" sz="2800" dirty="0" smtClean="0"/>
            <a:t> </a:t>
          </a:r>
          <a:r>
            <a:rPr lang="en-US" sz="2800" dirty="0" err="1" smtClean="0"/>
            <a:t>Líquido</a:t>
          </a:r>
          <a:r>
            <a:rPr lang="en-US" sz="2800" dirty="0" smtClean="0"/>
            <a:t>: Se </a:t>
          </a:r>
          <a:r>
            <a:rPr lang="en-US" sz="2800" dirty="0" err="1" smtClean="0"/>
            <a:t>aplican</a:t>
          </a:r>
          <a:r>
            <a:rPr lang="en-US" sz="2800" dirty="0" smtClean="0"/>
            <a:t> en: </a:t>
          </a:r>
          <a:r>
            <a:rPr lang="en-US" sz="2800" dirty="0" err="1" smtClean="0"/>
            <a:t>separación</a:t>
          </a:r>
          <a:r>
            <a:rPr lang="en-US" sz="2800" dirty="0" smtClean="0"/>
            <a:t> de </a:t>
          </a:r>
          <a:r>
            <a:rPr lang="en-US" sz="2800" dirty="0" err="1" smtClean="0"/>
            <a:t>células</a:t>
          </a:r>
          <a:r>
            <a:rPr lang="en-US" sz="2800" dirty="0" smtClean="0"/>
            <a:t>, </a:t>
          </a:r>
          <a:r>
            <a:rPr lang="en-US" sz="2800" dirty="0" err="1" smtClean="0"/>
            <a:t>desechos</a:t>
          </a:r>
          <a:r>
            <a:rPr lang="en-US" sz="2800" dirty="0" smtClean="0"/>
            <a:t> y </a:t>
          </a:r>
          <a:r>
            <a:rPr lang="en-US" sz="2800" dirty="0" err="1" smtClean="0"/>
            <a:t>cuerpos</a:t>
          </a:r>
          <a:r>
            <a:rPr lang="en-US" sz="2800" dirty="0" smtClean="0"/>
            <a:t> </a:t>
          </a:r>
          <a:r>
            <a:rPr lang="en-US" sz="2800" dirty="0" err="1" smtClean="0"/>
            <a:t>incluidos</a:t>
          </a:r>
          <a:r>
            <a:rPr lang="en-US" sz="2800" dirty="0" smtClean="0"/>
            <a:t> y en </a:t>
          </a:r>
          <a:r>
            <a:rPr lang="en-US" sz="2800" dirty="0" err="1" smtClean="0"/>
            <a:t>concentración</a:t>
          </a:r>
          <a:r>
            <a:rPr lang="en-US" sz="2800" dirty="0" smtClean="0"/>
            <a:t>.</a:t>
          </a:r>
          <a:endParaRPr lang="en-US" sz="28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3" custScaleX="139206" custScaleY="18402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3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3" custScaleX="142857" custScaleY="35433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2" presStyleCnt="3" custScaleX="13467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69A9A2-6443-4240-8619-044582ABCA42}" type="presOf" srcId="{5FAEECA9-EB04-426F-ADBA-A8F0FFE14CCC}" destId="{B50B94C8-CC2E-4F0C-BABF-96BD4F95C4F8}" srcOrd="1" destOrd="0" presId="urn:microsoft.com/office/officeart/2005/8/layout/list1"/>
    <dgm:cxn modelId="{065B6FC9-8EAF-436E-9598-B8794ACC3DA8}" type="presOf" srcId="{985038F1-91AC-418E-85E5-C1B78F1B20B1}" destId="{8C0C9D8F-5C5F-49E9-A64E-B3516BF99316}" srcOrd="1" destOrd="0" presId="urn:microsoft.com/office/officeart/2005/8/layout/list1"/>
    <dgm:cxn modelId="{30E80943-12E5-4739-ABDC-F71099B1AB0D}" type="presOf" srcId="{985038F1-91AC-418E-85E5-C1B78F1B20B1}" destId="{B5460F4B-7654-46CC-B024-88894442C2C7}" srcOrd="0" destOrd="0" presId="urn:microsoft.com/office/officeart/2005/8/layout/list1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380B5DAD-0563-460B-B3E4-38A20FB3C961}" type="presOf" srcId="{5FAEECA9-EB04-426F-ADBA-A8F0FFE14CCC}" destId="{79C83E4F-8043-4924-8F8B-51F17B3569CA}" srcOrd="0" destOrd="0" presId="urn:microsoft.com/office/officeart/2005/8/layout/list1"/>
    <dgm:cxn modelId="{B2B09355-3D8F-4020-9780-6E544189CE5F}" type="presOf" srcId="{045912C5-8AA7-4E3C-B82E-F87BEACE8875}" destId="{9DC3BC3B-E98C-4902-ACA6-928C56D6317F}" srcOrd="1" destOrd="0" presId="urn:microsoft.com/office/officeart/2005/8/layout/list1"/>
    <dgm:cxn modelId="{6997E4F0-80BA-4FA2-9972-3BC6495E8714}" type="presOf" srcId="{482EE62F-7750-42A8-8674-8A77405848CA}" destId="{0596F00E-2A48-44DE-98EB-0A723D874D0A}" srcOrd="0" destOrd="0" presId="urn:microsoft.com/office/officeart/2005/8/layout/list1"/>
    <dgm:cxn modelId="{6E9D2B3A-7D02-42DD-BFEF-E6EB042A1CB9}" srcId="{482EE62F-7750-42A8-8674-8A77405848CA}" destId="{985038F1-91AC-418E-85E5-C1B78F1B20B1}" srcOrd="2" destOrd="0" parTransId="{ED8BBA47-5CA0-4A90-9478-3D5A7F085B7C}" sibTransId="{E51746DA-BEED-4596-92C9-7D38C6086302}"/>
    <dgm:cxn modelId="{9D10CF30-3E46-4AC8-AB39-DC7E2210CA62}" type="presOf" srcId="{045912C5-8AA7-4E3C-B82E-F87BEACE8875}" destId="{43C7CF87-AF2E-4208-94A2-63D5EE84BEA7}" srcOrd="0" destOrd="0" presId="urn:microsoft.com/office/officeart/2005/8/layout/list1"/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CD248E51-8DBA-4F8D-AF43-133AABF4811A}" type="presParOf" srcId="{0596F00E-2A48-44DE-98EB-0A723D874D0A}" destId="{338378F2-3F07-4C76-8325-712093384F29}" srcOrd="0" destOrd="0" presId="urn:microsoft.com/office/officeart/2005/8/layout/list1"/>
    <dgm:cxn modelId="{220B39BE-2CD6-402B-B640-5B877F3F5210}" type="presParOf" srcId="{338378F2-3F07-4C76-8325-712093384F29}" destId="{43C7CF87-AF2E-4208-94A2-63D5EE84BEA7}" srcOrd="0" destOrd="0" presId="urn:microsoft.com/office/officeart/2005/8/layout/list1"/>
    <dgm:cxn modelId="{ADE3512D-0B28-4424-8E8F-222B94D69BDE}" type="presParOf" srcId="{338378F2-3F07-4C76-8325-712093384F29}" destId="{9DC3BC3B-E98C-4902-ACA6-928C56D6317F}" srcOrd="1" destOrd="0" presId="urn:microsoft.com/office/officeart/2005/8/layout/list1"/>
    <dgm:cxn modelId="{F8F23E0C-7373-4A26-BC02-C722B83F4E91}" type="presParOf" srcId="{0596F00E-2A48-44DE-98EB-0A723D874D0A}" destId="{0A21EB00-7662-4444-AA77-6E3FB7F6E31E}" srcOrd="1" destOrd="0" presId="urn:microsoft.com/office/officeart/2005/8/layout/list1"/>
    <dgm:cxn modelId="{7DD755F2-822B-431C-974A-E1124F23029C}" type="presParOf" srcId="{0596F00E-2A48-44DE-98EB-0A723D874D0A}" destId="{7C0B25DC-BB94-470B-94A2-5BD955EA4075}" srcOrd="2" destOrd="0" presId="urn:microsoft.com/office/officeart/2005/8/layout/list1"/>
    <dgm:cxn modelId="{C296E606-DA93-4CAD-B7B4-A64AD2C5DC8D}" type="presParOf" srcId="{0596F00E-2A48-44DE-98EB-0A723D874D0A}" destId="{18CC29A5-8904-43E2-B3DE-B988A1DA4A62}" srcOrd="3" destOrd="0" presId="urn:microsoft.com/office/officeart/2005/8/layout/list1"/>
    <dgm:cxn modelId="{7295C064-27DF-43B6-AAA3-5511D9C3A6B3}" type="presParOf" srcId="{0596F00E-2A48-44DE-98EB-0A723D874D0A}" destId="{7B3A7450-D912-48FD-B435-457155C84D11}" srcOrd="4" destOrd="0" presId="urn:microsoft.com/office/officeart/2005/8/layout/list1"/>
    <dgm:cxn modelId="{54310454-94B3-4DE0-8591-216EB17A9B88}" type="presParOf" srcId="{7B3A7450-D912-48FD-B435-457155C84D11}" destId="{79C83E4F-8043-4924-8F8B-51F17B3569CA}" srcOrd="0" destOrd="0" presId="urn:microsoft.com/office/officeart/2005/8/layout/list1"/>
    <dgm:cxn modelId="{EA56A77A-6D4A-42D5-8965-C841A96EC28A}" type="presParOf" srcId="{7B3A7450-D912-48FD-B435-457155C84D11}" destId="{B50B94C8-CC2E-4F0C-BABF-96BD4F95C4F8}" srcOrd="1" destOrd="0" presId="urn:microsoft.com/office/officeart/2005/8/layout/list1"/>
    <dgm:cxn modelId="{A4842990-8129-45FB-BA6B-67A10A034690}" type="presParOf" srcId="{0596F00E-2A48-44DE-98EB-0A723D874D0A}" destId="{CD04B0FD-1E70-4BFD-B4DD-7E099719A2F6}" srcOrd="5" destOrd="0" presId="urn:microsoft.com/office/officeart/2005/8/layout/list1"/>
    <dgm:cxn modelId="{D1752AD8-832E-4E16-A89C-0A57304CEF84}" type="presParOf" srcId="{0596F00E-2A48-44DE-98EB-0A723D874D0A}" destId="{E93C7938-1995-4611-A050-091AF9CD50AD}" srcOrd="6" destOrd="0" presId="urn:microsoft.com/office/officeart/2005/8/layout/list1"/>
    <dgm:cxn modelId="{4C4E839B-7535-4F64-992A-025AC7BFF04D}" type="presParOf" srcId="{0596F00E-2A48-44DE-98EB-0A723D874D0A}" destId="{9114B799-3CDF-4C97-ABA6-20A2FC175A71}" srcOrd="7" destOrd="0" presId="urn:microsoft.com/office/officeart/2005/8/layout/list1"/>
    <dgm:cxn modelId="{F61DBD33-6C5B-4D9B-962E-471A660771A5}" type="presParOf" srcId="{0596F00E-2A48-44DE-98EB-0A723D874D0A}" destId="{D99D3F45-0FF6-47D1-A43B-076397C8B382}" srcOrd="8" destOrd="0" presId="urn:microsoft.com/office/officeart/2005/8/layout/list1"/>
    <dgm:cxn modelId="{1EB6DE12-0D69-4729-A23B-2300D8CA1A82}" type="presParOf" srcId="{D99D3F45-0FF6-47D1-A43B-076397C8B382}" destId="{B5460F4B-7654-46CC-B024-88894442C2C7}" srcOrd="0" destOrd="0" presId="urn:microsoft.com/office/officeart/2005/8/layout/list1"/>
    <dgm:cxn modelId="{16066662-B7DD-4588-BA8F-6A6E3C19F635}" type="presParOf" srcId="{D99D3F45-0FF6-47D1-A43B-076397C8B382}" destId="{8C0C9D8F-5C5F-49E9-A64E-B3516BF99316}" srcOrd="1" destOrd="0" presId="urn:microsoft.com/office/officeart/2005/8/layout/list1"/>
    <dgm:cxn modelId="{879F0C4A-3E8F-4500-853E-6DA929C5C486}" type="presParOf" srcId="{0596F00E-2A48-44DE-98EB-0A723D874D0A}" destId="{B6CBAAFD-2D1A-4BF0-8724-7887DB83FE83}" srcOrd="9" destOrd="0" presId="urn:microsoft.com/office/officeart/2005/8/layout/list1"/>
    <dgm:cxn modelId="{83190C12-AD6E-45CB-82F0-0E2E344924E0}" type="presParOf" srcId="{0596F00E-2A48-44DE-98EB-0A723D874D0A}" destId="{2A95DB59-74B0-4B0F-AC73-06D29DC0B97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 custT="1"/>
      <dgm:spPr>
        <a:solidFill>
          <a:srgbClr val="FF0000"/>
        </a:solidFill>
      </dgm:spPr>
      <dgm:t>
        <a:bodyPr/>
        <a:lstStyle/>
        <a:p>
          <a:r>
            <a:rPr lang="en-US" sz="2800" dirty="0" err="1" smtClean="0"/>
            <a:t>Hidrociclones</a:t>
          </a:r>
          <a:r>
            <a:rPr lang="en-US" sz="2800" dirty="0" smtClean="0"/>
            <a:t>: </a:t>
          </a:r>
          <a:r>
            <a:rPr lang="en-US" sz="2800" dirty="0" err="1" smtClean="0"/>
            <a:t>Operación</a:t>
          </a:r>
          <a:r>
            <a:rPr lang="en-US" sz="2800" dirty="0" smtClean="0"/>
            <a:t> “</a:t>
          </a:r>
          <a:r>
            <a:rPr lang="en-US" sz="2800" dirty="0" err="1" smtClean="0"/>
            <a:t>nueva</a:t>
          </a:r>
          <a:r>
            <a:rPr lang="en-US" sz="2800" dirty="0" smtClean="0"/>
            <a:t>” </a:t>
          </a:r>
          <a:r>
            <a:rPr lang="en-US" sz="2800" dirty="0" err="1" smtClean="0"/>
            <a:t>para</a:t>
          </a:r>
          <a:r>
            <a:rPr lang="en-US" sz="2800" dirty="0" smtClean="0"/>
            <a:t> </a:t>
          </a:r>
          <a:r>
            <a:rPr lang="en-US" sz="2800" dirty="0" err="1" smtClean="0"/>
            <a:t>separación</a:t>
          </a:r>
          <a:r>
            <a:rPr lang="en-US" sz="2800" dirty="0" smtClean="0"/>
            <a:t> de </a:t>
          </a:r>
          <a:r>
            <a:rPr lang="en-US" sz="2800" dirty="0" err="1" smtClean="0"/>
            <a:t>células</a:t>
          </a:r>
          <a:r>
            <a:rPr lang="en-US" sz="2800" dirty="0" smtClean="0"/>
            <a:t>.</a:t>
          </a:r>
          <a:endParaRPr lang="en-US" sz="2800" dirty="0"/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045912C5-8AA7-4E3C-B82E-F87BEACE8875}">
      <dgm:prSet phldrT="[Texto]" custT="1"/>
      <dgm:spPr>
        <a:solidFill>
          <a:srgbClr val="FF0000"/>
        </a:solidFill>
      </dgm:spPr>
      <dgm:t>
        <a:bodyPr/>
        <a:lstStyle/>
        <a:p>
          <a:pPr algn="just"/>
          <a:r>
            <a:rPr lang="en-US" sz="2800" dirty="0" err="1" smtClean="0"/>
            <a:t>Escalar</a:t>
          </a:r>
          <a:r>
            <a:rPr lang="en-US" sz="2800" dirty="0" smtClean="0"/>
            <a:t> </a:t>
          </a:r>
          <a:r>
            <a:rPr lang="en-US" sz="2800" dirty="0" err="1" smtClean="0"/>
            <a:t>centrífugas</a:t>
          </a:r>
          <a:r>
            <a:rPr lang="en-US" sz="2800" dirty="0" smtClean="0"/>
            <a:t>, </a:t>
          </a:r>
          <a:r>
            <a:rPr lang="en-US" sz="2800" dirty="0" err="1" smtClean="0"/>
            <a:t>donde</a:t>
          </a:r>
          <a:r>
            <a:rPr lang="en-US" sz="2800" dirty="0" smtClean="0"/>
            <a:t> el </a:t>
          </a:r>
          <a:r>
            <a:rPr lang="en-US" sz="2800" dirty="0" err="1" smtClean="0"/>
            <a:t>parámetro</a:t>
          </a:r>
          <a:r>
            <a:rPr lang="en-US" sz="2800" dirty="0" smtClean="0"/>
            <a:t> </a:t>
          </a:r>
          <a:r>
            <a:rPr lang="en-US" sz="2800" dirty="0" err="1" smtClean="0"/>
            <a:t>característico</a:t>
          </a:r>
          <a:r>
            <a:rPr lang="en-US" sz="2800" dirty="0" smtClean="0"/>
            <a:t> </a:t>
          </a:r>
          <a:r>
            <a:rPr lang="en-US" sz="2800" dirty="0" err="1" smtClean="0"/>
            <a:t>es</a:t>
          </a:r>
          <a:r>
            <a:rPr lang="en-US" sz="2800" dirty="0" smtClean="0"/>
            <a:t> </a:t>
          </a:r>
          <a:r>
            <a:rPr lang="en-US" sz="2800" dirty="0" smtClean="0">
              <a:latin typeface="Symbol" pitchFamily="18" charset="2"/>
            </a:rPr>
            <a:t>S.</a:t>
          </a:r>
          <a:endParaRPr lang="en-US" sz="2800" dirty="0"/>
        </a:p>
      </dgm:t>
    </dgm:pt>
    <dgm:pt modelId="{DFE1F690-F314-49A9-AEFA-58B3FD2FCE9E}" type="parTrans" cxnId="{EFA4BA37-BC03-4D20-8087-00982176A0B5}">
      <dgm:prSet/>
      <dgm:spPr/>
      <dgm:t>
        <a:bodyPr/>
        <a:lstStyle/>
        <a:p>
          <a:endParaRPr lang="es-ES"/>
        </a:p>
      </dgm:t>
    </dgm:pt>
    <dgm:pt modelId="{D7E0C458-5E26-4C23-A58A-38BA81A5090E}" type="sibTrans" cxnId="{EFA4BA37-BC03-4D20-8087-00982176A0B5}">
      <dgm:prSet/>
      <dgm:spPr/>
      <dgm:t>
        <a:bodyPr/>
        <a:lstStyle/>
        <a:p>
          <a:endParaRPr lang="es-E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38378F2-3F07-4C76-8325-712093384F29}" type="pres">
      <dgm:prSet presAssocID="{045912C5-8AA7-4E3C-B82E-F87BEACE8875}" presName="parentLin" presStyleCnt="0"/>
      <dgm:spPr/>
    </dgm:pt>
    <dgm:pt modelId="{43C7CF87-AF2E-4208-94A2-63D5EE84BEA7}" type="pres">
      <dgm:prSet presAssocID="{045912C5-8AA7-4E3C-B82E-F87BEACE8875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9DC3BC3B-E98C-4902-ACA6-928C56D6317F}" type="pres">
      <dgm:prSet presAssocID="{045912C5-8AA7-4E3C-B82E-F87BEACE8875}" presName="parentText" presStyleLbl="node1" presStyleIdx="0" presStyleCnt="2" custScaleX="139206" custScaleY="6090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21EB00-7662-4444-AA77-6E3FB7F6E31E}" type="pres">
      <dgm:prSet presAssocID="{045912C5-8AA7-4E3C-B82E-F87BEACE8875}" presName="negativeSpace" presStyleCnt="0"/>
      <dgm:spPr/>
    </dgm:pt>
    <dgm:pt modelId="{7C0B25DC-BB94-470B-94A2-5BD955EA4075}" type="pres">
      <dgm:prSet presAssocID="{045912C5-8AA7-4E3C-B82E-F87BEACE8875}" presName="childText" presStyleLbl="conFgAcc1" presStyleIdx="0" presStyleCnt="2">
        <dgm:presLayoutVars>
          <dgm:bulletEnabled val="1"/>
        </dgm:presLayoutVars>
      </dgm:prSet>
      <dgm:spPr/>
    </dgm:pt>
    <dgm:pt modelId="{18CC29A5-8904-43E2-B3DE-B988A1DA4A62}" type="pres">
      <dgm:prSet presAssocID="{D7E0C458-5E26-4C23-A58A-38BA81A5090E}" presName="spaceBetweenRectangles" presStyleCnt="0"/>
      <dgm:spPr/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1" presStyleCnt="2" custScaleX="142857" custScaleY="689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A4BA37-BC03-4D20-8087-00982176A0B5}" srcId="{482EE62F-7750-42A8-8674-8A77405848CA}" destId="{045912C5-8AA7-4E3C-B82E-F87BEACE8875}" srcOrd="0" destOrd="0" parTransId="{DFE1F690-F314-49A9-AEFA-58B3FD2FCE9E}" sibTransId="{D7E0C458-5E26-4C23-A58A-38BA81A5090E}"/>
    <dgm:cxn modelId="{84DC088C-75EF-4ADF-992C-37372EF7BBD3}" srcId="{482EE62F-7750-42A8-8674-8A77405848CA}" destId="{5FAEECA9-EB04-426F-ADBA-A8F0FFE14CCC}" srcOrd="1" destOrd="0" parTransId="{FD72C153-4A15-4BF7-AF71-D694A0265398}" sibTransId="{AE729EA9-4055-428F-A525-B6EE8C66F19C}"/>
    <dgm:cxn modelId="{308A39CC-BAD4-4D09-8434-5CE6995E1551}" type="presOf" srcId="{045912C5-8AA7-4E3C-B82E-F87BEACE8875}" destId="{43C7CF87-AF2E-4208-94A2-63D5EE84BEA7}" srcOrd="0" destOrd="0" presId="urn:microsoft.com/office/officeart/2005/8/layout/list1"/>
    <dgm:cxn modelId="{93773612-BA92-4268-B1D7-B9CCC2762570}" type="presOf" srcId="{5FAEECA9-EB04-426F-ADBA-A8F0FFE14CCC}" destId="{79C83E4F-8043-4924-8F8B-51F17B3569CA}" srcOrd="0" destOrd="0" presId="urn:microsoft.com/office/officeart/2005/8/layout/list1"/>
    <dgm:cxn modelId="{29DD4583-3706-4C91-A0DA-3A6DB3D8510B}" type="presOf" srcId="{482EE62F-7750-42A8-8674-8A77405848CA}" destId="{0596F00E-2A48-44DE-98EB-0A723D874D0A}" srcOrd="0" destOrd="0" presId="urn:microsoft.com/office/officeart/2005/8/layout/list1"/>
    <dgm:cxn modelId="{AA6CDF2D-58F0-4BEF-9E63-BC44EF5524D6}" type="presOf" srcId="{045912C5-8AA7-4E3C-B82E-F87BEACE8875}" destId="{9DC3BC3B-E98C-4902-ACA6-928C56D6317F}" srcOrd="1" destOrd="0" presId="urn:microsoft.com/office/officeart/2005/8/layout/list1"/>
    <dgm:cxn modelId="{DC33CDF8-A6AD-40D5-883A-1BA7A86E466B}" type="presOf" srcId="{5FAEECA9-EB04-426F-ADBA-A8F0FFE14CCC}" destId="{B50B94C8-CC2E-4F0C-BABF-96BD4F95C4F8}" srcOrd="1" destOrd="0" presId="urn:microsoft.com/office/officeart/2005/8/layout/list1"/>
    <dgm:cxn modelId="{F4FDB85B-7F1C-44A9-85C0-F6B58F461816}" type="presParOf" srcId="{0596F00E-2A48-44DE-98EB-0A723D874D0A}" destId="{338378F2-3F07-4C76-8325-712093384F29}" srcOrd="0" destOrd="0" presId="urn:microsoft.com/office/officeart/2005/8/layout/list1"/>
    <dgm:cxn modelId="{9F2B08EB-6B51-4FFD-AAAD-EFB329DE88C7}" type="presParOf" srcId="{338378F2-3F07-4C76-8325-712093384F29}" destId="{43C7CF87-AF2E-4208-94A2-63D5EE84BEA7}" srcOrd="0" destOrd="0" presId="urn:microsoft.com/office/officeart/2005/8/layout/list1"/>
    <dgm:cxn modelId="{8C0134C8-F375-4DC0-9F27-0AAAABC70D65}" type="presParOf" srcId="{338378F2-3F07-4C76-8325-712093384F29}" destId="{9DC3BC3B-E98C-4902-ACA6-928C56D6317F}" srcOrd="1" destOrd="0" presId="urn:microsoft.com/office/officeart/2005/8/layout/list1"/>
    <dgm:cxn modelId="{F8F71A10-9697-4644-9B6F-102143625CF5}" type="presParOf" srcId="{0596F00E-2A48-44DE-98EB-0A723D874D0A}" destId="{0A21EB00-7662-4444-AA77-6E3FB7F6E31E}" srcOrd="1" destOrd="0" presId="urn:microsoft.com/office/officeart/2005/8/layout/list1"/>
    <dgm:cxn modelId="{D583D8D2-6CC0-484B-807F-53E60F6F92EA}" type="presParOf" srcId="{0596F00E-2A48-44DE-98EB-0A723D874D0A}" destId="{7C0B25DC-BB94-470B-94A2-5BD955EA4075}" srcOrd="2" destOrd="0" presId="urn:microsoft.com/office/officeart/2005/8/layout/list1"/>
    <dgm:cxn modelId="{508A0123-6799-4A84-9C67-3470A776743C}" type="presParOf" srcId="{0596F00E-2A48-44DE-98EB-0A723D874D0A}" destId="{18CC29A5-8904-43E2-B3DE-B988A1DA4A62}" srcOrd="3" destOrd="0" presId="urn:microsoft.com/office/officeart/2005/8/layout/list1"/>
    <dgm:cxn modelId="{94A31980-4EE7-4DDF-8D2A-A5310499D8C3}" type="presParOf" srcId="{0596F00E-2A48-44DE-98EB-0A723D874D0A}" destId="{7B3A7450-D912-48FD-B435-457155C84D11}" srcOrd="4" destOrd="0" presId="urn:microsoft.com/office/officeart/2005/8/layout/list1"/>
    <dgm:cxn modelId="{01D62802-FFF5-4DC0-9670-E0F39335CB2D}" type="presParOf" srcId="{7B3A7450-D912-48FD-B435-457155C84D11}" destId="{79C83E4F-8043-4924-8F8B-51F17B3569CA}" srcOrd="0" destOrd="0" presId="urn:microsoft.com/office/officeart/2005/8/layout/list1"/>
    <dgm:cxn modelId="{061973C7-6711-4188-BB05-E604D95B551C}" type="presParOf" srcId="{7B3A7450-D912-48FD-B435-457155C84D11}" destId="{B50B94C8-CC2E-4F0C-BABF-96BD4F95C4F8}" srcOrd="1" destOrd="0" presId="urn:microsoft.com/office/officeart/2005/8/layout/list1"/>
    <dgm:cxn modelId="{35EE12CD-044C-4125-B609-9B819772F312}" type="presParOf" srcId="{0596F00E-2A48-44DE-98EB-0A723D874D0A}" destId="{CD04B0FD-1E70-4BFD-B4DD-7E099719A2F6}" srcOrd="5" destOrd="0" presId="urn:microsoft.com/office/officeart/2005/8/layout/list1"/>
    <dgm:cxn modelId="{FBB6E308-1BC7-44F4-8C05-31D6637EF995}" type="presParOf" srcId="{0596F00E-2A48-44DE-98EB-0A723D874D0A}" destId="{E93C7938-1995-4611-A050-091AF9CD50A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B25DC-BB94-470B-94A2-5BD955EA4075}">
      <dsp:nvSpPr>
        <dsp:cNvPr id="0" name=""/>
        <dsp:cNvSpPr/>
      </dsp:nvSpPr>
      <dsp:spPr>
        <a:xfrm>
          <a:off x="0" y="780609"/>
          <a:ext cx="8329642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3BC3B-E98C-4902-ACA6-928C56D6317F}">
      <dsp:nvSpPr>
        <dsp:cNvPr id="0" name=""/>
        <dsp:cNvSpPr/>
      </dsp:nvSpPr>
      <dsp:spPr>
        <a:xfrm>
          <a:off x="416482" y="278769"/>
          <a:ext cx="7852445" cy="100368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err="1" smtClean="0"/>
            <a:t>Separaciones</a:t>
          </a:r>
          <a:r>
            <a:rPr lang="en-US" sz="3600" kern="1200" dirty="0" smtClean="0"/>
            <a:t> </a:t>
          </a:r>
          <a:r>
            <a:rPr lang="en-US" sz="3600" kern="1200" dirty="0" err="1" smtClean="0"/>
            <a:t>Sólido</a:t>
          </a:r>
          <a:r>
            <a:rPr lang="en-US" sz="3600" kern="1200" dirty="0" smtClean="0"/>
            <a:t> </a:t>
          </a:r>
          <a:r>
            <a:rPr lang="en-US" sz="3600" kern="1200" dirty="0" err="1" smtClean="0"/>
            <a:t>Líquido</a:t>
          </a:r>
          <a:endParaRPr lang="en-US" sz="3600" kern="1200" dirty="0"/>
        </a:p>
      </dsp:txBody>
      <dsp:txXfrm>
        <a:off x="416482" y="278769"/>
        <a:ext cx="7852445" cy="1003680"/>
      </dsp:txXfrm>
    </dsp:sp>
    <dsp:sp modelId="{E93C7938-1995-4611-A050-091AF9CD50AD}">
      <dsp:nvSpPr>
        <dsp:cNvPr id="0" name=""/>
        <dsp:cNvSpPr/>
      </dsp:nvSpPr>
      <dsp:spPr>
        <a:xfrm>
          <a:off x="0" y="2322849"/>
          <a:ext cx="8329642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416482" y="1821009"/>
          <a:ext cx="5830749" cy="1003680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 smtClean="0"/>
            <a:t>Sedimentación</a:t>
          </a:r>
          <a:r>
            <a:rPr lang="en-US" sz="3400" kern="1200" dirty="0" smtClean="0"/>
            <a:t>/</a:t>
          </a:r>
          <a:r>
            <a:rPr lang="en-US" sz="3400" kern="1200" dirty="0" err="1" smtClean="0"/>
            <a:t>Centrifugación</a:t>
          </a:r>
          <a:endParaRPr lang="en-US" sz="3400" kern="1200" dirty="0"/>
        </a:p>
      </dsp:txBody>
      <dsp:txXfrm>
        <a:off x="416482" y="1821009"/>
        <a:ext cx="5830749" cy="1003680"/>
      </dsp:txXfrm>
    </dsp:sp>
    <dsp:sp modelId="{2A95DB59-74B0-4B0F-AC73-06D29DC0B973}">
      <dsp:nvSpPr>
        <dsp:cNvPr id="0" name=""/>
        <dsp:cNvSpPr/>
      </dsp:nvSpPr>
      <dsp:spPr>
        <a:xfrm>
          <a:off x="0" y="3865089"/>
          <a:ext cx="8329642" cy="85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3363249"/>
          <a:ext cx="7852445" cy="100368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err="1" smtClean="0"/>
            <a:t>Hidrociclones</a:t>
          </a:r>
          <a:endParaRPr lang="en-US" sz="3400" kern="1200" dirty="0"/>
        </a:p>
      </dsp:txBody>
      <dsp:txXfrm>
        <a:off x="416482" y="3363249"/>
        <a:ext cx="7852445" cy="10036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B25DC-BB94-470B-94A2-5BD955EA4075}">
      <dsp:nvSpPr>
        <dsp:cNvPr id="0" name=""/>
        <dsp:cNvSpPr/>
      </dsp:nvSpPr>
      <dsp:spPr>
        <a:xfrm>
          <a:off x="0" y="910238"/>
          <a:ext cx="8329642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3BC3B-E98C-4902-ACA6-928C56D6317F}">
      <dsp:nvSpPr>
        <dsp:cNvPr id="0" name=""/>
        <dsp:cNvSpPr/>
      </dsp:nvSpPr>
      <dsp:spPr>
        <a:xfrm>
          <a:off x="406314" y="79421"/>
          <a:ext cx="7918590" cy="1140776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Separaciones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Sólido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Líquido</a:t>
          </a:r>
          <a:r>
            <a:rPr lang="en-US" sz="2800" kern="1200" dirty="0" smtClean="0"/>
            <a:t>: Se </a:t>
          </a:r>
          <a:r>
            <a:rPr lang="en-US" sz="2800" kern="1200" dirty="0" err="1" smtClean="0"/>
            <a:t>aplican</a:t>
          </a:r>
          <a:r>
            <a:rPr lang="en-US" sz="2800" kern="1200" dirty="0" smtClean="0"/>
            <a:t> en: </a:t>
          </a:r>
          <a:r>
            <a:rPr lang="en-US" sz="2800" kern="1200" dirty="0" err="1" smtClean="0"/>
            <a:t>separación</a:t>
          </a:r>
          <a:r>
            <a:rPr lang="en-US" sz="2800" kern="1200" dirty="0" smtClean="0"/>
            <a:t> de </a:t>
          </a:r>
          <a:r>
            <a:rPr lang="en-US" sz="2800" kern="1200" dirty="0" err="1" smtClean="0"/>
            <a:t>células</a:t>
          </a:r>
          <a:r>
            <a:rPr lang="en-US" sz="2800" kern="1200" dirty="0" smtClean="0"/>
            <a:t>, </a:t>
          </a:r>
          <a:r>
            <a:rPr lang="en-US" sz="2800" kern="1200" dirty="0" err="1" smtClean="0"/>
            <a:t>desechos</a:t>
          </a:r>
          <a:r>
            <a:rPr lang="en-US" sz="2800" kern="1200" dirty="0" smtClean="0"/>
            <a:t> y </a:t>
          </a:r>
          <a:r>
            <a:rPr lang="en-US" sz="2800" kern="1200" dirty="0" err="1" smtClean="0"/>
            <a:t>cuerpos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incluidos</a:t>
          </a:r>
          <a:r>
            <a:rPr lang="en-US" sz="2800" kern="1200" dirty="0" smtClean="0"/>
            <a:t> y en </a:t>
          </a:r>
          <a:r>
            <a:rPr lang="en-US" sz="2800" kern="1200" dirty="0" err="1" smtClean="0"/>
            <a:t>concentración</a:t>
          </a:r>
          <a:r>
            <a:rPr lang="en-US" sz="2800" kern="1200" dirty="0" smtClean="0"/>
            <a:t>.</a:t>
          </a:r>
          <a:endParaRPr lang="en-US" sz="2800" kern="1200" dirty="0"/>
        </a:p>
      </dsp:txBody>
      <dsp:txXfrm>
        <a:off x="406314" y="79421"/>
        <a:ext cx="7918590" cy="1140776"/>
      </dsp:txXfrm>
    </dsp:sp>
    <dsp:sp modelId="{E93C7938-1995-4611-A050-091AF9CD50AD}">
      <dsp:nvSpPr>
        <dsp:cNvPr id="0" name=""/>
        <dsp:cNvSpPr/>
      </dsp:nvSpPr>
      <dsp:spPr>
        <a:xfrm>
          <a:off x="0" y="3439477"/>
          <a:ext cx="8329642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396552" y="1552838"/>
          <a:ext cx="7931047" cy="2196599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Las </a:t>
          </a:r>
          <a:r>
            <a:rPr lang="en-US" sz="2800" kern="1200" dirty="0" err="1" smtClean="0"/>
            <a:t>operaciones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más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conocidas</a:t>
          </a:r>
          <a:r>
            <a:rPr lang="en-US" sz="2800" kern="1200" dirty="0" smtClean="0"/>
            <a:t> son: </a:t>
          </a:r>
          <a:r>
            <a:rPr lang="en-US" sz="2800" kern="1200" dirty="0" err="1" smtClean="0"/>
            <a:t>Sedimentación</a:t>
          </a:r>
          <a:r>
            <a:rPr lang="en-US" sz="2800" kern="1200" dirty="0" smtClean="0"/>
            <a:t>/</a:t>
          </a:r>
          <a:r>
            <a:rPr lang="en-US" sz="2800" kern="1200" dirty="0" err="1" smtClean="0"/>
            <a:t>Centrifugación</a:t>
          </a:r>
          <a:r>
            <a:rPr lang="en-US" sz="2800" kern="1200" dirty="0" smtClean="0"/>
            <a:t>, </a:t>
          </a:r>
          <a:r>
            <a:rPr lang="en-US" sz="2800" kern="1200" dirty="0" err="1" smtClean="0"/>
            <a:t>Filtración</a:t>
          </a:r>
          <a:r>
            <a:rPr lang="en-US" sz="2800" kern="1200" dirty="0" smtClean="0"/>
            <a:t>, </a:t>
          </a:r>
          <a:r>
            <a:rPr lang="en-US" sz="2800" kern="1200" dirty="0" err="1" smtClean="0"/>
            <a:t>Operaciones</a:t>
          </a:r>
          <a:r>
            <a:rPr lang="en-US" sz="2800" kern="1200" dirty="0" smtClean="0"/>
            <a:t> de </a:t>
          </a:r>
          <a:r>
            <a:rPr lang="en-US" sz="2800" kern="1200" dirty="0" err="1" smtClean="0"/>
            <a:t>menbrana</a:t>
          </a:r>
          <a:r>
            <a:rPr lang="en-US" sz="2800" kern="1200" dirty="0" smtClean="0"/>
            <a:t> y </a:t>
          </a:r>
          <a:r>
            <a:rPr lang="en-US" sz="2800" kern="1200" dirty="0" err="1" smtClean="0"/>
            <a:t>Sistema</a:t>
          </a:r>
          <a:r>
            <a:rPr lang="en-US" sz="2800" kern="1200" dirty="0" smtClean="0"/>
            <a:t> de dos </a:t>
          </a:r>
          <a:r>
            <a:rPr lang="en-US" sz="2800" kern="1200" dirty="0" err="1" smtClean="0"/>
            <a:t>fases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acuosas</a:t>
          </a:r>
          <a:r>
            <a:rPr lang="en-US" sz="2800" kern="1200" dirty="0" smtClean="0"/>
            <a:t> (ATPs)</a:t>
          </a:r>
          <a:endParaRPr lang="en-US" sz="2800" kern="1200" dirty="0"/>
        </a:p>
      </dsp:txBody>
      <dsp:txXfrm>
        <a:off x="396552" y="1552838"/>
        <a:ext cx="7931047" cy="2196599"/>
      </dsp:txXfrm>
    </dsp:sp>
    <dsp:sp modelId="{2A95DB59-74B0-4B0F-AC73-06D29DC0B973}">
      <dsp:nvSpPr>
        <dsp:cNvPr id="0" name=""/>
        <dsp:cNvSpPr/>
      </dsp:nvSpPr>
      <dsp:spPr>
        <a:xfrm>
          <a:off x="0" y="4392037"/>
          <a:ext cx="8329642" cy="52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C9D8F-5C5F-49E9-A64E-B3516BF99316}">
      <dsp:nvSpPr>
        <dsp:cNvPr id="0" name=""/>
        <dsp:cNvSpPr/>
      </dsp:nvSpPr>
      <dsp:spPr>
        <a:xfrm>
          <a:off x="416482" y="4082077"/>
          <a:ext cx="7852445" cy="619920"/>
        </a:xfrm>
        <a:prstGeom prst="roundRect">
          <a:avLst/>
        </a:prstGeom>
        <a:solidFill>
          <a:srgbClr val="00B01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Centrífugas</a:t>
          </a:r>
          <a:r>
            <a:rPr lang="en-US" sz="2100" kern="1200" dirty="0" smtClean="0"/>
            <a:t>: </a:t>
          </a:r>
          <a:r>
            <a:rPr lang="en-US" sz="2100" kern="1200" dirty="0" err="1" smtClean="0"/>
            <a:t>Varios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Tipos</a:t>
          </a:r>
          <a:r>
            <a:rPr lang="en-US" sz="2100" kern="1200" dirty="0" smtClean="0"/>
            <a:t>, </a:t>
          </a:r>
          <a:r>
            <a:rPr lang="en-US" sz="2100" kern="1200" dirty="0" err="1" smtClean="0"/>
            <a:t>Ecuaciones</a:t>
          </a:r>
          <a:r>
            <a:rPr lang="en-US" sz="2100" kern="1200" dirty="0" smtClean="0"/>
            <a:t> de </a:t>
          </a:r>
          <a:r>
            <a:rPr lang="en-US" sz="2100" kern="1200" dirty="0" err="1" smtClean="0"/>
            <a:t>Diseño</a:t>
          </a:r>
          <a:endParaRPr lang="en-US" sz="2100" kern="1200" dirty="0"/>
        </a:p>
      </dsp:txBody>
      <dsp:txXfrm>
        <a:off x="416482" y="4082077"/>
        <a:ext cx="7852445" cy="61992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C0B25DC-BB94-470B-94A2-5BD955EA4075}">
      <dsp:nvSpPr>
        <dsp:cNvPr id="0" name=""/>
        <dsp:cNvSpPr/>
      </dsp:nvSpPr>
      <dsp:spPr>
        <a:xfrm>
          <a:off x="0" y="609386"/>
          <a:ext cx="8329642" cy="163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C3BC3B-E98C-4902-ACA6-928C56D6317F}">
      <dsp:nvSpPr>
        <dsp:cNvPr id="0" name=""/>
        <dsp:cNvSpPr/>
      </dsp:nvSpPr>
      <dsp:spPr>
        <a:xfrm>
          <a:off x="406314" y="400199"/>
          <a:ext cx="7918590" cy="1168587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Escalar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centrífugas</a:t>
          </a:r>
          <a:r>
            <a:rPr lang="en-US" sz="2800" kern="1200" dirty="0" smtClean="0"/>
            <a:t>, </a:t>
          </a:r>
          <a:r>
            <a:rPr lang="en-US" sz="2800" kern="1200" dirty="0" err="1" smtClean="0"/>
            <a:t>donde</a:t>
          </a:r>
          <a:r>
            <a:rPr lang="en-US" sz="2800" kern="1200" dirty="0" smtClean="0"/>
            <a:t> el </a:t>
          </a:r>
          <a:r>
            <a:rPr lang="en-US" sz="2800" kern="1200" dirty="0" err="1" smtClean="0"/>
            <a:t>parámetro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característico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es</a:t>
          </a:r>
          <a:r>
            <a:rPr lang="en-US" sz="2800" kern="1200" dirty="0" smtClean="0"/>
            <a:t> </a:t>
          </a:r>
          <a:r>
            <a:rPr lang="en-US" sz="2800" kern="1200" dirty="0" smtClean="0">
              <a:latin typeface="Symbol" pitchFamily="18" charset="2"/>
            </a:rPr>
            <a:t>S.</a:t>
          </a:r>
          <a:endParaRPr lang="en-US" sz="2800" kern="1200" dirty="0"/>
        </a:p>
      </dsp:txBody>
      <dsp:txXfrm>
        <a:off x="406314" y="400199"/>
        <a:ext cx="7918590" cy="1168587"/>
      </dsp:txXfrm>
    </dsp:sp>
    <dsp:sp modelId="{E93C7938-1995-4611-A050-091AF9CD50AD}">
      <dsp:nvSpPr>
        <dsp:cNvPr id="0" name=""/>
        <dsp:cNvSpPr/>
      </dsp:nvSpPr>
      <dsp:spPr>
        <a:xfrm>
          <a:off x="0" y="2962459"/>
          <a:ext cx="8329642" cy="1638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0B94C8-CC2E-4F0C-BABF-96BD4F95C4F8}">
      <dsp:nvSpPr>
        <dsp:cNvPr id="0" name=""/>
        <dsp:cNvSpPr/>
      </dsp:nvSpPr>
      <dsp:spPr>
        <a:xfrm>
          <a:off x="396552" y="2598386"/>
          <a:ext cx="7931047" cy="1323473"/>
        </a:xfrm>
        <a:prstGeom prst="roundRect">
          <a:avLst/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388" tIns="0" rIns="220388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err="1" smtClean="0"/>
            <a:t>Hidrociclones</a:t>
          </a:r>
          <a:r>
            <a:rPr lang="en-US" sz="2800" kern="1200" dirty="0" smtClean="0"/>
            <a:t>: </a:t>
          </a:r>
          <a:r>
            <a:rPr lang="en-US" sz="2800" kern="1200" dirty="0" err="1" smtClean="0"/>
            <a:t>Operación</a:t>
          </a:r>
          <a:r>
            <a:rPr lang="en-US" sz="2800" kern="1200" dirty="0" smtClean="0"/>
            <a:t> “</a:t>
          </a:r>
          <a:r>
            <a:rPr lang="en-US" sz="2800" kern="1200" dirty="0" err="1" smtClean="0"/>
            <a:t>nueva</a:t>
          </a:r>
          <a:r>
            <a:rPr lang="en-US" sz="2800" kern="1200" dirty="0" smtClean="0"/>
            <a:t>” </a:t>
          </a:r>
          <a:r>
            <a:rPr lang="en-US" sz="2800" kern="1200" dirty="0" err="1" smtClean="0"/>
            <a:t>para</a:t>
          </a:r>
          <a:r>
            <a:rPr lang="en-US" sz="2800" kern="1200" dirty="0" smtClean="0"/>
            <a:t> </a:t>
          </a:r>
          <a:r>
            <a:rPr lang="en-US" sz="2800" kern="1200" dirty="0" err="1" smtClean="0"/>
            <a:t>separación</a:t>
          </a:r>
          <a:r>
            <a:rPr lang="en-US" sz="2800" kern="1200" dirty="0" smtClean="0"/>
            <a:t> de </a:t>
          </a:r>
          <a:r>
            <a:rPr lang="en-US" sz="2800" kern="1200" dirty="0" err="1" smtClean="0"/>
            <a:t>células</a:t>
          </a:r>
          <a:r>
            <a:rPr lang="en-US" sz="2800" kern="1200" dirty="0" smtClean="0"/>
            <a:t>.</a:t>
          </a:r>
          <a:endParaRPr lang="en-US" sz="2800" kern="1200" dirty="0"/>
        </a:p>
      </dsp:txBody>
      <dsp:txXfrm>
        <a:off x="396552" y="2598386"/>
        <a:ext cx="7931047" cy="13234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image" Target="../media/image31.wmf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image" Target="../media/image35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image" Target="../media/image3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6.wmf"/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E4DE3A4-4F72-4B96-8FEA-EB8D43D67D8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2658C0-CC08-4DDB-BEA0-0392CF53A10D}" type="datetimeFigureOut">
              <a:rPr lang="es-ES" smtClean="0"/>
              <a:pPr/>
              <a:t>11/08/2010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D15AD4-A02C-4CEA-A4D0-E1F6C6D7AA6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DCBCC-81F7-4148-99A1-0CA7F7E2CA9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6A705-F7D3-4525-BE2E-5FB673378E7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61BCC-A280-4680-8FF4-486746521D1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442BC-7FC4-41F2-8833-DEC0B51DB8C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9CED5-F202-49D7-A26D-5178DC3AF9E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B7E2F-AD81-4377-9628-1225093359D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FD7FB-A589-49B0-AF94-F6250665F37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4AEEA-BC0A-49D4-A008-F0187EF8879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3272A-1A7D-41ED-899F-CE14DF0D5F3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AD4B3-4A6C-4014-A359-F90225F9579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34BB76-AFEA-4411-8142-3900730F8F5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995A25B-F584-4AE7-9C33-243C1A384C6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3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30.png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24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26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28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oleObject30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32.bin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4" Type="http://schemas.openxmlformats.org/officeDocument/2006/relationships/oleObject" Target="../embeddings/oleObject35.bin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>
                <a:solidFill>
                  <a:srgbClr val="000066"/>
                </a:solidFill>
              </a:rPr>
              <a:t>Separación Sólido-Líquido</a:t>
            </a:r>
          </a:p>
        </p:txBody>
      </p:sp>
      <p:sp>
        <p:nvSpPr>
          <p:cNvPr id="24579" name="Rectangle 102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s-CL" b="1" smtClean="0">
                <a:solidFill>
                  <a:srgbClr val="000066"/>
                </a:solidFill>
              </a:rPr>
              <a:t>Separación y Procesos Biotecnológicos</a:t>
            </a:r>
            <a:br>
              <a:rPr lang="es-CL" b="1" smtClean="0">
                <a:solidFill>
                  <a:srgbClr val="000066"/>
                </a:solidFill>
              </a:rPr>
            </a:br>
            <a:endParaRPr lang="es-ES" b="1" smtClean="0">
              <a:solidFill>
                <a:srgbClr val="000066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DCBCC-81F7-4148-99A1-0CA7F7E2CA9C}" type="slidenum">
              <a:rPr lang="es-ES" smtClean="0"/>
              <a:pPr>
                <a:defRPr/>
              </a:pPr>
              <a:t>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ChangeArrowheads="1"/>
          </p:cNvSpPr>
          <p:nvPr/>
        </p:nvSpPr>
        <p:spPr bwMode="auto">
          <a:xfrm>
            <a:off x="533400" y="304800"/>
            <a:ext cx="8382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 eaLnBrk="0" hangingPunct="0">
              <a:spcBef>
                <a:spcPct val="50000"/>
              </a:spcBef>
            </a:pPr>
            <a:r>
              <a:rPr lang="es-ES_tradnl" sz="2000" b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¿ Cuáles son las operaciones unitarias utilizadas para la separación sólido-líquido? ¿ Cuáles conocen sus ecuaciones de diseño?</a:t>
            </a:r>
            <a:endParaRPr lang="es-ES_tradnl" sz="2000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eaLnBrk="0" hangingPunct="0">
              <a:spcBef>
                <a:spcPct val="50000"/>
              </a:spcBef>
            </a:pPr>
            <a:endParaRPr lang="es-ES" sz="200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533400" y="304800"/>
            <a:ext cx="8382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 eaLnBrk="0" hangingPunct="0">
              <a:spcBef>
                <a:spcPct val="50000"/>
              </a:spcBef>
            </a:pPr>
            <a:r>
              <a:rPr lang="es-ES_tradnl" sz="2000" b="1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¿ Cuáles son las operaciones unitarias utilizadas para la separación sólido-líquido?</a:t>
            </a:r>
            <a:endParaRPr lang="es-ES_tradnl" sz="2000" dirty="0">
              <a:solidFill>
                <a:schemeClr val="accent2"/>
              </a:solidFill>
              <a:cs typeface="Times New Roman" pitchFamily="18" charset="0"/>
            </a:endParaRPr>
          </a:p>
          <a:p>
            <a:pPr marL="457200" indent="-457200" eaLnBrk="0" hangingPunct="0">
              <a:spcBef>
                <a:spcPct val="50000"/>
              </a:spcBef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Sedimentación</a:t>
            </a:r>
            <a:endParaRPr lang="es-ES_tradnl" sz="2000" dirty="0">
              <a:cs typeface="Times New Roman" pitchFamily="18" charset="0"/>
            </a:endParaRP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 smtClean="0">
                <a:cs typeface="Times New Roman" pitchFamily="18" charset="0"/>
              </a:rPr>
              <a:t> </a:t>
            </a:r>
            <a:r>
              <a:rPr lang="es-ES_tradnl" sz="2000" dirty="0" smtClean="0">
                <a:latin typeface="Comic Sans MS" pitchFamily="66" charset="0"/>
                <a:cs typeface="Times New Roman" pitchFamily="18" charset="0"/>
              </a:rPr>
              <a:t>Centrifugación</a:t>
            </a: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 err="1" smtClean="0">
                <a:latin typeface="Comic Sans MS" pitchFamily="66" charset="0"/>
                <a:cs typeface="Times New Roman" pitchFamily="18" charset="0"/>
              </a:rPr>
              <a:t>Hidrociclones</a:t>
            </a: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				</a:t>
            </a:r>
            <a:endParaRPr lang="es-ES_tradnl" sz="2000" dirty="0">
              <a:cs typeface="Times New Roman" pitchFamily="18" charset="0"/>
            </a:endParaRPr>
          </a:p>
          <a:p>
            <a:pPr marL="457200" indent="-457200" eaLnBrk="0" hangingPunct="0">
              <a:spcBef>
                <a:spcPct val="50000"/>
              </a:spcBef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Filtración</a:t>
            </a:r>
            <a:endParaRPr lang="es-ES_tradnl" sz="2000" dirty="0">
              <a:cs typeface="Times New Roman" pitchFamily="18" charset="0"/>
            </a:endParaRP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Operaciones auxiliares 	</a:t>
            </a: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Coagulación</a:t>
            </a:r>
            <a:endParaRPr lang="es-ES_tradnl" sz="2000" dirty="0">
              <a:cs typeface="Times New Roman" pitchFamily="18" charset="0"/>
            </a:endParaRP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>
                <a:cs typeface="Times New Roman" pitchFamily="18" charset="0"/>
              </a:rPr>
              <a:t> </a:t>
            </a: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Floculación</a:t>
            </a:r>
            <a:endParaRPr lang="es-ES_tradnl" sz="2000" dirty="0">
              <a:cs typeface="Times New Roman" pitchFamily="18" charset="0"/>
            </a:endParaRPr>
          </a:p>
          <a:p>
            <a:pPr marL="457200" indent="-457200" eaLnBrk="0" hangingPunct="0">
              <a:spcBef>
                <a:spcPct val="50000"/>
              </a:spcBef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Operaciones de membrana </a:t>
            </a:r>
            <a:endParaRPr lang="es-ES_tradnl" sz="2000" dirty="0">
              <a:cs typeface="Times New Roman" pitchFamily="18" charset="0"/>
            </a:endParaRP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 err="1">
                <a:latin typeface="Comic Sans MS" pitchFamily="66" charset="0"/>
                <a:cs typeface="Times New Roman" pitchFamily="18" charset="0"/>
              </a:rPr>
              <a:t>Microfiltración</a:t>
            </a:r>
            <a:endParaRPr lang="es-ES_tradnl" sz="2000" dirty="0">
              <a:cs typeface="Times New Roman" pitchFamily="18" charset="0"/>
            </a:endParaRP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Ultrafiltración</a:t>
            </a:r>
            <a:endParaRPr lang="es-ES_tradnl" sz="2000" dirty="0">
              <a:cs typeface="Times New Roman" pitchFamily="18" charset="0"/>
            </a:endParaRPr>
          </a:p>
          <a:p>
            <a:pPr marL="1828800" lvl="3" indent="-457200" eaLnBrk="0" hangingPunct="0">
              <a:spcBef>
                <a:spcPct val="50000"/>
              </a:spcBef>
              <a:buFontTx/>
              <a:buChar char="•"/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Diálisis</a:t>
            </a:r>
            <a:endParaRPr lang="es-ES_tradnl" sz="2000" dirty="0">
              <a:cs typeface="Times New Roman" pitchFamily="18" charset="0"/>
            </a:endParaRPr>
          </a:p>
          <a:p>
            <a:pPr marL="457200" indent="-457200" eaLnBrk="0" hangingPunct="0">
              <a:spcBef>
                <a:spcPct val="50000"/>
              </a:spcBef>
            </a:pPr>
            <a:r>
              <a:rPr lang="es-ES_tradnl" sz="2000" dirty="0">
                <a:latin typeface="Comic Sans MS" pitchFamily="66" charset="0"/>
                <a:cs typeface="Times New Roman" pitchFamily="18" charset="0"/>
              </a:rPr>
              <a:t>Extracción líquido-líquido</a:t>
            </a:r>
            <a:r>
              <a:rPr lang="es-ES" sz="2000" dirty="0"/>
              <a:t> </a:t>
            </a: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6858000" y="1371600"/>
            <a:ext cx="1219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rgbClr val="FF0000"/>
                </a:solidFill>
              </a:rPr>
              <a:t>Sí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929454" y="2357430"/>
            <a:ext cx="1219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rgbClr val="FF0000"/>
                </a:solidFill>
              </a:rPr>
              <a:t>Sí</a:t>
            </a:r>
            <a:endParaRPr lang="es-E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autoUpdateAnimBg="0"/>
      <p:bldP spid="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1143000"/>
            <a:ext cx="79565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2 CuadroTexto"/>
          <p:cNvSpPr txBox="1">
            <a:spLocks noChangeArrowheads="1"/>
          </p:cNvSpPr>
          <p:nvPr/>
        </p:nvSpPr>
        <p:spPr bwMode="auto">
          <a:xfrm>
            <a:off x="785813" y="357188"/>
            <a:ext cx="80724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/>
              <a:t>Rango de Operación de diferentes operaciones de separación sólido-líquido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72400" cy="304800"/>
          </a:xfrm>
        </p:spPr>
        <p:txBody>
          <a:bodyPr/>
          <a:lstStyle/>
          <a:p>
            <a:pPr eaLnBrk="1" hangingPunct="1"/>
            <a:r>
              <a:rPr lang="es-ES_tradnl" sz="32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Centrifugación</a:t>
            </a:r>
            <a:r>
              <a:rPr lang="es-MX" sz="2000" u="sng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es-MX" sz="2000" u="sng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es-MX" sz="2000" u="sng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es-MX" sz="2000" u="sng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es-MX" sz="2000" u="sng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es-MX" sz="2000" u="sng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es-MX" sz="2000" u="sng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es-MX" sz="2000" u="sng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es-MX" sz="20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Operación unitaria utilizada para la separación:</a:t>
            </a:r>
            <a:br>
              <a:rPr lang="es-MX" sz="20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es-MX" sz="20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sólido-líquido   </a:t>
            </a:r>
            <a:br>
              <a:rPr lang="es-MX" sz="20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es-MX" sz="20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líquido-líquido</a:t>
            </a:r>
            <a:r>
              <a:rPr lang="es-ES" sz="20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es-ES" sz="20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</a:br>
            <a:endParaRPr lang="es-ES" sz="2000" dirty="0" smtClean="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34819" name="Picture 3" descr="centrifuga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52800" y="4267200"/>
            <a:ext cx="3040063" cy="2346325"/>
          </a:xfrm>
          <a:noFill/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DCBCC-81F7-4148-99A1-0CA7F7E2CA9C}" type="slidenum">
              <a:rPr lang="es-ES" smtClean="0"/>
              <a:pPr>
                <a:defRPr/>
              </a:pPr>
              <a:t>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304800" y="457200"/>
            <a:ext cx="68580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2000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CENTRIFUGACIÓN</a:t>
            </a:r>
          </a:p>
          <a:p>
            <a:pPr algn="ctr" eaLnBrk="0" hangingPunct="0"/>
            <a:endParaRPr lang="es-MX" sz="2000" u="sng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Centrifugación utiliza la diferencia de densidad entre los sólidos y el fluido que lo rodea.</a:t>
            </a:r>
          </a:p>
          <a:p>
            <a:pPr algn="just" eaLnBrk="0" hangingPunct="0"/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Es una de las principales operaciones utilizadas en la separación de células desde caldos biológicos, especialmente cuando los caldos no son fáciles de filtrar.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También se emplea en la remoción de desechos celulares, separación de precipitados proteicos y recuperación de productos insolubles (cuerpos incluidos)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2000">
              <a:solidFill>
                <a:schemeClr val="accent2"/>
              </a:solidFill>
              <a:latin typeface="Comic Sans MS" pitchFamily="66" charset="0"/>
            </a:endParaRP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7086600" y="685800"/>
          <a:ext cx="1409700" cy="2486025"/>
        </p:xfrm>
        <a:graphic>
          <a:graphicData uri="http://schemas.openxmlformats.org/presentationml/2006/ole">
            <p:oleObj spid="_x0000_s1026" name="Imagen de mapa de bits" r:id="rId3" imgW="1409897" imgH="2486372" progId="PBrush">
              <p:embed/>
            </p:oleObj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4114800"/>
            <a:ext cx="9144000" cy="2743200"/>
            <a:chOff x="0" y="2592"/>
            <a:chExt cx="5760" cy="1728"/>
          </a:xfrm>
        </p:grpSpPr>
        <p:grpSp>
          <p:nvGrpSpPr>
            <p:cNvPr id="1029" name="Group 5"/>
            <p:cNvGrpSpPr>
              <a:grpSpLocks/>
            </p:cNvGrpSpPr>
            <p:nvPr/>
          </p:nvGrpSpPr>
          <p:grpSpPr bwMode="auto">
            <a:xfrm>
              <a:off x="3648" y="2784"/>
              <a:ext cx="2112" cy="1536"/>
              <a:chOff x="528" y="2784"/>
              <a:chExt cx="2112" cy="1536"/>
            </a:xfrm>
          </p:grpSpPr>
          <p:pic>
            <p:nvPicPr>
              <p:cNvPr id="1034" name="Picture 6" descr="centrifuge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76" y="2784"/>
                <a:ext cx="1728" cy="13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5" name="Text Box 7"/>
              <p:cNvSpPr txBox="1">
                <a:spLocks noChangeArrowheads="1"/>
              </p:cNvSpPr>
              <p:nvPr/>
            </p:nvSpPr>
            <p:spPr bwMode="auto">
              <a:xfrm>
                <a:off x="528" y="4032"/>
                <a:ext cx="21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/>
                  <a:t>Escala Industrial</a:t>
                </a:r>
              </a:p>
            </p:txBody>
          </p:sp>
        </p:grpSp>
        <p:grpSp>
          <p:nvGrpSpPr>
            <p:cNvPr id="1030" name="Group 8"/>
            <p:cNvGrpSpPr>
              <a:grpSpLocks/>
            </p:cNvGrpSpPr>
            <p:nvPr/>
          </p:nvGrpSpPr>
          <p:grpSpPr bwMode="auto">
            <a:xfrm>
              <a:off x="0" y="2592"/>
              <a:ext cx="2112" cy="1728"/>
              <a:chOff x="3792" y="2592"/>
              <a:chExt cx="2112" cy="1728"/>
            </a:xfrm>
          </p:grpSpPr>
          <p:pic>
            <p:nvPicPr>
              <p:cNvPr id="1032" name="Picture 9" descr="micro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248" y="2592"/>
                <a:ext cx="1512" cy="15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3" name="Text Box 10"/>
              <p:cNvSpPr txBox="1">
                <a:spLocks noChangeArrowheads="1"/>
              </p:cNvSpPr>
              <p:nvPr/>
            </p:nvSpPr>
            <p:spPr bwMode="auto">
              <a:xfrm>
                <a:off x="3792" y="4032"/>
                <a:ext cx="211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/>
                  <a:t>Escala Laboratorio</a:t>
                </a:r>
              </a:p>
            </p:txBody>
          </p:sp>
        </p:grpSp>
        <p:sp>
          <p:nvSpPr>
            <p:cNvPr id="1031" name="Text Box 11"/>
            <p:cNvSpPr txBox="1">
              <a:spLocks noChangeArrowheads="1"/>
            </p:cNvSpPr>
            <p:nvPr/>
          </p:nvSpPr>
          <p:spPr bwMode="auto">
            <a:xfrm>
              <a:off x="1920" y="2976"/>
              <a:ext cx="15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200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Diferentes</a:t>
              </a:r>
              <a:r>
                <a:rPr lang="es-ES">
                  <a:solidFill>
                    <a:srgbClr val="FF0000"/>
                  </a:solidFill>
                </a:rPr>
                <a:t> </a:t>
              </a:r>
              <a:r>
                <a:rPr lang="es-ES" sz="200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escalas</a:t>
              </a:r>
            </a:p>
          </p:txBody>
        </p:sp>
      </p:grpSp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14</a:t>
            </a:fld>
            <a:endParaRPr lang="es-ES"/>
          </a:p>
        </p:txBody>
      </p:sp>
      <p:sp>
        <p:nvSpPr>
          <p:cNvPr id="13" name="1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457200" y="533400"/>
            <a:ext cx="52578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2000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Centrifugacíón v/s Sedimentación</a:t>
            </a:r>
          </a:p>
          <a:p>
            <a:pPr algn="ctr" eaLnBrk="0" hangingPunct="0"/>
            <a:endParaRPr lang="es-MX" sz="2000" u="sng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Cuando la suspensión se encuentra detenida los sólidos más densos comienzan a decantar bajo:</a:t>
            </a:r>
          </a:p>
          <a:p>
            <a:pPr algn="just" eaLnBrk="0" hangingPunct="0"/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- La acción de la fuerza de gravedad, proceso llamado </a:t>
            </a:r>
            <a:r>
              <a:rPr lang="es-MX" sz="2000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sedimentación</a:t>
            </a: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. </a:t>
            </a:r>
          </a:p>
          <a:p>
            <a:pPr algn="just" eaLnBrk="0" hangingPunct="0"/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>
              <a:buFontTx/>
              <a:buChar char="-"/>
            </a:pP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Un campo centrífugo  el proceso </a:t>
            </a:r>
          </a:p>
          <a:p>
            <a:pPr algn="just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se llama </a:t>
            </a:r>
            <a:r>
              <a:rPr lang="es-MX" sz="2000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centrifugación</a:t>
            </a: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.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es-ES"/>
          </a:p>
        </p:txBody>
      </p:sp>
      <p:pic>
        <p:nvPicPr>
          <p:cNvPr id="35843" name="Picture 3" descr="sediment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362200"/>
            <a:ext cx="358140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Line 4"/>
          <p:cNvSpPr>
            <a:spLocks noChangeShapeType="1"/>
          </p:cNvSpPr>
          <p:nvPr/>
        </p:nvSpPr>
        <p:spPr bwMode="auto">
          <a:xfrm>
            <a:off x="6248400" y="2971800"/>
            <a:ext cx="0" cy="83820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6400800" y="36576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rgbClr val="CC0000"/>
                </a:solidFill>
              </a:rPr>
              <a:t>Fuerza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533400" y="4648200"/>
            <a:ext cx="79248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Cuando se utiliza la centrifugación la </a:t>
            </a:r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diferencia entre la densidad los sólidos</a:t>
            </a: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(células o partículas) y </a:t>
            </a:r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el caldo</a:t>
            </a: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 se incrementa por la acción de la fuerza centrífugas que se generan por las altas velocidades de rotación de los equipos. El proceso de separación es más rápido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381000" y="2590800"/>
            <a:ext cx="83058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3600" u="sng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Ejemplos de </a:t>
            </a:r>
            <a:r>
              <a:rPr lang="es-MX" sz="3600" u="sng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Centrífugas</a:t>
            </a:r>
            <a:endParaRPr lang="es-MX" sz="3600" u="sng" dirty="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endParaRPr lang="es-MX" sz="2000" u="sng" dirty="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57200" y="304800"/>
          <a:ext cx="3162300" cy="2686050"/>
        </p:xfrm>
        <a:graphic>
          <a:graphicData uri="http://schemas.openxmlformats.org/presentationml/2006/ole">
            <p:oleObj spid="_x0000_s2050" name="Imagen de mapa de bits" r:id="rId3" imgW="3161905" imgH="2685714" progId="PBrush">
              <p:embed/>
            </p:oleObj>
          </a:graphicData>
        </a:graphic>
      </p:graphicFrame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4800600" y="381000"/>
          <a:ext cx="2295525" cy="2505075"/>
        </p:xfrm>
        <a:graphic>
          <a:graphicData uri="http://schemas.openxmlformats.org/presentationml/2006/ole">
            <p:oleObj spid="_x0000_s2051" name="Imagen de mapa de bits" r:id="rId4" imgW="2295238" imgH="2505425" progId="PBrush">
              <p:embed/>
            </p:oleObj>
          </a:graphicData>
        </a:graphic>
      </p:graphicFrame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1447800" y="3429000"/>
          <a:ext cx="5467350" cy="2390775"/>
        </p:xfrm>
        <a:graphic>
          <a:graphicData uri="http://schemas.openxmlformats.org/presentationml/2006/ole">
            <p:oleObj spid="_x0000_s2052" name="Imagen de mapa de bits" r:id="rId5" imgW="5466667" imgH="2390476" progId="PBrush">
              <p:embed/>
            </p:oleObj>
          </a:graphicData>
        </a:graphic>
      </p:graphicFrame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819400" y="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rgbClr val="CC0000"/>
                </a:solidFill>
              </a:rPr>
              <a:t>Tipo Tubular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17</a:t>
            </a:fld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600200" y="381000"/>
          <a:ext cx="5830888" cy="3543300"/>
        </p:xfrm>
        <a:graphic>
          <a:graphicData uri="http://schemas.openxmlformats.org/presentationml/2006/ole">
            <p:oleObj spid="_x0000_s3074" name="Imagen de mapa de bits" r:id="rId3" imgW="5830114" imgH="3543795" progId="PBrush">
              <p:embed/>
            </p:oleObj>
          </a:graphicData>
        </a:graphic>
      </p:graphicFrame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2590800" y="4038600"/>
          <a:ext cx="4010025" cy="2667000"/>
        </p:xfrm>
        <a:graphic>
          <a:graphicData uri="http://schemas.openxmlformats.org/presentationml/2006/ole">
            <p:oleObj spid="_x0000_s3075" name="Imagen de mapa de bits" r:id="rId4" imgW="4009524" imgH="2666667" progId="PBrush">
              <p:embed/>
            </p:oleObj>
          </a:graphicData>
        </a:graphic>
      </p:graphicFrame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20040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rgbClr val="CC0000"/>
                </a:solidFill>
              </a:rPr>
              <a:t>De Discos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2800" smtClean="0">
                <a:solidFill>
                  <a:schemeClr val="accent2"/>
                </a:solidFill>
                <a:latin typeface="Comic Sans MS" pitchFamily="66" charset="0"/>
              </a:rPr>
              <a:t>Comparación entre los diferentes tipos de centrífuga</a:t>
            </a:r>
            <a:endParaRPr lang="es-ES" sz="280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graphicFrame>
        <p:nvGraphicFramePr>
          <p:cNvPr id="4098" name="Object 0"/>
          <p:cNvGraphicFramePr>
            <a:graphicFrameLocks noChangeAspect="1"/>
          </p:cNvGraphicFramePr>
          <p:nvPr/>
        </p:nvGraphicFramePr>
        <p:xfrm>
          <a:off x="533400" y="1447800"/>
          <a:ext cx="7920038" cy="3657600"/>
        </p:xfrm>
        <a:graphic>
          <a:graphicData uri="http://schemas.openxmlformats.org/presentationml/2006/ole">
            <p:oleObj spid="_x0000_s4098" name="Hoja de cálculo" r:id="rId3" imgW="4840920" imgH="2245680" progId="Excel.Sheet.8">
              <p:embed/>
            </p:oleObj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34AEEA-BC0A-49D4-A008-F0187EF88797}" type="slidenum">
              <a:rPr lang="es-ES" smtClean="0"/>
              <a:pPr>
                <a:defRPr/>
              </a:pPr>
              <a:t>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1928826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>
                <a:solidFill>
                  <a:schemeClr val="tx1"/>
                </a:solidFill>
              </a:rPr>
              <a:t> </a:t>
            </a:r>
            <a:r>
              <a:rPr lang="es-CL" sz="3300" dirty="0">
                <a:solidFill>
                  <a:schemeClr val="tx1"/>
                </a:solidFill>
              </a:rPr>
              <a:t>Agenda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2800" smtClean="0">
                <a:solidFill>
                  <a:schemeClr val="accent2"/>
                </a:solidFill>
                <a:latin typeface="Comic Sans MS" pitchFamily="66" charset="0"/>
              </a:rPr>
              <a:t>Comparación entre los diferentes tipos de centrífuga</a:t>
            </a:r>
            <a:endParaRPr lang="es-ES" sz="280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685800" y="1524000"/>
          <a:ext cx="8072438" cy="3586163"/>
        </p:xfrm>
        <a:graphic>
          <a:graphicData uri="http://schemas.openxmlformats.org/presentationml/2006/ole">
            <p:oleObj spid="_x0000_s5122" name="Hoja de cálculo" r:id="rId3" imgW="4840920" imgH="2160000" progId="Excel.Sheet.8">
              <p:embed/>
            </p:oleObj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34AEEA-BC0A-49D4-A008-F0187EF88797}" type="slidenum">
              <a:rPr lang="es-ES" smtClean="0"/>
              <a:pPr>
                <a:defRPr/>
              </a:pPr>
              <a:t>20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z="2800" smtClean="0">
                <a:solidFill>
                  <a:schemeClr val="accent2"/>
                </a:solidFill>
                <a:latin typeface="Comic Sans MS" pitchFamily="66" charset="0"/>
              </a:rPr>
              <a:t>Características de la materia celular</a:t>
            </a:r>
            <a:endParaRPr lang="es-ES" sz="280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graphicFrame>
        <p:nvGraphicFramePr>
          <p:cNvPr id="6146" name="Object 3"/>
          <p:cNvGraphicFramePr>
            <a:graphicFrameLocks noChangeAspect="1"/>
          </p:cNvGraphicFramePr>
          <p:nvPr/>
        </p:nvGraphicFramePr>
        <p:xfrm>
          <a:off x="457200" y="958850"/>
          <a:ext cx="8077200" cy="5899150"/>
        </p:xfrm>
        <a:graphic>
          <a:graphicData uri="http://schemas.openxmlformats.org/presentationml/2006/ole">
            <p:oleObj spid="_x0000_s6146" name="Hoja de cálculo" r:id="rId3" imgW="5771160" imgH="4253400" progId="Excel.Sheet.8">
              <p:embed/>
            </p:oleObj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34AEEA-BC0A-49D4-A008-F0187EF88797}" type="slidenum">
              <a:rPr lang="es-ES" smtClean="0"/>
              <a:pPr>
                <a:defRPr/>
              </a:pPr>
              <a:t>21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304800" y="457200"/>
            <a:ext cx="6934200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2000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SEDIMENTACION DE SOLIDOS</a:t>
            </a:r>
          </a:p>
          <a:p>
            <a:pPr algn="ctr" eaLnBrk="0" hangingPunct="0"/>
            <a:endParaRPr lang="es-MX" sz="2000" u="sng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Una partícula al moverse en un medio continuo e infinito se ve afectada por 2 fuerzas.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 b="1" u="sng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Fuerza de Flotación</a:t>
            </a:r>
          </a:p>
          <a:p>
            <a:pPr eaLnBrk="0" hangingPunct="0"/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La partícula es acelerada por la fuerza de flotación, F</a:t>
            </a:r>
            <a:r>
              <a:rPr lang="es-MX" sz="2000" baseline="-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B</a:t>
            </a: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 que es la resultante de la diferencia de densidades entre la partícula y el fluido (F</a:t>
            </a:r>
            <a:r>
              <a:rPr lang="es-MX" sz="2000" baseline="-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B</a:t>
            </a: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). Según Newton (suponiendo partículas esféricas):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 eaLnBrk="0" hangingPunct="0"/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200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7467600" y="1143000"/>
            <a:ext cx="1143000" cy="1447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7173" name="Oval 4"/>
          <p:cNvSpPr>
            <a:spLocks noChangeArrowheads="1"/>
          </p:cNvSpPr>
          <p:nvPr/>
        </p:nvSpPr>
        <p:spPr bwMode="auto">
          <a:xfrm>
            <a:off x="7794625" y="1866900"/>
            <a:ext cx="163513" cy="180975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CL"/>
          </a:p>
        </p:txBody>
      </p:sp>
      <p:sp>
        <p:nvSpPr>
          <p:cNvPr id="7174" name="Line 5"/>
          <p:cNvSpPr>
            <a:spLocks noChangeShapeType="1"/>
          </p:cNvSpPr>
          <p:nvPr/>
        </p:nvSpPr>
        <p:spPr bwMode="auto">
          <a:xfrm>
            <a:off x="7958138" y="2047875"/>
            <a:ext cx="0" cy="3619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 flipV="1">
            <a:off x="7794625" y="1504950"/>
            <a:ext cx="0" cy="3619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7176" name="Text Box 7"/>
          <p:cNvSpPr txBox="1">
            <a:spLocks noChangeArrowheads="1"/>
          </p:cNvSpPr>
          <p:nvPr/>
        </p:nvSpPr>
        <p:spPr bwMode="auto">
          <a:xfrm>
            <a:off x="7848600" y="1295400"/>
            <a:ext cx="728663" cy="5429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s-ES" sz="1200"/>
              <a:t>Empuje</a:t>
            </a:r>
          </a:p>
        </p:txBody>
      </p:sp>
      <p:sp>
        <p:nvSpPr>
          <p:cNvPr id="7177" name="Text Box 8"/>
          <p:cNvSpPr txBox="1">
            <a:spLocks noChangeArrowheads="1"/>
          </p:cNvSpPr>
          <p:nvPr/>
        </p:nvSpPr>
        <p:spPr bwMode="auto">
          <a:xfrm>
            <a:off x="8001000" y="2057400"/>
            <a:ext cx="490538" cy="381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s-ES" sz="1200"/>
              <a:t>G</a:t>
            </a:r>
          </a:p>
        </p:txBody>
      </p:sp>
      <p:sp>
        <p:nvSpPr>
          <p:cNvPr id="7178" name="Rectangle 9"/>
          <p:cNvSpPr>
            <a:spLocks noChangeArrowheads="1"/>
          </p:cNvSpPr>
          <p:nvPr/>
        </p:nvSpPr>
        <p:spPr bwMode="auto">
          <a:xfrm>
            <a:off x="381000" y="4876800"/>
            <a:ext cx="83058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Donde </a:t>
            </a: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d: diámetro de la partícula 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Symbol" pitchFamily="18" charset="2"/>
                <a:cs typeface="Times New Roman" pitchFamily="18" charset="0"/>
              </a:rPr>
              <a:t>r</a:t>
            </a:r>
            <a:r>
              <a:rPr lang="es-MX" sz="2000" baseline="-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</a:t>
            </a: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</a:t>
            </a:r>
            <a:r>
              <a:rPr lang="es-MX" sz="2000">
                <a:solidFill>
                  <a:schemeClr val="accent2"/>
                </a:solidFill>
                <a:latin typeface="Symbol" pitchFamily="18" charset="2"/>
                <a:cs typeface="Times New Roman" pitchFamily="18" charset="0"/>
              </a:rPr>
              <a:t>r</a:t>
            </a: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: densidad de la partícula y del fluido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a: aceleración del campo al cual está sometido la partícula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200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7179" name="Rectangle 10"/>
          <p:cNvSpPr>
            <a:spLocks noChangeArrowheads="1"/>
          </p:cNvSpPr>
          <p:nvPr/>
        </p:nvSpPr>
        <p:spPr bwMode="auto">
          <a:xfrm>
            <a:off x="3752850" y="319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7170" name="Object 11"/>
          <p:cNvGraphicFramePr>
            <a:graphicFrameLocks noChangeAspect="1"/>
          </p:cNvGraphicFramePr>
          <p:nvPr/>
        </p:nvGraphicFramePr>
        <p:xfrm>
          <a:off x="1828800" y="4038600"/>
          <a:ext cx="4114800" cy="665163"/>
        </p:xfrm>
        <a:graphic>
          <a:graphicData uri="http://schemas.openxmlformats.org/presentationml/2006/ole">
            <p:oleObj spid="_x0000_s7170" name="Ecuación" r:id="rId3" imgW="1790640" imgH="507960" progId="Equation.3">
              <p:embed/>
            </p:oleObj>
          </a:graphicData>
        </a:graphic>
      </p:graphicFrame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7086600" y="40386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(1)</a:t>
            </a:r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22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304800" y="457200"/>
            <a:ext cx="69342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Por otra parte, la partícula al moverse se ve retardada por la fuerza de roce, F</a:t>
            </a:r>
            <a:r>
              <a:rPr lang="es-MX" sz="2000" baseline="-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D,</a:t>
            </a: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que se opone al movimiento. Según la Ley de Stoke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 eaLnBrk="0" hangingPunct="0"/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2000">
              <a:solidFill>
                <a:schemeClr val="accent2"/>
              </a:solidFill>
              <a:latin typeface="Comic Sans MS" pitchFamily="66" charset="0"/>
            </a:endParaRPr>
          </a:p>
        </p:txBody>
      </p:sp>
      <p:grpSp>
        <p:nvGrpSpPr>
          <p:cNvPr id="8196" name="Group 3"/>
          <p:cNvGrpSpPr>
            <a:grpSpLocks/>
          </p:cNvGrpSpPr>
          <p:nvPr/>
        </p:nvGrpSpPr>
        <p:grpSpPr bwMode="auto">
          <a:xfrm>
            <a:off x="7315200" y="1600200"/>
            <a:ext cx="1143000" cy="1447800"/>
            <a:chOff x="9081" y="3244"/>
            <a:chExt cx="1260" cy="1440"/>
          </a:xfrm>
        </p:grpSpPr>
        <p:sp>
          <p:nvSpPr>
            <p:cNvPr id="8203" name="Rectangle 4"/>
            <p:cNvSpPr>
              <a:spLocks noChangeArrowheads="1"/>
            </p:cNvSpPr>
            <p:nvPr/>
          </p:nvSpPr>
          <p:spPr bwMode="auto">
            <a:xfrm>
              <a:off x="9081" y="3244"/>
              <a:ext cx="1260" cy="14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204" name="Oval 5"/>
            <p:cNvSpPr>
              <a:spLocks noChangeArrowheads="1"/>
            </p:cNvSpPr>
            <p:nvPr/>
          </p:nvSpPr>
          <p:spPr bwMode="auto">
            <a:xfrm>
              <a:off x="9441" y="3964"/>
              <a:ext cx="180" cy="18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205" name="Line 6"/>
            <p:cNvSpPr>
              <a:spLocks noChangeShapeType="1"/>
            </p:cNvSpPr>
            <p:nvPr/>
          </p:nvSpPr>
          <p:spPr bwMode="auto">
            <a:xfrm>
              <a:off x="9621" y="414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06" name="Line 7"/>
            <p:cNvSpPr>
              <a:spLocks noChangeShapeType="1"/>
            </p:cNvSpPr>
            <p:nvPr/>
          </p:nvSpPr>
          <p:spPr bwMode="auto">
            <a:xfrm flipV="1">
              <a:off x="9441" y="3604"/>
              <a:ext cx="0" cy="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8207" name="Text Box 8"/>
            <p:cNvSpPr txBox="1">
              <a:spLocks noChangeArrowheads="1"/>
            </p:cNvSpPr>
            <p:nvPr/>
          </p:nvSpPr>
          <p:spPr bwMode="auto">
            <a:xfrm>
              <a:off x="9621" y="3604"/>
              <a:ext cx="54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s-ES" sz="1200"/>
                <a:t>E</a:t>
              </a:r>
            </a:p>
          </p:txBody>
        </p:sp>
        <p:sp>
          <p:nvSpPr>
            <p:cNvPr id="8208" name="Text Box 9"/>
            <p:cNvSpPr txBox="1">
              <a:spLocks noChangeArrowheads="1"/>
            </p:cNvSpPr>
            <p:nvPr/>
          </p:nvSpPr>
          <p:spPr bwMode="auto">
            <a:xfrm>
              <a:off x="9801" y="4144"/>
              <a:ext cx="54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s-ES" sz="1200"/>
                <a:t>G</a:t>
              </a:r>
            </a:p>
          </p:txBody>
        </p:sp>
      </p:grpSp>
      <p:sp>
        <p:nvSpPr>
          <p:cNvPr id="8197" name="Rectangle 10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pSp>
        <p:nvGrpSpPr>
          <p:cNvPr id="8198" name="Group 11"/>
          <p:cNvGrpSpPr>
            <a:grpSpLocks/>
          </p:cNvGrpSpPr>
          <p:nvPr/>
        </p:nvGrpSpPr>
        <p:grpSpPr bwMode="auto">
          <a:xfrm>
            <a:off x="1981200" y="2057400"/>
            <a:ext cx="3886200" cy="457200"/>
            <a:chOff x="1248" y="1824"/>
            <a:chExt cx="2448" cy="288"/>
          </a:xfrm>
        </p:grpSpPr>
        <p:graphicFrame>
          <p:nvGraphicFramePr>
            <p:cNvPr id="8194" name="Object 12"/>
            <p:cNvGraphicFramePr>
              <a:graphicFrameLocks noChangeAspect="1"/>
            </p:cNvGraphicFramePr>
            <p:nvPr/>
          </p:nvGraphicFramePr>
          <p:xfrm>
            <a:off x="1248" y="1824"/>
            <a:ext cx="1428" cy="255"/>
          </p:xfrm>
          <a:graphic>
            <a:graphicData uri="http://schemas.openxmlformats.org/presentationml/2006/ole">
              <p:oleObj spid="_x0000_s8194" r:id="rId3" imgW="1333500" imgH="241300" progId="Equation.3">
                <p:embed/>
              </p:oleObj>
            </a:graphicData>
          </a:graphic>
        </p:graphicFrame>
        <p:sp>
          <p:nvSpPr>
            <p:cNvPr id="8202" name="Text Box 13"/>
            <p:cNvSpPr txBox="1">
              <a:spLocks noChangeArrowheads="1"/>
            </p:cNvSpPr>
            <p:nvPr/>
          </p:nvSpPr>
          <p:spPr bwMode="auto">
            <a:xfrm>
              <a:off x="3264" y="1824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solidFill>
                    <a:schemeClr val="accent2"/>
                  </a:solidFill>
                  <a:latin typeface="Comic Sans MS" pitchFamily="66" charset="0"/>
                </a:rPr>
                <a:t>(2)</a:t>
              </a:r>
            </a:p>
          </p:txBody>
        </p:sp>
      </p:grpSp>
      <p:sp>
        <p:nvSpPr>
          <p:cNvPr id="8199" name="Rectangle 14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8200" name="Rectangle 18"/>
          <p:cNvSpPr>
            <a:spLocks noChangeArrowheads="1"/>
          </p:cNvSpPr>
          <p:nvPr/>
        </p:nvSpPr>
        <p:spPr bwMode="auto">
          <a:xfrm>
            <a:off x="533400" y="228600"/>
            <a:ext cx="2087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 sz="2000" b="1" u="sng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Fuerza de Roce</a:t>
            </a:r>
            <a:endParaRPr lang="es-ES" sz="2000" b="1" u="sng">
              <a:solidFill>
                <a:srgbClr val="CC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8201" name="Text Box 19"/>
          <p:cNvSpPr txBox="1">
            <a:spLocks noChangeArrowheads="1"/>
          </p:cNvSpPr>
          <p:nvPr/>
        </p:nvSpPr>
        <p:spPr bwMode="auto">
          <a:xfrm>
            <a:off x="685800" y="2743200"/>
            <a:ext cx="4267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Donde </a:t>
            </a:r>
          </a:p>
          <a:p>
            <a:pPr eaLnBrk="0" hangingPunct="0">
              <a:buFont typeface="Symbol" pitchFamily="18" charset="2"/>
              <a:buChar char="m"/>
            </a:pP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=  viscosidad del medio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>
              <a:buFont typeface="Symbol" pitchFamily="18" charset="2"/>
              <a:buNone/>
            </a:pP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v = velocidad de la partícula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7" name="1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23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10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9222" name="Rectangle 14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381000" y="685800"/>
            <a:ext cx="8077200" cy="3140075"/>
            <a:chOff x="240" y="2342"/>
            <a:chExt cx="5088" cy="1978"/>
          </a:xfrm>
        </p:grpSpPr>
        <p:sp>
          <p:nvSpPr>
            <p:cNvPr id="9228" name="Rectangle 16"/>
            <p:cNvSpPr>
              <a:spLocks noChangeArrowheads="1"/>
            </p:cNvSpPr>
            <p:nvPr/>
          </p:nvSpPr>
          <p:spPr bwMode="auto">
            <a:xfrm>
              <a:off x="240" y="2342"/>
              <a:ext cx="5088" cy="1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s-MX" sz="2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 </a:t>
              </a:r>
              <a:endPara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endParaRPr>
            </a:p>
            <a:p>
              <a:pPr algn="just" eaLnBrk="0" hangingPunct="0"/>
              <a:r>
                <a:rPr lang="es-MX" sz="2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Debido a estas 2 fuerzas, cuando el sistema alcance el equilibrio, la partícula se moverá a una velocidad constante, igual a la velocidad terminal cuando:</a:t>
              </a:r>
              <a:endPara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endParaRPr>
            </a:p>
            <a:p>
              <a:pPr eaLnBrk="0" hangingPunct="0"/>
              <a:endPara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endParaRPr>
            </a:p>
            <a:p>
              <a:pPr algn="ctr" eaLnBrk="0" hangingPunct="0"/>
              <a:r>
                <a:rPr lang="es-MX" sz="2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F</a:t>
              </a:r>
              <a:r>
                <a:rPr lang="es-MX" sz="2000" baseline="-30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B</a:t>
              </a:r>
              <a:r>
                <a:rPr lang="es-MX" sz="2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 = F</a:t>
              </a:r>
              <a:r>
                <a:rPr lang="es-MX" sz="2000" baseline="-30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D</a:t>
              </a:r>
              <a:r>
                <a:rPr lang="es-MX" sz="2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         (3)</a:t>
              </a:r>
            </a:p>
            <a:p>
              <a:pPr eaLnBrk="0" hangingPunct="0"/>
              <a:endParaRPr lang="es-ES" sz="2000">
                <a:solidFill>
                  <a:schemeClr val="accent2"/>
                </a:solidFill>
                <a:latin typeface="Comic Sans MS" pitchFamily="66" charset="0"/>
              </a:endParaRPr>
            </a:p>
            <a:p>
              <a:pPr eaLnBrk="0" hangingPunct="0"/>
              <a:r>
                <a:rPr lang="es-ES" sz="2000">
                  <a:solidFill>
                    <a:schemeClr val="accent2"/>
                  </a:solidFill>
                  <a:latin typeface="Comic Sans MS" pitchFamily="66" charset="0"/>
                </a:rPr>
                <a:t> </a:t>
              </a:r>
              <a:r>
                <a:rPr lang="es-MX" sz="2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Estas condiciones se cumplen cuando:</a:t>
              </a:r>
            </a:p>
            <a:p>
              <a:pPr eaLnBrk="0" hangingPunct="0"/>
              <a:r>
                <a:rPr lang="es-MX" sz="2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  </a:t>
              </a:r>
            </a:p>
            <a:p>
              <a:pPr eaLnBrk="0" hangingPunct="0"/>
              <a:r>
                <a:rPr lang="es-MX" sz="20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Casi siempre se cumple en sistemas  biológicos</a:t>
              </a:r>
              <a:r>
                <a:rPr lang="es-ES" sz="2000">
                  <a:solidFill>
                    <a:schemeClr val="accent2"/>
                  </a:solidFill>
                  <a:latin typeface="Comic Sans MS" pitchFamily="66" charset="0"/>
                </a:rPr>
                <a:t> </a:t>
              </a:r>
              <a:endParaRPr lang="es-MX" sz="2000">
                <a:solidFill>
                  <a:schemeClr val="accent2"/>
                </a:solidFill>
                <a:latin typeface="Comic Sans MS" pitchFamily="66" charset="0"/>
              </a:endParaRPr>
            </a:p>
          </p:txBody>
        </p:sp>
        <p:graphicFrame>
          <p:nvGraphicFramePr>
            <p:cNvPr id="9220" name="Object 17"/>
            <p:cNvGraphicFramePr>
              <a:graphicFrameLocks noChangeAspect="1"/>
            </p:cNvGraphicFramePr>
            <p:nvPr/>
          </p:nvGraphicFramePr>
          <p:xfrm>
            <a:off x="4080" y="3552"/>
            <a:ext cx="1056" cy="431"/>
          </p:xfrm>
          <a:graphic>
            <a:graphicData uri="http://schemas.openxmlformats.org/presentationml/2006/ole">
              <p:oleObj spid="_x0000_s9220" r:id="rId3" imgW="1193800" imgH="482600" progId="Equation.3">
                <p:embed/>
              </p:oleObj>
            </a:graphicData>
          </a:graphic>
        </p:graphicFrame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457200" y="4121150"/>
            <a:ext cx="8077200" cy="674688"/>
            <a:chOff x="288" y="2596"/>
            <a:chExt cx="5088" cy="425"/>
          </a:xfrm>
        </p:grpSpPr>
        <p:graphicFrame>
          <p:nvGraphicFramePr>
            <p:cNvPr id="9218" name="Object 20"/>
            <p:cNvGraphicFramePr>
              <a:graphicFrameLocks noChangeAspect="1"/>
            </p:cNvGraphicFramePr>
            <p:nvPr/>
          </p:nvGraphicFramePr>
          <p:xfrm>
            <a:off x="288" y="2596"/>
            <a:ext cx="2688" cy="425"/>
          </p:xfrm>
          <a:graphic>
            <a:graphicData uri="http://schemas.openxmlformats.org/presentationml/2006/ole">
              <p:oleObj spid="_x0000_s9218" name="Ecuación" r:id="rId4" imgW="1511280" imgH="419040" progId="Equation.3">
                <p:embed/>
              </p:oleObj>
            </a:graphicData>
          </a:graphic>
        </p:graphicFrame>
        <p:grpSp>
          <p:nvGrpSpPr>
            <p:cNvPr id="9226" name="Group 21"/>
            <p:cNvGrpSpPr>
              <a:grpSpLocks/>
            </p:cNvGrpSpPr>
            <p:nvPr/>
          </p:nvGrpSpPr>
          <p:grpSpPr bwMode="auto">
            <a:xfrm>
              <a:off x="2928" y="2688"/>
              <a:ext cx="2448" cy="288"/>
              <a:chOff x="1248" y="1824"/>
              <a:chExt cx="2448" cy="288"/>
            </a:xfrm>
          </p:grpSpPr>
          <p:graphicFrame>
            <p:nvGraphicFramePr>
              <p:cNvPr id="9219" name="Object 22"/>
              <p:cNvGraphicFramePr>
                <a:graphicFrameLocks noChangeAspect="1"/>
              </p:cNvGraphicFramePr>
              <p:nvPr/>
            </p:nvGraphicFramePr>
            <p:xfrm>
              <a:off x="1248" y="1824"/>
              <a:ext cx="1428" cy="255"/>
            </p:xfrm>
            <a:graphic>
              <a:graphicData uri="http://schemas.openxmlformats.org/presentationml/2006/ole">
                <p:oleObj spid="_x0000_s9219" r:id="rId5" imgW="1333500" imgH="241300" progId="Equation.3">
                  <p:embed/>
                </p:oleObj>
              </a:graphicData>
            </a:graphic>
          </p:graphicFrame>
          <p:sp>
            <p:nvSpPr>
              <p:cNvPr id="9227" name="Text Box 23"/>
              <p:cNvSpPr txBox="1">
                <a:spLocks noChangeArrowheads="1"/>
              </p:cNvSpPr>
              <p:nvPr/>
            </p:nvSpPr>
            <p:spPr bwMode="auto">
              <a:xfrm>
                <a:off x="3264" y="1824"/>
                <a:ext cx="432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s-CL">
                  <a:solidFill>
                    <a:schemeClr val="accent2"/>
                  </a:solidFill>
                  <a:latin typeface="Comic Sans MS" pitchFamily="66" charset="0"/>
                </a:endParaRPr>
              </a:p>
            </p:txBody>
          </p:sp>
        </p:grpSp>
      </p:grpSp>
      <p:sp>
        <p:nvSpPr>
          <p:cNvPr id="54297" name="Oval 25"/>
          <p:cNvSpPr>
            <a:spLocks noChangeArrowheads="1"/>
          </p:cNvSpPr>
          <p:nvPr/>
        </p:nvSpPr>
        <p:spPr bwMode="auto">
          <a:xfrm>
            <a:off x="6629400" y="4114800"/>
            <a:ext cx="3810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24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9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2"/>
          <p:cNvSpPr>
            <a:spLocks noChangeArrowheads="1"/>
          </p:cNvSpPr>
          <p:nvPr/>
        </p:nvSpPr>
        <p:spPr bwMode="auto">
          <a:xfrm>
            <a:off x="304800" y="457200"/>
            <a:ext cx="69342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A partir de (3) se puede determinar la velocidad terminal.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 eaLnBrk="0" hangingPunct="0"/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200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0246" name="Rectangle 3"/>
          <p:cNvSpPr>
            <a:spLocks noChangeArrowheads="1"/>
          </p:cNvSpPr>
          <p:nvPr/>
        </p:nvSpPr>
        <p:spPr bwMode="auto">
          <a:xfrm>
            <a:off x="2286000" y="2590800"/>
            <a:ext cx="556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depende del campo al cual se encuentre sometida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0247" name="Rectangle 4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0248" name="Rectangle 5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0249" name="Rectangle 6"/>
          <p:cNvSpPr>
            <a:spLocks noChangeArrowheads="1"/>
          </p:cNvSpPr>
          <p:nvPr/>
        </p:nvSpPr>
        <p:spPr bwMode="auto">
          <a:xfrm>
            <a:off x="0" y="318135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>
                <a:cs typeface="Times New Roman" pitchFamily="18" charset="0"/>
              </a:rPr>
              <a:t>	</a:t>
            </a:r>
            <a:r>
              <a:rPr lang="es-ES" sz="1100"/>
              <a:t> </a:t>
            </a:r>
            <a:endParaRPr lang="es-ES"/>
          </a:p>
        </p:txBody>
      </p:sp>
      <p:graphicFrame>
        <p:nvGraphicFramePr>
          <p:cNvPr id="10242" name="Object 7"/>
          <p:cNvGraphicFramePr>
            <a:graphicFrameLocks noChangeAspect="1"/>
          </p:cNvGraphicFramePr>
          <p:nvPr/>
        </p:nvGraphicFramePr>
        <p:xfrm>
          <a:off x="850900" y="1655763"/>
          <a:ext cx="4471988" cy="722312"/>
        </p:xfrm>
        <a:graphic>
          <a:graphicData uri="http://schemas.openxmlformats.org/presentationml/2006/ole">
            <p:oleObj spid="_x0000_s10242" name="Ecuación" r:id="rId3" imgW="1574640" imgH="545760" progId="Equation.3">
              <p:embed/>
            </p:oleObj>
          </a:graphicData>
        </a:graphic>
      </p:graphicFrame>
      <p:sp>
        <p:nvSpPr>
          <p:cNvPr id="10250" name="Text Box 8"/>
          <p:cNvSpPr txBox="1">
            <a:spLocks noChangeArrowheads="1"/>
          </p:cNvSpPr>
          <p:nvPr/>
        </p:nvSpPr>
        <p:spPr bwMode="auto">
          <a:xfrm>
            <a:off x="6629400" y="17526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(4)</a:t>
            </a:r>
          </a:p>
        </p:txBody>
      </p:sp>
      <p:sp>
        <p:nvSpPr>
          <p:cNvPr id="10251" name="Line 9"/>
          <p:cNvSpPr>
            <a:spLocks noChangeShapeType="1"/>
          </p:cNvSpPr>
          <p:nvPr/>
        </p:nvSpPr>
        <p:spPr bwMode="auto">
          <a:xfrm flipV="1">
            <a:off x="5029200" y="2209800"/>
            <a:ext cx="0" cy="3810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0252" name="Rectangle 10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0253" name="Rectangle 11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0254" name="Rectangle 12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457200" y="3200400"/>
            <a:ext cx="7772400" cy="717550"/>
            <a:chOff x="288" y="2016"/>
            <a:chExt cx="4896" cy="452"/>
          </a:xfrm>
        </p:grpSpPr>
        <p:sp>
          <p:nvSpPr>
            <p:cNvPr id="10258" name="Rectangle 14"/>
            <p:cNvSpPr>
              <a:spLocks noChangeArrowheads="1"/>
            </p:cNvSpPr>
            <p:nvPr/>
          </p:nvSpPr>
          <p:spPr bwMode="auto">
            <a:xfrm>
              <a:off x="288" y="2064"/>
              <a:ext cx="216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s-MX" sz="1800" b="1" u="sng">
                  <a:solidFill>
                    <a:srgbClr val="CC0000"/>
                  </a:solidFill>
                  <a:latin typeface="Comic Sans MS" pitchFamily="66" charset="0"/>
                  <a:cs typeface="Times New Roman" pitchFamily="18" charset="0"/>
                </a:rPr>
                <a:t>Si es campo gravitacional</a:t>
              </a:r>
              <a:r>
                <a:rPr lang="es-MX" sz="18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 (sedimentación)		</a:t>
              </a:r>
            </a:p>
          </p:txBody>
        </p:sp>
        <p:graphicFrame>
          <p:nvGraphicFramePr>
            <p:cNvPr id="10244" name="Object 15"/>
            <p:cNvGraphicFramePr>
              <a:graphicFrameLocks noChangeAspect="1"/>
            </p:cNvGraphicFramePr>
            <p:nvPr/>
          </p:nvGraphicFramePr>
          <p:xfrm>
            <a:off x="2688" y="2016"/>
            <a:ext cx="1872" cy="420"/>
          </p:xfrm>
          <a:graphic>
            <a:graphicData uri="http://schemas.openxmlformats.org/presentationml/2006/ole">
              <p:oleObj spid="_x0000_s10244" r:id="rId4" imgW="1459866" imgH="495085" progId="Equation.3">
                <p:embed/>
              </p:oleObj>
            </a:graphicData>
          </a:graphic>
        </p:graphicFrame>
        <p:sp>
          <p:nvSpPr>
            <p:cNvPr id="10259" name="Text Box 16"/>
            <p:cNvSpPr txBox="1">
              <a:spLocks noChangeArrowheads="1"/>
            </p:cNvSpPr>
            <p:nvPr/>
          </p:nvSpPr>
          <p:spPr bwMode="auto">
            <a:xfrm>
              <a:off x="4752" y="2016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solidFill>
                    <a:schemeClr val="accent2"/>
                  </a:solidFill>
                  <a:latin typeface="Comic Sans MS" pitchFamily="66" charset="0"/>
                </a:rPr>
                <a:t>(5)</a:t>
              </a:r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1066800" y="4572000"/>
            <a:ext cx="7162800" cy="788988"/>
            <a:chOff x="672" y="2880"/>
            <a:chExt cx="4512" cy="497"/>
          </a:xfrm>
        </p:grpSpPr>
        <p:graphicFrame>
          <p:nvGraphicFramePr>
            <p:cNvPr id="10243" name="Object 18"/>
            <p:cNvGraphicFramePr>
              <a:graphicFrameLocks noChangeAspect="1"/>
            </p:cNvGraphicFramePr>
            <p:nvPr/>
          </p:nvGraphicFramePr>
          <p:xfrm>
            <a:off x="672" y="2880"/>
            <a:ext cx="3312" cy="497"/>
          </p:xfrm>
          <a:graphic>
            <a:graphicData uri="http://schemas.openxmlformats.org/presentationml/2006/ole">
              <p:oleObj spid="_x0000_s10243" name="Ecuación" r:id="rId5" imgW="3593880" imgH="545760" progId="Equation.3">
                <p:embed/>
              </p:oleObj>
            </a:graphicData>
          </a:graphic>
        </p:graphicFrame>
        <p:sp>
          <p:nvSpPr>
            <p:cNvPr id="10257" name="Text Box 19"/>
            <p:cNvSpPr txBox="1">
              <a:spLocks noChangeArrowheads="1"/>
            </p:cNvSpPr>
            <p:nvPr/>
          </p:nvSpPr>
          <p:spPr bwMode="auto">
            <a:xfrm>
              <a:off x="4512" y="2928"/>
              <a:ext cx="6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solidFill>
                    <a:schemeClr val="accent2"/>
                  </a:solidFill>
                  <a:latin typeface="Comic Sans MS" pitchFamily="66" charset="0"/>
                </a:rPr>
                <a:t>(5a)</a:t>
              </a:r>
            </a:p>
          </p:txBody>
        </p:sp>
      </p:grpSp>
      <p:sp>
        <p:nvSpPr>
          <p:cNvPr id="20" name="1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25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762000" y="762000"/>
            <a:ext cx="80772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 eaLnBrk="0" hangingPunct="0"/>
            <a:r>
              <a:rPr lang="es-ES_tradnl" sz="1800" b="1" u="sng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Ejemplo	 1	Sedimentaci</a:t>
            </a:r>
            <a:r>
              <a:rPr lang="es-ES_tradnl" sz="1800" b="1" u="sng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ó</a:t>
            </a:r>
            <a:r>
              <a:rPr lang="es-ES_tradnl" sz="1800" b="1" u="sng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n de  c</a:t>
            </a:r>
            <a:r>
              <a:rPr lang="es-ES_tradnl" sz="1800" b="1" u="sng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1800" b="1" u="sng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lulas inmovilizadas</a:t>
            </a:r>
          </a:p>
          <a:p>
            <a:pPr marL="457200" indent="-457200" algn="just" eaLnBrk="0" hangingPunct="0"/>
            <a:endParaRPr lang="es-ES_tradnl" sz="1800" b="1" u="sng">
              <a:solidFill>
                <a:srgbClr val="CC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 eaLnBrk="0" hangingPunct="0"/>
            <a:r>
              <a:rPr lang="es-ES_tradnl" sz="18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Muchas c</a:t>
            </a:r>
            <a:r>
              <a:rPr lang="es-ES_tradnl" sz="18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18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lulas animales son cultivadas en la superficie de micro-esferas Esas esferas (microcarrier) tienen una densidad de </a:t>
            </a:r>
            <a:r>
              <a:rPr lang="es-ES_tradnl" sz="18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1.02 g/cm</a:t>
            </a:r>
            <a:r>
              <a:rPr lang="es-ES_tradnl" sz="1800" b="1" baseline="30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s-ES_tradnl" sz="18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y un di</a:t>
            </a:r>
            <a:r>
              <a:rPr lang="es-ES_tradnl" sz="18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á</a:t>
            </a:r>
            <a:r>
              <a:rPr lang="es-ES_tradnl" sz="18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metro de </a:t>
            </a:r>
            <a:r>
              <a:rPr lang="es-ES_tradnl" sz="18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150 </a:t>
            </a:r>
            <a:r>
              <a:rPr lang="es-ES_tradnl" sz="1800" b="1">
                <a:solidFill>
                  <a:schemeClr val="accent2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</a:t>
            </a:r>
            <a:r>
              <a:rPr lang="es-ES_tradnl" sz="18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m.</a:t>
            </a:r>
            <a:r>
              <a:rPr lang="es-ES_tradnl" sz="18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Un fermentador </a:t>
            </a:r>
            <a:r>
              <a:rPr lang="es-ES_tradnl" sz="18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50 litros</a:t>
            </a:r>
            <a:r>
              <a:rPr lang="es-ES_tradnl" sz="18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es usado para el crecimiento de estas c</a:t>
            </a:r>
            <a:r>
              <a:rPr lang="es-ES_tradnl" sz="18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18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lulas en los microcarrier para producir una vacuna.  Despu</a:t>
            </a:r>
            <a:r>
              <a:rPr lang="es-ES_tradnl" sz="18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18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 que las c</a:t>
            </a:r>
            <a:r>
              <a:rPr lang="es-ES_tradnl" sz="18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18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lulas han crecido, la agitaci</a:t>
            </a:r>
            <a:r>
              <a:rPr lang="es-ES_tradnl" sz="18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ó</a:t>
            </a:r>
            <a:r>
              <a:rPr lang="es-ES_tradnl" sz="18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n es detenida y los microcarrier comienzan a sedimentar.  El estanque tiene una raz</a:t>
            </a:r>
            <a:r>
              <a:rPr lang="es-ES_tradnl" sz="18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ó</a:t>
            </a:r>
            <a:r>
              <a:rPr lang="es-ES_tradnl" sz="18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n entre </a:t>
            </a:r>
            <a:r>
              <a:rPr lang="es-ES_tradnl" sz="18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altura y di</a:t>
            </a:r>
            <a:r>
              <a:rPr lang="es-ES_tradnl" sz="1800" b="1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á</a:t>
            </a:r>
            <a:r>
              <a:rPr lang="es-ES_tradnl" sz="18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metro de 1,5.</a:t>
            </a:r>
          </a:p>
          <a:p>
            <a:pPr marL="457200" indent="-457200" algn="just" eaLnBrk="0" hangingPunct="0"/>
            <a:r>
              <a:rPr lang="es-ES_tradnl" sz="18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 </a:t>
            </a:r>
            <a:endParaRPr lang="es-ES_tradnl" sz="180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 eaLnBrk="0" hangingPunct="0"/>
            <a:r>
              <a:rPr lang="es-ES_tradnl" sz="18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El flujo libre de microcarrier tiene una densidad de </a:t>
            </a:r>
            <a:r>
              <a:rPr lang="es-ES_tradnl" sz="18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1.00 g/cm</a:t>
            </a:r>
            <a:r>
              <a:rPr lang="es-ES_tradnl" sz="1800" b="1" baseline="30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s-ES_tradnl" sz="18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y una viscosidad de </a:t>
            </a:r>
            <a:r>
              <a:rPr lang="es-ES_tradnl" sz="18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1,1 cP</a:t>
            </a:r>
            <a:r>
              <a:rPr lang="es-ES_tradnl" sz="18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. (</a:t>
            </a:r>
            <a:r>
              <a:rPr lang="es-ES_tradnl" sz="18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0.011 [g/cm sec] )</a:t>
            </a:r>
            <a:endParaRPr lang="es-ES_tradnl" sz="180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 eaLnBrk="0" hangingPunct="0"/>
            <a:r>
              <a:rPr lang="es-ES_tradnl" sz="18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 </a:t>
            </a:r>
            <a:endParaRPr lang="es-ES_tradnl" sz="180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 eaLnBrk="0" hangingPunct="0">
              <a:buFontTx/>
              <a:buAutoNum type="alphaLcParenR"/>
            </a:pPr>
            <a:r>
              <a:rPr lang="es-ES_tradnl" sz="18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Calcule el tiempo de sedimentaci</a:t>
            </a:r>
            <a:r>
              <a:rPr lang="es-ES_tradnl" sz="18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ó</a:t>
            </a:r>
            <a:r>
              <a:rPr lang="es-ES_tradnl" sz="18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n de estos microcarrier suponiendo que sedimentan a su velocidad terminal.</a:t>
            </a:r>
          </a:p>
          <a:p>
            <a:pPr marL="457200" indent="-457200" algn="just" eaLnBrk="0" hangingPunct="0"/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26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2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1270" name="Rectangle 3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1271" name="Rectangle 4"/>
          <p:cNvSpPr>
            <a:spLocks noChangeArrowheads="1"/>
          </p:cNvSpPr>
          <p:nvPr/>
        </p:nvSpPr>
        <p:spPr bwMode="auto">
          <a:xfrm>
            <a:off x="0" y="318135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>
                <a:cs typeface="Times New Roman" pitchFamily="18" charset="0"/>
              </a:rPr>
              <a:t>	</a:t>
            </a:r>
            <a:r>
              <a:rPr lang="es-ES" sz="1100"/>
              <a:t> </a:t>
            </a:r>
            <a:endParaRPr lang="es-ES"/>
          </a:p>
        </p:txBody>
      </p:sp>
      <p:sp>
        <p:nvSpPr>
          <p:cNvPr id="11272" name="Rectangle 5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1273" name="Rectangle 6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1274" name="Rectangle 7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04800" y="2667000"/>
            <a:ext cx="8382000" cy="2014538"/>
            <a:chOff x="192" y="1680"/>
            <a:chExt cx="5280" cy="1269"/>
          </a:xfrm>
        </p:grpSpPr>
        <p:graphicFrame>
          <p:nvGraphicFramePr>
            <p:cNvPr id="11268" name="Object 9"/>
            <p:cNvGraphicFramePr>
              <a:graphicFrameLocks noChangeAspect="1"/>
            </p:cNvGraphicFramePr>
            <p:nvPr/>
          </p:nvGraphicFramePr>
          <p:xfrm>
            <a:off x="2880" y="2304"/>
            <a:ext cx="1193" cy="415"/>
          </p:xfrm>
          <a:graphic>
            <a:graphicData uri="http://schemas.openxmlformats.org/presentationml/2006/ole">
              <p:oleObj spid="_x0000_s11268" name="Ecuación" r:id="rId3" imgW="1460160" imgH="507960" progId="Equation.3">
                <p:embed/>
              </p:oleObj>
            </a:graphicData>
          </a:graphic>
        </p:graphicFrame>
        <p:sp>
          <p:nvSpPr>
            <p:cNvPr id="11280" name="Rectangle 10"/>
            <p:cNvSpPr>
              <a:spLocks noChangeArrowheads="1"/>
            </p:cNvSpPr>
            <p:nvPr/>
          </p:nvSpPr>
          <p:spPr bwMode="auto">
            <a:xfrm>
              <a:off x="192" y="1680"/>
              <a:ext cx="5280" cy="1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s-MX" sz="18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Donde</a:t>
              </a:r>
              <a:endPara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endParaRPr>
            </a:p>
            <a:p>
              <a:pPr eaLnBrk="0" hangingPunct="0"/>
              <a:r>
                <a:rPr lang="es-MX" sz="18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r :  radio desde el centro de la centrífuga a la posición donde se encuentra la partícula</a:t>
              </a:r>
              <a:endPara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endParaRPr>
            </a:p>
            <a:p>
              <a:pPr eaLnBrk="0" hangingPunct="0"/>
              <a:r>
                <a:rPr lang="es-MX" sz="1800">
                  <a:solidFill>
                    <a:schemeClr val="accent2"/>
                  </a:solidFill>
                  <a:latin typeface="Symbol" pitchFamily="18" charset="2"/>
                  <a:cs typeface="Times New Roman" pitchFamily="18" charset="0"/>
                </a:rPr>
                <a:t>W</a:t>
              </a:r>
              <a:r>
                <a:rPr lang="es-MX" sz="18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: velocidad angular de rotación</a:t>
              </a:r>
            </a:p>
            <a:p>
              <a:pPr eaLnBrk="0" hangingPunct="0"/>
              <a:r>
                <a:rPr lang="es-MX" sz="18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n: revoluciones por minuto</a:t>
              </a:r>
              <a:endPara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endParaRPr>
            </a:p>
            <a:p>
              <a:pPr eaLnBrk="0" hangingPunct="0"/>
              <a:r>
                <a:rPr lang="es-MX" sz="1800">
                  <a:solidFill>
                    <a:schemeClr val="accent2"/>
                  </a:solidFill>
                  <a:latin typeface="Comic Sans MS" pitchFamily="66" charset="0"/>
                  <a:cs typeface="Times New Roman" pitchFamily="18" charset="0"/>
                </a:rPr>
                <a:t> </a:t>
              </a:r>
              <a:endPara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endParaRPr>
            </a:p>
            <a:p>
              <a:pPr eaLnBrk="0" hangingPunct="0"/>
              <a:endPara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endParaRPr>
            </a:p>
          </p:txBody>
        </p:sp>
      </p:grpSp>
      <p:sp>
        <p:nvSpPr>
          <p:cNvPr id="11276" name="Rectangle 11"/>
          <p:cNvSpPr>
            <a:spLocks noChangeArrowheads="1"/>
          </p:cNvSpPr>
          <p:nvPr/>
        </p:nvSpPr>
        <p:spPr bwMode="auto">
          <a:xfrm>
            <a:off x="304800" y="685800"/>
            <a:ext cx="3429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1800" u="sng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Si es un campo centrífugo</a:t>
            </a:r>
            <a:r>
              <a: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aphicFrame>
        <p:nvGraphicFramePr>
          <p:cNvPr id="11266" name="Object 13"/>
          <p:cNvGraphicFramePr>
            <a:graphicFrameLocks noChangeAspect="1"/>
          </p:cNvGraphicFramePr>
          <p:nvPr/>
        </p:nvGraphicFramePr>
        <p:xfrm>
          <a:off x="3043238" y="1449388"/>
          <a:ext cx="2844800" cy="692150"/>
        </p:xfrm>
        <a:graphic>
          <a:graphicData uri="http://schemas.openxmlformats.org/presentationml/2006/ole">
            <p:oleObj spid="_x0000_s11266" name="Ecuación" r:id="rId4" imgW="1828800" imgH="444240" progId="Equation.3">
              <p:embed/>
            </p:oleObj>
          </a:graphicData>
        </a:graphic>
      </p:graphicFrame>
      <p:sp>
        <p:nvSpPr>
          <p:cNvPr id="11277" name="Text Box 14"/>
          <p:cNvSpPr txBox="1">
            <a:spLocks noChangeArrowheads="1"/>
          </p:cNvSpPr>
          <p:nvPr/>
        </p:nvSpPr>
        <p:spPr bwMode="auto">
          <a:xfrm>
            <a:off x="6408738" y="1487488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(6)</a:t>
            </a: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1965325" y="4953000"/>
            <a:ext cx="6721475" cy="830263"/>
            <a:chOff x="1238" y="3120"/>
            <a:chExt cx="4234" cy="523"/>
          </a:xfrm>
        </p:grpSpPr>
        <p:graphicFrame>
          <p:nvGraphicFramePr>
            <p:cNvPr id="11267" name="Object 16"/>
            <p:cNvGraphicFramePr>
              <a:graphicFrameLocks noChangeAspect="1"/>
            </p:cNvGraphicFramePr>
            <p:nvPr/>
          </p:nvGraphicFramePr>
          <p:xfrm>
            <a:off x="1238" y="3147"/>
            <a:ext cx="3235" cy="496"/>
          </p:xfrm>
          <a:graphic>
            <a:graphicData uri="http://schemas.openxmlformats.org/presentationml/2006/ole">
              <p:oleObj spid="_x0000_s11267" name="Ecuación" r:id="rId5" imgW="2730240" imgH="419040" progId="Equation.3">
                <p:embed/>
              </p:oleObj>
            </a:graphicData>
          </a:graphic>
        </p:graphicFrame>
        <p:sp>
          <p:nvSpPr>
            <p:cNvPr id="11279" name="Text Box 17"/>
            <p:cNvSpPr txBox="1">
              <a:spLocks noChangeArrowheads="1"/>
            </p:cNvSpPr>
            <p:nvPr/>
          </p:nvSpPr>
          <p:spPr bwMode="auto">
            <a:xfrm>
              <a:off x="4944" y="3120"/>
              <a:ext cx="52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solidFill>
                    <a:schemeClr val="accent2"/>
                  </a:solidFill>
                  <a:latin typeface="Comic Sans MS" pitchFamily="66" charset="0"/>
                </a:rPr>
                <a:t>(6a)</a:t>
              </a:r>
            </a:p>
          </p:txBody>
        </p:sp>
      </p:grpSp>
      <p:sp>
        <p:nvSpPr>
          <p:cNvPr id="17" name="1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27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304800" y="457200"/>
            <a:ext cx="6934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Se pueden correlacionar las 2 velocidades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es-MX" sz="200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2292" name="Rectangle 3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2294" name="Rectangle 5"/>
          <p:cNvSpPr>
            <a:spLocks noChangeArrowheads="1"/>
          </p:cNvSpPr>
          <p:nvPr/>
        </p:nvSpPr>
        <p:spPr bwMode="auto">
          <a:xfrm>
            <a:off x="0" y="318135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>
                <a:cs typeface="Times New Roman" pitchFamily="18" charset="0"/>
              </a:rPr>
              <a:t>	</a:t>
            </a:r>
            <a:r>
              <a:rPr lang="es-ES" sz="1100"/>
              <a:t> </a:t>
            </a:r>
            <a:endParaRPr lang="es-ES"/>
          </a:p>
        </p:txBody>
      </p:sp>
      <p:sp>
        <p:nvSpPr>
          <p:cNvPr id="12295" name="Rectangle 6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2296" name="Rectangle 7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2297" name="Rectangle 8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2298" name="Rectangle 9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2299" name="Rectangle 10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12290" name="Object 11"/>
          <p:cNvGraphicFramePr>
            <a:graphicFrameLocks noChangeAspect="1"/>
          </p:cNvGraphicFramePr>
          <p:nvPr/>
        </p:nvGraphicFramePr>
        <p:xfrm>
          <a:off x="3352800" y="1295400"/>
          <a:ext cx="2819400" cy="1027113"/>
        </p:xfrm>
        <a:graphic>
          <a:graphicData uri="http://schemas.openxmlformats.org/presentationml/2006/ole">
            <p:oleObj spid="_x0000_s12290" name="Ecuación" r:id="rId3" imgW="1498320" imgH="545760" progId="Equation.3">
              <p:embed/>
            </p:oleObj>
          </a:graphicData>
        </a:graphic>
      </p:graphicFrame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28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3317" name="Rectangle 4"/>
          <p:cNvSpPr>
            <a:spLocks noChangeArrowheads="1"/>
          </p:cNvSpPr>
          <p:nvPr/>
        </p:nvSpPr>
        <p:spPr bwMode="auto">
          <a:xfrm>
            <a:off x="0" y="318135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>
                <a:cs typeface="Times New Roman" pitchFamily="18" charset="0"/>
              </a:rPr>
              <a:t>	</a:t>
            </a:r>
            <a:r>
              <a:rPr lang="es-ES" sz="1100"/>
              <a:t> </a:t>
            </a:r>
            <a:endParaRPr lang="es-ES"/>
          </a:p>
        </p:txBody>
      </p:sp>
      <p:sp>
        <p:nvSpPr>
          <p:cNvPr id="13318" name="Rectangle 5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3319" name="Rectangle 6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3320" name="Rectangle 7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3321" name="Rectangle 8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3322" name="Rectangle 9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3323" name="Rectangle 10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3324" name="Rectangle 11"/>
          <p:cNvSpPr>
            <a:spLocks noChangeArrowheads="1"/>
          </p:cNvSpPr>
          <p:nvPr/>
        </p:nvSpPr>
        <p:spPr bwMode="auto">
          <a:xfrm>
            <a:off x="457200" y="990600"/>
            <a:ext cx="79248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1800" u="sng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Factor “G”  </a:t>
            </a:r>
          </a:p>
          <a:p>
            <a:pPr algn="ctr" eaLnBrk="0" hangingPunct="0"/>
            <a:endParaRPr lang="es-MX" sz="1800" u="sng">
              <a:solidFill>
                <a:srgbClr val="CC0000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1800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(Distinto a la eficiencia granulométrica)</a:t>
            </a:r>
            <a:endParaRPr lang="es-ES" sz="1800" u="sng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Se define el </a:t>
            </a:r>
            <a:r>
              <a:rPr lang="es-MX" sz="1800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factor “G”</a:t>
            </a:r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para caracterización y escalamiento de centrífugas es una medida relativa de  la velocidad de sedimentación de una partícula en un campo centrífugo con respecto a su gravitacional.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Generalmente las condiciones de operación de definen en función de los “G” que se deben aplicar.</a:t>
            </a:r>
            <a:r>
              <a: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aphicFrame>
        <p:nvGraphicFramePr>
          <p:cNvPr id="13314" name="Object 12"/>
          <p:cNvGraphicFramePr>
            <a:graphicFrameLocks noChangeAspect="1"/>
          </p:cNvGraphicFramePr>
          <p:nvPr/>
        </p:nvGraphicFramePr>
        <p:xfrm>
          <a:off x="3505200" y="3124200"/>
          <a:ext cx="2286000" cy="1123950"/>
        </p:xfrm>
        <a:graphic>
          <a:graphicData uri="http://schemas.openxmlformats.org/presentationml/2006/ole">
            <p:oleObj spid="_x0000_s13314" name="Ecuación" r:id="rId3" imgW="977760" imgH="482400" progId="Equation.3">
              <p:embed/>
            </p:oleObj>
          </a:graphicData>
        </a:graphic>
      </p:graphicFrame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29</a:t>
            </a:fld>
            <a:endParaRPr lang="es-ES"/>
          </a:p>
        </p:txBody>
      </p:sp>
      <p:sp>
        <p:nvSpPr>
          <p:cNvPr id="14" name="1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>
                <a:solidFill>
                  <a:srgbClr val="000066"/>
                </a:solidFill>
              </a:rPr>
              <a:t>¿Cuáles son las etapas en las cuales hay una Separación Sólido-Líquido?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DCBCC-81F7-4148-99A1-0CA7F7E2CA9C}" type="slidenum">
              <a:rPr lang="es-ES" smtClean="0"/>
              <a:pPr>
                <a:defRPr/>
              </a:pPr>
              <a:t>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2"/>
          <p:cNvSpPr>
            <a:spLocks noChangeArrowheads="1"/>
          </p:cNvSpPr>
          <p:nvPr/>
        </p:nvSpPr>
        <p:spPr bwMode="auto">
          <a:xfrm>
            <a:off x="304800" y="457200"/>
            <a:ext cx="853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2000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ECUACION DE DISEÑO</a:t>
            </a:r>
          </a:p>
        </p:txBody>
      </p:sp>
      <p:sp>
        <p:nvSpPr>
          <p:cNvPr id="14342" name="Rectangle 3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4343" name="Rectangle 4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4344" name="Rectangle 5"/>
          <p:cNvSpPr>
            <a:spLocks noChangeArrowheads="1"/>
          </p:cNvSpPr>
          <p:nvPr/>
        </p:nvSpPr>
        <p:spPr bwMode="auto">
          <a:xfrm>
            <a:off x="0" y="318135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>
                <a:cs typeface="Times New Roman" pitchFamily="18" charset="0"/>
              </a:rPr>
              <a:t>	</a:t>
            </a:r>
            <a:r>
              <a:rPr lang="es-ES" sz="1100"/>
              <a:t> </a:t>
            </a:r>
            <a:endParaRPr lang="es-ES"/>
          </a:p>
        </p:txBody>
      </p:sp>
      <p:sp>
        <p:nvSpPr>
          <p:cNvPr id="14345" name="Rectangle 6"/>
          <p:cNvSpPr>
            <a:spLocks noChangeArrowheads="1"/>
          </p:cNvSpPr>
          <p:nvPr/>
        </p:nvSpPr>
        <p:spPr bwMode="auto">
          <a:xfrm>
            <a:off x="457200" y="2057400"/>
            <a:ext cx="510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Existe un movimiento en la dirección  r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4346" name="Rectangle 7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4347" name="Rectangle 8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4348" name="Rectangle 9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4349" name="Rectangle 10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4350" name="Rectangle 11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4351" name="Rectangle 12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4352" name="Text Box 13"/>
          <p:cNvSpPr txBox="1">
            <a:spLocks noChangeArrowheads="1"/>
          </p:cNvSpPr>
          <p:nvPr/>
        </p:nvSpPr>
        <p:spPr bwMode="auto">
          <a:xfrm>
            <a:off x="304800" y="1143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14353" name="Text Box 14"/>
          <p:cNvSpPr txBox="1">
            <a:spLocks noChangeArrowheads="1"/>
          </p:cNvSpPr>
          <p:nvPr/>
        </p:nvSpPr>
        <p:spPr bwMode="auto">
          <a:xfrm>
            <a:off x="914400" y="1143000"/>
            <a:ext cx="7010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u="sng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CENTRIFUGA DE BOTELLAS (laboratorio)</a:t>
            </a:r>
            <a:endParaRPr lang="es-ES" sz="2000">
              <a:solidFill>
                <a:srgbClr val="CC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4354" name="Rectangle 15"/>
          <p:cNvSpPr>
            <a:spLocks noChangeArrowheads="1"/>
          </p:cNvSpPr>
          <p:nvPr/>
        </p:nvSpPr>
        <p:spPr bwMode="auto">
          <a:xfrm>
            <a:off x="632460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14338" name="Object 16"/>
          <p:cNvGraphicFramePr>
            <a:graphicFrameLocks noChangeAspect="1"/>
          </p:cNvGraphicFramePr>
          <p:nvPr/>
        </p:nvGraphicFramePr>
        <p:xfrm>
          <a:off x="457200" y="2667000"/>
          <a:ext cx="5497513" cy="801688"/>
        </p:xfrm>
        <a:graphic>
          <a:graphicData uri="http://schemas.openxmlformats.org/presentationml/2006/ole">
            <p:oleObj spid="_x0000_s14338" name="Ecuación" r:id="rId3" imgW="3047760" imgH="444240" progId="Equation.3">
              <p:embed/>
            </p:oleObj>
          </a:graphicData>
        </a:graphic>
      </p:graphicFrame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1524000" y="2667000"/>
            <a:ext cx="4495800" cy="914400"/>
            <a:chOff x="960" y="1680"/>
            <a:chExt cx="2832" cy="576"/>
          </a:xfrm>
        </p:grpSpPr>
        <p:sp>
          <p:nvSpPr>
            <p:cNvPr id="14361" name="Rectangle 18"/>
            <p:cNvSpPr>
              <a:spLocks noChangeArrowheads="1"/>
            </p:cNvSpPr>
            <p:nvPr/>
          </p:nvSpPr>
          <p:spPr bwMode="auto">
            <a:xfrm>
              <a:off x="960" y="1680"/>
              <a:ext cx="288" cy="528"/>
            </a:xfrm>
            <a:prstGeom prst="rect">
              <a:avLst/>
            </a:prstGeom>
            <a:noFill/>
            <a:ln w="57150">
              <a:solidFill>
                <a:srgbClr val="FF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4362" name="Rectangle 19"/>
            <p:cNvSpPr>
              <a:spLocks noChangeArrowheads="1"/>
            </p:cNvSpPr>
            <p:nvPr/>
          </p:nvSpPr>
          <p:spPr bwMode="auto">
            <a:xfrm>
              <a:off x="2928" y="1680"/>
              <a:ext cx="864" cy="576"/>
            </a:xfrm>
            <a:prstGeom prst="rect">
              <a:avLst/>
            </a:prstGeom>
            <a:noFill/>
            <a:ln w="57150">
              <a:solidFill>
                <a:srgbClr val="FF0000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graphicFrame>
        <p:nvGraphicFramePr>
          <p:cNvPr id="18452" name="Object 20"/>
          <p:cNvGraphicFramePr>
            <a:graphicFrameLocks noChangeAspect="1"/>
          </p:cNvGraphicFramePr>
          <p:nvPr/>
        </p:nvGraphicFramePr>
        <p:xfrm>
          <a:off x="1066800" y="3962400"/>
          <a:ext cx="2743200" cy="1114425"/>
        </p:xfrm>
        <a:graphic>
          <a:graphicData uri="http://schemas.openxmlformats.org/presentationml/2006/ole">
            <p:oleObj spid="_x0000_s14339" name="Ecuación" r:id="rId4" imgW="1218960" imgH="495000" progId="Equation.3">
              <p:embed/>
            </p:oleObj>
          </a:graphicData>
        </a:graphic>
      </p:graphicFrame>
      <p:graphicFrame>
        <p:nvGraphicFramePr>
          <p:cNvPr id="18453" name="Object 21"/>
          <p:cNvGraphicFramePr>
            <a:graphicFrameLocks noChangeAspect="1"/>
          </p:cNvGraphicFramePr>
          <p:nvPr/>
        </p:nvGraphicFramePr>
        <p:xfrm>
          <a:off x="2057400" y="5410200"/>
          <a:ext cx="2914650" cy="1085850"/>
        </p:xfrm>
        <a:graphic>
          <a:graphicData uri="http://schemas.openxmlformats.org/presentationml/2006/ole">
            <p:oleObj spid="_x0000_s14340" name="Ecuación" r:id="rId5" imgW="1295280" imgH="482400" progId="Equation.3">
              <p:embed/>
            </p:oleObj>
          </a:graphicData>
        </a:graphic>
      </p:graphicFrame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228600" y="5105400"/>
            <a:ext cx="3657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Integrando</a:t>
            </a:r>
          </a:p>
        </p:txBody>
      </p:sp>
      <p:sp>
        <p:nvSpPr>
          <p:cNvPr id="14357" name="Text Box 23"/>
          <p:cNvSpPr txBox="1">
            <a:spLocks noChangeArrowheads="1"/>
          </p:cNvSpPr>
          <p:nvPr/>
        </p:nvSpPr>
        <p:spPr bwMode="auto">
          <a:xfrm>
            <a:off x="6172200" y="28194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(10)</a:t>
            </a:r>
          </a:p>
        </p:txBody>
      </p:sp>
      <p:sp>
        <p:nvSpPr>
          <p:cNvPr id="14358" name="Text Box 24"/>
          <p:cNvSpPr txBox="1">
            <a:spLocks noChangeArrowheads="1"/>
          </p:cNvSpPr>
          <p:nvPr/>
        </p:nvSpPr>
        <p:spPr bwMode="auto">
          <a:xfrm>
            <a:off x="4572000" y="42672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(11)</a:t>
            </a:r>
          </a:p>
        </p:txBody>
      </p:sp>
      <p:sp>
        <p:nvSpPr>
          <p:cNvPr id="14359" name="Text Box 25"/>
          <p:cNvSpPr txBox="1">
            <a:spLocks noChangeArrowheads="1"/>
          </p:cNvSpPr>
          <p:nvPr/>
        </p:nvSpPr>
        <p:spPr bwMode="auto">
          <a:xfrm>
            <a:off x="7620000" y="54864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(12)</a:t>
            </a:r>
          </a:p>
        </p:txBody>
      </p:sp>
      <p:pic>
        <p:nvPicPr>
          <p:cNvPr id="14360" name="Picture 2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64288" y="533400"/>
            <a:ext cx="2779712" cy="312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30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4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762000" y="381000"/>
            <a:ext cx="81534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spcBef>
                <a:spcPct val="50000"/>
              </a:spcBef>
            </a:pPr>
            <a:r>
              <a:rPr lang="es-ES_tradnl" sz="2000" b="1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    </a:t>
            </a:r>
            <a:r>
              <a:rPr lang="es-ES_tradnl" sz="1800" b="1" u="sng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Ejemplo 2 Centrifugaci</a:t>
            </a:r>
            <a:r>
              <a:rPr lang="es-ES_tradnl" sz="1800" b="1" u="sng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ó</a:t>
            </a:r>
            <a:r>
              <a:rPr lang="es-ES_tradnl" sz="1800" b="1" u="sng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n discontinua de C</a:t>
            </a:r>
            <a:r>
              <a:rPr lang="es-ES_tradnl" sz="1800" b="1" u="sng">
                <a:solidFill>
                  <a:srgbClr val="CC0000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1800" b="1" u="sng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lulas de levadura</a:t>
            </a:r>
          </a:p>
          <a:p>
            <a:pPr marL="457200" indent="-457200" algn="just">
              <a:spcBef>
                <a:spcPct val="50000"/>
              </a:spcBef>
            </a:pPr>
            <a:endParaRPr lang="es-ES_tradnl" sz="1800" b="1" u="sng">
              <a:solidFill>
                <a:srgbClr val="CC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	Una centr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fuga, que utiliza  botellas, es usada para colectar las c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lulas de levadura luego de una fermentaci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n.  Durante la centrifugaci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n la distancia entre la superficie del l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quido y el eje de rotaci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n (eje axial) es </a:t>
            </a:r>
            <a:r>
              <a:rPr lang="es-ES_tradnl" sz="2000" b="1" u="sng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3 cm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y la distancia entre el fondo del cilindro al eje axial es </a:t>
            </a:r>
            <a:r>
              <a:rPr lang="es-ES_tradnl" sz="2000" b="1" u="sng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10 cm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.  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	Las c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lulas de levadura se pueden asumir como part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culas esf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ricas con un di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metro de </a:t>
            </a:r>
            <a:r>
              <a:rPr lang="es-ES_tradnl" sz="2000" b="1" u="sng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8.0 </a:t>
            </a:r>
            <a:r>
              <a:rPr lang="es-ES_tradnl" sz="2000" b="1" u="sng">
                <a:solidFill>
                  <a:schemeClr val="accent2"/>
                </a:solidFill>
                <a:latin typeface="Arial" pitchFamily="34" charset="0"/>
                <a:cs typeface="Times New Roman" pitchFamily="18" charset="0"/>
                <a:sym typeface="Symbol" pitchFamily="18" charset="2"/>
              </a:rPr>
              <a:t></a:t>
            </a:r>
            <a:r>
              <a:rPr lang="es-ES_tradnl" sz="2000" b="1" u="sng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m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y una densidad de </a:t>
            </a:r>
            <a:r>
              <a:rPr lang="es-ES_tradnl" sz="2000" b="1" u="sng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1.05 g/cm</a:t>
            </a:r>
            <a:r>
              <a:rPr lang="es-ES_tradnl" sz="2000" b="1" u="sng" baseline="30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3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.  El fluido tiene propiedades similares al agua pura. 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	( Densidad </a:t>
            </a:r>
            <a:r>
              <a:rPr lang="es-ES_tradnl" sz="2000" b="1" u="sng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1.00  g/cm</a:t>
            </a:r>
            <a:r>
              <a:rPr lang="es-ES_tradnl" sz="2000" b="1" u="sng" baseline="30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3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y una viscosidad de  </a:t>
            </a:r>
            <a:r>
              <a:rPr lang="es-ES_tradnl" sz="2000" b="1" u="sng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0.01 g/cm sec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)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La centrifuga est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operando a </a:t>
            </a:r>
            <a:r>
              <a:rPr lang="es-ES_tradnl" sz="2000" b="1" u="sng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500 rpm</a:t>
            </a:r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Determine el tiempo que tomar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una separaci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n completa de las levaduras.</a:t>
            </a:r>
            <a:r>
              <a:rPr lang="es-ES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31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2"/>
          <p:cNvSpPr>
            <a:spLocks noChangeArrowheads="1"/>
          </p:cNvSpPr>
          <p:nvPr/>
        </p:nvSpPr>
        <p:spPr bwMode="auto">
          <a:xfrm>
            <a:off x="304800" y="457200"/>
            <a:ext cx="853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2000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ECUACIONES DE DISEÑO</a:t>
            </a:r>
          </a:p>
        </p:txBody>
      </p:sp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5366" name="Rectangle 4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5367" name="Rectangle 5"/>
          <p:cNvSpPr>
            <a:spLocks noChangeArrowheads="1"/>
          </p:cNvSpPr>
          <p:nvPr/>
        </p:nvSpPr>
        <p:spPr bwMode="auto">
          <a:xfrm>
            <a:off x="0" y="318135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>
                <a:cs typeface="Times New Roman" pitchFamily="18" charset="0"/>
              </a:rPr>
              <a:t>	</a:t>
            </a:r>
            <a:r>
              <a:rPr lang="es-ES" sz="1100"/>
              <a:t> </a:t>
            </a:r>
            <a:endParaRPr lang="es-ES"/>
          </a:p>
        </p:txBody>
      </p:sp>
      <p:sp>
        <p:nvSpPr>
          <p:cNvPr id="15368" name="Rectangle 6"/>
          <p:cNvSpPr>
            <a:spLocks noChangeArrowheads="1"/>
          </p:cNvSpPr>
          <p:nvPr/>
        </p:nvSpPr>
        <p:spPr bwMode="auto">
          <a:xfrm>
            <a:off x="457200" y="2057400"/>
            <a:ext cx="48006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Existe un movimiento en la dirección z y r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 b="1" u="sng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Movimiento en Dirección “z”</a:t>
            </a:r>
            <a:endParaRPr lang="es-ES" sz="1800" b="1" u="sng">
              <a:solidFill>
                <a:srgbClr val="CC0000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	</a:t>
            </a: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							(7)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Q:  Flujo de alimentación</a:t>
            </a:r>
          </a:p>
          <a:p>
            <a:pPr algn="just" eaLnBrk="0" hangingPunct="0"/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R</a:t>
            </a:r>
            <a:r>
              <a:rPr lang="es-MX" sz="1800" baseline="-25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1</a:t>
            </a:r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,R</a:t>
            </a:r>
            <a:r>
              <a:rPr lang="es-MX" sz="1800" baseline="-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3</a:t>
            </a:r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: Radio del nivel del líquido, Radio de la centrífuga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5369" name="Rectangle 7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5370" name="Rectangle 8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5371" name="Rectangle 9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5372" name="Rectangle 10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5373" name="Rectangle 11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5374" name="Rectangle 12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5375" name="Text Box 13"/>
          <p:cNvSpPr txBox="1">
            <a:spLocks noChangeArrowheads="1"/>
          </p:cNvSpPr>
          <p:nvPr/>
        </p:nvSpPr>
        <p:spPr bwMode="auto">
          <a:xfrm>
            <a:off x="304800" y="1143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15376" name="Text Box 14"/>
          <p:cNvSpPr txBox="1">
            <a:spLocks noChangeArrowheads="1"/>
          </p:cNvSpPr>
          <p:nvPr/>
        </p:nvSpPr>
        <p:spPr bwMode="auto">
          <a:xfrm>
            <a:off x="914400" y="1143000"/>
            <a:ext cx="3657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 u="sng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CENTRIFUGA TUBULAR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</p:txBody>
      </p:sp>
      <p:sp>
        <p:nvSpPr>
          <p:cNvPr id="15377" name="Rectangle 15"/>
          <p:cNvSpPr>
            <a:spLocks noChangeArrowheads="1"/>
          </p:cNvSpPr>
          <p:nvPr/>
        </p:nvSpPr>
        <p:spPr bwMode="auto">
          <a:xfrm>
            <a:off x="632460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15362" name="Object 16"/>
          <p:cNvGraphicFramePr>
            <a:graphicFrameLocks noChangeAspect="1"/>
          </p:cNvGraphicFramePr>
          <p:nvPr/>
        </p:nvGraphicFramePr>
        <p:xfrm>
          <a:off x="685800" y="3276600"/>
          <a:ext cx="3314700" cy="838200"/>
        </p:xfrm>
        <a:graphic>
          <a:graphicData uri="http://schemas.openxmlformats.org/presentationml/2006/ole">
            <p:oleObj spid="_x0000_s15362" name="Ecuación" r:id="rId3" imgW="2209680" imgH="558720" progId="Equation.3">
              <p:embed/>
            </p:oleObj>
          </a:graphicData>
        </a:graphic>
      </p:graphicFrame>
      <p:graphicFrame>
        <p:nvGraphicFramePr>
          <p:cNvPr id="15363" name="Object 21"/>
          <p:cNvGraphicFramePr>
            <a:graphicFrameLocks noChangeAspect="1"/>
          </p:cNvGraphicFramePr>
          <p:nvPr/>
        </p:nvGraphicFramePr>
        <p:xfrm>
          <a:off x="5486400" y="762000"/>
          <a:ext cx="3524250" cy="4114800"/>
        </p:xfrm>
        <a:graphic>
          <a:graphicData uri="http://schemas.openxmlformats.org/presentationml/2006/ole">
            <p:oleObj spid="_x0000_s15363" name="Imagen de mapa de bits" r:id="rId4" imgW="3524742" imgH="4114286" progId="PBrush">
              <p:embed/>
            </p:oleObj>
          </a:graphicData>
        </a:graphic>
      </p:graphicFrame>
      <p:sp>
        <p:nvSpPr>
          <p:cNvPr id="18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32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2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6389" name="Rectangle 3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6390" name="Rectangle 4"/>
          <p:cNvSpPr>
            <a:spLocks noChangeArrowheads="1"/>
          </p:cNvSpPr>
          <p:nvPr/>
        </p:nvSpPr>
        <p:spPr bwMode="auto">
          <a:xfrm>
            <a:off x="0" y="318135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>
                <a:cs typeface="Times New Roman" pitchFamily="18" charset="0"/>
              </a:rPr>
              <a:t>	</a:t>
            </a:r>
            <a:r>
              <a:rPr lang="es-ES" sz="1100"/>
              <a:t> </a:t>
            </a:r>
            <a:endParaRPr lang="es-ES"/>
          </a:p>
        </p:txBody>
      </p:sp>
      <p:sp>
        <p:nvSpPr>
          <p:cNvPr id="16391" name="Rectangle 5"/>
          <p:cNvSpPr>
            <a:spLocks noChangeArrowheads="1"/>
          </p:cNvSpPr>
          <p:nvPr/>
        </p:nvSpPr>
        <p:spPr bwMode="auto">
          <a:xfrm>
            <a:off x="533400" y="533400"/>
            <a:ext cx="74676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 b="1" u="sng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Movimiento en Dirección radial “r”</a:t>
            </a:r>
            <a:endParaRPr lang="es-ES" sz="1800" b="1" u="sng">
              <a:solidFill>
                <a:srgbClr val="CC0000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	</a:t>
            </a: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												(8)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Q:  Flujo de alimentación</a:t>
            </a:r>
          </a:p>
          <a:p>
            <a:pPr algn="just" eaLnBrk="0" hangingPunct="0"/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R</a:t>
            </a:r>
            <a:r>
              <a:rPr lang="es-MX" sz="1800" baseline="-25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1</a:t>
            </a:r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,R</a:t>
            </a:r>
            <a:r>
              <a:rPr lang="es-MX" sz="1800" baseline="-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3</a:t>
            </a:r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: Radio del nivel del líquido, Radio de la centrífuga</a:t>
            </a: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 u="sng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El movimiento combinado</a:t>
            </a:r>
            <a:endParaRPr lang="es-ES" sz="1800" u="sng">
              <a:solidFill>
                <a:srgbClr val="CC00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es-MX" sz="1800" u="sng">
              <a:solidFill>
                <a:srgbClr val="CC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6392" name="Rectangle 6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6393" name="Rectangle 7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6394" name="Rectangle 8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6395" name="Rectangle 9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6396" name="Rectangle 10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6397" name="Rectangle 11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6398" name="Text Box 12"/>
          <p:cNvSpPr txBox="1">
            <a:spLocks noChangeArrowheads="1"/>
          </p:cNvSpPr>
          <p:nvPr/>
        </p:nvSpPr>
        <p:spPr bwMode="auto">
          <a:xfrm>
            <a:off x="304800" y="1143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16399" name="Rectangle 13"/>
          <p:cNvSpPr>
            <a:spLocks noChangeArrowheads="1"/>
          </p:cNvSpPr>
          <p:nvPr/>
        </p:nvSpPr>
        <p:spPr bwMode="auto">
          <a:xfrm>
            <a:off x="632460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6400" name="Rectangle 14"/>
          <p:cNvSpPr>
            <a:spLocks noChangeArrowheads="1"/>
          </p:cNvSpPr>
          <p:nvPr/>
        </p:nvSpPr>
        <p:spPr bwMode="auto">
          <a:xfrm>
            <a:off x="3167063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16386" name="Object 15"/>
          <p:cNvGraphicFramePr>
            <a:graphicFrameLocks noChangeAspect="1"/>
          </p:cNvGraphicFramePr>
          <p:nvPr/>
        </p:nvGraphicFramePr>
        <p:xfrm>
          <a:off x="1165225" y="1374775"/>
          <a:ext cx="5311775" cy="811213"/>
        </p:xfrm>
        <a:graphic>
          <a:graphicData uri="http://schemas.openxmlformats.org/presentationml/2006/ole">
            <p:oleObj spid="_x0000_s16386" name="Ecuación" r:id="rId3" imgW="2908080" imgH="444240" progId="Equation.3">
              <p:embed/>
            </p:oleObj>
          </a:graphicData>
        </a:graphic>
      </p:graphicFrame>
      <p:sp>
        <p:nvSpPr>
          <p:cNvPr id="16401" name="Rectangle 16"/>
          <p:cNvSpPr>
            <a:spLocks noChangeArrowheads="1"/>
          </p:cNvSpPr>
          <p:nvPr/>
        </p:nvSpPr>
        <p:spPr bwMode="auto">
          <a:xfrm>
            <a:off x="3309938" y="2990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16387" name="Object 17"/>
          <p:cNvGraphicFramePr>
            <a:graphicFrameLocks noChangeAspect="1"/>
          </p:cNvGraphicFramePr>
          <p:nvPr/>
        </p:nvGraphicFramePr>
        <p:xfrm>
          <a:off x="1676400" y="4648200"/>
          <a:ext cx="4257675" cy="1290638"/>
        </p:xfrm>
        <a:graphic>
          <a:graphicData uri="http://schemas.openxmlformats.org/presentationml/2006/ole">
            <p:oleObj spid="_x0000_s16387" name="Ecuación" r:id="rId4" imgW="2514600" imgH="761760" progId="Equation.3">
              <p:embed/>
            </p:oleObj>
          </a:graphicData>
        </a:graphic>
      </p:graphicFrame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7391400" y="518160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>
                <a:solidFill>
                  <a:schemeClr val="accent2"/>
                </a:solidFill>
                <a:latin typeface="Comic Sans MS" pitchFamily="66" charset="0"/>
              </a:rPr>
              <a:t>(9)</a:t>
            </a:r>
          </a:p>
        </p:txBody>
      </p:sp>
      <p:sp>
        <p:nvSpPr>
          <p:cNvPr id="19" name="1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33</a:t>
            </a:fld>
            <a:endParaRPr lang="es-ES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7414" name="Rectangle 4"/>
          <p:cNvSpPr>
            <a:spLocks noChangeArrowheads="1"/>
          </p:cNvSpPr>
          <p:nvPr/>
        </p:nvSpPr>
        <p:spPr bwMode="auto">
          <a:xfrm>
            <a:off x="0" y="318135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>
                <a:cs typeface="Times New Roman" pitchFamily="18" charset="0"/>
              </a:rPr>
              <a:t>	</a:t>
            </a:r>
            <a:r>
              <a:rPr lang="es-ES" sz="1100"/>
              <a:t> </a:t>
            </a:r>
            <a:endParaRPr lang="es-ES"/>
          </a:p>
        </p:txBody>
      </p:sp>
      <p:sp>
        <p:nvSpPr>
          <p:cNvPr id="17415" name="Rectangle 5"/>
          <p:cNvSpPr>
            <a:spLocks noChangeArrowheads="1"/>
          </p:cNvSpPr>
          <p:nvPr/>
        </p:nvSpPr>
        <p:spPr bwMode="auto">
          <a:xfrm>
            <a:off x="533400" y="533400"/>
            <a:ext cx="7467600" cy="613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Dependiendo de los valores de v</a:t>
            </a:r>
            <a:r>
              <a:rPr lang="es-MX" sz="1800" baseline="-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g</a:t>
            </a:r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y Q dependerá la posición  de la partícula en la centrífuga.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Se puede calcular un flujo óptimo para que una partícula que ingresa por el centro, sólo se pegue a la pared al final. </a:t>
            </a:r>
            <a:r>
              <a: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Tal que:</a:t>
            </a:r>
          </a:p>
          <a:p>
            <a:pPr algn="just" eaLnBrk="0" hangingPunct="0"/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z = L</a:t>
            </a:r>
          </a:p>
          <a:p>
            <a:pPr algn="just" eaLnBrk="0" hangingPunct="0"/>
            <a:r>
              <a: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r = R</a:t>
            </a:r>
            <a:r>
              <a:rPr lang="es-ES" sz="1800" baseline="-25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3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	</a:t>
            </a: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Así se  determina la ecuación de diseño</a:t>
            </a: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de una centrífuga tubular:														</a:t>
            </a: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				(10)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7416" name="Rectangle 6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7417" name="Rectangle 7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7418" name="Rectangle 8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7419" name="Rectangle 9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7420" name="Rectangle 10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7421" name="Rectangle 11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7422" name="Text Box 12"/>
          <p:cNvSpPr txBox="1">
            <a:spLocks noChangeArrowheads="1"/>
          </p:cNvSpPr>
          <p:nvPr/>
        </p:nvSpPr>
        <p:spPr bwMode="auto">
          <a:xfrm>
            <a:off x="304800" y="1143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17423" name="Rectangle 13"/>
          <p:cNvSpPr>
            <a:spLocks noChangeArrowheads="1"/>
          </p:cNvSpPr>
          <p:nvPr/>
        </p:nvSpPr>
        <p:spPr bwMode="auto">
          <a:xfrm>
            <a:off x="632460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7424" name="Rectangle 14"/>
          <p:cNvSpPr>
            <a:spLocks noChangeArrowheads="1"/>
          </p:cNvSpPr>
          <p:nvPr/>
        </p:nvSpPr>
        <p:spPr bwMode="auto">
          <a:xfrm>
            <a:off x="3167063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7425" name="Rectangle 15"/>
          <p:cNvSpPr>
            <a:spLocks noChangeArrowheads="1"/>
          </p:cNvSpPr>
          <p:nvPr/>
        </p:nvSpPr>
        <p:spPr bwMode="auto">
          <a:xfrm>
            <a:off x="3309938" y="2990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7426" name="Rectangle 16"/>
          <p:cNvSpPr>
            <a:spLocks noChangeArrowheads="1"/>
          </p:cNvSpPr>
          <p:nvPr/>
        </p:nvSpPr>
        <p:spPr bwMode="auto">
          <a:xfrm>
            <a:off x="3619500" y="3062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17410" name="Object 17"/>
          <p:cNvGraphicFramePr>
            <a:graphicFrameLocks noChangeAspect="1"/>
          </p:cNvGraphicFramePr>
          <p:nvPr/>
        </p:nvGraphicFramePr>
        <p:xfrm>
          <a:off x="1852613" y="5065713"/>
          <a:ext cx="2795587" cy="1100137"/>
        </p:xfrm>
        <a:graphic>
          <a:graphicData uri="http://schemas.openxmlformats.org/presentationml/2006/ole">
            <p:oleObj spid="_x0000_s17410" name="Ecuación" r:id="rId3" imgW="1638000" imgH="647640" progId="Equation.3">
              <p:embed/>
            </p:oleObj>
          </a:graphicData>
        </a:graphic>
      </p:graphicFrame>
      <p:graphicFrame>
        <p:nvGraphicFramePr>
          <p:cNvPr id="17411" name="Object 19"/>
          <p:cNvGraphicFramePr>
            <a:graphicFrameLocks noChangeAspect="1"/>
          </p:cNvGraphicFramePr>
          <p:nvPr/>
        </p:nvGraphicFramePr>
        <p:xfrm>
          <a:off x="6096000" y="2438400"/>
          <a:ext cx="3048000" cy="2667000"/>
        </p:xfrm>
        <a:graphic>
          <a:graphicData uri="http://schemas.openxmlformats.org/presentationml/2006/ole">
            <p:oleObj spid="_x0000_s17411" name="Imagen de mapa de bits" r:id="rId4" imgW="3048426" imgH="2666667" progId="PBrush">
              <p:embed/>
            </p:oleObj>
          </a:graphicData>
        </a:graphic>
      </p:graphicFrame>
      <p:sp>
        <p:nvSpPr>
          <p:cNvPr id="19" name="1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34</a:t>
            </a:fld>
            <a:endParaRPr lang="es-ES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37" name="Rectangle 3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38" name="Rectangle 4"/>
          <p:cNvSpPr>
            <a:spLocks noChangeArrowheads="1"/>
          </p:cNvSpPr>
          <p:nvPr/>
        </p:nvSpPr>
        <p:spPr bwMode="auto">
          <a:xfrm>
            <a:off x="0" y="318135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1400">
                <a:cs typeface="Times New Roman" pitchFamily="18" charset="0"/>
              </a:rPr>
              <a:t>	</a:t>
            </a:r>
            <a:r>
              <a:rPr lang="es-ES" sz="1100"/>
              <a:t> </a:t>
            </a:r>
            <a:endParaRPr lang="es-ES"/>
          </a:p>
        </p:txBody>
      </p:sp>
      <p:sp>
        <p:nvSpPr>
          <p:cNvPr id="18439" name="Rectangle 5"/>
          <p:cNvSpPr>
            <a:spLocks noChangeArrowheads="1"/>
          </p:cNvSpPr>
          <p:nvPr/>
        </p:nvSpPr>
        <p:spPr bwMode="auto">
          <a:xfrm>
            <a:off x="533400" y="533400"/>
            <a:ext cx="8305800" cy="421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Simplificando</a:t>
            </a:r>
            <a:r>
              <a: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	</a:t>
            </a: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Así se  determina la ecuación de diseño de una centrífuga tubular.</a:t>
            </a:r>
            <a:r>
              <a: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					</a:t>
            </a: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r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				(17)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</a:t>
            </a:r>
          </a:p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</a:t>
            </a:r>
          </a:p>
        </p:txBody>
      </p:sp>
      <p:sp>
        <p:nvSpPr>
          <p:cNvPr id="18440" name="Rectangle 6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41" name="Rectangle 7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42" name="Rectangle 8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43" name="Rectangle 9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44" name="Rectangle 10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45" name="Rectangle 11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46" name="Text Box 12"/>
          <p:cNvSpPr txBox="1">
            <a:spLocks noChangeArrowheads="1"/>
          </p:cNvSpPr>
          <p:nvPr/>
        </p:nvSpPr>
        <p:spPr bwMode="auto">
          <a:xfrm>
            <a:off x="304800" y="1143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18447" name="Rectangle 13"/>
          <p:cNvSpPr>
            <a:spLocks noChangeArrowheads="1"/>
          </p:cNvSpPr>
          <p:nvPr/>
        </p:nvSpPr>
        <p:spPr bwMode="auto">
          <a:xfrm>
            <a:off x="632460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48" name="Rectangle 14"/>
          <p:cNvSpPr>
            <a:spLocks noChangeArrowheads="1"/>
          </p:cNvSpPr>
          <p:nvPr/>
        </p:nvSpPr>
        <p:spPr bwMode="auto">
          <a:xfrm>
            <a:off x="3167063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49" name="Rectangle 15"/>
          <p:cNvSpPr>
            <a:spLocks noChangeArrowheads="1"/>
          </p:cNvSpPr>
          <p:nvPr/>
        </p:nvSpPr>
        <p:spPr bwMode="auto">
          <a:xfrm>
            <a:off x="3309938" y="2990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50" name="Rectangle 16"/>
          <p:cNvSpPr>
            <a:spLocks noChangeArrowheads="1"/>
          </p:cNvSpPr>
          <p:nvPr/>
        </p:nvSpPr>
        <p:spPr bwMode="auto">
          <a:xfrm>
            <a:off x="3619500" y="3062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8451" name="Rectangle 17"/>
          <p:cNvSpPr>
            <a:spLocks noChangeArrowheads="1"/>
          </p:cNvSpPr>
          <p:nvPr/>
        </p:nvSpPr>
        <p:spPr bwMode="auto">
          <a:xfrm>
            <a:off x="2933700" y="3062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18434" name="Object 18"/>
          <p:cNvGraphicFramePr>
            <a:graphicFrameLocks noChangeAspect="1"/>
          </p:cNvGraphicFramePr>
          <p:nvPr/>
        </p:nvGraphicFramePr>
        <p:xfrm>
          <a:off x="2886075" y="979488"/>
          <a:ext cx="4324350" cy="969962"/>
        </p:xfrm>
        <a:graphic>
          <a:graphicData uri="http://schemas.openxmlformats.org/presentationml/2006/ole">
            <p:oleObj spid="_x0000_s18434" name="Ecuación" r:id="rId3" imgW="2882880" imgH="647640" progId="Equation.3">
              <p:embed/>
            </p:oleObj>
          </a:graphicData>
        </a:graphic>
      </p:graphicFrame>
      <p:sp>
        <p:nvSpPr>
          <p:cNvPr id="18452" name="Rectangle 19"/>
          <p:cNvSpPr>
            <a:spLocks noChangeArrowheads="1"/>
          </p:cNvSpPr>
          <p:nvPr/>
        </p:nvSpPr>
        <p:spPr bwMode="auto">
          <a:xfrm>
            <a:off x="3176588" y="3167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23572" name="Object 20"/>
          <p:cNvGraphicFramePr>
            <a:graphicFrameLocks noChangeAspect="1"/>
          </p:cNvGraphicFramePr>
          <p:nvPr/>
        </p:nvGraphicFramePr>
        <p:xfrm>
          <a:off x="1206500" y="3386138"/>
          <a:ext cx="4318000" cy="879475"/>
        </p:xfrm>
        <a:graphic>
          <a:graphicData uri="http://schemas.openxmlformats.org/presentationml/2006/ole">
            <p:oleObj spid="_x0000_s18435" name="Ecuación" r:id="rId4" imgW="2387520" imgH="482400" progId="Equation.3">
              <p:embed/>
            </p:oleObj>
          </a:graphicData>
        </a:graphic>
      </p:graphicFrame>
      <p:sp>
        <p:nvSpPr>
          <p:cNvPr id="18453" name="Line 21"/>
          <p:cNvSpPr>
            <a:spLocks noChangeShapeType="1"/>
          </p:cNvSpPr>
          <p:nvPr/>
        </p:nvSpPr>
        <p:spPr bwMode="auto">
          <a:xfrm flipV="1">
            <a:off x="762000" y="3962400"/>
            <a:ext cx="533400" cy="16002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8454" name="Line 22"/>
          <p:cNvSpPr>
            <a:spLocks noChangeShapeType="1"/>
          </p:cNvSpPr>
          <p:nvPr/>
        </p:nvSpPr>
        <p:spPr bwMode="auto">
          <a:xfrm flipV="1">
            <a:off x="1752600" y="4114800"/>
            <a:ext cx="0" cy="11430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8455" name="Line 23"/>
          <p:cNvSpPr>
            <a:spLocks noChangeShapeType="1"/>
          </p:cNvSpPr>
          <p:nvPr/>
        </p:nvSpPr>
        <p:spPr bwMode="auto">
          <a:xfrm flipH="1" flipV="1">
            <a:off x="3505200" y="4267200"/>
            <a:ext cx="1143000" cy="3810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3576" name="Oval 24"/>
          <p:cNvSpPr>
            <a:spLocks noChangeArrowheads="1"/>
          </p:cNvSpPr>
          <p:nvPr/>
        </p:nvSpPr>
        <p:spPr bwMode="auto">
          <a:xfrm>
            <a:off x="4648200" y="3505200"/>
            <a:ext cx="914400" cy="7620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3577" name="Text Box 25"/>
          <p:cNvSpPr txBox="1">
            <a:spLocks noChangeArrowheads="1"/>
          </p:cNvSpPr>
          <p:nvPr/>
        </p:nvSpPr>
        <p:spPr bwMode="auto">
          <a:xfrm>
            <a:off x="609600" y="4845050"/>
            <a:ext cx="8534400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Característica de la centrífuga y condiciones de operación</a:t>
            </a:r>
          </a:p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Parámetro de diseño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Flujo    Función de la partícula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26" name="2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35</a:t>
            </a:fld>
            <a:endParaRPr lang="es-ES"/>
          </a:p>
        </p:txBody>
      </p:sp>
      <p:sp>
        <p:nvSpPr>
          <p:cNvPr id="27" name="2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6" grpId="0" animBg="1"/>
      <p:bldP spid="23577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ChangeArrowheads="1"/>
          </p:cNvSpPr>
          <p:nvPr/>
        </p:nvSpPr>
        <p:spPr bwMode="auto">
          <a:xfrm>
            <a:off x="304800" y="457200"/>
            <a:ext cx="853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ECUACION DE DISEÑO</a:t>
            </a:r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9462" name="Rectangle 4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9463" name="Rectangle 5"/>
          <p:cNvSpPr>
            <a:spLocks noChangeArrowheads="1"/>
          </p:cNvSpPr>
          <p:nvPr/>
        </p:nvSpPr>
        <p:spPr bwMode="auto">
          <a:xfrm>
            <a:off x="457200" y="2057400"/>
            <a:ext cx="45720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En un análisis análogo para centrífugas de disco se tiene como ecuación de  diseño:</a:t>
            </a:r>
            <a:r>
              <a: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 </a:t>
            </a: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</a:t>
            </a: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						</a:t>
            </a: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endParaRPr lang="es-MX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N</a:t>
            </a:r>
            <a:r>
              <a:rPr lang="es-MX" sz="1800" baseline="-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</a:t>
            </a:r>
            <a:r>
              <a:rPr lang="es-MX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: Número de discos.</a:t>
            </a:r>
            <a:r>
              <a: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 algn="just" eaLnBrk="0" hangingPunct="0"/>
            <a:endParaRPr lang="es-ES" sz="18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0" hangingPunct="0"/>
            <a:r>
              <a:rPr lang="es-ES" sz="18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Más detalles ver desarrollo:</a:t>
            </a:r>
            <a:endParaRPr lang="es-MX" sz="180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19464" name="Rectangle 6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9465" name="Rectangle 7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9466" name="Rectangle 8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9467" name="Rectangle 9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9468" name="Rectangle 10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9469" name="Rectangle 11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9470" name="Text Box 12"/>
          <p:cNvSpPr txBox="1">
            <a:spLocks noChangeArrowheads="1"/>
          </p:cNvSpPr>
          <p:nvPr/>
        </p:nvSpPr>
        <p:spPr bwMode="auto">
          <a:xfrm>
            <a:off x="304800" y="1143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19471" name="Text Box 13"/>
          <p:cNvSpPr txBox="1">
            <a:spLocks noChangeArrowheads="1"/>
          </p:cNvSpPr>
          <p:nvPr/>
        </p:nvSpPr>
        <p:spPr bwMode="auto">
          <a:xfrm>
            <a:off x="914400" y="1143000"/>
            <a:ext cx="3657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CENTRIFUGA DE DISCOS</a:t>
            </a:r>
            <a:endParaRPr lang="es-ES" sz="200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9472" name="Rectangle 14"/>
          <p:cNvSpPr>
            <a:spLocks noChangeArrowheads="1"/>
          </p:cNvSpPr>
          <p:nvPr/>
        </p:nvSpPr>
        <p:spPr bwMode="auto">
          <a:xfrm>
            <a:off x="2776538" y="3143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19458" name="Object 15"/>
          <p:cNvGraphicFramePr>
            <a:graphicFrameLocks noChangeAspect="1"/>
          </p:cNvGraphicFramePr>
          <p:nvPr/>
        </p:nvGraphicFramePr>
        <p:xfrm>
          <a:off x="817563" y="3222625"/>
          <a:ext cx="5672137" cy="893763"/>
        </p:xfrm>
        <a:graphic>
          <a:graphicData uri="http://schemas.openxmlformats.org/presentationml/2006/ole">
            <p:oleObj spid="_x0000_s19458" name="Ecuación" r:id="rId3" imgW="3073320" imgH="482400" progId="Equation.3">
              <p:embed/>
            </p:oleObj>
          </a:graphicData>
        </a:graphic>
      </p:graphicFrame>
      <p:sp>
        <p:nvSpPr>
          <p:cNvPr id="19473" name="Oval 16"/>
          <p:cNvSpPr>
            <a:spLocks noChangeArrowheads="1"/>
          </p:cNvSpPr>
          <p:nvPr/>
        </p:nvSpPr>
        <p:spPr bwMode="auto">
          <a:xfrm>
            <a:off x="5638800" y="3276600"/>
            <a:ext cx="914400" cy="76200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graphicFrame>
        <p:nvGraphicFramePr>
          <p:cNvPr id="19459" name="Object 17"/>
          <p:cNvGraphicFramePr>
            <a:graphicFrameLocks noChangeAspect="1"/>
          </p:cNvGraphicFramePr>
          <p:nvPr/>
        </p:nvGraphicFramePr>
        <p:xfrm>
          <a:off x="6115050" y="838200"/>
          <a:ext cx="3028950" cy="2486025"/>
        </p:xfrm>
        <a:graphic>
          <a:graphicData uri="http://schemas.openxmlformats.org/presentationml/2006/ole">
            <p:oleObj spid="_x0000_s19459" name="Imagen de mapa de bits" r:id="rId4" imgW="2266667" imgH="2486372" progId="PBrush">
              <p:embed/>
            </p:oleObj>
          </a:graphicData>
        </a:graphic>
      </p:graphicFrame>
      <p:sp>
        <p:nvSpPr>
          <p:cNvPr id="19474" name="Text Box 18"/>
          <p:cNvSpPr txBox="1">
            <a:spLocks noChangeArrowheads="1"/>
          </p:cNvSpPr>
          <p:nvPr/>
        </p:nvSpPr>
        <p:spPr bwMode="auto">
          <a:xfrm>
            <a:off x="7467600" y="36576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(18)</a:t>
            </a:r>
          </a:p>
        </p:txBody>
      </p:sp>
      <p:sp>
        <p:nvSpPr>
          <p:cNvPr id="19475" name="Text Box 19"/>
          <p:cNvSpPr txBox="1">
            <a:spLocks noChangeArrowheads="1"/>
          </p:cNvSpPr>
          <p:nvPr/>
        </p:nvSpPr>
        <p:spPr bwMode="auto">
          <a:xfrm>
            <a:off x="533400" y="5791200"/>
            <a:ext cx="830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s-MX" sz="1800">
                <a:solidFill>
                  <a:schemeClr val="accent2"/>
                </a:solidFill>
                <a:cs typeface="Times New Roman" pitchFamily="18" charset="0"/>
              </a:rPr>
              <a:t>Belter P., Cussler E.L. and Hu Wei Shou "Bioseparations : Dowstream Processing for</a:t>
            </a:r>
          </a:p>
          <a:p>
            <a:pPr algn="just" eaLnBrk="0" hangingPunct="0"/>
            <a:r>
              <a:rPr lang="es-MX" sz="1800">
                <a:solidFill>
                  <a:schemeClr val="accent2"/>
                </a:solidFill>
                <a:cs typeface="Times New Roman" pitchFamily="18" charset="0"/>
              </a:rPr>
              <a:t>Biotechnology":, John Wiley and Sons , 1988.</a:t>
            </a:r>
            <a:endParaRPr lang="es-ES" sz="1800">
              <a:solidFill>
                <a:schemeClr val="accent2"/>
              </a:solidFill>
              <a:cs typeface="Times New Roman" pitchFamily="18" charset="0"/>
            </a:endParaRPr>
          </a:p>
        </p:txBody>
      </p:sp>
      <p:sp>
        <p:nvSpPr>
          <p:cNvPr id="20" name="1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36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304800" y="1143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228600" y="381000"/>
            <a:ext cx="868680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ES_tradnl" sz="2000" b="1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Ejemplo 3 Centrifuga continua de Disco para </a:t>
            </a:r>
            <a:r>
              <a:rPr lang="es-ES_tradnl" sz="2000" b="1" i="1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Chlorella</a:t>
            </a:r>
            <a:endParaRPr lang="es-ES_tradnl" sz="2000">
              <a:solidFill>
                <a:srgbClr val="CC0000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 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C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lulas de </a:t>
            </a:r>
            <a:r>
              <a:rPr lang="es-ES_tradnl" sz="2000" i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Chlorella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han sido cultivadas en un estanque abierto, las c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lulas ser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á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n cosechadas haci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ndolas pasar a trav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 de una centr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í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fuga de discos.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 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La velocidad de sedimentaci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ó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n de estas c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lulas  ha sido medida y es de 1.07 x 10</a:t>
            </a:r>
            <a:r>
              <a:rPr lang="es-ES_tradnl" sz="2000" baseline="30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-4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cm/seg.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 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La centr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í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fuga tiene 80 discos con un 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á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ngulo de 40°, el radio externo es 15,7 cm y el di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á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metro interno de 6 cm.</a:t>
            </a: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 </a:t>
            </a:r>
            <a:endParaRPr lang="es-ES_tradnl" sz="200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Se planea operar la centr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í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fuga a 6000 r/min.</a:t>
            </a:r>
          </a:p>
          <a:p>
            <a:pPr marL="457200" indent="-457200" algn="just">
              <a:spcBef>
                <a:spcPct val="50000"/>
              </a:spcBef>
              <a:buFontTx/>
              <a:buAutoNum type="arabicPeriod"/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 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Estime la cantidad de flujo que puede ser procesado en esta centr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í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fuga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.</a:t>
            </a:r>
          </a:p>
        </p:txBody>
      </p:sp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632460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39949" name="Rectangle 13"/>
          <p:cNvSpPr>
            <a:spLocks noChangeArrowheads="1"/>
          </p:cNvSpPr>
          <p:nvPr/>
        </p:nvSpPr>
        <p:spPr bwMode="auto">
          <a:xfrm>
            <a:off x="2776538" y="3143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4" name="1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37</a:t>
            </a:fld>
            <a:endParaRPr lang="es-ES"/>
          </a:p>
        </p:txBody>
      </p:sp>
      <p:sp>
        <p:nvSpPr>
          <p:cNvPr id="15" name="1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5214974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 smtClean="0">
                <a:solidFill>
                  <a:schemeClr val="tx1"/>
                </a:solidFill>
              </a:rPr>
              <a:t>Que debemos aprender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38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304800" y="381000"/>
            <a:ext cx="853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3200" u="sng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Escalamiento de Centrifugación</a:t>
            </a:r>
          </a:p>
          <a:p>
            <a:pPr algn="ctr" eaLnBrk="0" hangingPunct="0"/>
            <a:endParaRPr lang="es-MX" sz="3200" u="sng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El diseño de centrífugas a gran escala involucra el uso de información de laboratorio para predecir el comportamiento de las centrífugas comerciales.</a:t>
            </a:r>
          </a:p>
          <a:p>
            <a:pPr eaLnBrk="0" hangingPunct="0"/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Métodos que se pueden utilizar para tratar de adaptar los procesos de laboratorio a gran escala.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lvl="4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a) Métodos Cualitativos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lvl="4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b) Métodos Cuantitativos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304800" y="1143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40972" name="Rectangle 12"/>
          <p:cNvSpPr>
            <a:spLocks noChangeArrowheads="1"/>
          </p:cNvSpPr>
          <p:nvPr/>
        </p:nvSpPr>
        <p:spPr bwMode="auto">
          <a:xfrm>
            <a:off x="632460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0973" name="Rectangle 13"/>
          <p:cNvSpPr>
            <a:spLocks noChangeArrowheads="1"/>
          </p:cNvSpPr>
          <p:nvPr/>
        </p:nvSpPr>
        <p:spPr bwMode="auto">
          <a:xfrm>
            <a:off x="2776538" y="3143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14" name="1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39</a:t>
            </a:fld>
            <a:endParaRPr lang="es-ES"/>
          </a:p>
        </p:txBody>
      </p:sp>
      <p:sp>
        <p:nvSpPr>
          <p:cNvPr id="15" name="1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1026"/>
          <p:cNvGrpSpPr>
            <a:grpSpLocks/>
          </p:cNvGrpSpPr>
          <p:nvPr/>
        </p:nvGrpSpPr>
        <p:grpSpPr bwMode="auto">
          <a:xfrm>
            <a:off x="685800" y="0"/>
            <a:ext cx="7772400" cy="6877050"/>
            <a:chOff x="144" y="578"/>
            <a:chExt cx="4032" cy="5237"/>
          </a:xfrm>
        </p:grpSpPr>
        <p:sp>
          <p:nvSpPr>
            <p:cNvPr id="26627" name="Rectangle 1027"/>
            <p:cNvSpPr>
              <a:spLocks noChangeArrowheads="1"/>
            </p:cNvSpPr>
            <p:nvPr/>
          </p:nvSpPr>
          <p:spPr bwMode="auto">
            <a:xfrm>
              <a:off x="240" y="1826"/>
              <a:ext cx="1576" cy="332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6628" name="Rectangle 1028"/>
            <p:cNvSpPr>
              <a:spLocks noChangeArrowheads="1"/>
            </p:cNvSpPr>
            <p:nvPr/>
          </p:nvSpPr>
          <p:spPr bwMode="auto">
            <a:xfrm>
              <a:off x="864" y="962"/>
              <a:ext cx="2112" cy="3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6629" name="Rectangle 1029"/>
            <p:cNvSpPr>
              <a:spLocks noChangeArrowheads="1"/>
            </p:cNvSpPr>
            <p:nvPr/>
          </p:nvSpPr>
          <p:spPr bwMode="auto">
            <a:xfrm>
              <a:off x="288" y="1874"/>
              <a:ext cx="1081" cy="2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Rompimiento Células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30" name="Rectangle 1030"/>
            <p:cNvSpPr>
              <a:spLocks noChangeArrowheads="1"/>
            </p:cNvSpPr>
            <p:nvPr/>
          </p:nvSpPr>
          <p:spPr bwMode="auto">
            <a:xfrm>
              <a:off x="240" y="2978"/>
              <a:ext cx="1546" cy="449"/>
            </a:xfrm>
            <a:prstGeom prst="rect">
              <a:avLst/>
            </a:prstGeom>
            <a:noFill/>
            <a:ln w="12700">
              <a:solidFill>
                <a:srgbClr val="618FFD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Precipitación  Ácidos </a:t>
              </a:r>
            </a:p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Nucleicos, Proteasas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31" name="Rectangle 1031"/>
            <p:cNvSpPr>
              <a:spLocks noChangeArrowheads="1"/>
            </p:cNvSpPr>
            <p:nvPr/>
          </p:nvSpPr>
          <p:spPr bwMode="auto">
            <a:xfrm>
              <a:off x="2018" y="3976"/>
              <a:ext cx="784" cy="2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Concentración</a:t>
              </a:r>
            </a:p>
          </p:txBody>
        </p:sp>
        <p:sp>
          <p:nvSpPr>
            <p:cNvPr id="26632" name="Rectangle 1032"/>
            <p:cNvSpPr>
              <a:spLocks noChangeArrowheads="1"/>
            </p:cNvSpPr>
            <p:nvPr/>
          </p:nvSpPr>
          <p:spPr bwMode="auto">
            <a:xfrm>
              <a:off x="1892" y="4658"/>
              <a:ext cx="919" cy="450"/>
            </a:xfrm>
            <a:prstGeom prst="rect">
              <a:avLst/>
            </a:prstGeom>
            <a:solidFill>
              <a:srgbClr val="FDC0E5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Purificación Alta</a:t>
              </a:r>
            </a:p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Resolución</a:t>
              </a:r>
              <a:endParaRPr lang="es-ES_tradnl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33" name="Rectangle 1033"/>
            <p:cNvSpPr>
              <a:spLocks noChangeArrowheads="1"/>
            </p:cNvSpPr>
            <p:nvPr/>
          </p:nvSpPr>
          <p:spPr bwMode="auto">
            <a:xfrm>
              <a:off x="1894" y="5474"/>
              <a:ext cx="658" cy="2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Refinamiento</a:t>
              </a:r>
              <a:endParaRPr lang="es-ES_tradnl" sz="28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34" name="Rectangle 1034"/>
            <p:cNvSpPr>
              <a:spLocks noChangeArrowheads="1"/>
            </p:cNvSpPr>
            <p:nvPr/>
          </p:nvSpPr>
          <p:spPr bwMode="auto">
            <a:xfrm>
              <a:off x="240" y="2354"/>
              <a:ext cx="1579" cy="450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Separación Material</a:t>
              </a:r>
            </a:p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Intracelular (Desechos)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35" name="Rectangle 1035"/>
            <p:cNvSpPr>
              <a:spLocks noChangeArrowheads="1"/>
            </p:cNvSpPr>
            <p:nvPr/>
          </p:nvSpPr>
          <p:spPr bwMode="auto">
            <a:xfrm>
              <a:off x="1440" y="578"/>
              <a:ext cx="1484" cy="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Caldo de Fermentación</a:t>
              </a:r>
              <a:endParaRPr lang="es-ES_tradnl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36" name="Rectangle 1036"/>
            <p:cNvSpPr>
              <a:spLocks noChangeArrowheads="1"/>
            </p:cNvSpPr>
            <p:nvPr/>
          </p:nvSpPr>
          <p:spPr bwMode="auto">
            <a:xfrm>
              <a:off x="1008" y="1346"/>
              <a:ext cx="1576" cy="304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6637" name="Rectangle 1037"/>
            <p:cNvSpPr>
              <a:spLocks noChangeArrowheads="1"/>
            </p:cNvSpPr>
            <p:nvPr/>
          </p:nvSpPr>
          <p:spPr bwMode="auto">
            <a:xfrm>
              <a:off x="1924" y="3950"/>
              <a:ext cx="1196" cy="276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6638" name="Rectangle 1038"/>
            <p:cNvSpPr>
              <a:spLocks noChangeArrowheads="1"/>
            </p:cNvSpPr>
            <p:nvPr/>
          </p:nvSpPr>
          <p:spPr bwMode="auto">
            <a:xfrm>
              <a:off x="1584" y="5378"/>
              <a:ext cx="1292" cy="372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6639" name="Rectangle 1039"/>
            <p:cNvSpPr>
              <a:spLocks noChangeArrowheads="1"/>
            </p:cNvSpPr>
            <p:nvPr/>
          </p:nvSpPr>
          <p:spPr bwMode="auto">
            <a:xfrm>
              <a:off x="1008" y="1394"/>
              <a:ext cx="1666" cy="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Separación de Células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40" name="Line 1040"/>
            <p:cNvSpPr>
              <a:spLocks noChangeShapeType="1"/>
            </p:cNvSpPr>
            <p:nvPr/>
          </p:nvSpPr>
          <p:spPr bwMode="auto">
            <a:xfrm>
              <a:off x="768" y="2738"/>
              <a:ext cx="0" cy="24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1" name="Line 1041"/>
            <p:cNvSpPr>
              <a:spLocks noChangeShapeType="1"/>
            </p:cNvSpPr>
            <p:nvPr/>
          </p:nvSpPr>
          <p:spPr bwMode="auto">
            <a:xfrm>
              <a:off x="960" y="4178"/>
              <a:ext cx="952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2" name="Line 1042"/>
            <p:cNvSpPr>
              <a:spLocks noChangeShapeType="1"/>
            </p:cNvSpPr>
            <p:nvPr/>
          </p:nvSpPr>
          <p:spPr bwMode="auto">
            <a:xfrm>
              <a:off x="768" y="1538"/>
              <a:ext cx="0" cy="33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3" name="Line 1043"/>
            <p:cNvSpPr>
              <a:spLocks noChangeShapeType="1"/>
            </p:cNvSpPr>
            <p:nvPr/>
          </p:nvSpPr>
          <p:spPr bwMode="auto">
            <a:xfrm>
              <a:off x="2160" y="1106"/>
              <a:ext cx="1768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4" name="Line 1044"/>
            <p:cNvSpPr>
              <a:spLocks noChangeShapeType="1"/>
            </p:cNvSpPr>
            <p:nvPr/>
          </p:nvSpPr>
          <p:spPr bwMode="auto">
            <a:xfrm flipH="1">
              <a:off x="3120" y="4082"/>
              <a:ext cx="824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5" name="Line 1045"/>
            <p:cNvSpPr>
              <a:spLocks noChangeShapeType="1"/>
            </p:cNvSpPr>
            <p:nvPr/>
          </p:nvSpPr>
          <p:spPr bwMode="auto">
            <a:xfrm flipH="1">
              <a:off x="1584" y="1106"/>
              <a:ext cx="584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6" name="Line 1046"/>
            <p:cNvSpPr>
              <a:spLocks noChangeShapeType="1"/>
            </p:cNvSpPr>
            <p:nvPr/>
          </p:nvSpPr>
          <p:spPr bwMode="auto">
            <a:xfrm>
              <a:off x="2592" y="1538"/>
              <a:ext cx="144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7" name="Line 1047"/>
            <p:cNvSpPr>
              <a:spLocks noChangeShapeType="1"/>
            </p:cNvSpPr>
            <p:nvPr/>
          </p:nvSpPr>
          <p:spPr bwMode="auto">
            <a:xfrm>
              <a:off x="1584" y="1106"/>
              <a:ext cx="0" cy="29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8" name="Line 1048"/>
            <p:cNvSpPr>
              <a:spLocks noChangeShapeType="1"/>
            </p:cNvSpPr>
            <p:nvPr/>
          </p:nvSpPr>
          <p:spPr bwMode="auto">
            <a:xfrm>
              <a:off x="2400" y="818"/>
              <a:ext cx="0" cy="288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49" name="Rectangle 1049"/>
            <p:cNvSpPr>
              <a:spLocks noChangeArrowheads="1"/>
            </p:cNvSpPr>
            <p:nvPr/>
          </p:nvSpPr>
          <p:spPr bwMode="auto">
            <a:xfrm>
              <a:off x="2736" y="914"/>
              <a:ext cx="1011" cy="6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Sin Células</a:t>
              </a:r>
              <a:endParaRPr lang="es-ES_tradnl" sz="1800">
                <a:solidFill>
                  <a:srgbClr val="000000"/>
                </a:solidFill>
                <a:latin typeface="Comic Sans MS" pitchFamily="66" charset="0"/>
              </a:endParaRPr>
            </a:p>
            <a:p>
              <a:pPr eaLnBrk="0" hangingPunct="0">
                <a:buFontTx/>
                <a:buChar char="•"/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Células inmovilizadas</a:t>
              </a:r>
            </a:p>
            <a:p>
              <a:pPr eaLnBrk="0" hangingPunct="0">
                <a:buFontTx/>
                <a:buChar char="•"/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Células retenidas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50" name="Rectangle 1050"/>
            <p:cNvSpPr>
              <a:spLocks noChangeArrowheads="1"/>
            </p:cNvSpPr>
            <p:nvPr/>
          </p:nvSpPr>
          <p:spPr bwMode="auto">
            <a:xfrm>
              <a:off x="576" y="866"/>
              <a:ext cx="775" cy="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Con Células</a:t>
              </a:r>
            </a:p>
          </p:txBody>
        </p:sp>
        <p:sp>
          <p:nvSpPr>
            <p:cNvPr id="26651" name="Line 1051"/>
            <p:cNvSpPr>
              <a:spLocks noChangeShapeType="1"/>
            </p:cNvSpPr>
            <p:nvPr/>
          </p:nvSpPr>
          <p:spPr bwMode="auto">
            <a:xfrm>
              <a:off x="768" y="2162"/>
              <a:ext cx="0" cy="184"/>
            </a:xfrm>
            <a:prstGeom prst="line">
              <a:avLst/>
            </a:prstGeom>
            <a:noFill/>
            <a:ln w="76200">
              <a:solidFill>
                <a:srgbClr val="B50069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52" name="Line 1052"/>
            <p:cNvSpPr>
              <a:spLocks noChangeShapeType="1"/>
            </p:cNvSpPr>
            <p:nvPr/>
          </p:nvSpPr>
          <p:spPr bwMode="auto">
            <a:xfrm>
              <a:off x="768" y="1538"/>
              <a:ext cx="232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53" name="Line 1053"/>
            <p:cNvSpPr>
              <a:spLocks noChangeShapeType="1"/>
            </p:cNvSpPr>
            <p:nvPr/>
          </p:nvSpPr>
          <p:spPr bwMode="auto">
            <a:xfrm>
              <a:off x="960" y="3986"/>
              <a:ext cx="0" cy="192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54" name="Line 1054"/>
            <p:cNvSpPr>
              <a:spLocks noChangeShapeType="1"/>
            </p:cNvSpPr>
            <p:nvPr/>
          </p:nvSpPr>
          <p:spPr bwMode="auto">
            <a:xfrm>
              <a:off x="3936" y="1106"/>
              <a:ext cx="0" cy="297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55" name="Line 1055"/>
            <p:cNvSpPr>
              <a:spLocks noChangeShapeType="1"/>
            </p:cNvSpPr>
            <p:nvPr/>
          </p:nvSpPr>
          <p:spPr bwMode="auto">
            <a:xfrm>
              <a:off x="2736" y="1538"/>
              <a:ext cx="0" cy="239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56" name="Line 1056"/>
            <p:cNvSpPr>
              <a:spLocks noChangeShapeType="1"/>
            </p:cNvSpPr>
            <p:nvPr/>
          </p:nvSpPr>
          <p:spPr bwMode="auto">
            <a:xfrm>
              <a:off x="2352" y="4226"/>
              <a:ext cx="0" cy="432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57" name="Line 1057"/>
            <p:cNvSpPr>
              <a:spLocks noChangeShapeType="1"/>
            </p:cNvSpPr>
            <p:nvPr/>
          </p:nvSpPr>
          <p:spPr bwMode="auto">
            <a:xfrm>
              <a:off x="2352" y="5042"/>
              <a:ext cx="0" cy="328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58" name="Rectangle 1058"/>
            <p:cNvSpPr>
              <a:spLocks noChangeArrowheads="1"/>
            </p:cNvSpPr>
            <p:nvPr/>
          </p:nvSpPr>
          <p:spPr bwMode="auto">
            <a:xfrm>
              <a:off x="192" y="1490"/>
              <a:ext cx="475" cy="2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800">
                  <a:solidFill>
                    <a:srgbClr val="000000"/>
                  </a:solidFill>
                  <a:latin typeface="Comic Sans MS" pitchFamily="66" charset="0"/>
                </a:rPr>
                <a:t>Células</a:t>
              </a:r>
            </a:p>
          </p:txBody>
        </p:sp>
        <p:sp>
          <p:nvSpPr>
            <p:cNvPr id="26659" name="Rectangle 1059"/>
            <p:cNvSpPr>
              <a:spLocks noChangeArrowheads="1"/>
            </p:cNvSpPr>
            <p:nvPr/>
          </p:nvSpPr>
          <p:spPr bwMode="auto">
            <a:xfrm>
              <a:off x="2208" y="2690"/>
              <a:ext cx="867" cy="277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800">
                  <a:solidFill>
                    <a:srgbClr val="000000"/>
                  </a:solidFill>
                  <a:latin typeface="Comic Sans MS" pitchFamily="66" charset="0"/>
                </a:rPr>
                <a:t>Sobrenadante</a:t>
              </a:r>
            </a:p>
          </p:txBody>
        </p:sp>
        <p:sp>
          <p:nvSpPr>
            <p:cNvPr id="26660" name="Rectangle 1060"/>
            <p:cNvSpPr>
              <a:spLocks noChangeArrowheads="1"/>
            </p:cNvSpPr>
            <p:nvPr/>
          </p:nvSpPr>
          <p:spPr bwMode="auto">
            <a:xfrm>
              <a:off x="144" y="4658"/>
              <a:ext cx="94" cy="3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endParaRPr lang="es-ES_tradnl" sz="22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61" name="Rectangle 1061"/>
            <p:cNvSpPr>
              <a:spLocks noChangeArrowheads="1"/>
            </p:cNvSpPr>
            <p:nvPr/>
          </p:nvSpPr>
          <p:spPr bwMode="auto">
            <a:xfrm>
              <a:off x="240" y="3601"/>
              <a:ext cx="1546" cy="450"/>
            </a:xfrm>
            <a:prstGeom prst="rect">
              <a:avLst/>
            </a:prstGeom>
            <a:noFill/>
            <a:ln w="12700">
              <a:solidFill>
                <a:srgbClr val="618FFD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Tratamiento de cuerpos incluidos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62" name="Line 1062"/>
            <p:cNvSpPr>
              <a:spLocks noChangeShapeType="1"/>
            </p:cNvSpPr>
            <p:nvPr/>
          </p:nvSpPr>
          <p:spPr bwMode="auto">
            <a:xfrm>
              <a:off x="768" y="3362"/>
              <a:ext cx="0" cy="24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663" name="Rectangle 1063"/>
            <p:cNvSpPr>
              <a:spLocks noChangeArrowheads="1"/>
            </p:cNvSpPr>
            <p:nvPr/>
          </p:nvSpPr>
          <p:spPr bwMode="auto">
            <a:xfrm>
              <a:off x="2640" y="1633"/>
              <a:ext cx="140" cy="277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buFontTx/>
                <a:buChar char="•"/>
              </a:pPr>
              <a:endParaRPr lang="es-ES_tradnl" sz="18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64" name="Rectangle 1064"/>
            <p:cNvSpPr>
              <a:spLocks noChangeArrowheads="1"/>
            </p:cNvSpPr>
            <p:nvPr/>
          </p:nvSpPr>
          <p:spPr bwMode="auto">
            <a:xfrm>
              <a:off x="3120" y="4658"/>
              <a:ext cx="1056" cy="3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endParaRPr lang="es-ES_tradnl" sz="22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6665" name="Rectangle 1065"/>
            <p:cNvSpPr>
              <a:spLocks noChangeArrowheads="1"/>
            </p:cNvSpPr>
            <p:nvPr/>
          </p:nvSpPr>
          <p:spPr bwMode="auto">
            <a:xfrm>
              <a:off x="2928" y="5330"/>
              <a:ext cx="1248" cy="48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s-ES_tradnl" sz="1200" u="sng">
                  <a:solidFill>
                    <a:srgbClr val="000000"/>
                  </a:solidFill>
                  <a:latin typeface="Comic Sans MS" pitchFamily="66" charset="0"/>
                </a:rPr>
                <a:t>Permite</a:t>
              </a:r>
            </a:p>
            <a:p>
              <a:pPr eaLnBrk="0" hangingPunct="0">
                <a:buFontTx/>
                <a:buChar char="•"/>
              </a:pPr>
              <a:r>
                <a:rPr lang="es-ES_tradnl" sz="1200">
                  <a:solidFill>
                    <a:srgbClr val="000000"/>
                  </a:solidFill>
                  <a:latin typeface="Comic Sans MS" pitchFamily="66" charset="0"/>
                </a:rPr>
                <a:t>Altos niveles de pureza</a:t>
              </a:r>
            </a:p>
            <a:p>
              <a:pPr eaLnBrk="0" hangingPunct="0">
                <a:buFontTx/>
                <a:buChar char="•"/>
              </a:pPr>
              <a:r>
                <a:rPr lang="es-ES_tradnl" sz="1200">
                  <a:solidFill>
                    <a:srgbClr val="000000"/>
                  </a:solidFill>
                  <a:latin typeface="Comic Sans MS" pitchFamily="66" charset="0"/>
                </a:rPr>
                <a:t>Estabilidad del producto</a:t>
              </a:r>
            </a:p>
          </p:txBody>
        </p:sp>
      </p:grpSp>
      <p:sp>
        <p:nvSpPr>
          <p:cNvPr id="42" name="4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</a:t>
            </a:fld>
            <a:endParaRPr lang="es-ES"/>
          </a:p>
        </p:txBody>
      </p:sp>
      <p:sp>
        <p:nvSpPr>
          <p:cNvPr id="43" name="4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84" name="Rectangle 3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85" name="Rectangle 4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86" name="Rectangle 5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87" name="Rectangle 6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88" name="Rectangle 7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89" name="Rectangle 8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90" name="Rectangle 9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91" name="Text Box 10"/>
          <p:cNvSpPr txBox="1">
            <a:spLocks noChangeArrowheads="1"/>
          </p:cNvSpPr>
          <p:nvPr/>
        </p:nvSpPr>
        <p:spPr bwMode="auto">
          <a:xfrm>
            <a:off x="304800" y="1143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20492" name="Rectangle 11"/>
          <p:cNvSpPr>
            <a:spLocks noChangeArrowheads="1"/>
          </p:cNvSpPr>
          <p:nvPr/>
        </p:nvSpPr>
        <p:spPr bwMode="auto">
          <a:xfrm>
            <a:off x="632460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93" name="Rectangle 12"/>
          <p:cNvSpPr>
            <a:spLocks noChangeArrowheads="1"/>
          </p:cNvSpPr>
          <p:nvPr/>
        </p:nvSpPr>
        <p:spPr bwMode="auto">
          <a:xfrm>
            <a:off x="2776538" y="3143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94" name="Rectangle 13"/>
          <p:cNvSpPr>
            <a:spLocks noChangeArrowheads="1"/>
          </p:cNvSpPr>
          <p:nvPr/>
        </p:nvSpPr>
        <p:spPr bwMode="auto">
          <a:xfrm>
            <a:off x="228600" y="914400"/>
            <a:ext cx="85344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a)  Métodos cualitativo   (Estimación Gruesa)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Se establece un coeficiente de dificultad que tiene una separación dada para lo cual se calcula un coeficiente entre “G” y el tiempo aplicado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 ie, “G t”</a:t>
            </a:r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aphicFrame>
        <p:nvGraphicFramePr>
          <p:cNvPr id="20482" name="Object 14"/>
          <p:cNvGraphicFramePr>
            <a:graphicFrameLocks noChangeAspect="1"/>
          </p:cNvGraphicFramePr>
          <p:nvPr/>
        </p:nvGraphicFramePr>
        <p:xfrm>
          <a:off x="2192338" y="2803525"/>
          <a:ext cx="2717800" cy="1066800"/>
        </p:xfrm>
        <a:graphic>
          <a:graphicData uri="http://schemas.openxmlformats.org/presentationml/2006/ole">
            <p:oleObj spid="_x0000_s20482" name="Ecuación" r:id="rId3" imgW="1498320" imgH="583920" progId="Equation.3">
              <p:embed/>
            </p:oleObj>
          </a:graphicData>
        </a:graphic>
      </p:graphicFrame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381000" y="4343400"/>
            <a:ext cx="8305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Ro: radio característico o máximo de la centrífuga.</a:t>
            </a:r>
            <a:endParaRPr lang="es-ES" sz="200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7315200" y="30480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(19)</a:t>
            </a:r>
          </a:p>
        </p:txBody>
      </p:sp>
      <p:sp>
        <p:nvSpPr>
          <p:cNvPr id="17" name="1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40</a:t>
            </a:fld>
            <a:endParaRPr lang="es-ES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304800" y="1143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41995" name="Rectangle 11"/>
          <p:cNvSpPr>
            <a:spLocks noChangeArrowheads="1"/>
          </p:cNvSpPr>
          <p:nvPr/>
        </p:nvSpPr>
        <p:spPr bwMode="auto">
          <a:xfrm>
            <a:off x="632460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2776538" y="3143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1997" name="Rectangle 13"/>
          <p:cNvSpPr>
            <a:spLocks noChangeArrowheads="1"/>
          </p:cNvSpPr>
          <p:nvPr/>
        </p:nvSpPr>
        <p:spPr bwMode="auto">
          <a:xfrm>
            <a:off x="3905250" y="3167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41998" name="Rectangle 14"/>
          <p:cNvSpPr>
            <a:spLocks noChangeArrowheads="1"/>
          </p:cNvSpPr>
          <p:nvPr/>
        </p:nvSpPr>
        <p:spPr bwMode="auto">
          <a:xfrm>
            <a:off x="228600" y="457200"/>
            <a:ext cx="8534400" cy="608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Existen valores característico para cada variedad de biomasa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Sólido             		G t </a:t>
            </a:r>
          </a:p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		[sec] </a:t>
            </a: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Células eucariontes			0.3 10</a:t>
            </a:r>
            <a:r>
              <a:rPr lang="es-MX" sz="2000" baseline="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-6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Cloroplastos				0.3 10</a:t>
            </a:r>
            <a:r>
              <a:rPr lang="es-MX" sz="2000" baseline="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-6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Desechos células eucariotes		2.0 10</a:t>
            </a:r>
            <a:r>
              <a:rPr lang="es-MX" sz="2000" baseline="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-6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Núcleo de célula			2.0 10</a:t>
            </a:r>
            <a:r>
              <a:rPr lang="es-MX" sz="2000" baseline="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-6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Proteínas precipitadas			9.0 10</a:t>
            </a:r>
            <a:r>
              <a:rPr lang="es-MX" sz="2000" baseline="30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-6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</a:t>
            </a:r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Bacterias				18 10</a:t>
            </a:r>
            <a:r>
              <a:rPr lang="es-MX" sz="2000" baseline="30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-6</a:t>
            </a:r>
            <a:endParaRPr lang="es-ES" sz="200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	Mitocondrias				18 10</a:t>
            </a:r>
            <a:r>
              <a:rPr lang="es-MX" sz="2000" baseline="30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-6</a:t>
            </a:r>
            <a:endParaRPr lang="es-ES" sz="200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	Desechos bacterias			54 10</a:t>
            </a:r>
            <a:r>
              <a:rPr lang="es-MX" sz="2000" baseline="30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-6</a:t>
            </a:r>
            <a:endParaRPr lang="es-ES" sz="200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	</a:t>
            </a:r>
            <a:r>
              <a:rPr lang="es-MX" sz="2000">
                <a:solidFill>
                  <a:srgbClr val="00CC00"/>
                </a:solidFill>
                <a:latin typeface="Comic Sans MS" pitchFamily="66" charset="0"/>
                <a:cs typeface="Times New Roman" pitchFamily="18" charset="0"/>
              </a:rPr>
              <a:t>Lisosomas				1100 10</a:t>
            </a:r>
            <a:r>
              <a:rPr lang="es-MX" sz="2000" baseline="30000">
                <a:solidFill>
                  <a:srgbClr val="00CC00"/>
                </a:solidFill>
                <a:latin typeface="Comic Sans MS" pitchFamily="66" charset="0"/>
                <a:cs typeface="Times New Roman" pitchFamily="18" charset="0"/>
              </a:rPr>
              <a:t>-6</a:t>
            </a:r>
            <a:endParaRPr lang="es-ES" sz="2000">
              <a:solidFill>
                <a:srgbClr val="00CC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rgbClr val="00CC00"/>
                </a:solidFill>
                <a:latin typeface="Comic Sans MS" pitchFamily="66" charset="0"/>
                <a:cs typeface="Times New Roman" pitchFamily="18" charset="0"/>
              </a:rPr>
              <a:t>	Ribosomas				1100 10</a:t>
            </a:r>
            <a:r>
              <a:rPr lang="es-MX" sz="2000" baseline="30000">
                <a:solidFill>
                  <a:srgbClr val="00CC00"/>
                </a:solidFill>
                <a:latin typeface="Comic Sans MS" pitchFamily="66" charset="0"/>
                <a:cs typeface="Times New Roman" pitchFamily="18" charset="0"/>
              </a:rPr>
              <a:t>-6</a:t>
            </a:r>
            <a:endParaRPr lang="es-ES" sz="2000">
              <a:solidFill>
                <a:srgbClr val="00CC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rgbClr val="00CC00"/>
                </a:solidFill>
                <a:latin typeface="Comic Sans MS" pitchFamily="66" charset="0"/>
                <a:cs typeface="Times New Roman" pitchFamily="18" charset="0"/>
              </a:rPr>
              <a:t>	Polisomas				1100</a:t>
            </a:r>
            <a:r>
              <a:rPr lang="es-ES" sz="2000">
                <a:solidFill>
                  <a:srgbClr val="00CC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MX" sz="2000">
                <a:solidFill>
                  <a:srgbClr val="00CC00"/>
                </a:solidFill>
                <a:latin typeface="Comic Sans MS" pitchFamily="66" charset="0"/>
                <a:cs typeface="Times New Roman" pitchFamily="18" charset="0"/>
              </a:rPr>
              <a:t> 10</a:t>
            </a:r>
            <a:r>
              <a:rPr lang="es-MX" sz="2000" baseline="30000">
                <a:solidFill>
                  <a:srgbClr val="00CC00"/>
                </a:solidFill>
                <a:latin typeface="Comic Sans MS" pitchFamily="66" charset="0"/>
                <a:cs typeface="Times New Roman" pitchFamily="18" charset="0"/>
              </a:rPr>
              <a:t>-6</a:t>
            </a:r>
          </a:p>
          <a:p>
            <a:pPr eaLnBrk="0" hangingPunct="0"/>
            <a:endParaRPr lang="es-MX" sz="2000" baseline="30000">
              <a:solidFill>
                <a:srgbClr val="00CC00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endParaRPr lang="es-MX" sz="2000" u="sng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 u="sng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A gran escala se debe mantener el mismo valor de “G t”, para ello se determina “G” o “t” y se selecciona que equipo puede ser útil</a:t>
            </a:r>
            <a:r>
              <a:rPr lang="es-ES" sz="2000" u="sng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 eaLnBrk="0" hangingPunct="0"/>
            <a:endParaRPr lang="es-MX" sz="2000" u="sng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41</a:t>
            </a:fld>
            <a:endParaRPr lang="es-ES"/>
          </a:p>
        </p:txBody>
      </p:sp>
      <p:sp>
        <p:nvSpPr>
          <p:cNvPr id="16" name="1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3905250" y="3309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1509" name="Rectangle 3"/>
          <p:cNvSpPr>
            <a:spLocks noChangeArrowheads="1"/>
          </p:cNvSpPr>
          <p:nvPr/>
        </p:nvSpPr>
        <p:spPr bwMode="auto">
          <a:xfrm>
            <a:off x="3976688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1510" name="Rectangle 4"/>
          <p:cNvSpPr>
            <a:spLocks noChangeArrowheads="1"/>
          </p:cNvSpPr>
          <p:nvPr/>
        </p:nvSpPr>
        <p:spPr bwMode="auto">
          <a:xfrm>
            <a:off x="3843338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1511" name="Rectangle 5"/>
          <p:cNvSpPr>
            <a:spLocks noChangeArrowheads="1"/>
          </p:cNvSpPr>
          <p:nvPr/>
        </p:nvSpPr>
        <p:spPr bwMode="auto">
          <a:xfrm>
            <a:off x="371475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1512" name="Rectangle 6"/>
          <p:cNvSpPr>
            <a:spLocks noChangeArrowheads="1"/>
          </p:cNvSpPr>
          <p:nvPr/>
        </p:nvSpPr>
        <p:spPr bwMode="auto">
          <a:xfrm>
            <a:off x="392430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1513" name="Rectangle 7"/>
          <p:cNvSpPr>
            <a:spLocks noChangeArrowheads="1"/>
          </p:cNvSpPr>
          <p:nvPr/>
        </p:nvSpPr>
        <p:spPr bwMode="auto">
          <a:xfrm>
            <a:off x="3148013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1514" name="Rectangle 8"/>
          <p:cNvSpPr>
            <a:spLocks noChangeArrowheads="1"/>
          </p:cNvSpPr>
          <p:nvPr/>
        </p:nvSpPr>
        <p:spPr bwMode="auto">
          <a:xfrm>
            <a:off x="392430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1515" name="Rectangle 9"/>
          <p:cNvSpPr>
            <a:spLocks noChangeArrowheads="1"/>
          </p:cNvSpPr>
          <p:nvPr/>
        </p:nvSpPr>
        <p:spPr bwMode="auto">
          <a:xfrm>
            <a:off x="4052888" y="31765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1516" name="Text Box 10"/>
          <p:cNvSpPr txBox="1">
            <a:spLocks noChangeArrowheads="1"/>
          </p:cNvSpPr>
          <p:nvPr/>
        </p:nvSpPr>
        <p:spPr bwMode="auto">
          <a:xfrm>
            <a:off x="304800" y="11430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CL"/>
          </a:p>
        </p:txBody>
      </p:sp>
      <p:sp>
        <p:nvSpPr>
          <p:cNvPr id="21517" name="Rectangle 11"/>
          <p:cNvSpPr>
            <a:spLocks noChangeArrowheads="1"/>
          </p:cNvSpPr>
          <p:nvPr/>
        </p:nvSpPr>
        <p:spPr bwMode="auto">
          <a:xfrm>
            <a:off x="6324600" y="3124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1518" name="Rectangle 12"/>
          <p:cNvSpPr>
            <a:spLocks noChangeArrowheads="1"/>
          </p:cNvSpPr>
          <p:nvPr/>
        </p:nvSpPr>
        <p:spPr bwMode="auto">
          <a:xfrm>
            <a:off x="2776538" y="3143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1519" name="Rectangle 13"/>
          <p:cNvSpPr>
            <a:spLocks noChangeArrowheads="1"/>
          </p:cNvSpPr>
          <p:nvPr/>
        </p:nvSpPr>
        <p:spPr bwMode="auto">
          <a:xfrm>
            <a:off x="3905250" y="3167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1520" name="Rectangle 14"/>
          <p:cNvSpPr>
            <a:spLocks noChangeArrowheads="1"/>
          </p:cNvSpPr>
          <p:nvPr/>
        </p:nvSpPr>
        <p:spPr bwMode="auto">
          <a:xfrm>
            <a:off x="304800" y="228600"/>
            <a:ext cx="8534400" cy="710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b) Método Cuantitativo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Para cada tipo de centrífuga se define según una ecuación del tipo: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Para comparar 2 centrífugas de diferente tipo se deben considerar factores de eficiencia y se debe cumplir: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endParaRPr lang="es-MX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Eficiencia, </a:t>
            </a:r>
            <a:r>
              <a:rPr lang="es-MX" sz="2000">
                <a:solidFill>
                  <a:schemeClr val="accent2"/>
                </a:solidFill>
                <a:cs typeface="Times New Roman" pitchFamily="18" charset="0"/>
                <a:sym typeface="Symbol" pitchFamily="18" charset="2"/>
              </a:rPr>
              <a:t>,</a:t>
            </a:r>
            <a:r>
              <a:rPr lang="es-MX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para cada tipo de centrífuga, es:</a:t>
            </a:r>
          </a:p>
          <a:p>
            <a:pPr eaLnBrk="0" hangingPunct="0"/>
            <a:endParaRPr lang="es-ES" sz="200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Tipo		Eficiencia </a:t>
            </a:r>
            <a:r>
              <a:rPr lang="es-MX" sz="2000">
                <a:solidFill>
                  <a:srgbClr val="FF0000"/>
                </a:solidFill>
                <a:cs typeface="Times New Roman" pitchFamily="18" charset="0"/>
                <a:sym typeface="Symbol" pitchFamily="18" charset="2"/>
              </a:rPr>
              <a:t>[</a:t>
            </a:r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%]</a:t>
            </a:r>
            <a:endParaRPr lang="es-ES" sz="200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Botellas (lab)	100</a:t>
            </a:r>
            <a:endParaRPr lang="es-ES" sz="200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Tubular		80</a:t>
            </a:r>
            <a:endParaRPr lang="es-ES" sz="200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r>
              <a:rPr lang="es-MX" sz="200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Discos		55</a:t>
            </a:r>
            <a:endParaRPr lang="es-ES" sz="2000">
              <a:solidFill>
                <a:srgbClr val="FF0000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r>
              <a:rPr lang="es-MX" sz="2000">
                <a:solidFill>
                  <a:srgbClr val="A50021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 eaLnBrk="0" hangingPunct="0"/>
            <a:endParaRPr lang="es-ES" sz="2000" u="sng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  <a:p>
            <a:pPr eaLnBrk="0" hangingPunct="0"/>
            <a:endParaRPr lang="es-MX" sz="2000" u="sng">
              <a:solidFill>
                <a:srgbClr val="A50021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1521" name="Rectangle 15"/>
          <p:cNvSpPr>
            <a:spLocks noChangeArrowheads="1"/>
          </p:cNvSpPr>
          <p:nvPr/>
        </p:nvSpPr>
        <p:spPr bwMode="auto">
          <a:xfrm>
            <a:off x="3600450" y="3009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21506" name="Object 0"/>
          <p:cNvGraphicFramePr>
            <a:graphicFrameLocks noChangeAspect="1"/>
          </p:cNvGraphicFramePr>
          <p:nvPr/>
        </p:nvGraphicFramePr>
        <p:xfrm>
          <a:off x="2586038" y="1543050"/>
          <a:ext cx="3128962" cy="517525"/>
        </p:xfrm>
        <a:graphic>
          <a:graphicData uri="http://schemas.openxmlformats.org/presentationml/2006/ole">
            <p:oleObj spid="_x0000_s21506" name="Ecuación" r:id="rId3" imgW="1460160" imgH="241200" progId="Equation.3">
              <p:embed/>
            </p:oleObj>
          </a:graphicData>
        </a:graphic>
      </p:graphicFrame>
      <p:sp>
        <p:nvSpPr>
          <p:cNvPr id="21522" name="Rectangle 17"/>
          <p:cNvSpPr>
            <a:spLocks noChangeArrowheads="1"/>
          </p:cNvSpPr>
          <p:nvPr/>
        </p:nvSpPr>
        <p:spPr bwMode="auto">
          <a:xfrm>
            <a:off x="3733800" y="3157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21507" name="Object 1"/>
          <p:cNvGraphicFramePr>
            <a:graphicFrameLocks noChangeAspect="1"/>
          </p:cNvGraphicFramePr>
          <p:nvPr/>
        </p:nvGraphicFramePr>
        <p:xfrm>
          <a:off x="2590800" y="3276600"/>
          <a:ext cx="2514600" cy="814388"/>
        </p:xfrm>
        <a:graphic>
          <a:graphicData uri="http://schemas.openxmlformats.org/presentationml/2006/ole">
            <p:oleObj spid="_x0000_s21507" r:id="rId4" imgW="1675673" imgH="545863" progId="Equation.3">
              <p:embed/>
            </p:oleObj>
          </a:graphicData>
        </a:graphic>
      </p:graphicFrame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7543800" y="16002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(20)</a:t>
            </a:r>
          </a:p>
        </p:txBody>
      </p:sp>
      <p:sp>
        <p:nvSpPr>
          <p:cNvPr id="21524" name="Text Box 20"/>
          <p:cNvSpPr txBox="1">
            <a:spLocks noChangeArrowheads="1"/>
          </p:cNvSpPr>
          <p:nvPr/>
        </p:nvSpPr>
        <p:spPr bwMode="auto">
          <a:xfrm>
            <a:off x="7467600" y="34290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accent2"/>
                </a:solidFill>
                <a:latin typeface="Comic Sans MS" pitchFamily="66" charset="0"/>
              </a:rPr>
              <a:t>(21)</a:t>
            </a:r>
          </a:p>
        </p:txBody>
      </p:sp>
      <p:sp>
        <p:nvSpPr>
          <p:cNvPr id="21" name="2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42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228600" y="381000"/>
            <a:ext cx="86868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>
                <a:solidFill>
                  <a:srgbClr val="CC0000"/>
                </a:solidFill>
                <a:latin typeface="Arial" pitchFamily="34" charset="0"/>
                <a:cs typeface="Arial" pitchFamily="34" charset="0"/>
              </a:rPr>
              <a:t>Ejemplo 4 		 Escalamiento</a:t>
            </a:r>
            <a:endParaRPr lang="es-ES_tradnl" sz="2000">
              <a:solidFill>
                <a:srgbClr val="CC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 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	Se han realizado pruebas de laboratorio para definir el par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á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metro de escalamiento para el procesamiento de una suspensi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n con material celular. En el experimento se procesaron 3.3 [lt/min] de una suspensi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n de c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lulas de </a:t>
            </a:r>
            <a:r>
              <a:rPr lang="es-CL" sz="2000" i="1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E.coli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, en una centrifuga tubular de 12.7 [cm] de radio interno y 73 [cm] de largo. Se utiliz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 una velocidad de rotaci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n de 16000 r.p.m.</a:t>
            </a:r>
            <a:endParaRPr lang="es-ES_tradnl" sz="2000">
              <a:solidFill>
                <a:schemeClr val="accent2"/>
              </a:solidFill>
              <a:latin typeface="Arial" pitchFamily="34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	Se requiere seleccionar una centr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fuga para procesar 800 [lt/hr] de la misma suspensi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n antes mencionada. Para ello se cuenta con las siguientes alternativas de centr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í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fugas de discos.</a:t>
            </a:r>
            <a:r>
              <a:rPr lang="es-ES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grpSp>
        <p:nvGrpSpPr>
          <p:cNvPr id="43011" name="Group 3"/>
          <p:cNvGrpSpPr>
            <a:grpSpLocks/>
          </p:cNvGrpSpPr>
          <p:nvPr/>
        </p:nvGrpSpPr>
        <p:grpSpPr bwMode="auto">
          <a:xfrm>
            <a:off x="533400" y="3657600"/>
            <a:ext cx="8229600" cy="2971800"/>
            <a:chOff x="0" y="0"/>
            <a:chExt cx="4394" cy="3648"/>
          </a:xfrm>
        </p:grpSpPr>
        <p:sp>
          <p:nvSpPr>
            <p:cNvPr id="43012" name="Rectangle 4"/>
            <p:cNvSpPr>
              <a:spLocks noChangeArrowheads="1"/>
            </p:cNvSpPr>
            <p:nvPr/>
          </p:nvSpPr>
          <p:spPr bwMode="auto">
            <a:xfrm>
              <a:off x="28" y="672"/>
              <a:ext cx="161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s-CL" sz="2000">
                  <a:latin typeface="Arial" pitchFamily="34" charset="0"/>
                  <a:cs typeface="Arial" pitchFamily="34" charset="0"/>
                </a:rPr>
                <a:t>Nº de discos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just" eaLnBrk="0" hangingPunct="0"/>
              <a:endParaRPr lang="es-ES_tradnl"/>
            </a:p>
          </p:txBody>
        </p:sp>
        <p:sp>
          <p:nvSpPr>
            <p:cNvPr id="43013" name="Rectangle 5"/>
            <p:cNvSpPr>
              <a:spLocks noChangeArrowheads="1"/>
            </p:cNvSpPr>
            <p:nvPr/>
          </p:nvSpPr>
          <p:spPr bwMode="auto">
            <a:xfrm>
              <a:off x="1646" y="672"/>
              <a:ext cx="77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33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14" name="Rectangle 6"/>
            <p:cNvSpPr>
              <a:spLocks noChangeArrowheads="1"/>
            </p:cNvSpPr>
            <p:nvPr/>
          </p:nvSpPr>
          <p:spPr bwMode="auto">
            <a:xfrm>
              <a:off x="2425" y="672"/>
              <a:ext cx="737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50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15" name="Rectangle 7"/>
            <p:cNvSpPr>
              <a:spLocks noChangeArrowheads="1"/>
            </p:cNvSpPr>
            <p:nvPr/>
          </p:nvSpPr>
          <p:spPr bwMode="auto">
            <a:xfrm>
              <a:off x="3162" y="672"/>
              <a:ext cx="103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66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16" name="Rectangle 8"/>
            <p:cNvSpPr>
              <a:spLocks noChangeArrowheads="1"/>
            </p:cNvSpPr>
            <p:nvPr/>
          </p:nvSpPr>
          <p:spPr bwMode="auto">
            <a:xfrm>
              <a:off x="28" y="1152"/>
              <a:ext cx="161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s-CL" sz="2000">
                  <a:latin typeface="Arial" pitchFamily="34" charset="0"/>
                  <a:cs typeface="Arial" pitchFamily="34" charset="0"/>
                </a:rPr>
                <a:t>Radio externo [cm]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just" eaLnBrk="0" hangingPunct="0"/>
              <a:endParaRPr lang="es-ES_tradnl"/>
            </a:p>
          </p:txBody>
        </p:sp>
        <p:sp>
          <p:nvSpPr>
            <p:cNvPr id="43017" name="Rectangle 9"/>
            <p:cNvSpPr>
              <a:spLocks noChangeArrowheads="1"/>
            </p:cNvSpPr>
            <p:nvPr/>
          </p:nvSpPr>
          <p:spPr bwMode="auto">
            <a:xfrm>
              <a:off x="1646" y="1152"/>
              <a:ext cx="77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35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18" name="Rectangle 10"/>
            <p:cNvSpPr>
              <a:spLocks noChangeArrowheads="1"/>
            </p:cNvSpPr>
            <p:nvPr/>
          </p:nvSpPr>
          <p:spPr bwMode="auto">
            <a:xfrm>
              <a:off x="2425" y="1152"/>
              <a:ext cx="737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35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19" name="Rectangle 11"/>
            <p:cNvSpPr>
              <a:spLocks noChangeArrowheads="1"/>
            </p:cNvSpPr>
            <p:nvPr/>
          </p:nvSpPr>
          <p:spPr bwMode="auto">
            <a:xfrm>
              <a:off x="3162" y="1152"/>
              <a:ext cx="103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35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20" name="Rectangle 12"/>
            <p:cNvSpPr>
              <a:spLocks noChangeArrowheads="1"/>
            </p:cNvSpPr>
            <p:nvPr/>
          </p:nvSpPr>
          <p:spPr bwMode="auto">
            <a:xfrm>
              <a:off x="28" y="1632"/>
              <a:ext cx="161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s-CL" sz="2000">
                  <a:latin typeface="Arial" pitchFamily="34" charset="0"/>
                  <a:cs typeface="Arial" pitchFamily="34" charset="0"/>
                </a:rPr>
                <a:t>Radio interno [cm]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just" eaLnBrk="0" hangingPunct="0"/>
              <a:endParaRPr lang="es-ES_tradnl"/>
            </a:p>
          </p:txBody>
        </p:sp>
        <p:sp>
          <p:nvSpPr>
            <p:cNvPr id="43021" name="Rectangle 13"/>
            <p:cNvSpPr>
              <a:spLocks noChangeArrowheads="1"/>
            </p:cNvSpPr>
            <p:nvPr/>
          </p:nvSpPr>
          <p:spPr bwMode="auto">
            <a:xfrm>
              <a:off x="1646" y="1632"/>
              <a:ext cx="77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15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22" name="Rectangle 14"/>
            <p:cNvSpPr>
              <a:spLocks noChangeArrowheads="1"/>
            </p:cNvSpPr>
            <p:nvPr/>
          </p:nvSpPr>
          <p:spPr bwMode="auto">
            <a:xfrm>
              <a:off x="2425" y="1632"/>
              <a:ext cx="737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15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23" name="Rectangle 15"/>
            <p:cNvSpPr>
              <a:spLocks noChangeArrowheads="1"/>
            </p:cNvSpPr>
            <p:nvPr/>
          </p:nvSpPr>
          <p:spPr bwMode="auto">
            <a:xfrm>
              <a:off x="3162" y="1632"/>
              <a:ext cx="103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15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24" name="Rectangle 16"/>
            <p:cNvSpPr>
              <a:spLocks noChangeArrowheads="1"/>
            </p:cNvSpPr>
            <p:nvPr/>
          </p:nvSpPr>
          <p:spPr bwMode="auto">
            <a:xfrm>
              <a:off x="28" y="2112"/>
              <a:ext cx="1618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s-CL" sz="2000">
                  <a:latin typeface="Arial" pitchFamily="34" charset="0"/>
                  <a:cs typeface="Arial" pitchFamily="34" charset="0"/>
                </a:rPr>
                <a:t>Ángulo [º]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just" eaLnBrk="0" hangingPunct="0"/>
              <a:endParaRPr lang="es-ES_tradnl"/>
            </a:p>
          </p:txBody>
        </p:sp>
        <p:sp>
          <p:nvSpPr>
            <p:cNvPr id="43025" name="Rectangle 17"/>
            <p:cNvSpPr>
              <a:spLocks noChangeArrowheads="1"/>
            </p:cNvSpPr>
            <p:nvPr/>
          </p:nvSpPr>
          <p:spPr bwMode="auto">
            <a:xfrm>
              <a:off x="1646" y="2112"/>
              <a:ext cx="77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51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26" name="Rectangle 18"/>
            <p:cNvSpPr>
              <a:spLocks noChangeArrowheads="1"/>
            </p:cNvSpPr>
            <p:nvPr/>
          </p:nvSpPr>
          <p:spPr bwMode="auto">
            <a:xfrm>
              <a:off x="2425" y="2112"/>
              <a:ext cx="737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51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27" name="Rectangle 19"/>
            <p:cNvSpPr>
              <a:spLocks noChangeArrowheads="1"/>
            </p:cNvSpPr>
            <p:nvPr/>
          </p:nvSpPr>
          <p:spPr bwMode="auto">
            <a:xfrm>
              <a:off x="3162" y="2112"/>
              <a:ext cx="1036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51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28" name="Rectangle 20"/>
            <p:cNvSpPr>
              <a:spLocks noChangeArrowheads="1"/>
            </p:cNvSpPr>
            <p:nvPr/>
          </p:nvSpPr>
          <p:spPr bwMode="auto">
            <a:xfrm>
              <a:off x="28" y="2592"/>
              <a:ext cx="1618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s-CL" sz="2000">
                  <a:latin typeface="Arial" pitchFamily="34" charset="0"/>
                  <a:cs typeface="Arial" pitchFamily="34" charset="0"/>
                </a:rPr>
                <a:t>Velocidad máxima</a:t>
              </a:r>
              <a:br>
                <a:rPr lang="es-CL" sz="2000">
                  <a:latin typeface="Arial" pitchFamily="34" charset="0"/>
                  <a:cs typeface="Arial" pitchFamily="34" charset="0"/>
                </a:rPr>
              </a:br>
              <a:r>
                <a:rPr lang="es-CL" sz="2000">
                  <a:latin typeface="Arial" pitchFamily="34" charset="0"/>
                  <a:cs typeface="Arial" pitchFamily="34" charset="0"/>
                </a:rPr>
                <a:t>Rotación [r.p.m.]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eaLnBrk="0" hangingPunct="0"/>
              <a:endParaRPr lang="es-ES_tradnl"/>
            </a:p>
          </p:txBody>
        </p:sp>
        <p:sp>
          <p:nvSpPr>
            <p:cNvPr id="43029" name="Rectangle 21"/>
            <p:cNvSpPr>
              <a:spLocks noChangeArrowheads="1"/>
            </p:cNvSpPr>
            <p:nvPr/>
          </p:nvSpPr>
          <p:spPr bwMode="auto">
            <a:xfrm>
              <a:off x="1646" y="2592"/>
              <a:ext cx="779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5000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30" name="Rectangle 22"/>
            <p:cNvSpPr>
              <a:spLocks noChangeArrowheads="1"/>
            </p:cNvSpPr>
            <p:nvPr/>
          </p:nvSpPr>
          <p:spPr bwMode="auto">
            <a:xfrm>
              <a:off x="2425" y="2592"/>
              <a:ext cx="737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6500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sp>
          <p:nvSpPr>
            <p:cNvPr id="43031" name="Rectangle 23"/>
            <p:cNvSpPr>
              <a:spLocks noChangeArrowheads="1"/>
            </p:cNvSpPr>
            <p:nvPr/>
          </p:nvSpPr>
          <p:spPr bwMode="auto">
            <a:xfrm>
              <a:off x="3162" y="2592"/>
              <a:ext cx="1036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CL" sz="2000">
                  <a:latin typeface="Arial" pitchFamily="34" charset="0"/>
                  <a:cs typeface="Arial" pitchFamily="34" charset="0"/>
                </a:rPr>
                <a:t>5000</a:t>
              </a:r>
              <a:endParaRPr lang="es-ES_tradnl" sz="1000">
                <a:latin typeface="Arial" pitchFamily="34" charset="0"/>
                <a:cs typeface="Arial" pitchFamily="34" charset="0"/>
              </a:endParaRPr>
            </a:p>
            <a:p>
              <a:pPr algn="ctr" eaLnBrk="0" hangingPunct="0"/>
              <a:endParaRPr lang="es-ES_tradnl"/>
            </a:p>
          </p:txBody>
        </p:sp>
        <p:grpSp>
          <p:nvGrpSpPr>
            <p:cNvPr id="43032" name="Group 24"/>
            <p:cNvGrpSpPr>
              <a:grpSpLocks/>
            </p:cNvGrpSpPr>
            <p:nvPr/>
          </p:nvGrpSpPr>
          <p:grpSpPr bwMode="auto">
            <a:xfrm>
              <a:off x="0" y="0"/>
              <a:ext cx="1674" cy="672"/>
              <a:chOff x="0" y="0"/>
              <a:chExt cx="1674" cy="672"/>
            </a:xfrm>
          </p:grpSpPr>
          <p:sp>
            <p:nvSpPr>
              <p:cNvPr id="43060" name="Rectangle 2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674" cy="672"/>
              </a:xfrm>
              <a:prstGeom prst="rect">
                <a:avLst/>
              </a:prstGeom>
              <a:solidFill>
                <a:srgbClr val="B2B2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grpSp>
            <p:nvGrpSpPr>
              <p:cNvPr id="43061" name="Group 26"/>
              <p:cNvGrpSpPr>
                <a:grpSpLocks/>
              </p:cNvGrpSpPr>
              <p:nvPr/>
            </p:nvGrpSpPr>
            <p:grpSpPr bwMode="auto">
              <a:xfrm>
                <a:off x="0" y="0"/>
                <a:ext cx="1674" cy="672"/>
                <a:chOff x="0" y="0"/>
                <a:chExt cx="1674" cy="672"/>
              </a:xfrm>
            </p:grpSpPr>
            <p:sp>
              <p:nvSpPr>
                <p:cNvPr id="43062" name="Rectangle 27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1618" cy="672"/>
                </a:xfrm>
                <a:prstGeom prst="rect">
                  <a:avLst/>
                </a:prstGeom>
                <a:solidFill>
                  <a:srgbClr val="B2B2B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s-CL" sz="2000">
                      <a:latin typeface="Arial" pitchFamily="34" charset="0"/>
                      <a:cs typeface="Arial" pitchFamily="34" charset="0"/>
                    </a:rPr>
                    <a:t>Propiedad</a:t>
                  </a:r>
                  <a:endParaRPr lang="es-ES_tradnl" sz="1000">
                    <a:latin typeface="Arial" pitchFamily="34" charset="0"/>
                    <a:cs typeface="Arial" pitchFamily="34" charset="0"/>
                  </a:endParaRPr>
                </a:p>
                <a:p>
                  <a:pPr algn="just" eaLnBrk="0" hangingPunct="0"/>
                  <a:endParaRPr lang="es-ES_tradnl"/>
                </a:p>
              </p:txBody>
            </p:sp>
            <p:sp>
              <p:nvSpPr>
                <p:cNvPr id="43063" name="Rectangle 2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674" cy="67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</p:grpSp>
        <p:grpSp>
          <p:nvGrpSpPr>
            <p:cNvPr id="43033" name="Group 29"/>
            <p:cNvGrpSpPr>
              <a:grpSpLocks/>
            </p:cNvGrpSpPr>
            <p:nvPr/>
          </p:nvGrpSpPr>
          <p:grpSpPr bwMode="auto">
            <a:xfrm>
              <a:off x="1674" y="0"/>
              <a:ext cx="835" cy="672"/>
              <a:chOff x="1674" y="0"/>
              <a:chExt cx="835" cy="672"/>
            </a:xfrm>
          </p:grpSpPr>
          <p:sp>
            <p:nvSpPr>
              <p:cNvPr id="43056" name="Rectangle 30"/>
              <p:cNvSpPr>
                <a:spLocks noChangeArrowheads="1"/>
              </p:cNvSpPr>
              <p:nvPr/>
            </p:nvSpPr>
            <p:spPr bwMode="auto">
              <a:xfrm>
                <a:off x="1674" y="0"/>
                <a:ext cx="835" cy="672"/>
              </a:xfrm>
              <a:prstGeom prst="rect">
                <a:avLst/>
              </a:prstGeom>
              <a:solidFill>
                <a:srgbClr val="B2B2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grpSp>
            <p:nvGrpSpPr>
              <p:cNvPr id="43057" name="Group 31"/>
              <p:cNvGrpSpPr>
                <a:grpSpLocks/>
              </p:cNvGrpSpPr>
              <p:nvPr/>
            </p:nvGrpSpPr>
            <p:grpSpPr bwMode="auto">
              <a:xfrm>
                <a:off x="1674" y="0"/>
                <a:ext cx="835" cy="672"/>
                <a:chOff x="1674" y="0"/>
                <a:chExt cx="835" cy="672"/>
              </a:xfrm>
            </p:grpSpPr>
            <p:sp>
              <p:nvSpPr>
                <p:cNvPr id="43058" name="Rectangle 32"/>
                <p:cNvSpPr>
                  <a:spLocks noChangeArrowheads="1"/>
                </p:cNvSpPr>
                <p:nvPr/>
              </p:nvSpPr>
              <p:spPr bwMode="auto">
                <a:xfrm>
                  <a:off x="1702" y="0"/>
                  <a:ext cx="779" cy="672"/>
                </a:xfrm>
                <a:prstGeom prst="rect">
                  <a:avLst/>
                </a:prstGeom>
                <a:solidFill>
                  <a:srgbClr val="B2B2B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 sz="2000">
                      <a:latin typeface="Arial" pitchFamily="34" charset="0"/>
                      <a:cs typeface="Arial" pitchFamily="34" charset="0"/>
                    </a:rPr>
                    <a:t>Opción 1</a:t>
                  </a:r>
                  <a:endParaRPr lang="es-ES_tradnl" sz="1000">
                    <a:latin typeface="Arial" pitchFamily="34" charset="0"/>
                    <a:cs typeface="Arial" pitchFamily="34" charset="0"/>
                  </a:endParaRPr>
                </a:p>
                <a:p>
                  <a:pPr algn="ctr" eaLnBrk="0" hangingPunct="0"/>
                  <a:endParaRPr lang="es-ES_tradnl"/>
                </a:p>
              </p:txBody>
            </p:sp>
            <p:sp>
              <p:nvSpPr>
                <p:cNvPr id="43059" name="Rectangle 33"/>
                <p:cNvSpPr>
                  <a:spLocks noChangeArrowheads="1"/>
                </p:cNvSpPr>
                <p:nvPr/>
              </p:nvSpPr>
              <p:spPr bwMode="auto">
                <a:xfrm>
                  <a:off x="1674" y="0"/>
                  <a:ext cx="835" cy="67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</p:grpSp>
        <p:grpSp>
          <p:nvGrpSpPr>
            <p:cNvPr id="43034" name="Group 34"/>
            <p:cNvGrpSpPr>
              <a:grpSpLocks/>
            </p:cNvGrpSpPr>
            <p:nvPr/>
          </p:nvGrpSpPr>
          <p:grpSpPr bwMode="auto">
            <a:xfrm>
              <a:off x="2509" y="0"/>
              <a:ext cx="793" cy="672"/>
              <a:chOff x="2509" y="0"/>
              <a:chExt cx="793" cy="672"/>
            </a:xfrm>
          </p:grpSpPr>
          <p:sp>
            <p:nvSpPr>
              <p:cNvPr id="43052" name="Rectangle 35"/>
              <p:cNvSpPr>
                <a:spLocks noChangeArrowheads="1"/>
              </p:cNvSpPr>
              <p:nvPr/>
            </p:nvSpPr>
            <p:spPr bwMode="auto">
              <a:xfrm>
                <a:off x="2509" y="0"/>
                <a:ext cx="793" cy="672"/>
              </a:xfrm>
              <a:prstGeom prst="rect">
                <a:avLst/>
              </a:prstGeom>
              <a:solidFill>
                <a:srgbClr val="B2B2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grpSp>
            <p:nvGrpSpPr>
              <p:cNvPr id="43053" name="Group 36"/>
              <p:cNvGrpSpPr>
                <a:grpSpLocks/>
              </p:cNvGrpSpPr>
              <p:nvPr/>
            </p:nvGrpSpPr>
            <p:grpSpPr bwMode="auto">
              <a:xfrm>
                <a:off x="2509" y="0"/>
                <a:ext cx="793" cy="672"/>
                <a:chOff x="2509" y="0"/>
                <a:chExt cx="793" cy="672"/>
              </a:xfrm>
            </p:grpSpPr>
            <p:sp>
              <p:nvSpPr>
                <p:cNvPr id="43054" name="Rectangle 37"/>
                <p:cNvSpPr>
                  <a:spLocks noChangeArrowheads="1"/>
                </p:cNvSpPr>
                <p:nvPr/>
              </p:nvSpPr>
              <p:spPr bwMode="auto">
                <a:xfrm>
                  <a:off x="2537" y="0"/>
                  <a:ext cx="737" cy="672"/>
                </a:xfrm>
                <a:prstGeom prst="rect">
                  <a:avLst/>
                </a:prstGeom>
                <a:solidFill>
                  <a:srgbClr val="B2B2B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 sz="2000">
                      <a:latin typeface="Arial" pitchFamily="34" charset="0"/>
                      <a:cs typeface="Arial" pitchFamily="34" charset="0"/>
                    </a:rPr>
                    <a:t>Opción 2</a:t>
                  </a:r>
                  <a:endParaRPr lang="es-ES_tradnl" sz="1000">
                    <a:latin typeface="Arial" pitchFamily="34" charset="0"/>
                    <a:cs typeface="Arial" pitchFamily="34" charset="0"/>
                  </a:endParaRPr>
                </a:p>
                <a:p>
                  <a:pPr algn="ctr" eaLnBrk="0" hangingPunct="0"/>
                  <a:endParaRPr lang="es-ES_tradnl"/>
                </a:p>
              </p:txBody>
            </p:sp>
            <p:sp>
              <p:nvSpPr>
                <p:cNvPr id="43055" name="Rectangle 38"/>
                <p:cNvSpPr>
                  <a:spLocks noChangeArrowheads="1"/>
                </p:cNvSpPr>
                <p:nvPr/>
              </p:nvSpPr>
              <p:spPr bwMode="auto">
                <a:xfrm>
                  <a:off x="2509" y="0"/>
                  <a:ext cx="793" cy="67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</p:grpSp>
        <p:grpSp>
          <p:nvGrpSpPr>
            <p:cNvPr id="43035" name="Group 39"/>
            <p:cNvGrpSpPr>
              <a:grpSpLocks/>
            </p:cNvGrpSpPr>
            <p:nvPr/>
          </p:nvGrpSpPr>
          <p:grpSpPr bwMode="auto">
            <a:xfrm>
              <a:off x="3302" y="0"/>
              <a:ext cx="1092" cy="672"/>
              <a:chOff x="3302" y="0"/>
              <a:chExt cx="1092" cy="672"/>
            </a:xfrm>
          </p:grpSpPr>
          <p:sp>
            <p:nvSpPr>
              <p:cNvPr id="43048" name="Rectangle 40"/>
              <p:cNvSpPr>
                <a:spLocks noChangeArrowheads="1"/>
              </p:cNvSpPr>
              <p:nvPr/>
            </p:nvSpPr>
            <p:spPr bwMode="auto">
              <a:xfrm>
                <a:off x="3302" y="0"/>
                <a:ext cx="1092" cy="672"/>
              </a:xfrm>
              <a:prstGeom prst="rect">
                <a:avLst/>
              </a:prstGeom>
              <a:solidFill>
                <a:srgbClr val="B2B2B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grpSp>
            <p:nvGrpSpPr>
              <p:cNvPr id="43049" name="Group 41"/>
              <p:cNvGrpSpPr>
                <a:grpSpLocks/>
              </p:cNvGrpSpPr>
              <p:nvPr/>
            </p:nvGrpSpPr>
            <p:grpSpPr bwMode="auto">
              <a:xfrm>
                <a:off x="3302" y="0"/>
                <a:ext cx="1092" cy="672"/>
                <a:chOff x="3302" y="0"/>
                <a:chExt cx="1092" cy="672"/>
              </a:xfrm>
            </p:grpSpPr>
            <p:sp>
              <p:nvSpPr>
                <p:cNvPr id="43050" name="Rectangle 42"/>
                <p:cNvSpPr>
                  <a:spLocks noChangeArrowheads="1"/>
                </p:cNvSpPr>
                <p:nvPr/>
              </p:nvSpPr>
              <p:spPr bwMode="auto">
                <a:xfrm>
                  <a:off x="3330" y="0"/>
                  <a:ext cx="1036" cy="672"/>
                </a:xfrm>
                <a:prstGeom prst="rect">
                  <a:avLst/>
                </a:prstGeom>
                <a:solidFill>
                  <a:srgbClr val="B2B2B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CL" sz="2000">
                      <a:latin typeface="Arial" pitchFamily="34" charset="0"/>
                      <a:cs typeface="Arial" pitchFamily="34" charset="0"/>
                    </a:rPr>
                    <a:t>Opción 3</a:t>
                  </a:r>
                  <a:endParaRPr lang="es-ES_tradnl" sz="1000">
                    <a:latin typeface="Arial" pitchFamily="34" charset="0"/>
                    <a:cs typeface="Arial" pitchFamily="34" charset="0"/>
                  </a:endParaRPr>
                </a:p>
                <a:p>
                  <a:pPr algn="ctr" eaLnBrk="0" hangingPunct="0"/>
                  <a:endParaRPr lang="es-ES_tradnl"/>
                </a:p>
              </p:txBody>
            </p:sp>
            <p:sp>
              <p:nvSpPr>
                <p:cNvPr id="43051" name="Rectangle 43"/>
                <p:cNvSpPr>
                  <a:spLocks noChangeArrowheads="1"/>
                </p:cNvSpPr>
                <p:nvPr/>
              </p:nvSpPr>
              <p:spPr bwMode="auto">
                <a:xfrm>
                  <a:off x="3302" y="0"/>
                  <a:ext cx="1092" cy="67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</p:grpSp>
        <p:grpSp>
          <p:nvGrpSpPr>
            <p:cNvPr id="43036" name="Group 44"/>
            <p:cNvGrpSpPr>
              <a:grpSpLocks/>
            </p:cNvGrpSpPr>
            <p:nvPr/>
          </p:nvGrpSpPr>
          <p:grpSpPr bwMode="auto">
            <a:xfrm>
              <a:off x="0" y="3264"/>
              <a:ext cx="1674" cy="384"/>
              <a:chOff x="0" y="3264"/>
              <a:chExt cx="1674" cy="384"/>
            </a:xfrm>
          </p:grpSpPr>
          <p:sp>
            <p:nvSpPr>
              <p:cNvPr id="43046" name="Rectangle 45"/>
              <p:cNvSpPr>
                <a:spLocks noChangeArrowheads="1"/>
              </p:cNvSpPr>
              <p:nvPr/>
            </p:nvSpPr>
            <p:spPr bwMode="auto">
              <a:xfrm>
                <a:off x="28" y="3264"/>
                <a:ext cx="1618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_tradnl" sz="1000">
                    <a:latin typeface="Arial" pitchFamily="34" charset="0"/>
                    <a:cs typeface="Arial" pitchFamily="34" charset="0"/>
                  </a:rPr>
                  <a:t> </a:t>
                </a:r>
              </a:p>
              <a:p>
                <a:pPr eaLnBrk="0" hangingPunct="0"/>
                <a:endParaRPr lang="es-ES_tradnl"/>
              </a:p>
            </p:txBody>
          </p:sp>
          <p:sp>
            <p:nvSpPr>
              <p:cNvPr id="43047" name="Rectangle 46"/>
              <p:cNvSpPr>
                <a:spLocks noChangeArrowheads="1"/>
              </p:cNvSpPr>
              <p:nvPr/>
            </p:nvSpPr>
            <p:spPr bwMode="auto">
              <a:xfrm>
                <a:off x="0" y="3264"/>
                <a:ext cx="1674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43037" name="Group 47"/>
            <p:cNvGrpSpPr>
              <a:grpSpLocks/>
            </p:cNvGrpSpPr>
            <p:nvPr/>
          </p:nvGrpSpPr>
          <p:grpSpPr bwMode="auto">
            <a:xfrm>
              <a:off x="1674" y="3264"/>
              <a:ext cx="835" cy="384"/>
              <a:chOff x="1674" y="3264"/>
              <a:chExt cx="835" cy="384"/>
            </a:xfrm>
          </p:grpSpPr>
          <p:sp>
            <p:nvSpPr>
              <p:cNvPr id="43044" name="Rectangle 48"/>
              <p:cNvSpPr>
                <a:spLocks noChangeArrowheads="1"/>
              </p:cNvSpPr>
              <p:nvPr/>
            </p:nvSpPr>
            <p:spPr bwMode="auto">
              <a:xfrm>
                <a:off x="1702" y="3264"/>
                <a:ext cx="779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s-ES_tradnl" sz="1000">
                    <a:latin typeface="Arial" pitchFamily="34" charset="0"/>
                    <a:cs typeface="Arial" pitchFamily="34" charset="0"/>
                  </a:rPr>
                  <a:t> </a:t>
                </a:r>
              </a:p>
              <a:p>
                <a:pPr algn="ctr" eaLnBrk="0" hangingPunct="0"/>
                <a:endParaRPr lang="es-ES_tradnl"/>
              </a:p>
            </p:txBody>
          </p:sp>
          <p:sp>
            <p:nvSpPr>
              <p:cNvPr id="43045" name="Rectangle 49"/>
              <p:cNvSpPr>
                <a:spLocks noChangeArrowheads="1"/>
              </p:cNvSpPr>
              <p:nvPr/>
            </p:nvSpPr>
            <p:spPr bwMode="auto">
              <a:xfrm>
                <a:off x="1674" y="3264"/>
                <a:ext cx="835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43038" name="Group 50"/>
            <p:cNvGrpSpPr>
              <a:grpSpLocks/>
            </p:cNvGrpSpPr>
            <p:nvPr/>
          </p:nvGrpSpPr>
          <p:grpSpPr bwMode="auto">
            <a:xfrm>
              <a:off x="2509" y="3264"/>
              <a:ext cx="793" cy="384"/>
              <a:chOff x="2509" y="3264"/>
              <a:chExt cx="793" cy="384"/>
            </a:xfrm>
          </p:grpSpPr>
          <p:sp>
            <p:nvSpPr>
              <p:cNvPr id="43042" name="Rectangle 51"/>
              <p:cNvSpPr>
                <a:spLocks noChangeArrowheads="1"/>
              </p:cNvSpPr>
              <p:nvPr/>
            </p:nvSpPr>
            <p:spPr bwMode="auto">
              <a:xfrm>
                <a:off x="2537" y="3264"/>
                <a:ext cx="737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s-ES_tradnl" sz="1000">
                    <a:latin typeface="Arial" pitchFamily="34" charset="0"/>
                    <a:cs typeface="Arial" pitchFamily="34" charset="0"/>
                  </a:rPr>
                  <a:t> </a:t>
                </a:r>
              </a:p>
              <a:p>
                <a:pPr algn="ctr" eaLnBrk="0" hangingPunct="0"/>
                <a:endParaRPr lang="es-ES_tradnl"/>
              </a:p>
            </p:txBody>
          </p:sp>
          <p:sp>
            <p:nvSpPr>
              <p:cNvPr id="43043" name="Rectangle 52"/>
              <p:cNvSpPr>
                <a:spLocks noChangeArrowheads="1"/>
              </p:cNvSpPr>
              <p:nvPr/>
            </p:nvSpPr>
            <p:spPr bwMode="auto">
              <a:xfrm>
                <a:off x="2509" y="3264"/>
                <a:ext cx="793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  <p:grpSp>
          <p:nvGrpSpPr>
            <p:cNvPr id="43039" name="Group 53"/>
            <p:cNvGrpSpPr>
              <a:grpSpLocks/>
            </p:cNvGrpSpPr>
            <p:nvPr/>
          </p:nvGrpSpPr>
          <p:grpSpPr bwMode="auto">
            <a:xfrm>
              <a:off x="3302" y="3264"/>
              <a:ext cx="1092" cy="384"/>
              <a:chOff x="3302" y="3264"/>
              <a:chExt cx="1092" cy="384"/>
            </a:xfrm>
          </p:grpSpPr>
          <p:sp>
            <p:nvSpPr>
              <p:cNvPr id="43040" name="Rectangle 54"/>
              <p:cNvSpPr>
                <a:spLocks noChangeArrowheads="1"/>
              </p:cNvSpPr>
              <p:nvPr/>
            </p:nvSpPr>
            <p:spPr bwMode="auto">
              <a:xfrm>
                <a:off x="3330" y="3264"/>
                <a:ext cx="1036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s-ES_tradnl" sz="1000">
                    <a:latin typeface="Arial" pitchFamily="34" charset="0"/>
                    <a:cs typeface="Arial" pitchFamily="34" charset="0"/>
                  </a:rPr>
                  <a:t> </a:t>
                </a:r>
              </a:p>
              <a:p>
                <a:pPr algn="ctr" eaLnBrk="0" hangingPunct="0"/>
                <a:endParaRPr lang="es-ES_tradnl"/>
              </a:p>
            </p:txBody>
          </p:sp>
          <p:sp>
            <p:nvSpPr>
              <p:cNvPr id="43041" name="Rectangle 55"/>
              <p:cNvSpPr>
                <a:spLocks noChangeArrowheads="1"/>
              </p:cNvSpPr>
              <p:nvPr/>
            </p:nvSpPr>
            <p:spPr bwMode="auto">
              <a:xfrm>
                <a:off x="3302" y="3264"/>
                <a:ext cx="1092" cy="384"/>
              </a:xfrm>
              <a:prstGeom prst="rect">
                <a:avLst/>
              </a:prstGeom>
              <a:noFill/>
              <a:ln w="7">
                <a:solidFill>
                  <a:srgbClr val="A0A0A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</p:grpSp>
      </p:grpSp>
      <p:sp>
        <p:nvSpPr>
          <p:cNvPr id="56" name="5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533400" y="381000"/>
            <a:ext cx="8382000" cy="454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200" b="1" u="sng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Potencia</a:t>
            </a:r>
            <a:r>
              <a:rPr lang="es-ES_tradnl" sz="3200" b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spcBef>
                <a:spcPct val="50000"/>
              </a:spcBef>
            </a:pPr>
            <a:endParaRPr lang="es-ES_tradnl" sz="3200" b="1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La potencia consumida por una centrifuga depender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á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del caudal al tratar Q, de la velocidad angular </a:t>
            </a:r>
            <a:r>
              <a:rPr lang="es-ES_tradnl" sz="2000">
                <a:solidFill>
                  <a:schemeClr val="accent2"/>
                </a:solidFill>
                <a:latin typeface="Symbol" pitchFamily="18" charset="2"/>
                <a:cs typeface="Arial" pitchFamily="34" charset="0"/>
              </a:rPr>
              <a:t>W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 y del radio R.</a:t>
            </a:r>
          </a:p>
          <a:p>
            <a:pPr algn="just"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As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í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su consumo energ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é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tico est</a:t>
            </a: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á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dado por:</a:t>
            </a:r>
          </a:p>
          <a:p>
            <a:pPr>
              <a:spcBef>
                <a:spcPct val="50000"/>
              </a:spcBef>
            </a:pPr>
            <a:endParaRPr lang="es-ES_tradnl" sz="200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s-ES_tradnl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 </a:t>
            </a:r>
            <a:r>
              <a:rPr lang="es-CL" sz="200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r>
              <a:rPr lang="es-CL" sz="2000">
                <a:solidFill>
                  <a:schemeClr val="accent2"/>
                </a:solidFill>
                <a:latin typeface="Arial" pitchFamily="34" charset="0"/>
                <a:cs typeface="Times New Roman" pitchFamily="18" charset="0"/>
              </a:rPr>
              <a:t>		</a:t>
            </a:r>
            <a:r>
              <a:rPr lang="es-ES">
                <a:solidFill>
                  <a:srgbClr val="FF0000"/>
                </a:solidFill>
                <a:latin typeface="NewCaledonia" charset="0"/>
                <a:cs typeface="Arial" pitchFamily="34" charset="0"/>
              </a:rPr>
              <a:t>Potencia </a:t>
            </a:r>
            <a:r>
              <a:rPr lang="es-ES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=a </a:t>
            </a:r>
            <a:r>
              <a:rPr lang="es-ES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*Q* </a:t>
            </a:r>
            <a:r>
              <a:rPr lang="es-ES">
                <a:solidFill>
                  <a:srgbClr val="FF0000"/>
                </a:solidFill>
                <a:latin typeface="NewCaledonia" charset="0"/>
                <a:cs typeface="Arial" pitchFamily="34" charset="0"/>
              </a:rPr>
              <a:t>(</a:t>
            </a:r>
            <a:r>
              <a:rPr lang="es-ES" i="1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W* </a:t>
            </a:r>
            <a:r>
              <a:rPr lang="es-ES" i="1">
                <a:solidFill>
                  <a:srgbClr val="FF0000"/>
                </a:solidFill>
                <a:latin typeface="NewCaledonia-Italic" charset="0"/>
                <a:cs typeface="Arial" pitchFamily="34" charset="0"/>
              </a:rPr>
              <a:t>R</a:t>
            </a:r>
            <a:r>
              <a:rPr lang="es-ES">
                <a:solidFill>
                  <a:srgbClr val="FF0000"/>
                </a:solidFill>
                <a:latin typeface="NewCaledonia" charset="0"/>
                <a:cs typeface="Arial" pitchFamily="34" charset="0"/>
              </a:rPr>
              <a:t>)</a:t>
            </a:r>
            <a:r>
              <a:rPr lang="es-ES" baseline="30000">
                <a:solidFill>
                  <a:srgbClr val="FF0000"/>
                </a:solidFill>
                <a:latin typeface="NewCaledonia" charset="0"/>
                <a:cs typeface="Arial" pitchFamily="34" charset="0"/>
              </a:rPr>
              <a:t>2</a:t>
            </a:r>
          </a:p>
          <a:p>
            <a:pPr>
              <a:spcBef>
                <a:spcPct val="50000"/>
              </a:spcBef>
            </a:pPr>
            <a:endParaRPr lang="es-ES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s-ES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Donde </a:t>
            </a:r>
            <a:r>
              <a:rPr lang="es-ES" sz="2000">
                <a:solidFill>
                  <a:schemeClr val="accent2"/>
                </a:solidFill>
                <a:latin typeface="Symbol" pitchFamily="18" charset="2"/>
                <a:cs typeface="Arial" pitchFamily="34" charset="0"/>
              </a:rPr>
              <a:t>a</a:t>
            </a:r>
            <a:r>
              <a:rPr lang="es-ES" sz="2000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 es una constante que depende del tipo de centrifuga.</a:t>
            </a:r>
            <a:endParaRPr lang="es-ES" sz="2000">
              <a:solidFill>
                <a:schemeClr val="accent2"/>
              </a:solidFill>
              <a:latin typeface="Symbol" pitchFamily="18" charset="2"/>
              <a:cs typeface="Arial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2"/>
          <p:cNvSpPr txBox="1">
            <a:spLocks noChangeArrowheads="1"/>
          </p:cNvSpPr>
          <p:nvPr/>
        </p:nvSpPr>
        <p:spPr bwMode="auto">
          <a:xfrm>
            <a:off x="228600" y="381000"/>
            <a:ext cx="8686800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200" b="1" u="sng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Costo de Centrifugas</a:t>
            </a:r>
            <a:endParaRPr lang="es-ES_tradnl" sz="3200" b="1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s-ES_tradnl" sz="20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El valor depende generalmente del </a:t>
            </a:r>
            <a:r>
              <a:rPr lang="es-ES_tradnl" sz="2000" b="1">
                <a:solidFill>
                  <a:schemeClr val="accent2"/>
                </a:solidFill>
                <a:latin typeface="Symbol" pitchFamily="18" charset="2"/>
                <a:cs typeface="Arial" pitchFamily="34" charset="0"/>
              </a:rPr>
              <a:t>S</a:t>
            </a:r>
            <a:r>
              <a:rPr lang="es-ES_tradnl" sz="2000" b="1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 de la centrifuga, así</a:t>
            </a:r>
            <a:endParaRPr lang="es-ES" sz="2000" baseline="30000">
              <a:solidFill>
                <a:schemeClr val="accent2"/>
              </a:solidFill>
              <a:latin typeface="NewCaledonia" charset="0"/>
              <a:cs typeface="Arial" pitchFamily="34" charset="0"/>
            </a:endParaRPr>
          </a:p>
        </p:txBody>
      </p:sp>
      <p:graphicFrame>
        <p:nvGraphicFramePr>
          <p:cNvPr id="22530" name="Object 0"/>
          <p:cNvGraphicFramePr>
            <a:graphicFrameLocks noChangeAspect="1"/>
          </p:cNvGraphicFramePr>
          <p:nvPr/>
        </p:nvGraphicFramePr>
        <p:xfrm>
          <a:off x="304800" y="1812925"/>
          <a:ext cx="8839200" cy="5045075"/>
        </p:xfrm>
        <a:graphic>
          <a:graphicData uri="http://schemas.openxmlformats.org/presentationml/2006/ole">
            <p:oleObj spid="_x0000_s22530" name="Fotografía de Photo Editor" r:id="rId3" imgW="19809524" imgH="7000000" progId="">
              <p:embed/>
            </p:oleObj>
          </a:graphicData>
        </a:graphic>
      </p:graphicFrame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1447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Variaciones en el tiempo de compra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s-ES_tradnl" sz="200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		C</a:t>
            </a:r>
            <a:r>
              <a:rPr lang="es-ES_tradnl" sz="2000" baseline="-25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t2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=  C</a:t>
            </a:r>
            <a:r>
              <a:rPr lang="es-ES_tradnl" sz="2000" baseline="-25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t1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 I</a:t>
            </a:r>
            <a:r>
              <a:rPr lang="es-ES_tradnl" sz="2000" baseline="-25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t2</a:t>
            </a: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/I</a:t>
            </a:r>
            <a:r>
              <a:rPr lang="es-ES_tradnl" sz="2000" baseline="-25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t1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s-ES_tradnl" sz="200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C: precio compra    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I:  indice de costos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t1: base de costeo a tiempo t1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t2: tiempo	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INDICES	Chemical Eng Plant Cost Index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		Marshall &amp; Swift Equipment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		Cost Index  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es-ES" sz="200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905000" y="457200"/>
            <a:ext cx="5195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 b="1" u="sng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Actualizaci</a:t>
            </a:r>
            <a:r>
              <a:rPr lang="es-ES_tradnl" sz="2000" b="1" u="sng">
                <a:solidFill>
                  <a:schemeClr val="accent2"/>
                </a:solidFill>
                <a:latin typeface="Comic Sans MS" pitchFamily="66" charset="0"/>
                <a:cs typeface="Arial" pitchFamily="34" charset="0"/>
              </a:rPr>
              <a:t>ó</a:t>
            </a:r>
            <a:r>
              <a:rPr lang="es-ES_tradnl" sz="2000" b="1" u="sng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n de los costos con el tiempo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>
                <a:solidFill>
                  <a:srgbClr val="000066"/>
                </a:solidFill>
              </a:rPr>
              <a:t>Separación Sólido-Líquido</a:t>
            </a:r>
            <a:br>
              <a:rPr lang="es-ES" smtClean="0">
                <a:solidFill>
                  <a:srgbClr val="000066"/>
                </a:solidFill>
              </a:rPr>
            </a:br>
            <a:r>
              <a:rPr lang="es-ES" smtClean="0">
                <a:solidFill>
                  <a:srgbClr val="000066"/>
                </a:solidFill>
              </a:rPr>
              <a:t/>
            </a:r>
            <a:br>
              <a:rPr lang="es-ES" smtClean="0">
                <a:solidFill>
                  <a:srgbClr val="000066"/>
                </a:solidFill>
              </a:rPr>
            </a:br>
            <a:r>
              <a:rPr lang="es-ES" smtClean="0">
                <a:solidFill>
                  <a:srgbClr val="000066"/>
                </a:solidFill>
              </a:rPr>
              <a:t>Hidrociclones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00600"/>
            <a:ext cx="6400800" cy="1752600"/>
          </a:xfrm>
        </p:spPr>
        <p:txBody>
          <a:bodyPr/>
          <a:lstStyle/>
          <a:p>
            <a:pPr eaLnBrk="1" hangingPunct="1"/>
            <a:r>
              <a:rPr lang="es-CL" b="1" smtClean="0">
                <a:solidFill>
                  <a:srgbClr val="000066"/>
                </a:solidFill>
              </a:rPr>
              <a:t>Separación y Procesos Biotecnológicos</a:t>
            </a:r>
            <a:br>
              <a:rPr lang="es-CL" b="1" smtClean="0">
                <a:solidFill>
                  <a:srgbClr val="000066"/>
                </a:solidFill>
              </a:rPr>
            </a:br>
            <a:endParaRPr lang="es-ES" b="1" smtClean="0">
              <a:solidFill>
                <a:srgbClr val="000066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DCBCC-81F7-4148-99A1-0CA7F7E2CA9C}" type="slidenum">
              <a:rPr lang="es-ES" smtClean="0"/>
              <a:pPr>
                <a:defRPr/>
              </a:pPr>
              <a:t>47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1143000"/>
            <a:ext cx="795655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2 CuadroTexto"/>
          <p:cNvSpPr txBox="1">
            <a:spLocks noChangeArrowheads="1"/>
          </p:cNvSpPr>
          <p:nvPr/>
        </p:nvSpPr>
        <p:spPr bwMode="auto">
          <a:xfrm>
            <a:off x="785813" y="357188"/>
            <a:ext cx="80724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/>
              <a:t>Rango de Operación de diferentes operaciones de separación sólido-líquido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1447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S" sz="2000" dirty="0" smtClean="0"/>
              <a:t>I</a:t>
            </a:r>
            <a:r>
              <a:rPr lang="es-ES" sz="2000" dirty="0" smtClean="0"/>
              <a:t>mportante clase de </a:t>
            </a:r>
            <a:r>
              <a:rPr lang="es-ES" sz="2000" dirty="0" smtClean="0"/>
              <a:t>equipos destinados principalmente a la separación de suspensiones sólido – </a:t>
            </a:r>
            <a:r>
              <a:rPr lang="es-ES" sz="2000" dirty="0" smtClean="0"/>
              <a:t>líquido</a:t>
            </a:r>
          </a:p>
          <a:p>
            <a:r>
              <a:rPr lang="es-ES" sz="2000" dirty="0" smtClean="0"/>
              <a:t>Usos: </a:t>
            </a:r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 </a:t>
            </a:r>
            <a:r>
              <a:rPr lang="es-ES" sz="2000" dirty="0" smtClean="0"/>
              <a:t>industrias química, </a:t>
            </a:r>
            <a:endParaRPr lang="es-ES" sz="2000" dirty="0" smtClean="0"/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metalúrgica</a:t>
            </a:r>
            <a:r>
              <a:rPr lang="es-ES" sz="2000" dirty="0" smtClean="0"/>
              <a:t>, </a:t>
            </a:r>
            <a:endParaRPr lang="es-ES" sz="2000" dirty="0" smtClean="0"/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petroquímica</a:t>
            </a:r>
            <a:r>
              <a:rPr lang="es-ES" sz="2000" dirty="0" smtClean="0"/>
              <a:t>, </a:t>
            </a:r>
            <a:endParaRPr lang="es-ES" sz="2000" dirty="0" smtClean="0"/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textil</a:t>
            </a:r>
            <a:r>
              <a:rPr lang="es-ES" sz="2000" dirty="0" smtClean="0"/>
              <a:t>, </a:t>
            </a:r>
            <a:endParaRPr lang="es-ES" sz="2000" dirty="0" smtClean="0"/>
          </a:p>
          <a:p>
            <a:pPr>
              <a:buFont typeface="Arial" pitchFamily="34" charset="0"/>
              <a:buChar char="•"/>
            </a:pPr>
            <a:r>
              <a:rPr lang="es-ES" sz="2000" dirty="0" smtClean="0"/>
              <a:t>biotecnológica en los cultivos de perfusión</a:t>
            </a:r>
          </a:p>
          <a:p>
            <a:endParaRPr lang="es-ES" sz="2000" dirty="0" smtClean="0"/>
          </a:p>
          <a:p>
            <a:r>
              <a:rPr lang="es-ES" sz="2000" dirty="0" smtClean="0"/>
              <a:t> </a:t>
            </a:r>
            <a:endParaRPr lang="es-ES" sz="2000" dirty="0" smtClean="0"/>
          </a:p>
          <a:p>
            <a:r>
              <a:rPr lang="es-ES" sz="2000" dirty="0" smtClean="0"/>
              <a:t>Se usan también para separación:</a:t>
            </a:r>
          </a:p>
          <a:p>
            <a:pPr lvl="2"/>
            <a:r>
              <a:rPr lang="es-ES" sz="2000" dirty="0" smtClean="0"/>
              <a:t>sólido </a:t>
            </a:r>
            <a:r>
              <a:rPr lang="es-ES" sz="2000" dirty="0" smtClean="0"/>
              <a:t>– sólido</a:t>
            </a:r>
            <a:r>
              <a:rPr lang="es-ES" sz="2000" dirty="0" smtClean="0"/>
              <a:t>,</a:t>
            </a:r>
          </a:p>
          <a:p>
            <a:pPr lvl="2"/>
            <a:r>
              <a:rPr lang="es-ES" sz="2000" dirty="0" smtClean="0"/>
              <a:t>líquido </a:t>
            </a:r>
            <a:r>
              <a:rPr lang="es-ES" sz="2000" dirty="0" smtClean="0"/>
              <a:t>– líquido </a:t>
            </a:r>
            <a:endParaRPr lang="es-ES" sz="2000" dirty="0" smtClean="0"/>
          </a:p>
          <a:p>
            <a:pPr lvl="2"/>
            <a:r>
              <a:rPr lang="es-ES" sz="2000" dirty="0" smtClean="0"/>
              <a:t>gas </a:t>
            </a:r>
            <a:r>
              <a:rPr lang="es-ES" sz="2000" dirty="0" smtClean="0"/>
              <a:t>– líquido. 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643306" y="500042"/>
            <a:ext cx="1880643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 u="sng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Hidrociclones</a:t>
            </a:r>
            <a:endParaRPr lang="es-ES_tradnl" sz="2000" b="1" u="sng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s-ES_tradnl" sz="1200" b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ciclones</a:t>
            </a:r>
            <a:endParaRPr lang="es-ES_tradnl" sz="1200" b="1" u="sng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49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52971" y="2060848"/>
            <a:ext cx="3591029" cy="4191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1026"/>
          <p:cNvGrpSpPr>
            <a:grpSpLocks/>
          </p:cNvGrpSpPr>
          <p:nvPr/>
        </p:nvGrpSpPr>
        <p:grpSpPr bwMode="auto">
          <a:xfrm>
            <a:off x="685800" y="0"/>
            <a:ext cx="7772400" cy="6877050"/>
            <a:chOff x="144" y="578"/>
            <a:chExt cx="4032" cy="5237"/>
          </a:xfrm>
        </p:grpSpPr>
        <p:sp>
          <p:nvSpPr>
            <p:cNvPr id="27656" name="Rectangle 1027"/>
            <p:cNvSpPr>
              <a:spLocks noChangeArrowheads="1"/>
            </p:cNvSpPr>
            <p:nvPr/>
          </p:nvSpPr>
          <p:spPr bwMode="auto">
            <a:xfrm>
              <a:off x="240" y="1826"/>
              <a:ext cx="1576" cy="332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57" name="Rectangle 1028"/>
            <p:cNvSpPr>
              <a:spLocks noChangeArrowheads="1"/>
            </p:cNvSpPr>
            <p:nvPr/>
          </p:nvSpPr>
          <p:spPr bwMode="auto">
            <a:xfrm>
              <a:off x="864" y="962"/>
              <a:ext cx="2112" cy="3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58" name="Rectangle 1029"/>
            <p:cNvSpPr>
              <a:spLocks noChangeArrowheads="1"/>
            </p:cNvSpPr>
            <p:nvPr/>
          </p:nvSpPr>
          <p:spPr bwMode="auto">
            <a:xfrm>
              <a:off x="288" y="1874"/>
              <a:ext cx="1081" cy="2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Rompimiento Células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59" name="Rectangle 1030"/>
            <p:cNvSpPr>
              <a:spLocks noChangeArrowheads="1"/>
            </p:cNvSpPr>
            <p:nvPr/>
          </p:nvSpPr>
          <p:spPr bwMode="auto">
            <a:xfrm>
              <a:off x="240" y="2978"/>
              <a:ext cx="1546" cy="449"/>
            </a:xfrm>
            <a:prstGeom prst="rect">
              <a:avLst/>
            </a:prstGeom>
            <a:noFill/>
            <a:ln w="12700">
              <a:solidFill>
                <a:srgbClr val="618FFD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Precipitación  Ácidos </a:t>
              </a:r>
            </a:p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Nucleicos, Proteasas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60" name="Rectangle 1031"/>
            <p:cNvSpPr>
              <a:spLocks noChangeArrowheads="1"/>
            </p:cNvSpPr>
            <p:nvPr/>
          </p:nvSpPr>
          <p:spPr bwMode="auto">
            <a:xfrm>
              <a:off x="2018" y="3976"/>
              <a:ext cx="784" cy="2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Concentración</a:t>
              </a:r>
            </a:p>
          </p:txBody>
        </p:sp>
        <p:sp>
          <p:nvSpPr>
            <p:cNvPr id="27661" name="Rectangle 1032"/>
            <p:cNvSpPr>
              <a:spLocks noChangeArrowheads="1"/>
            </p:cNvSpPr>
            <p:nvPr/>
          </p:nvSpPr>
          <p:spPr bwMode="auto">
            <a:xfrm>
              <a:off x="1892" y="4658"/>
              <a:ext cx="919" cy="450"/>
            </a:xfrm>
            <a:prstGeom prst="rect">
              <a:avLst/>
            </a:prstGeom>
            <a:solidFill>
              <a:srgbClr val="FDC0E5"/>
            </a:solidFill>
            <a:ln w="12700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Purificación Alta</a:t>
              </a:r>
            </a:p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Resolución</a:t>
              </a:r>
              <a:endParaRPr lang="es-ES_tradnl" b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62" name="Rectangle 1033"/>
            <p:cNvSpPr>
              <a:spLocks noChangeArrowheads="1"/>
            </p:cNvSpPr>
            <p:nvPr/>
          </p:nvSpPr>
          <p:spPr bwMode="auto">
            <a:xfrm>
              <a:off x="1894" y="5474"/>
              <a:ext cx="658" cy="23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Refinamiento</a:t>
              </a:r>
              <a:endParaRPr lang="es-ES_tradnl" sz="28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63" name="Rectangle 1034"/>
            <p:cNvSpPr>
              <a:spLocks noChangeArrowheads="1"/>
            </p:cNvSpPr>
            <p:nvPr/>
          </p:nvSpPr>
          <p:spPr bwMode="auto">
            <a:xfrm>
              <a:off x="240" y="2354"/>
              <a:ext cx="1579" cy="450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Separación Material</a:t>
              </a:r>
            </a:p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Intracelular (Desechos)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64" name="Rectangle 1035"/>
            <p:cNvSpPr>
              <a:spLocks noChangeArrowheads="1"/>
            </p:cNvSpPr>
            <p:nvPr/>
          </p:nvSpPr>
          <p:spPr bwMode="auto">
            <a:xfrm>
              <a:off x="1440" y="578"/>
              <a:ext cx="1484" cy="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Caldo de Fermentación</a:t>
              </a:r>
              <a:endParaRPr lang="es-ES_tradnl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65" name="Rectangle 1036"/>
            <p:cNvSpPr>
              <a:spLocks noChangeArrowheads="1"/>
            </p:cNvSpPr>
            <p:nvPr/>
          </p:nvSpPr>
          <p:spPr bwMode="auto">
            <a:xfrm>
              <a:off x="1008" y="1346"/>
              <a:ext cx="1576" cy="304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66" name="Rectangle 1037"/>
            <p:cNvSpPr>
              <a:spLocks noChangeArrowheads="1"/>
            </p:cNvSpPr>
            <p:nvPr/>
          </p:nvSpPr>
          <p:spPr bwMode="auto">
            <a:xfrm>
              <a:off x="1924" y="3950"/>
              <a:ext cx="1196" cy="276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67" name="Rectangle 1038"/>
            <p:cNvSpPr>
              <a:spLocks noChangeArrowheads="1"/>
            </p:cNvSpPr>
            <p:nvPr/>
          </p:nvSpPr>
          <p:spPr bwMode="auto">
            <a:xfrm>
              <a:off x="1584" y="5378"/>
              <a:ext cx="1292" cy="372"/>
            </a:xfrm>
            <a:prstGeom prst="rect">
              <a:avLst/>
            </a:prstGeom>
            <a:noFill/>
            <a:ln w="12700">
              <a:solidFill>
                <a:srgbClr val="114FFB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68" name="Rectangle 1039"/>
            <p:cNvSpPr>
              <a:spLocks noChangeArrowheads="1"/>
            </p:cNvSpPr>
            <p:nvPr/>
          </p:nvSpPr>
          <p:spPr bwMode="auto">
            <a:xfrm>
              <a:off x="1008" y="1394"/>
              <a:ext cx="1666" cy="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Separación de Células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69" name="Line 1040"/>
            <p:cNvSpPr>
              <a:spLocks noChangeShapeType="1"/>
            </p:cNvSpPr>
            <p:nvPr/>
          </p:nvSpPr>
          <p:spPr bwMode="auto">
            <a:xfrm>
              <a:off x="768" y="2738"/>
              <a:ext cx="0" cy="24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0" name="Line 1041"/>
            <p:cNvSpPr>
              <a:spLocks noChangeShapeType="1"/>
            </p:cNvSpPr>
            <p:nvPr/>
          </p:nvSpPr>
          <p:spPr bwMode="auto">
            <a:xfrm>
              <a:off x="960" y="4178"/>
              <a:ext cx="952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1" name="Line 1042"/>
            <p:cNvSpPr>
              <a:spLocks noChangeShapeType="1"/>
            </p:cNvSpPr>
            <p:nvPr/>
          </p:nvSpPr>
          <p:spPr bwMode="auto">
            <a:xfrm>
              <a:off x="768" y="1538"/>
              <a:ext cx="0" cy="33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2" name="Line 1043"/>
            <p:cNvSpPr>
              <a:spLocks noChangeShapeType="1"/>
            </p:cNvSpPr>
            <p:nvPr/>
          </p:nvSpPr>
          <p:spPr bwMode="auto">
            <a:xfrm>
              <a:off x="2160" y="1106"/>
              <a:ext cx="1768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3" name="Line 1044"/>
            <p:cNvSpPr>
              <a:spLocks noChangeShapeType="1"/>
            </p:cNvSpPr>
            <p:nvPr/>
          </p:nvSpPr>
          <p:spPr bwMode="auto">
            <a:xfrm flipH="1">
              <a:off x="3120" y="4082"/>
              <a:ext cx="824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4" name="Line 1045"/>
            <p:cNvSpPr>
              <a:spLocks noChangeShapeType="1"/>
            </p:cNvSpPr>
            <p:nvPr/>
          </p:nvSpPr>
          <p:spPr bwMode="auto">
            <a:xfrm flipH="1">
              <a:off x="1584" y="1106"/>
              <a:ext cx="584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5" name="Line 1046"/>
            <p:cNvSpPr>
              <a:spLocks noChangeShapeType="1"/>
            </p:cNvSpPr>
            <p:nvPr/>
          </p:nvSpPr>
          <p:spPr bwMode="auto">
            <a:xfrm>
              <a:off x="2592" y="1538"/>
              <a:ext cx="144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6" name="Line 1047"/>
            <p:cNvSpPr>
              <a:spLocks noChangeShapeType="1"/>
            </p:cNvSpPr>
            <p:nvPr/>
          </p:nvSpPr>
          <p:spPr bwMode="auto">
            <a:xfrm>
              <a:off x="1584" y="1106"/>
              <a:ext cx="0" cy="29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7" name="Line 1048"/>
            <p:cNvSpPr>
              <a:spLocks noChangeShapeType="1"/>
            </p:cNvSpPr>
            <p:nvPr/>
          </p:nvSpPr>
          <p:spPr bwMode="auto">
            <a:xfrm>
              <a:off x="2400" y="818"/>
              <a:ext cx="0" cy="288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78" name="Rectangle 1049"/>
            <p:cNvSpPr>
              <a:spLocks noChangeArrowheads="1"/>
            </p:cNvSpPr>
            <p:nvPr/>
          </p:nvSpPr>
          <p:spPr bwMode="auto">
            <a:xfrm>
              <a:off x="2736" y="914"/>
              <a:ext cx="1011" cy="6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Sin Células</a:t>
              </a:r>
              <a:endParaRPr lang="es-ES_tradnl" sz="1800">
                <a:solidFill>
                  <a:srgbClr val="000000"/>
                </a:solidFill>
                <a:latin typeface="Comic Sans MS" pitchFamily="66" charset="0"/>
              </a:endParaRPr>
            </a:p>
            <a:p>
              <a:pPr eaLnBrk="0" hangingPunct="0">
                <a:buFontTx/>
                <a:buChar char="•"/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Células inmovilizadas</a:t>
              </a:r>
            </a:p>
            <a:p>
              <a:pPr eaLnBrk="0" hangingPunct="0">
                <a:buFontTx/>
                <a:buChar char="•"/>
              </a:pPr>
              <a:r>
                <a:rPr lang="es-ES_tradnl" sz="1400">
                  <a:solidFill>
                    <a:srgbClr val="000000"/>
                  </a:solidFill>
                  <a:latin typeface="Comic Sans MS" pitchFamily="66" charset="0"/>
                </a:rPr>
                <a:t>Células retenidas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79" name="Rectangle 1050"/>
            <p:cNvSpPr>
              <a:spLocks noChangeArrowheads="1"/>
            </p:cNvSpPr>
            <p:nvPr/>
          </p:nvSpPr>
          <p:spPr bwMode="auto">
            <a:xfrm>
              <a:off x="576" y="866"/>
              <a:ext cx="775" cy="3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2000">
                  <a:solidFill>
                    <a:srgbClr val="000000"/>
                  </a:solidFill>
                  <a:latin typeface="Comic Sans MS" pitchFamily="66" charset="0"/>
                </a:rPr>
                <a:t>Con Células</a:t>
              </a:r>
            </a:p>
          </p:txBody>
        </p:sp>
        <p:sp>
          <p:nvSpPr>
            <p:cNvPr id="27680" name="Line 1051"/>
            <p:cNvSpPr>
              <a:spLocks noChangeShapeType="1"/>
            </p:cNvSpPr>
            <p:nvPr/>
          </p:nvSpPr>
          <p:spPr bwMode="auto">
            <a:xfrm>
              <a:off x="768" y="2162"/>
              <a:ext cx="0" cy="184"/>
            </a:xfrm>
            <a:prstGeom prst="line">
              <a:avLst/>
            </a:prstGeom>
            <a:noFill/>
            <a:ln w="76200">
              <a:solidFill>
                <a:srgbClr val="B50069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81" name="Line 1052"/>
            <p:cNvSpPr>
              <a:spLocks noChangeShapeType="1"/>
            </p:cNvSpPr>
            <p:nvPr/>
          </p:nvSpPr>
          <p:spPr bwMode="auto">
            <a:xfrm>
              <a:off x="768" y="1538"/>
              <a:ext cx="232" cy="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82" name="Line 1053"/>
            <p:cNvSpPr>
              <a:spLocks noChangeShapeType="1"/>
            </p:cNvSpPr>
            <p:nvPr/>
          </p:nvSpPr>
          <p:spPr bwMode="auto">
            <a:xfrm>
              <a:off x="960" y="3986"/>
              <a:ext cx="0" cy="192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83" name="Line 1054"/>
            <p:cNvSpPr>
              <a:spLocks noChangeShapeType="1"/>
            </p:cNvSpPr>
            <p:nvPr/>
          </p:nvSpPr>
          <p:spPr bwMode="auto">
            <a:xfrm>
              <a:off x="3936" y="1106"/>
              <a:ext cx="0" cy="297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84" name="Line 1055"/>
            <p:cNvSpPr>
              <a:spLocks noChangeShapeType="1"/>
            </p:cNvSpPr>
            <p:nvPr/>
          </p:nvSpPr>
          <p:spPr bwMode="auto">
            <a:xfrm>
              <a:off x="2736" y="1538"/>
              <a:ext cx="0" cy="2396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85" name="Line 1056"/>
            <p:cNvSpPr>
              <a:spLocks noChangeShapeType="1"/>
            </p:cNvSpPr>
            <p:nvPr/>
          </p:nvSpPr>
          <p:spPr bwMode="auto">
            <a:xfrm>
              <a:off x="2352" y="4226"/>
              <a:ext cx="0" cy="432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86" name="Line 1057"/>
            <p:cNvSpPr>
              <a:spLocks noChangeShapeType="1"/>
            </p:cNvSpPr>
            <p:nvPr/>
          </p:nvSpPr>
          <p:spPr bwMode="auto">
            <a:xfrm>
              <a:off x="2352" y="5042"/>
              <a:ext cx="0" cy="328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87" name="Rectangle 1058"/>
            <p:cNvSpPr>
              <a:spLocks noChangeArrowheads="1"/>
            </p:cNvSpPr>
            <p:nvPr/>
          </p:nvSpPr>
          <p:spPr bwMode="auto">
            <a:xfrm>
              <a:off x="192" y="1490"/>
              <a:ext cx="475" cy="27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800">
                  <a:solidFill>
                    <a:srgbClr val="000000"/>
                  </a:solidFill>
                  <a:latin typeface="Comic Sans MS" pitchFamily="66" charset="0"/>
                </a:rPr>
                <a:t>Células</a:t>
              </a:r>
            </a:p>
          </p:txBody>
        </p:sp>
        <p:sp>
          <p:nvSpPr>
            <p:cNvPr id="27688" name="Rectangle 1059"/>
            <p:cNvSpPr>
              <a:spLocks noChangeArrowheads="1"/>
            </p:cNvSpPr>
            <p:nvPr/>
          </p:nvSpPr>
          <p:spPr bwMode="auto">
            <a:xfrm>
              <a:off x="2208" y="2690"/>
              <a:ext cx="867" cy="277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r>
                <a:rPr lang="es-ES_tradnl" sz="1800">
                  <a:solidFill>
                    <a:srgbClr val="000000"/>
                  </a:solidFill>
                  <a:latin typeface="Comic Sans MS" pitchFamily="66" charset="0"/>
                </a:rPr>
                <a:t>Sobrenadante</a:t>
              </a:r>
            </a:p>
          </p:txBody>
        </p:sp>
        <p:sp>
          <p:nvSpPr>
            <p:cNvPr id="27689" name="Rectangle 1060"/>
            <p:cNvSpPr>
              <a:spLocks noChangeArrowheads="1"/>
            </p:cNvSpPr>
            <p:nvPr/>
          </p:nvSpPr>
          <p:spPr bwMode="auto">
            <a:xfrm>
              <a:off x="144" y="4658"/>
              <a:ext cx="94" cy="3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endParaRPr lang="es-ES_tradnl" sz="22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90" name="Rectangle 1061"/>
            <p:cNvSpPr>
              <a:spLocks noChangeArrowheads="1"/>
            </p:cNvSpPr>
            <p:nvPr/>
          </p:nvSpPr>
          <p:spPr bwMode="auto">
            <a:xfrm>
              <a:off x="240" y="3601"/>
              <a:ext cx="1546" cy="450"/>
            </a:xfrm>
            <a:prstGeom prst="rect">
              <a:avLst/>
            </a:prstGeom>
            <a:noFill/>
            <a:ln w="12700">
              <a:solidFill>
                <a:srgbClr val="618FFD"/>
              </a:solidFill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es-ES_tradnl" sz="1600">
                  <a:solidFill>
                    <a:srgbClr val="000000"/>
                  </a:solidFill>
                  <a:latin typeface="Comic Sans MS" pitchFamily="66" charset="0"/>
                </a:rPr>
                <a:t>Tratamiento de cuerpos incluidos</a:t>
              </a:r>
              <a:endParaRPr lang="es-ES_tradnl" sz="20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91" name="Line 1062"/>
            <p:cNvSpPr>
              <a:spLocks noChangeShapeType="1"/>
            </p:cNvSpPr>
            <p:nvPr/>
          </p:nvSpPr>
          <p:spPr bwMode="auto">
            <a:xfrm>
              <a:off x="768" y="3362"/>
              <a:ext cx="0" cy="240"/>
            </a:xfrm>
            <a:prstGeom prst="line">
              <a:avLst/>
            </a:prstGeom>
            <a:noFill/>
            <a:ln w="76200">
              <a:solidFill>
                <a:srgbClr val="DC008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692" name="Rectangle 1063"/>
            <p:cNvSpPr>
              <a:spLocks noChangeArrowheads="1"/>
            </p:cNvSpPr>
            <p:nvPr/>
          </p:nvSpPr>
          <p:spPr bwMode="auto">
            <a:xfrm>
              <a:off x="2640" y="1633"/>
              <a:ext cx="140" cy="277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eaLnBrk="0" hangingPunct="0">
                <a:buFontTx/>
                <a:buChar char="•"/>
              </a:pPr>
              <a:endParaRPr lang="es-ES_tradnl" sz="18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93" name="Rectangle 1064"/>
            <p:cNvSpPr>
              <a:spLocks noChangeArrowheads="1"/>
            </p:cNvSpPr>
            <p:nvPr/>
          </p:nvSpPr>
          <p:spPr bwMode="auto">
            <a:xfrm>
              <a:off x="3120" y="4658"/>
              <a:ext cx="1056" cy="32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endParaRPr lang="es-ES_tradnl" sz="220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27694" name="Rectangle 1065"/>
            <p:cNvSpPr>
              <a:spLocks noChangeArrowheads="1"/>
            </p:cNvSpPr>
            <p:nvPr/>
          </p:nvSpPr>
          <p:spPr bwMode="auto">
            <a:xfrm>
              <a:off x="2928" y="5330"/>
              <a:ext cx="1248" cy="48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pPr eaLnBrk="0" hangingPunct="0"/>
              <a:r>
                <a:rPr lang="es-ES_tradnl" sz="1200" u="sng">
                  <a:solidFill>
                    <a:srgbClr val="000000"/>
                  </a:solidFill>
                  <a:latin typeface="Comic Sans MS" pitchFamily="66" charset="0"/>
                </a:rPr>
                <a:t>Permite</a:t>
              </a:r>
            </a:p>
            <a:p>
              <a:pPr eaLnBrk="0" hangingPunct="0">
                <a:buFontTx/>
                <a:buChar char="•"/>
              </a:pPr>
              <a:r>
                <a:rPr lang="es-ES_tradnl" sz="1200">
                  <a:solidFill>
                    <a:srgbClr val="000000"/>
                  </a:solidFill>
                  <a:latin typeface="Comic Sans MS" pitchFamily="66" charset="0"/>
                </a:rPr>
                <a:t>Altos niveles de pureza</a:t>
              </a:r>
            </a:p>
            <a:p>
              <a:pPr eaLnBrk="0" hangingPunct="0">
                <a:buFontTx/>
                <a:buChar char="•"/>
              </a:pPr>
              <a:r>
                <a:rPr lang="es-ES_tradnl" sz="1200">
                  <a:solidFill>
                    <a:srgbClr val="000000"/>
                  </a:solidFill>
                  <a:latin typeface="Comic Sans MS" pitchFamily="66" charset="0"/>
                </a:rPr>
                <a:t>Estabilidad del producto</a:t>
              </a:r>
            </a:p>
          </p:txBody>
        </p:sp>
      </p:grpSp>
      <p:grpSp>
        <p:nvGrpSpPr>
          <p:cNvPr id="27651" name="Group 1066"/>
          <p:cNvGrpSpPr>
            <a:grpSpLocks/>
          </p:cNvGrpSpPr>
          <p:nvPr/>
        </p:nvGrpSpPr>
        <p:grpSpPr bwMode="auto">
          <a:xfrm>
            <a:off x="533400" y="762000"/>
            <a:ext cx="6553200" cy="4419600"/>
            <a:chOff x="336" y="480"/>
            <a:chExt cx="4128" cy="2784"/>
          </a:xfrm>
        </p:grpSpPr>
        <p:sp>
          <p:nvSpPr>
            <p:cNvPr id="27652" name="Oval 1067"/>
            <p:cNvSpPr>
              <a:spLocks noChangeArrowheads="1"/>
            </p:cNvSpPr>
            <p:nvPr/>
          </p:nvSpPr>
          <p:spPr bwMode="auto">
            <a:xfrm>
              <a:off x="1296" y="480"/>
              <a:ext cx="2304" cy="67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53" name="Oval 1068"/>
            <p:cNvSpPr>
              <a:spLocks noChangeArrowheads="1"/>
            </p:cNvSpPr>
            <p:nvPr/>
          </p:nvSpPr>
          <p:spPr bwMode="auto">
            <a:xfrm>
              <a:off x="384" y="1296"/>
              <a:ext cx="2304" cy="67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54" name="Oval 1069"/>
            <p:cNvSpPr>
              <a:spLocks noChangeArrowheads="1"/>
            </p:cNvSpPr>
            <p:nvPr/>
          </p:nvSpPr>
          <p:spPr bwMode="auto">
            <a:xfrm>
              <a:off x="2160" y="2592"/>
              <a:ext cx="2304" cy="67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27655" name="Oval 1070"/>
            <p:cNvSpPr>
              <a:spLocks noChangeArrowheads="1"/>
            </p:cNvSpPr>
            <p:nvPr/>
          </p:nvSpPr>
          <p:spPr bwMode="auto">
            <a:xfrm>
              <a:off x="336" y="2352"/>
              <a:ext cx="2304" cy="67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47" name="4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5</a:t>
            </a:fld>
            <a:endParaRPr lang="es-ES"/>
          </a:p>
        </p:txBody>
      </p:sp>
      <p:sp>
        <p:nvSpPr>
          <p:cNvPr id="48" name="4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11560" y="1196752"/>
            <a:ext cx="453427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CL" dirty="0" smtClean="0"/>
              <a:t>Se generan 2 torbellinos:</a:t>
            </a:r>
          </a:p>
          <a:p>
            <a:r>
              <a:rPr lang="es-CL" dirty="0" smtClean="0"/>
              <a:t>Primario </a:t>
            </a:r>
          </a:p>
          <a:p>
            <a:r>
              <a:rPr lang="es-CL" dirty="0" smtClean="0"/>
              <a:t>Secundario</a:t>
            </a:r>
          </a:p>
          <a:p>
            <a:endParaRPr lang="es-CL" dirty="0" smtClean="0"/>
          </a:p>
          <a:p>
            <a:pPr algn="just"/>
            <a:r>
              <a:rPr lang="es-CL" dirty="0" smtClean="0"/>
              <a:t>Solo una </a:t>
            </a:r>
            <a:r>
              <a:rPr lang="es-CL" dirty="0" smtClean="0"/>
              <a:t>parte de la corriente </a:t>
            </a:r>
            <a:r>
              <a:rPr lang="es-CL" dirty="0" smtClean="0"/>
              <a:t>es evacuada </a:t>
            </a:r>
            <a:r>
              <a:rPr lang="es-CL" dirty="0" smtClean="0"/>
              <a:t>como flujo inferior (</a:t>
            </a:r>
            <a:r>
              <a:rPr lang="es-CL" dirty="0" err="1" smtClean="0"/>
              <a:t>underflow</a:t>
            </a:r>
            <a:r>
              <a:rPr lang="es-CL" dirty="0" smtClean="0"/>
              <a:t>), transportando </a:t>
            </a:r>
            <a:r>
              <a:rPr lang="es-CL" dirty="0" smtClean="0"/>
              <a:t>las partículas </a:t>
            </a:r>
            <a:r>
              <a:rPr lang="es-CL" dirty="0" smtClean="0"/>
              <a:t>gruesas o inclusive todos los sólidos con ella. </a:t>
            </a:r>
            <a:endParaRPr lang="es-CL" dirty="0" smtClean="0"/>
          </a:p>
          <a:p>
            <a:endParaRPr lang="es-ES" sz="6600" dirty="0" smtClean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s-ES_tradnl" sz="2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es-ES" sz="20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2582122" y="500042"/>
            <a:ext cx="400302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¿ Cómo opera un </a:t>
            </a:r>
            <a:r>
              <a:rPr lang="es-ES_tradnl" sz="2000" b="1" u="sng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Hidrociclón</a:t>
            </a:r>
            <a:r>
              <a:rPr lang="es-ES_tradnl" sz="2000" b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?</a:t>
            </a:r>
          </a:p>
          <a:p>
            <a:pPr algn="ctr">
              <a:spcBef>
                <a:spcPct val="50000"/>
              </a:spcBef>
            </a:pPr>
            <a:r>
              <a:rPr lang="es-ES_tradnl" sz="1200" b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ciclones</a:t>
            </a:r>
            <a:endParaRPr lang="es-ES_tradnl" sz="1200" b="1" u="sng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50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196752"/>
            <a:ext cx="3743325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6012160" y="5949280"/>
            <a:ext cx="266429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L" sz="2000" dirty="0" smtClean="0">
                <a:solidFill>
                  <a:srgbClr val="FF0000"/>
                </a:solidFill>
              </a:rPr>
              <a:t>Corriente con sólidos</a:t>
            </a:r>
            <a:endParaRPr lang="es-CL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539552" y="1402432"/>
            <a:ext cx="453427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es-CL" dirty="0" smtClean="0"/>
              <a:t>La mayoría del </a:t>
            </a:r>
            <a:r>
              <a:rPr lang="es-CL" dirty="0" smtClean="0"/>
              <a:t>líquido (que ha sido limpiado por la sedimentación de </a:t>
            </a:r>
            <a:r>
              <a:rPr lang="es-CL" dirty="0" smtClean="0"/>
              <a:t>los sólidos </a:t>
            </a:r>
            <a:r>
              <a:rPr lang="es-CL" dirty="0" smtClean="0"/>
              <a:t>en el torbellino primario, o bien que transporta las </a:t>
            </a:r>
            <a:r>
              <a:rPr lang="es-CL" dirty="0" smtClean="0"/>
              <a:t>partículas finas </a:t>
            </a:r>
            <a:r>
              <a:rPr lang="es-CL" dirty="0" smtClean="0"/>
              <a:t>sobrantes con él), es forzado a abandonar el ciclón a </a:t>
            </a:r>
            <a:r>
              <a:rPr lang="es-CL" dirty="0" smtClean="0"/>
              <a:t>través de </a:t>
            </a:r>
            <a:r>
              <a:rPr lang="es-CL" dirty="0" smtClean="0"/>
              <a:t>la tobera del flujo superior (</a:t>
            </a:r>
            <a:r>
              <a:rPr lang="es-CL" dirty="0" err="1" smtClean="0"/>
              <a:t>overflow</a:t>
            </a:r>
            <a:r>
              <a:rPr lang="es-CL" dirty="0" smtClean="0"/>
              <a:t>) formando un </a:t>
            </a:r>
            <a:r>
              <a:rPr lang="es-CL" dirty="0" smtClean="0"/>
              <a:t>torbellino secundario </a:t>
            </a:r>
            <a:r>
              <a:rPr lang="es-CL" dirty="0" smtClean="0"/>
              <a:t>ascendente alrededor del núcleo de la carcasa. </a:t>
            </a:r>
            <a:endParaRPr lang="es-ES" sz="20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2582122" y="500042"/>
            <a:ext cx="400302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¿ Cómo opera un </a:t>
            </a:r>
            <a:r>
              <a:rPr lang="es-ES_tradnl" sz="2000" b="1" u="sng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Hidrociclón</a:t>
            </a:r>
            <a:r>
              <a:rPr lang="es-ES_tradnl" sz="2000" b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?</a:t>
            </a:r>
          </a:p>
          <a:p>
            <a:pPr algn="ctr">
              <a:spcBef>
                <a:spcPct val="50000"/>
              </a:spcBef>
            </a:pPr>
            <a:r>
              <a:rPr lang="es-ES_tradnl" sz="1200" b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ciclones</a:t>
            </a:r>
            <a:endParaRPr lang="es-ES_tradnl" sz="1200" b="1" u="sng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51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Separación y Procesos Biotecnológicos-2010</a:t>
            </a:r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196752"/>
            <a:ext cx="3743325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6300192" y="836712"/>
            <a:ext cx="266429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L" sz="2000" dirty="0" smtClean="0">
                <a:solidFill>
                  <a:srgbClr val="FF0000"/>
                </a:solidFill>
              </a:rPr>
              <a:t>Corriente sin sólidos</a:t>
            </a:r>
            <a:endParaRPr lang="es-CL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539552" y="1402432"/>
            <a:ext cx="453427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es-CL" dirty="0" smtClean="0"/>
              <a:t>Operación relativamente nueva para utilizar en separación principalmente de células, especialmente mamíferas, dado que no genera esfuerzos de corte muy altos. </a:t>
            </a:r>
            <a:endParaRPr lang="es-ES" sz="20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643311" y="500042"/>
            <a:ext cx="188064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000" b="1" u="sng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Hidrociclones</a:t>
            </a:r>
            <a:endParaRPr lang="es-ES_tradnl" sz="2000" b="1" u="sng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s-ES_tradnl" sz="1200" b="1" u="sng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ciclones</a:t>
            </a:r>
            <a:endParaRPr lang="es-ES_tradnl" sz="1200" b="1" u="sng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52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Separación y Procesos Biotecnológicos-2010</a:t>
            </a:r>
            <a:endParaRPr lang="es-E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196752"/>
            <a:ext cx="3743325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6300192" y="836712"/>
            <a:ext cx="266429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CL" sz="2000" dirty="0" smtClean="0">
                <a:solidFill>
                  <a:srgbClr val="FF0000"/>
                </a:solidFill>
              </a:rPr>
              <a:t>Corriente sin sólidos</a:t>
            </a:r>
            <a:endParaRPr lang="es-CL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457200" y="685800"/>
            <a:ext cx="8153400" cy="327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spcBef>
                <a:spcPct val="20000"/>
              </a:spcBef>
            </a:pPr>
            <a:r>
              <a:rPr lang="es-CL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Referencias:</a:t>
            </a:r>
          </a:p>
          <a:p>
            <a:pPr marL="457200" indent="-457200" algn="just">
              <a:spcBef>
                <a:spcPct val="20000"/>
              </a:spcBef>
              <a:buFontTx/>
              <a:buAutoNum type="arabicPeriod"/>
            </a:pP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Belter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P.,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Cussler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E.L. and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Hu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Wei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Shou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"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Bioseparations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: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Dowstream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Processing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for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Biotechnology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":, John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Wiley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and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Sons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, 1988.</a:t>
            </a:r>
          </a:p>
          <a:p>
            <a:pPr marL="457200" indent="-457200" algn="just">
              <a:spcBef>
                <a:spcPct val="20000"/>
              </a:spcBef>
              <a:buFontTx/>
              <a:buAutoNum type="arabicPeriod"/>
            </a:pP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Doran M."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Bioprocess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Engineering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Principles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",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Academic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Press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 1995.</a:t>
            </a:r>
          </a:p>
          <a:p>
            <a:pPr marL="457200" indent="-457200" algn="just">
              <a:spcBef>
                <a:spcPct val="20000"/>
              </a:spcBef>
              <a:buFontTx/>
              <a:buAutoNum type="arabicPeriod"/>
            </a:pPr>
            <a:r>
              <a:rPr lang="es-ES" sz="18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Tejeda,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R.M.Montesinos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R.Guzmán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"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Bioseparaciones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", Editorial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Unison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 </a:t>
            </a:r>
            <a:r>
              <a:rPr lang="es-ES" sz="18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1995.</a:t>
            </a:r>
          </a:p>
          <a:p>
            <a:pPr marL="457200" indent="-457200" algn="just">
              <a:spcBef>
                <a:spcPct val="20000"/>
              </a:spcBef>
              <a:buFontTx/>
              <a:buAutoNum type="arabicPeriod"/>
            </a:pPr>
            <a:r>
              <a:rPr lang="es-ES" sz="1800" dirty="0" err="1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Hutti</a:t>
            </a:r>
            <a:r>
              <a:rPr lang="es-ES" sz="18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-</a:t>
            </a:r>
            <a:r>
              <a:rPr lang="es-ES" sz="1800" dirty="0" err="1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Kaul</a:t>
            </a:r>
            <a:r>
              <a:rPr lang="es-ES" sz="18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R.,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Mattiasson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es-ES" sz="1800" dirty="0" err="1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B</a:t>
            </a:r>
            <a:r>
              <a:rPr lang="es-ES" sz="1800" dirty="0" err="1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.,Isolation</a:t>
            </a:r>
            <a:r>
              <a:rPr lang="es-ES" sz="18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and </a:t>
            </a:r>
            <a:r>
              <a:rPr lang="es-ES" sz="1800" dirty="0" err="1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purification</a:t>
            </a:r>
            <a:r>
              <a:rPr lang="es-ES" sz="18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 of </a:t>
            </a:r>
            <a:r>
              <a:rPr lang="es-ES" sz="1800" dirty="0" err="1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proteins</a:t>
            </a:r>
            <a:r>
              <a:rPr lang="es-ES" sz="1800" dirty="0" smtClean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, </a:t>
            </a:r>
            <a:r>
              <a:rPr lang="es-ES" sz="1800" dirty="0">
                <a:solidFill>
                  <a:schemeClr val="accent2"/>
                </a:solidFill>
                <a:latin typeface="Comic Sans MS" pitchFamily="66" charset="0"/>
                <a:cs typeface="Times New Roman" pitchFamily="18" charset="0"/>
              </a:rPr>
              <a:t>MARCEL DEKKER, INC.2003</a:t>
            </a:r>
          </a:p>
          <a:p>
            <a:pPr marL="457200" indent="-457200" algn="just">
              <a:spcBef>
                <a:spcPct val="20000"/>
              </a:spcBef>
              <a:buFontTx/>
              <a:buAutoNum type="arabicPeriod"/>
            </a:pPr>
            <a:endParaRPr lang="es-ES" sz="1800" dirty="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  <a:p>
            <a:pPr marL="457200" indent="-457200">
              <a:spcBef>
                <a:spcPct val="50000"/>
              </a:spcBef>
            </a:pPr>
            <a:endParaRPr lang="es-ES" sz="1800" dirty="0">
              <a:solidFill>
                <a:schemeClr val="accent2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53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285720" y="571480"/>
            <a:ext cx="5214974" cy="5715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 lnSpcReduction="1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r>
              <a:rPr lang="es-CL" sz="3600" dirty="0" smtClean="0">
                <a:solidFill>
                  <a:schemeClr val="tx1"/>
                </a:solidFill>
              </a:rPr>
              <a:t>Que debemos aprender</a:t>
            </a:r>
            <a:endParaRPr lang="es-ES" sz="3300" dirty="0">
              <a:solidFill>
                <a:schemeClr val="tx1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671798-3971-4BA5-83B6-E9B6469932C1}" type="slidenum">
              <a:rPr lang="es-ES" smtClean="0"/>
              <a:pPr>
                <a:defRPr/>
              </a:pPr>
              <a:t>54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6"/>
          <p:cNvSpPr>
            <a:spLocks noChangeArrowheads="1"/>
          </p:cNvSpPr>
          <p:nvPr/>
        </p:nvSpPr>
        <p:spPr bwMode="auto">
          <a:xfrm>
            <a:off x="304800" y="49213"/>
            <a:ext cx="8382000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marL="228600" indent="-457200" algn="ctr">
              <a:tabLst>
                <a:tab pos="-457200" algn="l"/>
                <a:tab pos="1824038" algn="l"/>
              </a:tabLst>
            </a:pPr>
            <a:r>
              <a:rPr lang="es-ES_tradnl" b="1" u="sng">
                <a:latin typeface="Comic Sans MS" pitchFamily="66" charset="0"/>
              </a:rPr>
              <a:t>Procesos de Separaciones Sólido-Líquido</a:t>
            </a:r>
          </a:p>
          <a:p>
            <a:pPr marL="228600" indent="-457200" algn="just" eaLnBrk="0" hangingPunct="0">
              <a:tabLst>
                <a:tab pos="-457200" algn="l"/>
                <a:tab pos="1824038" algn="l"/>
              </a:tabLst>
            </a:pPr>
            <a:endParaRPr lang="es-ES_tradnl">
              <a:cs typeface="Times New Roman" pitchFamily="18" charset="0"/>
            </a:endParaRPr>
          </a:p>
          <a:p>
            <a:pPr marL="228600" indent="-457200" algn="ctr" eaLnBrk="0" hangingPunct="0">
              <a:tabLst>
                <a:tab pos="-457200" algn="l"/>
                <a:tab pos="1824038" algn="l"/>
              </a:tabLst>
            </a:pPr>
            <a:r>
              <a:rPr lang="es-ES_tradnl" b="1">
                <a:latin typeface="Comic Sans MS" pitchFamily="66" charset="0"/>
                <a:cs typeface="Times New Roman" pitchFamily="18" charset="0"/>
              </a:rPr>
              <a:t>¿ Cuándo se utiliza la separación sólido-líquido?	</a:t>
            </a:r>
            <a:endParaRPr lang="es-ES_tradnl">
              <a:cs typeface="Times New Roman" pitchFamily="18" charset="0"/>
            </a:endParaRPr>
          </a:p>
          <a:p>
            <a:pPr marL="228600" indent="-457200" algn="just" eaLnBrk="0" hangingPunct="0"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ChangeArrowheads="1"/>
          </p:cNvSpPr>
          <p:nvPr/>
        </p:nvSpPr>
        <p:spPr bwMode="auto">
          <a:xfrm>
            <a:off x="304800" y="49213"/>
            <a:ext cx="8382000" cy="333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marL="228600" indent="-457200" algn="ctr">
              <a:tabLst>
                <a:tab pos="-457200" algn="l"/>
                <a:tab pos="1824038" algn="l"/>
              </a:tabLst>
            </a:pPr>
            <a:r>
              <a:rPr lang="es-ES_tradnl" b="1" u="sng">
                <a:latin typeface="Comic Sans MS" pitchFamily="66" charset="0"/>
              </a:rPr>
              <a:t>Procesos de Separaciones Sólido-Líquido</a:t>
            </a:r>
          </a:p>
          <a:p>
            <a:pPr marL="228600" indent="-457200" algn="just" eaLnBrk="0" hangingPunct="0">
              <a:tabLst>
                <a:tab pos="-457200" algn="l"/>
                <a:tab pos="1824038" algn="l"/>
              </a:tabLst>
            </a:pPr>
            <a:endParaRPr lang="es-ES_tradnl">
              <a:cs typeface="Times New Roman" pitchFamily="18" charset="0"/>
            </a:endParaRPr>
          </a:p>
          <a:p>
            <a:pPr marL="228600" indent="-457200" algn="ctr" eaLnBrk="0" hangingPunct="0">
              <a:tabLst>
                <a:tab pos="-457200" algn="l"/>
                <a:tab pos="1824038" algn="l"/>
              </a:tabLst>
            </a:pPr>
            <a:r>
              <a:rPr lang="es-ES_tradnl" b="1">
                <a:latin typeface="Comic Sans MS" pitchFamily="66" charset="0"/>
                <a:cs typeface="Times New Roman" pitchFamily="18" charset="0"/>
              </a:rPr>
              <a:t>¿ Cuándo se utiliza la separación sólido-líquido?	</a:t>
            </a:r>
          </a:p>
          <a:p>
            <a:pPr marL="228600" indent="-457200" algn="ctr" eaLnBrk="0" hangingPunct="0">
              <a:tabLst>
                <a:tab pos="-457200" algn="l"/>
                <a:tab pos="1824038" algn="l"/>
              </a:tabLst>
            </a:pPr>
            <a:endParaRPr lang="es-ES_tradnl">
              <a:cs typeface="Times New Roman" pitchFamily="18" charset="0"/>
            </a:endParaRP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Separación de células</a:t>
            </a:r>
            <a:endParaRPr lang="es-ES_tradnl" sz="2000">
              <a:cs typeface="Times New Roman" pitchFamily="18" charset="0"/>
            </a:endParaRP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cs typeface="Times New Roman" pitchFamily="18" charset="0"/>
              </a:rPr>
              <a:t> </a:t>
            </a:r>
            <a:r>
              <a:rPr lang="es-ES_tradnl" sz="2000">
                <a:latin typeface="Comic Sans MS" pitchFamily="66" charset="0"/>
                <a:cs typeface="Times New Roman" pitchFamily="18" charset="0"/>
              </a:rPr>
              <a:t>Separación de desechos celulares</a:t>
            </a:r>
            <a:endParaRPr lang="es-ES_tradnl" sz="2000">
              <a:cs typeface="Times New Roman" pitchFamily="18" charset="0"/>
            </a:endParaRP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cs typeface="Times New Roman" pitchFamily="18" charset="0"/>
              </a:rPr>
              <a:t> </a:t>
            </a:r>
            <a:r>
              <a:rPr lang="es-ES_tradnl" sz="2000">
                <a:latin typeface="Comic Sans MS" pitchFamily="66" charset="0"/>
                <a:cs typeface="Times New Roman" pitchFamily="18" charset="0"/>
              </a:rPr>
              <a:t>Recuperación de cuerpos incluidos  ¿ Qué son?</a:t>
            </a: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Concentración</a:t>
            </a:r>
          </a:p>
          <a:p>
            <a:pPr marL="228600" indent="-457200" algn="just" eaLnBrk="0" hangingPunct="0">
              <a:tabLst>
                <a:tab pos="-457200" algn="l"/>
                <a:tab pos="1824038" algn="l"/>
              </a:tabLst>
            </a:pPr>
            <a:endParaRPr lang="es-ES_tradnl" sz="2000">
              <a:cs typeface="Times New Roman" pitchFamily="18" charset="0"/>
            </a:endParaRPr>
          </a:p>
          <a:p>
            <a:pPr marL="228600" indent="-457200" algn="just" eaLnBrk="0" hangingPunct="0"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304800" y="49213"/>
            <a:ext cx="8382000" cy="297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marL="228600" indent="-457200" algn="ctr">
              <a:tabLst>
                <a:tab pos="-457200" algn="l"/>
                <a:tab pos="1824038" algn="l"/>
              </a:tabLst>
            </a:pPr>
            <a:r>
              <a:rPr lang="es-ES_tradnl" b="1" u="sng">
                <a:latin typeface="Comic Sans MS" pitchFamily="66" charset="0"/>
              </a:rPr>
              <a:t>Procesos de Separaciones Sólido-Líquido</a:t>
            </a:r>
          </a:p>
          <a:p>
            <a:pPr marL="228600" indent="-457200" algn="just" eaLnBrk="0" hangingPunct="0">
              <a:tabLst>
                <a:tab pos="-457200" algn="l"/>
                <a:tab pos="1824038" algn="l"/>
              </a:tabLst>
            </a:pPr>
            <a:endParaRPr lang="es-ES_tradnl">
              <a:cs typeface="Times New Roman" pitchFamily="18" charset="0"/>
            </a:endParaRPr>
          </a:p>
          <a:p>
            <a:pPr marL="228600" indent="-457200" algn="ctr" eaLnBrk="0" hangingPunct="0">
              <a:tabLst>
                <a:tab pos="-457200" algn="l"/>
                <a:tab pos="1824038" algn="l"/>
              </a:tabLst>
            </a:pPr>
            <a:r>
              <a:rPr lang="es-ES_tradnl" b="1">
                <a:latin typeface="Comic Sans MS" pitchFamily="66" charset="0"/>
                <a:cs typeface="Times New Roman" pitchFamily="18" charset="0"/>
              </a:rPr>
              <a:t>¿ Cuándo se utiliza la separación sólido-líquido?	</a:t>
            </a:r>
            <a:endParaRPr lang="es-ES_tradnl">
              <a:cs typeface="Times New Roman" pitchFamily="18" charset="0"/>
            </a:endParaRP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Separación de células</a:t>
            </a:r>
            <a:endParaRPr lang="es-ES_tradnl" sz="2000">
              <a:cs typeface="Times New Roman" pitchFamily="18" charset="0"/>
            </a:endParaRP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cs typeface="Times New Roman" pitchFamily="18" charset="0"/>
              </a:rPr>
              <a:t> </a:t>
            </a:r>
            <a:r>
              <a:rPr lang="es-ES_tradnl" sz="2000">
                <a:latin typeface="Comic Sans MS" pitchFamily="66" charset="0"/>
                <a:cs typeface="Times New Roman" pitchFamily="18" charset="0"/>
              </a:rPr>
              <a:t>Separación de desechos celulares</a:t>
            </a:r>
            <a:endParaRPr lang="es-ES_tradnl" sz="2000">
              <a:cs typeface="Times New Roman" pitchFamily="18" charset="0"/>
            </a:endParaRP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cs typeface="Times New Roman" pitchFamily="18" charset="0"/>
              </a:rPr>
              <a:t> </a:t>
            </a:r>
            <a:r>
              <a:rPr lang="es-ES_tradnl" sz="2000">
                <a:latin typeface="Comic Sans MS" pitchFamily="66" charset="0"/>
                <a:cs typeface="Times New Roman" pitchFamily="18" charset="0"/>
              </a:rPr>
              <a:t>Recuperación de cuerpos incluidos  ¿ Qué son?</a:t>
            </a: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Concentración</a:t>
            </a:r>
          </a:p>
          <a:p>
            <a:pPr marL="228600" indent="-457200" algn="just" eaLnBrk="0" hangingPunct="0">
              <a:tabLst>
                <a:tab pos="-457200" algn="l"/>
                <a:tab pos="1824038" algn="l"/>
              </a:tabLst>
            </a:pPr>
            <a:endParaRPr lang="es-ES_tradnl" sz="2000">
              <a:cs typeface="Times New Roman" pitchFamily="18" charset="0"/>
            </a:endParaRPr>
          </a:p>
          <a:p>
            <a:pPr marL="228600" indent="-457200" algn="just" eaLnBrk="0" hangingPunct="0"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304800" y="49213"/>
            <a:ext cx="8382000" cy="686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pPr marL="228600" indent="-457200" algn="ctr">
              <a:tabLst>
                <a:tab pos="-457200" algn="l"/>
                <a:tab pos="1824038" algn="l"/>
              </a:tabLst>
            </a:pPr>
            <a:r>
              <a:rPr lang="es-ES_tradnl" b="1" u="sng">
                <a:latin typeface="Comic Sans MS" pitchFamily="66" charset="0"/>
              </a:rPr>
              <a:t>PProcesos de Separaciones Sólido-Líquido</a:t>
            </a:r>
            <a:endParaRPr lang="es-ES_tradnl">
              <a:cs typeface="Times New Roman" pitchFamily="18" charset="0"/>
            </a:endParaRPr>
          </a:p>
          <a:p>
            <a:pPr marL="228600" indent="-457200" algn="ctr" eaLnBrk="0" hangingPunct="0">
              <a:tabLst>
                <a:tab pos="-457200" algn="l"/>
                <a:tab pos="1824038" algn="l"/>
              </a:tabLst>
            </a:pPr>
            <a:r>
              <a:rPr lang="es-ES_tradnl" b="1">
                <a:latin typeface="Comic Sans MS" pitchFamily="66" charset="0"/>
                <a:cs typeface="Times New Roman" pitchFamily="18" charset="0"/>
              </a:rPr>
              <a:t>¿ Cuándo se utiliza la separación sólido-líquido?	</a:t>
            </a:r>
            <a:endParaRPr lang="es-ES_tradnl">
              <a:cs typeface="Times New Roman" pitchFamily="18" charset="0"/>
            </a:endParaRP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Separación de células</a:t>
            </a:r>
            <a:endParaRPr lang="es-ES_tradnl" sz="2000">
              <a:cs typeface="Times New Roman" pitchFamily="18" charset="0"/>
            </a:endParaRP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cs typeface="Times New Roman" pitchFamily="18" charset="0"/>
              </a:rPr>
              <a:t> </a:t>
            </a:r>
            <a:r>
              <a:rPr lang="es-ES_tradnl" sz="2000">
                <a:latin typeface="Comic Sans MS" pitchFamily="66" charset="0"/>
                <a:cs typeface="Times New Roman" pitchFamily="18" charset="0"/>
              </a:rPr>
              <a:t>Separación de desechos celulares</a:t>
            </a:r>
            <a:endParaRPr lang="es-ES_tradnl" sz="2000">
              <a:cs typeface="Times New Roman" pitchFamily="18" charset="0"/>
            </a:endParaRP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cs typeface="Times New Roman" pitchFamily="18" charset="0"/>
              </a:rPr>
              <a:t> </a:t>
            </a:r>
            <a:r>
              <a:rPr lang="es-ES_tradnl" sz="2000">
                <a:latin typeface="Comic Sans MS" pitchFamily="66" charset="0"/>
                <a:cs typeface="Times New Roman" pitchFamily="18" charset="0"/>
              </a:rPr>
              <a:t>Recuperación de cuerpos incluidos  ¿ Qué son?</a:t>
            </a:r>
          </a:p>
          <a:p>
            <a:pPr marL="914400" lvl="1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Concentración</a:t>
            </a:r>
            <a:endParaRPr lang="es-ES_tradnl" sz="2000">
              <a:cs typeface="Times New Roman" pitchFamily="18" charset="0"/>
            </a:endParaRPr>
          </a:p>
          <a:p>
            <a:pPr marL="228600" indent="-457200" algn="ctr" eaLnBrk="0" hangingPunct="0">
              <a:tabLst>
                <a:tab pos="-457200" algn="l"/>
                <a:tab pos="1824038" algn="l"/>
              </a:tabLst>
            </a:pPr>
            <a:r>
              <a:rPr lang="es-ES_tradnl" b="1">
                <a:latin typeface="Comic Sans MS" pitchFamily="66" charset="0"/>
                <a:cs typeface="Times New Roman" pitchFamily="18" charset="0"/>
              </a:rPr>
              <a:t>¿Qué contiene la suspensión proveniente del fermentador?</a:t>
            </a:r>
            <a:endParaRPr lang="es-ES_tradnl">
              <a:cs typeface="Times New Roman" pitchFamily="18" charset="0"/>
            </a:endParaRPr>
          </a:p>
          <a:p>
            <a:pPr marL="2286000" lvl="4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 m.o intactos</a:t>
            </a:r>
            <a:endParaRPr lang="es-ES_tradnl" sz="2000">
              <a:cs typeface="Times New Roman" pitchFamily="18" charset="0"/>
            </a:endParaRPr>
          </a:p>
          <a:p>
            <a:pPr marL="2286000" lvl="4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cs typeface="Times New Roman" pitchFamily="18" charset="0"/>
              </a:rPr>
              <a:t> </a:t>
            </a:r>
            <a:r>
              <a:rPr lang="es-ES_tradnl" sz="2000">
                <a:latin typeface="Comic Sans MS" pitchFamily="66" charset="0"/>
                <a:cs typeface="Times New Roman" pitchFamily="18" charset="0"/>
              </a:rPr>
              <a:t>Fragmentos de m.o 	¿Por qué?</a:t>
            </a:r>
            <a:endParaRPr lang="es-ES_tradnl" sz="2000">
              <a:cs typeface="Times New Roman" pitchFamily="18" charset="0"/>
            </a:endParaRPr>
          </a:p>
          <a:p>
            <a:pPr marL="914400" lvl="1" indent="-457200" algn="just" eaLnBrk="0" hangingPunct="0">
              <a:tabLst>
                <a:tab pos="-457200" algn="l"/>
                <a:tab pos="1824038" algn="l"/>
              </a:tabLst>
            </a:pPr>
            <a:r>
              <a:rPr lang="es-ES_tradnl" sz="2000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Fase sólida</a:t>
            </a:r>
            <a:r>
              <a:rPr lang="es-ES_tradnl" sz="2000">
                <a:cs typeface="Times New Roman" pitchFamily="18" charset="0"/>
              </a:rPr>
              <a:t>         </a:t>
            </a:r>
            <a:r>
              <a:rPr lang="es-ES_tradnl" sz="2000">
                <a:latin typeface="Comic Sans MS" pitchFamily="66" charset="0"/>
                <a:cs typeface="Times New Roman" pitchFamily="18" charset="0"/>
              </a:rPr>
              <a:t>Ingredientes insolubles del medio, i.e glucano.</a:t>
            </a:r>
            <a:endParaRPr lang="es-ES_tradnl" sz="2000">
              <a:cs typeface="Times New Roman" pitchFamily="18" charset="0"/>
            </a:endParaRPr>
          </a:p>
          <a:p>
            <a:pPr marL="2286000" lvl="4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cs typeface="Times New Roman" pitchFamily="18" charset="0"/>
              </a:rPr>
              <a:t> </a:t>
            </a:r>
            <a:r>
              <a:rPr lang="es-ES_tradnl" sz="2000">
                <a:latin typeface="Comic Sans MS" pitchFamily="66" charset="0"/>
                <a:cs typeface="Times New Roman" pitchFamily="18" charset="0"/>
              </a:rPr>
              <a:t>Sustrato insoluble residual</a:t>
            </a:r>
            <a:endParaRPr lang="es-ES_tradnl" sz="2000">
              <a:cs typeface="Times New Roman" pitchFamily="18" charset="0"/>
            </a:endParaRPr>
          </a:p>
          <a:p>
            <a:pPr marL="1828800" lvl="3" indent="-457200" algn="just" eaLnBrk="0" hangingPunct="0"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 </a:t>
            </a:r>
            <a:endParaRPr lang="es-ES_tradnl" sz="2000">
              <a:cs typeface="Times New Roman" pitchFamily="18" charset="0"/>
            </a:endParaRPr>
          </a:p>
          <a:p>
            <a:pPr marL="2286000" lvl="4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Sustrato soluble residual</a:t>
            </a:r>
            <a:endParaRPr lang="es-ES_tradnl" sz="2000">
              <a:cs typeface="Times New Roman" pitchFamily="18" charset="0"/>
            </a:endParaRPr>
          </a:p>
          <a:p>
            <a:pPr marL="914400" lvl="1" indent="-457200" algn="just" eaLnBrk="0" hangingPunct="0">
              <a:tabLst>
                <a:tab pos="-457200" algn="l"/>
                <a:tab pos="1824038" algn="l"/>
              </a:tabLst>
            </a:pPr>
            <a:r>
              <a:rPr lang="es-ES_tradnl" sz="2000">
                <a:solidFill>
                  <a:srgbClr val="CC0000"/>
                </a:solidFill>
                <a:latin typeface="Comic Sans MS" pitchFamily="66" charset="0"/>
                <a:cs typeface="Times New Roman" pitchFamily="18" charset="0"/>
              </a:rPr>
              <a:t>Fase líquida</a:t>
            </a:r>
            <a:r>
              <a:rPr lang="es-ES_tradnl" sz="2000">
                <a:latin typeface="Comic Sans MS" pitchFamily="66" charset="0"/>
                <a:cs typeface="Times New Roman" pitchFamily="18" charset="0"/>
              </a:rPr>
              <a:t>      Metabolitos</a:t>
            </a:r>
            <a:r>
              <a:rPr lang="es-ES_tradnl" sz="2000">
                <a:cs typeface="Times New Roman" pitchFamily="18" charset="0"/>
              </a:rPr>
              <a:t>  </a:t>
            </a:r>
            <a:r>
              <a:rPr lang="es-ES_tradnl" sz="2000">
                <a:latin typeface="Comic Sans MS" pitchFamily="66" charset="0"/>
                <a:cs typeface="Times New Roman" pitchFamily="18" charset="0"/>
              </a:rPr>
              <a:t>intermedios</a:t>
            </a:r>
            <a:endParaRPr lang="es-ES_tradnl" sz="2000">
              <a:cs typeface="Times New Roman" pitchFamily="18" charset="0"/>
            </a:endParaRPr>
          </a:p>
          <a:p>
            <a:pPr marL="2286000" lvl="4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Productos deseados</a:t>
            </a:r>
            <a:endParaRPr lang="es-ES_tradnl" sz="2000">
              <a:cs typeface="Times New Roman" pitchFamily="18" charset="0"/>
            </a:endParaRPr>
          </a:p>
          <a:p>
            <a:pPr marL="2286000" lvl="4" indent="-457200" algn="just" eaLnBrk="0" hangingPunct="0">
              <a:buFontTx/>
              <a:buChar char="•"/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Otros productos solubles</a:t>
            </a:r>
            <a:endParaRPr lang="es-ES_tradnl" sz="2000">
              <a:cs typeface="Times New Roman" pitchFamily="18" charset="0"/>
            </a:endParaRPr>
          </a:p>
          <a:p>
            <a:pPr marL="228600" indent="-457200" algn="just" eaLnBrk="0" hangingPunct="0">
              <a:tabLst>
                <a:tab pos="-457200" algn="l"/>
                <a:tab pos="1824038" algn="l"/>
              </a:tabLst>
            </a:pPr>
            <a:r>
              <a:rPr lang="es-ES_tradnl" sz="2000">
                <a:latin typeface="Comic Sans MS" pitchFamily="66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C3272A-1A7D-41ED-899F-CE14DF0D5F36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Separación y Procesos Biotecnológicos-2010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1392</Words>
  <Application>Microsoft Office PowerPoint</Application>
  <PresentationFormat>Presentación en pantalla (4:3)</PresentationFormat>
  <Paragraphs>567</Paragraphs>
  <Slides>54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5</vt:i4>
      </vt:variant>
      <vt:variant>
        <vt:lpstr>Títulos de diapositiva</vt:lpstr>
      </vt:variant>
      <vt:variant>
        <vt:i4>54</vt:i4>
      </vt:variant>
    </vt:vector>
  </HeadingPairs>
  <TitlesOfParts>
    <vt:vector size="60" baseType="lpstr">
      <vt:lpstr>Diseño predeterminado</vt:lpstr>
      <vt:lpstr>Imagen de mapa de bits</vt:lpstr>
      <vt:lpstr>Hoja de cálculo</vt:lpstr>
      <vt:lpstr>Ecuación</vt:lpstr>
      <vt:lpstr>Microsoft Editor de ecuaciones 3.0</vt:lpstr>
      <vt:lpstr>Fotografía de Photo Editor</vt:lpstr>
      <vt:lpstr>Separación Sólido-Líquido</vt:lpstr>
      <vt:lpstr>Diapositiva 2</vt:lpstr>
      <vt:lpstr>¿Cuáles son las etapas en las cuales hay una Separación Sólido-Líquido?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Centrifugación    Operación unitaria utilizada para la separación: sólido-líquido    líquido-líquido </vt:lpstr>
      <vt:lpstr>Diapositiva 14</vt:lpstr>
      <vt:lpstr>Diapositiva 15</vt:lpstr>
      <vt:lpstr>Diapositiva 16</vt:lpstr>
      <vt:lpstr>Diapositiva 17</vt:lpstr>
      <vt:lpstr>Diapositiva 18</vt:lpstr>
      <vt:lpstr>Comparación entre los diferentes tipos de centrífuga</vt:lpstr>
      <vt:lpstr>Comparación entre los diferentes tipos de centrífuga</vt:lpstr>
      <vt:lpstr>Características de la materia celular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Separación Sólido-Líquido  Hidrociclones</vt:lpstr>
      <vt:lpstr>Diapositiva 48</vt:lpstr>
      <vt:lpstr>Diapositiva 49</vt:lpstr>
      <vt:lpstr>Diapositiva 50</vt:lpstr>
      <vt:lpstr>Diapositiva 51</vt:lpstr>
      <vt:lpstr>Diapositiva 52</vt:lpstr>
      <vt:lpstr>Diapositiva 53</vt:lpstr>
      <vt:lpstr>Diapositiva 54</vt:lpstr>
    </vt:vector>
  </TitlesOfParts>
  <Company>CIBYB, 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Centrifugación    Operación unitaria utilizada para la separación: sólido-líquido    líquido-líquido</dc:title>
  <dc:creator>Maria Elena Lienqueo C.</dc:creator>
  <cp:lastModifiedBy>Maria Elena Lienqueo</cp:lastModifiedBy>
  <cp:revision>33</cp:revision>
  <dcterms:created xsi:type="dcterms:W3CDTF">2003-07-31T09:16:05Z</dcterms:created>
  <dcterms:modified xsi:type="dcterms:W3CDTF">2010-08-11T23:48:55Z</dcterms:modified>
</cp:coreProperties>
</file>