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xls" ContentType="application/vnd.ms-exce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82"/>
  </p:handoutMasterIdLst>
  <p:sldIdLst>
    <p:sldId id="257" r:id="rId2"/>
    <p:sldId id="362" r:id="rId3"/>
    <p:sldId id="365" r:id="rId4"/>
    <p:sldId id="366" r:id="rId5"/>
    <p:sldId id="367" r:id="rId6"/>
    <p:sldId id="368" r:id="rId7"/>
    <p:sldId id="369" r:id="rId8"/>
    <p:sldId id="370" r:id="rId9"/>
    <p:sldId id="371" r:id="rId10"/>
    <p:sldId id="262" r:id="rId11"/>
    <p:sldId id="263" r:id="rId12"/>
    <p:sldId id="363" r:id="rId13"/>
    <p:sldId id="364" r:id="rId14"/>
    <p:sldId id="291" r:id="rId15"/>
    <p:sldId id="390" r:id="rId16"/>
    <p:sldId id="391" r:id="rId17"/>
    <p:sldId id="374" r:id="rId18"/>
    <p:sldId id="375" r:id="rId19"/>
    <p:sldId id="376" r:id="rId20"/>
    <p:sldId id="377" r:id="rId21"/>
    <p:sldId id="378" r:id="rId22"/>
    <p:sldId id="379" r:id="rId23"/>
    <p:sldId id="380" r:id="rId24"/>
    <p:sldId id="381" r:id="rId25"/>
    <p:sldId id="382" r:id="rId26"/>
    <p:sldId id="383" r:id="rId27"/>
    <p:sldId id="384" r:id="rId28"/>
    <p:sldId id="385" r:id="rId29"/>
    <p:sldId id="386" r:id="rId30"/>
    <p:sldId id="387" r:id="rId31"/>
    <p:sldId id="388" r:id="rId32"/>
    <p:sldId id="389" r:id="rId33"/>
    <p:sldId id="392" r:id="rId34"/>
    <p:sldId id="319" r:id="rId35"/>
    <p:sldId id="320" r:id="rId36"/>
    <p:sldId id="321" r:id="rId37"/>
    <p:sldId id="322" r:id="rId38"/>
    <p:sldId id="323" r:id="rId39"/>
    <p:sldId id="324" r:id="rId40"/>
    <p:sldId id="325" r:id="rId41"/>
    <p:sldId id="326" r:id="rId42"/>
    <p:sldId id="327" r:id="rId43"/>
    <p:sldId id="394" r:id="rId44"/>
    <p:sldId id="328" r:id="rId45"/>
    <p:sldId id="329" r:id="rId46"/>
    <p:sldId id="330" r:id="rId47"/>
    <p:sldId id="331" r:id="rId48"/>
    <p:sldId id="393" r:id="rId49"/>
    <p:sldId id="332" r:id="rId50"/>
    <p:sldId id="333" r:id="rId51"/>
    <p:sldId id="334" r:id="rId52"/>
    <p:sldId id="335" r:id="rId53"/>
    <p:sldId id="372" r:id="rId54"/>
    <p:sldId id="336" r:id="rId55"/>
    <p:sldId id="337" r:id="rId56"/>
    <p:sldId id="338" r:id="rId57"/>
    <p:sldId id="339" r:id="rId58"/>
    <p:sldId id="373" r:id="rId59"/>
    <p:sldId id="340" r:id="rId60"/>
    <p:sldId id="341" r:id="rId61"/>
    <p:sldId id="342" r:id="rId62"/>
    <p:sldId id="343" r:id="rId63"/>
    <p:sldId id="344" r:id="rId64"/>
    <p:sldId id="345" r:id="rId65"/>
    <p:sldId id="346" r:id="rId66"/>
    <p:sldId id="347" r:id="rId67"/>
    <p:sldId id="348" r:id="rId68"/>
    <p:sldId id="349" r:id="rId69"/>
    <p:sldId id="350" r:id="rId70"/>
    <p:sldId id="351" r:id="rId71"/>
    <p:sldId id="352" r:id="rId72"/>
    <p:sldId id="353" r:id="rId73"/>
    <p:sldId id="354" r:id="rId74"/>
    <p:sldId id="355" r:id="rId75"/>
    <p:sldId id="356" r:id="rId76"/>
    <p:sldId id="357" r:id="rId77"/>
    <p:sldId id="358" r:id="rId78"/>
    <p:sldId id="359" r:id="rId79"/>
    <p:sldId id="360" r:id="rId80"/>
    <p:sldId id="361" r:id="rId81"/>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Times New Roman" pitchFamily="18" charset="0"/>
        <a:ea typeface="+mn-ea"/>
        <a:cs typeface="+mn-cs"/>
      </a:defRPr>
    </a:lvl1pPr>
    <a:lvl2pPr marL="457200" algn="l" rtl="0" fontAlgn="base">
      <a:spcBef>
        <a:spcPct val="0"/>
      </a:spcBef>
      <a:spcAft>
        <a:spcPct val="0"/>
      </a:spcAft>
      <a:defRPr kern="1200">
        <a:solidFill>
          <a:schemeClr val="tx1"/>
        </a:solidFill>
        <a:latin typeface="Times New Roman" pitchFamily="18" charset="0"/>
        <a:ea typeface="+mn-ea"/>
        <a:cs typeface="+mn-cs"/>
      </a:defRPr>
    </a:lvl2pPr>
    <a:lvl3pPr marL="914400" algn="l" rtl="0" fontAlgn="base">
      <a:spcBef>
        <a:spcPct val="0"/>
      </a:spcBef>
      <a:spcAft>
        <a:spcPct val="0"/>
      </a:spcAft>
      <a:defRPr kern="1200">
        <a:solidFill>
          <a:schemeClr val="tx1"/>
        </a:solidFill>
        <a:latin typeface="Times New Roman" pitchFamily="18" charset="0"/>
        <a:ea typeface="+mn-ea"/>
        <a:cs typeface="+mn-cs"/>
      </a:defRPr>
    </a:lvl3pPr>
    <a:lvl4pPr marL="1371600" algn="l" rtl="0" fontAlgn="base">
      <a:spcBef>
        <a:spcPct val="0"/>
      </a:spcBef>
      <a:spcAft>
        <a:spcPct val="0"/>
      </a:spcAft>
      <a:defRPr kern="1200">
        <a:solidFill>
          <a:schemeClr val="tx1"/>
        </a:solidFill>
        <a:latin typeface="Times New Roman" pitchFamily="18" charset="0"/>
        <a:ea typeface="+mn-ea"/>
        <a:cs typeface="+mn-cs"/>
      </a:defRPr>
    </a:lvl4pPr>
    <a:lvl5pPr marL="1828800" algn="l" rtl="0" fontAlgn="base">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80"/>
    <a:srgbClr val="A50021"/>
    <a:srgbClr val="660033"/>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55" d="100"/>
          <a:sy n="55" d="100"/>
        </p:scale>
        <p:origin x="-936" y="66"/>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711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1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5.png"/><Relationship Id="rId5" Type="http://schemas.openxmlformats.org/officeDocument/2006/relationships/image" Target="../media/image20.png"/><Relationship Id="rId4" Type="http://schemas.openxmlformats.org/officeDocument/2006/relationships/image" Target="../media/image19.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15.png"/></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wmf"/><Relationship Id="rId1" Type="http://schemas.openxmlformats.org/officeDocument/2006/relationships/image" Target="../media/image15.png"/></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15.png"/><Relationship Id="rId5" Type="http://schemas.openxmlformats.org/officeDocument/2006/relationships/image" Target="../media/image21.png"/><Relationship Id="rId4" Type="http://schemas.openxmlformats.org/officeDocument/2006/relationships/image" Target="../media/image25.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emf"/><Relationship Id="rId1" Type="http://schemas.openxmlformats.org/officeDocument/2006/relationships/image" Target="../media/image26.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15.png"/></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15.png"/><Relationship Id="rId5" Type="http://schemas.openxmlformats.org/officeDocument/2006/relationships/image" Target="../media/image34.wmf"/><Relationship Id="rId4" Type="http://schemas.openxmlformats.org/officeDocument/2006/relationships/image" Target="../media/image3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7.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image" Target="../media/image46.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8.wmf"/><Relationship Id="rId1" Type="http://schemas.openxmlformats.org/officeDocument/2006/relationships/image" Target="../media/image47.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s-ES"/>
          </a:p>
        </p:txBody>
      </p:sp>
      <p:sp>
        <p:nvSpPr>
          <p:cNvPr id="1741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s-ES"/>
          </a:p>
        </p:txBody>
      </p:sp>
      <p:sp>
        <p:nvSpPr>
          <p:cNvPr id="1741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s-ES"/>
          </a:p>
        </p:txBody>
      </p:sp>
      <p:sp>
        <p:nvSpPr>
          <p:cNvPr id="1741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986C8F06-5675-473D-8CAB-F4700256B788}" type="slidenum">
              <a:rPr lang="es-ES"/>
              <a:pPr/>
              <a:t>‹Nº›</a:t>
            </a:fld>
            <a:endParaRPr lang="es-E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CE4B2DB9-DE26-4529-99CC-6DD0625466D5}" type="slidenum">
              <a:rPr lang="es-ES"/>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40BF41C8-78B1-4A86-B75B-9A2B20DBD2D3}" type="slidenum">
              <a:rPr lang="es-ES"/>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15100" y="609600"/>
            <a:ext cx="1943100" cy="5486400"/>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685800" y="609600"/>
            <a:ext cx="5676900" cy="54864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84557620-0FC9-486C-8DD7-AD3800D18241}" type="slidenum">
              <a:rPr lang="es-ES"/>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220A8732-9C04-4F76-9BDA-87F1FC13BD44}" type="slidenum">
              <a:rPr lang="es-ES"/>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92863E3C-8976-405E-9FF8-E5738769B517}" type="slidenum">
              <a:rPr lang="es-ES"/>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1B2208B7-E54E-4F3D-8754-53DB40AA976B}" type="slidenum">
              <a:rPr lang="es-ES"/>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lvl1pPr>
              <a:defRPr/>
            </a:lvl1pPr>
          </a:lstStyle>
          <a:p>
            <a:endParaRPr lang="es-ES"/>
          </a:p>
        </p:txBody>
      </p:sp>
      <p:sp>
        <p:nvSpPr>
          <p:cNvPr id="8" name="7 Marcador de pie de página"/>
          <p:cNvSpPr>
            <a:spLocks noGrp="1"/>
          </p:cNvSpPr>
          <p:nvPr>
            <p:ph type="ftr" sz="quarter" idx="11"/>
          </p:nvPr>
        </p:nvSpPr>
        <p:spPr/>
        <p:txBody>
          <a:bodyPr/>
          <a:lstStyle>
            <a:lvl1pPr>
              <a:defRPr/>
            </a:lvl1pPr>
          </a:lstStyle>
          <a:p>
            <a:endParaRPr lang="es-ES"/>
          </a:p>
        </p:txBody>
      </p:sp>
      <p:sp>
        <p:nvSpPr>
          <p:cNvPr id="9" name="8 Marcador de número de diapositiva"/>
          <p:cNvSpPr>
            <a:spLocks noGrp="1"/>
          </p:cNvSpPr>
          <p:nvPr>
            <p:ph type="sldNum" sz="quarter" idx="12"/>
          </p:nvPr>
        </p:nvSpPr>
        <p:spPr/>
        <p:txBody>
          <a:bodyPr/>
          <a:lstStyle>
            <a:lvl1pPr>
              <a:defRPr/>
            </a:lvl1pPr>
          </a:lstStyle>
          <a:p>
            <a:fld id="{DE3D0AA2-A021-4270-94DB-6D4E6CC706CC}" type="slidenum">
              <a:rPr lang="es-ES"/>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lvl1pPr>
              <a:defRPr/>
            </a:lvl1pPr>
          </a:lstStyle>
          <a:p>
            <a:endParaRPr lang="es-ES"/>
          </a:p>
        </p:txBody>
      </p:sp>
      <p:sp>
        <p:nvSpPr>
          <p:cNvPr id="4" name="3 Marcador de pie de página"/>
          <p:cNvSpPr>
            <a:spLocks noGrp="1"/>
          </p:cNvSpPr>
          <p:nvPr>
            <p:ph type="ftr" sz="quarter" idx="11"/>
          </p:nvPr>
        </p:nvSpPr>
        <p:spPr/>
        <p:txBody>
          <a:bodyPr/>
          <a:lstStyle>
            <a:lvl1pPr>
              <a:defRPr/>
            </a:lvl1pPr>
          </a:lstStyle>
          <a:p>
            <a:endParaRPr lang="es-ES"/>
          </a:p>
        </p:txBody>
      </p:sp>
      <p:sp>
        <p:nvSpPr>
          <p:cNvPr id="5" name="4 Marcador de número de diapositiva"/>
          <p:cNvSpPr>
            <a:spLocks noGrp="1"/>
          </p:cNvSpPr>
          <p:nvPr>
            <p:ph type="sldNum" sz="quarter" idx="12"/>
          </p:nvPr>
        </p:nvSpPr>
        <p:spPr/>
        <p:txBody>
          <a:bodyPr/>
          <a:lstStyle>
            <a:lvl1pPr>
              <a:defRPr/>
            </a:lvl1pPr>
          </a:lstStyle>
          <a:p>
            <a:fld id="{73A3090C-FF29-4E02-9F1F-E252E1DDFF6D}" type="slidenum">
              <a:rPr lang="es-ES"/>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endParaRPr lang="es-ES"/>
          </a:p>
        </p:txBody>
      </p:sp>
      <p:sp>
        <p:nvSpPr>
          <p:cNvPr id="3" name="2 Marcador de pie de página"/>
          <p:cNvSpPr>
            <a:spLocks noGrp="1"/>
          </p:cNvSpPr>
          <p:nvPr>
            <p:ph type="ftr" sz="quarter" idx="11"/>
          </p:nvPr>
        </p:nvSpPr>
        <p:spPr/>
        <p:txBody>
          <a:bodyPr/>
          <a:lstStyle>
            <a:lvl1pPr>
              <a:defRPr/>
            </a:lvl1pPr>
          </a:lstStyle>
          <a:p>
            <a:endParaRPr lang="es-ES"/>
          </a:p>
        </p:txBody>
      </p:sp>
      <p:sp>
        <p:nvSpPr>
          <p:cNvPr id="4" name="3 Marcador de número de diapositiva"/>
          <p:cNvSpPr>
            <a:spLocks noGrp="1"/>
          </p:cNvSpPr>
          <p:nvPr>
            <p:ph type="sldNum" sz="quarter" idx="12"/>
          </p:nvPr>
        </p:nvSpPr>
        <p:spPr/>
        <p:txBody>
          <a:bodyPr/>
          <a:lstStyle>
            <a:lvl1pPr>
              <a:defRPr/>
            </a:lvl1pPr>
          </a:lstStyle>
          <a:p>
            <a:fld id="{D2BE75EB-577E-4174-9E8F-A5BBAA0BE052}" type="slidenum">
              <a:rPr lang="es-ES"/>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7360704A-356C-4A7C-A78E-A22FAB7428E6}" type="slidenum">
              <a:rPr lang="es-ES"/>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C017329D-EEED-46E0-B01A-11CBA7F12FAF}" type="slidenum">
              <a:rPr lang="es-ES"/>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s-E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s-E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C0198EF1-F711-4901-A586-7F1B3684690D}" type="slidenum">
              <a:rPr lang="es-ES"/>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8.vml"/></Relationships>
</file>

<file path=ppt/slides/_rels/slide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oleObject" Target="../embeddings/oleObject13.bin"/><Relationship Id="rId4" Type="http://schemas.openxmlformats.org/officeDocument/2006/relationships/oleObject" Target="../embeddings/oleObject12.bin"/></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oleObject" Target="../embeddings/oleObject14.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17.bin"/><Relationship Id="rId5" Type="http://schemas.openxmlformats.org/officeDocument/2006/relationships/oleObject" Target="../embeddings/oleObject16.bin"/><Relationship Id="rId4" Type="http://schemas.openxmlformats.org/officeDocument/2006/relationships/oleObject" Target="../embeddings/oleObject15.bin"/></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oleObject" Target="../embeddings/oleObject21.bin"/></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oleObject" Target="../embeddings/oleObject23.bin"/></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oleObject" Target="../embeddings/oleObject26.bin"/><Relationship Id="rId4" Type="http://schemas.openxmlformats.org/officeDocument/2006/relationships/oleObject" Target="../embeddings/oleObject25.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30.bin"/><Relationship Id="rId5" Type="http://schemas.openxmlformats.org/officeDocument/2006/relationships/oleObject" Target="../embeddings/oleObject29.bin"/><Relationship Id="rId4" Type="http://schemas.openxmlformats.org/officeDocument/2006/relationships/oleObject" Target="../embeddings/oleObject28.bin"/></Relationships>
</file>

<file path=ppt/slides/_rels/slide51.xml.rels><?xml version="1.0" encoding="UTF-8" standalone="yes"?>
<Relationships xmlns="http://schemas.openxmlformats.org/package/2006/relationships"><Relationship Id="rId8" Type="http://schemas.openxmlformats.org/officeDocument/2006/relationships/oleObject" Target="../embeddings/oleObject36.bin"/><Relationship Id="rId3" Type="http://schemas.openxmlformats.org/officeDocument/2006/relationships/oleObject" Target="../embeddings/oleObject31.bin"/><Relationship Id="rId7"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34.bin"/><Relationship Id="rId5" Type="http://schemas.openxmlformats.org/officeDocument/2006/relationships/oleObject" Target="../embeddings/oleObject33.bin"/><Relationship Id="rId4" Type="http://schemas.openxmlformats.org/officeDocument/2006/relationships/oleObject" Target="../embeddings/oleObject32.bin"/></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oleObject" Target="../embeddings/oleObject38.bin"/></Relationships>
</file>

<file path=ppt/slides/_rels/slide53.xml.rels><?xml version="1.0" encoding="UTF-8" standalone="yes"?>
<Relationships xmlns="http://schemas.openxmlformats.org/package/2006/relationships"><Relationship Id="rId3" Type="http://schemas.openxmlformats.org/officeDocument/2006/relationships/oleObject" Target="../embeddings/Hoja_de_c_lculo_de_Microsoft_Office_Excel_97-20031.xls"/><Relationship Id="rId2" Type="http://schemas.openxmlformats.org/officeDocument/2006/relationships/slideLayout" Target="../slideLayouts/slideLayout7.xml"/><Relationship Id="rId1" Type="http://schemas.openxmlformats.org/officeDocument/2006/relationships/vmlDrawing" Target="../drawings/vmlDrawing17.vml"/><Relationship Id="rId5" Type="http://schemas.openxmlformats.org/officeDocument/2006/relationships/oleObject" Target="../embeddings/oleObject39.bin"/><Relationship Id="rId4" Type="http://schemas.openxmlformats.org/officeDocument/2006/relationships/oleObject" Target="../embeddings/Gr_fico_de_Microsoft_Office_Excel2.xls"/></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43.bin"/><Relationship Id="rId5" Type="http://schemas.openxmlformats.org/officeDocument/2006/relationships/oleObject" Target="../embeddings/oleObject42.bin"/><Relationship Id="rId4" Type="http://schemas.openxmlformats.org/officeDocument/2006/relationships/oleObject" Target="../embeddings/oleObject41.bin"/></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49.bin"/><Relationship Id="rId3" Type="http://schemas.openxmlformats.org/officeDocument/2006/relationships/oleObject" Target="../embeddings/oleObject44.bin"/><Relationship Id="rId7" Type="http://schemas.openxmlformats.org/officeDocument/2006/relationships/oleObject" Target="../embeddings/oleObject48.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47.bin"/><Relationship Id="rId5" Type="http://schemas.openxmlformats.org/officeDocument/2006/relationships/oleObject" Target="../embeddings/oleObject46.bin"/><Relationship Id="rId4" Type="http://schemas.openxmlformats.org/officeDocument/2006/relationships/oleObject" Target="../embeddings/oleObject45.bin"/></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20.vml"/><Relationship Id="rId4" Type="http://schemas.openxmlformats.org/officeDocument/2006/relationships/oleObject" Target="../embeddings/oleObject51.bin"/></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7.xml"/><Relationship Id="rId1" Type="http://schemas.openxmlformats.org/officeDocument/2006/relationships/vmlDrawing" Target="../drawings/vmlDrawing21.vml"/><Relationship Id="rId4" Type="http://schemas.openxmlformats.org/officeDocument/2006/relationships/oleObject" Target="../embeddings/oleObject53.bin"/></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7.xml"/><Relationship Id="rId1" Type="http://schemas.openxmlformats.org/officeDocument/2006/relationships/vmlDrawing" Target="../drawings/vmlDrawing22.v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7.xml"/><Relationship Id="rId1" Type="http://schemas.openxmlformats.org/officeDocument/2006/relationships/vmlDrawing" Target="../drawings/vmlDrawing23.v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6.xml"/><Relationship Id="rId1" Type="http://schemas.openxmlformats.org/officeDocument/2006/relationships/vmlDrawing" Target="../drawings/vmlDrawing24.v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6.xml"/><Relationship Id="rId1" Type="http://schemas.openxmlformats.org/officeDocument/2006/relationships/vmlDrawing" Target="../drawings/vmlDrawing25.v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Layout" Target="../slideLayouts/slideLayout6.xml"/><Relationship Id="rId1" Type="http://schemas.openxmlformats.org/officeDocument/2006/relationships/vmlDrawing" Target="../drawings/vmlDrawing26.vml"/><Relationship Id="rId5" Type="http://schemas.openxmlformats.org/officeDocument/2006/relationships/oleObject" Target="../embeddings/oleObject60.bin"/><Relationship Id="rId4" Type="http://schemas.openxmlformats.org/officeDocument/2006/relationships/oleObject" Target="../embeddings/oleObject59.bin"/></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61.bin"/><Relationship Id="rId2" Type="http://schemas.openxmlformats.org/officeDocument/2006/relationships/slideLayout" Target="../slideLayouts/slideLayout7.xml"/><Relationship Id="rId1" Type="http://schemas.openxmlformats.org/officeDocument/2006/relationships/vmlDrawing" Target="../drawings/vmlDrawing27.v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6.xml"/><Relationship Id="rId1" Type="http://schemas.openxmlformats.org/officeDocument/2006/relationships/vmlDrawing" Target="../drawings/vmlDrawing28.v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6.xml"/><Relationship Id="rId1" Type="http://schemas.openxmlformats.org/officeDocument/2006/relationships/vmlDrawing" Target="../drawings/vmlDrawing29.v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64.bin"/><Relationship Id="rId2" Type="http://schemas.openxmlformats.org/officeDocument/2006/relationships/slideLayout" Target="../slideLayouts/slideLayout7.xml"/><Relationship Id="rId1" Type="http://schemas.openxmlformats.org/officeDocument/2006/relationships/vmlDrawing" Target="../drawings/vmlDrawing30.vml"/><Relationship Id="rId4" Type="http://schemas.openxmlformats.org/officeDocument/2006/relationships/oleObject" Target="../embeddings/oleObject65.bin"/></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7.xml"/><Relationship Id="rId1" Type="http://schemas.openxmlformats.org/officeDocument/2006/relationships/vmlDrawing" Target="../drawings/vmlDrawing31.vml"/><Relationship Id="rId5" Type="http://schemas.openxmlformats.org/officeDocument/2006/relationships/oleObject" Target="../embeddings/oleObject68.bin"/><Relationship Id="rId4" Type="http://schemas.openxmlformats.org/officeDocument/2006/relationships/oleObject" Target="../embeddings/oleObject67.bin"/></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Layout" Target="../slideLayouts/slideLayout7.xml"/><Relationship Id="rId1" Type="http://schemas.openxmlformats.org/officeDocument/2006/relationships/vmlDrawing" Target="../drawings/vmlDrawing32.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7.xml"/><Relationship Id="rId1" Type="http://schemas.openxmlformats.org/officeDocument/2006/relationships/vmlDrawing" Target="../drawings/vmlDrawing33.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Grp="1" noChangeArrowheads="1"/>
          </p:cNvSpPr>
          <p:nvPr>
            <p:ph type="ctrTitle"/>
          </p:nvPr>
        </p:nvSpPr>
        <p:spPr>
          <a:xfrm>
            <a:off x="685800" y="2286000"/>
            <a:ext cx="7772400" cy="1143000"/>
          </a:xfrm>
        </p:spPr>
        <p:txBody>
          <a:bodyPr/>
          <a:lstStyle/>
          <a:p>
            <a:r>
              <a:rPr lang="es-ES">
                <a:solidFill>
                  <a:srgbClr val="000066"/>
                </a:solidFill>
                <a:latin typeface="Comic Sans MS" pitchFamily="66" charset="0"/>
              </a:rPr>
              <a:t>Rompimiento Celular</a:t>
            </a:r>
            <a:br>
              <a:rPr lang="es-ES">
                <a:solidFill>
                  <a:srgbClr val="000066"/>
                </a:solidFill>
                <a:latin typeface="Comic Sans MS" pitchFamily="66" charset="0"/>
              </a:rPr>
            </a:br>
            <a:r>
              <a:rPr lang="es-ES">
                <a:solidFill>
                  <a:srgbClr val="000066"/>
                </a:solidFill>
              </a:rPr>
              <a:t/>
            </a:r>
            <a:br>
              <a:rPr lang="es-ES">
                <a:solidFill>
                  <a:srgbClr val="000066"/>
                </a:solidFill>
              </a:rPr>
            </a:br>
            <a:endParaRPr lang="es-ES">
              <a:solidFill>
                <a:srgbClr val="000066"/>
              </a:solidFill>
            </a:endParaRPr>
          </a:p>
        </p:txBody>
      </p:sp>
      <p:sp>
        <p:nvSpPr>
          <p:cNvPr id="3075" name="Rectangle 1027"/>
          <p:cNvSpPr>
            <a:spLocks noGrp="1" noChangeArrowheads="1"/>
          </p:cNvSpPr>
          <p:nvPr>
            <p:ph type="subTitle" idx="1"/>
          </p:nvPr>
        </p:nvSpPr>
        <p:spPr>
          <a:xfrm>
            <a:off x="1371600" y="4800600"/>
            <a:ext cx="6400800" cy="1752600"/>
          </a:xfrm>
        </p:spPr>
        <p:txBody>
          <a:bodyPr/>
          <a:lstStyle/>
          <a:p>
            <a:r>
              <a:rPr lang="es-CL" b="1">
                <a:solidFill>
                  <a:srgbClr val="000066"/>
                </a:solidFill>
                <a:latin typeface="Comic Sans MS" pitchFamily="66" charset="0"/>
              </a:rPr>
              <a:t>Separación y Procesos Biotecnológicos</a:t>
            </a:r>
            <a:br>
              <a:rPr lang="es-CL" b="1">
                <a:solidFill>
                  <a:srgbClr val="000066"/>
                </a:solidFill>
                <a:latin typeface="Comic Sans MS" pitchFamily="66" charset="0"/>
              </a:rPr>
            </a:br>
            <a:endParaRPr lang="es-ES" b="1">
              <a:solidFill>
                <a:srgbClr val="000066"/>
              </a:solidFill>
              <a:latin typeface="Comic Sans MS"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Text Box 6"/>
          <p:cNvSpPr txBox="1">
            <a:spLocks noChangeArrowheads="1"/>
          </p:cNvSpPr>
          <p:nvPr/>
        </p:nvSpPr>
        <p:spPr bwMode="auto">
          <a:xfrm>
            <a:off x="381000" y="381000"/>
            <a:ext cx="8305800" cy="9932988"/>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latin typeface="Comic Sans MS" pitchFamily="66" charset="0"/>
                <a:cs typeface="Times New Roman" pitchFamily="18" charset="0"/>
              </a:rPr>
              <a:t>ROMPIMIENTO DE CÉLULAS</a:t>
            </a:r>
            <a:r>
              <a:rPr lang="es-ES_tradnl" sz="2000" b="1" u="sng">
                <a:solidFill>
                  <a:schemeClr val="accent2"/>
                </a:solidFill>
                <a:latin typeface="Book Antiqua" pitchFamily="18" charset="0"/>
                <a:cs typeface="Times New Roman" pitchFamily="18" charset="0"/>
              </a:rPr>
              <a:t> </a:t>
            </a:r>
            <a:endParaRPr lang="es-ES_tradnl" sz="2000" b="1">
              <a:solidFill>
                <a:schemeClr val="accent2"/>
              </a:solidFill>
              <a:latin typeface="Comic Sans MS" pitchFamily="66" charset="0"/>
              <a:cs typeface="Times New Roman" pitchFamily="18" charset="0"/>
            </a:endParaRPr>
          </a:p>
          <a:p>
            <a:pPr algn="ctr" eaLnBrk="0" hangingPunct="0"/>
            <a:r>
              <a:rPr lang="es-ES_tradnl" sz="2000" b="1" u="sng">
                <a:solidFill>
                  <a:schemeClr val="accent2"/>
                </a:solidFill>
                <a:latin typeface="Book Antiqua" pitchFamily="18" charset="0"/>
                <a:cs typeface="Times New Roman" pitchFamily="18" charset="0"/>
              </a:rPr>
              <a:t>( </a:t>
            </a:r>
            <a:r>
              <a:rPr lang="es-ES_tradnl" sz="2000" b="1" i="1" u="sng">
                <a:solidFill>
                  <a:schemeClr val="accent2"/>
                </a:solidFill>
                <a:latin typeface="Book Antiqua" pitchFamily="18" charset="0"/>
                <a:cs typeface="Times New Roman" pitchFamily="18" charset="0"/>
              </a:rPr>
              <a:t>Cell Disruption)</a:t>
            </a:r>
            <a:r>
              <a:rPr lang="en-US" sz="2000" b="1">
                <a:solidFill>
                  <a:schemeClr val="accent2"/>
                </a:solidFill>
                <a:latin typeface="Comic Sans MS" pitchFamily="66" charset="0"/>
                <a:cs typeface="Times New Roman" pitchFamily="18" charset="0"/>
              </a:rPr>
              <a:t> </a:t>
            </a:r>
            <a:r>
              <a:rPr lang="es-ES_tradnl" sz="2000" b="1">
                <a:solidFill>
                  <a:schemeClr val="accent2"/>
                </a:solidFill>
                <a:latin typeface="Comic Sans MS" pitchFamily="66" charset="0"/>
                <a:cs typeface="Times New Roman" pitchFamily="18" charset="0"/>
              </a:rPr>
              <a:t> </a:t>
            </a:r>
            <a:endParaRPr lang="es-ES" sz="2000" b="1">
              <a:solidFill>
                <a:schemeClr val="accent2"/>
              </a:solidFill>
              <a:latin typeface="Comic Sans MS" pitchFamily="66" charset="0"/>
              <a:cs typeface="Times New Roman" pitchFamily="18" charset="0"/>
            </a:endParaRPr>
          </a:p>
          <a:p>
            <a:pPr algn="just" eaLnBrk="0" hangingPunct="0"/>
            <a:r>
              <a:rPr lang="es-ES_tradnl" sz="2000" b="1">
                <a:solidFill>
                  <a:schemeClr val="accent2"/>
                </a:solidFill>
                <a:latin typeface="Comic Sans MS" pitchFamily="66" charset="0"/>
                <a:cs typeface="Times New Roman" pitchFamily="18" charset="0"/>
              </a:rPr>
              <a:t>¿Cuándo se usa?</a:t>
            </a: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r>
              <a:rPr lang="es-ES_tradnl">
                <a:solidFill>
                  <a:schemeClr val="accent2"/>
                </a:solidFill>
                <a:latin typeface="Comic Sans MS" pitchFamily="66" charset="0"/>
                <a:cs typeface="Times New Roman" pitchFamily="18" charset="0"/>
              </a:rPr>
              <a:t>Los procesos de bio-separación se inician con una separación de la biomasa desde el resto del cultivo. En muchos casos los productos se encuentran en el medio. En estos casos la biomasa se descarta y hasta se puede vender como sub-producto</a:t>
            </a:r>
            <a:r>
              <a:rPr lang="es-ES_tradnl" sz="2000">
                <a:solidFill>
                  <a:schemeClr val="accent2"/>
                </a:solidFill>
                <a:latin typeface="Comic Sans MS" pitchFamily="66" charset="0"/>
                <a:cs typeface="Times New Roman" pitchFamily="18" charset="0"/>
              </a:rPr>
              <a:t>. </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400">
                <a:solidFill>
                  <a:srgbClr val="CC0000"/>
                </a:solidFill>
                <a:latin typeface="Comic Sans MS" pitchFamily="66" charset="0"/>
                <a:cs typeface="Times New Roman" pitchFamily="18" charset="0"/>
              </a:rPr>
              <a:t>Pero en otros casos el </a:t>
            </a:r>
            <a:r>
              <a:rPr lang="es-ES_tradnl" sz="2400" b="1" u="sng">
                <a:solidFill>
                  <a:srgbClr val="CC0000"/>
                </a:solidFill>
                <a:latin typeface="Comic Sans MS" pitchFamily="66" charset="0"/>
                <a:cs typeface="Times New Roman" pitchFamily="18" charset="0"/>
              </a:rPr>
              <a:t>producto de interés</a:t>
            </a:r>
            <a:r>
              <a:rPr lang="es-ES_tradnl" sz="2400">
                <a:solidFill>
                  <a:srgbClr val="CC0000"/>
                </a:solidFill>
                <a:latin typeface="Comic Sans MS" pitchFamily="66" charset="0"/>
                <a:cs typeface="Times New Roman" pitchFamily="18" charset="0"/>
              </a:rPr>
              <a:t> se encuentra en el </a:t>
            </a:r>
            <a:r>
              <a:rPr lang="es-ES_tradnl" sz="2400" b="1" u="sng">
                <a:solidFill>
                  <a:srgbClr val="CC0000"/>
                </a:solidFill>
                <a:latin typeface="Comic Sans MS" pitchFamily="66" charset="0"/>
                <a:cs typeface="Times New Roman" pitchFamily="18" charset="0"/>
              </a:rPr>
              <a:t>interior de las células</a:t>
            </a:r>
            <a:r>
              <a:rPr lang="es-ES_tradnl" sz="2400">
                <a:solidFill>
                  <a:srgbClr val="CC0000"/>
                </a:solidFill>
                <a:latin typeface="Comic Sans MS" pitchFamily="66" charset="0"/>
                <a:cs typeface="Times New Roman" pitchFamily="18" charset="0"/>
              </a:rPr>
              <a:t>, en particular la mayoría de las proteínas producidas por manipulación genética de bacterias que no segregan las proteína al medio, pero que son precipitadas en el interior de la células en forma de cuerpos incluidos (“inclusion bodies”) .</a:t>
            </a:r>
          </a:p>
          <a:p>
            <a:pPr algn="just" eaLnBrk="0" hangingPunct="0"/>
            <a:endParaRPr lang="es-ES_tradnl" sz="2400">
              <a:solidFill>
                <a:srgbClr val="CC0000"/>
              </a:solidFill>
              <a:latin typeface="Comic Sans MS" pitchFamily="66" charset="0"/>
              <a:cs typeface="Times New Roman" pitchFamily="18" charset="0"/>
            </a:endParaRPr>
          </a:p>
          <a:p>
            <a:pPr algn="ctr" eaLnBrk="0" hangingPunct="0"/>
            <a:r>
              <a:rPr lang="es-ES_tradnl" sz="2400">
                <a:solidFill>
                  <a:srgbClr val="CC0000"/>
                </a:solidFill>
                <a:latin typeface="Comic Sans MS" pitchFamily="66" charset="0"/>
                <a:cs typeface="Times New Roman" pitchFamily="18" charset="0"/>
                <a:sym typeface="Wingdings" pitchFamily="2" charset="2"/>
              </a:rPr>
              <a:t>  </a:t>
            </a:r>
            <a:r>
              <a:rPr lang="es-ES_tradnl" sz="2400">
                <a:solidFill>
                  <a:srgbClr val="CC0000"/>
                </a:solidFill>
                <a:latin typeface="Comic Sans MS" pitchFamily="66" charset="0"/>
                <a:cs typeface="Times New Roman" pitchFamily="18" charset="0"/>
              </a:rPr>
              <a:t> </a:t>
            </a:r>
            <a:r>
              <a:rPr lang="es-ES_tradnl" sz="2400" b="1" u="sng">
                <a:solidFill>
                  <a:srgbClr val="CC0000"/>
                </a:solidFill>
                <a:latin typeface="Comic Sans MS" pitchFamily="66" charset="0"/>
                <a:cs typeface="Times New Roman" pitchFamily="18" charset="0"/>
              </a:rPr>
              <a:t>Se trata de proteínas intracelulares.</a:t>
            </a:r>
            <a:r>
              <a:rPr lang="es-ES_tradnl" sz="2000" b="1">
                <a:solidFill>
                  <a:schemeClr val="accent2"/>
                </a:solidFill>
                <a:latin typeface="Comic Sans MS" pitchFamily="66" charset="0"/>
                <a:cs typeface="Times New Roman" pitchFamily="18" charset="0"/>
              </a:rPr>
              <a:t>					</a:t>
            </a:r>
            <a:endParaRPr lang="es-ES" sz="2000" b="1">
              <a:solidFill>
                <a:schemeClr val="accent2"/>
              </a:solidFill>
              <a:latin typeface="Comic Sans MS" pitchFamily="66" charset="0"/>
              <a:cs typeface="Times New Roman" pitchFamily="18" charset="0"/>
            </a:endParaRPr>
          </a:p>
          <a:p>
            <a:pPr algn="just" eaLnBrk="0" hangingPunct="0"/>
            <a:r>
              <a:rPr lang="es-ES_tradnl" sz="2000" b="1">
                <a:solidFill>
                  <a:schemeClr val="accent2"/>
                </a:solidFill>
                <a:latin typeface="Comic Sans MS" pitchFamily="66" charset="0"/>
                <a:cs typeface="Times New Roman" pitchFamily="18" charset="0"/>
              </a:rPr>
              <a:t> </a:t>
            </a:r>
            <a:endParaRPr lang="es-ES" sz="2000" b="1">
              <a:solidFill>
                <a:schemeClr val="accent2"/>
              </a:solidFill>
              <a:latin typeface="Comic Sans MS" pitchFamily="66" charset="0"/>
              <a:cs typeface="Times New Roman" pitchFamily="18" charset="0"/>
            </a:endParaRP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endParaRPr lang="es-ES" sz="2000" b="1">
              <a:solidFill>
                <a:schemeClr val="accent2"/>
              </a:solidFill>
              <a:latin typeface="Comic Sans MS" pitchFamily="66" charset="0"/>
              <a:cs typeface="Times New Roman" pitchFamily="18" charset="0"/>
            </a:endParaRPr>
          </a:p>
        </p:txBody>
      </p:sp>
      <p:sp>
        <p:nvSpPr>
          <p:cNvPr id="8204" name="Text Box 12"/>
          <p:cNvSpPr txBox="1">
            <a:spLocks noChangeArrowheads="1"/>
          </p:cNvSpPr>
          <p:nvPr/>
        </p:nvSpPr>
        <p:spPr bwMode="auto">
          <a:xfrm>
            <a:off x="4479925" y="6061075"/>
            <a:ext cx="2911475" cy="457200"/>
          </a:xfrm>
          <a:prstGeom prst="rect">
            <a:avLst/>
          </a:prstGeom>
          <a:noFill/>
          <a:ln w="9525">
            <a:noFill/>
            <a:miter lim="800000"/>
            <a:headEnd/>
            <a:tailEnd/>
          </a:ln>
          <a:effectLst/>
        </p:spPr>
        <p:txBody>
          <a:bodyPr>
            <a:spAutoFit/>
          </a:bodyPr>
          <a:lstStyle/>
          <a:p>
            <a:endParaRPr lang="en-US" sz="240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2"/>
          <p:cNvSpPr txBox="1">
            <a:spLocks noChangeArrowheads="1"/>
          </p:cNvSpPr>
          <p:nvPr/>
        </p:nvSpPr>
        <p:spPr bwMode="auto">
          <a:xfrm>
            <a:off x="457200" y="242888"/>
            <a:ext cx="8458200" cy="4786312"/>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latin typeface="Comic Sans MS" pitchFamily="66" charset="0"/>
                <a:cs typeface="Times New Roman" pitchFamily="18" charset="0"/>
              </a:rPr>
              <a:t>Procesos y Equipos</a:t>
            </a:r>
          </a:p>
          <a:p>
            <a:pPr algn="just" eaLnBrk="0" hangingPunct="0"/>
            <a:r>
              <a:rPr lang="es-ES_tradnl" sz="2000" b="1">
                <a:solidFill>
                  <a:schemeClr val="accent2"/>
                </a:solidFill>
                <a:latin typeface="Comic Sans MS" pitchFamily="66" charset="0"/>
                <a:cs typeface="Times New Roman" pitchFamily="18" charset="0"/>
              </a:rPr>
              <a:t> </a:t>
            </a:r>
            <a:endParaRPr lang="es-ES" sz="2000" b="1">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La liberación de las proteínas intracelulares involucra la </a:t>
            </a:r>
            <a:r>
              <a:rPr lang="es-ES_tradnl" sz="2000" b="1" u="sng">
                <a:solidFill>
                  <a:srgbClr val="A50021"/>
                </a:solidFill>
                <a:latin typeface="Comic Sans MS" pitchFamily="66" charset="0"/>
                <a:cs typeface="Times New Roman" pitchFamily="18" charset="0"/>
              </a:rPr>
              <a:t>ruptura o permeabilización  de la pared celular</a:t>
            </a:r>
            <a:r>
              <a:rPr lang="es-ES_tradnl" sz="2000">
                <a:solidFill>
                  <a:schemeClr val="accent2"/>
                </a:solidFill>
                <a:latin typeface="Comic Sans MS" pitchFamily="66" charset="0"/>
                <a:cs typeface="Times New Roman" pitchFamily="18" charset="0"/>
              </a:rPr>
              <a:t>.</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Los equipos involucrados en esta etapa no han sido diseñados especialmente para el área biotecnológica sino que son prestadas de otras áreas (área de alimentos, de pinturas y pigmentos).</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Este rompimiento   o permeabilización  se puede llevar a cabo por dos métodos:</a:t>
            </a:r>
          </a:p>
          <a:p>
            <a:pPr algn="just" eaLnBrk="0" hangingPunct="0"/>
            <a:r>
              <a:rPr lang="es-ES_tradnl" sz="2000">
                <a:solidFill>
                  <a:schemeClr val="accent2"/>
                </a:solidFill>
                <a:latin typeface="Comic Sans MS" pitchFamily="66" charset="0"/>
                <a:cs typeface="Times New Roman" pitchFamily="18" charset="0"/>
              </a:rPr>
              <a:t> </a:t>
            </a:r>
          </a:p>
          <a:p>
            <a:pPr lvl="2" eaLnBrk="0" hangingPunct="0">
              <a:buFontTx/>
              <a:buChar char="•"/>
            </a:pPr>
            <a:r>
              <a:rPr lang="es-ES_tradnl" sz="2000" u="sng">
                <a:solidFill>
                  <a:schemeClr val="accent2"/>
                </a:solidFill>
                <a:latin typeface="Comic Sans MS" pitchFamily="66" charset="0"/>
                <a:cs typeface="Times New Roman" pitchFamily="18" charset="0"/>
              </a:rPr>
              <a:t>Métodos No- Mecánicos</a:t>
            </a:r>
          </a:p>
          <a:p>
            <a:pPr lvl="2" eaLnBrk="0" hangingPunct="0">
              <a:buFontTx/>
              <a:buChar char="•"/>
            </a:pPr>
            <a:endParaRPr lang="es-ES_tradnl" sz="800" u="sng">
              <a:solidFill>
                <a:schemeClr val="accent2"/>
              </a:solidFill>
              <a:latin typeface="Comic Sans MS" pitchFamily="66" charset="0"/>
              <a:cs typeface="Times New Roman" pitchFamily="18" charset="0"/>
            </a:endParaRPr>
          </a:p>
          <a:p>
            <a:pPr lvl="2" eaLnBrk="0" hangingPunct="0">
              <a:buFontTx/>
              <a:buChar char="•"/>
            </a:pPr>
            <a:r>
              <a:rPr lang="es-ES_tradnl" sz="2000" u="sng">
                <a:solidFill>
                  <a:schemeClr val="accent2"/>
                </a:solidFill>
                <a:latin typeface="Comic Sans MS" pitchFamily="66" charset="0"/>
                <a:cs typeface="Times New Roman" pitchFamily="18" charset="0"/>
              </a:rPr>
              <a:t>Métodos Mecánicos</a:t>
            </a:r>
          </a:p>
          <a:p>
            <a:pPr eaLnBrk="0" hangingPunct="0"/>
            <a:endParaRPr lang="es-ES_tradnl" sz="2000" u="sng">
              <a:solidFill>
                <a:schemeClr val="accent2"/>
              </a:solidFill>
              <a:latin typeface="Comic Sans MS" pitchFamily="66"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ext Box 2"/>
          <p:cNvSpPr txBox="1">
            <a:spLocks noChangeArrowheads="1"/>
          </p:cNvSpPr>
          <p:nvPr/>
        </p:nvSpPr>
        <p:spPr bwMode="auto">
          <a:xfrm>
            <a:off x="457200" y="242888"/>
            <a:ext cx="8458200" cy="4359275"/>
          </a:xfrm>
          <a:prstGeom prst="rect">
            <a:avLst/>
          </a:prstGeom>
          <a:noFill/>
          <a:ln w="9525">
            <a:noFill/>
            <a:miter lim="800000"/>
            <a:headEnd/>
            <a:tailEnd/>
          </a:ln>
          <a:effectLst/>
        </p:spPr>
        <p:txBody>
          <a:bodyPr>
            <a:spAutoFit/>
          </a:bodyPr>
          <a:lstStyle/>
          <a:p>
            <a:pPr algn="ctr" eaLnBrk="0" hangingPunct="0"/>
            <a:r>
              <a:rPr lang="es-ES_tradnl" sz="2000" b="1">
                <a:solidFill>
                  <a:schemeClr val="accent2"/>
                </a:solidFill>
                <a:latin typeface="Comic Sans MS" pitchFamily="66" charset="0"/>
                <a:cs typeface="Times New Roman" pitchFamily="18" charset="0"/>
              </a:rPr>
              <a:t> </a:t>
            </a:r>
            <a:endParaRPr lang="es-ES" sz="2000" b="1">
              <a:solidFill>
                <a:schemeClr val="accent2"/>
              </a:solidFill>
              <a:latin typeface="Comic Sans MS" pitchFamily="66" charset="0"/>
              <a:cs typeface="Times New Roman" pitchFamily="18" charset="0"/>
            </a:endParaRPr>
          </a:p>
          <a:p>
            <a:pPr eaLnBrk="0" hangingPunct="0"/>
            <a:r>
              <a:rPr lang="es-ES_tradnl" sz="2000">
                <a:solidFill>
                  <a:schemeClr val="accent2"/>
                </a:solidFill>
                <a:latin typeface="Comic Sans MS" pitchFamily="66" charset="0"/>
                <a:cs typeface="Times New Roman" pitchFamily="18" charset="0"/>
              </a:rPr>
              <a:t>La selección de una u otra técnica dependerá las características del producto se desea purificar,tales como:</a:t>
            </a:r>
          </a:p>
          <a:p>
            <a:pPr lvl="1" algn="just" eaLnBrk="0" hangingPunct="0">
              <a:buFontTx/>
              <a:buChar char="•"/>
            </a:pPr>
            <a:r>
              <a:rPr lang="es-ES_tradnl" sz="2000">
                <a:solidFill>
                  <a:schemeClr val="accent2"/>
                </a:solidFill>
                <a:latin typeface="Comic Sans MS" pitchFamily="66" charset="0"/>
                <a:cs typeface="Times New Roman" pitchFamily="18" charset="0"/>
              </a:rPr>
              <a:t>Resistencia a:</a:t>
            </a:r>
          </a:p>
          <a:p>
            <a:pPr lvl="2" algn="just" eaLnBrk="0" hangingPunct="0">
              <a:buFontTx/>
              <a:buChar char="•"/>
            </a:pPr>
            <a:r>
              <a:rPr lang="es-ES_tradnl" sz="2000">
                <a:solidFill>
                  <a:schemeClr val="accent2"/>
                </a:solidFill>
                <a:latin typeface="Comic Sans MS" pitchFamily="66" charset="0"/>
                <a:cs typeface="Times New Roman" pitchFamily="18" charset="0"/>
              </a:rPr>
              <a:t> </a:t>
            </a:r>
            <a:r>
              <a:rPr lang="es-ES_tradnl" sz="2000">
                <a:solidFill>
                  <a:srgbClr val="008080"/>
                </a:solidFill>
                <a:latin typeface="Comic Sans MS" pitchFamily="66" charset="0"/>
                <a:cs typeface="Times New Roman" pitchFamily="18" charset="0"/>
              </a:rPr>
              <a:t>Medios alcalinos</a:t>
            </a:r>
          </a:p>
          <a:p>
            <a:pPr lvl="2" algn="just" eaLnBrk="0" hangingPunct="0">
              <a:buFontTx/>
              <a:buChar char="•"/>
            </a:pPr>
            <a:r>
              <a:rPr lang="es-ES_tradnl" sz="2000">
                <a:solidFill>
                  <a:srgbClr val="008080"/>
                </a:solidFill>
                <a:latin typeface="Comic Sans MS" pitchFamily="66" charset="0"/>
                <a:cs typeface="Times New Roman" pitchFamily="18" charset="0"/>
              </a:rPr>
              <a:t> Solventes</a:t>
            </a:r>
          </a:p>
          <a:p>
            <a:pPr lvl="2" algn="just" eaLnBrk="0" hangingPunct="0">
              <a:buFontTx/>
              <a:buChar char="•"/>
            </a:pPr>
            <a:r>
              <a:rPr lang="es-ES_tradnl" sz="2000">
                <a:solidFill>
                  <a:srgbClr val="008080"/>
                </a:solidFill>
                <a:latin typeface="Comic Sans MS" pitchFamily="66" charset="0"/>
                <a:cs typeface="Times New Roman" pitchFamily="18" charset="0"/>
              </a:rPr>
              <a:t> Detergentes</a:t>
            </a:r>
          </a:p>
          <a:p>
            <a:pPr lvl="2" algn="just" eaLnBrk="0" hangingPunct="0">
              <a:buFontTx/>
              <a:buChar char="•"/>
            </a:pPr>
            <a:r>
              <a:rPr lang="es-ES_tradnl" sz="2000">
                <a:solidFill>
                  <a:srgbClr val="008080"/>
                </a:solidFill>
                <a:latin typeface="Comic Sans MS" pitchFamily="66" charset="0"/>
                <a:cs typeface="Times New Roman" pitchFamily="18" charset="0"/>
              </a:rPr>
              <a:t> Enzimas</a:t>
            </a:r>
          </a:p>
          <a:p>
            <a:pPr lvl="2" algn="just" eaLnBrk="0" hangingPunct="0">
              <a:buFontTx/>
              <a:buChar char="•"/>
            </a:pPr>
            <a:r>
              <a:rPr lang="es-ES_tradnl" sz="2000">
                <a:solidFill>
                  <a:schemeClr val="accent2"/>
                </a:solidFill>
                <a:latin typeface="Comic Sans MS" pitchFamily="66" charset="0"/>
                <a:cs typeface="Times New Roman" pitchFamily="18" charset="0"/>
              </a:rPr>
              <a:t> Temperatura</a:t>
            </a:r>
          </a:p>
          <a:p>
            <a:pPr lvl="2" algn="just" eaLnBrk="0" hangingPunct="0">
              <a:buFontTx/>
              <a:buChar char="•"/>
            </a:pPr>
            <a:r>
              <a:rPr lang="es-ES_tradnl" sz="2000">
                <a:solidFill>
                  <a:schemeClr val="accent2"/>
                </a:solidFill>
                <a:latin typeface="Comic Sans MS" pitchFamily="66" charset="0"/>
                <a:cs typeface="Times New Roman" pitchFamily="18" charset="0"/>
              </a:rPr>
              <a:t>  Esfuerzo de corte.</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La técnica utilizada determinará el tamaño de los desechos que se producirán.</a:t>
            </a:r>
            <a:r>
              <a:rPr lang="en-US" sz="2000">
                <a:solidFill>
                  <a:schemeClr val="accent2"/>
                </a:solidFill>
                <a:latin typeface="Comic Sans MS" pitchFamily="66" charset="0"/>
                <a:cs typeface="Times New Roman" pitchFamily="18" charset="0"/>
              </a:rPr>
              <a:t> </a:t>
            </a:r>
            <a:endParaRPr lang="es-ES_tradnl" sz="2000">
              <a:solidFill>
                <a:schemeClr val="accent2"/>
              </a:solidFill>
              <a:latin typeface="Comic Sans MS" pitchFamily="66" charset="0"/>
              <a:cs typeface="Times New Roman" pitchFamily="18" charset="0"/>
            </a:endParaRPr>
          </a:p>
          <a:p>
            <a:pPr algn="just" eaLnBrk="0" hangingPunct="0"/>
            <a:endParaRPr lang="es-ES" sz="2000">
              <a:solidFill>
                <a:schemeClr val="accent2"/>
              </a:solidFill>
              <a:latin typeface="Comic Sans MS" pitchFamily="66"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ext Box 2"/>
          <p:cNvSpPr txBox="1">
            <a:spLocks noChangeArrowheads="1"/>
          </p:cNvSpPr>
          <p:nvPr/>
        </p:nvSpPr>
        <p:spPr bwMode="auto">
          <a:xfrm>
            <a:off x="304800" y="457200"/>
            <a:ext cx="8077200" cy="5578475"/>
          </a:xfrm>
          <a:prstGeom prst="rect">
            <a:avLst/>
          </a:prstGeom>
          <a:noFill/>
          <a:ln w="9525">
            <a:noFill/>
            <a:miter lim="800000"/>
            <a:headEnd/>
            <a:tailEnd/>
          </a:ln>
          <a:effectLst/>
        </p:spPr>
        <p:txBody>
          <a:bodyPr>
            <a:spAutoFit/>
          </a:bodyPr>
          <a:lstStyle/>
          <a:p>
            <a:pPr algn="ctr" eaLnBrk="0" hangingPunct="0"/>
            <a:r>
              <a:rPr lang="es-ES_tradnl" sz="2000" b="1" u="sng">
                <a:solidFill>
                  <a:srgbClr val="A50021"/>
                </a:solidFill>
                <a:latin typeface="Comic Sans MS" pitchFamily="66" charset="0"/>
                <a:cs typeface="Times New Roman" pitchFamily="18" charset="0"/>
              </a:rPr>
              <a:t>Métodos No-Mecánicos</a:t>
            </a:r>
          </a:p>
          <a:p>
            <a:pPr algn="just" eaLnBrk="0" hangingPunct="0"/>
            <a:endParaRPr lang="es-ES_tradnl" sz="2000" b="1" u="sng">
              <a:solidFill>
                <a:srgbClr val="A50021"/>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Pueden ser de dos tipos:</a:t>
            </a:r>
          </a:p>
          <a:p>
            <a:pPr algn="just" eaLnBrk="0" hangingPunct="0"/>
            <a:endParaRPr lang="es-ES_tradnl" sz="2000">
              <a:solidFill>
                <a:schemeClr val="accent2"/>
              </a:solidFill>
              <a:latin typeface="Comic Sans MS" pitchFamily="66" charset="0"/>
              <a:cs typeface="Times New Roman" pitchFamily="18" charset="0"/>
            </a:endParaRPr>
          </a:p>
          <a:p>
            <a:pPr lvl="1" algn="just" eaLnBrk="0" hangingPunct="0">
              <a:buFontTx/>
              <a:buChar char="•"/>
            </a:pPr>
            <a:r>
              <a:rPr lang="es-ES_tradnl" sz="2000" b="1" u="sng">
                <a:solidFill>
                  <a:schemeClr val="accent2"/>
                </a:solidFill>
                <a:latin typeface="Comic Sans MS" pitchFamily="66" charset="0"/>
                <a:cs typeface="Times New Roman" pitchFamily="18" charset="0"/>
              </a:rPr>
              <a:t>Agente químicos</a:t>
            </a:r>
            <a:r>
              <a:rPr lang="es-ES_tradnl" sz="2000">
                <a:solidFill>
                  <a:schemeClr val="accent2"/>
                </a:solidFill>
                <a:latin typeface="Comic Sans MS" pitchFamily="66" charset="0"/>
                <a:cs typeface="Times New Roman" pitchFamily="18" charset="0"/>
              </a:rPr>
              <a:t> </a:t>
            </a:r>
          </a:p>
          <a:p>
            <a:pPr lvl="2" algn="just" eaLnBrk="0" hangingPunct="0">
              <a:buFontTx/>
              <a:buChar char="•"/>
            </a:pPr>
            <a:r>
              <a:rPr lang="es-ES_tradnl" sz="2000">
                <a:solidFill>
                  <a:schemeClr val="accent2"/>
                </a:solidFill>
                <a:latin typeface="Comic Sans MS" pitchFamily="66" charset="0"/>
                <a:cs typeface="Times New Roman" pitchFamily="18" charset="0"/>
              </a:rPr>
              <a:t>Solventes orgánicos</a:t>
            </a:r>
          </a:p>
          <a:p>
            <a:pPr lvl="2" algn="just" eaLnBrk="0" hangingPunct="0">
              <a:buFontTx/>
              <a:buChar char="•"/>
            </a:pPr>
            <a:r>
              <a:rPr lang="es-ES_tradnl" sz="2000">
                <a:solidFill>
                  <a:schemeClr val="accent2"/>
                </a:solidFill>
                <a:latin typeface="Comic Sans MS" pitchFamily="66" charset="0"/>
                <a:cs typeface="Times New Roman" pitchFamily="18" charset="0"/>
              </a:rPr>
              <a:t> Detergentes</a:t>
            </a:r>
          </a:p>
          <a:p>
            <a:pPr lvl="2" algn="just" eaLnBrk="0" hangingPunct="0">
              <a:buFontTx/>
              <a:buChar char="•"/>
            </a:pPr>
            <a:r>
              <a:rPr lang="es-ES_tradnl" sz="2000">
                <a:solidFill>
                  <a:schemeClr val="accent2"/>
                </a:solidFill>
                <a:latin typeface="Comic Sans MS" pitchFamily="66" charset="0"/>
                <a:cs typeface="Times New Roman" pitchFamily="18" charset="0"/>
              </a:rPr>
              <a:t> Alcalis</a:t>
            </a:r>
          </a:p>
          <a:p>
            <a:pPr lvl="2" algn="just" eaLnBrk="0" hangingPunct="0">
              <a:buFontTx/>
              <a:buChar char="•"/>
            </a:pPr>
            <a:r>
              <a:rPr lang="es-ES_tradnl" sz="2000">
                <a:solidFill>
                  <a:schemeClr val="accent2"/>
                </a:solidFill>
                <a:latin typeface="Comic Sans MS" pitchFamily="66" charset="0"/>
                <a:cs typeface="Times New Roman" pitchFamily="18" charset="0"/>
              </a:rPr>
              <a:t> Agua (shock osmótico)</a:t>
            </a:r>
          </a:p>
          <a:p>
            <a:pPr lvl="1" algn="just" eaLnBrk="0" hangingPunct="0">
              <a:buFontTx/>
              <a:buChar char="•"/>
            </a:pPr>
            <a:endParaRPr lang="es-ES_tradnl" sz="2000" b="1" u="sng">
              <a:solidFill>
                <a:schemeClr val="accent2"/>
              </a:solidFill>
              <a:latin typeface="Comic Sans MS" pitchFamily="66" charset="0"/>
              <a:cs typeface="Times New Roman" pitchFamily="18" charset="0"/>
            </a:endParaRPr>
          </a:p>
          <a:p>
            <a:pPr lvl="1" algn="just" eaLnBrk="0" hangingPunct="0">
              <a:buFontTx/>
              <a:buChar char="•"/>
            </a:pPr>
            <a:r>
              <a:rPr lang="es-ES_tradnl" sz="2000" b="1" u="sng">
                <a:solidFill>
                  <a:schemeClr val="accent2"/>
                </a:solidFill>
                <a:latin typeface="Comic Sans MS" pitchFamily="66" charset="0"/>
                <a:cs typeface="Times New Roman" pitchFamily="18" charset="0"/>
              </a:rPr>
              <a:t>Enzimáticos</a:t>
            </a:r>
            <a:r>
              <a:rPr lang="es-ES_tradnl" sz="2000">
                <a:solidFill>
                  <a:schemeClr val="accent2"/>
                </a:solidFill>
                <a:latin typeface="Comic Sans MS" pitchFamily="66" charset="0"/>
                <a:cs typeface="Times New Roman" pitchFamily="18" charset="0"/>
              </a:rPr>
              <a:t> se trata de enzimas que  permeabilizan en forma selectiva las membranas celulares, tales como lisozima, glucanasas, mananasas, etc.</a:t>
            </a:r>
          </a:p>
          <a:p>
            <a:pPr lvl="1" algn="just" eaLnBrk="0" hangingPunct="0">
              <a:buFontTx/>
              <a:buChar char="•"/>
            </a:pPr>
            <a:endParaRPr lang="es-ES_tradnl" sz="2000">
              <a:solidFill>
                <a:schemeClr val="accent2"/>
              </a:solidFill>
              <a:latin typeface="Comic Sans MS" pitchFamily="66" charset="0"/>
              <a:cs typeface="Times New Roman" pitchFamily="18" charset="0"/>
            </a:endParaRPr>
          </a:p>
          <a:p>
            <a:pPr lvl="1" algn="just" eaLnBrk="0" hangingPunct="0">
              <a:buFontTx/>
              <a:buChar char="•"/>
            </a:pPr>
            <a:endParaRPr lang="es-ES_tradnl" sz="2000">
              <a:solidFill>
                <a:schemeClr val="accent2"/>
              </a:solidFill>
              <a:latin typeface="Comic Sans MS" pitchFamily="66" charset="0"/>
              <a:cs typeface="Times New Roman" pitchFamily="18" charset="0"/>
            </a:endParaRPr>
          </a:p>
          <a:p>
            <a:pPr lvl="1" algn="just" eaLnBrk="0" hangingPunct="0"/>
            <a:r>
              <a:rPr lang="es-ES_tradnl" sz="2000">
                <a:solidFill>
                  <a:schemeClr val="accent2"/>
                </a:solidFill>
                <a:latin typeface="Comic Sans MS" pitchFamily="66" charset="0"/>
                <a:cs typeface="Times New Roman" pitchFamily="18" charset="0"/>
              </a:rPr>
              <a:t>Los métodos no-mecánicos son </a:t>
            </a:r>
            <a:r>
              <a:rPr lang="es-ES_tradnl" sz="2000" b="1" u="sng">
                <a:solidFill>
                  <a:schemeClr val="accent2"/>
                </a:solidFill>
                <a:latin typeface="Comic Sans MS" pitchFamily="66" charset="0"/>
                <a:cs typeface="Times New Roman" pitchFamily="18" charset="0"/>
              </a:rPr>
              <a:t>fáciles de escalar</a:t>
            </a:r>
            <a:r>
              <a:rPr lang="es-ES_tradnl" sz="2000">
                <a:solidFill>
                  <a:schemeClr val="accent2"/>
                </a:solidFill>
                <a:latin typeface="Comic Sans MS" pitchFamily="66" charset="0"/>
                <a:cs typeface="Times New Roman" pitchFamily="18" charset="0"/>
              </a:rPr>
              <a:t>, si uno necesita tratar 10 veces más materia orgánica basta con adicionar 10 veces más reactivo químico o enzimático.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653" name="Group 1349"/>
          <p:cNvGrpSpPr>
            <a:grpSpLocks/>
          </p:cNvGrpSpPr>
          <p:nvPr/>
        </p:nvGrpSpPr>
        <p:grpSpPr bwMode="auto">
          <a:xfrm>
            <a:off x="788988" y="242888"/>
            <a:ext cx="7567612" cy="6373812"/>
            <a:chOff x="-3" y="-3"/>
            <a:chExt cx="4767" cy="4015"/>
          </a:xfrm>
        </p:grpSpPr>
        <p:grpSp>
          <p:nvGrpSpPr>
            <p:cNvPr id="99651" name="Group 1347"/>
            <p:cNvGrpSpPr>
              <a:grpSpLocks/>
            </p:cNvGrpSpPr>
            <p:nvPr/>
          </p:nvGrpSpPr>
          <p:grpSpPr bwMode="auto">
            <a:xfrm>
              <a:off x="0" y="0"/>
              <a:ext cx="4761" cy="4009"/>
              <a:chOff x="0" y="0"/>
              <a:chExt cx="4761" cy="4009"/>
            </a:xfrm>
          </p:grpSpPr>
          <p:grpSp>
            <p:nvGrpSpPr>
              <p:cNvPr id="99592" name="Group 1288"/>
              <p:cNvGrpSpPr>
                <a:grpSpLocks/>
              </p:cNvGrpSpPr>
              <p:nvPr/>
            </p:nvGrpSpPr>
            <p:grpSpPr bwMode="auto">
              <a:xfrm>
                <a:off x="0" y="0"/>
                <a:ext cx="888" cy="614"/>
                <a:chOff x="0" y="0"/>
                <a:chExt cx="888" cy="614"/>
              </a:xfrm>
            </p:grpSpPr>
            <p:sp>
              <p:nvSpPr>
                <p:cNvPr id="99561" name="Rectangle 1257"/>
                <p:cNvSpPr>
                  <a:spLocks noChangeArrowheads="1"/>
                </p:cNvSpPr>
                <p:nvPr/>
              </p:nvSpPr>
              <p:spPr bwMode="auto">
                <a:xfrm>
                  <a:off x="28" y="0"/>
                  <a:ext cx="832" cy="614"/>
                </a:xfrm>
                <a:prstGeom prst="rect">
                  <a:avLst/>
                </a:prstGeom>
                <a:noFill/>
                <a:ln w="9525">
                  <a:noFill/>
                  <a:miter lim="800000"/>
                  <a:headEnd/>
                  <a:tailEnd/>
                </a:ln>
                <a:effectLst/>
              </p:spPr>
              <p:txBody>
                <a:bodyPr/>
                <a:lstStyle/>
                <a:p>
                  <a:pPr>
                    <a:tabLst>
                      <a:tab pos="-457200" algn="l"/>
                    </a:tabLst>
                  </a:pPr>
                  <a:r>
                    <a:rPr lang="es-ES_tradnl" sz="1200" b="1">
                      <a:cs typeface="Times New Roman" pitchFamily="18" charset="0"/>
                    </a:rPr>
                    <a:t/>
                  </a:r>
                  <a:br>
                    <a:rPr lang="es-ES_tradnl" sz="1200" b="1">
                      <a:cs typeface="Times New Roman" pitchFamily="18" charset="0"/>
                    </a:rPr>
                  </a:br>
                  <a:endParaRPr lang="es-ES_tradnl" sz="1000">
                    <a:cs typeface="Times New Roman" pitchFamily="18" charset="0"/>
                  </a:endParaRPr>
                </a:p>
                <a:p>
                  <a:pPr eaLnBrk="0" hangingPunct="0">
                    <a:tabLst>
                      <a:tab pos="-457200" algn="l"/>
                    </a:tabLst>
                  </a:pPr>
                  <a:r>
                    <a:rPr lang="es-ES_tradnl" sz="2000" b="1">
                      <a:cs typeface="Times New Roman" pitchFamily="18" charset="0"/>
                    </a:rPr>
                    <a:t>Técnicas</a:t>
                  </a:r>
                  <a:endParaRPr lang="es-ES_tradnl" sz="2000">
                    <a:cs typeface="Times New Roman" pitchFamily="18" charset="0"/>
                  </a:endParaRPr>
                </a:p>
                <a:p>
                  <a:pPr eaLnBrk="0" hangingPunct="0">
                    <a:tabLst>
                      <a:tab pos="-457200" algn="l"/>
                    </a:tabLst>
                  </a:pPr>
                  <a:endParaRPr lang="es-ES_tradnl" sz="2400"/>
                </a:p>
              </p:txBody>
            </p:sp>
            <p:sp>
              <p:nvSpPr>
                <p:cNvPr id="99591" name="Rectangle 1287"/>
                <p:cNvSpPr>
                  <a:spLocks noChangeArrowheads="1"/>
                </p:cNvSpPr>
                <p:nvPr/>
              </p:nvSpPr>
              <p:spPr bwMode="auto">
                <a:xfrm>
                  <a:off x="0" y="0"/>
                  <a:ext cx="888" cy="614"/>
                </a:xfrm>
                <a:prstGeom prst="rect">
                  <a:avLst/>
                </a:prstGeom>
                <a:noFill/>
                <a:ln w="7">
                  <a:solidFill>
                    <a:srgbClr val="A0A0A0"/>
                  </a:solidFill>
                  <a:miter lim="800000"/>
                  <a:headEnd/>
                  <a:tailEnd/>
                </a:ln>
                <a:effectLst/>
              </p:spPr>
              <p:txBody>
                <a:bodyPr/>
                <a:lstStyle/>
                <a:p>
                  <a:endParaRPr lang="es-ES"/>
                </a:p>
              </p:txBody>
            </p:sp>
          </p:grpSp>
          <p:grpSp>
            <p:nvGrpSpPr>
              <p:cNvPr id="99594" name="Group 1290"/>
              <p:cNvGrpSpPr>
                <a:grpSpLocks/>
              </p:cNvGrpSpPr>
              <p:nvPr/>
            </p:nvGrpSpPr>
            <p:grpSpPr bwMode="auto">
              <a:xfrm>
                <a:off x="888" y="0"/>
                <a:ext cx="1180" cy="614"/>
                <a:chOff x="888" y="0"/>
                <a:chExt cx="1180" cy="614"/>
              </a:xfrm>
            </p:grpSpPr>
            <p:sp>
              <p:nvSpPr>
                <p:cNvPr id="99562" name="Rectangle 1258"/>
                <p:cNvSpPr>
                  <a:spLocks noChangeArrowheads="1"/>
                </p:cNvSpPr>
                <p:nvPr/>
              </p:nvSpPr>
              <p:spPr bwMode="auto">
                <a:xfrm>
                  <a:off x="916" y="0"/>
                  <a:ext cx="1124" cy="614"/>
                </a:xfrm>
                <a:prstGeom prst="rect">
                  <a:avLst/>
                </a:prstGeom>
                <a:noFill/>
                <a:ln w="9525">
                  <a:noFill/>
                  <a:miter lim="800000"/>
                  <a:headEnd/>
                  <a:tailEnd/>
                </a:ln>
                <a:effectLst/>
              </p:spPr>
              <p:txBody>
                <a:bodyPr/>
                <a:lstStyle/>
                <a:p>
                  <a:pPr>
                    <a:tabLst>
                      <a:tab pos="-457200" algn="l"/>
                    </a:tabLst>
                  </a:pPr>
                  <a:endParaRPr lang="es-ES_tradnl" sz="2000" b="1">
                    <a:cs typeface="Times New Roman" pitchFamily="18" charset="0"/>
                  </a:endParaRPr>
                </a:p>
                <a:p>
                  <a:pPr>
                    <a:tabLst>
                      <a:tab pos="-457200" algn="l"/>
                    </a:tabLst>
                  </a:pPr>
                  <a:r>
                    <a:rPr lang="es-ES_tradnl" sz="2000" b="1">
                      <a:cs typeface="Times New Roman" pitchFamily="18" charset="0"/>
                    </a:rPr>
                    <a:t>Principios</a:t>
                  </a:r>
                  <a:endParaRPr lang="es-ES_tradnl" sz="2000">
                    <a:cs typeface="Times New Roman" pitchFamily="18" charset="0"/>
                  </a:endParaRPr>
                </a:p>
                <a:p>
                  <a:pPr eaLnBrk="0" hangingPunct="0">
                    <a:tabLst>
                      <a:tab pos="-457200" algn="l"/>
                    </a:tabLst>
                  </a:pPr>
                  <a:endParaRPr lang="es-ES_tradnl" sz="2000"/>
                </a:p>
              </p:txBody>
            </p:sp>
            <p:sp>
              <p:nvSpPr>
                <p:cNvPr id="99593" name="Rectangle 1289"/>
                <p:cNvSpPr>
                  <a:spLocks noChangeArrowheads="1"/>
                </p:cNvSpPr>
                <p:nvPr/>
              </p:nvSpPr>
              <p:spPr bwMode="auto">
                <a:xfrm>
                  <a:off x="888" y="0"/>
                  <a:ext cx="1180" cy="614"/>
                </a:xfrm>
                <a:prstGeom prst="rect">
                  <a:avLst/>
                </a:prstGeom>
                <a:noFill/>
                <a:ln w="7">
                  <a:solidFill>
                    <a:srgbClr val="A0A0A0"/>
                  </a:solidFill>
                  <a:miter lim="800000"/>
                  <a:headEnd/>
                  <a:tailEnd/>
                </a:ln>
                <a:effectLst/>
              </p:spPr>
              <p:txBody>
                <a:bodyPr/>
                <a:lstStyle/>
                <a:p>
                  <a:endParaRPr lang="es-ES"/>
                </a:p>
              </p:txBody>
            </p:sp>
          </p:grpSp>
          <p:grpSp>
            <p:nvGrpSpPr>
              <p:cNvPr id="99596" name="Group 1292"/>
              <p:cNvGrpSpPr>
                <a:grpSpLocks/>
              </p:cNvGrpSpPr>
              <p:nvPr/>
            </p:nvGrpSpPr>
            <p:grpSpPr bwMode="auto">
              <a:xfrm>
                <a:off x="2068" y="0"/>
                <a:ext cx="680" cy="614"/>
                <a:chOff x="2068" y="0"/>
                <a:chExt cx="680" cy="614"/>
              </a:xfrm>
            </p:grpSpPr>
            <p:sp>
              <p:nvSpPr>
                <p:cNvPr id="99563" name="Rectangle 1259"/>
                <p:cNvSpPr>
                  <a:spLocks noChangeArrowheads="1"/>
                </p:cNvSpPr>
                <p:nvPr/>
              </p:nvSpPr>
              <p:spPr bwMode="auto">
                <a:xfrm>
                  <a:off x="2096" y="0"/>
                  <a:ext cx="624" cy="614"/>
                </a:xfrm>
                <a:prstGeom prst="rect">
                  <a:avLst/>
                </a:prstGeom>
                <a:noFill/>
                <a:ln w="9525">
                  <a:noFill/>
                  <a:miter lim="800000"/>
                  <a:headEnd/>
                  <a:tailEnd/>
                </a:ln>
                <a:effectLst/>
              </p:spPr>
              <p:txBody>
                <a:bodyPr/>
                <a:lstStyle/>
                <a:p>
                  <a:pPr algn="ctr">
                    <a:tabLst>
                      <a:tab pos="-457200" algn="l"/>
                    </a:tabLst>
                  </a:pPr>
                  <a:endParaRPr lang="es-ES_tradnl" sz="2000" b="1">
                    <a:cs typeface="Times New Roman" pitchFamily="18" charset="0"/>
                  </a:endParaRPr>
                </a:p>
                <a:p>
                  <a:pPr algn="ctr">
                    <a:tabLst>
                      <a:tab pos="-457200" algn="l"/>
                    </a:tabLst>
                  </a:pPr>
                  <a:r>
                    <a:rPr lang="es-ES_tradnl" sz="2000" b="1">
                      <a:cs typeface="Times New Roman" pitchFamily="18" charset="0"/>
                    </a:rPr>
                    <a:t>Stress</a:t>
                  </a:r>
                  <a:endParaRPr lang="es-ES_tradnl" sz="2000">
                    <a:cs typeface="Times New Roman" pitchFamily="18" charset="0"/>
                  </a:endParaRPr>
                </a:p>
                <a:p>
                  <a:pPr algn="ctr" eaLnBrk="0" hangingPunct="0">
                    <a:tabLst>
                      <a:tab pos="-457200" algn="l"/>
                    </a:tabLst>
                  </a:pPr>
                  <a:endParaRPr lang="es-ES_tradnl" sz="2000"/>
                </a:p>
              </p:txBody>
            </p:sp>
            <p:sp>
              <p:nvSpPr>
                <p:cNvPr id="99595" name="Rectangle 1291"/>
                <p:cNvSpPr>
                  <a:spLocks noChangeArrowheads="1"/>
                </p:cNvSpPr>
                <p:nvPr/>
              </p:nvSpPr>
              <p:spPr bwMode="auto">
                <a:xfrm>
                  <a:off x="2068" y="0"/>
                  <a:ext cx="680" cy="614"/>
                </a:xfrm>
                <a:prstGeom prst="rect">
                  <a:avLst/>
                </a:prstGeom>
                <a:noFill/>
                <a:ln w="7">
                  <a:solidFill>
                    <a:srgbClr val="A0A0A0"/>
                  </a:solidFill>
                  <a:miter lim="800000"/>
                  <a:headEnd/>
                  <a:tailEnd/>
                </a:ln>
                <a:effectLst/>
              </p:spPr>
              <p:txBody>
                <a:bodyPr/>
                <a:lstStyle/>
                <a:p>
                  <a:endParaRPr lang="es-ES"/>
                </a:p>
              </p:txBody>
            </p:sp>
          </p:grpSp>
          <p:grpSp>
            <p:nvGrpSpPr>
              <p:cNvPr id="99598" name="Group 1294"/>
              <p:cNvGrpSpPr>
                <a:grpSpLocks/>
              </p:cNvGrpSpPr>
              <p:nvPr/>
            </p:nvGrpSpPr>
            <p:grpSpPr bwMode="auto">
              <a:xfrm>
                <a:off x="2748" y="0"/>
                <a:ext cx="870" cy="614"/>
                <a:chOff x="2748" y="0"/>
                <a:chExt cx="870" cy="614"/>
              </a:xfrm>
            </p:grpSpPr>
            <p:sp>
              <p:nvSpPr>
                <p:cNvPr id="99564" name="Rectangle 1260"/>
                <p:cNvSpPr>
                  <a:spLocks noChangeArrowheads="1"/>
                </p:cNvSpPr>
                <p:nvPr/>
              </p:nvSpPr>
              <p:spPr bwMode="auto">
                <a:xfrm>
                  <a:off x="2776" y="0"/>
                  <a:ext cx="814" cy="614"/>
                </a:xfrm>
                <a:prstGeom prst="rect">
                  <a:avLst/>
                </a:prstGeom>
                <a:noFill/>
                <a:ln w="9525">
                  <a:noFill/>
                  <a:miter lim="800000"/>
                  <a:headEnd/>
                  <a:tailEnd/>
                </a:ln>
                <a:effectLst/>
              </p:spPr>
              <p:txBody>
                <a:bodyPr/>
                <a:lstStyle/>
                <a:p>
                  <a:pPr algn="ctr">
                    <a:tabLst>
                      <a:tab pos="-457200" algn="l"/>
                    </a:tabLst>
                  </a:pPr>
                  <a:endParaRPr lang="es-ES_tradnl" sz="2000" b="1">
                    <a:cs typeface="Times New Roman" pitchFamily="18" charset="0"/>
                  </a:endParaRPr>
                </a:p>
                <a:p>
                  <a:pPr algn="ctr">
                    <a:tabLst>
                      <a:tab pos="-457200" algn="l"/>
                    </a:tabLst>
                  </a:pPr>
                  <a:r>
                    <a:rPr lang="es-ES_tradnl" sz="2000" b="1">
                      <a:cs typeface="Times New Roman" pitchFamily="18" charset="0"/>
                    </a:rPr>
                    <a:t>Costos</a:t>
                  </a:r>
                  <a:endParaRPr lang="es-ES_tradnl" sz="2000">
                    <a:cs typeface="Times New Roman" pitchFamily="18" charset="0"/>
                  </a:endParaRPr>
                </a:p>
                <a:p>
                  <a:pPr algn="ctr" eaLnBrk="0" hangingPunct="0">
                    <a:tabLst>
                      <a:tab pos="-457200" algn="l"/>
                    </a:tabLst>
                  </a:pPr>
                  <a:endParaRPr lang="es-ES_tradnl" sz="2400"/>
                </a:p>
              </p:txBody>
            </p:sp>
            <p:sp>
              <p:nvSpPr>
                <p:cNvPr id="99597" name="Rectangle 1293"/>
                <p:cNvSpPr>
                  <a:spLocks noChangeArrowheads="1"/>
                </p:cNvSpPr>
                <p:nvPr/>
              </p:nvSpPr>
              <p:spPr bwMode="auto">
                <a:xfrm>
                  <a:off x="2748" y="0"/>
                  <a:ext cx="870" cy="614"/>
                </a:xfrm>
                <a:prstGeom prst="rect">
                  <a:avLst/>
                </a:prstGeom>
                <a:noFill/>
                <a:ln w="7">
                  <a:solidFill>
                    <a:srgbClr val="A0A0A0"/>
                  </a:solidFill>
                  <a:miter lim="800000"/>
                  <a:headEnd/>
                  <a:tailEnd/>
                </a:ln>
                <a:effectLst/>
              </p:spPr>
              <p:txBody>
                <a:bodyPr/>
                <a:lstStyle/>
                <a:p>
                  <a:endParaRPr lang="es-ES"/>
                </a:p>
              </p:txBody>
            </p:sp>
          </p:grpSp>
          <p:grpSp>
            <p:nvGrpSpPr>
              <p:cNvPr id="99600" name="Group 1296"/>
              <p:cNvGrpSpPr>
                <a:grpSpLocks/>
              </p:cNvGrpSpPr>
              <p:nvPr/>
            </p:nvGrpSpPr>
            <p:grpSpPr bwMode="auto">
              <a:xfrm>
                <a:off x="3618" y="0"/>
                <a:ext cx="1143" cy="614"/>
                <a:chOff x="3618" y="0"/>
                <a:chExt cx="1143" cy="614"/>
              </a:xfrm>
            </p:grpSpPr>
            <p:sp>
              <p:nvSpPr>
                <p:cNvPr id="99565" name="Rectangle 1261"/>
                <p:cNvSpPr>
                  <a:spLocks noChangeArrowheads="1"/>
                </p:cNvSpPr>
                <p:nvPr/>
              </p:nvSpPr>
              <p:spPr bwMode="auto">
                <a:xfrm>
                  <a:off x="3646" y="0"/>
                  <a:ext cx="1087" cy="614"/>
                </a:xfrm>
                <a:prstGeom prst="rect">
                  <a:avLst/>
                </a:prstGeom>
                <a:noFill/>
                <a:ln w="9525">
                  <a:noFill/>
                  <a:miter lim="800000"/>
                  <a:headEnd/>
                  <a:tailEnd/>
                </a:ln>
                <a:effectLst/>
              </p:spPr>
              <p:txBody>
                <a:bodyPr/>
                <a:lstStyle/>
                <a:p>
                  <a:pPr algn="ctr">
                    <a:tabLst>
                      <a:tab pos="-457200" algn="l"/>
                    </a:tabLst>
                  </a:pPr>
                  <a:endParaRPr lang="es-ES_tradnl" sz="2000" b="1">
                    <a:cs typeface="Times New Roman" pitchFamily="18" charset="0"/>
                  </a:endParaRPr>
                </a:p>
                <a:p>
                  <a:pPr algn="ctr">
                    <a:tabLst>
                      <a:tab pos="-457200" algn="l"/>
                    </a:tabLst>
                  </a:pPr>
                  <a:r>
                    <a:rPr lang="es-ES_tradnl" sz="2000" b="1">
                      <a:cs typeface="Times New Roman" pitchFamily="18" charset="0"/>
                    </a:rPr>
                    <a:t>Ejemplos</a:t>
                  </a:r>
                  <a:endParaRPr lang="es-ES_tradnl" sz="2000">
                    <a:cs typeface="Times New Roman" pitchFamily="18" charset="0"/>
                  </a:endParaRPr>
                </a:p>
                <a:p>
                  <a:pPr algn="ctr" eaLnBrk="0" hangingPunct="0">
                    <a:tabLst>
                      <a:tab pos="-457200" algn="l"/>
                    </a:tabLst>
                  </a:pPr>
                  <a:endParaRPr lang="es-ES_tradnl" sz="2000"/>
                </a:p>
              </p:txBody>
            </p:sp>
            <p:sp>
              <p:nvSpPr>
                <p:cNvPr id="99599" name="Rectangle 1295"/>
                <p:cNvSpPr>
                  <a:spLocks noChangeArrowheads="1"/>
                </p:cNvSpPr>
                <p:nvPr/>
              </p:nvSpPr>
              <p:spPr bwMode="auto">
                <a:xfrm>
                  <a:off x="3618" y="0"/>
                  <a:ext cx="1143" cy="614"/>
                </a:xfrm>
                <a:prstGeom prst="rect">
                  <a:avLst/>
                </a:prstGeom>
                <a:noFill/>
                <a:ln w="7">
                  <a:solidFill>
                    <a:srgbClr val="A0A0A0"/>
                  </a:solidFill>
                  <a:miter lim="800000"/>
                  <a:headEnd/>
                  <a:tailEnd/>
                </a:ln>
                <a:effectLst/>
              </p:spPr>
              <p:txBody>
                <a:bodyPr/>
                <a:lstStyle/>
                <a:p>
                  <a:endParaRPr lang="es-ES"/>
                </a:p>
              </p:txBody>
            </p:sp>
          </p:grpSp>
          <p:grpSp>
            <p:nvGrpSpPr>
              <p:cNvPr id="99602" name="Group 1298"/>
              <p:cNvGrpSpPr>
                <a:grpSpLocks/>
              </p:cNvGrpSpPr>
              <p:nvPr/>
            </p:nvGrpSpPr>
            <p:grpSpPr bwMode="auto">
              <a:xfrm>
                <a:off x="0" y="614"/>
                <a:ext cx="888" cy="748"/>
                <a:chOff x="0" y="614"/>
                <a:chExt cx="888" cy="748"/>
              </a:xfrm>
            </p:grpSpPr>
            <p:sp>
              <p:nvSpPr>
                <p:cNvPr id="99566" name="Rectangle 1262"/>
                <p:cNvSpPr>
                  <a:spLocks noChangeArrowheads="1"/>
                </p:cNvSpPr>
                <p:nvPr/>
              </p:nvSpPr>
              <p:spPr bwMode="auto">
                <a:xfrm>
                  <a:off x="28" y="614"/>
                  <a:ext cx="832" cy="748"/>
                </a:xfrm>
                <a:prstGeom prst="rect">
                  <a:avLst/>
                </a:prstGeom>
                <a:noFill/>
                <a:ln w="9525">
                  <a:noFill/>
                  <a:miter lim="800000"/>
                  <a:headEnd/>
                  <a:tailEnd/>
                </a:ln>
                <a:effectLst/>
              </p:spPr>
              <p:txBody>
                <a:bodyPr/>
                <a:lstStyle/>
                <a:p>
                  <a:pPr>
                    <a:tabLst>
                      <a:tab pos="-457200" algn="l"/>
                    </a:tabLst>
                  </a:pPr>
                  <a:r>
                    <a:rPr lang="es-ES_tradnl">
                      <a:cs typeface="Times New Roman" pitchFamily="18" charset="0"/>
                    </a:rPr>
                    <a:t>Permeabili-zación Enzimático</a:t>
                  </a:r>
                </a:p>
                <a:p>
                  <a:pPr eaLnBrk="0" hangingPunct="0">
                    <a:tabLst>
                      <a:tab pos="-457200" algn="l"/>
                    </a:tabLst>
                  </a:pPr>
                  <a:endParaRPr lang="es-ES_tradnl"/>
                </a:p>
              </p:txBody>
            </p:sp>
            <p:sp>
              <p:nvSpPr>
                <p:cNvPr id="99601" name="Rectangle 1297"/>
                <p:cNvSpPr>
                  <a:spLocks noChangeArrowheads="1"/>
                </p:cNvSpPr>
                <p:nvPr/>
              </p:nvSpPr>
              <p:spPr bwMode="auto">
                <a:xfrm>
                  <a:off x="0" y="614"/>
                  <a:ext cx="888" cy="748"/>
                </a:xfrm>
                <a:prstGeom prst="rect">
                  <a:avLst/>
                </a:prstGeom>
                <a:noFill/>
                <a:ln w="7">
                  <a:solidFill>
                    <a:srgbClr val="A0A0A0"/>
                  </a:solidFill>
                  <a:miter lim="800000"/>
                  <a:headEnd/>
                  <a:tailEnd/>
                </a:ln>
                <a:effectLst/>
              </p:spPr>
              <p:txBody>
                <a:bodyPr/>
                <a:lstStyle/>
                <a:p>
                  <a:endParaRPr lang="es-ES"/>
                </a:p>
              </p:txBody>
            </p:sp>
          </p:grpSp>
          <p:grpSp>
            <p:nvGrpSpPr>
              <p:cNvPr id="99604" name="Group 1300"/>
              <p:cNvGrpSpPr>
                <a:grpSpLocks/>
              </p:cNvGrpSpPr>
              <p:nvPr/>
            </p:nvGrpSpPr>
            <p:grpSpPr bwMode="auto">
              <a:xfrm>
                <a:off x="888" y="614"/>
                <a:ext cx="1180" cy="748"/>
                <a:chOff x="888" y="614"/>
                <a:chExt cx="1180" cy="748"/>
              </a:xfrm>
            </p:grpSpPr>
            <p:sp>
              <p:nvSpPr>
                <p:cNvPr id="99567" name="Rectangle 1263"/>
                <p:cNvSpPr>
                  <a:spLocks noChangeArrowheads="1"/>
                </p:cNvSpPr>
                <p:nvPr/>
              </p:nvSpPr>
              <p:spPr bwMode="auto">
                <a:xfrm>
                  <a:off x="916" y="614"/>
                  <a:ext cx="1124" cy="748"/>
                </a:xfrm>
                <a:prstGeom prst="rect">
                  <a:avLst/>
                </a:prstGeom>
                <a:noFill/>
                <a:ln w="9525">
                  <a:noFill/>
                  <a:miter lim="800000"/>
                  <a:headEnd/>
                  <a:tailEnd/>
                </a:ln>
                <a:effectLst/>
              </p:spPr>
              <p:txBody>
                <a:bodyPr/>
                <a:lstStyle/>
                <a:p>
                  <a:pPr>
                    <a:tabLst>
                      <a:tab pos="-457200" algn="l"/>
                    </a:tabLst>
                  </a:pPr>
                  <a:r>
                    <a:rPr lang="es-ES_tradnl" sz="1400">
                      <a:cs typeface="Times New Roman" pitchFamily="18" charset="0"/>
                    </a:rPr>
                    <a:t>Permeabilización de la pared celular, lo cual produce el rompimiento de la célula</a:t>
                  </a:r>
                </a:p>
                <a:p>
                  <a:pPr eaLnBrk="0" hangingPunct="0">
                    <a:tabLst>
                      <a:tab pos="-457200" algn="l"/>
                    </a:tabLst>
                  </a:pPr>
                  <a:endParaRPr lang="es-ES_tradnl" sz="2400"/>
                </a:p>
              </p:txBody>
            </p:sp>
            <p:sp>
              <p:nvSpPr>
                <p:cNvPr id="99603" name="Rectangle 1299"/>
                <p:cNvSpPr>
                  <a:spLocks noChangeArrowheads="1"/>
                </p:cNvSpPr>
                <p:nvPr/>
              </p:nvSpPr>
              <p:spPr bwMode="auto">
                <a:xfrm>
                  <a:off x="888" y="614"/>
                  <a:ext cx="1180" cy="748"/>
                </a:xfrm>
                <a:prstGeom prst="rect">
                  <a:avLst/>
                </a:prstGeom>
                <a:noFill/>
                <a:ln w="7">
                  <a:solidFill>
                    <a:srgbClr val="A0A0A0"/>
                  </a:solidFill>
                  <a:miter lim="800000"/>
                  <a:headEnd/>
                  <a:tailEnd/>
                </a:ln>
                <a:effectLst/>
              </p:spPr>
              <p:txBody>
                <a:bodyPr/>
                <a:lstStyle/>
                <a:p>
                  <a:endParaRPr lang="es-ES"/>
                </a:p>
              </p:txBody>
            </p:sp>
          </p:grpSp>
          <p:grpSp>
            <p:nvGrpSpPr>
              <p:cNvPr id="99606" name="Group 1302"/>
              <p:cNvGrpSpPr>
                <a:grpSpLocks/>
              </p:cNvGrpSpPr>
              <p:nvPr/>
            </p:nvGrpSpPr>
            <p:grpSpPr bwMode="auto">
              <a:xfrm>
                <a:off x="2068" y="614"/>
                <a:ext cx="680" cy="748"/>
                <a:chOff x="2068" y="614"/>
                <a:chExt cx="680" cy="748"/>
              </a:xfrm>
            </p:grpSpPr>
            <p:sp>
              <p:nvSpPr>
                <p:cNvPr id="99568" name="Rectangle 1264"/>
                <p:cNvSpPr>
                  <a:spLocks noChangeArrowheads="1"/>
                </p:cNvSpPr>
                <p:nvPr/>
              </p:nvSpPr>
              <p:spPr bwMode="auto">
                <a:xfrm>
                  <a:off x="2096" y="614"/>
                  <a:ext cx="624" cy="748"/>
                </a:xfrm>
                <a:prstGeom prst="rect">
                  <a:avLst/>
                </a:prstGeom>
                <a:noFill/>
                <a:ln w="9525">
                  <a:noFill/>
                  <a:miter lim="800000"/>
                  <a:headEnd/>
                  <a:tailEnd/>
                </a:ln>
                <a:effectLst/>
              </p:spPr>
              <p:txBody>
                <a:bodyPr/>
                <a:lstStyle/>
                <a:p>
                  <a:pPr algn="ctr">
                    <a:tabLst>
                      <a:tab pos="-457200" algn="l"/>
                    </a:tabLst>
                  </a:pPr>
                  <a:r>
                    <a:rPr lang="es-ES_tradnl" sz="1600">
                      <a:cs typeface="Times New Roman" pitchFamily="18" charset="0"/>
                    </a:rPr>
                    <a:t>Suave</a:t>
                  </a:r>
                </a:p>
                <a:p>
                  <a:pPr algn="ctr" eaLnBrk="0" hangingPunct="0">
                    <a:tabLst>
                      <a:tab pos="-457200" algn="l"/>
                    </a:tabLst>
                  </a:pPr>
                  <a:endParaRPr lang="es-ES_tradnl" sz="2400"/>
                </a:p>
              </p:txBody>
            </p:sp>
            <p:sp>
              <p:nvSpPr>
                <p:cNvPr id="99605" name="Rectangle 1301"/>
                <p:cNvSpPr>
                  <a:spLocks noChangeArrowheads="1"/>
                </p:cNvSpPr>
                <p:nvPr/>
              </p:nvSpPr>
              <p:spPr bwMode="auto">
                <a:xfrm>
                  <a:off x="2068" y="614"/>
                  <a:ext cx="680" cy="748"/>
                </a:xfrm>
                <a:prstGeom prst="rect">
                  <a:avLst/>
                </a:prstGeom>
                <a:noFill/>
                <a:ln w="7">
                  <a:solidFill>
                    <a:srgbClr val="A0A0A0"/>
                  </a:solidFill>
                  <a:miter lim="800000"/>
                  <a:headEnd/>
                  <a:tailEnd/>
                </a:ln>
                <a:effectLst/>
              </p:spPr>
              <p:txBody>
                <a:bodyPr/>
                <a:lstStyle/>
                <a:p>
                  <a:endParaRPr lang="es-ES"/>
                </a:p>
              </p:txBody>
            </p:sp>
          </p:grpSp>
          <p:grpSp>
            <p:nvGrpSpPr>
              <p:cNvPr id="99608" name="Group 1304"/>
              <p:cNvGrpSpPr>
                <a:grpSpLocks/>
              </p:cNvGrpSpPr>
              <p:nvPr/>
            </p:nvGrpSpPr>
            <p:grpSpPr bwMode="auto">
              <a:xfrm>
                <a:off x="2748" y="614"/>
                <a:ext cx="870" cy="748"/>
                <a:chOff x="2748" y="614"/>
                <a:chExt cx="870" cy="748"/>
              </a:xfrm>
            </p:grpSpPr>
            <p:sp>
              <p:nvSpPr>
                <p:cNvPr id="99569" name="Rectangle 1265"/>
                <p:cNvSpPr>
                  <a:spLocks noChangeArrowheads="1"/>
                </p:cNvSpPr>
                <p:nvPr/>
              </p:nvSpPr>
              <p:spPr bwMode="auto">
                <a:xfrm>
                  <a:off x="2776" y="614"/>
                  <a:ext cx="814" cy="748"/>
                </a:xfrm>
                <a:prstGeom prst="rect">
                  <a:avLst/>
                </a:prstGeom>
                <a:noFill/>
                <a:ln w="9525">
                  <a:noFill/>
                  <a:miter lim="800000"/>
                  <a:headEnd/>
                  <a:tailEnd/>
                </a:ln>
                <a:effectLst/>
              </p:spPr>
              <p:txBody>
                <a:bodyPr/>
                <a:lstStyle/>
                <a:p>
                  <a:pPr algn="ctr">
                    <a:tabLst>
                      <a:tab pos="-457200" algn="l"/>
                    </a:tabLst>
                  </a:pPr>
                  <a:r>
                    <a:rPr lang="es-ES_tradnl">
                      <a:cs typeface="Times New Roman" pitchFamily="18" charset="0"/>
                    </a:rPr>
                    <a:t>Caro</a:t>
                  </a:r>
                </a:p>
                <a:p>
                  <a:pPr algn="ctr" eaLnBrk="0" hangingPunct="0">
                    <a:tabLst>
                      <a:tab pos="-457200" algn="l"/>
                    </a:tabLst>
                  </a:pPr>
                  <a:endParaRPr lang="es-ES_tradnl" sz="2400"/>
                </a:p>
              </p:txBody>
            </p:sp>
            <p:sp>
              <p:nvSpPr>
                <p:cNvPr id="99607" name="Rectangle 1303"/>
                <p:cNvSpPr>
                  <a:spLocks noChangeArrowheads="1"/>
                </p:cNvSpPr>
                <p:nvPr/>
              </p:nvSpPr>
              <p:spPr bwMode="auto">
                <a:xfrm>
                  <a:off x="2748" y="614"/>
                  <a:ext cx="870" cy="748"/>
                </a:xfrm>
                <a:prstGeom prst="rect">
                  <a:avLst/>
                </a:prstGeom>
                <a:noFill/>
                <a:ln w="7">
                  <a:solidFill>
                    <a:srgbClr val="A0A0A0"/>
                  </a:solidFill>
                  <a:miter lim="800000"/>
                  <a:headEnd/>
                  <a:tailEnd/>
                </a:ln>
                <a:effectLst/>
              </p:spPr>
              <p:txBody>
                <a:bodyPr/>
                <a:lstStyle/>
                <a:p>
                  <a:endParaRPr lang="es-ES"/>
                </a:p>
              </p:txBody>
            </p:sp>
          </p:grpSp>
          <p:grpSp>
            <p:nvGrpSpPr>
              <p:cNvPr id="99610" name="Group 1306"/>
              <p:cNvGrpSpPr>
                <a:grpSpLocks/>
              </p:cNvGrpSpPr>
              <p:nvPr/>
            </p:nvGrpSpPr>
            <p:grpSpPr bwMode="auto">
              <a:xfrm>
                <a:off x="3618" y="614"/>
                <a:ext cx="1143" cy="748"/>
                <a:chOff x="3618" y="614"/>
                <a:chExt cx="1143" cy="748"/>
              </a:xfrm>
            </p:grpSpPr>
            <p:sp>
              <p:nvSpPr>
                <p:cNvPr id="99570" name="Rectangle 1266"/>
                <p:cNvSpPr>
                  <a:spLocks noChangeArrowheads="1"/>
                </p:cNvSpPr>
                <p:nvPr/>
              </p:nvSpPr>
              <p:spPr bwMode="auto">
                <a:xfrm>
                  <a:off x="3646" y="614"/>
                  <a:ext cx="1087" cy="748"/>
                </a:xfrm>
                <a:prstGeom prst="rect">
                  <a:avLst/>
                </a:prstGeom>
                <a:noFill/>
                <a:ln w="9525">
                  <a:noFill/>
                  <a:miter lim="800000"/>
                  <a:headEnd/>
                  <a:tailEnd/>
                </a:ln>
                <a:effectLst/>
              </p:spPr>
              <p:txBody>
                <a:bodyPr/>
                <a:lstStyle/>
                <a:p>
                  <a:pPr>
                    <a:tabLst>
                      <a:tab pos="-457200" algn="l"/>
                    </a:tabLst>
                  </a:pPr>
                  <a:r>
                    <a:rPr lang="es-ES_tradnl">
                      <a:cs typeface="Times New Roman" pitchFamily="18" charset="0"/>
                    </a:rPr>
                    <a:t>Tratamiento de </a:t>
                  </a:r>
                  <a:r>
                    <a:rPr lang="es-ES_tradnl" i="1">
                      <a:cs typeface="Times New Roman" pitchFamily="18" charset="0"/>
                    </a:rPr>
                    <a:t>M. lysodeikticus</a:t>
                  </a:r>
                  <a:r>
                    <a:rPr lang="es-ES_tradnl">
                      <a:cs typeface="Times New Roman" pitchFamily="18" charset="0"/>
                    </a:rPr>
                    <a:t> con lisozima.</a:t>
                  </a:r>
                </a:p>
                <a:p>
                  <a:pPr eaLnBrk="0" hangingPunct="0">
                    <a:tabLst>
                      <a:tab pos="-457200" algn="l"/>
                    </a:tabLst>
                  </a:pPr>
                  <a:endParaRPr lang="es-ES_tradnl"/>
                </a:p>
              </p:txBody>
            </p:sp>
            <p:sp>
              <p:nvSpPr>
                <p:cNvPr id="99609" name="Rectangle 1305"/>
                <p:cNvSpPr>
                  <a:spLocks noChangeArrowheads="1"/>
                </p:cNvSpPr>
                <p:nvPr/>
              </p:nvSpPr>
              <p:spPr bwMode="auto">
                <a:xfrm>
                  <a:off x="3618" y="614"/>
                  <a:ext cx="1143" cy="748"/>
                </a:xfrm>
                <a:prstGeom prst="rect">
                  <a:avLst/>
                </a:prstGeom>
                <a:noFill/>
                <a:ln w="7">
                  <a:solidFill>
                    <a:srgbClr val="A0A0A0"/>
                  </a:solidFill>
                  <a:miter lim="800000"/>
                  <a:headEnd/>
                  <a:tailEnd/>
                </a:ln>
                <a:effectLst/>
              </p:spPr>
              <p:txBody>
                <a:bodyPr/>
                <a:lstStyle/>
                <a:p>
                  <a:endParaRPr lang="es-ES"/>
                </a:p>
              </p:txBody>
            </p:sp>
          </p:grpSp>
          <p:grpSp>
            <p:nvGrpSpPr>
              <p:cNvPr id="99612" name="Group 1308"/>
              <p:cNvGrpSpPr>
                <a:grpSpLocks/>
              </p:cNvGrpSpPr>
              <p:nvPr/>
            </p:nvGrpSpPr>
            <p:grpSpPr bwMode="auto">
              <a:xfrm>
                <a:off x="0" y="1362"/>
                <a:ext cx="888" cy="518"/>
                <a:chOff x="0" y="1362"/>
                <a:chExt cx="888" cy="518"/>
              </a:xfrm>
            </p:grpSpPr>
            <p:sp>
              <p:nvSpPr>
                <p:cNvPr id="99571" name="Rectangle 1267"/>
                <p:cNvSpPr>
                  <a:spLocks noChangeArrowheads="1"/>
                </p:cNvSpPr>
                <p:nvPr/>
              </p:nvSpPr>
              <p:spPr bwMode="auto">
                <a:xfrm>
                  <a:off x="28" y="1362"/>
                  <a:ext cx="832" cy="518"/>
                </a:xfrm>
                <a:prstGeom prst="rect">
                  <a:avLst/>
                </a:prstGeom>
                <a:noFill/>
                <a:ln w="9525">
                  <a:noFill/>
                  <a:miter lim="800000"/>
                  <a:headEnd/>
                  <a:tailEnd/>
                </a:ln>
                <a:effectLst/>
              </p:spPr>
              <p:txBody>
                <a:bodyPr/>
                <a:lstStyle/>
                <a:p>
                  <a:pPr>
                    <a:tabLst>
                      <a:tab pos="-457200" algn="l"/>
                    </a:tabLst>
                  </a:pPr>
                  <a:r>
                    <a:rPr lang="es-ES_tradnl" sz="2000">
                      <a:cs typeface="Times New Roman" pitchFamily="18" charset="0"/>
                    </a:rPr>
                    <a:t>Shock Osmótico</a:t>
                  </a:r>
                </a:p>
                <a:p>
                  <a:pPr eaLnBrk="0" hangingPunct="0">
                    <a:tabLst>
                      <a:tab pos="-457200" algn="l"/>
                    </a:tabLst>
                  </a:pPr>
                  <a:endParaRPr lang="es-ES_tradnl" sz="2400"/>
                </a:p>
              </p:txBody>
            </p:sp>
            <p:sp>
              <p:nvSpPr>
                <p:cNvPr id="99611" name="Rectangle 1307"/>
                <p:cNvSpPr>
                  <a:spLocks noChangeArrowheads="1"/>
                </p:cNvSpPr>
                <p:nvPr/>
              </p:nvSpPr>
              <p:spPr bwMode="auto">
                <a:xfrm>
                  <a:off x="0" y="1362"/>
                  <a:ext cx="888" cy="518"/>
                </a:xfrm>
                <a:prstGeom prst="rect">
                  <a:avLst/>
                </a:prstGeom>
                <a:noFill/>
                <a:ln w="7">
                  <a:solidFill>
                    <a:srgbClr val="A0A0A0"/>
                  </a:solidFill>
                  <a:miter lim="800000"/>
                  <a:headEnd/>
                  <a:tailEnd/>
                </a:ln>
                <a:effectLst/>
              </p:spPr>
              <p:txBody>
                <a:bodyPr/>
                <a:lstStyle/>
                <a:p>
                  <a:endParaRPr lang="es-ES"/>
                </a:p>
              </p:txBody>
            </p:sp>
          </p:grpSp>
          <p:grpSp>
            <p:nvGrpSpPr>
              <p:cNvPr id="99614" name="Group 1310"/>
              <p:cNvGrpSpPr>
                <a:grpSpLocks/>
              </p:cNvGrpSpPr>
              <p:nvPr/>
            </p:nvGrpSpPr>
            <p:grpSpPr bwMode="auto">
              <a:xfrm>
                <a:off x="888" y="1362"/>
                <a:ext cx="1180" cy="518"/>
                <a:chOff x="888" y="1362"/>
                <a:chExt cx="1180" cy="518"/>
              </a:xfrm>
            </p:grpSpPr>
            <p:sp>
              <p:nvSpPr>
                <p:cNvPr id="99572" name="Rectangle 1268"/>
                <p:cNvSpPr>
                  <a:spLocks noChangeArrowheads="1"/>
                </p:cNvSpPr>
                <p:nvPr/>
              </p:nvSpPr>
              <p:spPr bwMode="auto">
                <a:xfrm>
                  <a:off x="916" y="1362"/>
                  <a:ext cx="1124" cy="518"/>
                </a:xfrm>
                <a:prstGeom prst="rect">
                  <a:avLst/>
                </a:prstGeom>
                <a:noFill/>
                <a:ln w="9525">
                  <a:noFill/>
                  <a:miter lim="800000"/>
                  <a:headEnd/>
                  <a:tailEnd/>
                </a:ln>
                <a:effectLst/>
              </p:spPr>
              <p:txBody>
                <a:bodyPr/>
                <a:lstStyle/>
                <a:p>
                  <a:pPr>
                    <a:tabLst>
                      <a:tab pos="-457200" algn="l"/>
                    </a:tabLst>
                  </a:pPr>
                  <a:r>
                    <a:rPr lang="es-ES_tradnl" sz="1600">
                      <a:cs typeface="Times New Roman" pitchFamily="18" charset="0"/>
                    </a:rPr>
                    <a:t>Ruptura Osmótica de la membrana</a:t>
                  </a:r>
                </a:p>
                <a:p>
                  <a:pPr eaLnBrk="0" hangingPunct="0">
                    <a:tabLst>
                      <a:tab pos="-457200" algn="l"/>
                    </a:tabLst>
                  </a:pPr>
                  <a:endParaRPr lang="es-ES_tradnl" sz="1600"/>
                </a:p>
              </p:txBody>
            </p:sp>
            <p:sp>
              <p:nvSpPr>
                <p:cNvPr id="99613" name="Rectangle 1309"/>
                <p:cNvSpPr>
                  <a:spLocks noChangeArrowheads="1"/>
                </p:cNvSpPr>
                <p:nvPr/>
              </p:nvSpPr>
              <p:spPr bwMode="auto">
                <a:xfrm>
                  <a:off x="888" y="1362"/>
                  <a:ext cx="1180" cy="518"/>
                </a:xfrm>
                <a:prstGeom prst="rect">
                  <a:avLst/>
                </a:prstGeom>
                <a:noFill/>
                <a:ln w="7">
                  <a:solidFill>
                    <a:srgbClr val="A0A0A0"/>
                  </a:solidFill>
                  <a:miter lim="800000"/>
                  <a:headEnd/>
                  <a:tailEnd/>
                </a:ln>
                <a:effectLst/>
              </p:spPr>
              <p:txBody>
                <a:bodyPr/>
                <a:lstStyle/>
                <a:p>
                  <a:endParaRPr lang="es-ES"/>
                </a:p>
              </p:txBody>
            </p:sp>
          </p:grpSp>
          <p:grpSp>
            <p:nvGrpSpPr>
              <p:cNvPr id="99616" name="Group 1312"/>
              <p:cNvGrpSpPr>
                <a:grpSpLocks/>
              </p:cNvGrpSpPr>
              <p:nvPr/>
            </p:nvGrpSpPr>
            <p:grpSpPr bwMode="auto">
              <a:xfrm>
                <a:off x="2068" y="1362"/>
                <a:ext cx="680" cy="518"/>
                <a:chOff x="2068" y="1362"/>
                <a:chExt cx="680" cy="518"/>
              </a:xfrm>
            </p:grpSpPr>
            <p:sp>
              <p:nvSpPr>
                <p:cNvPr id="99573" name="Rectangle 1269"/>
                <p:cNvSpPr>
                  <a:spLocks noChangeArrowheads="1"/>
                </p:cNvSpPr>
                <p:nvPr/>
              </p:nvSpPr>
              <p:spPr bwMode="auto">
                <a:xfrm>
                  <a:off x="2096" y="1362"/>
                  <a:ext cx="624" cy="518"/>
                </a:xfrm>
                <a:prstGeom prst="rect">
                  <a:avLst/>
                </a:prstGeom>
                <a:noFill/>
                <a:ln w="9525">
                  <a:noFill/>
                  <a:miter lim="800000"/>
                  <a:headEnd/>
                  <a:tailEnd/>
                </a:ln>
                <a:effectLst/>
              </p:spPr>
              <p:txBody>
                <a:bodyPr/>
                <a:lstStyle/>
                <a:p>
                  <a:pPr algn="ctr">
                    <a:tabLst>
                      <a:tab pos="-457200" algn="l"/>
                    </a:tabLst>
                  </a:pPr>
                  <a:r>
                    <a:rPr lang="es-ES_tradnl" sz="2000">
                      <a:cs typeface="Times New Roman" pitchFamily="18" charset="0"/>
                    </a:rPr>
                    <a:t>Suave</a:t>
                  </a:r>
                </a:p>
                <a:p>
                  <a:pPr>
                    <a:tabLst>
                      <a:tab pos="-457200" algn="l"/>
                    </a:tabLst>
                  </a:pPr>
                  <a:endParaRPr lang="es-ES_tradnl" sz="2000">
                    <a:cs typeface="Times New Roman" pitchFamily="18" charset="0"/>
                  </a:endParaRPr>
                </a:p>
              </p:txBody>
            </p:sp>
            <p:sp>
              <p:nvSpPr>
                <p:cNvPr id="99615" name="Rectangle 1311"/>
                <p:cNvSpPr>
                  <a:spLocks noChangeArrowheads="1"/>
                </p:cNvSpPr>
                <p:nvPr/>
              </p:nvSpPr>
              <p:spPr bwMode="auto">
                <a:xfrm>
                  <a:off x="2068" y="1362"/>
                  <a:ext cx="680" cy="518"/>
                </a:xfrm>
                <a:prstGeom prst="rect">
                  <a:avLst/>
                </a:prstGeom>
                <a:noFill/>
                <a:ln w="7">
                  <a:solidFill>
                    <a:srgbClr val="A0A0A0"/>
                  </a:solidFill>
                  <a:miter lim="800000"/>
                  <a:headEnd/>
                  <a:tailEnd/>
                </a:ln>
                <a:effectLst/>
              </p:spPr>
              <p:txBody>
                <a:bodyPr/>
                <a:lstStyle/>
                <a:p>
                  <a:endParaRPr lang="es-ES"/>
                </a:p>
              </p:txBody>
            </p:sp>
          </p:grpSp>
          <p:grpSp>
            <p:nvGrpSpPr>
              <p:cNvPr id="99618" name="Group 1314"/>
              <p:cNvGrpSpPr>
                <a:grpSpLocks/>
              </p:cNvGrpSpPr>
              <p:nvPr/>
            </p:nvGrpSpPr>
            <p:grpSpPr bwMode="auto">
              <a:xfrm>
                <a:off x="2748" y="1362"/>
                <a:ext cx="870" cy="518"/>
                <a:chOff x="2748" y="1362"/>
                <a:chExt cx="870" cy="518"/>
              </a:xfrm>
            </p:grpSpPr>
            <p:sp>
              <p:nvSpPr>
                <p:cNvPr id="99574" name="Rectangle 1270"/>
                <p:cNvSpPr>
                  <a:spLocks noChangeArrowheads="1"/>
                </p:cNvSpPr>
                <p:nvPr/>
              </p:nvSpPr>
              <p:spPr bwMode="auto">
                <a:xfrm>
                  <a:off x="2776" y="1362"/>
                  <a:ext cx="814" cy="518"/>
                </a:xfrm>
                <a:prstGeom prst="rect">
                  <a:avLst/>
                </a:prstGeom>
                <a:noFill/>
                <a:ln w="9525">
                  <a:noFill/>
                  <a:miter lim="800000"/>
                  <a:headEnd/>
                  <a:tailEnd/>
                </a:ln>
                <a:effectLst/>
              </p:spPr>
              <p:txBody>
                <a:bodyPr/>
                <a:lstStyle/>
                <a:p>
                  <a:pPr algn="ctr">
                    <a:tabLst>
                      <a:tab pos="-457200" algn="l"/>
                    </a:tabLst>
                  </a:pPr>
                  <a:r>
                    <a:rPr lang="es-ES_tradnl" sz="2000">
                      <a:cs typeface="Times New Roman" pitchFamily="18" charset="0"/>
                    </a:rPr>
                    <a:t>Barato</a:t>
                  </a:r>
                </a:p>
                <a:p>
                  <a:pPr algn="ctr" eaLnBrk="0" hangingPunct="0">
                    <a:tabLst>
                      <a:tab pos="-457200" algn="l"/>
                    </a:tabLst>
                  </a:pPr>
                  <a:endParaRPr lang="es-ES_tradnl" sz="2000"/>
                </a:p>
              </p:txBody>
            </p:sp>
            <p:sp>
              <p:nvSpPr>
                <p:cNvPr id="99617" name="Rectangle 1313"/>
                <p:cNvSpPr>
                  <a:spLocks noChangeArrowheads="1"/>
                </p:cNvSpPr>
                <p:nvPr/>
              </p:nvSpPr>
              <p:spPr bwMode="auto">
                <a:xfrm>
                  <a:off x="2748" y="1362"/>
                  <a:ext cx="870" cy="518"/>
                </a:xfrm>
                <a:prstGeom prst="rect">
                  <a:avLst/>
                </a:prstGeom>
                <a:noFill/>
                <a:ln w="7">
                  <a:solidFill>
                    <a:srgbClr val="A0A0A0"/>
                  </a:solidFill>
                  <a:miter lim="800000"/>
                  <a:headEnd/>
                  <a:tailEnd/>
                </a:ln>
                <a:effectLst/>
              </p:spPr>
              <p:txBody>
                <a:bodyPr/>
                <a:lstStyle/>
                <a:p>
                  <a:endParaRPr lang="es-ES"/>
                </a:p>
              </p:txBody>
            </p:sp>
          </p:grpSp>
          <p:grpSp>
            <p:nvGrpSpPr>
              <p:cNvPr id="99620" name="Group 1316"/>
              <p:cNvGrpSpPr>
                <a:grpSpLocks/>
              </p:cNvGrpSpPr>
              <p:nvPr/>
            </p:nvGrpSpPr>
            <p:grpSpPr bwMode="auto">
              <a:xfrm>
                <a:off x="3618" y="1362"/>
                <a:ext cx="1143" cy="518"/>
                <a:chOff x="3618" y="1362"/>
                <a:chExt cx="1143" cy="518"/>
              </a:xfrm>
            </p:grpSpPr>
            <p:sp>
              <p:nvSpPr>
                <p:cNvPr id="99575" name="Rectangle 1271"/>
                <p:cNvSpPr>
                  <a:spLocks noChangeArrowheads="1"/>
                </p:cNvSpPr>
                <p:nvPr/>
              </p:nvSpPr>
              <p:spPr bwMode="auto">
                <a:xfrm>
                  <a:off x="3646" y="1362"/>
                  <a:ext cx="1087" cy="518"/>
                </a:xfrm>
                <a:prstGeom prst="rect">
                  <a:avLst/>
                </a:prstGeom>
                <a:noFill/>
                <a:ln w="9525">
                  <a:noFill/>
                  <a:miter lim="800000"/>
                  <a:headEnd/>
                  <a:tailEnd/>
                </a:ln>
                <a:effectLst/>
              </p:spPr>
              <p:txBody>
                <a:bodyPr/>
                <a:lstStyle/>
                <a:p>
                  <a:pPr>
                    <a:tabLst>
                      <a:tab pos="-457200" algn="l"/>
                    </a:tabLst>
                  </a:pPr>
                  <a:r>
                    <a:rPr lang="es-ES_tradnl" sz="1600">
                      <a:cs typeface="Times New Roman" pitchFamily="18" charset="0"/>
                    </a:rPr>
                    <a:t>Ruptura de Células de Glóbulos Rojos</a:t>
                  </a:r>
                  <a:r>
                    <a:rPr lang="es-ES_tradnl">
                      <a:cs typeface="Times New Roman" pitchFamily="18" charset="0"/>
                    </a:rPr>
                    <a:t>.</a:t>
                  </a:r>
                </a:p>
                <a:p>
                  <a:pPr eaLnBrk="0" hangingPunct="0">
                    <a:tabLst>
                      <a:tab pos="-457200" algn="l"/>
                    </a:tabLst>
                  </a:pPr>
                  <a:endParaRPr lang="es-ES_tradnl"/>
                </a:p>
              </p:txBody>
            </p:sp>
            <p:sp>
              <p:nvSpPr>
                <p:cNvPr id="99619" name="Rectangle 1315"/>
                <p:cNvSpPr>
                  <a:spLocks noChangeArrowheads="1"/>
                </p:cNvSpPr>
                <p:nvPr/>
              </p:nvSpPr>
              <p:spPr bwMode="auto">
                <a:xfrm>
                  <a:off x="3618" y="1362"/>
                  <a:ext cx="1143" cy="518"/>
                </a:xfrm>
                <a:prstGeom prst="rect">
                  <a:avLst/>
                </a:prstGeom>
                <a:noFill/>
                <a:ln w="7">
                  <a:solidFill>
                    <a:srgbClr val="A0A0A0"/>
                  </a:solidFill>
                  <a:miter lim="800000"/>
                  <a:headEnd/>
                  <a:tailEnd/>
                </a:ln>
                <a:effectLst/>
              </p:spPr>
              <p:txBody>
                <a:bodyPr/>
                <a:lstStyle/>
                <a:p>
                  <a:endParaRPr lang="es-ES"/>
                </a:p>
              </p:txBody>
            </p:sp>
          </p:grpSp>
          <p:grpSp>
            <p:nvGrpSpPr>
              <p:cNvPr id="99622" name="Group 1318"/>
              <p:cNvGrpSpPr>
                <a:grpSpLocks/>
              </p:cNvGrpSpPr>
              <p:nvPr/>
            </p:nvGrpSpPr>
            <p:grpSpPr bwMode="auto">
              <a:xfrm>
                <a:off x="0" y="1880"/>
                <a:ext cx="888" cy="633"/>
                <a:chOff x="0" y="1880"/>
                <a:chExt cx="888" cy="633"/>
              </a:xfrm>
            </p:grpSpPr>
            <p:sp>
              <p:nvSpPr>
                <p:cNvPr id="99576" name="Rectangle 1272"/>
                <p:cNvSpPr>
                  <a:spLocks noChangeArrowheads="1"/>
                </p:cNvSpPr>
                <p:nvPr/>
              </p:nvSpPr>
              <p:spPr bwMode="auto">
                <a:xfrm>
                  <a:off x="28" y="1880"/>
                  <a:ext cx="832" cy="633"/>
                </a:xfrm>
                <a:prstGeom prst="rect">
                  <a:avLst/>
                </a:prstGeom>
                <a:noFill/>
                <a:ln w="9525">
                  <a:noFill/>
                  <a:miter lim="800000"/>
                  <a:headEnd/>
                  <a:tailEnd/>
                </a:ln>
                <a:effectLst/>
              </p:spPr>
              <p:txBody>
                <a:bodyPr/>
                <a:lstStyle/>
                <a:p>
                  <a:pPr>
                    <a:tabLst>
                      <a:tab pos="-457200" algn="l"/>
                    </a:tabLst>
                  </a:pPr>
                  <a:r>
                    <a:rPr lang="es-ES_tradnl" sz="1600">
                      <a:cs typeface="Times New Roman" pitchFamily="18" charset="0"/>
                    </a:rPr>
                    <a:t>Solubiliza-ción</a:t>
                  </a:r>
                </a:p>
                <a:p>
                  <a:pPr eaLnBrk="0" hangingPunct="0">
                    <a:tabLst>
                      <a:tab pos="-457200" algn="l"/>
                    </a:tabLst>
                  </a:pPr>
                  <a:endParaRPr lang="es-ES_tradnl" sz="1600"/>
                </a:p>
              </p:txBody>
            </p:sp>
            <p:sp>
              <p:nvSpPr>
                <p:cNvPr id="99621" name="Rectangle 1317"/>
                <p:cNvSpPr>
                  <a:spLocks noChangeArrowheads="1"/>
                </p:cNvSpPr>
                <p:nvPr/>
              </p:nvSpPr>
              <p:spPr bwMode="auto">
                <a:xfrm>
                  <a:off x="0" y="1880"/>
                  <a:ext cx="888" cy="633"/>
                </a:xfrm>
                <a:prstGeom prst="rect">
                  <a:avLst/>
                </a:prstGeom>
                <a:noFill/>
                <a:ln w="7">
                  <a:solidFill>
                    <a:srgbClr val="A0A0A0"/>
                  </a:solidFill>
                  <a:miter lim="800000"/>
                  <a:headEnd/>
                  <a:tailEnd/>
                </a:ln>
                <a:effectLst/>
              </p:spPr>
              <p:txBody>
                <a:bodyPr/>
                <a:lstStyle/>
                <a:p>
                  <a:endParaRPr lang="es-ES"/>
                </a:p>
              </p:txBody>
            </p:sp>
          </p:grpSp>
          <p:grpSp>
            <p:nvGrpSpPr>
              <p:cNvPr id="99624" name="Group 1320"/>
              <p:cNvGrpSpPr>
                <a:grpSpLocks/>
              </p:cNvGrpSpPr>
              <p:nvPr/>
            </p:nvGrpSpPr>
            <p:grpSpPr bwMode="auto">
              <a:xfrm>
                <a:off x="888" y="1880"/>
                <a:ext cx="1180" cy="633"/>
                <a:chOff x="888" y="1880"/>
                <a:chExt cx="1180" cy="633"/>
              </a:xfrm>
            </p:grpSpPr>
            <p:sp>
              <p:nvSpPr>
                <p:cNvPr id="99577" name="Rectangle 1273"/>
                <p:cNvSpPr>
                  <a:spLocks noChangeArrowheads="1"/>
                </p:cNvSpPr>
                <p:nvPr/>
              </p:nvSpPr>
              <p:spPr bwMode="auto">
                <a:xfrm>
                  <a:off x="916" y="1880"/>
                  <a:ext cx="1124" cy="633"/>
                </a:xfrm>
                <a:prstGeom prst="rect">
                  <a:avLst/>
                </a:prstGeom>
                <a:noFill/>
                <a:ln w="9525">
                  <a:noFill/>
                  <a:miter lim="800000"/>
                  <a:headEnd/>
                  <a:tailEnd/>
                </a:ln>
                <a:effectLst/>
              </p:spPr>
              <p:txBody>
                <a:bodyPr/>
                <a:lstStyle/>
                <a:p>
                  <a:pPr>
                    <a:tabLst>
                      <a:tab pos="-457200" algn="l"/>
                    </a:tabLst>
                  </a:pPr>
                  <a:r>
                    <a:rPr lang="es-ES_tradnl" sz="1600">
                      <a:cs typeface="Times New Roman" pitchFamily="18" charset="0"/>
                    </a:rPr>
                    <a:t>Disolución de la membrana celular con detergentes</a:t>
                  </a:r>
                </a:p>
                <a:p>
                  <a:pPr eaLnBrk="0" hangingPunct="0">
                    <a:tabLst>
                      <a:tab pos="-457200" algn="l"/>
                    </a:tabLst>
                  </a:pPr>
                  <a:endParaRPr lang="es-ES_tradnl" sz="1600"/>
                </a:p>
              </p:txBody>
            </p:sp>
            <p:sp>
              <p:nvSpPr>
                <p:cNvPr id="99623" name="Rectangle 1319"/>
                <p:cNvSpPr>
                  <a:spLocks noChangeArrowheads="1"/>
                </p:cNvSpPr>
                <p:nvPr/>
              </p:nvSpPr>
              <p:spPr bwMode="auto">
                <a:xfrm>
                  <a:off x="888" y="1880"/>
                  <a:ext cx="1180" cy="633"/>
                </a:xfrm>
                <a:prstGeom prst="rect">
                  <a:avLst/>
                </a:prstGeom>
                <a:noFill/>
                <a:ln w="7">
                  <a:solidFill>
                    <a:srgbClr val="A0A0A0"/>
                  </a:solidFill>
                  <a:miter lim="800000"/>
                  <a:headEnd/>
                  <a:tailEnd/>
                </a:ln>
                <a:effectLst/>
              </p:spPr>
              <p:txBody>
                <a:bodyPr/>
                <a:lstStyle/>
                <a:p>
                  <a:endParaRPr lang="es-ES"/>
                </a:p>
              </p:txBody>
            </p:sp>
          </p:grpSp>
          <p:grpSp>
            <p:nvGrpSpPr>
              <p:cNvPr id="99626" name="Group 1322"/>
              <p:cNvGrpSpPr>
                <a:grpSpLocks/>
              </p:cNvGrpSpPr>
              <p:nvPr/>
            </p:nvGrpSpPr>
            <p:grpSpPr bwMode="auto">
              <a:xfrm>
                <a:off x="2068" y="1880"/>
                <a:ext cx="680" cy="633"/>
                <a:chOff x="2068" y="1880"/>
                <a:chExt cx="680" cy="633"/>
              </a:xfrm>
            </p:grpSpPr>
            <p:sp>
              <p:nvSpPr>
                <p:cNvPr id="99578" name="Rectangle 1274"/>
                <p:cNvSpPr>
                  <a:spLocks noChangeArrowheads="1"/>
                </p:cNvSpPr>
                <p:nvPr/>
              </p:nvSpPr>
              <p:spPr bwMode="auto">
                <a:xfrm>
                  <a:off x="2096" y="1880"/>
                  <a:ext cx="624" cy="633"/>
                </a:xfrm>
                <a:prstGeom prst="rect">
                  <a:avLst/>
                </a:prstGeom>
                <a:noFill/>
                <a:ln w="9525">
                  <a:noFill/>
                  <a:miter lim="800000"/>
                  <a:headEnd/>
                  <a:tailEnd/>
                </a:ln>
                <a:effectLst/>
              </p:spPr>
              <p:txBody>
                <a:bodyPr/>
                <a:lstStyle/>
                <a:p>
                  <a:pPr algn="ctr">
                    <a:tabLst>
                      <a:tab pos="-457200" algn="l"/>
                    </a:tabLst>
                  </a:pPr>
                  <a:r>
                    <a:rPr lang="es-ES_tradnl">
                      <a:cs typeface="Times New Roman" pitchFamily="18" charset="0"/>
                    </a:rPr>
                    <a:t>Suave</a:t>
                  </a:r>
                </a:p>
                <a:p>
                  <a:pPr algn="ctr" eaLnBrk="0" hangingPunct="0">
                    <a:tabLst>
                      <a:tab pos="-457200" algn="l"/>
                    </a:tabLst>
                  </a:pPr>
                  <a:endParaRPr lang="es-ES_tradnl" sz="2400"/>
                </a:p>
              </p:txBody>
            </p:sp>
            <p:sp>
              <p:nvSpPr>
                <p:cNvPr id="99625" name="Rectangle 1321"/>
                <p:cNvSpPr>
                  <a:spLocks noChangeArrowheads="1"/>
                </p:cNvSpPr>
                <p:nvPr/>
              </p:nvSpPr>
              <p:spPr bwMode="auto">
                <a:xfrm>
                  <a:off x="2068" y="1880"/>
                  <a:ext cx="680" cy="633"/>
                </a:xfrm>
                <a:prstGeom prst="rect">
                  <a:avLst/>
                </a:prstGeom>
                <a:noFill/>
                <a:ln w="7">
                  <a:solidFill>
                    <a:srgbClr val="A0A0A0"/>
                  </a:solidFill>
                  <a:miter lim="800000"/>
                  <a:headEnd/>
                  <a:tailEnd/>
                </a:ln>
                <a:effectLst/>
              </p:spPr>
              <p:txBody>
                <a:bodyPr/>
                <a:lstStyle/>
                <a:p>
                  <a:endParaRPr lang="es-ES"/>
                </a:p>
              </p:txBody>
            </p:sp>
          </p:grpSp>
          <p:grpSp>
            <p:nvGrpSpPr>
              <p:cNvPr id="99628" name="Group 1324"/>
              <p:cNvGrpSpPr>
                <a:grpSpLocks/>
              </p:cNvGrpSpPr>
              <p:nvPr/>
            </p:nvGrpSpPr>
            <p:grpSpPr bwMode="auto">
              <a:xfrm>
                <a:off x="2748" y="1880"/>
                <a:ext cx="870" cy="633"/>
                <a:chOff x="2748" y="1880"/>
                <a:chExt cx="870" cy="633"/>
              </a:xfrm>
            </p:grpSpPr>
            <p:sp>
              <p:nvSpPr>
                <p:cNvPr id="99579" name="Rectangle 1275"/>
                <p:cNvSpPr>
                  <a:spLocks noChangeArrowheads="1"/>
                </p:cNvSpPr>
                <p:nvPr/>
              </p:nvSpPr>
              <p:spPr bwMode="auto">
                <a:xfrm>
                  <a:off x="2776" y="1880"/>
                  <a:ext cx="814" cy="633"/>
                </a:xfrm>
                <a:prstGeom prst="rect">
                  <a:avLst/>
                </a:prstGeom>
                <a:noFill/>
                <a:ln w="9525">
                  <a:noFill/>
                  <a:miter lim="800000"/>
                  <a:headEnd/>
                  <a:tailEnd/>
                </a:ln>
                <a:effectLst/>
              </p:spPr>
              <p:txBody>
                <a:bodyPr/>
                <a:lstStyle/>
                <a:p>
                  <a:pPr algn="ctr">
                    <a:tabLst>
                      <a:tab pos="-457200" algn="l"/>
                    </a:tabLst>
                  </a:pPr>
                  <a:r>
                    <a:rPr lang="es-ES_tradnl">
                      <a:cs typeface="Times New Roman" pitchFamily="18" charset="0"/>
                    </a:rPr>
                    <a:t>Moderada-mente Caro</a:t>
                  </a:r>
                </a:p>
                <a:p>
                  <a:pPr algn="ctr" eaLnBrk="0" hangingPunct="0">
                    <a:tabLst>
                      <a:tab pos="-457200" algn="l"/>
                    </a:tabLst>
                  </a:pPr>
                  <a:endParaRPr lang="es-ES_tradnl"/>
                </a:p>
              </p:txBody>
            </p:sp>
            <p:sp>
              <p:nvSpPr>
                <p:cNvPr id="99627" name="Rectangle 1323"/>
                <p:cNvSpPr>
                  <a:spLocks noChangeArrowheads="1"/>
                </p:cNvSpPr>
                <p:nvPr/>
              </p:nvSpPr>
              <p:spPr bwMode="auto">
                <a:xfrm>
                  <a:off x="2748" y="1880"/>
                  <a:ext cx="870" cy="633"/>
                </a:xfrm>
                <a:prstGeom prst="rect">
                  <a:avLst/>
                </a:prstGeom>
                <a:noFill/>
                <a:ln w="7">
                  <a:solidFill>
                    <a:srgbClr val="A0A0A0"/>
                  </a:solidFill>
                  <a:miter lim="800000"/>
                  <a:headEnd/>
                  <a:tailEnd/>
                </a:ln>
                <a:effectLst/>
              </p:spPr>
              <p:txBody>
                <a:bodyPr/>
                <a:lstStyle/>
                <a:p>
                  <a:endParaRPr lang="es-ES"/>
                </a:p>
              </p:txBody>
            </p:sp>
          </p:grpSp>
          <p:grpSp>
            <p:nvGrpSpPr>
              <p:cNvPr id="99630" name="Group 1326"/>
              <p:cNvGrpSpPr>
                <a:grpSpLocks/>
              </p:cNvGrpSpPr>
              <p:nvPr/>
            </p:nvGrpSpPr>
            <p:grpSpPr bwMode="auto">
              <a:xfrm>
                <a:off x="3618" y="1880"/>
                <a:ext cx="1143" cy="633"/>
                <a:chOff x="3618" y="1880"/>
                <a:chExt cx="1143" cy="633"/>
              </a:xfrm>
            </p:grpSpPr>
            <p:sp>
              <p:nvSpPr>
                <p:cNvPr id="99580" name="Rectangle 1276"/>
                <p:cNvSpPr>
                  <a:spLocks noChangeArrowheads="1"/>
                </p:cNvSpPr>
                <p:nvPr/>
              </p:nvSpPr>
              <p:spPr bwMode="auto">
                <a:xfrm>
                  <a:off x="3646" y="1880"/>
                  <a:ext cx="1087" cy="633"/>
                </a:xfrm>
                <a:prstGeom prst="rect">
                  <a:avLst/>
                </a:prstGeom>
                <a:noFill/>
                <a:ln w="9525">
                  <a:noFill/>
                  <a:miter lim="800000"/>
                  <a:headEnd/>
                  <a:tailEnd/>
                </a:ln>
                <a:effectLst/>
              </p:spPr>
              <p:txBody>
                <a:bodyPr/>
                <a:lstStyle/>
                <a:p>
                  <a:pPr>
                    <a:tabLst>
                      <a:tab pos="-457200" algn="l"/>
                    </a:tabLst>
                  </a:pPr>
                  <a:r>
                    <a:rPr lang="es-ES_tradnl">
                      <a:cs typeface="Times New Roman" pitchFamily="18" charset="0"/>
                    </a:rPr>
                    <a:t> Rompimiento de bacterias  con SDS</a:t>
                  </a:r>
                  <a:r>
                    <a:rPr lang="es-ES_tradnl" sz="1200">
                      <a:cs typeface="Times New Roman" pitchFamily="18" charset="0"/>
                    </a:rPr>
                    <a:t>.</a:t>
                  </a:r>
                  <a:endParaRPr lang="es-ES_tradnl" sz="1000">
                    <a:cs typeface="Times New Roman" pitchFamily="18" charset="0"/>
                  </a:endParaRPr>
                </a:p>
                <a:p>
                  <a:pPr eaLnBrk="0" hangingPunct="0">
                    <a:tabLst>
                      <a:tab pos="-457200" algn="l"/>
                    </a:tabLst>
                  </a:pPr>
                  <a:endParaRPr lang="es-ES_tradnl" sz="2400"/>
                </a:p>
              </p:txBody>
            </p:sp>
            <p:sp>
              <p:nvSpPr>
                <p:cNvPr id="99629" name="Rectangle 1325"/>
                <p:cNvSpPr>
                  <a:spLocks noChangeArrowheads="1"/>
                </p:cNvSpPr>
                <p:nvPr/>
              </p:nvSpPr>
              <p:spPr bwMode="auto">
                <a:xfrm>
                  <a:off x="3618" y="1880"/>
                  <a:ext cx="1143" cy="633"/>
                </a:xfrm>
                <a:prstGeom prst="rect">
                  <a:avLst/>
                </a:prstGeom>
                <a:noFill/>
                <a:ln w="7">
                  <a:solidFill>
                    <a:srgbClr val="A0A0A0"/>
                  </a:solidFill>
                  <a:miter lim="800000"/>
                  <a:headEnd/>
                  <a:tailEnd/>
                </a:ln>
                <a:effectLst/>
              </p:spPr>
              <p:txBody>
                <a:bodyPr/>
                <a:lstStyle/>
                <a:p>
                  <a:endParaRPr lang="es-ES"/>
                </a:p>
              </p:txBody>
            </p:sp>
          </p:grpSp>
          <p:grpSp>
            <p:nvGrpSpPr>
              <p:cNvPr id="99632" name="Group 1328"/>
              <p:cNvGrpSpPr>
                <a:grpSpLocks/>
              </p:cNvGrpSpPr>
              <p:nvPr/>
            </p:nvGrpSpPr>
            <p:grpSpPr bwMode="auto">
              <a:xfrm>
                <a:off x="0" y="2513"/>
                <a:ext cx="888" cy="748"/>
                <a:chOff x="0" y="2513"/>
                <a:chExt cx="888" cy="748"/>
              </a:xfrm>
            </p:grpSpPr>
            <p:sp>
              <p:nvSpPr>
                <p:cNvPr id="99581" name="Rectangle 1277"/>
                <p:cNvSpPr>
                  <a:spLocks noChangeArrowheads="1"/>
                </p:cNvSpPr>
                <p:nvPr/>
              </p:nvSpPr>
              <p:spPr bwMode="auto">
                <a:xfrm>
                  <a:off x="28" y="2513"/>
                  <a:ext cx="832" cy="748"/>
                </a:xfrm>
                <a:prstGeom prst="rect">
                  <a:avLst/>
                </a:prstGeom>
                <a:noFill/>
                <a:ln w="9525">
                  <a:noFill/>
                  <a:miter lim="800000"/>
                  <a:headEnd/>
                  <a:tailEnd/>
                </a:ln>
                <a:effectLst/>
              </p:spPr>
              <p:txBody>
                <a:bodyPr/>
                <a:lstStyle/>
                <a:p>
                  <a:pPr>
                    <a:tabLst>
                      <a:tab pos="-457200" algn="l"/>
                    </a:tabLst>
                  </a:pPr>
                  <a:r>
                    <a:rPr lang="es-ES_tradnl">
                      <a:cs typeface="Times New Roman" pitchFamily="18" charset="0"/>
                    </a:rPr>
                    <a:t>Disolución de Lípidos</a:t>
                  </a:r>
                </a:p>
                <a:p>
                  <a:pPr eaLnBrk="0" hangingPunct="0">
                    <a:tabLst>
                      <a:tab pos="-457200" algn="l"/>
                    </a:tabLst>
                  </a:pPr>
                  <a:endParaRPr lang="es-ES_tradnl"/>
                </a:p>
              </p:txBody>
            </p:sp>
            <p:sp>
              <p:nvSpPr>
                <p:cNvPr id="99631" name="Rectangle 1327"/>
                <p:cNvSpPr>
                  <a:spLocks noChangeArrowheads="1"/>
                </p:cNvSpPr>
                <p:nvPr/>
              </p:nvSpPr>
              <p:spPr bwMode="auto">
                <a:xfrm>
                  <a:off x="0" y="2513"/>
                  <a:ext cx="888" cy="748"/>
                </a:xfrm>
                <a:prstGeom prst="rect">
                  <a:avLst/>
                </a:prstGeom>
                <a:noFill/>
                <a:ln w="7">
                  <a:solidFill>
                    <a:srgbClr val="A0A0A0"/>
                  </a:solidFill>
                  <a:miter lim="800000"/>
                  <a:headEnd/>
                  <a:tailEnd/>
                </a:ln>
                <a:effectLst/>
              </p:spPr>
              <p:txBody>
                <a:bodyPr/>
                <a:lstStyle/>
                <a:p>
                  <a:endParaRPr lang="es-ES"/>
                </a:p>
              </p:txBody>
            </p:sp>
          </p:grpSp>
          <p:grpSp>
            <p:nvGrpSpPr>
              <p:cNvPr id="99634" name="Group 1330"/>
              <p:cNvGrpSpPr>
                <a:grpSpLocks/>
              </p:cNvGrpSpPr>
              <p:nvPr/>
            </p:nvGrpSpPr>
            <p:grpSpPr bwMode="auto">
              <a:xfrm>
                <a:off x="888" y="2513"/>
                <a:ext cx="1180" cy="748"/>
                <a:chOff x="888" y="2513"/>
                <a:chExt cx="1180" cy="748"/>
              </a:xfrm>
            </p:grpSpPr>
            <p:sp>
              <p:nvSpPr>
                <p:cNvPr id="99582" name="Rectangle 1278"/>
                <p:cNvSpPr>
                  <a:spLocks noChangeArrowheads="1"/>
                </p:cNvSpPr>
                <p:nvPr/>
              </p:nvSpPr>
              <p:spPr bwMode="auto">
                <a:xfrm>
                  <a:off x="916" y="2513"/>
                  <a:ext cx="1124" cy="748"/>
                </a:xfrm>
                <a:prstGeom prst="rect">
                  <a:avLst/>
                </a:prstGeom>
                <a:noFill/>
                <a:ln w="9525">
                  <a:noFill/>
                  <a:miter lim="800000"/>
                  <a:headEnd/>
                  <a:tailEnd/>
                </a:ln>
                <a:effectLst/>
              </p:spPr>
              <p:txBody>
                <a:bodyPr/>
                <a:lstStyle/>
                <a:p>
                  <a:pPr>
                    <a:tabLst>
                      <a:tab pos="-457200" algn="l"/>
                    </a:tabLst>
                  </a:pPr>
                  <a:r>
                    <a:rPr lang="es-ES_tradnl" sz="1400">
                      <a:cs typeface="Times New Roman" pitchFamily="18" charset="0"/>
                    </a:rPr>
                    <a:t>Solventes orgánicos que disuelve la pared celular y también la desestabilizan</a:t>
                  </a:r>
                </a:p>
                <a:p>
                  <a:pPr eaLnBrk="0" hangingPunct="0">
                    <a:tabLst>
                      <a:tab pos="-457200" algn="l"/>
                    </a:tabLst>
                  </a:pPr>
                  <a:endParaRPr lang="es-ES_tradnl" sz="1400"/>
                </a:p>
              </p:txBody>
            </p:sp>
            <p:sp>
              <p:nvSpPr>
                <p:cNvPr id="99633" name="Rectangle 1329"/>
                <p:cNvSpPr>
                  <a:spLocks noChangeArrowheads="1"/>
                </p:cNvSpPr>
                <p:nvPr/>
              </p:nvSpPr>
              <p:spPr bwMode="auto">
                <a:xfrm>
                  <a:off x="888" y="2513"/>
                  <a:ext cx="1180" cy="748"/>
                </a:xfrm>
                <a:prstGeom prst="rect">
                  <a:avLst/>
                </a:prstGeom>
                <a:noFill/>
                <a:ln w="7">
                  <a:solidFill>
                    <a:srgbClr val="A0A0A0"/>
                  </a:solidFill>
                  <a:miter lim="800000"/>
                  <a:headEnd/>
                  <a:tailEnd/>
                </a:ln>
                <a:effectLst/>
              </p:spPr>
              <p:txBody>
                <a:bodyPr/>
                <a:lstStyle/>
                <a:p>
                  <a:endParaRPr lang="es-ES"/>
                </a:p>
              </p:txBody>
            </p:sp>
          </p:grpSp>
          <p:grpSp>
            <p:nvGrpSpPr>
              <p:cNvPr id="99636" name="Group 1332"/>
              <p:cNvGrpSpPr>
                <a:grpSpLocks/>
              </p:cNvGrpSpPr>
              <p:nvPr/>
            </p:nvGrpSpPr>
            <p:grpSpPr bwMode="auto">
              <a:xfrm>
                <a:off x="2068" y="2513"/>
                <a:ext cx="680" cy="748"/>
                <a:chOff x="2068" y="2513"/>
                <a:chExt cx="680" cy="748"/>
              </a:xfrm>
            </p:grpSpPr>
            <p:sp>
              <p:nvSpPr>
                <p:cNvPr id="99583" name="Rectangle 1279"/>
                <p:cNvSpPr>
                  <a:spLocks noChangeArrowheads="1"/>
                </p:cNvSpPr>
                <p:nvPr/>
              </p:nvSpPr>
              <p:spPr bwMode="auto">
                <a:xfrm>
                  <a:off x="2096" y="2513"/>
                  <a:ext cx="624" cy="748"/>
                </a:xfrm>
                <a:prstGeom prst="rect">
                  <a:avLst/>
                </a:prstGeom>
                <a:noFill/>
                <a:ln w="9525">
                  <a:noFill/>
                  <a:miter lim="800000"/>
                  <a:headEnd/>
                  <a:tailEnd/>
                </a:ln>
                <a:effectLst/>
              </p:spPr>
              <p:txBody>
                <a:bodyPr/>
                <a:lstStyle/>
                <a:p>
                  <a:pPr algn="ctr">
                    <a:tabLst>
                      <a:tab pos="-457200" algn="l"/>
                    </a:tabLst>
                  </a:pPr>
                  <a:r>
                    <a:rPr lang="es-ES_tradnl" sz="2000">
                      <a:cs typeface="Times New Roman" pitchFamily="18" charset="0"/>
                    </a:rPr>
                    <a:t>Moderado</a:t>
                  </a:r>
                </a:p>
                <a:p>
                  <a:pPr algn="ctr" eaLnBrk="0" hangingPunct="0">
                    <a:tabLst>
                      <a:tab pos="-457200" algn="l"/>
                    </a:tabLst>
                  </a:pPr>
                  <a:endParaRPr lang="es-ES_tradnl" sz="2400"/>
                </a:p>
              </p:txBody>
            </p:sp>
            <p:sp>
              <p:nvSpPr>
                <p:cNvPr id="99635" name="Rectangle 1331"/>
                <p:cNvSpPr>
                  <a:spLocks noChangeArrowheads="1"/>
                </p:cNvSpPr>
                <p:nvPr/>
              </p:nvSpPr>
              <p:spPr bwMode="auto">
                <a:xfrm>
                  <a:off x="2068" y="2513"/>
                  <a:ext cx="680" cy="748"/>
                </a:xfrm>
                <a:prstGeom prst="rect">
                  <a:avLst/>
                </a:prstGeom>
                <a:noFill/>
                <a:ln w="7">
                  <a:solidFill>
                    <a:srgbClr val="A0A0A0"/>
                  </a:solidFill>
                  <a:miter lim="800000"/>
                  <a:headEnd/>
                  <a:tailEnd/>
                </a:ln>
                <a:effectLst/>
              </p:spPr>
              <p:txBody>
                <a:bodyPr/>
                <a:lstStyle/>
                <a:p>
                  <a:endParaRPr lang="es-ES"/>
                </a:p>
              </p:txBody>
            </p:sp>
          </p:grpSp>
          <p:grpSp>
            <p:nvGrpSpPr>
              <p:cNvPr id="99638" name="Group 1334"/>
              <p:cNvGrpSpPr>
                <a:grpSpLocks/>
              </p:cNvGrpSpPr>
              <p:nvPr/>
            </p:nvGrpSpPr>
            <p:grpSpPr bwMode="auto">
              <a:xfrm>
                <a:off x="2748" y="2513"/>
                <a:ext cx="870" cy="748"/>
                <a:chOff x="2748" y="2513"/>
                <a:chExt cx="870" cy="748"/>
              </a:xfrm>
            </p:grpSpPr>
            <p:sp>
              <p:nvSpPr>
                <p:cNvPr id="99584" name="Rectangle 1280"/>
                <p:cNvSpPr>
                  <a:spLocks noChangeArrowheads="1"/>
                </p:cNvSpPr>
                <p:nvPr/>
              </p:nvSpPr>
              <p:spPr bwMode="auto">
                <a:xfrm>
                  <a:off x="2776" y="2513"/>
                  <a:ext cx="814" cy="748"/>
                </a:xfrm>
                <a:prstGeom prst="rect">
                  <a:avLst/>
                </a:prstGeom>
                <a:noFill/>
                <a:ln w="9525">
                  <a:noFill/>
                  <a:miter lim="800000"/>
                  <a:headEnd/>
                  <a:tailEnd/>
                </a:ln>
                <a:effectLst/>
              </p:spPr>
              <p:txBody>
                <a:bodyPr/>
                <a:lstStyle/>
                <a:p>
                  <a:pPr algn="ctr">
                    <a:tabLst>
                      <a:tab pos="-457200" algn="l"/>
                    </a:tabLst>
                  </a:pPr>
                  <a:r>
                    <a:rPr lang="es-ES_tradnl" sz="2000">
                      <a:cs typeface="Times New Roman" pitchFamily="18" charset="0"/>
                    </a:rPr>
                    <a:t>Barato</a:t>
                  </a:r>
                </a:p>
                <a:p>
                  <a:pPr algn="ctr" eaLnBrk="0" hangingPunct="0">
                    <a:tabLst>
                      <a:tab pos="-457200" algn="l"/>
                    </a:tabLst>
                  </a:pPr>
                  <a:endParaRPr lang="es-ES_tradnl" sz="2000"/>
                </a:p>
              </p:txBody>
            </p:sp>
            <p:sp>
              <p:nvSpPr>
                <p:cNvPr id="99637" name="Rectangle 1333"/>
                <p:cNvSpPr>
                  <a:spLocks noChangeArrowheads="1"/>
                </p:cNvSpPr>
                <p:nvPr/>
              </p:nvSpPr>
              <p:spPr bwMode="auto">
                <a:xfrm>
                  <a:off x="2748" y="2513"/>
                  <a:ext cx="870" cy="748"/>
                </a:xfrm>
                <a:prstGeom prst="rect">
                  <a:avLst/>
                </a:prstGeom>
                <a:noFill/>
                <a:ln w="7">
                  <a:solidFill>
                    <a:srgbClr val="A0A0A0"/>
                  </a:solidFill>
                  <a:miter lim="800000"/>
                  <a:headEnd/>
                  <a:tailEnd/>
                </a:ln>
                <a:effectLst/>
              </p:spPr>
              <p:txBody>
                <a:bodyPr/>
                <a:lstStyle/>
                <a:p>
                  <a:endParaRPr lang="es-ES"/>
                </a:p>
              </p:txBody>
            </p:sp>
          </p:grpSp>
          <p:grpSp>
            <p:nvGrpSpPr>
              <p:cNvPr id="99640" name="Group 1336"/>
              <p:cNvGrpSpPr>
                <a:grpSpLocks/>
              </p:cNvGrpSpPr>
              <p:nvPr/>
            </p:nvGrpSpPr>
            <p:grpSpPr bwMode="auto">
              <a:xfrm>
                <a:off x="3618" y="2513"/>
                <a:ext cx="1143" cy="748"/>
                <a:chOff x="3618" y="2513"/>
                <a:chExt cx="1143" cy="748"/>
              </a:xfrm>
            </p:grpSpPr>
            <p:sp>
              <p:nvSpPr>
                <p:cNvPr id="99585" name="Rectangle 1281"/>
                <p:cNvSpPr>
                  <a:spLocks noChangeArrowheads="1"/>
                </p:cNvSpPr>
                <p:nvPr/>
              </p:nvSpPr>
              <p:spPr bwMode="auto">
                <a:xfrm>
                  <a:off x="3646" y="2513"/>
                  <a:ext cx="1087" cy="748"/>
                </a:xfrm>
                <a:prstGeom prst="rect">
                  <a:avLst/>
                </a:prstGeom>
                <a:noFill/>
                <a:ln w="9525">
                  <a:noFill/>
                  <a:miter lim="800000"/>
                  <a:headEnd/>
                  <a:tailEnd/>
                </a:ln>
                <a:effectLst/>
              </p:spPr>
              <p:txBody>
                <a:bodyPr/>
                <a:lstStyle/>
                <a:p>
                  <a:pPr>
                    <a:tabLst>
                      <a:tab pos="-457200" algn="l"/>
                    </a:tabLst>
                  </a:pPr>
                  <a:r>
                    <a:rPr lang="es-ES_tradnl" sz="2000">
                      <a:cs typeface="Times New Roman" pitchFamily="18" charset="0"/>
                    </a:rPr>
                    <a:t>Rompimiento de levaduras con tolueno.</a:t>
                  </a:r>
                </a:p>
                <a:p>
                  <a:pPr eaLnBrk="0" hangingPunct="0">
                    <a:tabLst>
                      <a:tab pos="-457200" algn="l"/>
                    </a:tabLst>
                  </a:pPr>
                  <a:endParaRPr lang="es-ES_tradnl" sz="2400"/>
                </a:p>
              </p:txBody>
            </p:sp>
            <p:sp>
              <p:nvSpPr>
                <p:cNvPr id="99639" name="Rectangle 1335"/>
                <p:cNvSpPr>
                  <a:spLocks noChangeArrowheads="1"/>
                </p:cNvSpPr>
                <p:nvPr/>
              </p:nvSpPr>
              <p:spPr bwMode="auto">
                <a:xfrm>
                  <a:off x="3618" y="2513"/>
                  <a:ext cx="1143" cy="748"/>
                </a:xfrm>
                <a:prstGeom prst="rect">
                  <a:avLst/>
                </a:prstGeom>
                <a:noFill/>
                <a:ln w="7">
                  <a:solidFill>
                    <a:srgbClr val="A0A0A0"/>
                  </a:solidFill>
                  <a:miter lim="800000"/>
                  <a:headEnd/>
                  <a:tailEnd/>
                </a:ln>
                <a:effectLst/>
              </p:spPr>
              <p:txBody>
                <a:bodyPr/>
                <a:lstStyle/>
                <a:p>
                  <a:endParaRPr lang="es-ES"/>
                </a:p>
              </p:txBody>
            </p:sp>
          </p:grpSp>
          <p:grpSp>
            <p:nvGrpSpPr>
              <p:cNvPr id="99642" name="Group 1338"/>
              <p:cNvGrpSpPr>
                <a:grpSpLocks/>
              </p:cNvGrpSpPr>
              <p:nvPr/>
            </p:nvGrpSpPr>
            <p:grpSpPr bwMode="auto">
              <a:xfrm>
                <a:off x="0" y="3261"/>
                <a:ext cx="888" cy="748"/>
                <a:chOff x="0" y="3261"/>
                <a:chExt cx="888" cy="748"/>
              </a:xfrm>
            </p:grpSpPr>
            <p:sp>
              <p:nvSpPr>
                <p:cNvPr id="99586" name="Rectangle 1282"/>
                <p:cNvSpPr>
                  <a:spLocks noChangeArrowheads="1"/>
                </p:cNvSpPr>
                <p:nvPr/>
              </p:nvSpPr>
              <p:spPr bwMode="auto">
                <a:xfrm>
                  <a:off x="28" y="3261"/>
                  <a:ext cx="832" cy="748"/>
                </a:xfrm>
                <a:prstGeom prst="rect">
                  <a:avLst/>
                </a:prstGeom>
                <a:noFill/>
                <a:ln w="9525">
                  <a:noFill/>
                  <a:miter lim="800000"/>
                  <a:headEnd/>
                  <a:tailEnd/>
                </a:ln>
                <a:effectLst/>
              </p:spPr>
              <p:txBody>
                <a:bodyPr/>
                <a:lstStyle/>
                <a:p>
                  <a:pPr>
                    <a:tabLst>
                      <a:tab pos="-457200" algn="l"/>
                    </a:tabLst>
                  </a:pPr>
                  <a:r>
                    <a:rPr lang="es-ES_tradnl" sz="2000">
                      <a:cs typeface="Times New Roman" pitchFamily="18" charset="0"/>
                    </a:rPr>
                    <a:t>Tratamien-to con álcalis</a:t>
                  </a:r>
                </a:p>
                <a:p>
                  <a:pPr eaLnBrk="0" hangingPunct="0">
                    <a:tabLst>
                      <a:tab pos="-457200" algn="l"/>
                    </a:tabLst>
                  </a:pPr>
                  <a:endParaRPr lang="es-ES_tradnl" sz="2000"/>
                </a:p>
              </p:txBody>
            </p:sp>
            <p:sp>
              <p:nvSpPr>
                <p:cNvPr id="99641" name="Rectangle 1337"/>
                <p:cNvSpPr>
                  <a:spLocks noChangeArrowheads="1"/>
                </p:cNvSpPr>
                <p:nvPr/>
              </p:nvSpPr>
              <p:spPr bwMode="auto">
                <a:xfrm>
                  <a:off x="0" y="3261"/>
                  <a:ext cx="888" cy="748"/>
                </a:xfrm>
                <a:prstGeom prst="rect">
                  <a:avLst/>
                </a:prstGeom>
                <a:noFill/>
                <a:ln w="7">
                  <a:solidFill>
                    <a:srgbClr val="A0A0A0"/>
                  </a:solidFill>
                  <a:miter lim="800000"/>
                  <a:headEnd/>
                  <a:tailEnd/>
                </a:ln>
                <a:effectLst/>
              </p:spPr>
              <p:txBody>
                <a:bodyPr/>
                <a:lstStyle/>
                <a:p>
                  <a:endParaRPr lang="es-ES"/>
                </a:p>
              </p:txBody>
            </p:sp>
          </p:grpSp>
          <p:grpSp>
            <p:nvGrpSpPr>
              <p:cNvPr id="99644" name="Group 1340"/>
              <p:cNvGrpSpPr>
                <a:grpSpLocks/>
              </p:cNvGrpSpPr>
              <p:nvPr/>
            </p:nvGrpSpPr>
            <p:grpSpPr bwMode="auto">
              <a:xfrm>
                <a:off x="888" y="3261"/>
                <a:ext cx="1180" cy="748"/>
                <a:chOff x="888" y="3261"/>
                <a:chExt cx="1180" cy="748"/>
              </a:xfrm>
            </p:grpSpPr>
            <p:sp>
              <p:nvSpPr>
                <p:cNvPr id="99587" name="Rectangle 1283"/>
                <p:cNvSpPr>
                  <a:spLocks noChangeArrowheads="1"/>
                </p:cNvSpPr>
                <p:nvPr/>
              </p:nvSpPr>
              <p:spPr bwMode="auto">
                <a:xfrm>
                  <a:off x="916" y="3261"/>
                  <a:ext cx="1124" cy="748"/>
                </a:xfrm>
                <a:prstGeom prst="rect">
                  <a:avLst/>
                </a:prstGeom>
                <a:noFill/>
                <a:ln w="9525">
                  <a:noFill/>
                  <a:miter lim="800000"/>
                  <a:headEnd/>
                  <a:tailEnd/>
                </a:ln>
                <a:effectLst/>
              </p:spPr>
              <p:txBody>
                <a:bodyPr/>
                <a:lstStyle/>
                <a:p>
                  <a:pPr>
                    <a:tabLst>
                      <a:tab pos="-457200" algn="l"/>
                    </a:tabLst>
                  </a:pPr>
                  <a:r>
                    <a:rPr lang="es-ES_tradnl" sz="1400">
                      <a:cs typeface="Times New Roman" pitchFamily="18" charset="0"/>
                    </a:rPr>
                    <a:t>Solubilización de la membrana por saponificación de los lípidos</a:t>
                  </a:r>
                </a:p>
                <a:p>
                  <a:pPr eaLnBrk="0" hangingPunct="0">
                    <a:tabLst>
                      <a:tab pos="-457200" algn="l"/>
                    </a:tabLst>
                  </a:pPr>
                  <a:endParaRPr lang="es-ES_tradnl" sz="1400"/>
                </a:p>
              </p:txBody>
            </p:sp>
            <p:sp>
              <p:nvSpPr>
                <p:cNvPr id="99643" name="Rectangle 1339"/>
                <p:cNvSpPr>
                  <a:spLocks noChangeArrowheads="1"/>
                </p:cNvSpPr>
                <p:nvPr/>
              </p:nvSpPr>
              <p:spPr bwMode="auto">
                <a:xfrm>
                  <a:off x="888" y="3261"/>
                  <a:ext cx="1180" cy="748"/>
                </a:xfrm>
                <a:prstGeom prst="rect">
                  <a:avLst/>
                </a:prstGeom>
                <a:noFill/>
                <a:ln w="7">
                  <a:solidFill>
                    <a:srgbClr val="A0A0A0"/>
                  </a:solidFill>
                  <a:miter lim="800000"/>
                  <a:headEnd/>
                  <a:tailEnd/>
                </a:ln>
                <a:effectLst/>
              </p:spPr>
              <p:txBody>
                <a:bodyPr/>
                <a:lstStyle/>
                <a:p>
                  <a:endParaRPr lang="es-ES"/>
                </a:p>
              </p:txBody>
            </p:sp>
          </p:grpSp>
          <p:grpSp>
            <p:nvGrpSpPr>
              <p:cNvPr id="99646" name="Group 1342"/>
              <p:cNvGrpSpPr>
                <a:grpSpLocks/>
              </p:cNvGrpSpPr>
              <p:nvPr/>
            </p:nvGrpSpPr>
            <p:grpSpPr bwMode="auto">
              <a:xfrm>
                <a:off x="2068" y="3261"/>
                <a:ext cx="680" cy="748"/>
                <a:chOff x="2068" y="3261"/>
                <a:chExt cx="680" cy="748"/>
              </a:xfrm>
            </p:grpSpPr>
            <p:sp>
              <p:nvSpPr>
                <p:cNvPr id="99588" name="Rectangle 1284"/>
                <p:cNvSpPr>
                  <a:spLocks noChangeArrowheads="1"/>
                </p:cNvSpPr>
                <p:nvPr/>
              </p:nvSpPr>
              <p:spPr bwMode="auto">
                <a:xfrm>
                  <a:off x="2096" y="3261"/>
                  <a:ext cx="624" cy="748"/>
                </a:xfrm>
                <a:prstGeom prst="rect">
                  <a:avLst/>
                </a:prstGeom>
                <a:noFill/>
                <a:ln w="9525">
                  <a:noFill/>
                  <a:miter lim="800000"/>
                  <a:headEnd/>
                  <a:tailEnd/>
                </a:ln>
                <a:effectLst/>
              </p:spPr>
              <p:txBody>
                <a:bodyPr/>
                <a:lstStyle/>
                <a:p>
                  <a:pPr algn="ctr">
                    <a:tabLst>
                      <a:tab pos="-457200" algn="l"/>
                    </a:tabLst>
                  </a:pPr>
                  <a:r>
                    <a:rPr lang="es-ES_tradnl" sz="2000">
                      <a:cs typeface="Times New Roman" pitchFamily="18" charset="0"/>
                    </a:rPr>
                    <a:t>Fuerte</a:t>
                  </a:r>
                </a:p>
                <a:p>
                  <a:pPr algn="ctr" eaLnBrk="0" hangingPunct="0">
                    <a:tabLst>
                      <a:tab pos="-457200" algn="l"/>
                    </a:tabLst>
                  </a:pPr>
                  <a:endParaRPr lang="es-ES_tradnl" sz="2400"/>
                </a:p>
              </p:txBody>
            </p:sp>
            <p:sp>
              <p:nvSpPr>
                <p:cNvPr id="99645" name="Rectangle 1341"/>
                <p:cNvSpPr>
                  <a:spLocks noChangeArrowheads="1"/>
                </p:cNvSpPr>
                <p:nvPr/>
              </p:nvSpPr>
              <p:spPr bwMode="auto">
                <a:xfrm>
                  <a:off x="2068" y="3261"/>
                  <a:ext cx="680" cy="748"/>
                </a:xfrm>
                <a:prstGeom prst="rect">
                  <a:avLst/>
                </a:prstGeom>
                <a:noFill/>
                <a:ln w="7">
                  <a:solidFill>
                    <a:srgbClr val="A0A0A0"/>
                  </a:solidFill>
                  <a:miter lim="800000"/>
                  <a:headEnd/>
                  <a:tailEnd/>
                </a:ln>
                <a:effectLst/>
              </p:spPr>
              <p:txBody>
                <a:bodyPr/>
                <a:lstStyle/>
                <a:p>
                  <a:endParaRPr lang="es-ES"/>
                </a:p>
              </p:txBody>
            </p:sp>
          </p:grpSp>
          <p:grpSp>
            <p:nvGrpSpPr>
              <p:cNvPr id="99648" name="Group 1344"/>
              <p:cNvGrpSpPr>
                <a:grpSpLocks/>
              </p:cNvGrpSpPr>
              <p:nvPr/>
            </p:nvGrpSpPr>
            <p:grpSpPr bwMode="auto">
              <a:xfrm>
                <a:off x="2748" y="3261"/>
                <a:ext cx="870" cy="748"/>
                <a:chOff x="2748" y="3261"/>
                <a:chExt cx="870" cy="748"/>
              </a:xfrm>
            </p:grpSpPr>
            <p:sp>
              <p:nvSpPr>
                <p:cNvPr id="99589" name="Rectangle 1285"/>
                <p:cNvSpPr>
                  <a:spLocks noChangeArrowheads="1"/>
                </p:cNvSpPr>
                <p:nvPr/>
              </p:nvSpPr>
              <p:spPr bwMode="auto">
                <a:xfrm>
                  <a:off x="2776" y="3261"/>
                  <a:ext cx="814" cy="748"/>
                </a:xfrm>
                <a:prstGeom prst="rect">
                  <a:avLst/>
                </a:prstGeom>
                <a:noFill/>
                <a:ln w="9525">
                  <a:noFill/>
                  <a:miter lim="800000"/>
                  <a:headEnd/>
                  <a:tailEnd/>
                </a:ln>
                <a:effectLst/>
              </p:spPr>
              <p:txBody>
                <a:bodyPr/>
                <a:lstStyle/>
                <a:p>
                  <a:pPr algn="ctr">
                    <a:tabLst>
                      <a:tab pos="-457200" algn="l"/>
                    </a:tabLst>
                  </a:pPr>
                  <a:r>
                    <a:rPr lang="es-ES_tradnl" sz="2000">
                      <a:cs typeface="Times New Roman" pitchFamily="18" charset="0"/>
                    </a:rPr>
                    <a:t>Barato</a:t>
                  </a:r>
                </a:p>
                <a:p>
                  <a:pPr algn="ctr" eaLnBrk="0" hangingPunct="0">
                    <a:tabLst>
                      <a:tab pos="-457200" algn="l"/>
                    </a:tabLst>
                  </a:pPr>
                  <a:endParaRPr lang="es-ES_tradnl" sz="2400"/>
                </a:p>
              </p:txBody>
            </p:sp>
            <p:sp>
              <p:nvSpPr>
                <p:cNvPr id="99647" name="Rectangle 1343"/>
                <p:cNvSpPr>
                  <a:spLocks noChangeArrowheads="1"/>
                </p:cNvSpPr>
                <p:nvPr/>
              </p:nvSpPr>
              <p:spPr bwMode="auto">
                <a:xfrm>
                  <a:off x="2748" y="3261"/>
                  <a:ext cx="870" cy="748"/>
                </a:xfrm>
                <a:prstGeom prst="rect">
                  <a:avLst/>
                </a:prstGeom>
                <a:noFill/>
                <a:ln w="7">
                  <a:solidFill>
                    <a:srgbClr val="A0A0A0"/>
                  </a:solidFill>
                  <a:miter lim="800000"/>
                  <a:headEnd/>
                  <a:tailEnd/>
                </a:ln>
                <a:effectLst/>
              </p:spPr>
              <p:txBody>
                <a:bodyPr/>
                <a:lstStyle/>
                <a:p>
                  <a:endParaRPr lang="es-ES"/>
                </a:p>
              </p:txBody>
            </p:sp>
          </p:grpSp>
          <p:grpSp>
            <p:nvGrpSpPr>
              <p:cNvPr id="99650" name="Group 1346"/>
              <p:cNvGrpSpPr>
                <a:grpSpLocks/>
              </p:cNvGrpSpPr>
              <p:nvPr/>
            </p:nvGrpSpPr>
            <p:grpSpPr bwMode="auto">
              <a:xfrm>
                <a:off x="3618" y="3261"/>
                <a:ext cx="1143" cy="748"/>
                <a:chOff x="3618" y="3261"/>
                <a:chExt cx="1143" cy="748"/>
              </a:xfrm>
            </p:grpSpPr>
            <p:sp>
              <p:nvSpPr>
                <p:cNvPr id="99590" name="Rectangle 1286"/>
                <p:cNvSpPr>
                  <a:spLocks noChangeArrowheads="1"/>
                </p:cNvSpPr>
                <p:nvPr/>
              </p:nvSpPr>
              <p:spPr bwMode="auto">
                <a:xfrm>
                  <a:off x="3646" y="3261"/>
                  <a:ext cx="1087" cy="748"/>
                </a:xfrm>
                <a:prstGeom prst="rect">
                  <a:avLst/>
                </a:prstGeom>
                <a:noFill/>
                <a:ln w="9525">
                  <a:noFill/>
                  <a:miter lim="800000"/>
                  <a:headEnd/>
                  <a:tailEnd/>
                </a:ln>
                <a:effectLst/>
              </p:spPr>
              <p:txBody>
                <a:bodyPr/>
                <a:lstStyle/>
                <a:p>
                  <a:pPr>
                    <a:tabLst>
                      <a:tab pos="-457200" algn="l"/>
                    </a:tabLst>
                  </a:pPr>
                  <a:r>
                    <a:rPr lang="es-ES_tradnl" sz="1000">
                      <a:cs typeface="Times New Roman" pitchFamily="18" charset="0"/>
                    </a:rPr>
                    <a:t> </a:t>
                  </a:r>
                </a:p>
                <a:p>
                  <a:pPr eaLnBrk="0" hangingPunct="0">
                    <a:tabLst>
                      <a:tab pos="-457200" algn="l"/>
                    </a:tabLst>
                  </a:pPr>
                  <a:endParaRPr lang="es-ES_tradnl" sz="2400"/>
                </a:p>
              </p:txBody>
            </p:sp>
            <p:sp>
              <p:nvSpPr>
                <p:cNvPr id="99649" name="Rectangle 1345"/>
                <p:cNvSpPr>
                  <a:spLocks noChangeArrowheads="1"/>
                </p:cNvSpPr>
                <p:nvPr/>
              </p:nvSpPr>
              <p:spPr bwMode="auto">
                <a:xfrm>
                  <a:off x="3618" y="3261"/>
                  <a:ext cx="1143" cy="748"/>
                </a:xfrm>
                <a:prstGeom prst="rect">
                  <a:avLst/>
                </a:prstGeom>
                <a:noFill/>
                <a:ln w="7">
                  <a:solidFill>
                    <a:srgbClr val="A0A0A0"/>
                  </a:solidFill>
                  <a:miter lim="800000"/>
                  <a:headEnd/>
                  <a:tailEnd/>
                </a:ln>
                <a:effectLst/>
              </p:spPr>
              <p:txBody>
                <a:bodyPr/>
                <a:lstStyle/>
                <a:p>
                  <a:endParaRPr lang="es-ES"/>
                </a:p>
              </p:txBody>
            </p:sp>
          </p:grpSp>
        </p:grpSp>
        <p:sp>
          <p:nvSpPr>
            <p:cNvPr id="99652" name="Rectangle 1348"/>
            <p:cNvSpPr>
              <a:spLocks noChangeArrowheads="1"/>
            </p:cNvSpPr>
            <p:nvPr/>
          </p:nvSpPr>
          <p:spPr bwMode="auto">
            <a:xfrm>
              <a:off x="-3" y="-3"/>
              <a:ext cx="4767" cy="4015"/>
            </a:xfrm>
            <a:prstGeom prst="rect">
              <a:avLst/>
            </a:prstGeom>
            <a:noFill/>
            <a:ln w="11112">
              <a:solidFill>
                <a:srgbClr val="A0A0A0"/>
              </a:solidFill>
              <a:miter lim="800000"/>
              <a:headEnd/>
              <a:tailEnd/>
            </a:ln>
            <a:effectLst/>
          </p:spPr>
          <p:txBody>
            <a:bodyPr/>
            <a:lstStyle/>
            <a:p>
              <a:endParaRPr lang="es-ES"/>
            </a:p>
          </p:txBody>
        </p:sp>
      </p:grpSp>
      <p:sp>
        <p:nvSpPr>
          <p:cNvPr id="99654" name="Text Box 1350"/>
          <p:cNvSpPr txBox="1">
            <a:spLocks noChangeArrowheads="1"/>
          </p:cNvSpPr>
          <p:nvPr/>
        </p:nvSpPr>
        <p:spPr bwMode="auto">
          <a:xfrm>
            <a:off x="2590800" y="0"/>
            <a:ext cx="4038600" cy="457200"/>
          </a:xfrm>
          <a:prstGeom prst="rect">
            <a:avLst/>
          </a:prstGeom>
          <a:solidFill>
            <a:schemeClr val="bg1"/>
          </a:solidFill>
          <a:ln w="9525">
            <a:noFill/>
            <a:miter lim="800000"/>
            <a:headEnd/>
            <a:tailEnd/>
          </a:ln>
          <a:effectLst/>
        </p:spPr>
        <p:txBody>
          <a:bodyPr>
            <a:spAutoFit/>
          </a:bodyPr>
          <a:lstStyle/>
          <a:p>
            <a:pPr algn="ctr">
              <a:spcBef>
                <a:spcPct val="50000"/>
              </a:spcBef>
            </a:pPr>
            <a:r>
              <a:rPr lang="es-ES" sz="2400" b="1" u="sng">
                <a:solidFill>
                  <a:srgbClr val="A50021"/>
                </a:solidFill>
              </a:rPr>
              <a:t>Métodos No-mecánicos</a:t>
            </a:r>
            <a:endParaRPr lang="en-US" sz="2400" b="1" u="sng">
              <a:solidFill>
                <a:srgbClr val="A5002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Text Box 2"/>
          <p:cNvSpPr txBox="1">
            <a:spLocks noChangeArrowheads="1"/>
          </p:cNvSpPr>
          <p:nvPr/>
        </p:nvSpPr>
        <p:spPr bwMode="auto">
          <a:xfrm>
            <a:off x="457200" y="609600"/>
            <a:ext cx="8153400" cy="5273675"/>
          </a:xfrm>
          <a:prstGeom prst="rect">
            <a:avLst/>
          </a:prstGeom>
          <a:noFill/>
          <a:ln w="9525">
            <a:noFill/>
            <a:miter lim="800000"/>
            <a:headEnd/>
            <a:tailEnd/>
          </a:ln>
          <a:effectLst/>
        </p:spPr>
        <p:txBody>
          <a:bodyPr>
            <a:spAutoFit/>
          </a:bodyPr>
          <a:lstStyle/>
          <a:p>
            <a:pPr algn="ctr">
              <a:spcBef>
                <a:spcPct val="50000"/>
              </a:spcBef>
            </a:pPr>
            <a:r>
              <a:rPr lang="es-ES_tradnl" sz="2000" b="1" u="sng">
                <a:solidFill>
                  <a:srgbClr val="A50021"/>
                </a:solidFill>
                <a:latin typeface="Comic Sans MS" pitchFamily="66" charset="0"/>
                <a:cs typeface="Times New Roman" pitchFamily="18" charset="0"/>
              </a:rPr>
              <a:t>Métodos Mecánicos</a:t>
            </a:r>
          </a:p>
          <a:p>
            <a:pPr algn="just">
              <a:spcBef>
                <a:spcPct val="50000"/>
              </a:spcBef>
            </a:pPr>
            <a:r>
              <a:rPr lang="es-ES_tradnl" sz="2000">
                <a:solidFill>
                  <a:schemeClr val="accent2"/>
                </a:solidFill>
                <a:latin typeface="Comic Sans MS" pitchFamily="66" charset="0"/>
                <a:cs typeface="Times New Roman" pitchFamily="18" charset="0"/>
              </a:rPr>
              <a:t>	El rompimiento se lleva a cabo por acción mecánica, pudiendo ser:</a:t>
            </a:r>
          </a:p>
          <a:p>
            <a:pPr lvl="1" algn="just">
              <a:spcBef>
                <a:spcPct val="50000"/>
              </a:spcBef>
              <a:buFontTx/>
              <a:buChar char="•"/>
            </a:pPr>
            <a:r>
              <a:rPr lang="es-ES_tradnl" sz="2000" b="1" u="sng">
                <a:solidFill>
                  <a:schemeClr val="accent2"/>
                </a:solidFill>
                <a:latin typeface="Comic Sans MS" pitchFamily="66" charset="0"/>
                <a:cs typeface="Times New Roman" pitchFamily="18" charset="0"/>
              </a:rPr>
              <a:t> Fricción</a:t>
            </a:r>
          </a:p>
          <a:p>
            <a:pPr lvl="1" algn="just">
              <a:spcBef>
                <a:spcPct val="50000"/>
              </a:spcBef>
              <a:buFontTx/>
              <a:buChar char="•"/>
            </a:pPr>
            <a:r>
              <a:rPr lang="es-ES_tradnl" sz="2000" b="1" u="sng">
                <a:solidFill>
                  <a:schemeClr val="accent2"/>
                </a:solidFill>
                <a:latin typeface="Comic Sans MS" pitchFamily="66" charset="0"/>
                <a:cs typeface="Times New Roman" pitchFamily="18" charset="0"/>
              </a:rPr>
              <a:t> Efecto de la presión</a:t>
            </a:r>
          </a:p>
          <a:p>
            <a:pPr lvl="1" algn="just">
              <a:spcBef>
                <a:spcPct val="50000"/>
              </a:spcBef>
              <a:buFontTx/>
              <a:buChar char="•"/>
            </a:pPr>
            <a:r>
              <a:rPr lang="es-ES_tradnl" sz="2000" b="1" u="sng">
                <a:solidFill>
                  <a:schemeClr val="accent2"/>
                </a:solidFill>
                <a:latin typeface="Comic Sans MS" pitchFamily="66" charset="0"/>
                <a:cs typeface="Times New Roman" pitchFamily="18" charset="0"/>
              </a:rPr>
              <a:t> Colisiones.</a:t>
            </a:r>
          </a:p>
          <a:p>
            <a:pPr lvl="1" algn="just">
              <a:spcBef>
                <a:spcPct val="50000"/>
              </a:spcBef>
              <a:buFontTx/>
              <a:buChar char="•"/>
            </a:pPr>
            <a:endParaRPr lang="es-ES_tradnl" sz="2000" b="1" u="sng">
              <a:solidFill>
                <a:schemeClr val="accent2"/>
              </a:solidFill>
              <a:latin typeface="Comic Sans MS" pitchFamily="66" charset="0"/>
              <a:cs typeface="Times New Roman" pitchFamily="18" charset="0"/>
            </a:endParaRPr>
          </a:p>
          <a:p>
            <a:pPr lvl="1" algn="just">
              <a:spcBef>
                <a:spcPct val="50000"/>
              </a:spcBef>
            </a:pPr>
            <a:r>
              <a:rPr lang="es-ES_tradnl" sz="2000">
                <a:solidFill>
                  <a:schemeClr val="accent2"/>
                </a:solidFill>
                <a:latin typeface="Comic Sans MS" pitchFamily="66" charset="0"/>
                <a:cs typeface="Times New Roman" pitchFamily="18" charset="0"/>
              </a:rPr>
              <a:t>Estos métodos incluyen las operaciones unitarias de ultrasonido, homogenización , molinos de bolas, etc.</a:t>
            </a:r>
          </a:p>
          <a:p>
            <a:pPr lvl="1" algn="just">
              <a:spcBef>
                <a:spcPct val="50000"/>
              </a:spcBef>
            </a:pPr>
            <a:r>
              <a:rPr lang="es-ES_tradnl" sz="2000">
                <a:solidFill>
                  <a:schemeClr val="accent2"/>
                </a:solidFill>
                <a:latin typeface="Comic Sans MS" pitchFamily="66" charset="0"/>
                <a:cs typeface="Times New Roman" pitchFamily="18" charset="0"/>
              </a:rPr>
              <a:t> Estos métodos resultan ser </a:t>
            </a:r>
            <a:r>
              <a:rPr lang="es-ES_tradnl" sz="2000" b="1" u="sng">
                <a:solidFill>
                  <a:schemeClr val="accent2"/>
                </a:solidFill>
                <a:latin typeface="Comic Sans MS" pitchFamily="66" charset="0"/>
                <a:cs typeface="Times New Roman" pitchFamily="18" charset="0"/>
              </a:rPr>
              <a:t>agresivos</a:t>
            </a:r>
            <a:r>
              <a:rPr lang="es-ES_tradnl" sz="2000">
                <a:solidFill>
                  <a:schemeClr val="accent2"/>
                </a:solidFill>
                <a:latin typeface="Comic Sans MS" pitchFamily="66" charset="0"/>
                <a:cs typeface="Times New Roman" pitchFamily="18" charset="0"/>
              </a:rPr>
              <a:t> con las proteínas de interés, debido principalmente a la generación de calor. </a:t>
            </a:r>
          </a:p>
          <a:p>
            <a:pPr lvl="1" algn="just">
              <a:spcBef>
                <a:spcPct val="50000"/>
              </a:spcBef>
            </a:pPr>
            <a:r>
              <a:rPr lang="es-ES_tradnl" sz="2000">
                <a:solidFill>
                  <a:schemeClr val="accent2"/>
                </a:solidFill>
                <a:latin typeface="Comic Sans MS" pitchFamily="66" charset="0"/>
                <a:cs typeface="Times New Roman" pitchFamily="18" charset="0"/>
              </a:rPr>
              <a:t>Adicionalmente, el escalamiento resultan ser un problema significativo.</a:t>
            </a:r>
            <a:endParaRPr lang="en-US" sz="2000">
              <a:solidFill>
                <a:schemeClr val="accent2"/>
              </a:solidFill>
              <a:latin typeface="Comic Sans MS" pitchFamily="66"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48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2"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826" name="Group 2"/>
          <p:cNvGrpSpPr>
            <a:grpSpLocks/>
          </p:cNvGrpSpPr>
          <p:nvPr/>
        </p:nvGrpSpPr>
        <p:grpSpPr bwMode="auto">
          <a:xfrm>
            <a:off x="788988" y="150813"/>
            <a:ext cx="7567612" cy="6556375"/>
            <a:chOff x="-3" y="-3"/>
            <a:chExt cx="4767" cy="4130"/>
          </a:xfrm>
        </p:grpSpPr>
        <p:grpSp>
          <p:nvGrpSpPr>
            <p:cNvPr id="205827" name="Group 3"/>
            <p:cNvGrpSpPr>
              <a:grpSpLocks/>
            </p:cNvGrpSpPr>
            <p:nvPr/>
          </p:nvGrpSpPr>
          <p:grpSpPr bwMode="auto">
            <a:xfrm>
              <a:off x="0" y="0"/>
              <a:ext cx="4761" cy="4124"/>
              <a:chOff x="0" y="0"/>
              <a:chExt cx="4761" cy="4124"/>
            </a:xfrm>
          </p:grpSpPr>
          <p:grpSp>
            <p:nvGrpSpPr>
              <p:cNvPr id="205828" name="Group 4"/>
              <p:cNvGrpSpPr>
                <a:grpSpLocks/>
              </p:cNvGrpSpPr>
              <p:nvPr/>
            </p:nvGrpSpPr>
            <p:grpSpPr bwMode="auto">
              <a:xfrm>
                <a:off x="0" y="0"/>
                <a:ext cx="888" cy="614"/>
                <a:chOff x="0" y="0"/>
                <a:chExt cx="888" cy="614"/>
              </a:xfrm>
            </p:grpSpPr>
            <p:sp>
              <p:nvSpPr>
                <p:cNvPr id="205829" name="Rectangle 5"/>
                <p:cNvSpPr>
                  <a:spLocks noChangeArrowheads="1"/>
                </p:cNvSpPr>
                <p:nvPr/>
              </p:nvSpPr>
              <p:spPr bwMode="auto">
                <a:xfrm>
                  <a:off x="28" y="0"/>
                  <a:ext cx="832" cy="614"/>
                </a:xfrm>
                <a:prstGeom prst="rect">
                  <a:avLst/>
                </a:prstGeom>
                <a:noFill/>
                <a:ln w="9525">
                  <a:noFill/>
                  <a:miter lim="800000"/>
                  <a:headEnd/>
                  <a:tailEnd/>
                </a:ln>
                <a:effectLst/>
              </p:spPr>
              <p:txBody>
                <a:bodyPr/>
                <a:lstStyle/>
                <a:p>
                  <a:pPr>
                    <a:tabLst>
                      <a:tab pos="-457200" algn="l"/>
                    </a:tabLst>
                  </a:pPr>
                  <a:r>
                    <a:rPr lang="es-ES_tradnl" sz="1200" b="1">
                      <a:cs typeface="Times New Roman" pitchFamily="18" charset="0"/>
                    </a:rPr>
                    <a:t/>
                  </a:r>
                  <a:br>
                    <a:rPr lang="es-ES_tradnl" sz="1200" b="1">
                      <a:cs typeface="Times New Roman" pitchFamily="18" charset="0"/>
                    </a:rPr>
                  </a:br>
                  <a:endParaRPr lang="es-ES_tradnl" sz="1000">
                    <a:cs typeface="Times New Roman" pitchFamily="18" charset="0"/>
                  </a:endParaRPr>
                </a:p>
                <a:p>
                  <a:pPr eaLnBrk="0" hangingPunct="0">
                    <a:tabLst>
                      <a:tab pos="-457200" algn="l"/>
                    </a:tabLst>
                  </a:pPr>
                  <a:r>
                    <a:rPr lang="es-ES_tradnl" sz="2000" b="1">
                      <a:cs typeface="Times New Roman" pitchFamily="18" charset="0"/>
                    </a:rPr>
                    <a:t>Técnicas</a:t>
                  </a:r>
                  <a:endParaRPr lang="es-ES_tradnl" sz="2000">
                    <a:cs typeface="Times New Roman" pitchFamily="18" charset="0"/>
                  </a:endParaRPr>
                </a:p>
                <a:p>
                  <a:pPr eaLnBrk="0" hangingPunct="0">
                    <a:tabLst>
                      <a:tab pos="-457200" algn="l"/>
                    </a:tabLst>
                  </a:pPr>
                  <a:endParaRPr lang="es-ES_tradnl" sz="2400"/>
                </a:p>
              </p:txBody>
            </p:sp>
            <p:sp>
              <p:nvSpPr>
                <p:cNvPr id="205830" name="Rectangle 6"/>
                <p:cNvSpPr>
                  <a:spLocks noChangeArrowheads="1"/>
                </p:cNvSpPr>
                <p:nvPr/>
              </p:nvSpPr>
              <p:spPr bwMode="auto">
                <a:xfrm>
                  <a:off x="0" y="0"/>
                  <a:ext cx="888" cy="614"/>
                </a:xfrm>
                <a:prstGeom prst="rect">
                  <a:avLst/>
                </a:prstGeom>
                <a:noFill/>
                <a:ln w="7">
                  <a:solidFill>
                    <a:srgbClr val="A0A0A0"/>
                  </a:solidFill>
                  <a:miter lim="800000"/>
                  <a:headEnd/>
                  <a:tailEnd/>
                </a:ln>
                <a:effectLst/>
              </p:spPr>
              <p:txBody>
                <a:bodyPr/>
                <a:lstStyle/>
                <a:p>
                  <a:endParaRPr lang="es-ES"/>
                </a:p>
              </p:txBody>
            </p:sp>
          </p:grpSp>
          <p:grpSp>
            <p:nvGrpSpPr>
              <p:cNvPr id="205831" name="Group 7"/>
              <p:cNvGrpSpPr>
                <a:grpSpLocks/>
              </p:cNvGrpSpPr>
              <p:nvPr/>
            </p:nvGrpSpPr>
            <p:grpSpPr bwMode="auto">
              <a:xfrm>
                <a:off x="888" y="0"/>
                <a:ext cx="1180" cy="614"/>
                <a:chOff x="888" y="0"/>
                <a:chExt cx="1180" cy="614"/>
              </a:xfrm>
            </p:grpSpPr>
            <p:sp>
              <p:nvSpPr>
                <p:cNvPr id="205832" name="Rectangle 8"/>
                <p:cNvSpPr>
                  <a:spLocks noChangeArrowheads="1"/>
                </p:cNvSpPr>
                <p:nvPr/>
              </p:nvSpPr>
              <p:spPr bwMode="auto">
                <a:xfrm>
                  <a:off x="916" y="0"/>
                  <a:ext cx="1124" cy="614"/>
                </a:xfrm>
                <a:prstGeom prst="rect">
                  <a:avLst/>
                </a:prstGeom>
                <a:noFill/>
                <a:ln w="9525">
                  <a:noFill/>
                  <a:miter lim="800000"/>
                  <a:headEnd/>
                  <a:tailEnd/>
                </a:ln>
                <a:effectLst/>
              </p:spPr>
              <p:txBody>
                <a:bodyPr/>
                <a:lstStyle/>
                <a:p>
                  <a:pPr>
                    <a:tabLst>
                      <a:tab pos="-457200" algn="l"/>
                    </a:tabLst>
                  </a:pPr>
                  <a:endParaRPr lang="es-ES_tradnl" sz="1200" b="1">
                    <a:cs typeface="Times New Roman" pitchFamily="18" charset="0"/>
                  </a:endParaRPr>
                </a:p>
                <a:p>
                  <a:pPr>
                    <a:tabLst>
                      <a:tab pos="-457200" algn="l"/>
                    </a:tabLst>
                  </a:pPr>
                  <a:endParaRPr lang="es-ES_tradnl" sz="1200" b="1">
                    <a:cs typeface="Times New Roman" pitchFamily="18" charset="0"/>
                  </a:endParaRPr>
                </a:p>
                <a:p>
                  <a:pPr>
                    <a:tabLst>
                      <a:tab pos="-457200" algn="l"/>
                    </a:tabLst>
                  </a:pPr>
                  <a:r>
                    <a:rPr lang="es-ES_tradnl" sz="2000" b="1">
                      <a:cs typeface="Times New Roman" pitchFamily="18" charset="0"/>
                    </a:rPr>
                    <a:t>Principios</a:t>
                  </a:r>
                  <a:endParaRPr lang="es-ES_tradnl" sz="2000">
                    <a:cs typeface="Times New Roman" pitchFamily="18" charset="0"/>
                  </a:endParaRPr>
                </a:p>
                <a:p>
                  <a:pPr eaLnBrk="0" hangingPunct="0">
                    <a:tabLst>
                      <a:tab pos="-457200" algn="l"/>
                    </a:tabLst>
                  </a:pPr>
                  <a:endParaRPr lang="es-ES_tradnl" sz="2000"/>
                </a:p>
              </p:txBody>
            </p:sp>
            <p:sp>
              <p:nvSpPr>
                <p:cNvPr id="205833" name="Rectangle 9"/>
                <p:cNvSpPr>
                  <a:spLocks noChangeArrowheads="1"/>
                </p:cNvSpPr>
                <p:nvPr/>
              </p:nvSpPr>
              <p:spPr bwMode="auto">
                <a:xfrm>
                  <a:off x="888" y="0"/>
                  <a:ext cx="1180" cy="614"/>
                </a:xfrm>
                <a:prstGeom prst="rect">
                  <a:avLst/>
                </a:prstGeom>
                <a:noFill/>
                <a:ln w="7">
                  <a:solidFill>
                    <a:srgbClr val="A0A0A0"/>
                  </a:solidFill>
                  <a:miter lim="800000"/>
                  <a:headEnd/>
                  <a:tailEnd/>
                </a:ln>
                <a:effectLst/>
              </p:spPr>
              <p:txBody>
                <a:bodyPr/>
                <a:lstStyle/>
                <a:p>
                  <a:endParaRPr lang="es-ES"/>
                </a:p>
              </p:txBody>
            </p:sp>
          </p:grpSp>
          <p:grpSp>
            <p:nvGrpSpPr>
              <p:cNvPr id="205834" name="Group 10"/>
              <p:cNvGrpSpPr>
                <a:grpSpLocks/>
              </p:cNvGrpSpPr>
              <p:nvPr/>
            </p:nvGrpSpPr>
            <p:grpSpPr bwMode="auto">
              <a:xfrm>
                <a:off x="2068" y="0"/>
                <a:ext cx="680" cy="614"/>
                <a:chOff x="2068" y="0"/>
                <a:chExt cx="680" cy="614"/>
              </a:xfrm>
            </p:grpSpPr>
            <p:sp>
              <p:nvSpPr>
                <p:cNvPr id="205835" name="Rectangle 11"/>
                <p:cNvSpPr>
                  <a:spLocks noChangeArrowheads="1"/>
                </p:cNvSpPr>
                <p:nvPr/>
              </p:nvSpPr>
              <p:spPr bwMode="auto">
                <a:xfrm>
                  <a:off x="2096" y="0"/>
                  <a:ext cx="624" cy="614"/>
                </a:xfrm>
                <a:prstGeom prst="rect">
                  <a:avLst/>
                </a:prstGeom>
                <a:noFill/>
                <a:ln w="9525">
                  <a:noFill/>
                  <a:miter lim="800000"/>
                  <a:headEnd/>
                  <a:tailEnd/>
                </a:ln>
                <a:effectLst/>
              </p:spPr>
              <p:txBody>
                <a:bodyPr/>
                <a:lstStyle/>
                <a:p>
                  <a:pPr algn="ctr">
                    <a:tabLst>
                      <a:tab pos="-457200" algn="l"/>
                    </a:tabLst>
                  </a:pPr>
                  <a:endParaRPr lang="es-ES_tradnl" sz="1200" b="1">
                    <a:cs typeface="Times New Roman" pitchFamily="18" charset="0"/>
                  </a:endParaRPr>
                </a:p>
                <a:p>
                  <a:pPr algn="ctr">
                    <a:tabLst>
                      <a:tab pos="-457200" algn="l"/>
                    </a:tabLst>
                  </a:pPr>
                  <a:endParaRPr lang="es-ES_tradnl" sz="1200" b="1">
                    <a:cs typeface="Times New Roman" pitchFamily="18" charset="0"/>
                  </a:endParaRPr>
                </a:p>
                <a:p>
                  <a:pPr algn="ctr">
                    <a:tabLst>
                      <a:tab pos="-457200" algn="l"/>
                    </a:tabLst>
                  </a:pPr>
                  <a:r>
                    <a:rPr lang="es-ES_tradnl" sz="2000" b="1">
                      <a:cs typeface="Times New Roman" pitchFamily="18" charset="0"/>
                    </a:rPr>
                    <a:t>Stress</a:t>
                  </a:r>
                  <a:endParaRPr lang="es-ES_tradnl" sz="2000">
                    <a:cs typeface="Times New Roman" pitchFamily="18" charset="0"/>
                  </a:endParaRPr>
                </a:p>
                <a:p>
                  <a:pPr algn="ctr" eaLnBrk="0" hangingPunct="0">
                    <a:tabLst>
                      <a:tab pos="-457200" algn="l"/>
                    </a:tabLst>
                  </a:pPr>
                  <a:endParaRPr lang="es-ES_tradnl" sz="2400"/>
                </a:p>
              </p:txBody>
            </p:sp>
            <p:sp>
              <p:nvSpPr>
                <p:cNvPr id="205836" name="Rectangle 12"/>
                <p:cNvSpPr>
                  <a:spLocks noChangeArrowheads="1"/>
                </p:cNvSpPr>
                <p:nvPr/>
              </p:nvSpPr>
              <p:spPr bwMode="auto">
                <a:xfrm>
                  <a:off x="2068" y="0"/>
                  <a:ext cx="680" cy="614"/>
                </a:xfrm>
                <a:prstGeom prst="rect">
                  <a:avLst/>
                </a:prstGeom>
                <a:noFill/>
                <a:ln w="7">
                  <a:solidFill>
                    <a:srgbClr val="A0A0A0"/>
                  </a:solidFill>
                  <a:miter lim="800000"/>
                  <a:headEnd/>
                  <a:tailEnd/>
                </a:ln>
                <a:effectLst/>
              </p:spPr>
              <p:txBody>
                <a:bodyPr/>
                <a:lstStyle/>
                <a:p>
                  <a:endParaRPr lang="es-ES"/>
                </a:p>
              </p:txBody>
            </p:sp>
          </p:grpSp>
          <p:grpSp>
            <p:nvGrpSpPr>
              <p:cNvPr id="205837" name="Group 13"/>
              <p:cNvGrpSpPr>
                <a:grpSpLocks/>
              </p:cNvGrpSpPr>
              <p:nvPr/>
            </p:nvGrpSpPr>
            <p:grpSpPr bwMode="auto">
              <a:xfrm>
                <a:off x="2748" y="0"/>
                <a:ext cx="870" cy="614"/>
                <a:chOff x="2748" y="0"/>
                <a:chExt cx="870" cy="614"/>
              </a:xfrm>
            </p:grpSpPr>
            <p:sp>
              <p:nvSpPr>
                <p:cNvPr id="205838" name="Rectangle 14"/>
                <p:cNvSpPr>
                  <a:spLocks noChangeArrowheads="1"/>
                </p:cNvSpPr>
                <p:nvPr/>
              </p:nvSpPr>
              <p:spPr bwMode="auto">
                <a:xfrm>
                  <a:off x="2776" y="0"/>
                  <a:ext cx="814" cy="614"/>
                </a:xfrm>
                <a:prstGeom prst="rect">
                  <a:avLst/>
                </a:prstGeom>
                <a:noFill/>
                <a:ln w="9525">
                  <a:noFill/>
                  <a:miter lim="800000"/>
                  <a:headEnd/>
                  <a:tailEnd/>
                </a:ln>
                <a:effectLst/>
              </p:spPr>
              <p:txBody>
                <a:bodyPr/>
                <a:lstStyle/>
                <a:p>
                  <a:pPr algn="ctr">
                    <a:tabLst>
                      <a:tab pos="-457200" algn="l"/>
                    </a:tabLst>
                  </a:pPr>
                  <a:endParaRPr lang="es-ES_tradnl" sz="1200" b="1">
                    <a:cs typeface="Times New Roman" pitchFamily="18" charset="0"/>
                  </a:endParaRPr>
                </a:p>
                <a:p>
                  <a:pPr algn="ctr">
                    <a:tabLst>
                      <a:tab pos="-457200" algn="l"/>
                    </a:tabLst>
                  </a:pPr>
                  <a:endParaRPr lang="es-ES_tradnl" sz="1200" b="1">
                    <a:cs typeface="Times New Roman" pitchFamily="18" charset="0"/>
                  </a:endParaRPr>
                </a:p>
                <a:p>
                  <a:pPr algn="ctr">
                    <a:tabLst>
                      <a:tab pos="-457200" algn="l"/>
                    </a:tabLst>
                  </a:pPr>
                  <a:r>
                    <a:rPr lang="es-ES_tradnl" sz="2000" b="1">
                      <a:cs typeface="Times New Roman" pitchFamily="18" charset="0"/>
                    </a:rPr>
                    <a:t>Costos</a:t>
                  </a:r>
                  <a:endParaRPr lang="es-ES_tradnl" sz="2000">
                    <a:cs typeface="Times New Roman" pitchFamily="18" charset="0"/>
                  </a:endParaRPr>
                </a:p>
                <a:p>
                  <a:pPr algn="ctr" eaLnBrk="0" hangingPunct="0">
                    <a:tabLst>
                      <a:tab pos="-457200" algn="l"/>
                    </a:tabLst>
                  </a:pPr>
                  <a:endParaRPr lang="es-ES_tradnl" sz="2400"/>
                </a:p>
              </p:txBody>
            </p:sp>
            <p:sp>
              <p:nvSpPr>
                <p:cNvPr id="205839" name="Rectangle 15"/>
                <p:cNvSpPr>
                  <a:spLocks noChangeArrowheads="1"/>
                </p:cNvSpPr>
                <p:nvPr/>
              </p:nvSpPr>
              <p:spPr bwMode="auto">
                <a:xfrm>
                  <a:off x="2748" y="0"/>
                  <a:ext cx="870" cy="614"/>
                </a:xfrm>
                <a:prstGeom prst="rect">
                  <a:avLst/>
                </a:prstGeom>
                <a:noFill/>
                <a:ln w="7">
                  <a:solidFill>
                    <a:srgbClr val="A0A0A0"/>
                  </a:solidFill>
                  <a:miter lim="800000"/>
                  <a:headEnd/>
                  <a:tailEnd/>
                </a:ln>
                <a:effectLst/>
              </p:spPr>
              <p:txBody>
                <a:bodyPr/>
                <a:lstStyle/>
                <a:p>
                  <a:endParaRPr lang="es-ES"/>
                </a:p>
              </p:txBody>
            </p:sp>
          </p:grpSp>
          <p:grpSp>
            <p:nvGrpSpPr>
              <p:cNvPr id="205840" name="Group 16"/>
              <p:cNvGrpSpPr>
                <a:grpSpLocks/>
              </p:cNvGrpSpPr>
              <p:nvPr/>
            </p:nvGrpSpPr>
            <p:grpSpPr bwMode="auto">
              <a:xfrm>
                <a:off x="3618" y="0"/>
                <a:ext cx="1143" cy="614"/>
                <a:chOff x="3618" y="0"/>
                <a:chExt cx="1143" cy="614"/>
              </a:xfrm>
            </p:grpSpPr>
            <p:sp>
              <p:nvSpPr>
                <p:cNvPr id="205841" name="Rectangle 17"/>
                <p:cNvSpPr>
                  <a:spLocks noChangeArrowheads="1"/>
                </p:cNvSpPr>
                <p:nvPr/>
              </p:nvSpPr>
              <p:spPr bwMode="auto">
                <a:xfrm>
                  <a:off x="3646" y="0"/>
                  <a:ext cx="1087" cy="614"/>
                </a:xfrm>
                <a:prstGeom prst="rect">
                  <a:avLst/>
                </a:prstGeom>
                <a:noFill/>
                <a:ln w="9525">
                  <a:noFill/>
                  <a:miter lim="800000"/>
                  <a:headEnd/>
                  <a:tailEnd/>
                </a:ln>
                <a:effectLst/>
              </p:spPr>
              <p:txBody>
                <a:bodyPr/>
                <a:lstStyle/>
                <a:p>
                  <a:pPr algn="ctr">
                    <a:tabLst>
                      <a:tab pos="-457200" algn="l"/>
                    </a:tabLst>
                  </a:pPr>
                  <a:endParaRPr lang="es-ES_tradnl" sz="1200" b="1">
                    <a:cs typeface="Times New Roman" pitchFamily="18" charset="0"/>
                  </a:endParaRPr>
                </a:p>
                <a:p>
                  <a:pPr algn="ctr">
                    <a:tabLst>
                      <a:tab pos="-457200" algn="l"/>
                    </a:tabLst>
                  </a:pPr>
                  <a:endParaRPr lang="es-ES_tradnl" sz="1200" b="1">
                    <a:cs typeface="Times New Roman" pitchFamily="18" charset="0"/>
                  </a:endParaRPr>
                </a:p>
                <a:p>
                  <a:pPr algn="ctr">
                    <a:tabLst>
                      <a:tab pos="-457200" algn="l"/>
                    </a:tabLst>
                  </a:pPr>
                  <a:r>
                    <a:rPr lang="es-ES_tradnl" sz="2000" b="1">
                      <a:cs typeface="Times New Roman" pitchFamily="18" charset="0"/>
                    </a:rPr>
                    <a:t>Ejemplos</a:t>
                  </a:r>
                  <a:endParaRPr lang="es-ES_tradnl" sz="2000">
                    <a:cs typeface="Times New Roman" pitchFamily="18" charset="0"/>
                  </a:endParaRPr>
                </a:p>
                <a:p>
                  <a:pPr algn="ctr" eaLnBrk="0" hangingPunct="0">
                    <a:tabLst>
                      <a:tab pos="-457200" algn="l"/>
                    </a:tabLst>
                  </a:pPr>
                  <a:endParaRPr lang="es-ES_tradnl" sz="2000"/>
                </a:p>
              </p:txBody>
            </p:sp>
            <p:sp>
              <p:nvSpPr>
                <p:cNvPr id="205842" name="Rectangle 18"/>
                <p:cNvSpPr>
                  <a:spLocks noChangeArrowheads="1"/>
                </p:cNvSpPr>
                <p:nvPr/>
              </p:nvSpPr>
              <p:spPr bwMode="auto">
                <a:xfrm>
                  <a:off x="3618" y="0"/>
                  <a:ext cx="1143" cy="614"/>
                </a:xfrm>
                <a:prstGeom prst="rect">
                  <a:avLst/>
                </a:prstGeom>
                <a:noFill/>
                <a:ln w="7">
                  <a:solidFill>
                    <a:srgbClr val="A0A0A0"/>
                  </a:solidFill>
                  <a:miter lim="800000"/>
                  <a:headEnd/>
                  <a:tailEnd/>
                </a:ln>
                <a:effectLst/>
              </p:spPr>
              <p:txBody>
                <a:bodyPr/>
                <a:lstStyle/>
                <a:p>
                  <a:endParaRPr lang="es-ES"/>
                </a:p>
              </p:txBody>
            </p:sp>
          </p:grpSp>
          <p:grpSp>
            <p:nvGrpSpPr>
              <p:cNvPr id="205843" name="Group 19"/>
              <p:cNvGrpSpPr>
                <a:grpSpLocks/>
              </p:cNvGrpSpPr>
              <p:nvPr/>
            </p:nvGrpSpPr>
            <p:grpSpPr bwMode="auto">
              <a:xfrm>
                <a:off x="0" y="614"/>
                <a:ext cx="888" cy="518"/>
                <a:chOff x="0" y="614"/>
                <a:chExt cx="888" cy="518"/>
              </a:xfrm>
            </p:grpSpPr>
            <p:sp>
              <p:nvSpPr>
                <p:cNvPr id="205844" name="Rectangle 20"/>
                <p:cNvSpPr>
                  <a:spLocks noChangeArrowheads="1"/>
                </p:cNvSpPr>
                <p:nvPr/>
              </p:nvSpPr>
              <p:spPr bwMode="auto">
                <a:xfrm>
                  <a:off x="28" y="614"/>
                  <a:ext cx="832" cy="518"/>
                </a:xfrm>
                <a:prstGeom prst="rect">
                  <a:avLst/>
                </a:prstGeom>
                <a:noFill/>
                <a:ln w="9525">
                  <a:noFill/>
                  <a:miter lim="800000"/>
                  <a:headEnd/>
                  <a:tailEnd/>
                </a:ln>
                <a:effectLst/>
              </p:spPr>
              <p:txBody>
                <a:bodyPr/>
                <a:lstStyle/>
                <a:p>
                  <a:pPr>
                    <a:tabLst>
                      <a:tab pos="-457200" algn="l"/>
                    </a:tabLst>
                  </a:pPr>
                  <a:r>
                    <a:rPr lang="es-ES_tradnl">
                      <a:cs typeface="Times New Roman" pitchFamily="18" charset="0"/>
                    </a:rPr>
                    <a:t>Homogeni-zador  de cuchillos</a:t>
                  </a:r>
                </a:p>
                <a:p>
                  <a:pPr eaLnBrk="0" hangingPunct="0">
                    <a:tabLst>
                      <a:tab pos="-457200" algn="l"/>
                    </a:tabLst>
                  </a:pPr>
                  <a:endParaRPr lang="es-ES_tradnl"/>
                </a:p>
              </p:txBody>
            </p:sp>
            <p:sp>
              <p:nvSpPr>
                <p:cNvPr id="205845" name="Rectangle 21"/>
                <p:cNvSpPr>
                  <a:spLocks noChangeArrowheads="1"/>
                </p:cNvSpPr>
                <p:nvPr/>
              </p:nvSpPr>
              <p:spPr bwMode="auto">
                <a:xfrm>
                  <a:off x="0" y="614"/>
                  <a:ext cx="888" cy="518"/>
                </a:xfrm>
                <a:prstGeom prst="rect">
                  <a:avLst/>
                </a:prstGeom>
                <a:noFill/>
                <a:ln w="7">
                  <a:solidFill>
                    <a:srgbClr val="A0A0A0"/>
                  </a:solidFill>
                  <a:miter lim="800000"/>
                  <a:headEnd/>
                  <a:tailEnd/>
                </a:ln>
                <a:effectLst/>
              </p:spPr>
              <p:txBody>
                <a:bodyPr/>
                <a:lstStyle/>
                <a:p>
                  <a:endParaRPr lang="es-ES"/>
                </a:p>
              </p:txBody>
            </p:sp>
          </p:grpSp>
          <p:grpSp>
            <p:nvGrpSpPr>
              <p:cNvPr id="205846" name="Group 22"/>
              <p:cNvGrpSpPr>
                <a:grpSpLocks/>
              </p:cNvGrpSpPr>
              <p:nvPr/>
            </p:nvGrpSpPr>
            <p:grpSpPr bwMode="auto">
              <a:xfrm>
                <a:off x="888" y="614"/>
                <a:ext cx="1180" cy="518"/>
                <a:chOff x="888" y="614"/>
                <a:chExt cx="1180" cy="518"/>
              </a:xfrm>
            </p:grpSpPr>
            <p:sp>
              <p:nvSpPr>
                <p:cNvPr id="205847" name="Rectangle 23"/>
                <p:cNvSpPr>
                  <a:spLocks noChangeArrowheads="1"/>
                </p:cNvSpPr>
                <p:nvPr/>
              </p:nvSpPr>
              <p:spPr bwMode="auto">
                <a:xfrm>
                  <a:off x="916" y="614"/>
                  <a:ext cx="1124" cy="518"/>
                </a:xfrm>
                <a:prstGeom prst="rect">
                  <a:avLst/>
                </a:prstGeom>
                <a:noFill/>
                <a:ln w="9525">
                  <a:noFill/>
                  <a:miter lim="800000"/>
                  <a:headEnd/>
                  <a:tailEnd/>
                </a:ln>
                <a:effectLst/>
              </p:spPr>
              <p:txBody>
                <a:bodyPr/>
                <a:lstStyle/>
                <a:p>
                  <a:pPr>
                    <a:tabLst>
                      <a:tab pos="-457200" algn="l"/>
                    </a:tabLst>
                  </a:pPr>
                  <a:r>
                    <a:rPr lang="es-ES_tradnl">
                      <a:cs typeface="Times New Roman" pitchFamily="18" charset="0"/>
                    </a:rPr>
                    <a:t>Las células son rotas en un mezclador </a:t>
                  </a:r>
                </a:p>
                <a:p>
                  <a:pPr eaLnBrk="0" hangingPunct="0">
                    <a:tabLst>
                      <a:tab pos="-457200" algn="l"/>
                    </a:tabLst>
                  </a:pPr>
                  <a:endParaRPr lang="es-ES_tradnl"/>
                </a:p>
              </p:txBody>
            </p:sp>
            <p:sp>
              <p:nvSpPr>
                <p:cNvPr id="205848" name="Rectangle 24"/>
                <p:cNvSpPr>
                  <a:spLocks noChangeArrowheads="1"/>
                </p:cNvSpPr>
                <p:nvPr/>
              </p:nvSpPr>
              <p:spPr bwMode="auto">
                <a:xfrm>
                  <a:off x="888" y="614"/>
                  <a:ext cx="1180" cy="518"/>
                </a:xfrm>
                <a:prstGeom prst="rect">
                  <a:avLst/>
                </a:prstGeom>
                <a:noFill/>
                <a:ln w="7">
                  <a:solidFill>
                    <a:srgbClr val="A0A0A0"/>
                  </a:solidFill>
                  <a:miter lim="800000"/>
                  <a:headEnd/>
                  <a:tailEnd/>
                </a:ln>
                <a:effectLst/>
              </p:spPr>
              <p:txBody>
                <a:bodyPr/>
                <a:lstStyle/>
                <a:p>
                  <a:endParaRPr lang="es-ES"/>
                </a:p>
              </p:txBody>
            </p:sp>
          </p:grpSp>
          <p:grpSp>
            <p:nvGrpSpPr>
              <p:cNvPr id="205849" name="Group 25"/>
              <p:cNvGrpSpPr>
                <a:grpSpLocks/>
              </p:cNvGrpSpPr>
              <p:nvPr/>
            </p:nvGrpSpPr>
            <p:grpSpPr bwMode="auto">
              <a:xfrm>
                <a:off x="2068" y="614"/>
                <a:ext cx="680" cy="518"/>
                <a:chOff x="2068" y="614"/>
                <a:chExt cx="680" cy="518"/>
              </a:xfrm>
            </p:grpSpPr>
            <p:sp>
              <p:nvSpPr>
                <p:cNvPr id="205850" name="Rectangle 26"/>
                <p:cNvSpPr>
                  <a:spLocks noChangeArrowheads="1"/>
                </p:cNvSpPr>
                <p:nvPr/>
              </p:nvSpPr>
              <p:spPr bwMode="auto">
                <a:xfrm>
                  <a:off x="2096" y="614"/>
                  <a:ext cx="624" cy="518"/>
                </a:xfrm>
                <a:prstGeom prst="rect">
                  <a:avLst/>
                </a:prstGeom>
                <a:noFill/>
                <a:ln w="9525">
                  <a:noFill/>
                  <a:miter lim="800000"/>
                  <a:headEnd/>
                  <a:tailEnd/>
                </a:ln>
                <a:effectLst/>
              </p:spPr>
              <p:txBody>
                <a:bodyPr/>
                <a:lstStyle/>
                <a:p>
                  <a:pPr algn="ctr">
                    <a:tabLst>
                      <a:tab pos="-457200" algn="l"/>
                    </a:tabLst>
                  </a:pPr>
                  <a:r>
                    <a:rPr lang="es-ES_tradnl" sz="1400">
                      <a:cs typeface="Times New Roman" pitchFamily="18" charset="0"/>
                    </a:rPr>
                    <a:t>Moderado</a:t>
                  </a:r>
                </a:p>
                <a:p>
                  <a:pPr algn="ctr" eaLnBrk="0" hangingPunct="0">
                    <a:tabLst>
                      <a:tab pos="-457200" algn="l"/>
                    </a:tabLst>
                  </a:pPr>
                  <a:endParaRPr lang="es-ES_tradnl" sz="2400"/>
                </a:p>
              </p:txBody>
            </p:sp>
            <p:sp>
              <p:nvSpPr>
                <p:cNvPr id="205851" name="Rectangle 27"/>
                <p:cNvSpPr>
                  <a:spLocks noChangeArrowheads="1"/>
                </p:cNvSpPr>
                <p:nvPr/>
              </p:nvSpPr>
              <p:spPr bwMode="auto">
                <a:xfrm>
                  <a:off x="2068" y="614"/>
                  <a:ext cx="680" cy="518"/>
                </a:xfrm>
                <a:prstGeom prst="rect">
                  <a:avLst/>
                </a:prstGeom>
                <a:noFill/>
                <a:ln w="7">
                  <a:solidFill>
                    <a:srgbClr val="A0A0A0"/>
                  </a:solidFill>
                  <a:miter lim="800000"/>
                  <a:headEnd/>
                  <a:tailEnd/>
                </a:ln>
                <a:effectLst/>
              </p:spPr>
              <p:txBody>
                <a:bodyPr/>
                <a:lstStyle/>
                <a:p>
                  <a:endParaRPr lang="es-ES"/>
                </a:p>
              </p:txBody>
            </p:sp>
          </p:grpSp>
          <p:grpSp>
            <p:nvGrpSpPr>
              <p:cNvPr id="205852" name="Group 28"/>
              <p:cNvGrpSpPr>
                <a:grpSpLocks/>
              </p:cNvGrpSpPr>
              <p:nvPr/>
            </p:nvGrpSpPr>
            <p:grpSpPr bwMode="auto">
              <a:xfrm>
                <a:off x="2748" y="614"/>
                <a:ext cx="870" cy="518"/>
                <a:chOff x="2748" y="614"/>
                <a:chExt cx="870" cy="518"/>
              </a:xfrm>
            </p:grpSpPr>
            <p:sp>
              <p:nvSpPr>
                <p:cNvPr id="205853" name="Rectangle 29"/>
                <p:cNvSpPr>
                  <a:spLocks noChangeArrowheads="1"/>
                </p:cNvSpPr>
                <p:nvPr/>
              </p:nvSpPr>
              <p:spPr bwMode="auto">
                <a:xfrm>
                  <a:off x="2776" y="614"/>
                  <a:ext cx="814" cy="518"/>
                </a:xfrm>
                <a:prstGeom prst="rect">
                  <a:avLst/>
                </a:prstGeom>
                <a:noFill/>
                <a:ln w="9525">
                  <a:noFill/>
                  <a:miter lim="800000"/>
                  <a:headEnd/>
                  <a:tailEnd/>
                </a:ln>
                <a:effectLst/>
              </p:spPr>
              <p:txBody>
                <a:bodyPr/>
                <a:lstStyle/>
                <a:p>
                  <a:pPr algn="ctr">
                    <a:tabLst>
                      <a:tab pos="-457200" algn="l"/>
                    </a:tabLst>
                  </a:pPr>
                  <a:r>
                    <a:rPr lang="es-ES_tradnl">
                      <a:cs typeface="Times New Roman" pitchFamily="18" charset="0"/>
                    </a:rPr>
                    <a:t>Moderado</a:t>
                  </a:r>
                </a:p>
                <a:p>
                  <a:pPr algn="ctr" eaLnBrk="0" hangingPunct="0">
                    <a:tabLst>
                      <a:tab pos="-457200" algn="l"/>
                    </a:tabLst>
                  </a:pPr>
                  <a:endParaRPr lang="es-ES_tradnl" sz="2400"/>
                </a:p>
              </p:txBody>
            </p:sp>
            <p:sp>
              <p:nvSpPr>
                <p:cNvPr id="205854" name="Rectangle 30"/>
                <p:cNvSpPr>
                  <a:spLocks noChangeArrowheads="1"/>
                </p:cNvSpPr>
                <p:nvPr/>
              </p:nvSpPr>
              <p:spPr bwMode="auto">
                <a:xfrm>
                  <a:off x="2748" y="614"/>
                  <a:ext cx="870" cy="518"/>
                </a:xfrm>
                <a:prstGeom prst="rect">
                  <a:avLst/>
                </a:prstGeom>
                <a:noFill/>
                <a:ln w="7">
                  <a:solidFill>
                    <a:srgbClr val="A0A0A0"/>
                  </a:solidFill>
                  <a:miter lim="800000"/>
                  <a:headEnd/>
                  <a:tailEnd/>
                </a:ln>
                <a:effectLst/>
              </p:spPr>
              <p:txBody>
                <a:bodyPr/>
                <a:lstStyle/>
                <a:p>
                  <a:endParaRPr lang="es-ES"/>
                </a:p>
              </p:txBody>
            </p:sp>
          </p:grpSp>
          <p:grpSp>
            <p:nvGrpSpPr>
              <p:cNvPr id="205855" name="Group 31"/>
              <p:cNvGrpSpPr>
                <a:grpSpLocks/>
              </p:cNvGrpSpPr>
              <p:nvPr/>
            </p:nvGrpSpPr>
            <p:grpSpPr bwMode="auto">
              <a:xfrm>
                <a:off x="3618" y="614"/>
                <a:ext cx="1143" cy="518"/>
                <a:chOff x="3618" y="614"/>
                <a:chExt cx="1143" cy="518"/>
              </a:xfrm>
            </p:grpSpPr>
            <p:sp>
              <p:nvSpPr>
                <p:cNvPr id="205856" name="Rectangle 32"/>
                <p:cNvSpPr>
                  <a:spLocks noChangeArrowheads="1"/>
                </p:cNvSpPr>
                <p:nvPr/>
              </p:nvSpPr>
              <p:spPr bwMode="auto">
                <a:xfrm>
                  <a:off x="3646" y="614"/>
                  <a:ext cx="1087" cy="518"/>
                </a:xfrm>
                <a:prstGeom prst="rect">
                  <a:avLst/>
                </a:prstGeom>
                <a:noFill/>
                <a:ln w="9525">
                  <a:noFill/>
                  <a:miter lim="800000"/>
                  <a:headEnd/>
                  <a:tailEnd/>
                </a:ln>
                <a:effectLst/>
              </p:spPr>
              <p:txBody>
                <a:bodyPr/>
                <a:lstStyle/>
                <a:p>
                  <a:pPr>
                    <a:tabLst>
                      <a:tab pos="-457200" algn="l"/>
                    </a:tabLst>
                  </a:pPr>
                  <a:r>
                    <a:rPr lang="es-ES_tradnl">
                      <a:cs typeface="Times New Roman" pitchFamily="18" charset="0"/>
                    </a:rPr>
                    <a:t>Rompimiento de tejidos y células animales.</a:t>
                  </a:r>
                </a:p>
                <a:p>
                  <a:pPr eaLnBrk="0" hangingPunct="0">
                    <a:tabLst>
                      <a:tab pos="-457200" algn="l"/>
                    </a:tabLst>
                  </a:pPr>
                  <a:endParaRPr lang="es-ES_tradnl"/>
                </a:p>
              </p:txBody>
            </p:sp>
            <p:sp>
              <p:nvSpPr>
                <p:cNvPr id="205857" name="Rectangle 33"/>
                <p:cNvSpPr>
                  <a:spLocks noChangeArrowheads="1"/>
                </p:cNvSpPr>
                <p:nvPr/>
              </p:nvSpPr>
              <p:spPr bwMode="auto">
                <a:xfrm>
                  <a:off x="3618" y="614"/>
                  <a:ext cx="1143" cy="518"/>
                </a:xfrm>
                <a:prstGeom prst="rect">
                  <a:avLst/>
                </a:prstGeom>
                <a:noFill/>
                <a:ln w="7">
                  <a:solidFill>
                    <a:srgbClr val="A0A0A0"/>
                  </a:solidFill>
                  <a:miter lim="800000"/>
                  <a:headEnd/>
                  <a:tailEnd/>
                </a:ln>
                <a:effectLst/>
              </p:spPr>
              <p:txBody>
                <a:bodyPr/>
                <a:lstStyle/>
                <a:p>
                  <a:endParaRPr lang="es-ES"/>
                </a:p>
              </p:txBody>
            </p:sp>
          </p:grpSp>
          <p:grpSp>
            <p:nvGrpSpPr>
              <p:cNvPr id="205858" name="Group 34"/>
              <p:cNvGrpSpPr>
                <a:grpSpLocks/>
              </p:cNvGrpSpPr>
              <p:nvPr/>
            </p:nvGrpSpPr>
            <p:grpSpPr bwMode="auto">
              <a:xfrm>
                <a:off x="0" y="1132"/>
                <a:ext cx="888" cy="863"/>
                <a:chOff x="0" y="1132"/>
                <a:chExt cx="888" cy="863"/>
              </a:xfrm>
            </p:grpSpPr>
            <p:sp>
              <p:nvSpPr>
                <p:cNvPr id="205859" name="Rectangle 35"/>
                <p:cNvSpPr>
                  <a:spLocks noChangeArrowheads="1"/>
                </p:cNvSpPr>
                <p:nvPr/>
              </p:nvSpPr>
              <p:spPr bwMode="auto">
                <a:xfrm>
                  <a:off x="28" y="1132"/>
                  <a:ext cx="832" cy="863"/>
                </a:xfrm>
                <a:prstGeom prst="rect">
                  <a:avLst/>
                </a:prstGeom>
                <a:noFill/>
                <a:ln w="9525">
                  <a:noFill/>
                  <a:miter lim="800000"/>
                  <a:headEnd/>
                  <a:tailEnd/>
                </a:ln>
                <a:effectLst/>
              </p:spPr>
              <p:txBody>
                <a:bodyPr/>
                <a:lstStyle/>
                <a:p>
                  <a:pPr>
                    <a:tabLst>
                      <a:tab pos="-457200" algn="l"/>
                    </a:tabLst>
                  </a:pPr>
                  <a:r>
                    <a:rPr lang="es-ES_tradnl" b="1">
                      <a:solidFill>
                        <a:srgbClr val="A50021"/>
                      </a:solidFill>
                      <a:cs typeface="Times New Roman" pitchFamily="18" charset="0"/>
                    </a:rPr>
                    <a:t>Homogeni-zador  alta presión</a:t>
                  </a:r>
                </a:p>
                <a:p>
                  <a:pPr eaLnBrk="0" hangingPunct="0">
                    <a:tabLst>
                      <a:tab pos="-457200" algn="l"/>
                    </a:tabLst>
                  </a:pPr>
                  <a:endParaRPr lang="es-ES_tradnl" b="1">
                    <a:solidFill>
                      <a:srgbClr val="A50021"/>
                    </a:solidFill>
                  </a:endParaRPr>
                </a:p>
              </p:txBody>
            </p:sp>
            <p:sp>
              <p:nvSpPr>
                <p:cNvPr id="205860" name="Rectangle 36"/>
                <p:cNvSpPr>
                  <a:spLocks noChangeArrowheads="1"/>
                </p:cNvSpPr>
                <p:nvPr/>
              </p:nvSpPr>
              <p:spPr bwMode="auto">
                <a:xfrm>
                  <a:off x="0" y="1132"/>
                  <a:ext cx="888" cy="863"/>
                </a:xfrm>
                <a:prstGeom prst="rect">
                  <a:avLst/>
                </a:prstGeom>
                <a:noFill/>
                <a:ln w="7">
                  <a:solidFill>
                    <a:srgbClr val="A0A0A0"/>
                  </a:solidFill>
                  <a:miter lim="800000"/>
                  <a:headEnd/>
                  <a:tailEnd/>
                </a:ln>
                <a:effectLst/>
              </p:spPr>
              <p:txBody>
                <a:bodyPr/>
                <a:lstStyle/>
                <a:p>
                  <a:endParaRPr lang="es-ES"/>
                </a:p>
              </p:txBody>
            </p:sp>
          </p:grpSp>
          <p:grpSp>
            <p:nvGrpSpPr>
              <p:cNvPr id="205861" name="Group 37"/>
              <p:cNvGrpSpPr>
                <a:grpSpLocks/>
              </p:cNvGrpSpPr>
              <p:nvPr/>
            </p:nvGrpSpPr>
            <p:grpSpPr bwMode="auto">
              <a:xfrm>
                <a:off x="888" y="1132"/>
                <a:ext cx="1180" cy="863"/>
                <a:chOff x="888" y="1132"/>
                <a:chExt cx="1180" cy="863"/>
              </a:xfrm>
            </p:grpSpPr>
            <p:sp>
              <p:nvSpPr>
                <p:cNvPr id="205862" name="Rectangle 38"/>
                <p:cNvSpPr>
                  <a:spLocks noChangeArrowheads="1"/>
                </p:cNvSpPr>
                <p:nvPr/>
              </p:nvSpPr>
              <p:spPr bwMode="auto">
                <a:xfrm>
                  <a:off x="916" y="1132"/>
                  <a:ext cx="1124" cy="863"/>
                </a:xfrm>
                <a:prstGeom prst="rect">
                  <a:avLst/>
                </a:prstGeom>
                <a:noFill/>
                <a:ln w="9525">
                  <a:noFill/>
                  <a:miter lim="800000"/>
                  <a:headEnd/>
                  <a:tailEnd/>
                </a:ln>
                <a:effectLst/>
              </p:spPr>
              <p:txBody>
                <a:bodyPr/>
                <a:lstStyle/>
                <a:p>
                  <a:pPr algn="just">
                    <a:tabLst>
                      <a:tab pos="-457200" algn="l"/>
                    </a:tabLst>
                  </a:pPr>
                  <a:r>
                    <a:rPr lang="es-ES_tradnl" sz="1200">
                      <a:solidFill>
                        <a:srgbClr val="A50021"/>
                      </a:solidFill>
                      <a:cs typeface="Times New Roman" pitchFamily="18" charset="0"/>
                    </a:rPr>
                    <a:t>Las células son forzadas a pasar a través de un pequeño orificio lo que produce que se rompan por el esfuerzo de corte</a:t>
                  </a:r>
                </a:p>
                <a:p>
                  <a:pPr eaLnBrk="0" hangingPunct="0">
                    <a:tabLst>
                      <a:tab pos="-457200" algn="l"/>
                    </a:tabLst>
                  </a:pPr>
                  <a:endParaRPr lang="es-ES_tradnl" sz="1200"/>
                </a:p>
              </p:txBody>
            </p:sp>
            <p:sp>
              <p:nvSpPr>
                <p:cNvPr id="205863" name="Rectangle 39"/>
                <p:cNvSpPr>
                  <a:spLocks noChangeArrowheads="1"/>
                </p:cNvSpPr>
                <p:nvPr/>
              </p:nvSpPr>
              <p:spPr bwMode="auto">
                <a:xfrm>
                  <a:off x="888" y="1132"/>
                  <a:ext cx="1180" cy="863"/>
                </a:xfrm>
                <a:prstGeom prst="rect">
                  <a:avLst/>
                </a:prstGeom>
                <a:noFill/>
                <a:ln w="7">
                  <a:solidFill>
                    <a:srgbClr val="A0A0A0"/>
                  </a:solidFill>
                  <a:miter lim="800000"/>
                  <a:headEnd/>
                  <a:tailEnd/>
                </a:ln>
                <a:effectLst/>
              </p:spPr>
              <p:txBody>
                <a:bodyPr/>
                <a:lstStyle/>
                <a:p>
                  <a:endParaRPr lang="es-ES"/>
                </a:p>
              </p:txBody>
            </p:sp>
          </p:grpSp>
          <p:grpSp>
            <p:nvGrpSpPr>
              <p:cNvPr id="205864" name="Group 40"/>
              <p:cNvGrpSpPr>
                <a:grpSpLocks/>
              </p:cNvGrpSpPr>
              <p:nvPr/>
            </p:nvGrpSpPr>
            <p:grpSpPr bwMode="auto">
              <a:xfrm>
                <a:off x="2068" y="1132"/>
                <a:ext cx="680" cy="863"/>
                <a:chOff x="2068" y="1132"/>
                <a:chExt cx="680" cy="863"/>
              </a:xfrm>
            </p:grpSpPr>
            <p:sp>
              <p:nvSpPr>
                <p:cNvPr id="205865" name="Rectangle 41"/>
                <p:cNvSpPr>
                  <a:spLocks noChangeArrowheads="1"/>
                </p:cNvSpPr>
                <p:nvPr/>
              </p:nvSpPr>
              <p:spPr bwMode="auto">
                <a:xfrm>
                  <a:off x="2096" y="1132"/>
                  <a:ext cx="624" cy="863"/>
                </a:xfrm>
                <a:prstGeom prst="rect">
                  <a:avLst/>
                </a:prstGeom>
                <a:noFill/>
                <a:ln w="9525">
                  <a:noFill/>
                  <a:miter lim="800000"/>
                  <a:headEnd/>
                  <a:tailEnd/>
                </a:ln>
                <a:effectLst/>
              </p:spPr>
              <p:txBody>
                <a:bodyPr/>
                <a:lstStyle/>
                <a:p>
                  <a:pPr algn="ctr">
                    <a:tabLst>
                      <a:tab pos="-457200" algn="l"/>
                    </a:tabLst>
                  </a:pPr>
                  <a:r>
                    <a:rPr lang="es-ES_tradnl">
                      <a:solidFill>
                        <a:srgbClr val="A50021"/>
                      </a:solidFill>
                      <a:cs typeface="Times New Roman" pitchFamily="18" charset="0"/>
                    </a:rPr>
                    <a:t>Fuerte</a:t>
                  </a:r>
                </a:p>
                <a:p>
                  <a:pPr algn="ctr" eaLnBrk="0" hangingPunct="0">
                    <a:tabLst>
                      <a:tab pos="-457200" algn="l"/>
                    </a:tabLst>
                  </a:pPr>
                  <a:endParaRPr lang="es-ES_tradnl">
                    <a:solidFill>
                      <a:srgbClr val="A50021"/>
                    </a:solidFill>
                  </a:endParaRPr>
                </a:p>
              </p:txBody>
            </p:sp>
            <p:sp>
              <p:nvSpPr>
                <p:cNvPr id="205866" name="Rectangle 42"/>
                <p:cNvSpPr>
                  <a:spLocks noChangeArrowheads="1"/>
                </p:cNvSpPr>
                <p:nvPr/>
              </p:nvSpPr>
              <p:spPr bwMode="auto">
                <a:xfrm>
                  <a:off x="2068" y="1132"/>
                  <a:ext cx="680" cy="863"/>
                </a:xfrm>
                <a:prstGeom prst="rect">
                  <a:avLst/>
                </a:prstGeom>
                <a:noFill/>
                <a:ln w="7">
                  <a:solidFill>
                    <a:srgbClr val="A0A0A0"/>
                  </a:solidFill>
                  <a:miter lim="800000"/>
                  <a:headEnd/>
                  <a:tailEnd/>
                </a:ln>
                <a:effectLst/>
              </p:spPr>
              <p:txBody>
                <a:bodyPr/>
                <a:lstStyle/>
                <a:p>
                  <a:endParaRPr lang="es-ES"/>
                </a:p>
              </p:txBody>
            </p:sp>
          </p:grpSp>
          <p:grpSp>
            <p:nvGrpSpPr>
              <p:cNvPr id="205867" name="Group 43"/>
              <p:cNvGrpSpPr>
                <a:grpSpLocks/>
              </p:cNvGrpSpPr>
              <p:nvPr/>
            </p:nvGrpSpPr>
            <p:grpSpPr bwMode="auto">
              <a:xfrm>
                <a:off x="2748" y="1132"/>
                <a:ext cx="870" cy="863"/>
                <a:chOff x="2748" y="1132"/>
                <a:chExt cx="870" cy="863"/>
              </a:xfrm>
            </p:grpSpPr>
            <p:sp>
              <p:nvSpPr>
                <p:cNvPr id="205868" name="Rectangle 44"/>
                <p:cNvSpPr>
                  <a:spLocks noChangeArrowheads="1"/>
                </p:cNvSpPr>
                <p:nvPr/>
              </p:nvSpPr>
              <p:spPr bwMode="auto">
                <a:xfrm>
                  <a:off x="2776" y="1132"/>
                  <a:ext cx="814" cy="863"/>
                </a:xfrm>
                <a:prstGeom prst="rect">
                  <a:avLst/>
                </a:prstGeom>
                <a:noFill/>
                <a:ln w="9525">
                  <a:noFill/>
                  <a:miter lim="800000"/>
                  <a:headEnd/>
                  <a:tailEnd/>
                </a:ln>
                <a:effectLst/>
              </p:spPr>
              <p:txBody>
                <a:bodyPr/>
                <a:lstStyle/>
                <a:p>
                  <a:pPr algn="ctr">
                    <a:tabLst>
                      <a:tab pos="-457200" algn="l"/>
                    </a:tabLst>
                  </a:pPr>
                  <a:r>
                    <a:rPr lang="es-ES_tradnl">
                      <a:cs typeface="Times New Roman" pitchFamily="18" charset="0"/>
                    </a:rPr>
                    <a:t>Moderado</a:t>
                  </a:r>
                </a:p>
                <a:p>
                  <a:pPr algn="ctr" eaLnBrk="0" hangingPunct="0">
                    <a:tabLst>
                      <a:tab pos="-457200" algn="l"/>
                    </a:tabLst>
                  </a:pPr>
                  <a:endParaRPr lang="es-ES_tradnl" sz="2400"/>
                </a:p>
              </p:txBody>
            </p:sp>
            <p:sp>
              <p:nvSpPr>
                <p:cNvPr id="205869" name="Rectangle 45"/>
                <p:cNvSpPr>
                  <a:spLocks noChangeArrowheads="1"/>
                </p:cNvSpPr>
                <p:nvPr/>
              </p:nvSpPr>
              <p:spPr bwMode="auto">
                <a:xfrm>
                  <a:off x="2748" y="1132"/>
                  <a:ext cx="870" cy="863"/>
                </a:xfrm>
                <a:prstGeom prst="rect">
                  <a:avLst/>
                </a:prstGeom>
                <a:noFill/>
                <a:ln w="7">
                  <a:solidFill>
                    <a:srgbClr val="A0A0A0"/>
                  </a:solidFill>
                  <a:miter lim="800000"/>
                  <a:headEnd/>
                  <a:tailEnd/>
                </a:ln>
                <a:effectLst/>
              </p:spPr>
              <p:txBody>
                <a:bodyPr/>
                <a:lstStyle/>
                <a:p>
                  <a:endParaRPr lang="es-ES"/>
                </a:p>
              </p:txBody>
            </p:sp>
          </p:grpSp>
          <p:grpSp>
            <p:nvGrpSpPr>
              <p:cNvPr id="205870" name="Group 46"/>
              <p:cNvGrpSpPr>
                <a:grpSpLocks/>
              </p:cNvGrpSpPr>
              <p:nvPr/>
            </p:nvGrpSpPr>
            <p:grpSpPr bwMode="auto">
              <a:xfrm>
                <a:off x="3618" y="1132"/>
                <a:ext cx="1143" cy="863"/>
                <a:chOff x="3618" y="1132"/>
                <a:chExt cx="1143" cy="863"/>
              </a:xfrm>
            </p:grpSpPr>
            <p:sp>
              <p:nvSpPr>
                <p:cNvPr id="205871" name="Rectangle 47"/>
                <p:cNvSpPr>
                  <a:spLocks noChangeArrowheads="1"/>
                </p:cNvSpPr>
                <p:nvPr/>
              </p:nvSpPr>
              <p:spPr bwMode="auto">
                <a:xfrm>
                  <a:off x="3646" y="1132"/>
                  <a:ext cx="1087" cy="863"/>
                </a:xfrm>
                <a:prstGeom prst="rect">
                  <a:avLst/>
                </a:prstGeom>
                <a:noFill/>
                <a:ln w="9525">
                  <a:noFill/>
                  <a:miter lim="800000"/>
                  <a:headEnd/>
                  <a:tailEnd/>
                </a:ln>
                <a:effectLst/>
              </p:spPr>
              <p:txBody>
                <a:bodyPr/>
                <a:lstStyle/>
                <a:p>
                  <a:pPr>
                    <a:tabLst>
                      <a:tab pos="-457200" algn="l"/>
                    </a:tabLst>
                  </a:pPr>
                  <a:r>
                    <a:rPr lang="es-ES_tradnl" sz="1600" b="1">
                      <a:solidFill>
                        <a:srgbClr val="A50021"/>
                      </a:solidFill>
                      <a:cs typeface="Times New Roman" pitchFamily="18" charset="0"/>
                    </a:rPr>
                    <a:t>Tratamiento a gran escala de suspensión de células.</a:t>
                  </a:r>
                  <a:endParaRPr lang="es-ES_tradnl" sz="1600">
                    <a:solidFill>
                      <a:srgbClr val="A50021"/>
                    </a:solidFill>
                    <a:cs typeface="Times New Roman" pitchFamily="18" charset="0"/>
                  </a:endParaRPr>
                </a:p>
                <a:p>
                  <a:pPr eaLnBrk="0" hangingPunct="0">
                    <a:tabLst>
                      <a:tab pos="-457200" algn="l"/>
                    </a:tabLst>
                  </a:pPr>
                  <a:endParaRPr lang="es-ES_tradnl" sz="1600">
                    <a:solidFill>
                      <a:srgbClr val="A50021"/>
                    </a:solidFill>
                  </a:endParaRPr>
                </a:p>
              </p:txBody>
            </p:sp>
            <p:sp>
              <p:nvSpPr>
                <p:cNvPr id="205872" name="Rectangle 48"/>
                <p:cNvSpPr>
                  <a:spLocks noChangeArrowheads="1"/>
                </p:cNvSpPr>
                <p:nvPr/>
              </p:nvSpPr>
              <p:spPr bwMode="auto">
                <a:xfrm>
                  <a:off x="3618" y="1132"/>
                  <a:ext cx="1143" cy="863"/>
                </a:xfrm>
                <a:prstGeom prst="rect">
                  <a:avLst/>
                </a:prstGeom>
                <a:noFill/>
                <a:ln w="7">
                  <a:solidFill>
                    <a:srgbClr val="A0A0A0"/>
                  </a:solidFill>
                  <a:miter lim="800000"/>
                  <a:headEnd/>
                  <a:tailEnd/>
                </a:ln>
                <a:effectLst/>
              </p:spPr>
              <p:txBody>
                <a:bodyPr/>
                <a:lstStyle/>
                <a:p>
                  <a:endParaRPr lang="es-ES"/>
                </a:p>
              </p:txBody>
            </p:sp>
          </p:grpSp>
          <p:grpSp>
            <p:nvGrpSpPr>
              <p:cNvPr id="205873" name="Group 49"/>
              <p:cNvGrpSpPr>
                <a:grpSpLocks/>
              </p:cNvGrpSpPr>
              <p:nvPr/>
            </p:nvGrpSpPr>
            <p:grpSpPr bwMode="auto">
              <a:xfrm>
                <a:off x="0" y="1995"/>
                <a:ext cx="888" cy="748"/>
                <a:chOff x="0" y="1995"/>
                <a:chExt cx="888" cy="748"/>
              </a:xfrm>
            </p:grpSpPr>
            <p:sp>
              <p:nvSpPr>
                <p:cNvPr id="205874" name="Rectangle 50"/>
                <p:cNvSpPr>
                  <a:spLocks noChangeArrowheads="1"/>
                </p:cNvSpPr>
                <p:nvPr/>
              </p:nvSpPr>
              <p:spPr bwMode="auto">
                <a:xfrm>
                  <a:off x="28" y="1995"/>
                  <a:ext cx="832" cy="748"/>
                </a:xfrm>
                <a:prstGeom prst="rect">
                  <a:avLst/>
                </a:prstGeom>
                <a:noFill/>
                <a:ln w="9525">
                  <a:noFill/>
                  <a:miter lim="800000"/>
                  <a:headEnd/>
                  <a:tailEnd/>
                </a:ln>
                <a:effectLst/>
              </p:spPr>
              <p:txBody>
                <a:bodyPr/>
                <a:lstStyle/>
                <a:p>
                  <a:pPr>
                    <a:tabLst>
                      <a:tab pos="-457200" algn="l"/>
                    </a:tabLst>
                  </a:pPr>
                  <a:r>
                    <a:rPr lang="es-ES_tradnl">
                      <a:cs typeface="Times New Roman" pitchFamily="18" charset="0"/>
                    </a:rPr>
                    <a:t>Ultrasonifi-cación</a:t>
                  </a:r>
                </a:p>
                <a:p>
                  <a:pPr eaLnBrk="0" hangingPunct="0">
                    <a:tabLst>
                      <a:tab pos="-457200" algn="l"/>
                    </a:tabLst>
                  </a:pPr>
                  <a:endParaRPr lang="es-ES_tradnl" sz="2400"/>
                </a:p>
              </p:txBody>
            </p:sp>
            <p:sp>
              <p:nvSpPr>
                <p:cNvPr id="205875" name="Rectangle 51"/>
                <p:cNvSpPr>
                  <a:spLocks noChangeArrowheads="1"/>
                </p:cNvSpPr>
                <p:nvPr/>
              </p:nvSpPr>
              <p:spPr bwMode="auto">
                <a:xfrm>
                  <a:off x="0" y="1995"/>
                  <a:ext cx="888" cy="748"/>
                </a:xfrm>
                <a:prstGeom prst="rect">
                  <a:avLst/>
                </a:prstGeom>
                <a:noFill/>
                <a:ln w="7">
                  <a:solidFill>
                    <a:srgbClr val="A0A0A0"/>
                  </a:solidFill>
                  <a:miter lim="800000"/>
                  <a:headEnd/>
                  <a:tailEnd/>
                </a:ln>
                <a:effectLst/>
              </p:spPr>
              <p:txBody>
                <a:bodyPr/>
                <a:lstStyle/>
                <a:p>
                  <a:endParaRPr lang="es-ES"/>
                </a:p>
              </p:txBody>
            </p:sp>
          </p:grpSp>
          <p:grpSp>
            <p:nvGrpSpPr>
              <p:cNvPr id="205876" name="Group 52"/>
              <p:cNvGrpSpPr>
                <a:grpSpLocks/>
              </p:cNvGrpSpPr>
              <p:nvPr/>
            </p:nvGrpSpPr>
            <p:grpSpPr bwMode="auto">
              <a:xfrm>
                <a:off x="888" y="1995"/>
                <a:ext cx="1180" cy="748"/>
                <a:chOff x="888" y="1995"/>
                <a:chExt cx="1180" cy="748"/>
              </a:xfrm>
            </p:grpSpPr>
            <p:sp>
              <p:nvSpPr>
                <p:cNvPr id="205877" name="Rectangle 53"/>
                <p:cNvSpPr>
                  <a:spLocks noChangeArrowheads="1"/>
                </p:cNvSpPr>
                <p:nvPr/>
              </p:nvSpPr>
              <p:spPr bwMode="auto">
                <a:xfrm>
                  <a:off x="916" y="1995"/>
                  <a:ext cx="1124" cy="748"/>
                </a:xfrm>
                <a:prstGeom prst="rect">
                  <a:avLst/>
                </a:prstGeom>
                <a:noFill/>
                <a:ln w="9525">
                  <a:noFill/>
                  <a:miter lim="800000"/>
                  <a:headEnd/>
                  <a:tailEnd/>
                </a:ln>
                <a:effectLst/>
              </p:spPr>
              <p:txBody>
                <a:bodyPr/>
                <a:lstStyle/>
                <a:p>
                  <a:pPr algn="just">
                    <a:tabLst>
                      <a:tab pos="-457200" algn="l"/>
                    </a:tabLst>
                  </a:pPr>
                  <a:r>
                    <a:rPr lang="es-ES_tradnl">
                      <a:cs typeface="Times New Roman" pitchFamily="18" charset="0"/>
                    </a:rPr>
                    <a:t>Las células son quebradas en una cavidad ultrasónica</a:t>
                  </a:r>
                </a:p>
                <a:p>
                  <a:pPr eaLnBrk="0" hangingPunct="0">
                    <a:tabLst>
                      <a:tab pos="-457200" algn="l"/>
                    </a:tabLst>
                  </a:pPr>
                  <a:endParaRPr lang="es-ES_tradnl"/>
                </a:p>
              </p:txBody>
            </p:sp>
            <p:sp>
              <p:nvSpPr>
                <p:cNvPr id="205878" name="Rectangle 54"/>
                <p:cNvSpPr>
                  <a:spLocks noChangeArrowheads="1"/>
                </p:cNvSpPr>
                <p:nvPr/>
              </p:nvSpPr>
              <p:spPr bwMode="auto">
                <a:xfrm>
                  <a:off x="888" y="1995"/>
                  <a:ext cx="1180" cy="748"/>
                </a:xfrm>
                <a:prstGeom prst="rect">
                  <a:avLst/>
                </a:prstGeom>
                <a:noFill/>
                <a:ln w="7">
                  <a:solidFill>
                    <a:srgbClr val="A0A0A0"/>
                  </a:solidFill>
                  <a:miter lim="800000"/>
                  <a:headEnd/>
                  <a:tailEnd/>
                </a:ln>
                <a:effectLst/>
              </p:spPr>
              <p:txBody>
                <a:bodyPr/>
                <a:lstStyle/>
                <a:p>
                  <a:endParaRPr lang="es-ES"/>
                </a:p>
              </p:txBody>
            </p:sp>
          </p:grpSp>
          <p:grpSp>
            <p:nvGrpSpPr>
              <p:cNvPr id="205879" name="Group 55"/>
              <p:cNvGrpSpPr>
                <a:grpSpLocks/>
              </p:cNvGrpSpPr>
              <p:nvPr/>
            </p:nvGrpSpPr>
            <p:grpSpPr bwMode="auto">
              <a:xfrm>
                <a:off x="2068" y="1995"/>
                <a:ext cx="680" cy="748"/>
                <a:chOff x="2068" y="1995"/>
                <a:chExt cx="680" cy="748"/>
              </a:xfrm>
            </p:grpSpPr>
            <p:sp>
              <p:nvSpPr>
                <p:cNvPr id="205880" name="Rectangle 56"/>
                <p:cNvSpPr>
                  <a:spLocks noChangeArrowheads="1"/>
                </p:cNvSpPr>
                <p:nvPr/>
              </p:nvSpPr>
              <p:spPr bwMode="auto">
                <a:xfrm>
                  <a:off x="2096" y="1995"/>
                  <a:ext cx="624" cy="748"/>
                </a:xfrm>
                <a:prstGeom prst="rect">
                  <a:avLst/>
                </a:prstGeom>
                <a:noFill/>
                <a:ln w="9525">
                  <a:noFill/>
                  <a:miter lim="800000"/>
                  <a:headEnd/>
                  <a:tailEnd/>
                </a:ln>
                <a:effectLst/>
              </p:spPr>
              <p:txBody>
                <a:bodyPr/>
                <a:lstStyle/>
                <a:p>
                  <a:pPr algn="ctr">
                    <a:tabLst>
                      <a:tab pos="-457200" algn="l"/>
                    </a:tabLst>
                  </a:pPr>
                  <a:r>
                    <a:rPr lang="es-ES_tradnl">
                      <a:cs typeface="Times New Roman" pitchFamily="18" charset="0"/>
                    </a:rPr>
                    <a:t>Fuerte</a:t>
                  </a:r>
                </a:p>
                <a:p>
                  <a:pPr algn="ctr" eaLnBrk="0" hangingPunct="0">
                    <a:tabLst>
                      <a:tab pos="-457200" algn="l"/>
                    </a:tabLst>
                  </a:pPr>
                  <a:endParaRPr lang="es-ES_tradnl"/>
                </a:p>
              </p:txBody>
            </p:sp>
            <p:sp>
              <p:nvSpPr>
                <p:cNvPr id="205881" name="Rectangle 57"/>
                <p:cNvSpPr>
                  <a:spLocks noChangeArrowheads="1"/>
                </p:cNvSpPr>
                <p:nvPr/>
              </p:nvSpPr>
              <p:spPr bwMode="auto">
                <a:xfrm>
                  <a:off x="2068" y="1995"/>
                  <a:ext cx="680" cy="748"/>
                </a:xfrm>
                <a:prstGeom prst="rect">
                  <a:avLst/>
                </a:prstGeom>
                <a:noFill/>
                <a:ln w="7">
                  <a:solidFill>
                    <a:srgbClr val="A0A0A0"/>
                  </a:solidFill>
                  <a:miter lim="800000"/>
                  <a:headEnd/>
                  <a:tailEnd/>
                </a:ln>
                <a:effectLst/>
              </p:spPr>
              <p:txBody>
                <a:bodyPr/>
                <a:lstStyle/>
                <a:p>
                  <a:endParaRPr lang="es-ES"/>
                </a:p>
              </p:txBody>
            </p:sp>
          </p:grpSp>
          <p:grpSp>
            <p:nvGrpSpPr>
              <p:cNvPr id="205882" name="Group 58"/>
              <p:cNvGrpSpPr>
                <a:grpSpLocks/>
              </p:cNvGrpSpPr>
              <p:nvPr/>
            </p:nvGrpSpPr>
            <p:grpSpPr bwMode="auto">
              <a:xfrm>
                <a:off x="2748" y="1995"/>
                <a:ext cx="870" cy="748"/>
                <a:chOff x="2748" y="1995"/>
                <a:chExt cx="870" cy="748"/>
              </a:xfrm>
            </p:grpSpPr>
            <p:sp>
              <p:nvSpPr>
                <p:cNvPr id="205883" name="Rectangle 59"/>
                <p:cNvSpPr>
                  <a:spLocks noChangeArrowheads="1"/>
                </p:cNvSpPr>
                <p:nvPr/>
              </p:nvSpPr>
              <p:spPr bwMode="auto">
                <a:xfrm>
                  <a:off x="2776" y="1995"/>
                  <a:ext cx="814" cy="748"/>
                </a:xfrm>
                <a:prstGeom prst="rect">
                  <a:avLst/>
                </a:prstGeom>
                <a:noFill/>
                <a:ln w="9525">
                  <a:noFill/>
                  <a:miter lim="800000"/>
                  <a:headEnd/>
                  <a:tailEnd/>
                </a:ln>
                <a:effectLst/>
              </p:spPr>
              <p:txBody>
                <a:bodyPr/>
                <a:lstStyle/>
                <a:p>
                  <a:pPr algn="ctr">
                    <a:tabLst>
                      <a:tab pos="-457200" algn="l"/>
                    </a:tabLst>
                  </a:pPr>
                  <a:r>
                    <a:rPr lang="es-ES_tradnl">
                      <a:cs typeface="Times New Roman" pitchFamily="18" charset="0"/>
                    </a:rPr>
                    <a:t>Caro</a:t>
                  </a:r>
                </a:p>
                <a:p>
                  <a:pPr algn="ctr" eaLnBrk="0" hangingPunct="0">
                    <a:tabLst>
                      <a:tab pos="-457200" algn="l"/>
                    </a:tabLst>
                  </a:pPr>
                  <a:endParaRPr lang="es-ES_tradnl"/>
                </a:p>
              </p:txBody>
            </p:sp>
            <p:sp>
              <p:nvSpPr>
                <p:cNvPr id="205884" name="Rectangle 60"/>
                <p:cNvSpPr>
                  <a:spLocks noChangeArrowheads="1"/>
                </p:cNvSpPr>
                <p:nvPr/>
              </p:nvSpPr>
              <p:spPr bwMode="auto">
                <a:xfrm>
                  <a:off x="2748" y="1995"/>
                  <a:ext cx="870" cy="748"/>
                </a:xfrm>
                <a:prstGeom prst="rect">
                  <a:avLst/>
                </a:prstGeom>
                <a:noFill/>
                <a:ln w="7">
                  <a:solidFill>
                    <a:srgbClr val="A0A0A0"/>
                  </a:solidFill>
                  <a:miter lim="800000"/>
                  <a:headEnd/>
                  <a:tailEnd/>
                </a:ln>
                <a:effectLst/>
              </p:spPr>
              <p:txBody>
                <a:bodyPr/>
                <a:lstStyle/>
                <a:p>
                  <a:endParaRPr lang="es-ES"/>
                </a:p>
              </p:txBody>
            </p:sp>
          </p:grpSp>
          <p:grpSp>
            <p:nvGrpSpPr>
              <p:cNvPr id="205885" name="Group 61"/>
              <p:cNvGrpSpPr>
                <a:grpSpLocks/>
              </p:cNvGrpSpPr>
              <p:nvPr/>
            </p:nvGrpSpPr>
            <p:grpSpPr bwMode="auto">
              <a:xfrm>
                <a:off x="3618" y="1995"/>
                <a:ext cx="1143" cy="748"/>
                <a:chOff x="3618" y="1995"/>
                <a:chExt cx="1143" cy="748"/>
              </a:xfrm>
            </p:grpSpPr>
            <p:sp>
              <p:nvSpPr>
                <p:cNvPr id="205886" name="Rectangle 62"/>
                <p:cNvSpPr>
                  <a:spLocks noChangeArrowheads="1"/>
                </p:cNvSpPr>
                <p:nvPr/>
              </p:nvSpPr>
              <p:spPr bwMode="auto">
                <a:xfrm>
                  <a:off x="3646" y="1995"/>
                  <a:ext cx="1087" cy="748"/>
                </a:xfrm>
                <a:prstGeom prst="rect">
                  <a:avLst/>
                </a:prstGeom>
                <a:noFill/>
                <a:ln w="9525">
                  <a:noFill/>
                  <a:miter lim="800000"/>
                  <a:headEnd/>
                  <a:tailEnd/>
                </a:ln>
                <a:effectLst/>
              </p:spPr>
              <p:txBody>
                <a:bodyPr/>
                <a:lstStyle/>
                <a:p>
                  <a:pPr>
                    <a:tabLst>
                      <a:tab pos="-457200" algn="l"/>
                    </a:tabLst>
                  </a:pPr>
                  <a:r>
                    <a:rPr lang="es-ES_tradnl" sz="1600">
                      <a:cs typeface="Times New Roman" pitchFamily="18" charset="0"/>
                    </a:rPr>
                    <a:t>Rompimiento de suspensiones de células a lo menos en pequeña escala</a:t>
                  </a:r>
                </a:p>
                <a:p>
                  <a:pPr eaLnBrk="0" hangingPunct="0">
                    <a:tabLst>
                      <a:tab pos="-457200" algn="l"/>
                    </a:tabLst>
                  </a:pPr>
                  <a:endParaRPr lang="es-ES_tradnl" sz="1600"/>
                </a:p>
              </p:txBody>
            </p:sp>
            <p:sp>
              <p:nvSpPr>
                <p:cNvPr id="205887" name="Rectangle 63"/>
                <p:cNvSpPr>
                  <a:spLocks noChangeArrowheads="1"/>
                </p:cNvSpPr>
                <p:nvPr/>
              </p:nvSpPr>
              <p:spPr bwMode="auto">
                <a:xfrm>
                  <a:off x="3618" y="1995"/>
                  <a:ext cx="1143" cy="748"/>
                </a:xfrm>
                <a:prstGeom prst="rect">
                  <a:avLst/>
                </a:prstGeom>
                <a:noFill/>
                <a:ln w="7">
                  <a:solidFill>
                    <a:srgbClr val="A0A0A0"/>
                  </a:solidFill>
                  <a:miter lim="800000"/>
                  <a:headEnd/>
                  <a:tailEnd/>
                </a:ln>
                <a:effectLst/>
              </p:spPr>
              <p:txBody>
                <a:bodyPr/>
                <a:lstStyle/>
                <a:p>
                  <a:endParaRPr lang="es-ES"/>
                </a:p>
              </p:txBody>
            </p:sp>
          </p:grpSp>
          <p:grpSp>
            <p:nvGrpSpPr>
              <p:cNvPr id="205888" name="Group 64"/>
              <p:cNvGrpSpPr>
                <a:grpSpLocks/>
              </p:cNvGrpSpPr>
              <p:nvPr/>
            </p:nvGrpSpPr>
            <p:grpSpPr bwMode="auto">
              <a:xfrm>
                <a:off x="0" y="2743"/>
                <a:ext cx="888" cy="633"/>
                <a:chOff x="0" y="2743"/>
                <a:chExt cx="888" cy="633"/>
              </a:xfrm>
            </p:grpSpPr>
            <p:sp>
              <p:nvSpPr>
                <p:cNvPr id="205889" name="Rectangle 65"/>
                <p:cNvSpPr>
                  <a:spLocks noChangeArrowheads="1"/>
                </p:cNvSpPr>
                <p:nvPr/>
              </p:nvSpPr>
              <p:spPr bwMode="auto">
                <a:xfrm>
                  <a:off x="28" y="2743"/>
                  <a:ext cx="832" cy="633"/>
                </a:xfrm>
                <a:prstGeom prst="rect">
                  <a:avLst/>
                </a:prstGeom>
                <a:noFill/>
                <a:ln w="9525">
                  <a:noFill/>
                  <a:miter lim="800000"/>
                  <a:headEnd/>
                  <a:tailEnd/>
                </a:ln>
                <a:effectLst/>
              </p:spPr>
              <p:txBody>
                <a:bodyPr/>
                <a:lstStyle/>
                <a:p>
                  <a:pPr>
                    <a:tabLst>
                      <a:tab pos="-457200" algn="l"/>
                    </a:tabLst>
                  </a:pPr>
                  <a:r>
                    <a:rPr lang="es-ES_tradnl">
                      <a:cs typeface="Times New Roman" pitchFamily="18" charset="0"/>
                    </a:rPr>
                    <a:t>Molienda</a:t>
                  </a:r>
                </a:p>
                <a:p>
                  <a:pPr eaLnBrk="0" hangingPunct="0">
                    <a:tabLst>
                      <a:tab pos="-457200" algn="l"/>
                    </a:tabLst>
                  </a:pPr>
                  <a:endParaRPr lang="es-ES_tradnl" sz="2400"/>
                </a:p>
              </p:txBody>
            </p:sp>
            <p:sp>
              <p:nvSpPr>
                <p:cNvPr id="205890" name="Rectangle 66"/>
                <p:cNvSpPr>
                  <a:spLocks noChangeArrowheads="1"/>
                </p:cNvSpPr>
                <p:nvPr/>
              </p:nvSpPr>
              <p:spPr bwMode="auto">
                <a:xfrm>
                  <a:off x="0" y="2743"/>
                  <a:ext cx="888" cy="633"/>
                </a:xfrm>
                <a:prstGeom prst="rect">
                  <a:avLst/>
                </a:prstGeom>
                <a:noFill/>
                <a:ln w="7">
                  <a:solidFill>
                    <a:srgbClr val="A0A0A0"/>
                  </a:solidFill>
                  <a:miter lim="800000"/>
                  <a:headEnd/>
                  <a:tailEnd/>
                </a:ln>
                <a:effectLst/>
              </p:spPr>
              <p:txBody>
                <a:bodyPr/>
                <a:lstStyle/>
                <a:p>
                  <a:endParaRPr lang="es-ES"/>
                </a:p>
              </p:txBody>
            </p:sp>
          </p:grpSp>
          <p:grpSp>
            <p:nvGrpSpPr>
              <p:cNvPr id="205891" name="Group 67"/>
              <p:cNvGrpSpPr>
                <a:grpSpLocks/>
              </p:cNvGrpSpPr>
              <p:nvPr/>
            </p:nvGrpSpPr>
            <p:grpSpPr bwMode="auto">
              <a:xfrm>
                <a:off x="888" y="2743"/>
                <a:ext cx="1180" cy="633"/>
                <a:chOff x="888" y="2743"/>
                <a:chExt cx="1180" cy="633"/>
              </a:xfrm>
            </p:grpSpPr>
            <p:sp>
              <p:nvSpPr>
                <p:cNvPr id="205892" name="Rectangle 68"/>
                <p:cNvSpPr>
                  <a:spLocks noChangeArrowheads="1"/>
                </p:cNvSpPr>
                <p:nvPr/>
              </p:nvSpPr>
              <p:spPr bwMode="auto">
                <a:xfrm>
                  <a:off x="916" y="2743"/>
                  <a:ext cx="1124" cy="633"/>
                </a:xfrm>
                <a:prstGeom prst="rect">
                  <a:avLst/>
                </a:prstGeom>
                <a:noFill/>
                <a:ln w="9525">
                  <a:noFill/>
                  <a:miter lim="800000"/>
                  <a:headEnd/>
                  <a:tailEnd/>
                </a:ln>
                <a:effectLst/>
              </p:spPr>
              <p:txBody>
                <a:bodyPr/>
                <a:lstStyle/>
                <a:p>
                  <a:pPr algn="just">
                    <a:tabLst>
                      <a:tab pos="-457200" algn="l"/>
                    </a:tabLst>
                  </a:pPr>
                  <a:r>
                    <a:rPr lang="es-ES_tradnl" sz="1600">
                      <a:cs typeface="Times New Roman" pitchFamily="18" charset="0"/>
                    </a:rPr>
                    <a:t>Las células son rotas por medio de una molienda con abrasivos</a:t>
                  </a:r>
                </a:p>
                <a:p>
                  <a:pPr eaLnBrk="0" hangingPunct="0">
                    <a:tabLst>
                      <a:tab pos="-457200" algn="l"/>
                    </a:tabLst>
                  </a:pPr>
                  <a:endParaRPr lang="es-ES_tradnl" sz="1600"/>
                </a:p>
              </p:txBody>
            </p:sp>
            <p:sp>
              <p:nvSpPr>
                <p:cNvPr id="205893" name="Rectangle 69"/>
                <p:cNvSpPr>
                  <a:spLocks noChangeArrowheads="1"/>
                </p:cNvSpPr>
                <p:nvPr/>
              </p:nvSpPr>
              <p:spPr bwMode="auto">
                <a:xfrm>
                  <a:off x="888" y="2743"/>
                  <a:ext cx="1180" cy="633"/>
                </a:xfrm>
                <a:prstGeom prst="rect">
                  <a:avLst/>
                </a:prstGeom>
                <a:noFill/>
                <a:ln w="7">
                  <a:solidFill>
                    <a:srgbClr val="A0A0A0"/>
                  </a:solidFill>
                  <a:miter lim="800000"/>
                  <a:headEnd/>
                  <a:tailEnd/>
                </a:ln>
                <a:effectLst/>
              </p:spPr>
              <p:txBody>
                <a:bodyPr/>
                <a:lstStyle/>
                <a:p>
                  <a:endParaRPr lang="es-ES"/>
                </a:p>
              </p:txBody>
            </p:sp>
          </p:grpSp>
          <p:grpSp>
            <p:nvGrpSpPr>
              <p:cNvPr id="205894" name="Group 70"/>
              <p:cNvGrpSpPr>
                <a:grpSpLocks/>
              </p:cNvGrpSpPr>
              <p:nvPr/>
            </p:nvGrpSpPr>
            <p:grpSpPr bwMode="auto">
              <a:xfrm>
                <a:off x="2068" y="2743"/>
                <a:ext cx="680" cy="633"/>
                <a:chOff x="2068" y="2743"/>
                <a:chExt cx="680" cy="633"/>
              </a:xfrm>
            </p:grpSpPr>
            <p:sp>
              <p:nvSpPr>
                <p:cNvPr id="205895" name="Rectangle 71"/>
                <p:cNvSpPr>
                  <a:spLocks noChangeArrowheads="1"/>
                </p:cNvSpPr>
                <p:nvPr/>
              </p:nvSpPr>
              <p:spPr bwMode="auto">
                <a:xfrm>
                  <a:off x="2096" y="2743"/>
                  <a:ext cx="624" cy="633"/>
                </a:xfrm>
                <a:prstGeom prst="rect">
                  <a:avLst/>
                </a:prstGeom>
                <a:noFill/>
                <a:ln w="9525">
                  <a:noFill/>
                  <a:miter lim="800000"/>
                  <a:headEnd/>
                  <a:tailEnd/>
                </a:ln>
                <a:effectLst/>
              </p:spPr>
              <p:txBody>
                <a:bodyPr/>
                <a:lstStyle/>
                <a:p>
                  <a:pPr algn="ctr">
                    <a:tabLst>
                      <a:tab pos="-457200" algn="l"/>
                    </a:tabLst>
                  </a:pPr>
                  <a:r>
                    <a:rPr lang="es-ES_tradnl" sz="1400">
                      <a:cs typeface="Times New Roman" pitchFamily="18" charset="0"/>
                    </a:rPr>
                    <a:t>Moderado</a:t>
                  </a:r>
                </a:p>
                <a:p>
                  <a:pPr algn="ctr" eaLnBrk="0" hangingPunct="0">
                    <a:tabLst>
                      <a:tab pos="-457200" algn="l"/>
                    </a:tabLst>
                  </a:pPr>
                  <a:endParaRPr lang="es-ES_tradnl"/>
                </a:p>
              </p:txBody>
            </p:sp>
            <p:sp>
              <p:nvSpPr>
                <p:cNvPr id="205896" name="Rectangle 72"/>
                <p:cNvSpPr>
                  <a:spLocks noChangeArrowheads="1"/>
                </p:cNvSpPr>
                <p:nvPr/>
              </p:nvSpPr>
              <p:spPr bwMode="auto">
                <a:xfrm>
                  <a:off x="2068" y="2743"/>
                  <a:ext cx="680" cy="633"/>
                </a:xfrm>
                <a:prstGeom prst="rect">
                  <a:avLst/>
                </a:prstGeom>
                <a:noFill/>
                <a:ln w="7">
                  <a:solidFill>
                    <a:srgbClr val="A0A0A0"/>
                  </a:solidFill>
                  <a:miter lim="800000"/>
                  <a:headEnd/>
                  <a:tailEnd/>
                </a:ln>
                <a:effectLst/>
              </p:spPr>
              <p:txBody>
                <a:bodyPr/>
                <a:lstStyle/>
                <a:p>
                  <a:endParaRPr lang="es-ES"/>
                </a:p>
              </p:txBody>
            </p:sp>
          </p:grpSp>
          <p:grpSp>
            <p:nvGrpSpPr>
              <p:cNvPr id="205897" name="Group 73"/>
              <p:cNvGrpSpPr>
                <a:grpSpLocks/>
              </p:cNvGrpSpPr>
              <p:nvPr/>
            </p:nvGrpSpPr>
            <p:grpSpPr bwMode="auto">
              <a:xfrm>
                <a:off x="2748" y="2743"/>
                <a:ext cx="870" cy="633"/>
                <a:chOff x="2748" y="2743"/>
                <a:chExt cx="870" cy="633"/>
              </a:xfrm>
            </p:grpSpPr>
            <p:sp>
              <p:nvSpPr>
                <p:cNvPr id="205898" name="Rectangle 74"/>
                <p:cNvSpPr>
                  <a:spLocks noChangeArrowheads="1"/>
                </p:cNvSpPr>
                <p:nvPr/>
              </p:nvSpPr>
              <p:spPr bwMode="auto">
                <a:xfrm>
                  <a:off x="2776" y="2743"/>
                  <a:ext cx="814" cy="633"/>
                </a:xfrm>
                <a:prstGeom prst="rect">
                  <a:avLst/>
                </a:prstGeom>
                <a:noFill/>
                <a:ln w="9525">
                  <a:noFill/>
                  <a:miter lim="800000"/>
                  <a:headEnd/>
                  <a:tailEnd/>
                </a:ln>
                <a:effectLst/>
              </p:spPr>
              <p:txBody>
                <a:bodyPr/>
                <a:lstStyle/>
                <a:p>
                  <a:pPr algn="ctr">
                    <a:tabLst>
                      <a:tab pos="-457200" algn="l"/>
                    </a:tabLst>
                  </a:pPr>
                  <a:r>
                    <a:rPr lang="es-ES_tradnl">
                      <a:cs typeface="Times New Roman" pitchFamily="18" charset="0"/>
                    </a:rPr>
                    <a:t>Barato</a:t>
                  </a:r>
                </a:p>
                <a:p>
                  <a:pPr algn="ctr" eaLnBrk="0" hangingPunct="0">
                    <a:tabLst>
                      <a:tab pos="-457200" algn="l"/>
                    </a:tabLst>
                  </a:pPr>
                  <a:endParaRPr lang="es-ES_tradnl" sz="2400"/>
                </a:p>
              </p:txBody>
            </p:sp>
            <p:sp>
              <p:nvSpPr>
                <p:cNvPr id="205899" name="Rectangle 75"/>
                <p:cNvSpPr>
                  <a:spLocks noChangeArrowheads="1"/>
                </p:cNvSpPr>
                <p:nvPr/>
              </p:nvSpPr>
              <p:spPr bwMode="auto">
                <a:xfrm>
                  <a:off x="2748" y="2743"/>
                  <a:ext cx="870" cy="633"/>
                </a:xfrm>
                <a:prstGeom prst="rect">
                  <a:avLst/>
                </a:prstGeom>
                <a:noFill/>
                <a:ln w="7">
                  <a:solidFill>
                    <a:srgbClr val="A0A0A0"/>
                  </a:solidFill>
                  <a:miter lim="800000"/>
                  <a:headEnd/>
                  <a:tailEnd/>
                </a:ln>
                <a:effectLst/>
              </p:spPr>
              <p:txBody>
                <a:bodyPr/>
                <a:lstStyle/>
                <a:p>
                  <a:endParaRPr lang="es-ES"/>
                </a:p>
              </p:txBody>
            </p:sp>
          </p:grpSp>
          <p:grpSp>
            <p:nvGrpSpPr>
              <p:cNvPr id="205900" name="Group 76"/>
              <p:cNvGrpSpPr>
                <a:grpSpLocks/>
              </p:cNvGrpSpPr>
              <p:nvPr/>
            </p:nvGrpSpPr>
            <p:grpSpPr bwMode="auto">
              <a:xfrm>
                <a:off x="3618" y="2743"/>
                <a:ext cx="1143" cy="633"/>
                <a:chOff x="3618" y="2743"/>
                <a:chExt cx="1143" cy="633"/>
              </a:xfrm>
            </p:grpSpPr>
            <p:sp>
              <p:nvSpPr>
                <p:cNvPr id="205901" name="Rectangle 77"/>
                <p:cNvSpPr>
                  <a:spLocks noChangeArrowheads="1"/>
                </p:cNvSpPr>
                <p:nvPr/>
              </p:nvSpPr>
              <p:spPr bwMode="auto">
                <a:xfrm>
                  <a:off x="3646" y="2743"/>
                  <a:ext cx="1087" cy="633"/>
                </a:xfrm>
                <a:prstGeom prst="rect">
                  <a:avLst/>
                </a:prstGeom>
                <a:noFill/>
                <a:ln w="9525">
                  <a:noFill/>
                  <a:miter lim="800000"/>
                  <a:headEnd/>
                  <a:tailEnd/>
                </a:ln>
                <a:effectLst/>
              </p:spPr>
              <p:txBody>
                <a:bodyPr/>
                <a:lstStyle/>
                <a:p>
                  <a:pPr>
                    <a:tabLst>
                      <a:tab pos="-457200" algn="l"/>
                    </a:tabLst>
                  </a:pPr>
                  <a:r>
                    <a:rPr lang="es-ES_tradnl" sz="1000">
                      <a:cs typeface="Times New Roman" pitchFamily="18" charset="0"/>
                    </a:rPr>
                    <a:t> </a:t>
                  </a:r>
                </a:p>
                <a:p>
                  <a:pPr eaLnBrk="0" hangingPunct="0">
                    <a:tabLst>
                      <a:tab pos="-457200" algn="l"/>
                    </a:tabLst>
                  </a:pPr>
                  <a:endParaRPr lang="es-ES_tradnl" sz="2400"/>
                </a:p>
              </p:txBody>
            </p:sp>
            <p:sp>
              <p:nvSpPr>
                <p:cNvPr id="205902" name="Rectangle 78"/>
                <p:cNvSpPr>
                  <a:spLocks noChangeArrowheads="1"/>
                </p:cNvSpPr>
                <p:nvPr/>
              </p:nvSpPr>
              <p:spPr bwMode="auto">
                <a:xfrm>
                  <a:off x="3618" y="2743"/>
                  <a:ext cx="1143" cy="633"/>
                </a:xfrm>
                <a:prstGeom prst="rect">
                  <a:avLst/>
                </a:prstGeom>
                <a:noFill/>
                <a:ln w="7">
                  <a:solidFill>
                    <a:srgbClr val="A0A0A0"/>
                  </a:solidFill>
                  <a:miter lim="800000"/>
                  <a:headEnd/>
                  <a:tailEnd/>
                </a:ln>
                <a:effectLst/>
              </p:spPr>
              <p:txBody>
                <a:bodyPr/>
                <a:lstStyle/>
                <a:p>
                  <a:endParaRPr lang="es-ES"/>
                </a:p>
              </p:txBody>
            </p:sp>
          </p:grpSp>
          <p:grpSp>
            <p:nvGrpSpPr>
              <p:cNvPr id="205903" name="Group 79"/>
              <p:cNvGrpSpPr>
                <a:grpSpLocks/>
              </p:cNvGrpSpPr>
              <p:nvPr/>
            </p:nvGrpSpPr>
            <p:grpSpPr bwMode="auto">
              <a:xfrm>
                <a:off x="0" y="3376"/>
                <a:ext cx="888" cy="748"/>
                <a:chOff x="0" y="3376"/>
                <a:chExt cx="888" cy="748"/>
              </a:xfrm>
            </p:grpSpPr>
            <p:sp>
              <p:nvSpPr>
                <p:cNvPr id="205904" name="Rectangle 80"/>
                <p:cNvSpPr>
                  <a:spLocks noChangeArrowheads="1"/>
                </p:cNvSpPr>
                <p:nvPr/>
              </p:nvSpPr>
              <p:spPr bwMode="auto">
                <a:xfrm>
                  <a:off x="28" y="3376"/>
                  <a:ext cx="832" cy="748"/>
                </a:xfrm>
                <a:prstGeom prst="rect">
                  <a:avLst/>
                </a:prstGeom>
                <a:noFill/>
                <a:ln w="9525">
                  <a:noFill/>
                  <a:miter lim="800000"/>
                  <a:headEnd/>
                  <a:tailEnd/>
                </a:ln>
                <a:effectLst/>
              </p:spPr>
              <p:txBody>
                <a:bodyPr/>
                <a:lstStyle/>
                <a:p>
                  <a:pPr>
                    <a:tabLst>
                      <a:tab pos="-457200" algn="l"/>
                    </a:tabLst>
                  </a:pPr>
                  <a:r>
                    <a:rPr lang="es-ES_tradnl" b="1">
                      <a:solidFill>
                        <a:srgbClr val="A50021"/>
                      </a:solidFill>
                      <a:cs typeface="Times New Roman" pitchFamily="18" charset="0"/>
                    </a:rPr>
                    <a:t>Molinos de bolas</a:t>
                  </a:r>
                </a:p>
                <a:p>
                  <a:pPr eaLnBrk="0" hangingPunct="0">
                    <a:tabLst>
                      <a:tab pos="-457200" algn="l"/>
                    </a:tabLst>
                  </a:pPr>
                  <a:endParaRPr lang="es-ES_tradnl" b="1">
                    <a:solidFill>
                      <a:srgbClr val="A50021"/>
                    </a:solidFill>
                  </a:endParaRPr>
                </a:p>
              </p:txBody>
            </p:sp>
            <p:sp>
              <p:nvSpPr>
                <p:cNvPr id="205905" name="Rectangle 81"/>
                <p:cNvSpPr>
                  <a:spLocks noChangeArrowheads="1"/>
                </p:cNvSpPr>
                <p:nvPr/>
              </p:nvSpPr>
              <p:spPr bwMode="auto">
                <a:xfrm>
                  <a:off x="0" y="3376"/>
                  <a:ext cx="888" cy="748"/>
                </a:xfrm>
                <a:prstGeom prst="rect">
                  <a:avLst/>
                </a:prstGeom>
                <a:noFill/>
                <a:ln w="7">
                  <a:solidFill>
                    <a:srgbClr val="A0A0A0"/>
                  </a:solidFill>
                  <a:miter lim="800000"/>
                  <a:headEnd/>
                  <a:tailEnd/>
                </a:ln>
                <a:effectLst/>
              </p:spPr>
              <p:txBody>
                <a:bodyPr/>
                <a:lstStyle/>
                <a:p>
                  <a:endParaRPr lang="es-ES"/>
                </a:p>
              </p:txBody>
            </p:sp>
          </p:grpSp>
          <p:grpSp>
            <p:nvGrpSpPr>
              <p:cNvPr id="205906" name="Group 82"/>
              <p:cNvGrpSpPr>
                <a:grpSpLocks/>
              </p:cNvGrpSpPr>
              <p:nvPr/>
            </p:nvGrpSpPr>
            <p:grpSpPr bwMode="auto">
              <a:xfrm>
                <a:off x="888" y="3376"/>
                <a:ext cx="1180" cy="748"/>
                <a:chOff x="888" y="3376"/>
                <a:chExt cx="1180" cy="748"/>
              </a:xfrm>
            </p:grpSpPr>
            <p:sp>
              <p:nvSpPr>
                <p:cNvPr id="205907" name="Rectangle 83"/>
                <p:cNvSpPr>
                  <a:spLocks noChangeArrowheads="1"/>
                </p:cNvSpPr>
                <p:nvPr/>
              </p:nvSpPr>
              <p:spPr bwMode="auto">
                <a:xfrm>
                  <a:off x="916" y="3376"/>
                  <a:ext cx="1124" cy="748"/>
                </a:xfrm>
                <a:prstGeom prst="rect">
                  <a:avLst/>
                </a:prstGeom>
                <a:noFill/>
                <a:ln w="9525">
                  <a:noFill/>
                  <a:miter lim="800000"/>
                  <a:headEnd/>
                  <a:tailEnd/>
                </a:ln>
                <a:effectLst/>
              </p:spPr>
              <p:txBody>
                <a:bodyPr/>
                <a:lstStyle/>
                <a:p>
                  <a:pPr algn="just">
                    <a:tabLst>
                      <a:tab pos="-457200" algn="l"/>
                    </a:tabLst>
                  </a:pPr>
                  <a:r>
                    <a:rPr lang="es-ES_tradnl">
                      <a:solidFill>
                        <a:srgbClr val="A50021"/>
                      </a:solidFill>
                      <a:cs typeface="Times New Roman" pitchFamily="18" charset="0"/>
                    </a:rPr>
                    <a:t>Las células son trituradas con bodas de acero o vidrio</a:t>
                  </a:r>
                </a:p>
                <a:p>
                  <a:pPr eaLnBrk="0" hangingPunct="0">
                    <a:tabLst>
                      <a:tab pos="-457200" algn="l"/>
                    </a:tabLst>
                  </a:pPr>
                  <a:endParaRPr lang="es-ES_tradnl" sz="2400">
                    <a:solidFill>
                      <a:srgbClr val="A50021"/>
                    </a:solidFill>
                  </a:endParaRPr>
                </a:p>
              </p:txBody>
            </p:sp>
            <p:sp>
              <p:nvSpPr>
                <p:cNvPr id="205908" name="Rectangle 84"/>
                <p:cNvSpPr>
                  <a:spLocks noChangeArrowheads="1"/>
                </p:cNvSpPr>
                <p:nvPr/>
              </p:nvSpPr>
              <p:spPr bwMode="auto">
                <a:xfrm>
                  <a:off x="888" y="3376"/>
                  <a:ext cx="1180" cy="748"/>
                </a:xfrm>
                <a:prstGeom prst="rect">
                  <a:avLst/>
                </a:prstGeom>
                <a:noFill/>
                <a:ln w="7">
                  <a:solidFill>
                    <a:srgbClr val="A0A0A0"/>
                  </a:solidFill>
                  <a:miter lim="800000"/>
                  <a:headEnd/>
                  <a:tailEnd/>
                </a:ln>
                <a:effectLst/>
              </p:spPr>
              <p:txBody>
                <a:bodyPr/>
                <a:lstStyle/>
                <a:p>
                  <a:endParaRPr lang="es-ES"/>
                </a:p>
              </p:txBody>
            </p:sp>
          </p:grpSp>
          <p:grpSp>
            <p:nvGrpSpPr>
              <p:cNvPr id="205909" name="Group 85"/>
              <p:cNvGrpSpPr>
                <a:grpSpLocks/>
              </p:cNvGrpSpPr>
              <p:nvPr/>
            </p:nvGrpSpPr>
            <p:grpSpPr bwMode="auto">
              <a:xfrm>
                <a:off x="2068" y="3376"/>
                <a:ext cx="680" cy="748"/>
                <a:chOff x="2068" y="3376"/>
                <a:chExt cx="680" cy="748"/>
              </a:xfrm>
            </p:grpSpPr>
            <p:sp>
              <p:nvSpPr>
                <p:cNvPr id="205910" name="Rectangle 86"/>
                <p:cNvSpPr>
                  <a:spLocks noChangeArrowheads="1"/>
                </p:cNvSpPr>
                <p:nvPr/>
              </p:nvSpPr>
              <p:spPr bwMode="auto">
                <a:xfrm>
                  <a:off x="2096" y="3376"/>
                  <a:ext cx="624" cy="748"/>
                </a:xfrm>
                <a:prstGeom prst="rect">
                  <a:avLst/>
                </a:prstGeom>
                <a:noFill/>
                <a:ln w="9525">
                  <a:noFill/>
                  <a:miter lim="800000"/>
                  <a:headEnd/>
                  <a:tailEnd/>
                </a:ln>
                <a:effectLst/>
              </p:spPr>
              <p:txBody>
                <a:bodyPr/>
                <a:lstStyle/>
                <a:p>
                  <a:pPr algn="ctr">
                    <a:tabLst>
                      <a:tab pos="-457200" algn="l"/>
                    </a:tabLst>
                  </a:pPr>
                  <a:r>
                    <a:rPr lang="es-ES_tradnl">
                      <a:solidFill>
                        <a:srgbClr val="A50021"/>
                      </a:solidFill>
                      <a:cs typeface="Times New Roman" pitchFamily="18" charset="0"/>
                    </a:rPr>
                    <a:t>Fuerte</a:t>
                  </a:r>
                </a:p>
                <a:p>
                  <a:pPr algn="ctr" eaLnBrk="0" hangingPunct="0">
                    <a:tabLst>
                      <a:tab pos="-457200" algn="l"/>
                    </a:tabLst>
                  </a:pPr>
                  <a:endParaRPr lang="es-ES_tradnl"/>
                </a:p>
              </p:txBody>
            </p:sp>
            <p:sp>
              <p:nvSpPr>
                <p:cNvPr id="205911" name="Rectangle 87"/>
                <p:cNvSpPr>
                  <a:spLocks noChangeArrowheads="1"/>
                </p:cNvSpPr>
                <p:nvPr/>
              </p:nvSpPr>
              <p:spPr bwMode="auto">
                <a:xfrm>
                  <a:off x="2068" y="3376"/>
                  <a:ext cx="680" cy="748"/>
                </a:xfrm>
                <a:prstGeom prst="rect">
                  <a:avLst/>
                </a:prstGeom>
                <a:noFill/>
                <a:ln w="7">
                  <a:solidFill>
                    <a:srgbClr val="A0A0A0"/>
                  </a:solidFill>
                  <a:miter lim="800000"/>
                  <a:headEnd/>
                  <a:tailEnd/>
                </a:ln>
                <a:effectLst/>
              </p:spPr>
              <p:txBody>
                <a:bodyPr/>
                <a:lstStyle/>
                <a:p>
                  <a:endParaRPr lang="es-ES"/>
                </a:p>
              </p:txBody>
            </p:sp>
          </p:grpSp>
          <p:grpSp>
            <p:nvGrpSpPr>
              <p:cNvPr id="205912" name="Group 88"/>
              <p:cNvGrpSpPr>
                <a:grpSpLocks/>
              </p:cNvGrpSpPr>
              <p:nvPr/>
            </p:nvGrpSpPr>
            <p:grpSpPr bwMode="auto">
              <a:xfrm>
                <a:off x="2748" y="3376"/>
                <a:ext cx="870" cy="748"/>
                <a:chOff x="2748" y="3376"/>
                <a:chExt cx="870" cy="748"/>
              </a:xfrm>
            </p:grpSpPr>
            <p:sp>
              <p:nvSpPr>
                <p:cNvPr id="205913" name="Rectangle 89"/>
                <p:cNvSpPr>
                  <a:spLocks noChangeArrowheads="1"/>
                </p:cNvSpPr>
                <p:nvPr/>
              </p:nvSpPr>
              <p:spPr bwMode="auto">
                <a:xfrm>
                  <a:off x="2776" y="3376"/>
                  <a:ext cx="814" cy="748"/>
                </a:xfrm>
                <a:prstGeom prst="rect">
                  <a:avLst/>
                </a:prstGeom>
                <a:noFill/>
                <a:ln w="9525">
                  <a:noFill/>
                  <a:miter lim="800000"/>
                  <a:headEnd/>
                  <a:tailEnd/>
                </a:ln>
                <a:effectLst/>
              </p:spPr>
              <p:txBody>
                <a:bodyPr/>
                <a:lstStyle/>
                <a:p>
                  <a:pPr algn="ctr">
                    <a:tabLst>
                      <a:tab pos="-457200" algn="l"/>
                    </a:tabLst>
                  </a:pPr>
                  <a:r>
                    <a:rPr lang="es-ES_tradnl">
                      <a:solidFill>
                        <a:srgbClr val="A50021"/>
                      </a:solidFill>
                      <a:cs typeface="Times New Roman" pitchFamily="18" charset="0"/>
                    </a:rPr>
                    <a:t>Barato</a:t>
                  </a:r>
                </a:p>
                <a:p>
                  <a:pPr algn="ctr" eaLnBrk="0" hangingPunct="0">
                    <a:tabLst>
                      <a:tab pos="-457200" algn="l"/>
                    </a:tabLst>
                  </a:pPr>
                  <a:endParaRPr lang="es-ES_tradnl" sz="2400"/>
                </a:p>
              </p:txBody>
            </p:sp>
            <p:sp>
              <p:nvSpPr>
                <p:cNvPr id="205914" name="Rectangle 90"/>
                <p:cNvSpPr>
                  <a:spLocks noChangeArrowheads="1"/>
                </p:cNvSpPr>
                <p:nvPr/>
              </p:nvSpPr>
              <p:spPr bwMode="auto">
                <a:xfrm>
                  <a:off x="2748" y="3376"/>
                  <a:ext cx="870" cy="748"/>
                </a:xfrm>
                <a:prstGeom prst="rect">
                  <a:avLst/>
                </a:prstGeom>
                <a:noFill/>
                <a:ln w="7">
                  <a:solidFill>
                    <a:srgbClr val="A0A0A0"/>
                  </a:solidFill>
                  <a:miter lim="800000"/>
                  <a:headEnd/>
                  <a:tailEnd/>
                </a:ln>
                <a:effectLst/>
              </p:spPr>
              <p:txBody>
                <a:bodyPr/>
                <a:lstStyle/>
                <a:p>
                  <a:endParaRPr lang="es-ES"/>
                </a:p>
              </p:txBody>
            </p:sp>
          </p:grpSp>
          <p:grpSp>
            <p:nvGrpSpPr>
              <p:cNvPr id="205915" name="Group 91"/>
              <p:cNvGrpSpPr>
                <a:grpSpLocks/>
              </p:cNvGrpSpPr>
              <p:nvPr/>
            </p:nvGrpSpPr>
            <p:grpSpPr bwMode="auto">
              <a:xfrm>
                <a:off x="3618" y="3376"/>
                <a:ext cx="1143" cy="748"/>
                <a:chOff x="3618" y="3376"/>
                <a:chExt cx="1143" cy="748"/>
              </a:xfrm>
            </p:grpSpPr>
            <p:sp>
              <p:nvSpPr>
                <p:cNvPr id="205916" name="Rectangle 92"/>
                <p:cNvSpPr>
                  <a:spLocks noChangeArrowheads="1"/>
                </p:cNvSpPr>
                <p:nvPr/>
              </p:nvSpPr>
              <p:spPr bwMode="auto">
                <a:xfrm>
                  <a:off x="3646" y="3376"/>
                  <a:ext cx="1087" cy="748"/>
                </a:xfrm>
                <a:prstGeom prst="rect">
                  <a:avLst/>
                </a:prstGeom>
                <a:noFill/>
                <a:ln w="9525">
                  <a:noFill/>
                  <a:miter lim="800000"/>
                  <a:headEnd/>
                  <a:tailEnd/>
                </a:ln>
                <a:effectLst/>
              </p:spPr>
              <p:txBody>
                <a:bodyPr/>
                <a:lstStyle/>
                <a:p>
                  <a:pPr>
                    <a:tabLst>
                      <a:tab pos="-457200" algn="l"/>
                    </a:tabLst>
                  </a:pPr>
                  <a:r>
                    <a:rPr lang="es-ES_tradnl" sz="1400" b="1">
                      <a:solidFill>
                        <a:srgbClr val="A50021"/>
                      </a:solidFill>
                      <a:cs typeface="Times New Roman" pitchFamily="18" charset="0"/>
                    </a:rPr>
                    <a:t>Rompimiento a gran escala para suspensiones de células y células de plantas</a:t>
                  </a:r>
                </a:p>
                <a:p>
                  <a:pPr eaLnBrk="0" hangingPunct="0">
                    <a:tabLst>
                      <a:tab pos="-457200" algn="l"/>
                    </a:tabLst>
                  </a:pPr>
                  <a:endParaRPr lang="es-ES_tradnl" sz="1400" b="1">
                    <a:solidFill>
                      <a:srgbClr val="A50021"/>
                    </a:solidFill>
                  </a:endParaRPr>
                </a:p>
              </p:txBody>
            </p:sp>
            <p:sp>
              <p:nvSpPr>
                <p:cNvPr id="205917" name="Rectangle 93"/>
                <p:cNvSpPr>
                  <a:spLocks noChangeArrowheads="1"/>
                </p:cNvSpPr>
                <p:nvPr/>
              </p:nvSpPr>
              <p:spPr bwMode="auto">
                <a:xfrm>
                  <a:off x="3618" y="3376"/>
                  <a:ext cx="1143" cy="748"/>
                </a:xfrm>
                <a:prstGeom prst="rect">
                  <a:avLst/>
                </a:prstGeom>
                <a:noFill/>
                <a:ln w="7">
                  <a:solidFill>
                    <a:srgbClr val="A0A0A0"/>
                  </a:solidFill>
                  <a:miter lim="800000"/>
                  <a:headEnd/>
                  <a:tailEnd/>
                </a:ln>
                <a:effectLst/>
              </p:spPr>
              <p:txBody>
                <a:bodyPr/>
                <a:lstStyle/>
                <a:p>
                  <a:endParaRPr lang="es-ES"/>
                </a:p>
              </p:txBody>
            </p:sp>
          </p:grpSp>
        </p:grpSp>
        <p:sp>
          <p:nvSpPr>
            <p:cNvPr id="205918" name="Rectangle 94"/>
            <p:cNvSpPr>
              <a:spLocks noChangeArrowheads="1"/>
            </p:cNvSpPr>
            <p:nvPr/>
          </p:nvSpPr>
          <p:spPr bwMode="auto">
            <a:xfrm>
              <a:off x="-3" y="-3"/>
              <a:ext cx="4767" cy="4130"/>
            </a:xfrm>
            <a:prstGeom prst="rect">
              <a:avLst/>
            </a:prstGeom>
            <a:noFill/>
            <a:ln w="11112">
              <a:solidFill>
                <a:srgbClr val="A0A0A0"/>
              </a:solidFill>
              <a:miter lim="800000"/>
              <a:headEnd/>
              <a:tailEnd/>
            </a:ln>
            <a:effectLst/>
          </p:spPr>
          <p:txBody>
            <a:bodyPr/>
            <a:lstStyle/>
            <a:p>
              <a:endParaRPr lang="es-ES"/>
            </a:p>
          </p:txBody>
        </p:sp>
      </p:grpSp>
      <p:sp>
        <p:nvSpPr>
          <p:cNvPr id="205919" name="Text Box 95"/>
          <p:cNvSpPr txBox="1">
            <a:spLocks noChangeArrowheads="1"/>
          </p:cNvSpPr>
          <p:nvPr/>
        </p:nvSpPr>
        <p:spPr bwMode="auto">
          <a:xfrm>
            <a:off x="2590800" y="0"/>
            <a:ext cx="4038600" cy="457200"/>
          </a:xfrm>
          <a:prstGeom prst="rect">
            <a:avLst/>
          </a:prstGeom>
          <a:solidFill>
            <a:schemeClr val="bg1"/>
          </a:solidFill>
          <a:ln w="9525">
            <a:noFill/>
            <a:miter lim="800000"/>
            <a:headEnd/>
            <a:tailEnd/>
          </a:ln>
          <a:effectLst/>
        </p:spPr>
        <p:txBody>
          <a:bodyPr>
            <a:spAutoFit/>
          </a:bodyPr>
          <a:lstStyle/>
          <a:p>
            <a:pPr algn="ctr">
              <a:spcBef>
                <a:spcPct val="50000"/>
              </a:spcBef>
            </a:pPr>
            <a:r>
              <a:rPr lang="es-ES" sz="2400" b="1" u="sng">
                <a:solidFill>
                  <a:srgbClr val="A50021"/>
                </a:solidFill>
              </a:rPr>
              <a:t>Métodos Mecánicos</a:t>
            </a:r>
            <a:endParaRPr lang="en-US" sz="2400" b="1" u="sng">
              <a:solidFill>
                <a:srgbClr val="A5002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ChangeArrowheads="1"/>
          </p:cNvSpPr>
          <p:nvPr/>
        </p:nvSpPr>
        <p:spPr bwMode="auto">
          <a:xfrm>
            <a:off x="685800" y="2971800"/>
            <a:ext cx="7772400" cy="457200"/>
          </a:xfrm>
          <a:prstGeom prst="rect">
            <a:avLst/>
          </a:prstGeom>
          <a:noFill/>
          <a:ln w="9525">
            <a:noFill/>
            <a:miter lim="800000"/>
            <a:headEnd/>
            <a:tailEnd/>
          </a:ln>
          <a:effectLst/>
        </p:spPr>
        <p:txBody>
          <a:bodyPr anchor="ctr"/>
          <a:lstStyle/>
          <a:p>
            <a:pPr algn="ctr"/>
            <a:r>
              <a:rPr lang="es-ES" sz="4400">
                <a:solidFill>
                  <a:srgbClr val="000066"/>
                </a:solidFill>
                <a:latin typeface="Comic Sans MS" pitchFamily="66" charset="0"/>
              </a:rPr>
              <a:t>Rompimiento Celular</a:t>
            </a:r>
            <a:br>
              <a:rPr lang="es-ES" sz="4400">
                <a:solidFill>
                  <a:srgbClr val="000066"/>
                </a:solidFill>
                <a:latin typeface="Comic Sans MS" pitchFamily="66" charset="0"/>
              </a:rPr>
            </a:br>
            <a:endParaRPr lang="es-ES" sz="4400">
              <a:solidFill>
                <a:srgbClr val="000066"/>
              </a:solidFill>
              <a:latin typeface="Comic Sans MS" pitchFamily="66" charset="0"/>
            </a:endParaRPr>
          </a:p>
          <a:p>
            <a:pPr algn="ctr"/>
            <a:endParaRPr lang="es-ES" sz="4400">
              <a:solidFill>
                <a:srgbClr val="000066"/>
              </a:solidFill>
              <a:latin typeface="Comic Sans MS" pitchFamily="66" charset="0"/>
            </a:endParaRPr>
          </a:p>
          <a:p>
            <a:pPr algn="ctr"/>
            <a:r>
              <a:rPr lang="es-ES" sz="4400">
                <a:solidFill>
                  <a:srgbClr val="000066"/>
                </a:solidFill>
                <a:latin typeface="Comic Sans MS" pitchFamily="66" charset="0"/>
              </a:rPr>
              <a:t>Métodos  No- Mecánicos</a:t>
            </a:r>
            <a:br>
              <a:rPr lang="es-ES" sz="4400">
                <a:solidFill>
                  <a:srgbClr val="000066"/>
                </a:solidFill>
                <a:latin typeface="Comic Sans MS" pitchFamily="66" charset="0"/>
              </a:rPr>
            </a:br>
            <a:r>
              <a:rPr lang="es-ES" sz="4400">
                <a:solidFill>
                  <a:srgbClr val="000066"/>
                </a:solidFill>
              </a:rPr>
              <a:t/>
            </a:r>
            <a:br>
              <a:rPr lang="es-ES" sz="4400">
                <a:solidFill>
                  <a:srgbClr val="000066"/>
                </a:solidFill>
              </a:rPr>
            </a:br>
            <a:endParaRPr lang="es-ES" sz="4400">
              <a:solidFill>
                <a:srgbClr val="000066"/>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9442" name="Group 2"/>
          <p:cNvGrpSpPr>
            <a:grpSpLocks/>
          </p:cNvGrpSpPr>
          <p:nvPr/>
        </p:nvGrpSpPr>
        <p:grpSpPr bwMode="auto">
          <a:xfrm>
            <a:off x="788988" y="242888"/>
            <a:ext cx="7567612" cy="6373812"/>
            <a:chOff x="-3" y="-3"/>
            <a:chExt cx="4767" cy="4015"/>
          </a:xfrm>
        </p:grpSpPr>
        <p:grpSp>
          <p:nvGrpSpPr>
            <p:cNvPr id="189443" name="Group 3"/>
            <p:cNvGrpSpPr>
              <a:grpSpLocks/>
            </p:cNvGrpSpPr>
            <p:nvPr/>
          </p:nvGrpSpPr>
          <p:grpSpPr bwMode="auto">
            <a:xfrm>
              <a:off x="0" y="0"/>
              <a:ext cx="4761" cy="4009"/>
              <a:chOff x="0" y="0"/>
              <a:chExt cx="4761" cy="4009"/>
            </a:xfrm>
          </p:grpSpPr>
          <p:grpSp>
            <p:nvGrpSpPr>
              <p:cNvPr id="189444" name="Group 4"/>
              <p:cNvGrpSpPr>
                <a:grpSpLocks/>
              </p:cNvGrpSpPr>
              <p:nvPr/>
            </p:nvGrpSpPr>
            <p:grpSpPr bwMode="auto">
              <a:xfrm>
                <a:off x="0" y="0"/>
                <a:ext cx="888" cy="614"/>
                <a:chOff x="0" y="0"/>
                <a:chExt cx="888" cy="614"/>
              </a:xfrm>
            </p:grpSpPr>
            <p:sp>
              <p:nvSpPr>
                <p:cNvPr id="189445" name="Rectangle 5"/>
                <p:cNvSpPr>
                  <a:spLocks noChangeArrowheads="1"/>
                </p:cNvSpPr>
                <p:nvPr/>
              </p:nvSpPr>
              <p:spPr bwMode="auto">
                <a:xfrm>
                  <a:off x="28" y="0"/>
                  <a:ext cx="832" cy="614"/>
                </a:xfrm>
                <a:prstGeom prst="rect">
                  <a:avLst/>
                </a:prstGeom>
                <a:noFill/>
                <a:ln w="9525">
                  <a:noFill/>
                  <a:miter lim="800000"/>
                  <a:headEnd/>
                  <a:tailEnd/>
                </a:ln>
                <a:effectLst/>
              </p:spPr>
              <p:txBody>
                <a:bodyPr/>
                <a:lstStyle/>
                <a:p>
                  <a:pPr>
                    <a:tabLst>
                      <a:tab pos="-457200" algn="l"/>
                    </a:tabLst>
                  </a:pPr>
                  <a:r>
                    <a:rPr lang="es-ES_tradnl" sz="1200" b="1">
                      <a:cs typeface="Times New Roman" pitchFamily="18" charset="0"/>
                    </a:rPr>
                    <a:t/>
                  </a:r>
                  <a:br>
                    <a:rPr lang="es-ES_tradnl" sz="1200" b="1">
                      <a:cs typeface="Times New Roman" pitchFamily="18" charset="0"/>
                    </a:rPr>
                  </a:br>
                  <a:endParaRPr lang="es-ES_tradnl" sz="1000">
                    <a:cs typeface="Times New Roman" pitchFamily="18" charset="0"/>
                  </a:endParaRPr>
                </a:p>
                <a:p>
                  <a:pPr eaLnBrk="0" hangingPunct="0">
                    <a:tabLst>
                      <a:tab pos="-457200" algn="l"/>
                    </a:tabLst>
                  </a:pPr>
                  <a:r>
                    <a:rPr lang="es-ES_tradnl" sz="2000" b="1">
                      <a:cs typeface="Times New Roman" pitchFamily="18" charset="0"/>
                    </a:rPr>
                    <a:t>Técnicas</a:t>
                  </a:r>
                  <a:endParaRPr lang="es-ES_tradnl" sz="2000">
                    <a:cs typeface="Times New Roman" pitchFamily="18" charset="0"/>
                  </a:endParaRPr>
                </a:p>
                <a:p>
                  <a:pPr eaLnBrk="0" hangingPunct="0">
                    <a:tabLst>
                      <a:tab pos="-457200" algn="l"/>
                    </a:tabLst>
                  </a:pPr>
                  <a:endParaRPr lang="es-ES_tradnl" sz="2400"/>
                </a:p>
              </p:txBody>
            </p:sp>
            <p:sp>
              <p:nvSpPr>
                <p:cNvPr id="189446" name="Rectangle 6"/>
                <p:cNvSpPr>
                  <a:spLocks noChangeArrowheads="1"/>
                </p:cNvSpPr>
                <p:nvPr/>
              </p:nvSpPr>
              <p:spPr bwMode="auto">
                <a:xfrm>
                  <a:off x="0" y="0"/>
                  <a:ext cx="888" cy="614"/>
                </a:xfrm>
                <a:prstGeom prst="rect">
                  <a:avLst/>
                </a:prstGeom>
                <a:noFill/>
                <a:ln w="7">
                  <a:solidFill>
                    <a:srgbClr val="A0A0A0"/>
                  </a:solidFill>
                  <a:miter lim="800000"/>
                  <a:headEnd/>
                  <a:tailEnd/>
                </a:ln>
                <a:effectLst/>
              </p:spPr>
              <p:txBody>
                <a:bodyPr/>
                <a:lstStyle/>
                <a:p>
                  <a:endParaRPr lang="es-ES"/>
                </a:p>
              </p:txBody>
            </p:sp>
          </p:grpSp>
          <p:grpSp>
            <p:nvGrpSpPr>
              <p:cNvPr id="189447" name="Group 7"/>
              <p:cNvGrpSpPr>
                <a:grpSpLocks/>
              </p:cNvGrpSpPr>
              <p:nvPr/>
            </p:nvGrpSpPr>
            <p:grpSpPr bwMode="auto">
              <a:xfrm>
                <a:off x="888" y="0"/>
                <a:ext cx="1180" cy="614"/>
                <a:chOff x="888" y="0"/>
                <a:chExt cx="1180" cy="614"/>
              </a:xfrm>
            </p:grpSpPr>
            <p:sp>
              <p:nvSpPr>
                <p:cNvPr id="189448" name="Rectangle 8"/>
                <p:cNvSpPr>
                  <a:spLocks noChangeArrowheads="1"/>
                </p:cNvSpPr>
                <p:nvPr/>
              </p:nvSpPr>
              <p:spPr bwMode="auto">
                <a:xfrm>
                  <a:off x="916" y="0"/>
                  <a:ext cx="1124" cy="614"/>
                </a:xfrm>
                <a:prstGeom prst="rect">
                  <a:avLst/>
                </a:prstGeom>
                <a:noFill/>
                <a:ln w="9525">
                  <a:noFill/>
                  <a:miter lim="800000"/>
                  <a:headEnd/>
                  <a:tailEnd/>
                </a:ln>
                <a:effectLst/>
              </p:spPr>
              <p:txBody>
                <a:bodyPr/>
                <a:lstStyle/>
                <a:p>
                  <a:pPr>
                    <a:tabLst>
                      <a:tab pos="-457200" algn="l"/>
                    </a:tabLst>
                  </a:pPr>
                  <a:endParaRPr lang="es-ES_tradnl" sz="2000" b="1">
                    <a:cs typeface="Times New Roman" pitchFamily="18" charset="0"/>
                  </a:endParaRPr>
                </a:p>
                <a:p>
                  <a:pPr>
                    <a:tabLst>
                      <a:tab pos="-457200" algn="l"/>
                    </a:tabLst>
                  </a:pPr>
                  <a:r>
                    <a:rPr lang="es-ES_tradnl" sz="2000" b="1">
                      <a:cs typeface="Times New Roman" pitchFamily="18" charset="0"/>
                    </a:rPr>
                    <a:t>Principios</a:t>
                  </a:r>
                  <a:endParaRPr lang="es-ES_tradnl" sz="2000">
                    <a:cs typeface="Times New Roman" pitchFamily="18" charset="0"/>
                  </a:endParaRPr>
                </a:p>
                <a:p>
                  <a:pPr eaLnBrk="0" hangingPunct="0">
                    <a:tabLst>
                      <a:tab pos="-457200" algn="l"/>
                    </a:tabLst>
                  </a:pPr>
                  <a:endParaRPr lang="es-ES_tradnl" sz="2000"/>
                </a:p>
              </p:txBody>
            </p:sp>
            <p:sp>
              <p:nvSpPr>
                <p:cNvPr id="189449" name="Rectangle 9"/>
                <p:cNvSpPr>
                  <a:spLocks noChangeArrowheads="1"/>
                </p:cNvSpPr>
                <p:nvPr/>
              </p:nvSpPr>
              <p:spPr bwMode="auto">
                <a:xfrm>
                  <a:off x="888" y="0"/>
                  <a:ext cx="1180" cy="614"/>
                </a:xfrm>
                <a:prstGeom prst="rect">
                  <a:avLst/>
                </a:prstGeom>
                <a:noFill/>
                <a:ln w="7">
                  <a:solidFill>
                    <a:srgbClr val="A0A0A0"/>
                  </a:solidFill>
                  <a:miter lim="800000"/>
                  <a:headEnd/>
                  <a:tailEnd/>
                </a:ln>
                <a:effectLst/>
              </p:spPr>
              <p:txBody>
                <a:bodyPr/>
                <a:lstStyle/>
                <a:p>
                  <a:endParaRPr lang="es-ES"/>
                </a:p>
              </p:txBody>
            </p:sp>
          </p:grpSp>
          <p:grpSp>
            <p:nvGrpSpPr>
              <p:cNvPr id="189450" name="Group 10"/>
              <p:cNvGrpSpPr>
                <a:grpSpLocks/>
              </p:cNvGrpSpPr>
              <p:nvPr/>
            </p:nvGrpSpPr>
            <p:grpSpPr bwMode="auto">
              <a:xfrm>
                <a:off x="2068" y="0"/>
                <a:ext cx="680" cy="614"/>
                <a:chOff x="2068" y="0"/>
                <a:chExt cx="680" cy="614"/>
              </a:xfrm>
            </p:grpSpPr>
            <p:sp>
              <p:nvSpPr>
                <p:cNvPr id="189451" name="Rectangle 11"/>
                <p:cNvSpPr>
                  <a:spLocks noChangeArrowheads="1"/>
                </p:cNvSpPr>
                <p:nvPr/>
              </p:nvSpPr>
              <p:spPr bwMode="auto">
                <a:xfrm>
                  <a:off x="2096" y="0"/>
                  <a:ext cx="624" cy="614"/>
                </a:xfrm>
                <a:prstGeom prst="rect">
                  <a:avLst/>
                </a:prstGeom>
                <a:noFill/>
                <a:ln w="9525">
                  <a:noFill/>
                  <a:miter lim="800000"/>
                  <a:headEnd/>
                  <a:tailEnd/>
                </a:ln>
                <a:effectLst/>
              </p:spPr>
              <p:txBody>
                <a:bodyPr/>
                <a:lstStyle/>
                <a:p>
                  <a:pPr algn="ctr">
                    <a:tabLst>
                      <a:tab pos="-457200" algn="l"/>
                    </a:tabLst>
                  </a:pPr>
                  <a:endParaRPr lang="es-ES_tradnl" sz="2000" b="1">
                    <a:cs typeface="Times New Roman" pitchFamily="18" charset="0"/>
                  </a:endParaRPr>
                </a:p>
                <a:p>
                  <a:pPr algn="ctr">
                    <a:tabLst>
                      <a:tab pos="-457200" algn="l"/>
                    </a:tabLst>
                  </a:pPr>
                  <a:r>
                    <a:rPr lang="es-ES_tradnl" sz="2000" b="1">
                      <a:cs typeface="Times New Roman" pitchFamily="18" charset="0"/>
                    </a:rPr>
                    <a:t>Stress</a:t>
                  </a:r>
                  <a:endParaRPr lang="es-ES_tradnl" sz="2000">
                    <a:cs typeface="Times New Roman" pitchFamily="18" charset="0"/>
                  </a:endParaRPr>
                </a:p>
                <a:p>
                  <a:pPr algn="ctr" eaLnBrk="0" hangingPunct="0">
                    <a:tabLst>
                      <a:tab pos="-457200" algn="l"/>
                    </a:tabLst>
                  </a:pPr>
                  <a:endParaRPr lang="es-ES_tradnl" sz="2000"/>
                </a:p>
              </p:txBody>
            </p:sp>
            <p:sp>
              <p:nvSpPr>
                <p:cNvPr id="189452" name="Rectangle 12"/>
                <p:cNvSpPr>
                  <a:spLocks noChangeArrowheads="1"/>
                </p:cNvSpPr>
                <p:nvPr/>
              </p:nvSpPr>
              <p:spPr bwMode="auto">
                <a:xfrm>
                  <a:off x="2068" y="0"/>
                  <a:ext cx="680" cy="614"/>
                </a:xfrm>
                <a:prstGeom prst="rect">
                  <a:avLst/>
                </a:prstGeom>
                <a:noFill/>
                <a:ln w="7">
                  <a:solidFill>
                    <a:srgbClr val="A0A0A0"/>
                  </a:solidFill>
                  <a:miter lim="800000"/>
                  <a:headEnd/>
                  <a:tailEnd/>
                </a:ln>
                <a:effectLst/>
              </p:spPr>
              <p:txBody>
                <a:bodyPr/>
                <a:lstStyle/>
                <a:p>
                  <a:endParaRPr lang="es-ES"/>
                </a:p>
              </p:txBody>
            </p:sp>
          </p:grpSp>
          <p:grpSp>
            <p:nvGrpSpPr>
              <p:cNvPr id="189453" name="Group 13"/>
              <p:cNvGrpSpPr>
                <a:grpSpLocks/>
              </p:cNvGrpSpPr>
              <p:nvPr/>
            </p:nvGrpSpPr>
            <p:grpSpPr bwMode="auto">
              <a:xfrm>
                <a:off x="2748" y="0"/>
                <a:ext cx="870" cy="614"/>
                <a:chOff x="2748" y="0"/>
                <a:chExt cx="870" cy="614"/>
              </a:xfrm>
            </p:grpSpPr>
            <p:sp>
              <p:nvSpPr>
                <p:cNvPr id="189454" name="Rectangle 14"/>
                <p:cNvSpPr>
                  <a:spLocks noChangeArrowheads="1"/>
                </p:cNvSpPr>
                <p:nvPr/>
              </p:nvSpPr>
              <p:spPr bwMode="auto">
                <a:xfrm>
                  <a:off x="2776" y="0"/>
                  <a:ext cx="814" cy="614"/>
                </a:xfrm>
                <a:prstGeom prst="rect">
                  <a:avLst/>
                </a:prstGeom>
                <a:noFill/>
                <a:ln w="9525">
                  <a:noFill/>
                  <a:miter lim="800000"/>
                  <a:headEnd/>
                  <a:tailEnd/>
                </a:ln>
                <a:effectLst/>
              </p:spPr>
              <p:txBody>
                <a:bodyPr/>
                <a:lstStyle/>
                <a:p>
                  <a:pPr algn="ctr">
                    <a:tabLst>
                      <a:tab pos="-457200" algn="l"/>
                    </a:tabLst>
                  </a:pPr>
                  <a:endParaRPr lang="es-ES_tradnl" sz="2000" b="1">
                    <a:cs typeface="Times New Roman" pitchFamily="18" charset="0"/>
                  </a:endParaRPr>
                </a:p>
                <a:p>
                  <a:pPr algn="ctr">
                    <a:tabLst>
                      <a:tab pos="-457200" algn="l"/>
                    </a:tabLst>
                  </a:pPr>
                  <a:r>
                    <a:rPr lang="es-ES_tradnl" sz="2000" b="1">
                      <a:cs typeface="Times New Roman" pitchFamily="18" charset="0"/>
                    </a:rPr>
                    <a:t>Costos</a:t>
                  </a:r>
                  <a:endParaRPr lang="es-ES_tradnl" sz="2000">
                    <a:cs typeface="Times New Roman" pitchFamily="18" charset="0"/>
                  </a:endParaRPr>
                </a:p>
                <a:p>
                  <a:pPr algn="ctr" eaLnBrk="0" hangingPunct="0">
                    <a:tabLst>
                      <a:tab pos="-457200" algn="l"/>
                    </a:tabLst>
                  </a:pPr>
                  <a:endParaRPr lang="es-ES_tradnl" sz="2400"/>
                </a:p>
              </p:txBody>
            </p:sp>
            <p:sp>
              <p:nvSpPr>
                <p:cNvPr id="189455" name="Rectangle 15"/>
                <p:cNvSpPr>
                  <a:spLocks noChangeArrowheads="1"/>
                </p:cNvSpPr>
                <p:nvPr/>
              </p:nvSpPr>
              <p:spPr bwMode="auto">
                <a:xfrm>
                  <a:off x="2748" y="0"/>
                  <a:ext cx="870" cy="614"/>
                </a:xfrm>
                <a:prstGeom prst="rect">
                  <a:avLst/>
                </a:prstGeom>
                <a:noFill/>
                <a:ln w="7">
                  <a:solidFill>
                    <a:srgbClr val="A0A0A0"/>
                  </a:solidFill>
                  <a:miter lim="800000"/>
                  <a:headEnd/>
                  <a:tailEnd/>
                </a:ln>
                <a:effectLst/>
              </p:spPr>
              <p:txBody>
                <a:bodyPr/>
                <a:lstStyle/>
                <a:p>
                  <a:endParaRPr lang="es-ES"/>
                </a:p>
              </p:txBody>
            </p:sp>
          </p:grpSp>
          <p:grpSp>
            <p:nvGrpSpPr>
              <p:cNvPr id="189456" name="Group 16"/>
              <p:cNvGrpSpPr>
                <a:grpSpLocks/>
              </p:cNvGrpSpPr>
              <p:nvPr/>
            </p:nvGrpSpPr>
            <p:grpSpPr bwMode="auto">
              <a:xfrm>
                <a:off x="3618" y="0"/>
                <a:ext cx="1143" cy="614"/>
                <a:chOff x="3618" y="0"/>
                <a:chExt cx="1143" cy="614"/>
              </a:xfrm>
            </p:grpSpPr>
            <p:sp>
              <p:nvSpPr>
                <p:cNvPr id="189457" name="Rectangle 17"/>
                <p:cNvSpPr>
                  <a:spLocks noChangeArrowheads="1"/>
                </p:cNvSpPr>
                <p:nvPr/>
              </p:nvSpPr>
              <p:spPr bwMode="auto">
                <a:xfrm>
                  <a:off x="3646" y="0"/>
                  <a:ext cx="1087" cy="614"/>
                </a:xfrm>
                <a:prstGeom prst="rect">
                  <a:avLst/>
                </a:prstGeom>
                <a:noFill/>
                <a:ln w="9525">
                  <a:noFill/>
                  <a:miter lim="800000"/>
                  <a:headEnd/>
                  <a:tailEnd/>
                </a:ln>
                <a:effectLst/>
              </p:spPr>
              <p:txBody>
                <a:bodyPr/>
                <a:lstStyle/>
                <a:p>
                  <a:pPr algn="ctr">
                    <a:tabLst>
                      <a:tab pos="-457200" algn="l"/>
                    </a:tabLst>
                  </a:pPr>
                  <a:endParaRPr lang="es-ES_tradnl" sz="2000" b="1">
                    <a:cs typeface="Times New Roman" pitchFamily="18" charset="0"/>
                  </a:endParaRPr>
                </a:p>
                <a:p>
                  <a:pPr algn="ctr">
                    <a:tabLst>
                      <a:tab pos="-457200" algn="l"/>
                    </a:tabLst>
                  </a:pPr>
                  <a:r>
                    <a:rPr lang="es-ES_tradnl" sz="2000" b="1">
                      <a:cs typeface="Times New Roman" pitchFamily="18" charset="0"/>
                    </a:rPr>
                    <a:t>Ejemplos</a:t>
                  </a:r>
                  <a:endParaRPr lang="es-ES_tradnl" sz="2000">
                    <a:cs typeface="Times New Roman" pitchFamily="18" charset="0"/>
                  </a:endParaRPr>
                </a:p>
                <a:p>
                  <a:pPr algn="ctr" eaLnBrk="0" hangingPunct="0">
                    <a:tabLst>
                      <a:tab pos="-457200" algn="l"/>
                    </a:tabLst>
                  </a:pPr>
                  <a:endParaRPr lang="es-ES_tradnl" sz="2000"/>
                </a:p>
              </p:txBody>
            </p:sp>
            <p:sp>
              <p:nvSpPr>
                <p:cNvPr id="189458" name="Rectangle 18"/>
                <p:cNvSpPr>
                  <a:spLocks noChangeArrowheads="1"/>
                </p:cNvSpPr>
                <p:nvPr/>
              </p:nvSpPr>
              <p:spPr bwMode="auto">
                <a:xfrm>
                  <a:off x="3618" y="0"/>
                  <a:ext cx="1143" cy="614"/>
                </a:xfrm>
                <a:prstGeom prst="rect">
                  <a:avLst/>
                </a:prstGeom>
                <a:noFill/>
                <a:ln w="7">
                  <a:solidFill>
                    <a:srgbClr val="A0A0A0"/>
                  </a:solidFill>
                  <a:miter lim="800000"/>
                  <a:headEnd/>
                  <a:tailEnd/>
                </a:ln>
                <a:effectLst/>
              </p:spPr>
              <p:txBody>
                <a:bodyPr/>
                <a:lstStyle/>
                <a:p>
                  <a:endParaRPr lang="es-ES"/>
                </a:p>
              </p:txBody>
            </p:sp>
          </p:grpSp>
          <p:grpSp>
            <p:nvGrpSpPr>
              <p:cNvPr id="189459" name="Group 19"/>
              <p:cNvGrpSpPr>
                <a:grpSpLocks/>
              </p:cNvGrpSpPr>
              <p:nvPr/>
            </p:nvGrpSpPr>
            <p:grpSpPr bwMode="auto">
              <a:xfrm>
                <a:off x="0" y="614"/>
                <a:ext cx="888" cy="748"/>
                <a:chOff x="0" y="614"/>
                <a:chExt cx="888" cy="748"/>
              </a:xfrm>
            </p:grpSpPr>
            <p:sp>
              <p:nvSpPr>
                <p:cNvPr id="189460" name="Rectangle 20"/>
                <p:cNvSpPr>
                  <a:spLocks noChangeArrowheads="1"/>
                </p:cNvSpPr>
                <p:nvPr/>
              </p:nvSpPr>
              <p:spPr bwMode="auto">
                <a:xfrm>
                  <a:off x="28" y="614"/>
                  <a:ext cx="832" cy="748"/>
                </a:xfrm>
                <a:prstGeom prst="rect">
                  <a:avLst/>
                </a:prstGeom>
                <a:noFill/>
                <a:ln w="9525">
                  <a:noFill/>
                  <a:miter lim="800000"/>
                  <a:headEnd/>
                  <a:tailEnd/>
                </a:ln>
                <a:effectLst/>
              </p:spPr>
              <p:txBody>
                <a:bodyPr/>
                <a:lstStyle/>
                <a:p>
                  <a:pPr>
                    <a:tabLst>
                      <a:tab pos="-457200" algn="l"/>
                    </a:tabLst>
                  </a:pPr>
                  <a:r>
                    <a:rPr lang="es-ES_tradnl">
                      <a:cs typeface="Times New Roman" pitchFamily="18" charset="0"/>
                    </a:rPr>
                    <a:t>Permeabili-zación Enzimático</a:t>
                  </a:r>
                </a:p>
                <a:p>
                  <a:pPr eaLnBrk="0" hangingPunct="0">
                    <a:tabLst>
                      <a:tab pos="-457200" algn="l"/>
                    </a:tabLst>
                  </a:pPr>
                  <a:endParaRPr lang="es-ES_tradnl"/>
                </a:p>
              </p:txBody>
            </p:sp>
            <p:sp>
              <p:nvSpPr>
                <p:cNvPr id="189461" name="Rectangle 21"/>
                <p:cNvSpPr>
                  <a:spLocks noChangeArrowheads="1"/>
                </p:cNvSpPr>
                <p:nvPr/>
              </p:nvSpPr>
              <p:spPr bwMode="auto">
                <a:xfrm>
                  <a:off x="0" y="614"/>
                  <a:ext cx="888" cy="748"/>
                </a:xfrm>
                <a:prstGeom prst="rect">
                  <a:avLst/>
                </a:prstGeom>
                <a:noFill/>
                <a:ln w="7">
                  <a:solidFill>
                    <a:srgbClr val="A0A0A0"/>
                  </a:solidFill>
                  <a:miter lim="800000"/>
                  <a:headEnd/>
                  <a:tailEnd/>
                </a:ln>
                <a:effectLst/>
              </p:spPr>
              <p:txBody>
                <a:bodyPr/>
                <a:lstStyle/>
                <a:p>
                  <a:endParaRPr lang="es-ES"/>
                </a:p>
              </p:txBody>
            </p:sp>
          </p:grpSp>
          <p:grpSp>
            <p:nvGrpSpPr>
              <p:cNvPr id="189462" name="Group 22"/>
              <p:cNvGrpSpPr>
                <a:grpSpLocks/>
              </p:cNvGrpSpPr>
              <p:nvPr/>
            </p:nvGrpSpPr>
            <p:grpSpPr bwMode="auto">
              <a:xfrm>
                <a:off x="888" y="614"/>
                <a:ext cx="1180" cy="748"/>
                <a:chOff x="888" y="614"/>
                <a:chExt cx="1180" cy="748"/>
              </a:xfrm>
            </p:grpSpPr>
            <p:sp>
              <p:nvSpPr>
                <p:cNvPr id="189463" name="Rectangle 23"/>
                <p:cNvSpPr>
                  <a:spLocks noChangeArrowheads="1"/>
                </p:cNvSpPr>
                <p:nvPr/>
              </p:nvSpPr>
              <p:spPr bwMode="auto">
                <a:xfrm>
                  <a:off x="916" y="614"/>
                  <a:ext cx="1124" cy="748"/>
                </a:xfrm>
                <a:prstGeom prst="rect">
                  <a:avLst/>
                </a:prstGeom>
                <a:noFill/>
                <a:ln w="9525">
                  <a:noFill/>
                  <a:miter lim="800000"/>
                  <a:headEnd/>
                  <a:tailEnd/>
                </a:ln>
                <a:effectLst/>
              </p:spPr>
              <p:txBody>
                <a:bodyPr/>
                <a:lstStyle/>
                <a:p>
                  <a:pPr>
                    <a:tabLst>
                      <a:tab pos="-457200" algn="l"/>
                    </a:tabLst>
                  </a:pPr>
                  <a:r>
                    <a:rPr lang="es-ES_tradnl" sz="1400">
                      <a:cs typeface="Times New Roman" pitchFamily="18" charset="0"/>
                    </a:rPr>
                    <a:t>Permeabilización de la pared celular, lo cual produce el rompimiento de la célula</a:t>
                  </a:r>
                </a:p>
                <a:p>
                  <a:pPr eaLnBrk="0" hangingPunct="0">
                    <a:tabLst>
                      <a:tab pos="-457200" algn="l"/>
                    </a:tabLst>
                  </a:pPr>
                  <a:endParaRPr lang="es-ES_tradnl" sz="2400"/>
                </a:p>
              </p:txBody>
            </p:sp>
            <p:sp>
              <p:nvSpPr>
                <p:cNvPr id="189464" name="Rectangle 24"/>
                <p:cNvSpPr>
                  <a:spLocks noChangeArrowheads="1"/>
                </p:cNvSpPr>
                <p:nvPr/>
              </p:nvSpPr>
              <p:spPr bwMode="auto">
                <a:xfrm>
                  <a:off x="888" y="614"/>
                  <a:ext cx="1180" cy="748"/>
                </a:xfrm>
                <a:prstGeom prst="rect">
                  <a:avLst/>
                </a:prstGeom>
                <a:noFill/>
                <a:ln w="7">
                  <a:solidFill>
                    <a:srgbClr val="A0A0A0"/>
                  </a:solidFill>
                  <a:miter lim="800000"/>
                  <a:headEnd/>
                  <a:tailEnd/>
                </a:ln>
                <a:effectLst/>
              </p:spPr>
              <p:txBody>
                <a:bodyPr/>
                <a:lstStyle/>
                <a:p>
                  <a:endParaRPr lang="es-ES"/>
                </a:p>
              </p:txBody>
            </p:sp>
          </p:grpSp>
          <p:grpSp>
            <p:nvGrpSpPr>
              <p:cNvPr id="189465" name="Group 25"/>
              <p:cNvGrpSpPr>
                <a:grpSpLocks/>
              </p:cNvGrpSpPr>
              <p:nvPr/>
            </p:nvGrpSpPr>
            <p:grpSpPr bwMode="auto">
              <a:xfrm>
                <a:off x="2068" y="614"/>
                <a:ext cx="680" cy="748"/>
                <a:chOff x="2068" y="614"/>
                <a:chExt cx="680" cy="748"/>
              </a:xfrm>
            </p:grpSpPr>
            <p:sp>
              <p:nvSpPr>
                <p:cNvPr id="189466" name="Rectangle 26"/>
                <p:cNvSpPr>
                  <a:spLocks noChangeArrowheads="1"/>
                </p:cNvSpPr>
                <p:nvPr/>
              </p:nvSpPr>
              <p:spPr bwMode="auto">
                <a:xfrm>
                  <a:off x="2096" y="614"/>
                  <a:ext cx="624" cy="748"/>
                </a:xfrm>
                <a:prstGeom prst="rect">
                  <a:avLst/>
                </a:prstGeom>
                <a:noFill/>
                <a:ln w="9525">
                  <a:noFill/>
                  <a:miter lim="800000"/>
                  <a:headEnd/>
                  <a:tailEnd/>
                </a:ln>
                <a:effectLst/>
              </p:spPr>
              <p:txBody>
                <a:bodyPr/>
                <a:lstStyle/>
                <a:p>
                  <a:pPr algn="ctr">
                    <a:tabLst>
                      <a:tab pos="-457200" algn="l"/>
                    </a:tabLst>
                  </a:pPr>
                  <a:r>
                    <a:rPr lang="es-ES_tradnl" sz="1600">
                      <a:cs typeface="Times New Roman" pitchFamily="18" charset="0"/>
                    </a:rPr>
                    <a:t>Suave</a:t>
                  </a:r>
                </a:p>
                <a:p>
                  <a:pPr algn="ctr" eaLnBrk="0" hangingPunct="0">
                    <a:tabLst>
                      <a:tab pos="-457200" algn="l"/>
                    </a:tabLst>
                  </a:pPr>
                  <a:endParaRPr lang="es-ES_tradnl" sz="2400"/>
                </a:p>
              </p:txBody>
            </p:sp>
            <p:sp>
              <p:nvSpPr>
                <p:cNvPr id="189467" name="Rectangle 27"/>
                <p:cNvSpPr>
                  <a:spLocks noChangeArrowheads="1"/>
                </p:cNvSpPr>
                <p:nvPr/>
              </p:nvSpPr>
              <p:spPr bwMode="auto">
                <a:xfrm>
                  <a:off x="2068" y="614"/>
                  <a:ext cx="680" cy="748"/>
                </a:xfrm>
                <a:prstGeom prst="rect">
                  <a:avLst/>
                </a:prstGeom>
                <a:noFill/>
                <a:ln w="7">
                  <a:solidFill>
                    <a:srgbClr val="A0A0A0"/>
                  </a:solidFill>
                  <a:miter lim="800000"/>
                  <a:headEnd/>
                  <a:tailEnd/>
                </a:ln>
                <a:effectLst/>
              </p:spPr>
              <p:txBody>
                <a:bodyPr/>
                <a:lstStyle/>
                <a:p>
                  <a:endParaRPr lang="es-ES"/>
                </a:p>
              </p:txBody>
            </p:sp>
          </p:grpSp>
          <p:grpSp>
            <p:nvGrpSpPr>
              <p:cNvPr id="189468" name="Group 28"/>
              <p:cNvGrpSpPr>
                <a:grpSpLocks/>
              </p:cNvGrpSpPr>
              <p:nvPr/>
            </p:nvGrpSpPr>
            <p:grpSpPr bwMode="auto">
              <a:xfrm>
                <a:off x="2748" y="614"/>
                <a:ext cx="870" cy="748"/>
                <a:chOff x="2748" y="614"/>
                <a:chExt cx="870" cy="748"/>
              </a:xfrm>
            </p:grpSpPr>
            <p:sp>
              <p:nvSpPr>
                <p:cNvPr id="189469" name="Rectangle 29"/>
                <p:cNvSpPr>
                  <a:spLocks noChangeArrowheads="1"/>
                </p:cNvSpPr>
                <p:nvPr/>
              </p:nvSpPr>
              <p:spPr bwMode="auto">
                <a:xfrm>
                  <a:off x="2776" y="614"/>
                  <a:ext cx="814" cy="748"/>
                </a:xfrm>
                <a:prstGeom prst="rect">
                  <a:avLst/>
                </a:prstGeom>
                <a:noFill/>
                <a:ln w="9525">
                  <a:noFill/>
                  <a:miter lim="800000"/>
                  <a:headEnd/>
                  <a:tailEnd/>
                </a:ln>
                <a:effectLst/>
              </p:spPr>
              <p:txBody>
                <a:bodyPr/>
                <a:lstStyle/>
                <a:p>
                  <a:pPr algn="ctr">
                    <a:tabLst>
                      <a:tab pos="-457200" algn="l"/>
                    </a:tabLst>
                  </a:pPr>
                  <a:r>
                    <a:rPr lang="es-ES_tradnl">
                      <a:cs typeface="Times New Roman" pitchFamily="18" charset="0"/>
                    </a:rPr>
                    <a:t>Caro</a:t>
                  </a:r>
                </a:p>
                <a:p>
                  <a:pPr algn="ctr" eaLnBrk="0" hangingPunct="0">
                    <a:tabLst>
                      <a:tab pos="-457200" algn="l"/>
                    </a:tabLst>
                  </a:pPr>
                  <a:endParaRPr lang="es-ES_tradnl" sz="2400"/>
                </a:p>
              </p:txBody>
            </p:sp>
            <p:sp>
              <p:nvSpPr>
                <p:cNvPr id="189470" name="Rectangle 30"/>
                <p:cNvSpPr>
                  <a:spLocks noChangeArrowheads="1"/>
                </p:cNvSpPr>
                <p:nvPr/>
              </p:nvSpPr>
              <p:spPr bwMode="auto">
                <a:xfrm>
                  <a:off x="2748" y="614"/>
                  <a:ext cx="870" cy="748"/>
                </a:xfrm>
                <a:prstGeom prst="rect">
                  <a:avLst/>
                </a:prstGeom>
                <a:noFill/>
                <a:ln w="7">
                  <a:solidFill>
                    <a:srgbClr val="A0A0A0"/>
                  </a:solidFill>
                  <a:miter lim="800000"/>
                  <a:headEnd/>
                  <a:tailEnd/>
                </a:ln>
                <a:effectLst/>
              </p:spPr>
              <p:txBody>
                <a:bodyPr/>
                <a:lstStyle/>
                <a:p>
                  <a:endParaRPr lang="es-ES"/>
                </a:p>
              </p:txBody>
            </p:sp>
          </p:grpSp>
          <p:grpSp>
            <p:nvGrpSpPr>
              <p:cNvPr id="189471" name="Group 31"/>
              <p:cNvGrpSpPr>
                <a:grpSpLocks/>
              </p:cNvGrpSpPr>
              <p:nvPr/>
            </p:nvGrpSpPr>
            <p:grpSpPr bwMode="auto">
              <a:xfrm>
                <a:off x="3618" y="614"/>
                <a:ext cx="1143" cy="748"/>
                <a:chOff x="3618" y="614"/>
                <a:chExt cx="1143" cy="748"/>
              </a:xfrm>
            </p:grpSpPr>
            <p:sp>
              <p:nvSpPr>
                <p:cNvPr id="189472" name="Rectangle 32"/>
                <p:cNvSpPr>
                  <a:spLocks noChangeArrowheads="1"/>
                </p:cNvSpPr>
                <p:nvPr/>
              </p:nvSpPr>
              <p:spPr bwMode="auto">
                <a:xfrm>
                  <a:off x="3646" y="614"/>
                  <a:ext cx="1087" cy="748"/>
                </a:xfrm>
                <a:prstGeom prst="rect">
                  <a:avLst/>
                </a:prstGeom>
                <a:noFill/>
                <a:ln w="9525">
                  <a:noFill/>
                  <a:miter lim="800000"/>
                  <a:headEnd/>
                  <a:tailEnd/>
                </a:ln>
                <a:effectLst/>
              </p:spPr>
              <p:txBody>
                <a:bodyPr/>
                <a:lstStyle/>
                <a:p>
                  <a:pPr>
                    <a:tabLst>
                      <a:tab pos="-457200" algn="l"/>
                    </a:tabLst>
                  </a:pPr>
                  <a:r>
                    <a:rPr lang="es-ES_tradnl">
                      <a:cs typeface="Times New Roman" pitchFamily="18" charset="0"/>
                    </a:rPr>
                    <a:t>Tratamiento de </a:t>
                  </a:r>
                  <a:r>
                    <a:rPr lang="es-ES_tradnl" i="1">
                      <a:cs typeface="Times New Roman" pitchFamily="18" charset="0"/>
                    </a:rPr>
                    <a:t>M. lysodeikticus</a:t>
                  </a:r>
                  <a:r>
                    <a:rPr lang="es-ES_tradnl">
                      <a:cs typeface="Times New Roman" pitchFamily="18" charset="0"/>
                    </a:rPr>
                    <a:t> con lisozima.</a:t>
                  </a:r>
                </a:p>
                <a:p>
                  <a:pPr eaLnBrk="0" hangingPunct="0">
                    <a:tabLst>
                      <a:tab pos="-457200" algn="l"/>
                    </a:tabLst>
                  </a:pPr>
                  <a:endParaRPr lang="es-ES_tradnl"/>
                </a:p>
              </p:txBody>
            </p:sp>
            <p:sp>
              <p:nvSpPr>
                <p:cNvPr id="189473" name="Rectangle 33"/>
                <p:cNvSpPr>
                  <a:spLocks noChangeArrowheads="1"/>
                </p:cNvSpPr>
                <p:nvPr/>
              </p:nvSpPr>
              <p:spPr bwMode="auto">
                <a:xfrm>
                  <a:off x="3618" y="614"/>
                  <a:ext cx="1143" cy="748"/>
                </a:xfrm>
                <a:prstGeom prst="rect">
                  <a:avLst/>
                </a:prstGeom>
                <a:noFill/>
                <a:ln w="7">
                  <a:solidFill>
                    <a:srgbClr val="A0A0A0"/>
                  </a:solidFill>
                  <a:miter lim="800000"/>
                  <a:headEnd/>
                  <a:tailEnd/>
                </a:ln>
                <a:effectLst/>
              </p:spPr>
              <p:txBody>
                <a:bodyPr/>
                <a:lstStyle/>
                <a:p>
                  <a:endParaRPr lang="es-ES"/>
                </a:p>
              </p:txBody>
            </p:sp>
          </p:grpSp>
          <p:grpSp>
            <p:nvGrpSpPr>
              <p:cNvPr id="189474" name="Group 34"/>
              <p:cNvGrpSpPr>
                <a:grpSpLocks/>
              </p:cNvGrpSpPr>
              <p:nvPr/>
            </p:nvGrpSpPr>
            <p:grpSpPr bwMode="auto">
              <a:xfrm>
                <a:off x="0" y="1362"/>
                <a:ext cx="888" cy="518"/>
                <a:chOff x="0" y="1362"/>
                <a:chExt cx="888" cy="518"/>
              </a:xfrm>
            </p:grpSpPr>
            <p:sp>
              <p:nvSpPr>
                <p:cNvPr id="189475" name="Rectangle 35"/>
                <p:cNvSpPr>
                  <a:spLocks noChangeArrowheads="1"/>
                </p:cNvSpPr>
                <p:nvPr/>
              </p:nvSpPr>
              <p:spPr bwMode="auto">
                <a:xfrm>
                  <a:off x="28" y="1362"/>
                  <a:ext cx="832" cy="518"/>
                </a:xfrm>
                <a:prstGeom prst="rect">
                  <a:avLst/>
                </a:prstGeom>
                <a:noFill/>
                <a:ln w="9525">
                  <a:noFill/>
                  <a:miter lim="800000"/>
                  <a:headEnd/>
                  <a:tailEnd/>
                </a:ln>
                <a:effectLst/>
              </p:spPr>
              <p:txBody>
                <a:bodyPr/>
                <a:lstStyle/>
                <a:p>
                  <a:pPr>
                    <a:tabLst>
                      <a:tab pos="-457200" algn="l"/>
                    </a:tabLst>
                  </a:pPr>
                  <a:r>
                    <a:rPr lang="es-ES_tradnl" sz="2000">
                      <a:cs typeface="Times New Roman" pitchFamily="18" charset="0"/>
                    </a:rPr>
                    <a:t>Shock Osmótico</a:t>
                  </a:r>
                </a:p>
                <a:p>
                  <a:pPr eaLnBrk="0" hangingPunct="0">
                    <a:tabLst>
                      <a:tab pos="-457200" algn="l"/>
                    </a:tabLst>
                  </a:pPr>
                  <a:endParaRPr lang="es-ES_tradnl" sz="2400"/>
                </a:p>
              </p:txBody>
            </p:sp>
            <p:sp>
              <p:nvSpPr>
                <p:cNvPr id="189476" name="Rectangle 36"/>
                <p:cNvSpPr>
                  <a:spLocks noChangeArrowheads="1"/>
                </p:cNvSpPr>
                <p:nvPr/>
              </p:nvSpPr>
              <p:spPr bwMode="auto">
                <a:xfrm>
                  <a:off x="0" y="1362"/>
                  <a:ext cx="888" cy="518"/>
                </a:xfrm>
                <a:prstGeom prst="rect">
                  <a:avLst/>
                </a:prstGeom>
                <a:noFill/>
                <a:ln w="7">
                  <a:solidFill>
                    <a:srgbClr val="A0A0A0"/>
                  </a:solidFill>
                  <a:miter lim="800000"/>
                  <a:headEnd/>
                  <a:tailEnd/>
                </a:ln>
                <a:effectLst/>
              </p:spPr>
              <p:txBody>
                <a:bodyPr/>
                <a:lstStyle/>
                <a:p>
                  <a:endParaRPr lang="es-ES"/>
                </a:p>
              </p:txBody>
            </p:sp>
          </p:grpSp>
          <p:grpSp>
            <p:nvGrpSpPr>
              <p:cNvPr id="189477" name="Group 37"/>
              <p:cNvGrpSpPr>
                <a:grpSpLocks/>
              </p:cNvGrpSpPr>
              <p:nvPr/>
            </p:nvGrpSpPr>
            <p:grpSpPr bwMode="auto">
              <a:xfrm>
                <a:off x="888" y="1362"/>
                <a:ext cx="1180" cy="518"/>
                <a:chOff x="888" y="1362"/>
                <a:chExt cx="1180" cy="518"/>
              </a:xfrm>
            </p:grpSpPr>
            <p:sp>
              <p:nvSpPr>
                <p:cNvPr id="189478" name="Rectangle 38"/>
                <p:cNvSpPr>
                  <a:spLocks noChangeArrowheads="1"/>
                </p:cNvSpPr>
                <p:nvPr/>
              </p:nvSpPr>
              <p:spPr bwMode="auto">
                <a:xfrm>
                  <a:off x="916" y="1362"/>
                  <a:ext cx="1124" cy="518"/>
                </a:xfrm>
                <a:prstGeom prst="rect">
                  <a:avLst/>
                </a:prstGeom>
                <a:noFill/>
                <a:ln w="9525">
                  <a:noFill/>
                  <a:miter lim="800000"/>
                  <a:headEnd/>
                  <a:tailEnd/>
                </a:ln>
                <a:effectLst/>
              </p:spPr>
              <p:txBody>
                <a:bodyPr/>
                <a:lstStyle/>
                <a:p>
                  <a:pPr>
                    <a:tabLst>
                      <a:tab pos="-457200" algn="l"/>
                    </a:tabLst>
                  </a:pPr>
                  <a:r>
                    <a:rPr lang="es-ES_tradnl" sz="1600">
                      <a:cs typeface="Times New Roman" pitchFamily="18" charset="0"/>
                    </a:rPr>
                    <a:t>Ruptura Osmótica de la membrana</a:t>
                  </a:r>
                </a:p>
                <a:p>
                  <a:pPr eaLnBrk="0" hangingPunct="0">
                    <a:tabLst>
                      <a:tab pos="-457200" algn="l"/>
                    </a:tabLst>
                  </a:pPr>
                  <a:endParaRPr lang="es-ES_tradnl" sz="1600"/>
                </a:p>
              </p:txBody>
            </p:sp>
            <p:sp>
              <p:nvSpPr>
                <p:cNvPr id="189479" name="Rectangle 39"/>
                <p:cNvSpPr>
                  <a:spLocks noChangeArrowheads="1"/>
                </p:cNvSpPr>
                <p:nvPr/>
              </p:nvSpPr>
              <p:spPr bwMode="auto">
                <a:xfrm>
                  <a:off x="888" y="1362"/>
                  <a:ext cx="1180" cy="518"/>
                </a:xfrm>
                <a:prstGeom prst="rect">
                  <a:avLst/>
                </a:prstGeom>
                <a:noFill/>
                <a:ln w="7">
                  <a:solidFill>
                    <a:srgbClr val="A0A0A0"/>
                  </a:solidFill>
                  <a:miter lim="800000"/>
                  <a:headEnd/>
                  <a:tailEnd/>
                </a:ln>
                <a:effectLst/>
              </p:spPr>
              <p:txBody>
                <a:bodyPr/>
                <a:lstStyle/>
                <a:p>
                  <a:endParaRPr lang="es-ES"/>
                </a:p>
              </p:txBody>
            </p:sp>
          </p:grpSp>
          <p:grpSp>
            <p:nvGrpSpPr>
              <p:cNvPr id="189480" name="Group 40"/>
              <p:cNvGrpSpPr>
                <a:grpSpLocks/>
              </p:cNvGrpSpPr>
              <p:nvPr/>
            </p:nvGrpSpPr>
            <p:grpSpPr bwMode="auto">
              <a:xfrm>
                <a:off x="2068" y="1362"/>
                <a:ext cx="680" cy="518"/>
                <a:chOff x="2068" y="1362"/>
                <a:chExt cx="680" cy="518"/>
              </a:xfrm>
            </p:grpSpPr>
            <p:sp>
              <p:nvSpPr>
                <p:cNvPr id="189481" name="Rectangle 41"/>
                <p:cNvSpPr>
                  <a:spLocks noChangeArrowheads="1"/>
                </p:cNvSpPr>
                <p:nvPr/>
              </p:nvSpPr>
              <p:spPr bwMode="auto">
                <a:xfrm>
                  <a:off x="2096" y="1362"/>
                  <a:ext cx="624" cy="518"/>
                </a:xfrm>
                <a:prstGeom prst="rect">
                  <a:avLst/>
                </a:prstGeom>
                <a:noFill/>
                <a:ln w="9525">
                  <a:noFill/>
                  <a:miter lim="800000"/>
                  <a:headEnd/>
                  <a:tailEnd/>
                </a:ln>
                <a:effectLst/>
              </p:spPr>
              <p:txBody>
                <a:bodyPr/>
                <a:lstStyle/>
                <a:p>
                  <a:pPr algn="ctr">
                    <a:tabLst>
                      <a:tab pos="-457200" algn="l"/>
                    </a:tabLst>
                  </a:pPr>
                  <a:r>
                    <a:rPr lang="es-ES_tradnl" sz="2000">
                      <a:cs typeface="Times New Roman" pitchFamily="18" charset="0"/>
                    </a:rPr>
                    <a:t>Suave</a:t>
                  </a:r>
                </a:p>
                <a:p>
                  <a:pPr>
                    <a:tabLst>
                      <a:tab pos="-457200" algn="l"/>
                    </a:tabLst>
                  </a:pPr>
                  <a:endParaRPr lang="es-ES_tradnl" sz="2000">
                    <a:cs typeface="Times New Roman" pitchFamily="18" charset="0"/>
                  </a:endParaRPr>
                </a:p>
              </p:txBody>
            </p:sp>
            <p:sp>
              <p:nvSpPr>
                <p:cNvPr id="189482" name="Rectangle 42"/>
                <p:cNvSpPr>
                  <a:spLocks noChangeArrowheads="1"/>
                </p:cNvSpPr>
                <p:nvPr/>
              </p:nvSpPr>
              <p:spPr bwMode="auto">
                <a:xfrm>
                  <a:off x="2068" y="1362"/>
                  <a:ext cx="680" cy="518"/>
                </a:xfrm>
                <a:prstGeom prst="rect">
                  <a:avLst/>
                </a:prstGeom>
                <a:noFill/>
                <a:ln w="7">
                  <a:solidFill>
                    <a:srgbClr val="A0A0A0"/>
                  </a:solidFill>
                  <a:miter lim="800000"/>
                  <a:headEnd/>
                  <a:tailEnd/>
                </a:ln>
                <a:effectLst/>
              </p:spPr>
              <p:txBody>
                <a:bodyPr/>
                <a:lstStyle/>
                <a:p>
                  <a:endParaRPr lang="es-ES"/>
                </a:p>
              </p:txBody>
            </p:sp>
          </p:grpSp>
          <p:grpSp>
            <p:nvGrpSpPr>
              <p:cNvPr id="189483" name="Group 43"/>
              <p:cNvGrpSpPr>
                <a:grpSpLocks/>
              </p:cNvGrpSpPr>
              <p:nvPr/>
            </p:nvGrpSpPr>
            <p:grpSpPr bwMode="auto">
              <a:xfrm>
                <a:off x="2748" y="1362"/>
                <a:ext cx="870" cy="518"/>
                <a:chOff x="2748" y="1362"/>
                <a:chExt cx="870" cy="518"/>
              </a:xfrm>
            </p:grpSpPr>
            <p:sp>
              <p:nvSpPr>
                <p:cNvPr id="189484" name="Rectangle 44"/>
                <p:cNvSpPr>
                  <a:spLocks noChangeArrowheads="1"/>
                </p:cNvSpPr>
                <p:nvPr/>
              </p:nvSpPr>
              <p:spPr bwMode="auto">
                <a:xfrm>
                  <a:off x="2776" y="1362"/>
                  <a:ext cx="814" cy="518"/>
                </a:xfrm>
                <a:prstGeom prst="rect">
                  <a:avLst/>
                </a:prstGeom>
                <a:noFill/>
                <a:ln w="9525">
                  <a:noFill/>
                  <a:miter lim="800000"/>
                  <a:headEnd/>
                  <a:tailEnd/>
                </a:ln>
                <a:effectLst/>
              </p:spPr>
              <p:txBody>
                <a:bodyPr/>
                <a:lstStyle/>
                <a:p>
                  <a:pPr algn="ctr">
                    <a:tabLst>
                      <a:tab pos="-457200" algn="l"/>
                    </a:tabLst>
                  </a:pPr>
                  <a:r>
                    <a:rPr lang="es-ES_tradnl" sz="2000">
                      <a:cs typeface="Times New Roman" pitchFamily="18" charset="0"/>
                    </a:rPr>
                    <a:t>Barato</a:t>
                  </a:r>
                </a:p>
                <a:p>
                  <a:pPr algn="ctr" eaLnBrk="0" hangingPunct="0">
                    <a:tabLst>
                      <a:tab pos="-457200" algn="l"/>
                    </a:tabLst>
                  </a:pPr>
                  <a:endParaRPr lang="es-ES_tradnl" sz="2000"/>
                </a:p>
              </p:txBody>
            </p:sp>
            <p:sp>
              <p:nvSpPr>
                <p:cNvPr id="189485" name="Rectangle 45"/>
                <p:cNvSpPr>
                  <a:spLocks noChangeArrowheads="1"/>
                </p:cNvSpPr>
                <p:nvPr/>
              </p:nvSpPr>
              <p:spPr bwMode="auto">
                <a:xfrm>
                  <a:off x="2748" y="1362"/>
                  <a:ext cx="870" cy="518"/>
                </a:xfrm>
                <a:prstGeom prst="rect">
                  <a:avLst/>
                </a:prstGeom>
                <a:noFill/>
                <a:ln w="7">
                  <a:solidFill>
                    <a:srgbClr val="A0A0A0"/>
                  </a:solidFill>
                  <a:miter lim="800000"/>
                  <a:headEnd/>
                  <a:tailEnd/>
                </a:ln>
                <a:effectLst/>
              </p:spPr>
              <p:txBody>
                <a:bodyPr/>
                <a:lstStyle/>
                <a:p>
                  <a:endParaRPr lang="es-ES"/>
                </a:p>
              </p:txBody>
            </p:sp>
          </p:grpSp>
          <p:grpSp>
            <p:nvGrpSpPr>
              <p:cNvPr id="189486" name="Group 46"/>
              <p:cNvGrpSpPr>
                <a:grpSpLocks/>
              </p:cNvGrpSpPr>
              <p:nvPr/>
            </p:nvGrpSpPr>
            <p:grpSpPr bwMode="auto">
              <a:xfrm>
                <a:off x="3618" y="1362"/>
                <a:ext cx="1143" cy="518"/>
                <a:chOff x="3618" y="1362"/>
                <a:chExt cx="1143" cy="518"/>
              </a:xfrm>
            </p:grpSpPr>
            <p:sp>
              <p:nvSpPr>
                <p:cNvPr id="189487" name="Rectangle 47"/>
                <p:cNvSpPr>
                  <a:spLocks noChangeArrowheads="1"/>
                </p:cNvSpPr>
                <p:nvPr/>
              </p:nvSpPr>
              <p:spPr bwMode="auto">
                <a:xfrm>
                  <a:off x="3646" y="1362"/>
                  <a:ext cx="1087" cy="518"/>
                </a:xfrm>
                <a:prstGeom prst="rect">
                  <a:avLst/>
                </a:prstGeom>
                <a:noFill/>
                <a:ln w="9525">
                  <a:noFill/>
                  <a:miter lim="800000"/>
                  <a:headEnd/>
                  <a:tailEnd/>
                </a:ln>
                <a:effectLst/>
              </p:spPr>
              <p:txBody>
                <a:bodyPr/>
                <a:lstStyle/>
                <a:p>
                  <a:pPr>
                    <a:tabLst>
                      <a:tab pos="-457200" algn="l"/>
                    </a:tabLst>
                  </a:pPr>
                  <a:r>
                    <a:rPr lang="es-ES_tradnl" sz="1600">
                      <a:cs typeface="Times New Roman" pitchFamily="18" charset="0"/>
                    </a:rPr>
                    <a:t>Ruptura de Células de Glóbulos Rojos</a:t>
                  </a:r>
                  <a:r>
                    <a:rPr lang="es-ES_tradnl">
                      <a:cs typeface="Times New Roman" pitchFamily="18" charset="0"/>
                    </a:rPr>
                    <a:t>.</a:t>
                  </a:r>
                </a:p>
                <a:p>
                  <a:pPr eaLnBrk="0" hangingPunct="0">
                    <a:tabLst>
                      <a:tab pos="-457200" algn="l"/>
                    </a:tabLst>
                  </a:pPr>
                  <a:endParaRPr lang="es-ES_tradnl"/>
                </a:p>
              </p:txBody>
            </p:sp>
            <p:sp>
              <p:nvSpPr>
                <p:cNvPr id="189488" name="Rectangle 48"/>
                <p:cNvSpPr>
                  <a:spLocks noChangeArrowheads="1"/>
                </p:cNvSpPr>
                <p:nvPr/>
              </p:nvSpPr>
              <p:spPr bwMode="auto">
                <a:xfrm>
                  <a:off x="3618" y="1362"/>
                  <a:ext cx="1143" cy="518"/>
                </a:xfrm>
                <a:prstGeom prst="rect">
                  <a:avLst/>
                </a:prstGeom>
                <a:noFill/>
                <a:ln w="7">
                  <a:solidFill>
                    <a:srgbClr val="A0A0A0"/>
                  </a:solidFill>
                  <a:miter lim="800000"/>
                  <a:headEnd/>
                  <a:tailEnd/>
                </a:ln>
                <a:effectLst/>
              </p:spPr>
              <p:txBody>
                <a:bodyPr/>
                <a:lstStyle/>
                <a:p>
                  <a:endParaRPr lang="es-ES"/>
                </a:p>
              </p:txBody>
            </p:sp>
          </p:grpSp>
          <p:grpSp>
            <p:nvGrpSpPr>
              <p:cNvPr id="189489" name="Group 49"/>
              <p:cNvGrpSpPr>
                <a:grpSpLocks/>
              </p:cNvGrpSpPr>
              <p:nvPr/>
            </p:nvGrpSpPr>
            <p:grpSpPr bwMode="auto">
              <a:xfrm>
                <a:off x="0" y="1880"/>
                <a:ext cx="888" cy="633"/>
                <a:chOff x="0" y="1880"/>
                <a:chExt cx="888" cy="633"/>
              </a:xfrm>
            </p:grpSpPr>
            <p:sp>
              <p:nvSpPr>
                <p:cNvPr id="189490" name="Rectangle 50"/>
                <p:cNvSpPr>
                  <a:spLocks noChangeArrowheads="1"/>
                </p:cNvSpPr>
                <p:nvPr/>
              </p:nvSpPr>
              <p:spPr bwMode="auto">
                <a:xfrm>
                  <a:off x="28" y="1880"/>
                  <a:ext cx="832" cy="633"/>
                </a:xfrm>
                <a:prstGeom prst="rect">
                  <a:avLst/>
                </a:prstGeom>
                <a:noFill/>
                <a:ln w="9525">
                  <a:noFill/>
                  <a:miter lim="800000"/>
                  <a:headEnd/>
                  <a:tailEnd/>
                </a:ln>
                <a:effectLst/>
              </p:spPr>
              <p:txBody>
                <a:bodyPr/>
                <a:lstStyle/>
                <a:p>
                  <a:pPr>
                    <a:tabLst>
                      <a:tab pos="-457200" algn="l"/>
                    </a:tabLst>
                  </a:pPr>
                  <a:r>
                    <a:rPr lang="es-ES_tradnl" sz="1600">
                      <a:cs typeface="Times New Roman" pitchFamily="18" charset="0"/>
                    </a:rPr>
                    <a:t>Solubiliza-ción</a:t>
                  </a:r>
                </a:p>
                <a:p>
                  <a:pPr eaLnBrk="0" hangingPunct="0">
                    <a:tabLst>
                      <a:tab pos="-457200" algn="l"/>
                    </a:tabLst>
                  </a:pPr>
                  <a:endParaRPr lang="es-ES_tradnl" sz="1600"/>
                </a:p>
              </p:txBody>
            </p:sp>
            <p:sp>
              <p:nvSpPr>
                <p:cNvPr id="189491" name="Rectangle 51"/>
                <p:cNvSpPr>
                  <a:spLocks noChangeArrowheads="1"/>
                </p:cNvSpPr>
                <p:nvPr/>
              </p:nvSpPr>
              <p:spPr bwMode="auto">
                <a:xfrm>
                  <a:off x="0" y="1880"/>
                  <a:ext cx="888" cy="633"/>
                </a:xfrm>
                <a:prstGeom prst="rect">
                  <a:avLst/>
                </a:prstGeom>
                <a:noFill/>
                <a:ln w="7">
                  <a:solidFill>
                    <a:srgbClr val="A0A0A0"/>
                  </a:solidFill>
                  <a:miter lim="800000"/>
                  <a:headEnd/>
                  <a:tailEnd/>
                </a:ln>
                <a:effectLst/>
              </p:spPr>
              <p:txBody>
                <a:bodyPr/>
                <a:lstStyle/>
                <a:p>
                  <a:endParaRPr lang="es-ES"/>
                </a:p>
              </p:txBody>
            </p:sp>
          </p:grpSp>
          <p:grpSp>
            <p:nvGrpSpPr>
              <p:cNvPr id="189492" name="Group 52"/>
              <p:cNvGrpSpPr>
                <a:grpSpLocks/>
              </p:cNvGrpSpPr>
              <p:nvPr/>
            </p:nvGrpSpPr>
            <p:grpSpPr bwMode="auto">
              <a:xfrm>
                <a:off x="888" y="1880"/>
                <a:ext cx="1180" cy="633"/>
                <a:chOff x="888" y="1880"/>
                <a:chExt cx="1180" cy="633"/>
              </a:xfrm>
            </p:grpSpPr>
            <p:sp>
              <p:nvSpPr>
                <p:cNvPr id="189493" name="Rectangle 53"/>
                <p:cNvSpPr>
                  <a:spLocks noChangeArrowheads="1"/>
                </p:cNvSpPr>
                <p:nvPr/>
              </p:nvSpPr>
              <p:spPr bwMode="auto">
                <a:xfrm>
                  <a:off x="916" y="1880"/>
                  <a:ext cx="1124" cy="633"/>
                </a:xfrm>
                <a:prstGeom prst="rect">
                  <a:avLst/>
                </a:prstGeom>
                <a:noFill/>
                <a:ln w="9525">
                  <a:noFill/>
                  <a:miter lim="800000"/>
                  <a:headEnd/>
                  <a:tailEnd/>
                </a:ln>
                <a:effectLst/>
              </p:spPr>
              <p:txBody>
                <a:bodyPr/>
                <a:lstStyle/>
                <a:p>
                  <a:pPr>
                    <a:tabLst>
                      <a:tab pos="-457200" algn="l"/>
                    </a:tabLst>
                  </a:pPr>
                  <a:r>
                    <a:rPr lang="es-ES_tradnl" sz="1600">
                      <a:cs typeface="Times New Roman" pitchFamily="18" charset="0"/>
                    </a:rPr>
                    <a:t>Disolución de la membrana celular con detergentes</a:t>
                  </a:r>
                </a:p>
                <a:p>
                  <a:pPr eaLnBrk="0" hangingPunct="0">
                    <a:tabLst>
                      <a:tab pos="-457200" algn="l"/>
                    </a:tabLst>
                  </a:pPr>
                  <a:endParaRPr lang="es-ES_tradnl" sz="1600"/>
                </a:p>
              </p:txBody>
            </p:sp>
            <p:sp>
              <p:nvSpPr>
                <p:cNvPr id="189494" name="Rectangle 54"/>
                <p:cNvSpPr>
                  <a:spLocks noChangeArrowheads="1"/>
                </p:cNvSpPr>
                <p:nvPr/>
              </p:nvSpPr>
              <p:spPr bwMode="auto">
                <a:xfrm>
                  <a:off x="888" y="1880"/>
                  <a:ext cx="1180" cy="633"/>
                </a:xfrm>
                <a:prstGeom prst="rect">
                  <a:avLst/>
                </a:prstGeom>
                <a:noFill/>
                <a:ln w="7">
                  <a:solidFill>
                    <a:srgbClr val="A0A0A0"/>
                  </a:solidFill>
                  <a:miter lim="800000"/>
                  <a:headEnd/>
                  <a:tailEnd/>
                </a:ln>
                <a:effectLst/>
              </p:spPr>
              <p:txBody>
                <a:bodyPr/>
                <a:lstStyle/>
                <a:p>
                  <a:endParaRPr lang="es-ES"/>
                </a:p>
              </p:txBody>
            </p:sp>
          </p:grpSp>
          <p:grpSp>
            <p:nvGrpSpPr>
              <p:cNvPr id="189495" name="Group 55"/>
              <p:cNvGrpSpPr>
                <a:grpSpLocks/>
              </p:cNvGrpSpPr>
              <p:nvPr/>
            </p:nvGrpSpPr>
            <p:grpSpPr bwMode="auto">
              <a:xfrm>
                <a:off x="2068" y="1880"/>
                <a:ext cx="680" cy="633"/>
                <a:chOff x="2068" y="1880"/>
                <a:chExt cx="680" cy="633"/>
              </a:xfrm>
            </p:grpSpPr>
            <p:sp>
              <p:nvSpPr>
                <p:cNvPr id="189496" name="Rectangle 56"/>
                <p:cNvSpPr>
                  <a:spLocks noChangeArrowheads="1"/>
                </p:cNvSpPr>
                <p:nvPr/>
              </p:nvSpPr>
              <p:spPr bwMode="auto">
                <a:xfrm>
                  <a:off x="2096" y="1880"/>
                  <a:ext cx="624" cy="633"/>
                </a:xfrm>
                <a:prstGeom prst="rect">
                  <a:avLst/>
                </a:prstGeom>
                <a:noFill/>
                <a:ln w="9525">
                  <a:noFill/>
                  <a:miter lim="800000"/>
                  <a:headEnd/>
                  <a:tailEnd/>
                </a:ln>
                <a:effectLst/>
              </p:spPr>
              <p:txBody>
                <a:bodyPr/>
                <a:lstStyle/>
                <a:p>
                  <a:pPr algn="ctr">
                    <a:tabLst>
                      <a:tab pos="-457200" algn="l"/>
                    </a:tabLst>
                  </a:pPr>
                  <a:r>
                    <a:rPr lang="es-ES_tradnl">
                      <a:cs typeface="Times New Roman" pitchFamily="18" charset="0"/>
                    </a:rPr>
                    <a:t>Suave</a:t>
                  </a:r>
                </a:p>
                <a:p>
                  <a:pPr algn="ctr" eaLnBrk="0" hangingPunct="0">
                    <a:tabLst>
                      <a:tab pos="-457200" algn="l"/>
                    </a:tabLst>
                  </a:pPr>
                  <a:endParaRPr lang="es-ES_tradnl" sz="2400"/>
                </a:p>
              </p:txBody>
            </p:sp>
            <p:sp>
              <p:nvSpPr>
                <p:cNvPr id="189497" name="Rectangle 57"/>
                <p:cNvSpPr>
                  <a:spLocks noChangeArrowheads="1"/>
                </p:cNvSpPr>
                <p:nvPr/>
              </p:nvSpPr>
              <p:spPr bwMode="auto">
                <a:xfrm>
                  <a:off x="2068" y="1880"/>
                  <a:ext cx="680" cy="633"/>
                </a:xfrm>
                <a:prstGeom prst="rect">
                  <a:avLst/>
                </a:prstGeom>
                <a:noFill/>
                <a:ln w="7">
                  <a:solidFill>
                    <a:srgbClr val="A0A0A0"/>
                  </a:solidFill>
                  <a:miter lim="800000"/>
                  <a:headEnd/>
                  <a:tailEnd/>
                </a:ln>
                <a:effectLst/>
              </p:spPr>
              <p:txBody>
                <a:bodyPr/>
                <a:lstStyle/>
                <a:p>
                  <a:endParaRPr lang="es-ES"/>
                </a:p>
              </p:txBody>
            </p:sp>
          </p:grpSp>
          <p:grpSp>
            <p:nvGrpSpPr>
              <p:cNvPr id="189498" name="Group 58"/>
              <p:cNvGrpSpPr>
                <a:grpSpLocks/>
              </p:cNvGrpSpPr>
              <p:nvPr/>
            </p:nvGrpSpPr>
            <p:grpSpPr bwMode="auto">
              <a:xfrm>
                <a:off x="2748" y="1880"/>
                <a:ext cx="870" cy="633"/>
                <a:chOff x="2748" y="1880"/>
                <a:chExt cx="870" cy="633"/>
              </a:xfrm>
            </p:grpSpPr>
            <p:sp>
              <p:nvSpPr>
                <p:cNvPr id="189499" name="Rectangle 59"/>
                <p:cNvSpPr>
                  <a:spLocks noChangeArrowheads="1"/>
                </p:cNvSpPr>
                <p:nvPr/>
              </p:nvSpPr>
              <p:spPr bwMode="auto">
                <a:xfrm>
                  <a:off x="2776" y="1880"/>
                  <a:ext cx="814" cy="633"/>
                </a:xfrm>
                <a:prstGeom prst="rect">
                  <a:avLst/>
                </a:prstGeom>
                <a:noFill/>
                <a:ln w="9525">
                  <a:noFill/>
                  <a:miter lim="800000"/>
                  <a:headEnd/>
                  <a:tailEnd/>
                </a:ln>
                <a:effectLst/>
              </p:spPr>
              <p:txBody>
                <a:bodyPr/>
                <a:lstStyle/>
                <a:p>
                  <a:pPr algn="ctr">
                    <a:tabLst>
                      <a:tab pos="-457200" algn="l"/>
                    </a:tabLst>
                  </a:pPr>
                  <a:r>
                    <a:rPr lang="es-ES_tradnl">
                      <a:cs typeface="Times New Roman" pitchFamily="18" charset="0"/>
                    </a:rPr>
                    <a:t>Moderada-mente Caro</a:t>
                  </a:r>
                </a:p>
                <a:p>
                  <a:pPr algn="ctr" eaLnBrk="0" hangingPunct="0">
                    <a:tabLst>
                      <a:tab pos="-457200" algn="l"/>
                    </a:tabLst>
                  </a:pPr>
                  <a:endParaRPr lang="es-ES_tradnl"/>
                </a:p>
              </p:txBody>
            </p:sp>
            <p:sp>
              <p:nvSpPr>
                <p:cNvPr id="189500" name="Rectangle 60"/>
                <p:cNvSpPr>
                  <a:spLocks noChangeArrowheads="1"/>
                </p:cNvSpPr>
                <p:nvPr/>
              </p:nvSpPr>
              <p:spPr bwMode="auto">
                <a:xfrm>
                  <a:off x="2748" y="1880"/>
                  <a:ext cx="870" cy="633"/>
                </a:xfrm>
                <a:prstGeom prst="rect">
                  <a:avLst/>
                </a:prstGeom>
                <a:noFill/>
                <a:ln w="7">
                  <a:solidFill>
                    <a:srgbClr val="A0A0A0"/>
                  </a:solidFill>
                  <a:miter lim="800000"/>
                  <a:headEnd/>
                  <a:tailEnd/>
                </a:ln>
                <a:effectLst/>
              </p:spPr>
              <p:txBody>
                <a:bodyPr/>
                <a:lstStyle/>
                <a:p>
                  <a:endParaRPr lang="es-ES"/>
                </a:p>
              </p:txBody>
            </p:sp>
          </p:grpSp>
          <p:grpSp>
            <p:nvGrpSpPr>
              <p:cNvPr id="189501" name="Group 61"/>
              <p:cNvGrpSpPr>
                <a:grpSpLocks/>
              </p:cNvGrpSpPr>
              <p:nvPr/>
            </p:nvGrpSpPr>
            <p:grpSpPr bwMode="auto">
              <a:xfrm>
                <a:off x="3618" y="1880"/>
                <a:ext cx="1143" cy="633"/>
                <a:chOff x="3618" y="1880"/>
                <a:chExt cx="1143" cy="633"/>
              </a:xfrm>
            </p:grpSpPr>
            <p:sp>
              <p:nvSpPr>
                <p:cNvPr id="189502" name="Rectangle 62"/>
                <p:cNvSpPr>
                  <a:spLocks noChangeArrowheads="1"/>
                </p:cNvSpPr>
                <p:nvPr/>
              </p:nvSpPr>
              <p:spPr bwMode="auto">
                <a:xfrm>
                  <a:off x="3646" y="1880"/>
                  <a:ext cx="1087" cy="633"/>
                </a:xfrm>
                <a:prstGeom prst="rect">
                  <a:avLst/>
                </a:prstGeom>
                <a:noFill/>
                <a:ln w="9525">
                  <a:noFill/>
                  <a:miter lim="800000"/>
                  <a:headEnd/>
                  <a:tailEnd/>
                </a:ln>
                <a:effectLst/>
              </p:spPr>
              <p:txBody>
                <a:bodyPr/>
                <a:lstStyle/>
                <a:p>
                  <a:pPr>
                    <a:tabLst>
                      <a:tab pos="-457200" algn="l"/>
                    </a:tabLst>
                  </a:pPr>
                  <a:r>
                    <a:rPr lang="es-ES_tradnl">
                      <a:cs typeface="Times New Roman" pitchFamily="18" charset="0"/>
                    </a:rPr>
                    <a:t> Rompimiento de bacterias  con SDS</a:t>
                  </a:r>
                  <a:r>
                    <a:rPr lang="es-ES_tradnl" sz="1200">
                      <a:cs typeface="Times New Roman" pitchFamily="18" charset="0"/>
                    </a:rPr>
                    <a:t>.</a:t>
                  </a:r>
                  <a:endParaRPr lang="es-ES_tradnl" sz="1000">
                    <a:cs typeface="Times New Roman" pitchFamily="18" charset="0"/>
                  </a:endParaRPr>
                </a:p>
                <a:p>
                  <a:pPr eaLnBrk="0" hangingPunct="0">
                    <a:tabLst>
                      <a:tab pos="-457200" algn="l"/>
                    </a:tabLst>
                  </a:pPr>
                  <a:endParaRPr lang="es-ES_tradnl" sz="2400"/>
                </a:p>
              </p:txBody>
            </p:sp>
            <p:sp>
              <p:nvSpPr>
                <p:cNvPr id="189503" name="Rectangle 63"/>
                <p:cNvSpPr>
                  <a:spLocks noChangeArrowheads="1"/>
                </p:cNvSpPr>
                <p:nvPr/>
              </p:nvSpPr>
              <p:spPr bwMode="auto">
                <a:xfrm>
                  <a:off x="3618" y="1880"/>
                  <a:ext cx="1143" cy="633"/>
                </a:xfrm>
                <a:prstGeom prst="rect">
                  <a:avLst/>
                </a:prstGeom>
                <a:noFill/>
                <a:ln w="7">
                  <a:solidFill>
                    <a:srgbClr val="A0A0A0"/>
                  </a:solidFill>
                  <a:miter lim="800000"/>
                  <a:headEnd/>
                  <a:tailEnd/>
                </a:ln>
                <a:effectLst/>
              </p:spPr>
              <p:txBody>
                <a:bodyPr/>
                <a:lstStyle/>
                <a:p>
                  <a:endParaRPr lang="es-ES"/>
                </a:p>
              </p:txBody>
            </p:sp>
          </p:grpSp>
          <p:grpSp>
            <p:nvGrpSpPr>
              <p:cNvPr id="189504" name="Group 64"/>
              <p:cNvGrpSpPr>
                <a:grpSpLocks/>
              </p:cNvGrpSpPr>
              <p:nvPr/>
            </p:nvGrpSpPr>
            <p:grpSpPr bwMode="auto">
              <a:xfrm>
                <a:off x="0" y="2513"/>
                <a:ext cx="888" cy="748"/>
                <a:chOff x="0" y="2513"/>
                <a:chExt cx="888" cy="748"/>
              </a:xfrm>
            </p:grpSpPr>
            <p:sp>
              <p:nvSpPr>
                <p:cNvPr id="189505" name="Rectangle 65"/>
                <p:cNvSpPr>
                  <a:spLocks noChangeArrowheads="1"/>
                </p:cNvSpPr>
                <p:nvPr/>
              </p:nvSpPr>
              <p:spPr bwMode="auto">
                <a:xfrm>
                  <a:off x="28" y="2513"/>
                  <a:ext cx="832" cy="748"/>
                </a:xfrm>
                <a:prstGeom prst="rect">
                  <a:avLst/>
                </a:prstGeom>
                <a:noFill/>
                <a:ln w="9525">
                  <a:noFill/>
                  <a:miter lim="800000"/>
                  <a:headEnd/>
                  <a:tailEnd/>
                </a:ln>
                <a:effectLst/>
              </p:spPr>
              <p:txBody>
                <a:bodyPr/>
                <a:lstStyle/>
                <a:p>
                  <a:pPr>
                    <a:tabLst>
                      <a:tab pos="-457200" algn="l"/>
                    </a:tabLst>
                  </a:pPr>
                  <a:r>
                    <a:rPr lang="es-ES_tradnl">
                      <a:cs typeface="Times New Roman" pitchFamily="18" charset="0"/>
                    </a:rPr>
                    <a:t>Disolución de Lípidos</a:t>
                  </a:r>
                </a:p>
                <a:p>
                  <a:pPr eaLnBrk="0" hangingPunct="0">
                    <a:tabLst>
                      <a:tab pos="-457200" algn="l"/>
                    </a:tabLst>
                  </a:pPr>
                  <a:endParaRPr lang="es-ES_tradnl"/>
                </a:p>
              </p:txBody>
            </p:sp>
            <p:sp>
              <p:nvSpPr>
                <p:cNvPr id="189506" name="Rectangle 66"/>
                <p:cNvSpPr>
                  <a:spLocks noChangeArrowheads="1"/>
                </p:cNvSpPr>
                <p:nvPr/>
              </p:nvSpPr>
              <p:spPr bwMode="auto">
                <a:xfrm>
                  <a:off x="0" y="2513"/>
                  <a:ext cx="888" cy="748"/>
                </a:xfrm>
                <a:prstGeom prst="rect">
                  <a:avLst/>
                </a:prstGeom>
                <a:noFill/>
                <a:ln w="7">
                  <a:solidFill>
                    <a:srgbClr val="A0A0A0"/>
                  </a:solidFill>
                  <a:miter lim="800000"/>
                  <a:headEnd/>
                  <a:tailEnd/>
                </a:ln>
                <a:effectLst/>
              </p:spPr>
              <p:txBody>
                <a:bodyPr/>
                <a:lstStyle/>
                <a:p>
                  <a:endParaRPr lang="es-ES"/>
                </a:p>
              </p:txBody>
            </p:sp>
          </p:grpSp>
          <p:grpSp>
            <p:nvGrpSpPr>
              <p:cNvPr id="189507" name="Group 67"/>
              <p:cNvGrpSpPr>
                <a:grpSpLocks/>
              </p:cNvGrpSpPr>
              <p:nvPr/>
            </p:nvGrpSpPr>
            <p:grpSpPr bwMode="auto">
              <a:xfrm>
                <a:off x="888" y="2513"/>
                <a:ext cx="1180" cy="748"/>
                <a:chOff x="888" y="2513"/>
                <a:chExt cx="1180" cy="748"/>
              </a:xfrm>
            </p:grpSpPr>
            <p:sp>
              <p:nvSpPr>
                <p:cNvPr id="189508" name="Rectangle 68"/>
                <p:cNvSpPr>
                  <a:spLocks noChangeArrowheads="1"/>
                </p:cNvSpPr>
                <p:nvPr/>
              </p:nvSpPr>
              <p:spPr bwMode="auto">
                <a:xfrm>
                  <a:off x="916" y="2513"/>
                  <a:ext cx="1124" cy="748"/>
                </a:xfrm>
                <a:prstGeom prst="rect">
                  <a:avLst/>
                </a:prstGeom>
                <a:noFill/>
                <a:ln w="9525">
                  <a:noFill/>
                  <a:miter lim="800000"/>
                  <a:headEnd/>
                  <a:tailEnd/>
                </a:ln>
                <a:effectLst/>
              </p:spPr>
              <p:txBody>
                <a:bodyPr/>
                <a:lstStyle/>
                <a:p>
                  <a:pPr>
                    <a:tabLst>
                      <a:tab pos="-457200" algn="l"/>
                    </a:tabLst>
                  </a:pPr>
                  <a:r>
                    <a:rPr lang="es-ES_tradnl" sz="1400">
                      <a:cs typeface="Times New Roman" pitchFamily="18" charset="0"/>
                    </a:rPr>
                    <a:t>Solventes orgánicos que disuelve la pared celular y también la desestabilizan</a:t>
                  </a:r>
                </a:p>
                <a:p>
                  <a:pPr eaLnBrk="0" hangingPunct="0">
                    <a:tabLst>
                      <a:tab pos="-457200" algn="l"/>
                    </a:tabLst>
                  </a:pPr>
                  <a:endParaRPr lang="es-ES_tradnl" sz="1400"/>
                </a:p>
              </p:txBody>
            </p:sp>
            <p:sp>
              <p:nvSpPr>
                <p:cNvPr id="189509" name="Rectangle 69"/>
                <p:cNvSpPr>
                  <a:spLocks noChangeArrowheads="1"/>
                </p:cNvSpPr>
                <p:nvPr/>
              </p:nvSpPr>
              <p:spPr bwMode="auto">
                <a:xfrm>
                  <a:off x="888" y="2513"/>
                  <a:ext cx="1180" cy="748"/>
                </a:xfrm>
                <a:prstGeom prst="rect">
                  <a:avLst/>
                </a:prstGeom>
                <a:noFill/>
                <a:ln w="7">
                  <a:solidFill>
                    <a:srgbClr val="A0A0A0"/>
                  </a:solidFill>
                  <a:miter lim="800000"/>
                  <a:headEnd/>
                  <a:tailEnd/>
                </a:ln>
                <a:effectLst/>
              </p:spPr>
              <p:txBody>
                <a:bodyPr/>
                <a:lstStyle/>
                <a:p>
                  <a:endParaRPr lang="es-ES"/>
                </a:p>
              </p:txBody>
            </p:sp>
          </p:grpSp>
          <p:grpSp>
            <p:nvGrpSpPr>
              <p:cNvPr id="189510" name="Group 70"/>
              <p:cNvGrpSpPr>
                <a:grpSpLocks/>
              </p:cNvGrpSpPr>
              <p:nvPr/>
            </p:nvGrpSpPr>
            <p:grpSpPr bwMode="auto">
              <a:xfrm>
                <a:off x="2068" y="2513"/>
                <a:ext cx="680" cy="748"/>
                <a:chOff x="2068" y="2513"/>
                <a:chExt cx="680" cy="748"/>
              </a:xfrm>
            </p:grpSpPr>
            <p:sp>
              <p:nvSpPr>
                <p:cNvPr id="189511" name="Rectangle 71"/>
                <p:cNvSpPr>
                  <a:spLocks noChangeArrowheads="1"/>
                </p:cNvSpPr>
                <p:nvPr/>
              </p:nvSpPr>
              <p:spPr bwMode="auto">
                <a:xfrm>
                  <a:off x="2096" y="2513"/>
                  <a:ext cx="624" cy="748"/>
                </a:xfrm>
                <a:prstGeom prst="rect">
                  <a:avLst/>
                </a:prstGeom>
                <a:noFill/>
                <a:ln w="9525">
                  <a:noFill/>
                  <a:miter lim="800000"/>
                  <a:headEnd/>
                  <a:tailEnd/>
                </a:ln>
                <a:effectLst/>
              </p:spPr>
              <p:txBody>
                <a:bodyPr/>
                <a:lstStyle/>
                <a:p>
                  <a:pPr algn="ctr">
                    <a:tabLst>
                      <a:tab pos="-457200" algn="l"/>
                    </a:tabLst>
                  </a:pPr>
                  <a:r>
                    <a:rPr lang="es-ES_tradnl" sz="2000">
                      <a:cs typeface="Times New Roman" pitchFamily="18" charset="0"/>
                    </a:rPr>
                    <a:t>Moderado</a:t>
                  </a:r>
                </a:p>
                <a:p>
                  <a:pPr algn="ctr" eaLnBrk="0" hangingPunct="0">
                    <a:tabLst>
                      <a:tab pos="-457200" algn="l"/>
                    </a:tabLst>
                  </a:pPr>
                  <a:endParaRPr lang="es-ES_tradnl" sz="2400"/>
                </a:p>
              </p:txBody>
            </p:sp>
            <p:sp>
              <p:nvSpPr>
                <p:cNvPr id="189512" name="Rectangle 72"/>
                <p:cNvSpPr>
                  <a:spLocks noChangeArrowheads="1"/>
                </p:cNvSpPr>
                <p:nvPr/>
              </p:nvSpPr>
              <p:spPr bwMode="auto">
                <a:xfrm>
                  <a:off x="2068" y="2513"/>
                  <a:ext cx="680" cy="748"/>
                </a:xfrm>
                <a:prstGeom prst="rect">
                  <a:avLst/>
                </a:prstGeom>
                <a:noFill/>
                <a:ln w="7">
                  <a:solidFill>
                    <a:srgbClr val="A0A0A0"/>
                  </a:solidFill>
                  <a:miter lim="800000"/>
                  <a:headEnd/>
                  <a:tailEnd/>
                </a:ln>
                <a:effectLst/>
              </p:spPr>
              <p:txBody>
                <a:bodyPr/>
                <a:lstStyle/>
                <a:p>
                  <a:endParaRPr lang="es-ES"/>
                </a:p>
              </p:txBody>
            </p:sp>
          </p:grpSp>
          <p:grpSp>
            <p:nvGrpSpPr>
              <p:cNvPr id="189513" name="Group 73"/>
              <p:cNvGrpSpPr>
                <a:grpSpLocks/>
              </p:cNvGrpSpPr>
              <p:nvPr/>
            </p:nvGrpSpPr>
            <p:grpSpPr bwMode="auto">
              <a:xfrm>
                <a:off x="2748" y="2513"/>
                <a:ext cx="870" cy="748"/>
                <a:chOff x="2748" y="2513"/>
                <a:chExt cx="870" cy="748"/>
              </a:xfrm>
            </p:grpSpPr>
            <p:sp>
              <p:nvSpPr>
                <p:cNvPr id="189514" name="Rectangle 74"/>
                <p:cNvSpPr>
                  <a:spLocks noChangeArrowheads="1"/>
                </p:cNvSpPr>
                <p:nvPr/>
              </p:nvSpPr>
              <p:spPr bwMode="auto">
                <a:xfrm>
                  <a:off x="2776" y="2513"/>
                  <a:ext cx="814" cy="748"/>
                </a:xfrm>
                <a:prstGeom prst="rect">
                  <a:avLst/>
                </a:prstGeom>
                <a:noFill/>
                <a:ln w="9525">
                  <a:noFill/>
                  <a:miter lim="800000"/>
                  <a:headEnd/>
                  <a:tailEnd/>
                </a:ln>
                <a:effectLst/>
              </p:spPr>
              <p:txBody>
                <a:bodyPr/>
                <a:lstStyle/>
                <a:p>
                  <a:pPr algn="ctr">
                    <a:tabLst>
                      <a:tab pos="-457200" algn="l"/>
                    </a:tabLst>
                  </a:pPr>
                  <a:r>
                    <a:rPr lang="es-ES_tradnl" sz="2000">
                      <a:cs typeface="Times New Roman" pitchFamily="18" charset="0"/>
                    </a:rPr>
                    <a:t>Barato</a:t>
                  </a:r>
                </a:p>
                <a:p>
                  <a:pPr algn="ctr" eaLnBrk="0" hangingPunct="0">
                    <a:tabLst>
                      <a:tab pos="-457200" algn="l"/>
                    </a:tabLst>
                  </a:pPr>
                  <a:endParaRPr lang="es-ES_tradnl" sz="2000"/>
                </a:p>
              </p:txBody>
            </p:sp>
            <p:sp>
              <p:nvSpPr>
                <p:cNvPr id="189515" name="Rectangle 75"/>
                <p:cNvSpPr>
                  <a:spLocks noChangeArrowheads="1"/>
                </p:cNvSpPr>
                <p:nvPr/>
              </p:nvSpPr>
              <p:spPr bwMode="auto">
                <a:xfrm>
                  <a:off x="2748" y="2513"/>
                  <a:ext cx="870" cy="748"/>
                </a:xfrm>
                <a:prstGeom prst="rect">
                  <a:avLst/>
                </a:prstGeom>
                <a:noFill/>
                <a:ln w="7">
                  <a:solidFill>
                    <a:srgbClr val="A0A0A0"/>
                  </a:solidFill>
                  <a:miter lim="800000"/>
                  <a:headEnd/>
                  <a:tailEnd/>
                </a:ln>
                <a:effectLst/>
              </p:spPr>
              <p:txBody>
                <a:bodyPr/>
                <a:lstStyle/>
                <a:p>
                  <a:endParaRPr lang="es-ES"/>
                </a:p>
              </p:txBody>
            </p:sp>
          </p:grpSp>
          <p:grpSp>
            <p:nvGrpSpPr>
              <p:cNvPr id="189516" name="Group 76"/>
              <p:cNvGrpSpPr>
                <a:grpSpLocks/>
              </p:cNvGrpSpPr>
              <p:nvPr/>
            </p:nvGrpSpPr>
            <p:grpSpPr bwMode="auto">
              <a:xfrm>
                <a:off x="3618" y="2513"/>
                <a:ext cx="1143" cy="748"/>
                <a:chOff x="3618" y="2513"/>
                <a:chExt cx="1143" cy="748"/>
              </a:xfrm>
            </p:grpSpPr>
            <p:sp>
              <p:nvSpPr>
                <p:cNvPr id="189517" name="Rectangle 77"/>
                <p:cNvSpPr>
                  <a:spLocks noChangeArrowheads="1"/>
                </p:cNvSpPr>
                <p:nvPr/>
              </p:nvSpPr>
              <p:spPr bwMode="auto">
                <a:xfrm>
                  <a:off x="3646" y="2513"/>
                  <a:ext cx="1087" cy="748"/>
                </a:xfrm>
                <a:prstGeom prst="rect">
                  <a:avLst/>
                </a:prstGeom>
                <a:noFill/>
                <a:ln w="9525">
                  <a:noFill/>
                  <a:miter lim="800000"/>
                  <a:headEnd/>
                  <a:tailEnd/>
                </a:ln>
                <a:effectLst/>
              </p:spPr>
              <p:txBody>
                <a:bodyPr/>
                <a:lstStyle/>
                <a:p>
                  <a:pPr>
                    <a:tabLst>
                      <a:tab pos="-457200" algn="l"/>
                    </a:tabLst>
                  </a:pPr>
                  <a:r>
                    <a:rPr lang="es-ES_tradnl" sz="2000">
                      <a:cs typeface="Times New Roman" pitchFamily="18" charset="0"/>
                    </a:rPr>
                    <a:t>Rompimiento de levaduras con tolueno.</a:t>
                  </a:r>
                </a:p>
                <a:p>
                  <a:pPr eaLnBrk="0" hangingPunct="0">
                    <a:tabLst>
                      <a:tab pos="-457200" algn="l"/>
                    </a:tabLst>
                  </a:pPr>
                  <a:endParaRPr lang="es-ES_tradnl" sz="2400"/>
                </a:p>
              </p:txBody>
            </p:sp>
            <p:sp>
              <p:nvSpPr>
                <p:cNvPr id="189518" name="Rectangle 78"/>
                <p:cNvSpPr>
                  <a:spLocks noChangeArrowheads="1"/>
                </p:cNvSpPr>
                <p:nvPr/>
              </p:nvSpPr>
              <p:spPr bwMode="auto">
                <a:xfrm>
                  <a:off x="3618" y="2513"/>
                  <a:ext cx="1143" cy="748"/>
                </a:xfrm>
                <a:prstGeom prst="rect">
                  <a:avLst/>
                </a:prstGeom>
                <a:noFill/>
                <a:ln w="7">
                  <a:solidFill>
                    <a:srgbClr val="A0A0A0"/>
                  </a:solidFill>
                  <a:miter lim="800000"/>
                  <a:headEnd/>
                  <a:tailEnd/>
                </a:ln>
                <a:effectLst/>
              </p:spPr>
              <p:txBody>
                <a:bodyPr/>
                <a:lstStyle/>
                <a:p>
                  <a:endParaRPr lang="es-ES"/>
                </a:p>
              </p:txBody>
            </p:sp>
          </p:grpSp>
          <p:grpSp>
            <p:nvGrpSpPr>
              <p:cNvPr id="189519" name="Group 79"/>
              <p:cNvGrpSpPr>
                <a:grpSpLocks/>
              </p:cNvGrpSpPr>
              <p:nvPr/>
            </p:nvGrpSpPr>
            <p:grpSpPr bwMode="auto">
              <a:xfrm>
                <a:off x="0" y="3261"/>
                <a:ext cx="888" cy="748"/>
                <a:chOff x="0" y="3261"/>
                <a:chExt cx="888" cy="748"/>
              </a:xfrm>
            </p:grpSpPr>
            <p:sp>
              <p:nvSpPr>
                <p:cNvPr id="189520" name="Rectangle 80"/>
                <p:cNvSpPr>
                  <a:spLocks noChangeArrowheads="1"/>
                </p:cNvSpPr>
                <p:nvPr/>
              </p:nvSpPr>
              <p:spPr bwMode="auto">
                <a:xfrm>
                  <a:off x="28" y="3261"/>
                  <a:ext cx="832" cy="748"/>
                </a:xfrm>
                <a:prstGeom prst="rect">
                  <a:avLst/>
                </a:prstGeom>
                <a:noFill/>
                <a:ln w="9525">
                  <a:noFill/>
                  <a:miter lim="800000"/>
                  <a:headEnd/>
                  <a:tailEnd/>
                </a:ln>
                <a:effectLst/>
              </p:spPr>
              <p:txBody>
                <a:bodyPr/>
                <a:lstStyle/>
                <a:p>
                  <a:pPr>
                    <a:tabLst>
                      <a:tab pos="-457200" algn="l"/>
                    </a:tabLst>
                  </a:pPr>
                  <a:r>
                    <a:rPr lang="es-ES_tradnl" sz="2000">
                      <a:cs typeface="Times New Roman" pitchFamily="18" charset="0"/>
                    </a:rPr>
                    <a:t>Tratamien-to con álcalis</a:t>
                  </a:r>
                </a:p>
                <a:p>
                  <a:pPr eaLnBrk="0" hangingPunct="0">
                    <a:tabLst>
                      <a:tab pos="-457200" algn="l"/>
                    </a:tabLst>
                  </a:pPr>
                  <a:endParaRPr lang="es-ES_tradnl" sz="2000"/>
                </a:p>
              </p:txBody>
            </p:sp>
            <p:sp>
              <p:nvSpPr>
                <p:cNvPr id="189521" name="Rectangle 81"/>
                <p:cNvSpPr>
                  <a:spLocks noChangeArrowheads="1"/>
                </p:cNvSpPr>
                <p:nvPr/>
              </p:nvSpPr>
              <p:spPr bwMode="auto">
                <a:xfrm>
                  <a:off x="0" y="3261"/>
                  <a:ext cx="888" cy="748"/>
                </a:xfrm>
                <a:prstGeom prst="rect">
                  <a:avLst/>
                </a:prstGeom>
                <a:noFill/>
                <a:ln w="7">
                  <a:solidFill>
                    <a:srgbClr val="A0A0A0"/>
                  </a:solidFill>
                  <a:miter lim="800000"/>
                  <a:headEnd/>
                  <a:tailEnd/>
                </a:ln>
                <a:effectLst/>
              </p:spPr>
              <p:txBody>
                <a:bodyPr/>
                <a:lstStyle/>
                <a:p>
                  <a:endParaRPr lang="es-ES"/>
                </a:p>
              </p:txBody>
            </p:sp>
          </p:grpSp>
          <p:grpSp>
            <p:nvGrpSpPr>
              <p:cNvPr id="189522" name="Group 82"/>
              <p:cNvGrpSpPr>
                <a:grpSpLocks/>
              </p:cNvGrpSpPr>
              <p:nvPr/>
            </p:nvGrpSpPr>
            <p:grpSpPr bwMode="auto">
              <a:xfrm>
                <a:off x="888" y="3261"/>
                <a:ext cx="1180" cy="748"/>
                <a:chOff x="888" y="3261"/>
                <a:chExt cx="1180" cy="748"/>
              </a:xfrm>
            </p:grpSpPr>
            <p:sp>
              <p:nvSpPr>
                <p:cNvPr id="189523" name="Rectangle 83"/>
                <p:cNvSpPr>
                  <a:spLocks noChangeArrowheads="1"/>
                </p:cNvSpPr>
                <p:nvPr/>
              </p:nvSpPr>
              <p:spPr bwMode="auto">
                <a:xfrm>
                  <a:off x="916" y="3261"/>
                  <a:ext cx="1124" cy="748"/>
                </a:xfrm>
                <a:prstGeom prst="rect">
                  <a:avLst/>
                </a:prstGeom>
                <a:noFill/>
                <a:ln w="9525">
                  <a:noFill/>
                  <a:miter lim="800000"/>
                  <a:headEnd/>
                  <a:tailEnd/>
                </a:ln>
                <a:effectLst/>
              </p:spPr>
              <p:txBody>
                <a:bodyPr/>
                <a:lstStyle/>
                <a:p>
                  <a:pPr>
                    <a:tabLst>
                      <a:tab pos="-457200" algn="l"/>
                    </a:tabLst>
                  </a:pPr>
                  <a:r>
                    <a:rPr lang="es-ES_tradnl" sz="1400">
                      <a:cs typeface="Times New Roman" pitchFamily="18" charset="0"/>
                    </a:rPr>
                    <a:t>Solubilización de la membrana por saponificación de los lípidos</a:t>
                  </a:r>
                </a:p>
                <a:p>
                  <a:pPr eaLnBrk="0" hangingPunct="0">
                    <a:tabLst>
                      <a:tab pos="-457200" algn="l"/>
                    </a:tabLst>
                  </a:pPr>
                  <a:endParaRPr lang="es-ES_tradnl" sz="1400"/>
                </a:p>
              </p:txBody>
            </p:sp>
            <p:sp>
              <p:nvSpPr>
                <p:cNvPr id="189524" name="Rectangle 84"/>
                <p:cNvSpPr>
                  <a:spLocks noChangeArrowheads="1"/>
                </p:cNvSpPr>
                <p:nvPr/>
              </p:nvSpPr>
              <p:spPr bwMode="auto">
                <a:xfrm>
                  <a:off x="888" y="3261"/>
                  <a:ext cx="1180" cy="748"/>
                </a:xfrm>
                <a:prstGeom prst="rect">
                  <a:avLst/>
                </a:prstGeom>
                <a:noFill/>
                <a:ln w="7">
                  <a:solidFill>
                    <a:srgbClr val="A0A0A0"/>
                  </a:solidFill>
                  <a:miter lim="800000"/>
                  <a:headEnd/>
                  <a:tailEnd/>
                </a:ln>
                <a:effectLst/>
              </p:spPr>
              <p:txBody>
                <a:bodyPr/>
                <a:lstStyle/>
                <a:p>
                  <a:endParaRPr lang="es-ES"/>
                </a:p>
              </p:txBody>
            </p:sp>
          </p:grpSp>
          <p:grpSp>
            <p:nvGrpSpPr>
              <p:cNvPr id="189525" name="Group 85"/>
              <p:cNvGrpSpPr>
                <a:grpSpLocks/>
              </p:cNvGrpSpPr>
              <p:nvPr/>
            </p:nvGrpSpPr>
            <p:grpSpPr bwMode="auto">
              <a:xfrm>
                <a:off x="2068" y="3261"/>
                <a:ext cx="680" cy="748"/>
                <a:chOff x="2068" y="3261"/>
                <a:chExt cx="680" cy="748"/>
              </a:xfrm>
            </p:grpSpPr>
            <p:sp>
              <p:nvSpPr>
                <p:cNvPr id="189526" name="Rectangle 86"/>
                <p:cNvSpPr>
                  <a:spLocks noChangeArrowheads="1"/>
                </p:cNvSpPr>
                <p:nvPr/>
              </p:nvSpPr>
              <p:spPr bwMode="auto">
                <a:xfrm>
                  <a:off x="2096" y="3261"/>
                  <a:ext cx="624" cy="748"/>
                </a:xfrm>
                <a:prstGeom prst="rect">
                  <a:avLst/>
                </a:prstGeom>
                <a:noFill/>
                <a:ln w="9525">
                  <a:noFill/>
                  <a:miter lim="800000"/>
                  <a:headEnd/>
                  <a:tailEnd/>
                </a:ln>
                <a:effectLst/>
              </p:spPr>
              <p:txBody>
                <a:bodyPr/>
                <a:lstStyle/>
                <a:p>
                  <a:pPr algn="ctr">
                    <a:tabLst>
                      <a:tab pos="-457200" algn="l"/>
                    </a:tabLst>
                  </a:pPr>
                  <a:r>
                    <a:rPr lang="es-ES_tradnl" sz="2000">
                      <a:cs typeface="Times New Roman" pitchFamily="18" charset="0"/>
                    </a:rPr>
                    <a:t>Fuerte</a:t>
                  </a:r>
                </a:p>
                <a:p>
                  <a:pPr algn="ctr" eaLnBrk="0" hangingPunct="0">
                    <a:tabLst>
                      <a:tab pos="-457200" algn="l"/>
                    </a:tabLst>
                  </a:pPr>
                  <a:endParaRPr lang="es-ES_tradnl" sz="2400"/>
                </a:p>
              </p:txBody>
            </p:sp>
            <p:sp>
              <p:nvSpPr>
                <p:cNvPr id="189527" name="Rectangle 87"/>
                <p:cNvSpPr>
                  <a:spLocks noChangeArrowheads="1"/>
                </p:cNvSpPr>
                <p:nvPr/>
              </p:nvSpPr>
              <p:spPr bwMode="auto">
                <a:xfrm>
                  <a:off x="2068" y="3261"/>
                  <a:ext cx="680" cy="748"/>
                </a:xfrm>
                <a:prstGeom prst="rect">
                  <a:avLst/>
                </a:prstGeom>
                <a:noFill/>
                <a:ln w="7">
                  <a:solidFill>
                    <a:srgbClr val="A0A0A0"/>
                  </a:solidFill>
                  <a:miter lim="800000"/>
                  <a:headEnd/>
                  <a:tailEnd/>
                </a:ln>
                <a:effectLst/>
              </p:spPr>
              <p:txBody>
                <a:bodyPr/>
                <a:lstStyle/>
                <a:p>
                  <a:endParaRPr lang="es-ES"/>
                </a:p>
              </p:txBody>
            </p:sp>
          </p:grpSp>
          <p:grpSp>
            <p:nvGrpSpPr>
              <p:cNvPr id="189528" name="Group 88"/>
              <p:cNvGrpSpPr>
                <a:grpSpLocks/>
              </p:cNvGrpSpPr>
              <p:nvPr/>
            </p:nvGrpSpPr>
            <p:grpSpPr bwMode="auto">
              <a:xfrm>
                <a:off x="2748" y="3261"/>
                <a:ext cx="870" cy="748"/>
                <a:chOff x="2748" y="3261"/>
                <a:chExt cx="870" cy="748"/>
              </a:xfrm>
            </p:grpSpPr>
            <p:sp>
              <p:nvSpPr>
                <p:cNvPr id="189529" name="Rectangle 89"/>
                <p:cNvSpPr>
                  <a:spLocks noChangeArrowheads="1"/>
                </p:cNvSpPr>
                <p:nvPr/>
              </p:nvSpPr>
              <p:spPr bwMode="auto">
                <a:xfrm>
                  <a:off x="2776" y="3261"/>
                  <a:ext cx="814" cy="748"/>
                </a:xfrm>
                <a:prstGeom prst="rect">
                  <a:avLst/>
                </a:prstGeom>
                <a:noFill/>
                <a:ln w="9525">
                  <a:noFill/>
                  <a:miter lim="800000"/>
                  <a:headEnd/>
                  <a:tailEnd/>
                </a:ln>
                <a:effectLst/>
              </p:spPr>
              <p:txBody>
                <a:bodyPr/>
                <a:lstStyle/>
                <a:p>
                  <a:pPr algn="ctr">
                    <a:tabLst>
                      <a:tab pos="-457200" algn="l"/>
                    </a:tabLst>
                  </a:pPr>
                  <a:r>
                    <a:rPr lang="es-ES_tradnl" sz="2000">
                      <a:cs typeface="Times New Roman" pitchFamily="18" charset="0"/>
                    </a:rPr>
                    <a:t>Barato</a:t>
                  </a:r>
                </a:p>
                <a:p>
                  <a:pPr algn="ctr" eaLnBrk="0" hangingPunct="0">
                    <a:tabLst>
                      <a:tab pos="-457200" algn="l"/>
                    </a:tabLst>
                  </a:pPr>
                  <a:endParaRPr lang="es-ES_tradnl" sz="2400"/>
                </a:p>
              </p:txBody>
            </p:sp>
            <p:sp>
              <p:nvSpPr>
                <p:cNvPr id="189530" name="Rectangle 90"/>
                <p:cNvSpPr>
                  <a:spLocks noChangeArrowheads="1"/>
                </p:cNvSpPr>
                <p:nvPr/>
              </p:nvSpPr>
              <p:spPr bwMode="auto">
                <a:xfrm>
                  <a:off x="2748" y="3261"/>
                  <a:ext cx="870" cy="748"/>
                </a:xfrm>
                <a:prstGeom prst="rect">
                  <a:avLst/>
                </a:prstGeom>
                <a:noFill/>
                <a:ln w="7">
                  <a:solidFill>
                    <a:srgbClr val="A0A0A0"/>
                  </a:solidFill>
                  <a:miter lim="800000"/>
                  <a:headEnd/>
                  <a:tailEnd/>
                </a:ln>
                <a:effectLst/>
              </p:spPr>
              <p:txBody>
                <a:bodyPr/>
                <a:lstStyle/>
                <a:p>
                  <a:endParaRPr lang="es-ES"/>
                </a:p>
              </p:txBody>
            </p:sp>
          </p:grpSp>
          <p:grpSp>
            <p:nvGrpSpPr>
              <p:cNvPr id="189531" name="Group 91"/>
              <p:cNvGrpSpPr>
                <a:grpSpLocks/>
              </p:cNvGrpSpPr>
              <p:nvPr/>
            </p:nvGrpSpPr>
            <p:grpSpPr bwMode="auto">
              <a:xfrm>
                <a:off x="3618" y="3261"/>
                <a:ext cx="1143" cy="748"/>
                <a:chOff x="3618" y="3261"/>
                <a:chExt cx="1143" cy="748"/>
              </a:xfrm>
            </p:grpSpPr>
            <p:sp>
              <p:nvSpPr>
                <p:cNvPr id="189532" name="Rectangle 92"/>
                <p:cNvSpPr>
                  <a:spLocks noChangeArrowheads="1"/>
                </p:cNvSpPr>
                <p:nvPr/>
              </p:nvSpPr>
              <p:spPr bwMode="auto">
                <a:xfrm>
                  <a:off x="3646" y="3261"/>
                  <a:ext cx="1087" cy="748"/>
                </a:xfrm>
                <a:prstGeom prst="rect">
                  <a:avLst/>
                </a:prstGeom>
                <a:noFill/>
                <a:ln w="9525">
                  <a:noFill/>
                  <a:miter lim="800000"/>
                  <a:headEnd/>
                  <a:tailEnd/>
                </a:ln>
                <a:effectLst/>
              </p:spPr>
              <p:txBody>
                <a:bodyPr/>
                <a:lstStyle/>
                <a:p>
                  <a:pPr>
                    <a:tabLst>
                      <a:tab pos="-457200" algn="l"/>
                    </a:tabLst>
                  </a:pPr>
                  <a:r>
                    <a:rPr lang="es-ES_tradnl" sz="1000">
                      <a:cs typeface="Times New Roman" pitchFamily="18" charset="0"/>
                    </a:rPr>
                    <a:t> </a:t>
                  </a:r>
                </a:p>
                <a:p>
                  <a:pPr eaLnBrk="0" hangingPunct="0">
                    <a:tabLst>
                      <a:tab pos="-457200" algn="l"/>
                    </a:tabLst>
                  </a:pPr>
                  <a:endParaRPr lang="es-ES_tradnl" sz="2400"/>
                </a:p>
              </p:txBody>
            </p:sp>
            <p:sp>
              <p:nvSpPr>
                <p:cNvPr id="189533" name="Rectangle 93"/>
                <p:cNvSpPr>
                  <a:spLocks noChangeArrowheads="1"/>
                </p:cNvSpPr>
                <p:nvPr/>
              </p:nvSpPr>
              <p:spPr bwMode="auto">
                <a:xfrm>
                  <a:off x="3618" y="3261"/>
                  <a:ext cx="1143" cy="748"/>
                </a:xfrm>
                <a:prstGeom prst="rect">
                  <a:avLst/>
                </a:prstGeom>
                <a:noFill/>
                <a:ln w="7">
                  <a:solidFill>
                    <a:srgbClr val="A0A0A0"/>
                  </a:solidFill>
                  <a:miter lim="800000"/>
                  <a:headEnd/>
                  <a:tailEnd/>
                </a:ln>
                <a:effectLst/>
              </p:spPr>
              <p:txBody>
                <a:bodyPr/>
                <a:lstStyle/>
                <a:p>
                  <a:endParaRPr lang="es-ES"/>
                </a:p>
              </p:txBody>
            </p:sp>
          </p:grpSp>
        </p:grpSp>
        <p:sp>
          <p:nvSpPr>
            <p:cNvPr id="189534" name="Rectangle 94"/>
            <p:cNvSpPr>
              <a:spLocks noChangeArrowheads="1"/>
            </p:cNvSpPr>
            <p:nvPr/>
          </p:nvSpPr>
          <p:spPr bwMode="auto">
            <a:xfrm>
              <a:off x="-3" y="-3"/>
              <a:ext cx="4767" cy="4015"/>
            </a:xfrm>
            <a:prstGeom prst="rect">
              <a:avLst/>
            </a:prstGeom>
            <a:noFill/>
            <a:ln w="11112">
              <a:solidFill>
                <a:srgbClr val="A0A0A0"/>
              </a:solidFill>
              <a:miter lim="800000"/>
              <a:headEnd/>
              <a:tailEnd/>
            </a:ln>
            <a:effectLst/>
          </p:spPr>
          <p:txBody>
            <a:bodyPr/>
            <a:lstStyle/>
            <a:p>
              <a:endParaRPr lang="es-ES"/>
            </a:p>
          </p:txBody>
        </p:sp>
      </p:grpSp>
      <p:sp>
        <p:nvSpPr>
          <p:cNvPr id="189535" name="Text Box 95"/>
          <p:cNvSpPr txBox="1">
            <a:spLocks noChangeArrowheads="1"/>
          </p:cNvSpPr>
          <p:nvPr/>
        </p:nvSpPr>
        <p:spPr bwMode="auto">
          <a:xfrm>
            <a:off x="2590800" y="0"/>
            <a:ext cx="4038600" cy="457200"/>
          </a:xfrm>
          <a:prstGeom prst="rect">
            <a:avLst/>
          </a:prstGeom>
          <a:solidFill>
            <a:schemeClr val="bg1"/>
          </a:solidFill>
          <a:ln w="9525">
            <a:noFill/>
            <a:miter lim="800000"/>
            <a:headEnd/>
            <a:tailEnd/>
          </a:ln>
          <a:effectLst/>
        </p:spPr>
        <p:txBody>
          <a:bodyPr>
            <a:spAutoFit/>
          </a:bodyPr>
          <a:lstStyle/>
          <a:p>
            <a:pPr algn="ctr">
              <a:spcBef>
                <a:spcPct val="50000"/>
              </a:spcBef>
            </a:pPr>
            <a:r>
              <a:rPr lang="es-ES" sz="2400" b="1" u="sng">
                <a:solidFill>
                  <a:srgbClr val="A50021"/>
                </a:solidFill>
              </a:rPr>
              <a:t>Métodos No-mecánicos</a:t>
            </a:r>
            <a:endParaRPr lang="en-US" sz="2400" b="1" u="sng">
              <a:solidFill>
                <a:srgbClr val="A5002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Text Box 2"/>
          <p:cNvSpPr txBox="1">
            <a:spLocks noChangeArrowheads="1"/>
          </p:cNvSpPr>
          <p:nvPr/>
        </p:nvSpPr>
        <p:spPr bwMode="auto">
          <a:xfrm>
            <a:off x="533400" y="228600"/>
            <a:ext cx="8077200" cy="2835275"/>
          </a:xfrm>
          <a:prstGeom prst="rect">
            <a:avLst/>
          </a:prstGeom>
          <a:noFill/>
          <a:ln w="9525">
            <a:noFill/>
            <a:miter lim="800000"/>
            <a:headEnd/>
            <a:tailEnd/>
          </a:ln>
          <a:effectLst/>
        </p:spPr>
        <p:txBody>
          <a:bodyPr>
            <a:spAutoFit/>
          </a:bodyPr>
          <a:lstStyle/>
          <a:p>
            <a:pPr algn="just" eaLnBrk="0" hangingPunct="0"/>
            <a:r>
              <a:rPr lang="es-ES_tradnl" sz="2000" b="1" u="sng">
                <a:solidFill>
                  <a:schemeClr val="accent2"/>
                </a:solidFill>
                <a:latin typeface="Comic Sans MS" pitchFamily="66" charset="0"/>
                <a:cs typeface="Times New Roman" pitchFamily="18" charset="0"/>
              </a:rPr>
              <a:t>Tratamiento enzimático</a:t>
            </a:r>
            <a:r>
              <a:rPr lang="es-ES_tradnl" sz="2000" u="sng">
                <a:solidFill>
                  <a:schemeClr val="accent2"/>
                </a:solidFill>
                <a:latin typeface="Comic Sans MS" pitchFamily="66" charset="0"/>
                <a:cs typeface="Times New Roman" pitchFamily="18" charset="0"/>
              </a:rPr>
              <a:t> </a:t>
            </a: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r>
              <a:rPr lang="es-ES_tradnl" sz="2000" b="1">
                <a:solidFill>
                  <a:schemeClr val="accent2"/>
                </a:solidFill>
                <a:latin typeface="Comic Sans MS" pitchFamily="66" charset="0"/>
                <a:cs typeface="Times New Roman" pitchFamily="18" charset="0"/>
              </a:rPr>
              <a:t>Teoría</a:t>
            </a:r>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Existen enzimas que pueden hidrolizar la membrana celular de microorganismos.  Cuando la membrana ha sido suficientemente permeabilizada, algunos compuestos intracelulares pueden ser liberados al medio. Una comparación entre un proceso de rompimiento y otro de permeabilización.</a:t>
            </a:r>
            <a:r>
              <a:rPr lang="en-US" sz="2000">
                <a:solidFill>
                  <a:schemeClr val="accent2"/>
                </a:solidFill>
                <a:latin typeface="Comic Sans MS" pitchFamily="66" charset="0"/>
                <a:cs typeface="Times New Roman" pitchFamily="18" charset="0"/>
              </a:rPr>
              <a:t> </a:t>
            </a:r>
            <a:endParaRPr lang="es-ES" sz="2000">
              <a:solidFill>
                <a:schemeClr val="accent2"/>
              </a:solidFill>
              <a:latin typeface="Comic Sans MS" pitchFamily="66" charset="0"/>
              <a:cs typeface="Times New Roman" pitchFamily="18" charset="0"/>
            </a:endParaRPr>
          </a:p>
          <a:p>
            <a:pPr algn="just" eaLnBrk="0" hangingPunct="0"/>
            <a:endParaRPr lang="es-ES_tradnl" sz="2000">
              <a:solidFill>
                <a:schemeClr val="accent2"/>
              </a:solidFill>
              <a:latin typeface="Comic Sans MS" pitchFamily="66" charset="0"/>
              <a:cs typeface="Times New Roman" pitchFamily="18" charset="0"/>
            </a:endParaRPr>
          </a:p>
        </p:txBody>
      </p:sp>
      <p:graphicFrame>
        <p:nvGraphicFramePr>
          <p:cNvPr id="190467" name="Object 3"/>
          <p:cNvGraphicFramePr>
            <a:graphicFrameLocks noChangeAspect="1"/>
          </p:cNvGraphicFramePr>
          <p:nvPr/>
        </p:nvGraphicFramePr>
        <p:xfrm>
          <a:off x="2133600" y="3200400"/>
          <a:ext cx="4876800" cy="3189288"/>
        </p:xfrm>
        <a:graphic>
          <a:graphicData uri="http://schemas.openxmlformats.org/presentationml/2006/ole">
            <p:oleObj spid="_x0000_s190467" name="Fotografía de Photo Editor" r:id="rId3" imgW="4210638" imgH="2752381" progId="MSPhotoEd.3">
              <p:embed/>
            </p:oleObj>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2" name="Rectangle 4"/>
          <p:cNvSpPr>
            <a:spLocks noChangeArrowheads="1"/>
          </p:cNvSpPr>
          <p:nvPr/>
        </p:nvSpPr>
        <p:spPr bwMode="auto">
          <a:xfrm>
            <a:off x="2073275" y="504825"/>
            <a:ext cx="4071938" cy="409575"/>
          </a:xfrm>
          <a:prstGeom prst="rect">
            <a:avLst/>
          </a:prstGeom>
          <a:noFill/>
          <a:ln w="12700">
            <a:noFill/>
            <a:miter lim="800000"/>
            <a:headEnd/>
            <a:tailEnd/>
          </a:ln>
          <a:effectLst/>
        </p:spPr>
        <p:txBody>
          <a:bodyPr wrap="none" anchor="ctr"/>
          <a:lstStyle/>
          <a:p>
            <a:endParaRPr lang="es-ES"/>
          </a:p>
        </p:txBody>
      </p:sp>
      <p:sp>
        <p:nvSpPr>
          <p:cNvPr id="176133" name="Rectangle 5"/>
          <p:cNvSpPr>
            <a:spLocks noChangeArrowheads="1"/>
          </p:cNvSpPr>
          <p:nvPr/>
        </p:nvSpPr>
        <p:spPr bwMode="auto">
          <a:xfrm>
            <a:off x="963613" y="1676400"/>
            <a:ext cx="2693987" cy="422275"/>
          </a:xfrm>
          <a:prstGeom prst="rect">
            <a:avLst/>
          </a:prstGeom>
          <a:solidFill>
            <a:srgbClr val="FFFF99"/>
          </a:solidFill>
          <a:ln w="28575">
            <a:solidFill>
              <a:schemeClr val="accent2"/>
            </a:solidFill>
            <a:miter lim="800000"/>
            <a:headEnd/>
            <a:tailEnd/>
          </a:ln>
          <a:effectLst/>
        </p:spPr>
        <p:txBody>
          <a:bodyPr lIns="90488" tIns="44450" rIns="90488" bIns="44450">
            <a:spAutoFit/>
          </a:bodyPr>
          <a:lstStyle/>
          <a:p>
            <a:pPr algn="ctr" eaLnBrk="0" hangingPunct="0"/>
            <a:r>
              <a:rPr lang="es-ES_tradnl" sz="2000" b="1">
                <a:solidFill>
                  <a:srgbClr val="A50021"/>
                </a:solidFill>
                <a:latin typeface="Comic Sans MS" pitchFamily="66" charset="0"/>
              </a:rPr>
              <a:t>Rompimiento Celular</a:t>
            </a:r>
            <a:endParaRPr lang="es-ES_tradnl" sz="2800" b="1">
              <a:solidFill>
                <a:srgbClr val="A50021"/>
              </a:solidFill>
              <a:latin typeface="Comic Sans MS" pitchFamily="66" charset="0"/>
            </a:endParaRPr>
          </a:p>
        </p:txBody>
      </p:sp>
      <p:sp>
        <p:nvSpPr>
          <p:cNvPr id="176134" name="Rectangle 6"/>
          <p:cNvSpPr>
            <a:spLocks noChangeArrowheads="1"/>
          </p:cNvSpPr>
          <p:nvPr/>
        </p:nvSpPr>
        <p:spPr bwMode="auto">
          <a:xfrm>
            <a:off x="838200" y="3352800"/>
            <a:ext cx="2979738" cy="466725"/>
          </a:xfrm>
          <a:prstGeom prst="rect">
            <a:avLst/>
          </a:prstGeom>
          <a:noFill/>
          <a:ln w="12700">
            <a:solidFill>
              <a:srgbClr val="618FFD"/>
            </a:solidFill>
            <a:miter lim="800000"/>
            <a:headEnd/>
            <a:tailEnd/>
          </a:ln>
          <a:effectLst/>
        </p:spPr>
        <p:txBody>
          <a:bodyPr lIns="90488" tIns="44450" rIns="90488" bIns="44450">
            <a:spAutoFit/>
          </a:bodyPr>
          <a:lstStyle/>
          <a:p>
            <a:pPr algn="ctr" eaLnBrk="0" hangingPunct="0"/>
            <a:r>
              <a:rPr lang="es-ES_tradnl" sz="1200">
                <a:solidFill>
                  <a:srgbClr val="000000"/>
                </a:solidFill>
                <a:latin typeface="Comic Sans MS" pitchFamily="66" charset="0"/>
              </a:rPr>
              <a:t>Precipitación  Ácidos Nucleicos, Proteasas</a:t>
            </a:r>
            <a:endParaRPr lang="es-ES_tradnl" sz="1600">
              <a:solidFill>
                <a:srgbClr val="000000"/>
              </a:solidFill>
              <a:latin typeface="Comic Sans MS" pitchFamily="66" charset="0"/>
            </a:endParaRPr>
          </a:p>
        </p:txBody>
      </p:sp>
      <p:sp>
        <p:nvSpPr>
          <p:cNvPr id="176135" name="Rectangle 7"/>
          <p:cNvSpPr>
            <a:spLocks noChangeArrowheads="1"/>
          </p:cNvSpPr>
          <p:nvPr/>
        </p:nvSpPr>
        <p:spPr bwMode="auto">
          <a:xfrm>
            <a:off x="4298950" y="4462463"/>
            <a:ext cx="1346200" cy="301625"/>
          </a:xfrm>
          <a:prstGeom prst="rect">
            <a:avLst/>
          </a:prstGeom>
          <a:noFill/>
          <a:ln w="12700">
            <a:noFill/>
            <a:miter lim="800000"/>
            <a:headEnd/>
            <a:tailEnd/>
          </a:ln>
          <a:effectLst/>
        </p:spPr>
        <p:txBody>
          <a:bodyPr wrap="none" lIns="90488" tIns="44450" rIns="90488" bIns="44450">
            <a:spAutoFit/>
          </a:bodyPr>
          <a:lstStyle/>
          <a:p>
            <a:pPr algn="ctr" eaLnBrk="0" hangingPunct="0"/>
            <a:r>
              <a:rPr lang="es-ES_tradnl" sz="1400">
                <a:solidFill>
                  <a:srgbClr val="000000"/>
                </a:solidFill>
                <a:latin typeface="Comic Sans MS" pitchFamily="66" charset="0"/>
              </a:rPr>
              <a:t>Concentración</a:t>
            </a:r>
          </a:p>
        </p:txBody>
      </p:sp>
      <p:sp>
        <p:nvSpPr>
          <p:cNvPr id="176136" name="Rectangle 8"/>
          <p:cNvSpPr>
            <a:spLocks noChangeArrowheads="1"/>
          </p:cNvSpPr>
          <p:nvPr/>
        </p:nvSpPr>
        <p:spPr bwMode="auto">
          <a:xfrm>
            <a:off x="4156075" y="5357813"/>
            <a:ext cx="1570038" cy="527050"/>
          </a:xfrm>
          <a:prstGeom prst="rect">
            <a:avLst/>
          </a:prstGeom>
          <a:solidFill>
            <a:srgbClr val="FDC0E5"/>
          </a:solidFill>
          <a:ln w="12700">
            <a:solidFill>
              <a:schemeClr val="tx2"/>
            </a:solidFill>
            <a:miter lim="800000"/>
            <a:headEnd/>
            <a:tailEnd/>
          </a:ln>
          <a:effectLst/>
        </p:spPr>
        <p:txBody>
          <a:bodyPr wrap="none" lIns="90488" tIns="44450" rIns="90488" bIns="44450">
            <a:spAutoFit/>
          </a:bodyPr>
          <a:lstStyle/>
          <a:p>
            <a:pPr algn="ctr" eaLnBrk="0" hangingPunct="0"/>
            <a:r>
              <a:rPr lang="es-ES_tradnl" sz="1400">
                <a:solidFill>
                  <a:srgbClr val="000000"/>
                </a:solidFill>
                <a:latin typeface="Comic Sans MS" pitchFamily="66" charset="0"/>
              </a:rPr>
              <a:t>Purificación Alta</a:t>
            </a:r>
          </a:p>
          <a:p>
            <a:pPr algn="ctr" eaLnBrk="0" hangingPunct="0"/>
            <a:r>
              <a:rPr lang="es-ES_tradnl" sz="1400">
                <a:solidFill>
                  <a:srgbClr val="000000"/>
                </a:solidFill>
                <a:latin typeface="Comic Sans MS" pitchFamily="66" charset="0"/>
              </a:rPr>
              <a:t>Resolución</a:t>
            </a:r>
            <a:endParaRPr lang="es-ES_tradnl" sz="2000" b="1">
              <a:solidFill>
                <a:srgbClr val="000000"/>
              </a:solidFill>
              <a:latin typeface="Comic Sans MS" pitchFamily="66" charset="0"/>
            </a:endParaRPr>
          </a:p>
        </p:txBody>
      </p:sp>
      <p:sp>
        <p:nvSpPr>
          <p:cNvPr id="176137" name="Rectangle 9"/>
          <p:cNvSpPr>
            <a:spLocks noChangeArrowheads="1"/>
          </p:cNvSpPr>
          <p:nvPr/>
        </p:nvSpPr>
        <p:spPr bwMode="auto">
          <a:xfrm>
            <a:off x="4059238" y="6429375"/>
            <a:ext cx="1268412" cy="301625"/>
          </a:xfrm>
          <a:prstGeom prst="rect">
            <a:avLst/>
          </a:prstGeom>
          <a:noFill/>
          <a:ln w="12700">
            <a:noFill/>
            <a:miter lim="800000"/>
            <a:headEnd/>
            <a:tailEnd/>
          </a:ln>
          <a:effectLst/>
        </p:spPr>
        <p:txBody>
          <a:bodyPr wrap="none" lIns="90488" tIns="44450" rIns="90488" bIns="44450">
            <a:spAutoFit/>
          </a:bodyPr>
          <a:lstStyle/>
          <a:p>
            <a:pPr algn="ctr" eaLnBrk="0" hangingPunct="0"/>
            <a:r>
              <a:rPr lang="es-ES_tradnl" sz="1400">
                <a:solidFill>
                  <a:srgbClr val="000000"/>
                </a:solidFill>
                <a:latin typeface="Comic Sans MS" pitchFamily="66" charset="0"/>
              </a:rPr>
              <a:t>Refinamiento</a:t>
            </a:r>
            <a:endParaRPr lang="es-ES_tradnl" sz="2800">
              <a:solidFill>
                <a:srgbClr val="000000"/>
              </a:solidFill>
              <a:latin typeface="Comic Sans MS" pitchFamily="66" charset="0"/>
            </a:endParaRPr>
          </a:p>
        </p:txBody>
      </p:sp>
      <p:sp>
        <p:nvSpPr>
          <p:cNvPr id="176138" name="Rectangle 10"/>
          <p:cNvSpPr>
            <a:spLocks noChangeArrowheads="1"/>
          </p:cNvSpPr>
          <p:nvPr/>
        </p:nvSpPr>
        <p:spPr bwMode="auto">
          <a:xfrm>
            <a:off x="838200" y="2667000"/>
            <a:ext cx="3043238" cy="254000"/>
          </a:xfrm>
          <a:prstGeom prst="rect">
            <a:avLst/>
          </a:prstGeom>
          <a:noFill/>
          <a:ln w="12700">
            <a:solidFill>
              <a:srgbClr val="114FFB"/>
            </a:solidFill>
            <a:miter lim="800000"/>
            <a:headEnd/>
            <a:tailEnd/>
          </a:ln>
          <a:effectLst/>
        </p:spPr>
        <p:txBody>
          <a:bodyPr lIns="90488" tIns="44450" rIns="90488" bIns="44450">
            <a:spAutoFit/>
          </a:bodyPr>
          <a:lstStyle/>
          <a:p>
            <a:pPr algn="ctr" eaLnBrk="0" hangingPunct="0"/>
            <a:r>
              <a:rPr lang="es-ES_tradnl" sz="1000">
                <a:solidFill>
                  <a:srgbClr val="000000"/>
                </a:solidFill>
                <a:latin typeface="Comic Sans MS" pitchFamily="66" charset="0"/>
              </a:rPr>
              <a:t>Separación Material Intracelular</a:t>
            </a:r>
            <a:endParaRPr lang="es-ES_tradnl">
              <a:solidFill>
                <a:srgbClr val="000000"/>
              </a:solidFill>
              <a:latin typeface="Comic Sans MS" pitchFamily="66" charset="0"/>
            </a:endParaRPr>
          </a:p>
        </p:txBody>
      </p:sp>
      <p:sp>
        <p:nvSpPr>
          <p:cNvPr id="176139" name="Rectangle 11"/>
          <p:cNvSpPr>
            <a:spLocks noChangeArrowheads="1"/>
          </p:cNvSpPr>
          <p:nvPr/>
        </p:nvSpPr>
        <p:spPr bwMode="auto">
          <a:xfrm>
            <a:off x="3184525" y="0"/>
            <a:ext cx="2860675" cy="393700"/>
          </a:xfrm>
          <a:prstGeom prst="rect">
            <a:avLst/>
          </a:prstGeom>
          <a:noFill/>
          <a:ln w="12700">
            <a:noFill/>
            <a:miter lim="800000"/>
            <a:headEnd/>
            <a:tailEnd/>
          </a:ln>
          <a:effectLst/>
        </p:spPr>
        <p:txBody>
          <a:bodyPr wrap="none" lIns="90488" tIns="44450" rIns="90488" bIns="44450">
            <a:spAutoFit/>
          </a:bodyPr>
          <a:lstStyle/>
          <a:p>
            <a:pPr eaLnBrk="0" hangingPunct="0"/>
            <a:r>
              <a:rPr lang="es-ES_tradnl" sz="2000">
                <a:solidFill>
                  <a:srgbClr val="000000"/>
                </a:solidFill>
                <a:latin typeface="Comic Sans MS" pitchFamily="66" charset="0"/>
              </a:rPr>
              <a:t>Caldo de Fermentación</a:t>
            </a:r>
            <a:endParaRPr lang="es-ES_tradnl" sz="2400">
              <a:solidFill>
                <a:srgbClr val="000000"/>
              </a:solidFill>
              <a:latin typeface="Comic Sans MS" pitchFamily="66" charset="0"/>
            </a:endParaRPr>
          </a:p>
        </p:txBody>
      </p:sp>
      <p:sp>
        <p:nvSpPr>
          <p:cNvPr id="176140" name="Rectangle 12"/>
          <p:cNvSpPr>
            <a:spLocks noChangeArrowheads="1"/>
          </p:cNvSpPr>
          <p:nvPr/>
        </p:nvSpPr>
        <p:spPr bwMode="auto">
          <a:xfrm>
            <a:off x="2351088" y="1008063"/>
            <a:ext cx="3038475" cy="400050"/>
          </a:xfrm>
          <a:prstGeom prst="rect">
            <a:avLst/>
          </a:prstGeom>
          <a:noFill/>
          <a:ln w="12700">
            <a:solidFill>
              <a:srgbClr val="114FFB"/>
            </a:solidFill>
            <a:miter lim="800000"/>
            <a:headEnd/>
            <a:tailEnd/>
          </a:ln>
          <a:effectLst/>
        </p:spPr>
        <p:txBody>
          <a:bodyPr wrap="none" anchor="ctr"/>
          <a:lstStyle/>
          <a:p>
            <a:endParaRPr lang="es-ES"/>
          </a:p>
        </p:txBody>
      </p:sp>
      <p:sp>
        <p:nvSpPr>
          <p:cNvPr id="176141" name="Rectangle 13"/>
          <p:cNvSpPr>
            <a:spLocks noChangeArrowheads="1"/>
          </p:cNvSpPr>
          <p:nvPr/>
        </p:nvSpPr>
        <p:spPr bwMode="auto">
          <a:xfrm>
            <a:off x="4116388" y="4427538"/>
            <a:ext cx="2306637" cy="363537"/>
          </a:xfrm>
          <a:prstGeom prst="rect">
            <a:avLst/>
          </a:prstGeom>
          <a:noFill/>
          <a:ln w="12700">
            <a:solidFill>
              <a:srgbClr val="114FFB"/>
            </a:solidFill>
            <a:miter lim="800000"/>
            <a:headEnd/>
            <a:tailEnd/>
          </a:ln>
          <a:effectLst/>
        </p:spPr>
        <p:txBody>
          <a:bodyPr wrap="none" anchor="ctr"/>
          <a:lstStyle/>
          <a:p>
            <a:endParaRPr lang="es-ES"/>
          </a:p>
        </p:txBody>
      </p:sp>
      <p:sp>
        <p:nvSpPr>
          <p:cNvPr id="176142" name="Rectangle 14"/>
          <p:cNvSpPr>
            <a:spLocks noChangeArrowheads="1"/>
          </p:cNvSpPr>
          <p:nvPr/>
        </p:nvSpPr>
        <p:spPr bwMode="auto">
          <a:xfrm>
            <a:off x="3462338" y="6303963"/>
            <a:ext cx="2489200" cy="487362"/>
          </a:xfrm>
          <a:prstGeom prst="rect">
            <a:avLst/>
          </a:prstGeom>
          <a:noFill/>
          <a:ln w="12700">
            <a:solidFill>
              <a:srgbClr val="114FFB"/>
            </a:solidFill>
            <a:miter lim="800000"/>
            <a:headEnd/>
            <a:tailEnd/>
          </a:ln>
          <a:effectLst/>
        </p:spPr>
        <p:txBody>
          <a:bodyPr wrap="none" anchor="ctr"/>
          <a:lstStyle/>
          <a:p>
            <a:endParaRPr lang="es-ES"/>
          </a:p>
        </p:txBody>
      </p:sp>
      <p:sp>
        <p:nvSpPr>
          <p:cNvPr id="176143" name="Rectangle 15"/>
          <p:cNvSpPr>
            <a:spLocks noChangeArrowheads="1"/>
          </p:cNvSpPr>
          <p:nvPr/>
        </p:nvSpPr>
        <p:spPr bwMode="auto">
          <a:xfrm>
            <a:off x="2351088" y="1071563"/>
            <a:ext cx="3211512" cy="393700"/>
          </a:xfrm>
          <a:prstGeom prst="rect">
            <a:avLst/>
          </a:prstGeom>
          <a:noFill/>
          <a:ln w="12700">
            <a:noFill/>
            <a:miter lim="800000"/>
            <a:headEnd/>
            <a:tailEnd/>
          </a:ln>
          <a:effectLst/>
        </p:spPr>
        <p:txBody>
          <a:bodyPr lIns="90488" tIns="44450" rIns="90488" bIns="44450">
            <a:spAutoFit/>
          </a:bodyPr>
          <a:lstStyle/>
          <a:p>
            <a:pPr algn="ctr" eaLnBrk="0" hangingPunct="0"/>
            <a:r>
              <a:rPr lang="es-ES_tradnl" sz="2000">
                <a:solidFill>
                  <a:srgbClr val="000000"/>
                </a:solidFill>
                <a:latin typeface="Comic Sans MS" pitchFamily="66" charset="0"/>
              </a:rPr>
              <a:t> </a:t>
            </a:r>
            <a:r>
              <a:rPr lang="es-ES_tradnl" sz="1200">
                <a:solidFill>
                  <a:srgbClr val="000000"/>
                </a:solidFill>
                <a:latin typeface="Comic Sans MS" pitchFamily="66" charset="0"/>
              </a:rPr>
              <a:t>Separación de Células</a:t>
            </a:r>
            <a:endParaRPr lang="es-ES_tradnl" sz="1600">
              <a:solidFill>
                <a:srgbClr val="000000"/>
              </a:solidFill>
              <a:latin typeface="Comic Sans MS" pitchFamily="66" charset="0"/>
            </a:endParaRPr>
          </a:p>
        </p:txBody>
      </p:sp>
      <p:sp>
        <p:nvSpPr>
          <p:cNvPr id="176144" name="Line 16"/>
          <p:cNvSpPr>
            <a:spLocks noChangeShapeType="1"/>
          </p:cNvSpPr>
          <p:nvPr/>
        </p:nvSpPr>
        <p:spPr bwMode="auto">
          <a:xfrm>
            <a:off x="1905000" y="3048000"/>
            <a:ext cx="0" cy="314325"/>
          </a:xfrm>
          <a:prstGeom prst="line">
            <a:avLst/>
          </a:prstGeom>
          <a:noFill/>
          <a:ln w="76200">
            <a:solidFill>
              <a:srgbClr val="DC0081"/>
            </a:solidFill>
            <a:round/>
            <a:headEnd/>
            <a:tailEnd type="triangle" w="med" len="med"/>
          </a:ln>
          <a:effectLst/>
        </p:spPr>
        <p:txBody>
          <a:bodyPr wrap="none" anchor="ctr"/>
          <a:lstStyle/>
          <a:p>
            <a:endParaRPr lang="es-ES"/>
          </a:p>
        </p:txBody>
      </p:sp>
      <p:sp>
        <p:nvSpPr>
          <p:cNvPr id="176145" name="Line 17"/>
          <p:cNvSpPr>
            <a:spLocks noChangeShapeType="1"/>
          </p:cNvSpPr>
          <p:nvPr/>
        </p:nvSpPr>
        <p:spPr bwMode="auto">
          <a:xfrm>
            <a:off x="2259013" y="4727575"/>
            <a:ext cx="1835150" cy="0"/>
          </a:xfrm>
          <a:prstGeom prst="line">
            <a:avLst/>
          </a:prstGeom>
          <a:noFill/>
          <a:ln w="76200">
            <a:solidFill>
              <a:srgbClr val="DC0081"/>
            </a:solidFill>
            <a:round/>
            <a:headEnd/>
            <a:tailEnd type="triangle" w="med" len="med"/>
          </a:ln>
          <a:effectLst/>
        </p:spPr>
        <p:txBody>
          <a:bodyPr wrap="none" anchor="ctr"/>
          <a:lstStyle/>
          <a:p>
            <a:endParaRPr lang="es-ES"/>
          </a:p>
        </p:txBody>
      </p:sp>
      <p:sp>
        <p:nvSpPr>
          <p:cNvPr id="176146" name="Line 18"/>
          <p:cNvSpPr>
            <a:spLocks noChangeShapeType="1"/>
          </p:cNvSpPr>
          <p:nvPr/>
        </p:nvSpPr>
        <p:spPr bwMode="auto">
          <a:xfrm>
            <a:off x="1889125" y="1260475"/>
            <a:ext cx="0" cy="441325"/>
          </a:xfrm>
          <a:prstGeom prst="line">
            <a:avLst/>
          </a:prstGeom>
          <a:noFill/>
          <a:ln w="76200">
            <a:solidFill>
              <a:srgbClr val="DC0081"/>
            </a:solidFill>
            <a:round/>
            <a:headEnd/>
            <a:tailEnd type="triangle" w="med" len="med"/>
          </a:ln>
          <a:effectLst/>
        </p:spPr>
        <p:txBody>
          <a:bodyPr wrap="none" anchor="ctr"/>
          <a:lstStyle/>
          <a:p>
            <a:endParaRPr lang="es-ES"/>
          </a:p>
        </p:txBody>
      </p:sp>
      <p:sp>
        <p:nvSpPr>
          <p:cNvPr id="176147" name="Line 19"/>
          <p:cNvSpPr>
            <a:spLocks noChangeShapeType="1"/>
          </p:cNvSpPr>
          <p:nvPr/>
        </p:nvSpPr>
        <p:spPr bwMode="auto">
          <a:xfrm>
            <a:off x="4572000" y="693738"/>
            <a:ext cx="3408363" cy="0"/>
          </a:xfrm>
          <a:prstGeom prst="line">
            <a:avLst/>
          </a:prstGeom>
          <a:noFill/>
          <a:ln w="76200">
            <a:solidFill>
              <a:srgbClr val="DC0081"/>
            </a:solidFill>
            <a:round/>
            <a:headEnd/>
            <a:tailEnd/>
          </a:ln>
          <a:effectLst/>
        </p:spPr>
        <p:txBody>
          <a:bodyPr wrap="none" anchor="ctr"/>
          <a:lstStyle/>
          <a:p>
            <a:endParaRPr lang="es-ES"/>
          </a:p>
        </p:txBody>
      </p:sp>
      <p:sp>
        <p:nvSpPr>
          <p:cNvPr id="176148" name="Line 20"/>
          <p:cNvSpPr>
            <a:spLocks noChangeShapeType="1"/>
          </p:cNvSpPr>
          <p:nvPr/>
        </p:nvSpPr>
        <p:spPr bwMode="auto">
          <a:xfrm flipH="1">
            <a:off x="6423025" y="4600575"/>
            <a:ext cx="1587500" cy="0"/>
          </a:xfrm>
          <a:prstGeom prst="line">
            <a:avLst/>
          </a:prstGeom>
          <a:noFill/>
          <a:ln w="76200">
            <a:solidFill>
              <a:srgbClr val="DC0081"/>
            </a:solidFill>
            <a:round/>
            <a:headEnd/>
            <a:tailEnd type="triangle" w="med" len="med"/>
          </a:ln>
          <a:effectLst/>
        </p:spPr>
        <p:txBody>
          <a:bodyPr wrap="none" anchor="ctr"/>
          <a:lstStyle/>
          <a:p>
            <a:endParaRPr lang="es-ES"/>
          </a:p>
        </p:txBody>
      </p:sp>
      <p:sp>
        <p:nvSpPr>
          <p:cNvPr id="176149" name="Line 21"/>
          <p:cNvSpPr>
            <a:spLocks noChangeShapeType="1"/>
          </p:cNvSpPr>
          <p:nvPr/>
        </p:nvSpPr>
        <p:spPr bwMode="auto">
          <a:xfrm flipH="1">
            <a:off x="3462338" y="693738"/>
            <a:ext cx="1125537" cy="0"/>
          </a:xfrm>
          <a:prstGeom prst="line">
            <a:avLst/>
          </a:prstGeom>
          <a:noFill/>
          <a:ln w="76200">
            <a:solidFill>
              <a:srgbClr val="DC0081"/>
            </a:solidFill>
            <a:round/>
            <a:headEnd/>
            <a:tailEnd/>
          </a:ln>
          <a:effectLst/>
        </p:spPr>
        <p:txBody>
          <a:bodyPr wrap="none" anchor="ctr"/>
          <a:lstStyle/>
          <a:p>
            <a:endParaRPr lang="es-ES"/>
          </a:p>
        </p:txBody>
      </p:sp>
      <p:sp>
        <p:nvSpPr>
          <p:cNvPr id="176150" name="Line 22"/>
          <p:cNvSpPr>
            <a:spLocks noChangeShapeType="1"/>
          </p:cNvSpPr>
          <p:nvPr/>
        </p:nvSpPr>
        <p:spPr bwMode="auto">
          <a:xfrm>
            <a:off x="5405438" y="1260475"/>
            <a:ext cx="276225" cy="0"/>
          </a:xfrm>
          <a:prstGeom prst="line">
            <a:avLst/>
          </a:prstGeom>
          <a:noFill/>
          <a:ln w="76200">
            <a:solidFill>
              <a:srgbClr val="DC0081"/>
            </a:solidFill>
            <a:round/>
            <a:headEnd/>
            <a:tailEnd/>
          </a:ln>
          <a:effectLst/>
        </p:spPr>
        <p:txBody>
          <a:bodyPr wrap="none" anchor="ctr"/>
          <a:lstStyle/>
          <a:p>
            <a:endParaRPr lang="es-ES"/>
          </a:p>
        </p:txBody>
      </p:sp>
      <p:sp>
        <p:nvSpPr>
          <p:cNvPr id="176151" name="Line 23"/>
          <p:cNvSpPr>
            <a:spLocks noChangeShapeType="1"/>
          </p:cNvSpPr>
          <p:nvPr/>
        </p:nvSpPr>
        <p:spPr bwMode="auto">
          <a:xfrm>
            <a:off x="3462338" y="693738"/>
            <a:ext cx="0" cy="388937"/>
          </a:xfrm>
          <a:prstGeom prst="line">
            <a:avLst/>
          </a:prstGeom>
          <a:noFill/>
          <a:ln w="76200">
            <a:solidFill>
              <a:srgbClr val="DC0081"/>
            </a:solidFill>
            <a:round/>
            <a:headEnd/>
            <a:tailEnd type="triangle" w="med" len="med"/>
          </a:ln>
          <a:effectLst/>
        </p:spPr>
        <p:txBody>
          <a:bodyPr wrap="none" anchor="ctr"/>
          <a:lstStyle/>
          <a:p>
            <a:endParaRPr lang="es-ES"/>
          </a:p>
        </p:txBody>
      </p:sp>
      <p:sp>
        <p:nvSpPr>
          <p:cNvPr id="176152" name="Line 24"/>
          <p:cNvSpPr>
            <a:spLocks noChangeShapeType="1"/>
          </p:cNvSpPr>
          <p:nvPr/>
        </p:nvSpPr>
        <p:spPr bwMode="auto">
          <a:xfrm>
            <a:off x="5033963" y="315913"/>
            <a:ext cx="0" cy="377825"/>
          </a:xfrm>
          <a:prstGeom prst="line">
            <a:avLst/>
          </a:prstGeom>
          <a:noFill/>
          <a:ln w="76200">
            <a:solidFill>
              <a:srgbClr val="DC0081"/>
            </a:solidFill>
            <a:round/>
            <a:headEnd/>
            <a:tailEnd type="triangle" w="med" len="med"/>
          </a:ln>
          <a:effectLst/>
        </p:spPr>
        <p:txBody>
          <a:bodyPr wrap="none" anchor="ctr"/>
          <a:lstStyle/>
          <a:p>
            <a:endParaRPr lang="es-ES"/>
          </a:p>
        </p:txBody>
      </p:sp>
      <p:sp>
        <p:nvSpPr>
          <p:cNvPr id="176153" name="Rectangle 25"/>
          <p:cNvSpPr>
            <a:spLocks noChangeArrowheads="1"/>
          </p:cNvSpPr>
          <p:nvPr/>
        </p:nvSpPr>
        <p:spPr bwMode="auto">
          <a:xfrm>
            <a:off x="6934200" y="1676400"/>
            <a:ext cx="1949450" cy="819150"/>
          </a:xfrm>
          <a:prstGeom prst="rect">
            <a:avLst/>
          </a:prstGeom>
          <a:solidFill>
            <a:schemeClr val="bg1"/>
          </a:solidFill>
          <a:ln w="12700">
            <a:noFill/>
            <a:miter lim="800000"/>
            <a:headEnd/>
            <a:tailEnd/>
          </a:ln>
          <a:effectLst/>
        </p:spPr>
        <p:txBody>
          <a:bodyPr wrap="none" lIns="90488" tIns="44450" rIns="90488" bIns="44450">
            <a:spAutoFit/>
          </a:bodyPr>
          <a:lstStyle/>
          <a:p>
            <a:pPr algn="ctr" eaLnBrk="0" hangingPunct="0"/>
            <a:r>
              <a:rPr lang="es-ES_tradnl" sz="2000">
                <a:solidFill>
                  <a:srgbClr val="000000"/>
                </a:solidFill>
                <a:latin typeface="Comic Sans MS" pitchFamily="66" charset="0"/>
              </a:rPr>
              <a:t>Sin Células</a:t>
            </a:r>
            <a:endParaRPr lang="es-ES_tradnl">
              <a:solidFill>
                <a:srgbClr val="000000"/>
              </a:solidFill>
              <a:latin typeface="Comic Sans MS" pitchFamily="66" charset="0"/>
            </a:endParaRPr>
          </a:p>
          <a:p>
            <a:pPr algn="ctr" eaLnBrk="0" hangingPunct="0">
              <a:buFontTx/>
              <a:buChar char="•"/>
            </a:pPr>
            <a:r>
              <a:rPr lang="es-ES_tradnl" sz="1400">
                <a:solidFill>
                  <a:srgbClr val="000000"/>
                </a:solidFill>
                <a:latin typeface="Comic Sans MS" pitchFamily="66" charset="0"/>
              </a:rPr>
              <a:t>Células inmovilizadas</a:t>
            </a:r>
          </a:p>
          <a:p>
            <a:pPr algn="ctr" eaLnBrk="0" hangingPunct="0">
              <a:buFontTx/>
              <a:buChar char="•"/>
            </a:pPr>
            <a:r>
              <a:rPr lang="es-ES_tradnl" sz="1400">
                <a:solidFill>
                  <a:srgbClr val="000000"/>
                </a:solidFill>
                <a:latin typeface="Comic Sans MS" pitchFamily="66" charset="0"/>
              </a:rPr>
              <a:t>Células retenidas</a:t>
            </a:r>
            <a:endParaRPr lang="es-ES_tradnl" sz="2000">
              <a:solidFill>
                <a:srgbClr val="000000"/>
              </a:solidFill>
              <a:latin typeface="Comic Sans MS" pitchFamily="66" charset="0"/>
            </a:endParaRPr>
          </a:p>
        </p:txBody>
      </p:sp>
      <p:sp>
        <p:nvSpPr>
          <p:cNvPr id="176154" name="Rectangle 26"/>
          <p:cNvSpPr>
            <a:spLocks noChangeArrowheads="1"/>
          </p:cNvSpPr>
          <p:nvPr/>
        </p:nvSpPr>
        <p:spPr bwMode="auto">
          <a:xfrm>
            <a:off x="2133600" y="457200"/>
            <a:ext cx="1276350" cy="333375"/>
          </a:xfrm>
          <a:prstGeom prst="rect">
            <a:avLst/>
          </a:prstGeom>
          <a:noFill/>
          <a:ln w="12700">
            <a:noFill/>
            <a:miter lim="800000"/>
            <a:headEnd/>
            <a:tailEnd/>
          </a:ln>
          <a:effectLst/>
        </p:spPr>
        <p:txBody>
          <a:bodyPr wrap="none" lIns="90488" tIns="44450" rIns="90488" bIns="44450">
            <a:spAutoFit/>
          </a:bodyPr>
          <a:lstStyle/>
          <a:p>
            <a:pPr eaLnBrk="0" hangingPunct="0"/>
            <a:r>
              <a:rPr lang="es-ES_tradnl" sz="1600" b="1">
                <a:solidFill>
                  <a:srgbClr val="000000"/>
                </a:solidFill>
                <a:latin typeface="Comic Sans MS" pitchFamily="66" charset="0"/>
              </a:rPr>
              <a:t>Con Células</a:t>
            </a:r>
          </a:p>
        </p:txBody>
      </p:sp>
      <p:sp>
        <p:nvSpPr>
          <p:cNvPr id="176155" name="Line 27"/>
          <p:cNvSpPr>
            <a:spLocks noChangeShapeType="1"/>
          </p:cNvSpPr>
          <p:nvPr/>
        </p:nvSpPr>
        <p:spPr bwMode="auto">
          <a:xfrm>
            <a:off x="1905000" y="2209800"/>
            <a:ext cx="15875" cy="434975"/>
          </a:xfrm>
          <a:prstGeom prst="line">
            <a:avLst/>
          </a:prstGeom>
          <a:noFill/>
          <a:ln w="76200">
            <a:solidFill>
              <a:srgbClr val="B50069"/>
            </a:solidFill>
            <a:round/>
            <a:headEnd/>
            <a:tailEnd type="triangle" w="med" len="med"/>
          </a:ln>
          <a:effectLst/>
        </p:spPr>
        <p:txBody>
          <a:bodyPr wrap="none" anchor="ctr"/>
          <a:lstStyle/>
          <a:p>
            <a:endParaRPr lang="es-ES"/>
          </a:p>
        </p:txBody>
      </p:sp>
      <p:sp>
        <p:nvSpPr>
          <p:cNvPr id="176156" name="Line 28"/>
          <p:cNvSpPr>
            <a:spLocks noChangeShapeType="1"/>
          </p:cNvSpPr>
          <p:nvPr/>
        </p:nvSpPr>
        <p:spPr bwMode="auto">
          <a:xfrm>
            <a:off x="1889125" y="1260475"/>
            <a:ext cx="446088" cy="0"/>
          </a:xfrm>
          <a:prstGeom prst="line">
            <a:avLst/>
          </a:prstGeom>
          <a:noFill/>
          <a:ln w="76200">
            <a:solidFill>
              <a:srgbClr val="DC0081"/>
            </a:solidFill>
            <a:round/>
            <a:headEnd/>
            <a:tailEnd/>
          </a:ln>
          <a:effectLst/>
        </p:spPr>
        <p:txBody>
          <a:bodyPr wrap="none" anchor="ctr"/>
          <a:lstStyle/>
          <a:p>
            <a:endParaRPr lang="es-ES"/>
          </a:p>
        </p:txBody>
      </p:sp>
      <p:sp>
        <p:nvSpPr>
          <p:cNvPr id="176157" name="Line 29"/>
          <p:cNvSpPr>
            <a:spLocks noChangeShapeType="1"/>
          </p:cNvSpPr>
          <p:nvPr/>
        </p:nvSpPr>
        <p:spPr bwMode="auto">
          <a:xfrm>
            <a:off x="2259013" y="4475163"/>
            <a:ext cx="0" cy="252412"/>
          </a:xfrm>
          <a:prstGeom prst="line">
            <a:avLst/>
          </a:prstGeom>
          <a:noFill/>
          <a:ln w="76200">
            <a:solidFill>
              <a:srgbClr val="DC0081"/>
            </a:solidFill>
            <a:round/>
            <a:headEnd/>
            <a:tailEnd/>
          </a:ln>
          <a:effectLst/>
        </p:spPr>
        <p:txBody>
          <a:bodyPr wrap="none" anchor="ctr"/>
          <a:lstStyle/>
          <a:p>
            <a:endParaRPr lang="es-ES"/>
          </a:p>
        </p:txBody>
      </p:sp>
      <p:sp>
        <p:nvSpPr>
          <p:cNvPr id="176158" name="Line 30"/>
          <p:cNvSpPr>
            <a:spLocks noChangeShapeType="1"/>
          </p:cNvSpPr>
          <p:nvPr/>
        </p:nvSpPr>
        <p:spPr bwMode="auto">
          <a:xfrm>
            <a:off x="7996238" y="693738"/>
            <a:ext cx="0" cy="3906837"/>
          </a:xfrm>
          <a:prstGeom prst="line">
            <a:avLst/>
          </a:prstGeom>
          <a:noFill/>
          <a:ln w="76200">
            <a:solidFill>
              <a:srgbClr val="DC0081"/>
            </a:solidFill>
            <a:round/>
            <a:headEnd/>
            <a:tailEnd/>
          </a:ln>
          <a:effectLst/>
        </p:spPr>
        <p:txBody>
          <a:bodyPr wrap="none" anchor="ctr"/>
          <a:lstStyle/>
          <a:p>
            <a:endParaRPr lang="es-ES"/>
          </a:p>
        </p:txBody>
      </p:sp>
      <p:sp>
        <p:nvSpPr>
          <p:cNvPr id="176159" name="Line 31"/>
          <p:cNvSpPr>
            <a:spLocks noChangeShapeType="1"/>
          </p:cNvSpPr>
          <p:nvPr/>
        </p:nvSpPr>
        <p:spPr bwMode="auto">
          <a:xfrm>
            <a:off x="5681663" y="1260475"/>
            <a:ext cx="0" cy="3146425"/>
          </a:xfrm>
          <a:prstGeom prst="line">
            <a:avLst/>
          </a:prstGeom>
          <a:noFill/>
          <a:ln w="76200">
            <a:solidFill>
              <a:srgbClr val="DC0081"/>
            </a:solidFill>
            <a:round/>
            <a:headEnd/>
            <a:tailEnd type="triangle" w="med" len="med"/>
          </a:ln>
          <a:effectLst/>
        </p:spPr>
        <p:txBody>
          <a:bodyPr wrap="none" anchor="ctr"/>
          <a:lstStyle/>
          <a:p>
            <a:endParaRPr lang="es-ES"/>
          </a:p>
        </p:txBody>
      </p:sp>
      <p:sp>
        <p:nvSpPr>
          <p:cNvPr id="176160" name="Line 32"/>
          <p:cNvSpPr>
            <a:spLocks noChangeShapeType="1"/>
          </p:cNvSpPr>
          <p:nvPr/>
        </p:nvSpPr>
        <p:spPr bwMode="auto">
          <a:xfrm>
            <a:off x="4941888" y="4791075"/>
            <a:ext cx="0" cy="566738"/>
          </a:xfrm>
          <a:prstGeom prst="line">
            <a:avLst/>
          </a:prstGeom>
          <a:noFill/>
          <a:ln w="76200">
            <a:solidFill>
              <a:srgbClr val="DC0081"/>
            </a:solidFill>
            <a:round/>
            <a:headEnd/>
            <a:tailEnd type="triangle" w="med" len="med"/>
          </a:ln>
          <a:effectLst/>
        </p:spPr>
        <p:txBody>
          <a:bodyPr wrap="none" anchor="ctr"/>
          <a:lstStyle/>
          <a:p>
            <a:endParaRPr lang="es-ES"/>
          </a:p>
        </p:txBody>
      </p:sp>
      <p:sp>
        <p:nvSpPr>
          <p:cNvPr id="176161" name="Line 33"/>
          <p:cNvSpPr>
            <a:spLocks noChangeShapeType="1"/>
          </p:cNvSpPr>
          <p:nvPr/>
        </p:nvSpPr>
        <p:spPr bwMode="auto">
          <a:xfrm>
            <a:off x="4941888" y="5862638"/>
            <a:ext cx="0" cy="430212"/>
          </a:xfrm>
          <a:prstGeom prst="line">
            <a:avLst/>
          </a:prstGeom>
          <a:noFill/>
          <a:ln w="76200">
            <a:solidFill>
              <a:srgbClr val="DC0081"/>
            </a:solidFill>
            <a:round/>
            <a:headEnd/>
            <a:tailEnd type="triangle" w="med" len="med"/>
          </a:ln>
          <a:effectLst/>
        </p:spPr>
        <p:txBody>
          <a:bodyPr wrap="none" anchor="ctr"/>
          <a:lstStyle/>
          <a:p>
            <a:endParaRPr lang="es-ES"/>
          </a:p>
        </p:txBody>
      </p:sp>
      <p:sp>
        <p:nvSpPr>
          <p:cNvPr id="176162" name="Rectangle 34"/>
          <p:cNvSpPr>
            <a:spLocks noChangeArrowheads="1"/>
          </p:cNvSpPr>
          <p:nvPr/>
        </p:nvSpPr>
        <p:spPr bwMode="auto">
          <a:xfrm>
            <a:off x="0" y="762000"/>
            <a:ext cx="1905000" cy="638175"/>
          </a:xfrm>
          <a:prstGeom prst="rect">
            <a:avLst/>
          </a:prstGeom>
          <a:noFill/>
          <a:ln w="12700">
            <a:noFill/>
            <a:miter lim="800000"/>
            <a:headEnd/>
            <a:tailEnd/>
          </a:ln>
          <a:effectLst/>
        </p:spPr>
        <p:txBody>
          <a:bodyPr lIns="90488" tIns="44450" rIns="90488" bIns="44450">
            <a:spAutoFit/>
          </a:bodyPr>
          <a:lstStyle/>
          <a:p>
            <a:pPr algn="ctr" eaLnBrk="0" hangingPunct="0"/>
            <a:r>
              <a:rPr lang="es-ES_tradnl" b="1">
                <a:solidFill>
                  <a:srgbClr val="CC0000"/>
                </a:solidFill>
                <a:latin typeface="Comic Sans MS" pitchFamily="66" charset="0"/>
              </a:rPr>
              <a:t>Proteínas </a:t>
            </a:r>
          </a:p>
          <a:p>
            <a:pPr algn="ctr" eaLnBrk="0" hangingPunct="0"/>
            <a:r>
              <a:rPr lang="es-ES_tradnl" b="1">
                <a:solidFill>
                  <a:srgbClr val="CC0000"/>
                </a:solidFill>
                <a:latin typeface="Comic Sans MS" pitchFamily="66" charset="0"/>
              </a:rPr>
              <a:t>Intracelular</a:t>
            </a:r>
          </a:p>
        </p:txBody>
      </p:sp>
      <p:sp>
        <p:nvSpPr>
          <p:cNvPr id="176163" name="Rectangle 35"/>
          <p:cNvSpPr>
            <a:spLocks noChangeArrowheads="1"/>
          </p:cNvSpPr>
          <p:nvPr/>
        </p:nvSpPr>
        <p:spPr bwMode="auto">
          <a:xfrm>
            <a:off x="4664075" y="2773363"/>
            <a:ext cx="1339850" cy="301625"/>
          </a:xfrm>
          <a:prstGeom prst="rect">
            <a:avLst/>
          </a:prstGeom>
          <a:solidFill>
            <a:schemeClr val="bg1"/>
          </a:solidFill>
          <a:ln w="12700">
            <a:noFill/>
            <a:miter lim="800000"/>
            <a:headEnd/>
            <a:tailEnd/>
          </a:ln>
          <a:effectLst/>
        </p:spPr>
        <p:txBody>
          <a:bodyPr wrap="none" lIns="90488" tIns="44450" rIns="90488" bIns="44450">
            <a:spAutoFit/>
          </a:bodyPr>
          <a:lstStyle/>
          <a:p>
            <a:pPr algn="ctr" eaLnBrk="0" hangingPunct="0"/>
            <a:r>
              <a:rPr lang="es-ES_tradnl" sz="1400">
                <a:solidFill>
                  <a:srgbClr val="000000"/>
                </a:solidFill>
                <a:latin typeface="Comic Sans MS" pitchFamily="66" charset="0"/>
              </a:rPr>
              <a:t>Sobrenadante</a:t>
            </a:r>
          </a:p>
        </p:txBody>
      </p:sp>
      <p:sp>
        <p:nvSpPr>
          <p:cNvPr id="176164" name="Rectangle 36"/>
          <p:cNvSpPr>
            <a:spLocks noChangeArrowheads="1"/>
          </p:cNvSpPr>
          <p:nvPr/>
        </p:nvSpPr>
        <p:spPr bwMode="auto">
          <a:xfrm>
            <a:off x="685800" y="5357813"/>
            <a:ext cx="180975" cy="423862"/>
          </a:xfrm>
          <a:prstGeom prst="rect">
            <a:avLst/>
          </a:prstGeom>
          <a:noFill/>
          <a:ln w="12700">
            <a:noFill/>
            <a:miter lim="800000"/>
            <a:headEnd/>
            <a:tailEnd/>
          </a:ln>
          <a:effectLst/>
        </p:spPr>
        <p:txBody>
          <a:bodyPr wrap="none" lIns="90488" tIns="44450" rIns="90488" bIns="44450">
            <a:spAutoFit/>
          </a:bodyPr>
          <a:lstStyle/>
          <a:p>
            <a:pPr eaLnBrk="0" hangingPunct="0"/>
            <a:endParaRPr lang="es-ES_tradnl" sz="2200">
              <a:solidFill>
                <a:srgbClr val="000000"/>
              </a:solidFill>
              <a:latin typeface="Comic Sans MS" pitchFamily="66" charset="0"/>
            </a:endParaRPr>
          </a:p>
        </p:txBody>
      </p:sp>
      <p:sp>
        <p:nvSpPr>
          <p:cNvPr id="176165" name="Rectangle 37"/>
          <p:cNvSpPr>
            <a:spLocks noChangeArrowheads="1"/>
          </p:cNvSpPr>
          <p:nvPr/>
        </p:nvSpPr>
        <p:spPr bwMode="auto">
          <a:xfrm>
            <a:off x="838200" y="4114800"/>
            <a:ext cx="2979738" cy="314325"/>
          </a:xfrm>
          <a:prstGeom prst="rect">
            <a:avLst/>
          </a:prstGeom>
          <a:noFill/>
          <a:ln w="12700">
            <a:solidFill>
              <a:srgbClr val="618FFD"/>
            </a:solidFill>
            <a:miter lim="800000"/>
            <a:headEnd/>
            <a:tailEnd/>
          </a:ln>
          <a:effectLst/>
        </p:spPr>
        <p:txBody>
          <a:bodyPr lIns="90488" tIns="44450" rIns="90488" bIns="44450">
            <a:spAutoFit/>
          </a:bodyPr>
          <a:lstStyle/>
          <a:p>
            <a:pPr algn="ctr" eaLnBrk="0" hangingPunct="0"/>
            <a:r>
              <a:rPr lang="es-ES_tradnl" sz="1400">
                <a:solidFill>
                  <a:srgbClr val="000000"/>
                </a:solidFill>
                <a:latin typeface="Comic Sans MS" pitchFamily="66" charset="0"/>
              </a:rPr>
              <a:t>Tratamiento de cuerpos incluidos</a:t>
            </a:r>
            <a:endParaRPr lang="es-ES_tradnl">
              <a:solidFill>
                <a:srgbClr val="000000"/>
              </a:solidFill>
              <a:latin typeface="Comic Sans MS" pitchFamily="66" charset="0"/>
            </a:endParaRPr>
          </a:p>
        </p:txBody>
      </p:sp>
      <p:sp>
        <p:nvSpPr>
          <p:cNvPr id="176166" name="Line 38"/>
          <p:cNvSpPr>
            <a:spLocks noChangeShapeType="1"/>
          </p:cNvSpPr>
          <p:nvPr/>
        </p:nvSpPr>
        <p:spPr bwMode="auto">
          <a:xfrm>
            <a:off x="1905000" y="3810000"/>
            <a:ext cx="0" cy="314325"/>
          </a:xfrm>
          <a:prstGeom prst="line">
            <a:avLst/>
          </a:prstGeom>
          <a:noFill/>
          <a:ln w="76200">
            <a:solidFill>
              <a:srgbClr val="DC0081"/>
            </a:solidFill>
            <a:round/>
            <a:headEnd/>
            <a:tailEnd type="triangle" w="med" len="med"/>
          </a:ln>
          <a:effectLst/>
        </p:spPr>
        <p:txBody>
          <a:bodyPr wrap="none" anchor="ctr"/>
          <a:lstStyle/>
          <a:p>
            <a:endParaRPr lang="es-ES"/>
          </a:p>
        </p:txBody>
      </p:sp>
      <p:sp>
        <p:nvSpPr>
          <p:cNvPr id="176168" name="Rectangle 40"/>
          <p:cNvSpPr>
            <a:spLocks noChangeArrowheads="1"/>
          </p:cNvSpPr>
          <p:nvPr/>
        </p:nvSpPr>
        <p:spPr bwMode="auto">
          <a:xfrm>
            <a:off x="6423025" y="5357813"/>
            <a:ext cx="2035175" cy="423862"/>
          </a:xfrm>
          <a:prstGeom prst="rect">
            <a:avLst/>
          </a:prstGeom>
          <a:noFill/>
          <a:ln w="12700">
            <a:noFill/>
            <a:miter lim="800000"/>
            <a:headEnd/>
            <a:tailEnd/>
          </a:ln>
          <a:effectLst/>
        </p:spPr>
        <p:txBody>
          <a:bodyPr lIns="90488" tIns="44450" rIns="90488" bIns="44450">
            <a:spAutoFit/>
          </a:bodyPr>
          <a:lstStyle/>
          <a:p>
            <a:pPr eaLnBrk="0" hangingPunct="0"/>
            <a:endParaRPr lang="es-ES_tradnl" sz="2200">
              <a:solidFill>
                <a:srgbClr val="000000"/>
              </a:solidFill>
              <a:latin typeface="Comic Sans MS" pitchFamily="66" charset="0"/>
            </a:endParaRPr>
          </a:p>
        </p:txBody>
      </p:sp>
      <p:sp>
        <p:nvSpPr>
          <p:cNvPr id="176169" name="Rectangle 41"/>
          <p:cNvSpPr>
            <a:spLocks noChangeArrowheads="1"/>
          </p:cNvSpPr>
          <p:nvPr/>
        </p:nvSpPr>
        <p:spPr bwMode="auto">
          <a:xfrm>
            <a:off x="6053138" y="6240463"/>
            <a:ext cx="2405062" cy="636587"/>
          </a:xfrm>
          <a:prstGeom prst="rect">
            <a:avLst/>
          </a:prstGeom>
          <a:noFill/>
          <a:ln w="12700">
            <a:noFill/>
            <a:miter lim="800000"/>
            <a:headEnd/>
            <a:tailEnd/>
          </a:ln>
          <a:effectLst/>
        </p:spPr>
        <p:txBody>
          <a:bodyPr lIns="90488" tIns="44450" rIns="90488" bIns="44450">
            <a:spAutoFit/>
          </a:bodyPr>
          <a:lstStyle/>
          <a:p>
            <a:pPr eaLnBrk="0" hangingPunct="0"/>
            <a:r>
              <a:rPr lang="es-ES_tradnl" sz="1200" u="sng">
                <a:solidFill>
                  <a:srgbClr val="000000"/>
                </a:solidFill>
                <a:latin typeface="Comic Sans MS" pitchFamily="66" charset="0"/>
              </a:rPr>
              <a:t>Permite</a:t>
            </a:r>
          </a:p>
          <a:p>
            <a:pPr eaLnBrk="0" hangingPunct="0">
              <a:buFontTx/>
              <a:buChar char="•"/>
            </a:pPr>
            <a:r>
              <a:rPr lang="es-ES_tradnl" sz="1200">
                <a:solidFill>
                  <a:srgbClr val="000000"/>
                </a:solidFill>
                <a:latin typeface="Comic Sans MS" pitchFamily="66" charset="0"/>
              </a:rPr>
              <a:t>Altos niveles de pureza</a:t>
            </a:r>
          </a:p>
          <a:p>
            <a:pPr eaLnBrk="0" hangingPunct="0">
              <a:buFontTx/>
              <a:buChar char="•"/>
            </a:pPr>
            <a:r>
              <a:rPr lang="es-ES_tradnl" sz="1200">
                <a:solidFill>
                  <a:srgbClr val="000000"/>
                </a:solidFill>
                <a:latin typeface="Comic Sans MS" pitchFamily="66" charset="0"/>
              </a:rPr>
              <a:t>Estabilidad del producto</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Text Box 2"/>
          <p:cNvSpPr txBox="1">
            <a:spLocks noChangeArrowheads="1"/>
          </p:cNvSpPr>
          <p:nvPr/>
        </p:nvSpPr>
        <p:spPr bwMode="auto">
          <a:xfrm>
            <a:off x="381000" y="0"/>
            <a:ext cx="8534400" cy="3262313"/>
          </a:xfrm>
          <a:prstGeom prst="rect">
            <a:avLst/>
          </a:prstGeom>
          <a:noFill/>
          <a:ln w="9525">
            <a:noFill/>
            <a:miter lim="800000"/>
            <a:headEnd/>
            <a:tailEnd/>
          </a:ln>
          <a:effectLst/>
        </p:spPr>
        <p:txBody>
          <a:bodyPr>
            <a:spAutoFit/>
          </a:bodyPr>
          <a:lstStyle/>
          <a:p>
            <a:pPr algn="ctr" eaLnBrk="0" hangingPunct="0"/>
            <a:endParaRPr lang="es-ES_tradnl" sz="800" b="1" u="sng">
              <a:solidFill>
                <a:schemeClr val="accent2"/>
              </a:solidFill>
              <a:cs typeface="Times New Roman" pitchFamily="18" charset="0"/>
            </a:endParaRPr>
          </a:p>
          <a:p>
            <a:pPr algn="ctr" eaLnBrk="0" hangingPunct="0"/>
            <a:r>
              <a:rPr lang="es-ES_tradnl" sz="2000" b="1">
                <a:solidFill>
                  <a:schemeClr val="accent2"/>
                </a:solidFill>
                <a:latin typeface="Comic Sans MS" pitchFamily="66" charset="0"/>
                <a:cs typeface="Times New Roman" pitchFamily="18" charset="0"/>
              </a:rPr>
              <a:t>Metodología</a:t>
            </a:r>
          </a:p>
          <a:p>
            <a:pPr algn="just" eaLnBrk="0" hangingPunct="0"/>
            <a:r>
              <a:rPr lang="es-ES_tradnl" sz="2000">
                <a:solidFill>
                  <a:schemeClr val="accent2"/>
                </a:solidFill>
                <a:latin typeface="Comic Sans MS" pitchFamily="66" charset="0"/>
                <a:cs typeface="Times New Roman" pitchFamily="18" charset="0"/>
              </a:rPr>
              <a:t>El modo de acción es muy simple basta con agregárselo a una suspensión y se produce una reacción muy rápida la cual deteriora la pared celular. La reacción es selectiva y ataca a determinadas estructuras de la pared celular como son las glucanasa, mananasas.</a:t>
            </a:r>
          </a:p>
          <a:p>
            <a:pPr algn="just" eaLnBrk="0" hangingPunct="0"/>
            <a:r>
              <a:rPr lang="es-ES_tradnl" sz="2000">
                <a:solidFill>
                  <a:schemeClr val="accent2"/>
                </a:solidFill>
                <a:latin typeface="Comic Sans MS" pitchFamily="66" charset="0"/>
                <a:cs typeface="Times New Roman" pitchFamily="18" charset="0"/>
              </a:rPr>
              <a:t> </a:t>
            </a:r>
          </a:p>
          <a:p>
            <a:pPr algn="just" eaLnBrk="0" hangingPunct="0"/>
            <a:r>
              <a:rPr lang="es-MX" sz="2000" b="1">
                <a:solidFill>
                  <a:schemeClr val="accent2"/>
                </a:solidFill>
                <a:latin typeface="Comic Sans MS" pitchFamily="66" charset="0"/>
                <a:cs typeface="Times New Roman" pitchFamily="18" charset="0"/>
              </a:rPr>
              <a:t>Ventajas</a:t>
            </a:r>
            <a:r>
              <a:rPr lang="es-MX" sz="2000">
                <a:solidFill>
                  <a:schemeClr val="accent2"/>
                </a:solidFill>
                <a:latin typeface="Comic Sans MS" pitchFamily="66" charset="0"/>
                <a:cs typeface="Times New Roman" pitchFamily="18" charset="0"/>
              </a:rPr>
              <a:t>:   Método suave y selectivo escalable</a:t>
            </a:r>
            <a:endParaRPr lang="es-ES_tradnl" sz="2000">
              <a:solidFill>
                <a:schemeClr val="accent2"/>
              </a:solidFill>
              <a:latin typeface="Comic Sans MS" pitchFamily="66" charset="0"/>
              <a:cs typeface="Times New Roman" pitchFamily="18" charset="0"/>
            </a:endParaRPr>
          </a:p>
          <a:p>
            <a:pPr algn="just" eaLnBrk="0" hangingPunct="0"/>
            <a:r>
              <a:rPr lang="es-MX" sz="2000">
                <a:solidFill>
                  <a:schemeClr val="accent2"/>
                </a:solidFill>
                <a:latin typeface="Comic Sans MS" pitchFamily="66" charset="0"/>
                <a:cs typeface="Times New Roman" pitchFamily="18" charset="0"/>
              </a:rPr>
              <a:t> </a:t>
            </a:r>
            <a:endParaRPr lang="es-ES_tradnl" sz="2000">
              <a:solidFill>
                <a:schemeClr val="accent2"/>
              </a:solidFill>
              <a:latin typeface="Comic Sans MS" pitchFamily="66" charset="0"/>
              <a:cs typeface="Times New Roman" pitchFamily="18" charset="0"/>
            </a:endParaRPr>
          </a:p>
          <a:p>
            <a:pPr algn="just" eaLnBrk="0" hangingPunct="0"/>
            <a:r>
              <a:rPr lang="es-MX" sz="2000" b="1">
                <a:solidFill>
                  <a:schemeClr val="accent2"/>
                </a:solidFill>
                <a:latin typeface="Comic Sans MS" pitchFamily="66" charset="0"/>
                <a:cs typeface="Times New Roman" pitchFamily="18" charset="0"/>
              </a:rPr>
              <a:t>Desventajas</a:t>
            </a:r>
            <a:r>
              <a:rPr lang="es-MX" sz="2000">
                <a:solidFill>
                  <a:schemeClr val="accent2"/>
                </a:solidFill>
                <a:latin typeface="Comic Sans MS" pitchFamily="66" charset="0"/>
                <a:cs typeface="Times New Roman" pitchFamily="18" charset="0"/>
              </a:rPr>
              <a:t>:  Costo de la enzima lo hace difícil de utilizar a gran escala.</a:t>
            </a:r>
            <a:endParaRPr lang="es-ES_tradnl" sz="2000">
              <a:solidFill>
                <a:schemeClr val="accent2"/>
              </a:solidFill>
              <a:latin typeface="Comic Sans MS" pitchFamily="66" charset="0"/>
              <a:cs typeface="Times New Roman" pitchFamily="18" charset="0"/>
            </a:endParaRPr>
          </a:p>
        </p:txBody>
      </p:sp>
      <p:grpSp>
        <p:nvGrpSpPr>
          <p:cNvPr id="191491" name="Group 3"/>
          <p:cNvGrpSpPr>
            <a:grpSpLocks/>
          </p:cNvGrpSpPr>
          <p:nvPr/>
        </p:nvGrpSpPr>
        <p:grpSpPr bwMode="auto">
          <a:xfrm>
            <a:off x="533400" y="3276600"/>
            <a:ext cx="8077200" cy="3175000"/>
            <a:chOff x="-3" y="-3"/>
            <a:chExt cx="4285" cy="2000"/>
          </a:xfrm>
        </p:grpSpPr>
        <p:grpSp>
          <p:nvGrpSpPr>
            <p:cNvPr id="191492" name="Group 4"/>
            <p:cNvGrpSpPr>
              <a:grpSpLocks/>
            </p:cNvGrpSpPr>
            <p:nvPr/>
          </p:nvGrpSpPr>
          <p:grpSpPr bwMode="auto">
            <a:xfrm>
              <a:off x="0" y="0"/>
              <a:ext cx="4279" cy="1994"/>
              <a:chOff x="0" y="0"/>
              <a:chExt cx="4279" cy="1994"/>
            </a:xfrm>
          </p:grpSpPr>
          <p:grpSp>
            <p:nvGrpSpPr>
              <p:cNvPr id="191493" name="Group 5"/>
              <p:cNvGrpSpPr>
                <a:grpSpLocks/>
              </p:cNvGrpSpPr>
              <p:nvPr/>
            </p:nvGrpSpPr>
            <p:grpSpPr bwMode="auto">
              <a:xfrm>
                <a:off x="0" y="0"/>
                <a:ext cx="1253" cy="422"/>
                <a:chOff x="0" y="0"/>
                <a:chExt cx="1253" cy="422"/>
              </a:xfrm>
            </p:grpSpPr>
            <p:sp>
              <p:nvSpPr>
                <p:cNvPr id="191494" name="Rectangle 6"/>
                <p:cNvSpPr>
                  <a:spLocks noChangeArrowheads="1"/>
                </p:cNvSpPr>
                <p:nvPr/>
              </p:nvSpPr>
              <p:spPr bwMode="auto">
                <a:xfrm>
                  <a:off x="28" y="0"/>
                  <a:ext cx="1197" cy="422"/>
                </a:xfrm>
                <a:prstGeom prst="rect">
                  <a:avLst/>
                </a:prstGeom>
                <a:noFill/>
                <a:ln w="9525">
                  <a:noFill/>
                  <a:miter lim="800000"/>
                  <a:headEnd/>
                  <a:tailEnd/>
                </a:ln>
                <a:effectLst/>
              </p:spPr>
              <p:txBody>
                <a:bodyPr bIns="0"/>
                <a:lstStyle/>
                <a:p>
                  <a:r>
                    <a:rPr lang="es-MX" sz="2000" b="1">
                      <a:cs typeface="Times New Roman" pitchFamily="18" charset="0"/>
                    </a:rPr>
                    <a:t>Microorganismo</a:t>
                  </a:r>
                  <a:endParaRPr lang="es-ES_tradnl" sz="2000" b="1">
                    <a:cs typeface="Times New Roman" pitchFamily="18" charset="0"/>
                  </a:endParaRPr>
                </a:p>
                <a:p>
                  <a:pPr eaLnBrk="0" hangingPunct="0"/>
                  <a:endParaRPr lang="es-ES_tradnl" sz="2000"/>
                </a:p>
              </p:txBody>
            </p:sp>
            <p:sp>
              <p:nvSpPr>
                <p:cNvPr id="191495" name="Rectangle 7"/>
                <p:cNvSpPr>
                  <a:spLocks noChangeArrowheads="1"/>
                </p:cNvSpPr>
                <p:nvPr/>
              </p:nvSpPr>
              <p:spPr bwMode="auto">
                <a:xfrm>
                  <a:off x="0" y="0"/>
                  <a:ext cx="1253" cy="422"/>
                </a:xfrm>
                <a:prstGeom prst="rect">
                  <a:avLst/>
                </a:prstGeom>
                <a:noFill/>
                <a:ln w="7">
                  <a:solidFill>
                    <a:srgbClr val="A0A0A0"/>
                  </a:solidFill>
                  <a:miter lim="800000"/>
                  <a:headEnd/>
                  <a:tailEnd/>
                </a:ln>
                <a:effectLst/>
              </p:spPr>
              <p:txBody>
                <a:bodyPr/>
                <a:lstStyle/>
                <a:p>
                  <a:endParaRPr lang="es-ES"/>
                </a:p>
              </p:txBody>
            </p:sp>
          </p:grpSp>
          <p:grpSp>
            <p:nvGrpSpPr>
              <p:cNvPr id="191496" name="Group 8"/>
              <p:cNvGrpSpPr>
                <a:grpSpLocks/>
              </p:cNvGrpSpPr>
              <p:nvPr/>
            </p:nvGrpSpPr>
            <p:grpSpPr bwMode="auto">
              <a:xfrm>
                <a:off x="1253" y="0"/>
                <a:ext cx="1253" cy="422"/>
                <a:chOff x="1253" y="0"/>
                <a:chExt cx="1253" cy="422"/>
              </a:xfrm>
            </p:grpSpPr>
            <p:sp>
              <p:nvSpPr>
                <p:cNvPr id="191497" name="Rectangle 9"/>
                <p:cNvSpPr>
                  <a:spLocks noChangeArrowheads="1"/>
                </p:cNvSpPr>
                <p:nvPr/>
              </p:nvSpPr>
              <p:spPr bwMode="auto">
                <a:xfrm>
                  <a:off x="1281" y="0"/>
                  <a:ext cx="1197" cy="422"/>
                </a:xfrm>
                <a:prstGeom prst="rect">
                  <a:avLst/>
                </a:prstGeom>
                <a:noFill/>
                <a:ln w="9525">
                  <a:noFill/>
                  <a:miter lim="800000"/>
                  <a:headEnd/>
                  <a:tailEnd/>
                </a:ln>
                <a:effectLst/>
              </p:spPr>
              <p:txBody>
                <a:bodyPr/>
                <a:lstStyle/>
                <a:p>
                  <a:r>
                    <a:rPr lang="es-MX" sz="2000">
                      <a:cs typeface="Times New Roman" pitchFamily="18" charset="0"/>
                    </a:rPr>
                    <a:t>Enzima</a:t>
                  </a:r>
                  <a:r>
                    <a:rPr lang="es-MX" sz="1400">
                      <a:cs typeface="Times New Roman" pitchFamily="18" charset="0"/>
                    </a:rPr>
                    <a:t> </a:t>
                  </a:r>
                  <a:endParaRPr lang="es-ES_tradnl" sz="1000">
                    <a:cs typeface="Times New Roman" pitchFamily="18" charset="0"/>
                  </a:endParaRPr>
                </a:p>
                <a:p>
                  <a:pPr eaLnBrk="0" hangingPunct="0"/>
                  <a:endParaRPr lang="es-ES_tradnl" sz="2400"/>
                </a:p>
              </p:txBody>
            </p:sp>
            <p:sp>
              <p:nvSpPr>
                <p:cNvPr id="191498" name="Rectangle 10"/>
                <p:cNvSpPr>
                  <a:spLocks noChangeArrowheads="1"/>
                </p:cNvSpPr>
                <p:nvPr/>
              </p:nvSpPr>
              <p:spPr bwMode="auto">
                <a:xfrm>
                  <a:off x="1253" y="0"/>
                  <a:ext cx="1253" cy="422"/>
                </a:xfrm>
                <a:prstGeom prst="rect">
                  <a:avLst/>
                </a:prstGeom>
                <a:noFill/>
                <a:ln w="7">
                  <a:solidFill>
                    <a:srgbClr val="A0A0A0"/>
                  </a:solidFill>
                  <a:miter lim="800000"/>
                  <a:headEnd/>
                  <a:tailEnd/>
                </a:ln>
                <a:effectLst/>
              </p:spPr>
              <p:txBody>
                <a:bodyPr/>
                <a:lstStyle/>
                <a:p>
                  <a:endParaRPr lang="es-ES"/>
                </a:p>
              </p:txBody>
            </p:sp>
          </p:grpSp>
          <p:grpSp>
            <p:nvGrpSpPr>
              <p:cNvPr id="191499" name="Group 11"/>
              <p:cNvGrpSpPr>
                <a:grpSpLocks/>
              </p:cNvGrpSpPr>
              <p:nvPr/>
            </p:nvGrpSpPr>
            <p:grpSpPr bwMode="auto">
              <a:xfrm>
                <a:off x="2506" y="0"/>
                <a:ext cx="1773" cy="422"/>
                <a:chOff x="2506" y="0"/>
                <a:chExt cx="1773" cy="422"/>
              </a:xfrm>
            </p:grpSpPr>
            <p:sp>
              <p:nvSpPr>
                <p:cNvPr id="191500" name="Rectangle 12"/>
                <p:cNvSpPr>
                  <a:spLocks noChangeArrowheads="1"/>
                </p:cNvSpPr>
                <p:nvPr/>
              </p:nvSpPr>
              <p:spPr bwMode="auto">
                <a:xfrm>
                  <a:off x="2534" y="0"/>
                  <a:ext cx="1717" cy="422"/>
                </a:xfrm>
                <a:prstGeom prst="rect">
                  <a:avLst/>
                </a:prstGeom>
                <a:noFill/>
                <a:ln w="9525">
                  <a:noFill/>
                  <a:miter lim="800000"/>
                  <a:headEnd/>
                  <a:tailEnd/>
                </a:ln>
                <a:effectLst/>
              </p:spPr>
              <p:txBody>
                <a:bodyPr/>
                <a:lstStyle/>
                <a:p>
                  <a:r>
                    <a:rPr lang="es-MX" sz="2000">
                      <a:cs typeface="Times New Roman" pitchFamily="18" charset="0"/>
                    </a:rPr>
                    <a:t>Efecto</a:t>
                  </a:r>
                  <a:endParaRPr lang="es-ES_tradnl" sz="2000">
                    <a:cs typeface="Times New Roman" pitchFamily="18" charset="0"/>
                  </a:endParaRPr>
                </a:p>
                <a:p>
                  <a:pPr eaLnBrk="0" hangingPunct="0"/>
                  <a:endParaRPr lang="es-ES_tradnl" sz="2400"/>
                </a:p>
              </p:txBody>
            </p:sp>
            <p:sp>
              <p:nvSpPr>
                <p:cNvPr id="191501" name="Rectangle 13"/>
                <p:cNvSpPr>
                  <a:spLocks noChangeArrowheads="1"/>
                </p:cNvSpPr>
                <p:nvPr/>
              </p:nvSpPr>
              <p:spPr bwMode="auto">
                <a:xfrm>
                  <a:off x="2506" y="0"/>
                  <a:ext cx="1773" cy="422"/>
                </a:xfrm>
                <a:prstGeom prst="rect">
                  <a:avLst/>
                </a:prstGeom>
                <a:noFill/>
                <a:ln w="7">
                  <a:solidFill>
                    <a:srgbClr val="A0A0A0"/>
                  </a:solidFill>
                  <a:miter lim="800000"/>
                  <a:headEnd/>
                  <a:tailEnd/>
                </a:ln>
                <a:effectLst/>
              </p:spPr>
              <p:txBody>
                <a:bodyPr/>
                <a:lstStyle/>
                <a:p>
                  <a:endParaRPr lang="es-ES"/>
                </a:p>
              </p:txBody>
            </p:sp>
          </p:grpSp>
          <p:grpSp>
            <p:nvGrpSpPr>
              <p:cNvPr id="191502" name="Group 14"/>
              <p:cNvGrpSpPr>
                <a:grpSpLocks/>
              </p:cNvGrpSpPr>
              <p:nvPr/>
            </p:nvGrpSpPr>
            <p:grpSpPr bwMode="auto">
              <a:xfrm>
                <a:off x="0" y="422"/>
                <a:ext cx="1253" cy="594"/>
                <a:chOff x="0" y="422"/>
                <a:chExt cx="1253" cy="594"/>
              </a:xfrm>
            </p:grpSpPr>
            <p:sp>
              <p:nvSpPr>
                <p:cNvPr id="191503" name="Rectangle 15"/>
                <p:cNvSpPr>
                  <a:spLocks noChangeArrowheads="1"/>
                </p:cNvSpPr>
                <p:nvPr/>
              </p:nvSpPr>
              <p:spPr bwMode="auto">
                <a:xfrm>
                  <a:off x="28" y="422"/>
                  <a:ext cx="1197" cy="594"/>
                </a:xfrm>
                <a:prstGeom prst="rect">
                  <a:avLst/>
                </a:prstGeom>
                <a:noFill/>
                <a:ln w="9525">
                  <a:noFill/>
                  <a:miter lim="800000"/>
                  <a:headEnd/>
                  <a:tailEnd/>
                </a:ln>
                <a:effectLst/>
              </p:spPr>
              <p:txBody>
                <a:bodyPr/>
                <a:lstStyle/>
                <a:p>
                  <a:r>
                    <a:rPr lang="es-MX" sz="2000">
                      <a:cs typeface="Times New Roman" pitchFamily="18" charset="0"/>
                    </a:rPr>
                    <a:t>Bacterias</a:t>
                  </a:r>
                  <a:endParaRPr lang="es-ES_tradnl" sz="2000">
                    <a:cs typeface="Times New Roman" pitchFamily="18" charset="0"/>
                  </a:endParaRPr>
                </a:p>
                <a:p>
                  <a:pPr eaLnBrk="0" hangingPunct="0"/>
                  <a:endParaRPr lang="es-ES_tradnl" sz="2400"/>
                </a:p>
              </p:txBody>
            </p:sp>
            <p:sp>
              <p:nvSpPr>
                <p:cNvPr id="191504" name="Rectangle 16"/>
                <p:cNvSpPr>
                  <a:spLocks noChangeArrowheads="1"/>
                </p:cNvSpPr>
                <p:nvPr/>
              </p:nvSpPr>
              <p:spPr bwMode="auto">
                <a:xfrm>
                  <a:off x="0" y="422"/>
                  <a:ext cx="1253" cy="594"/>
                </a:xfrm>
                <a:prstGeom prst="rect">
                  <a:avLst/>
                </a:prstGeom>
                <a:noFill/>
                <a:ln w="7">
                  <a:solidFill>
                    <a:srgbClr val="A0A0A0"/>
                  </a:solidFill>
                  <a:miter lim="800000"/>
                  <a:headEnd/>
                  <a:tailEnd/>
                </a:ln>
                <a:effectLst/>
              </p:spPr>
              <p:txBody>
                <a:bodyPr/>
                <a:lstStyle/>
                <a:p>
                  <a:endParaRPr lang="es-ES"/>
                </a:p>
              </p:txBody>
            </p:sp>
          </p:grpSp>
          <p:grpSp>
            <p:nvGrpSpPr>
              <p:cNvPr id="191505" name="Group 17"/>
              <p:cNvGrpSpPr>
                <a:grpSpLocks/>
              </p:cNvGrpSpPr>
              <p:nvPr/>
            </p:nvGrpSpPr>
            <p:grpSpPr bwMode="auto">
              <a:xfrm>
                <a:off x="1253" y="422"/>
                <a:ext cx="1253" cy="594"/>
                <a:chOff x="1253" y="422"/>
                <a:chExt cx="1253" cy="594"/>
              </a:xfrm>
            </p:grpSpPr>
            <p:sp>
              <p:nvSpPr>
                <p:cNvPr id="191506" name="Rectangle 18"/>
                <p:cNvSpPr>
                  <a:spLocks noChangeArrowheads="1"/>
                </p:cNvSpPr>
                <p:nvPr/>
              </p:nvSpPr>
              <p:spPr bwMode="auto">
                <a:xfrm>
                  <a:off x="1281" y="422"/>
                  <a:ext cx="1197" cy="594"/>
                </a:xfrm>
                <a:prstGeom prst="rect">
                  <a:avLst/>
                </a:prstGeom>
                <a:noFill/>
                <a:ln w="9525">
                  <a:noFill/>
                  <a:miter lim="800000"/>
                  <a:headEnd/>
                  <a:tailEnd/>
                </a:ln>
                <a:effectLst/>
              </p:spPr>
              <p:txBody>
                <a:bodyPr/>
                <a:lstStyle/>
                <a:p>
                  <a:r>
                    <a:rPr lang="es-MX" sz="2000">
                      <a:cs typeface="Times New Roman" pitchFamily="18" charset="0"/>
                    </a:rPr>
                    <a:t>Lisozima</a:t>
                  </a:r>
                  <a:endParaRPr lang="es-ES_tradnl" sz="2000">
                    <a:cs typeface="Times New Roman" pitchFamily="18" charset="0"/>
                  </a:endParaRPr>
                </a:p>
                <a:p>
                  <a:pPr eaLnBrk="0" hangingPunct="0"/>
                  <a:endParaRPr lang="es-ES_tradnl" sz="2400"/>
                </a:p>
              </p:txBody>
            </p:sp>
            <p:sp>
              <p:nvSpPr>
                <p:cNvPr id="191507" name="Rectangle 19"/>
                <p:cNvSpPr>
                  <a:spLocks noChangeArrowheads="1"/>
                </p:cNvSpPr>
                <p:nvPr/>
              </p:nvSpPr>
              <p:spPr bwMode="auto">
                <a:xfrm>
                  <a:off x="1253" y="422"/>
                  <a:ext cx="1253" cy="594"/>
                </a:xfrm>
                <a:prstGeom prst="rect">
                  <a:avLst/>
                </a:prstGeom>
                <a:noFill/>
                <a:ln w="7">
                  <a:solidFill>
                    <a:srgbClr val="A0A0A0"/>
                  </a:solidFill>
                  <a:miter lim="800000"/>
                  <a:headEnd/>
                  <a:tailEnd/>
                </a:ln>
                <a:effectLst/>
              </p:spPr>
              <p:txBody>
                <a:bodyPr/>
                <a:lstStyle/>
                <a:p>
                  <a:endParaRPr lang="es-ES"/>
                </a:p>
              </p:txBody>
            </p:sp>
          </p:grpSp>
          <p:grpSp>
            <p:nvGrpSpPr>
              <p:cNvPr id="191508" name="Group 20"/>
              <p:cNvGrpSpPr>
                <a:grpSpLocks/>
              </p:cNvGrpSpPr>
              <p:nvPr/>
            </p:nvGrpSpPr>
            <p:grpSpPr bwMode="auto">
              <a:xfrm>
                <a:off x="2506" y="422"/>
                <a:ext cx="1773" cy="594"/>
                <a:chOff x="2506" y="422"/>
                <a:chExt cx="1773" cy="594"/>
              </a:xfrm>
            </p:grpSpPr>
            <p:sp>
              <p:nvSpPr>
                <p:cNvPr id="191509" name="Rectangle 21"/>
                <p:cNvSpPr>
                  <a:spLocks noChangeArrowheads="1"/>
                </p:cNvSpPr>
                <p:nvPr/>
              </p:nvSpPr>
              <p:spPr bwMode="auto">
                <a:xfrm>
                  <a:off x="2534" y="422"/>
                  <a:ext cx="1717" cy="594"/>
                </a:xfrm>
                <a:prstGeom prst="rect">
                  <a:avLst/>
                </a:prstGeom>
                <a:noFill/>
                <a:ln w="9525">
                  <a:noFill/>
                  <a:miter lim="800000"/>
                  <a:headEnd/>
                  <a:tailEnd/>
                </a:ln>
                <a:effectLst/>
              </p:spPr>
              <p:txBody>
                <a:bodyPr/>
                <a:lstStyle/>
                <a:p>
                  <a:r>
                    <a:rPr lang="es-MX">
                      <a:cs typeface="Times New Roman" pitchFamily="18" charset="0"/>
                    </a:rPr>
                    <a:t>Ruptura de los enlaces </a:t>
                  </a:r>
                  <a:r>
                    <a:rPr lang="es-MX">
                      <a:cs typeface="Times New Roman" pitchFamily="18" charset="0"/>
                      <a:sym typeface="Symbol" pitchFamily="18" charset="2"/>
                    </a:rPr>
                    <a:t></a:t>
                  </a:r>
                  <a:r>
                    <a:rPr lang="es-MX">
                      <a:cs typeface="Times New Roman" pitchFamily="18" charset="0"/>
                    </a:rPr>
                    <a:t>-1,4 entre N-acetil murámico y N-acetil glucosamida</a:t>
                  </a:r>
                  <a:endParaRPr lang="es-ES_tradnl">
                    <a:cs typeface="Times New Roman" pitchFamily="18" charset="0"/>
                    <a:sym typeface="Symbol" pitchFamily="18" charset="2"/>
                  </a:endParaRPr>
                </a:p>
                <a:p>
                  <a:pPr eaLnBrk="0" hangingPunct="0"/>
                  <a:endParaRPr lang="es-ES_tradnl">
                    <a:cs typeface="Times New Roman" pitchFamily="18" charset="0"/>
                    <a:sym typeface="Symbol" pitchFamily="18" charset="2"/>
                  </a:endParaRPr>
                </a:p>
              </p:txBody>
            </p:sp>
            <p:sp>
              <p:nvSpPr>
                <p:cNvPr id="191510" name="Rectangle 22"/>
                <p:cNvSpPr>
                  <a:spLocks noChangeArrowheads="1"/>
                </p:cNvSpPr>
                <p:nvPr/>
              </p:nvSpPr>
              <p:spPr bwMode="auto">
                <a:xfrm>
                  <a:off x="2506" y="422"/>
                  <a:ext cx="1773" cy="594"/>
                </a:xfrm>
                <a:prstGeom prst="rect">
                  <a:avLst/>
                </a:prstGeom>
                <a:noFill/>
                <a:ln w="7">
                  <a:solidFill>
                    <a:srgbClr val="A0A0A0"/>
                  </a:solidFill>
                  <a:miter lim="800000"/>
                  <a:headEnd/>
                  <a:tailEnd/>
                </a:ln>
                <a:effectLst/>
              </p:spPr>
              <p:txBody>
                <a:bodyPr/>
                <a:lstStyle/>
                <a:p>
                  <a:endParaRPr lang="es-ES"/>
                </a:p>
              </p:txBody>
            </p:sp>
          </p:grpSp>
          <p:grpSp>
            <p:nvGrpSpPr>
              <p:cNvPr id="191511" name="Group 23"/>
              <p:cNvGrpSpPr>
                <a:grpSpLocks/>
              </p:cNvGrpSpPr>
              <p:nvPr/>
            </p:nvGrpSpPr>
            <p:grpSpPr bwMode="auto">
              <a:xfrm>
                <a:off x="0" y="1016"/>
                <a:ext cx="1253" cy="556"/>
                <a:chOff x="0" y="1016"/>
                <a:chExt cx="1253" cy="556"/>
              </a:xfrm>
            </p:grpSpPr>
            <p:sp>
              <p:nvSpPr>
                <p:cNvPr id="191512" name="Rectangle 24"/>
                <p:cNvSpPr>
                  <a:spLocks noChangeArrowheads="1"/>
                </p:cNvSpPr>
                <p:nvPr/>
              </p:nvSpPr>
              <p:spPr bwMode="auto">
                <a:xfrm>
                  <a:off x="28" y="1016"/>
                  <a:ext cx="1197" cy="556"/>
                </a:xfrm>
                <a:prstGeom prst="rect">
                  <a:avLst/>
                </a:prstGeom>
                <a:noFill/>
                <a:ln w="9525">
                  <a:noFill/>
                  <a:miter lim="800000"/>
                  <a:headEnd/>
                  <a:tailEnd/>
                </a:ln>
                <a:effectLst/>
              </p:spPr>
              <p:txBody>
                <a:bodyPr/>
                <a:lstStyle/>
                <a:p>
                  <a:r>
                    <a:rPr lang="es-MX" sz="2000">
                      <a:cs typeface="Times New Roman" pitchFamily="18" charset="0"/>
                    </a:rPr>
                    <a:t>Levaduras</a:t>
                  </a:r>
                  <a:endParaRPr lang="es-ES_tradnl" sz="2000">
                    <a:cs typeface="Times New Roman" pitchFamily="18" charset="0"/>
                  </a:endParaRPr>
                </a:p>
                <a:p>
                  <a:pPr eaLnBrk="0" hangingPunct="0"/>
                  <a:endParaRPr lang="es-ES_tradnl" sz="2000"/>
                </a:p>
              </p:txBody>
            </p:sp>
            <p:sp>
              <p:nvSpPr>
                <p:cNvPr id="191513" name="Rectangle 25"/>
                <p:cNvSpPr>
                  <a:spLocks noChangeArrowheads="1"/>
                </p:cNvSpPr>
                <p:nvPr/>
              </p:nvSpPr>
              <p:spPr bwMode="auto">
                <a:xfrm>
                  <a:off x="0" y="1016"/>
                  <a:ext cx="1253" cy="556"/>
                </a:xfrm>
                <a:prstGeom prst="rect">
                  <a:avLst/>
                </a:prstGeom>
                <a:noFill/>
                <a:ln w="7">
                  <a:solidFill>
                    <a:srgbClr val="A0A0A0"/>
                  </a:solidFill>
                  <a:miter lim="800000"/>
                  <a:headEnd/>
                  <a:tailEnd/>
                </a:ln>
                <a:effectLst/>
              </p:spPr>
              <p:txBody>
                <a:bodyPr/>
                <a:lstStyle/>
                <a:p>
                  <a:endParaRPr lang="es-ES"/>
                </a:p>
              </p:txBody>
            </p:sp>
          </p:grpSp>
          <p:grpSp>
            <p:nvGrpSpPr>
              <p:cNvPr id="191514" name="Group 26"/>
              <p:cNvGrpSpPr>
                <a:grpSpLocks/>
              </p:cNvGrpSpPr>
              <p:nvPr/>
            </p:nvGrpSpPr>
            <p:grpSpPr bwMode="auto">
              <a:xfrm>
                <a:off x="1253" y="1016"/>
                <a:ext cx="1253" cy="556"/>
                <a:chOff x="1253" y="1016"/>
                <a:chExt cx="1253" cy="556"/>
              </a:xfrm>
            </p:grpSpPr>
            <p:sp>
              <p:nvSpPr>
                <p:cNvPr id="191515" name="Rectangle 27"/>
                <p:cNvSpPr>
                  <a:spLocks noChangeArrowheads="1"/>
                </p:cNvSpPr>
                <p:nvPr/>
              </p:nvSpPr>
              <p:spPr bwMode="auto">
                <a:xfrm>
                  <a:off x="1281" y="1016"/>
                  <a:ext cx="1197" cy="556"/>
                </a:xfrm>
                <a:prstGeom prst="rect">
                  <a:avLst/>
                </a:prstGeom>
                <a:noFill/>
                <a:ln w="9525">
                  <a:noFill/>
                  <a:miter lim="800000"/>
                  <a:headEnd/>
                  <a:tailEnd/>
                </a:ln>
                <a:effectLst/>
              </p:spPr>
              <p:txBody>
                <a:bodyPr/>
                <a:lstStyle/>
                <a:p>
                  <a:r>
                    <a:rPr lang="es-MX">
                      <a:cs typeface="Times New Roman" pitchFamily="18" charset="0"/>
                    </a:rPr>
                    <a:t>Complejo glucanasa-</a:t>
                  </a:r>
                  <a:endParaRPr lang="es-ES_tradnl">
                    <a:cs typeface="Times New Roman" pitchFamily="18" charset="0"/>
                  </a:endParaRPr>
                </a:p>
                <a:p>
                  <a:pPr eaLnBrk="0" hangingPunct="0"/>
                  <a:r>
                    <a:rPr lang="es-MX">
                      <a:cs typeface="Times New Roman" pitchFamily="18" charset="0"/>
                    </a:rPr>
                    <a:t>mananasa</a:t>
                  </a:r>
                  <a:endParaRPr lang="es-ES_tradnl">
                    <a:cs typeface="Times New Roman" pitchFamily="18" charset="0"/>
                  </a:endParaRPr>
                </a:p>
                <a:p>
                  <a:pPr eaLnBrk="0" hangingPunct="0"/>
                  <a:endParaRPr lang="es-ES_tradnl"/>
                </a:p>
              </p:txBody>
            </p:sp>
            <p:sp>
              <p:nvSpPr>
                <p:cNvPr id="191516" name="Rectangle 28"/>
                <p:cNvSpPr>
                  <a:spLocks noChangeArrowheads="1"/>
                </p:cNvSpPr>
                <p:nvPr/>
              </p:nvSpPr>
              <p:spPr bwMode="auto">
                <a:xfrm>
                  <a:off x="1253" y="1016"/>
                  <a:ext cx="1253" cy="556"/>
                </a:xfrm>
                <a:prstGeom prst="rect">
                  <a:avLst/>
                </a:prstGeom>
                <a:noFill/>
                <a:ln w="7">
                  <a:solidFill>
                    <a:srgbClr val="A0A0A0"/>
                  </a:solidFill>
                  <a:miter lim="800000"/>
                  <a:headEnd/>
                  <a:tailEnd/>
                </a:ln>
                <a:effectLst/>
              </p:spPr>
              <p:txBody>
                <a:bodyPr/>
                <a:lstStyle/>
                <a:p>
                  <a:endParaRPr lang="es-ES"/>
                </a:p>
              </p:txBody>
            </p:sp>
          </p:grpSp>
          <p:grpSp>
            <p:nvGrpSpPr>
              <p:cNvPr id="191517" name="Group 29"/>
              <p:cNvGrpSpPr>
                <a:grpSpLocks/>
              </p:cNvGrpSpPr>
              <p:nvPr/>
            </p:nvGrpSpPr>
            <p:grpSpPr bwMode="auto">
              <a:xfrm>
                <a:off x="2506" y="1016"/>
                <a:ext cx="1773" cy="556"/>
                <a:chOff x="2506" y="1016"/>
                <a:chExt cx="1773" cy="556"/>
              </a:xfrm>
            </p:grpSpPr>
            <p:sp>
              <p:nvSpPr>
                <p:cNvPr id="191518" name="Rectangle 30"/>
                <p:cNvSpPr>
                  <a:spLocks noChangeArrowheads="1"/>
                </p:cNvSpPr>
                <p:nvPr/>
              </p:nvSpPr>
              <p:spPr bwMode="auto">
                <a:xfrm>
                  <a:off x="2534" y="1016"/>
                  <a:ext cx="1717" cy="556"/>
                </a:xfrm>
                <a:prstGeom prst="rect">
                  <a:avLst/>
                </a:prstGeom>
                <a:noFill/>
                <a:ln w="9525">
                  <a:noFill/>
                  <a:miter lim="800000"/>
                  <a:headEnd/>
                  <a:tailEnd/>
                </a:ln>
                <a:effectLst/>
              </p:spPr>
              <p:txBody>
                <a:bodyPr/>
                <a:lstStyle/>
                <a:p>
                  <a:r>
                    <a:rPr lang="es-MX" sz="2000">
                      <a:cs typeface="Times New Roman" pitchFamily="18" charset="0"/>
                    </a:rPr>
                    <a:t>Rompe la capa de glucano y de manano</a:t>
                  </a:r>
                  <a:endParaRPr lang="es-ES_tradnl" sz="2000">
                    <a:cs typeface="Times New Roman" pitchFamily="18" charset="0"/>
                  </a:endParaRPr>
                </a:p>
                <a:p>
                  <a:pPr eaLnBrk="0" hangingPunct="0"/>
                  <a:endParaRPr lang="es-ES_tradnl" sz="2000"/>
                </a:p>
              </p:txBody>
            </p:sp>
            <p:sp>
              <p:nvSpPr>
                <p:cNvPr id="191519" name="Rectangle 31"/>
                <p:cNvSpPr>
                  <a:spLocks noChangeArrowheads="1"/>
                </p:cNvSpPr>
                <p:nvPr/>
              </p:nvSpPr>
              <p:spPr bwMode="auto">
                <a:xfrm>
                  <a:off x="2506" y="1016"/>
                  <a:ext cx="1773" cy="556"/>
                </a:xfrm>
                <a:prstGeom prst="rect">
                  <a:avLst/>
                </a:prstGeom>
                <a:noFill/>
                <a:ln w="7">
                  <a:solidFill>
                    <a:srgbClr val="A0A0A0"/>
                  </a:solidFill>
                  <a:miter lim="800000"/>
                  <a:headEnd/>
                  <a:tailEnd/>
                </a:ln>
                <a:effectLst/>
              </p:spPr>
              <p:txBody>
                <a:bodyPr/>
                <a:lstStyle/>
                <a:p>
                  <a:endParaRPr lang="es-ES"/>
                </a:p>
              </p:txBody>
            </p:sp>
          </p:grpSp>
          <p:grpSp>
            <p:nvGrpSpPr>
              <p:cNvPr id="191520" name="Group 32"/>
              <p:cNvGrpSpPr>
                <a:grpSpLocks/>
              </p:cNvGrpSpPr>
              <p:nvPr/>
            </p:nvGrpSpPr>
            <p:grpSpPr bwMode="auto">
              <a:xfrm>
                <a:off x="0" y="1572"/>
                <a:ext cx="1253" cy="422"/>
                <a:chOff x="0" y="1572"/>
                <a:chExt cx="1253" cy="422"/>
              </a:xfrm>
            </p:grpSpPr>
            <p:sp>
              <p:nvSpPr>
                <p:cNvPr id="191521" name="Rectangle 33"/>
                <p:cNvSpPr>
                  <a:spLocks noChangeArrowheads="1"/>
                </p:cNvSpPr>
                <p:nvPr/>
              </p:nvSpPr>
              <p:spPr bwMode="auto">
                <a:xfrm>
                  <a:off x="28" y="1572"/>
                  <a:ext cx="1197" cy="422"/>
                </a:xfrm>
                <a:prstGeom prst="rect">
                  <a:avLst/>
                </a:prstGeom>
                <a:noFill/>
                <a:ln w="9525">
                  <a:noFill/>
                  <a:miter lim="800000"/>
                  <a:headEnd/>
                  <a:tailEnd/>
                </a:ln>
                <a:effectLst/>
              </p:spPr>
              <p:txBody>
                <a:bodyPr/>
                <a:lstStyle/>
                <a:p>
                  <a:r>
                    <a:rPr lang="es-MX" sz="2000">
                      <a:cs typeface="Times New Roman" pitchFamily="18" charset="0"/>
                    </a:rPr>
                    <a:t>Células de plantas</a:t>
                  </a:r>
                  <a:endParaRPr lang="es-ES_tradnl" sz="2000">
                    <a:cs typeface="Times New Roman" pitchFamily="18" charset="0"/>
                  </a:endParaRPr>
                </a:p>
                <a:p>
                  <a:pPr eaLnBrk="0" hangingPunct="0"/>
                  <a:endParaRPr lang="es-ES_tradnl" sz="2000"/>
                </a:p>
              </p:txBody>
            </p:sp>
            <p:sp>
              <p:nvSpPr>
                <p:cNvPr id="191522" name="Rectangle 34"/>
                <p:cNvSpPr>
                  <a:spLocks noChangeArrowheads="1"/>
                </p:cNvSpPr>
                <p:nvPr/>
              </p:nvSpPr>
              <p:spPr bwMode="auto">
                <a:xfrm>
                  <a:off x="0" y="1572"/>
                  <a:ext cx="1253" cy="422"/>
                </a:xfrm>
                <a:prstGeom prst="rect">
                  <a:avLst/>
                </a:prstGeom>
                <a:noFill/>
                <a:ln w="7">
                  <a:solidFill>
                    <a:srgbClr val="A0A0A0"/>
                  </a:solidFill>
                  <a:miter lim="800000"/>
                  <a:headEnd/>
                  <a:tailEnd/>
                </a:ln>
                <a:effectLst/>
              </p:spPr>
              <p:txBody>
                <a:bodyPr/>
                <a:lstStyle/>
                <a:p>
                  <a:endParaRPr lang="es-ES"/>
                </a:p>
              </p:txBody>
            </p:sp>
          </p:grpSp>
          <p:grpSp>
            <p:nvGrpSpPr>
              <p:cNvPr id="191523" name="Group 35"/>
              <p:cNvGrpSpPr>
                <a:grpSpLocks/>
              </p:cNvGrpSpPr>
              <p:nvPr/>
            </p:nvGrpSpPr>
            <p:grpSpPr bwMode="auto">
              <a:xfrm>
                <a:off x="1253" y="1572"/>
                <a:ext cx="1253" cy="422"/>
                <a:chOff x="1253" y="1572"/>
                <a:chExt cx="1253" cy="422"/>
              </a:xfrm>
            </p:grpSpPr>
            <p:sp>
              <p:nvSpPr>
                <p:cNvPr id="191524" name="Rectangle 36"/>
                <p:cNvSpPr>
                  <a:spLocks noChangeArrowheads="1"/>
                </p:cNvSpPr>
                <p:nvPr/>
              </p:nvSpPr>
              <p:spPr bwMode="auto">
                <a:xfrm>
                  <a:off x="1281" y="1572"/>
                  <a:ext cx="1197" cy="422"/>
                </a:xfrm>
                <a:prstGeom prst="rect">
                  <a:avLst/>
                </a:prstGeom>
                <a:noFill/>
                <a:ln w="9525">
                  <a:noFill/>
                  <a:miter lim="800000"/>
                  <a:headEnd/>
                  <a:tailEnd/>
                </a:ln>
                <a:effectLst/>
              </p:spPr>
              <p:txBody>
                <a:bodyPr/>
                <a:lstStyle/>
                <a:p>
                  <a:r>
                    <a:rPr lang="es-MX" sz="2000">
                      <a:cs typeface="Times New Roman" pitchFamily="18" charset="0"/>
                    </a:rPr>
                    <a:t>Celulosas y peptinasas</a:t>
                  </a:r>
                  <a:endParaRPr lang="es-ES_tradnl" sz="2000">
                    <a:cs typeface="Times New Roman" pitchFamily="18" charset="0"/>
                  </a:endParaRPr>
                </a:p>
                <a:p>
                  <a:pPr eaLnBrk="0" hangingPunct="0"/>
                  <a:endParaRPr lang="es-ES_tradnl" sz="2000"/>
                </a:p>
              </p:txBody>
            </p:sp>
            <p:sp>
              <p:nvSpPr>
                <p:cNvPr id="191525" name="Rectangle 37"/>
                <p:cNvSpPr>
                  <a:spLocks noChangeArrowheads="1"/>
                </p:cNvSpPr>
                <p:nvPr/>
              </p:nvSpPr>
              <p:spPr bwMode="auto">
                <a:xfrm>
                  <a:off x="1253" y="1572"/>
                  <a:ext cx="1253" cy="422"/>
                </a:xfrm>
                <a:prstGeom prst="rect">
                  <a:avLst/>
                </a:prstGeom>
                <a:noFill/>
                <a:ln w="7">
                  <a:solidFill>
                    <a:srgbClr val="A0A0A0"/>
                  </a:solidFill>
                  <a:miter lim="800000"/>
                  <a:headEnd/>
                  <a:tailEnd/>
                </a:ln>
                <a:effectLst/>
              </p:spPr>
              <p:txBody>
                <a:bodyPr/>
                <a:lstStyle/>
                <a:p>
                  <a:endParaRPr lang="es-ES"/>
                </a:p>
              </p:txBody>
            </p:sp>
          </p:grpSp>
          <p:grpSp>
            <p:nvGrpSpPr>
              <p:cNvPr id="191526" name="Group 38"/>
              <p:cNvGrpSpPr>
                <a:grpSpLocks/>
              </p:cNvGrpSpPr>
              <p:nvPr/>
            </p:nvGrpSpPr>
            <p:grpSpPr bwMode="auto">
              <a:xfrm>
                <a:off x="2506" y="1572"/>
                <a:ext cx="1773" cy="422"/>
                <a:chOff x="2506" y="1572"/>
                <a:chExt cx="1773" cy="422"/>
              </a:xfrm>
            </p:grpSpPr>
            <p:sp>
              <p:nvSpPr>
                <p:cNvPr id="191527" name="Rectangle 39"/>
                <p:cNvSpPr>
                  <a:spLocks noChangeArrowheads="1"/>
                </p:cNvSpPr>
                <p:nvPr/>
              </p:nvSpPr>
              <p:spPr bwMode="auto">
                <a:xfrm>
                  <a:off x="2534" y="1572"/>
                  <a:ext cx="1717" cy="422"/>
                </a:xfrm>
                <a:prstGeom prst="rect">
                  <a:avLst/>
                </a:prstGeom>
                <a:noFill/>
                <a:ln w="9525">
                  <a:noFill/>
                  <a:miter lim="800000"/>
                  <a:headEnd/>
                  <a:tailEnd/>
                </a:ln>
                <a:effectLst/>
              </p:spPr>
              <p:txBody>
                <a:bodyPr/>
                <a:lstStyle/>
                <a:p>
                  <a:r>
                    <a:rPr lang="es-MX" sz="2000">
                      <a:cs typeface="Times New Roman" pitchFamily="18" charset="0"/>
                    </a:rPr>
                    <a:t>Rompen capa de celulosa y peptino</a:t>
                  </a:r>
                  <a:endParaRPr lang="es-ES_tradnl" sz="2000">
                    <a:cs typeface="Times New Roman" pitchFamily="18" charset="0"/>
                  </a:endParaRPr>
                </a:p>
                <a:p>
                  <a:pPr eaLnBrk="0" hangingPunct="0"/>
                  <a:endParaRPr lang="es-ES_tradnl" sz="2400"/>
                </a:p>
              </p:txBody>
            </p:sp>
            <p:sp>
              <p:nvSpPr>
                <p:cNvPr id="191528" name="Rectangle 40"/>
                <p:cNvSpPr>
                  <a:spLocks noChangeArrowheads="1"/>
                </p:cNvSpPr>
                <p:nvPr/>
              </p:nvSpPr>
              <p:spPr bwMode="auto">
                <a:xfrm>
                  <a:off x="2506" y="1572"/>
                  <a:ext cx="1773" cy="422"/>
                </a:xfrm>
                <a:prstGeom prst="rect">
                  <a:avLst/>
                </a:prstGeom>
                <a:noFill/>
                <a:ln w="7">
                  <a:solidFill>
                    <a:srgbClr val="A0A0A0"/>
                  </a:solidFill>
                  <a:miter lim="800000"/>
                  <a:headEnd/>
                  <a:tailEnd/>
                </a:ln>
                <a:effectLst/>
              </p:spPr>
              <p:txBody>
                <a:bodyPr/>
                <a:lstStyle/>
                <a:p>
                  <a:endParaRPr lang="es-ES"/>
                </a:p>
              </p:txBody>
            </p:sp>
          </p:grpSp>
        </p:grpSp>
        <p:sp>
          <p:nvSpPr>
            <p:cNvPr id="191529" name="Rectangle 41"/>
            <p:cNvSpPr>
              <a:spLocks noChangeArrowheads="1"/>
            </p:cNvSpPr>
            <p:nvPr/>
          </p:nvSpPr>
          <p:spPr bwMode="auto">
            <a:xfrm>
              <a:off x="-3" y="-3"/>
              <a:ext cx="4285" cy="2000"/>
            </a:xfrm>
            <a:prstGeom prst="rect">
              <a:avLst/>
            </a:prstGeom>
            <a:noFill/>
            <a:ln w="11112">
              <a:solidFill>
                <a:srgbClr val="A0A0A0"/>
              </a:solidFill>
              <a:miter lim="800000"/>
              <a:headEnd/>
              <a:tailEnd/>
            </a:ln>
            <a:effectLst/>
          </p:spPr>
          <p:txBody>
            <a:bodyPr/>
            <a:lstStyle/>
            <a:p>
              <a:endParaRPr lang="es-E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914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2514" name="Object 2"/>
          <p:cNvGraphicFramePr>
            <a:graphicFrameLocks noChangeAspect="1"/>
          </p:cNvGraphicFramePr>
          <p:nvPr/>
        </p:nvGraphicFramePr>
        <p:xfrm>
          <a:off x="457200" y="457200"/>
          <a:ext cx="8458200" cy="4970463"/>
        </p:xfrm>
        <a:graphic>
          <a:graphicData uri="http://schemas.openxmlformats.org/presentationml/2006/ole">
            <p:oleObj spid="_x0000_s192514" name="Fotografía de Photo Editor" r:id="rId3" imgW="11895238" imgH="6990476" progId="MSPhotoEd.3">
              <p:embed/>
            </p:oleObj>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Text Box 2"/>
          <p:cNvSpPr txBox="1">
            <a:spLocks noChangeArrowheads="1"/>
          </p:cNvSpPr>
          <p:nvPr/>
        </p:nvSpPr>
        <p:spPr bwMode="auto">
          <a:xfrm>
            <a:off x="533400" y="228600"/>
            <a:ext cx="8077200" cy="5395913"/>
          </a:xfrm>
          <a:prstGeom prst="rect">
            <a:avLst/>
          </a:prstGeom>
          <a:noFill/>
          <a:ln w="9525">
            <a:noFill/>
            <a:miter lim="800000"/>
            <a:headEnd/>
            <a:tailEnd/>
          </a:ln>
          <a:effectLst/>
        </p:spPr>
        <p:txBody>
          <a:bodyPr>
            <a:spAutoFit/>
          </a:bodyPr>
          <a:lstStyle/>
          <a:p>
            <a:pPr marL="457200" indent="-457200" algn="ctr" eaLnBrk="0" hangingPunct="0"/>
            <a:endParaRPr lang="es-ES_tradnl" sz="800" b="1" u="sng">
              <a:solidFill>
                <a:schemeClr val="accent2"/>
              </a:solidFill>
              <a:latin typeface="Comic Sans MS" pitchFamily="66" charset="0"/>
              <a:cs typeface="Times New Roman" pitchFamily="18" charset="0"/>
            </a:endParaRPr>
          </a:p>
          <a:p>
            <a:pPr marL="457200" indent="-457200" algn="ctr" eaLnBrk="0" hangingPunct="0"/>
            <a:r>
              <a:rPr lang="es-ES_tradnl" sz="2000" b="1" u="sng">
                <a:solidFill>
                  <a:schemeClr val="accent2"/>
                </a:solidFill>
                <a:latin typeface="Comic Sans MS" pitchFamily="66" charset="0"/>
                <a:cs typeface="Times New Roman" pitchFamily="18" charset="0"/>
              </a:rPr>
              <a:t>Shock Osmótico</a:t>
            </a:r>
          </a:p>
          <a:p>
            <a:pPr marL="457200" indent="-457200" algn="just" eaLnBrk="0" hangingPunct="0"/>
            <a:r>
              <a:rPr lang="es-ES_tradnl" sz="2000" b="1" u="sng">
                <a:solidFill>
                  <a:schemeClr val="accent2"/>
                </a:solidFill>
                <a:latin typeface="Comic Sans MS" pitchFamily="66" charset="0"/>
                <a:cs typeface="Times New Roman" pitchFamily="18" charset="0"/>
              </a:rPr>
              <a:t>Teoría</a:t>
            </a:r>
          </a:p>
          <a:p>
            <a:pPr marL="457200" indent="-457200" algn="just" eaLnBrk="0" hangingPunct="0"/>
            <a:r>
              <a:rPr lang="es-ES_tradnl" sz="2000">
                <a:solidFill>
                  <a:schemeClr val="accent2"/>
                </a:solidFill>
                <a:latin typeface="Comic Sans MS" pitchFamily="66" charset="0"/>
                <a:cs typeface="Times New Roman" pitchFamily="18" charset="0"/>
              </a:rPr>
              <a:t>Resulta ser uno de los métodos más simple:</a:t>
            </a:r>
          </a:p>
          <a:p>
            <a:pPr marL="457200" indent="-457200" algn="just" eaLnBrk="0" hangingPunct="0"/>
            <a:endParaRPr lang="es-ES_tradnl" sz="2000">
              <a:solidFill>
                <a:schemeClr val="accent2"/>
              </a:solidFill>
              <a:latin typeface="Comic Sans MS" pitchFamily="66" charset="0"/>
              <a:cs typeface="Times New Roman" pitchFamily="18" charset="0"/>
            </a:endParaRPr>
          </a:p>
          <a:p>
            <a:pPr marL="914400" lvl="1" indent="-457200" algn="just" eaLnBrk="0" hangingPunct="0">
              <a:buFontTx/>
              <a:buAutoNum type="arabicPeriod"/>
            </a:pPr>
            <a:r>
              <a:rPr lang="es-ES_tradnl" sz="2000">
                <a:solidFill>
                  <a:schemeClr val="accent2"/>
                </a:solidFill>
                <a:latin typeface="Comic Sans MS" pitchFamily="66" charset="0"/>
                <a:cs typeface="Times New Roman" pitchFamily="18" charset="0"/>
              </a:rPr>
              <a:t>Las células se colocan en una volumen de agua 2 veces mayor que el volumen de células. </a:t>
            </a:r>
          </a:p>
          <a:p>
            <a:pPr marL="914400" lvl="1" indent="-457200" algn="just" eaLnBrk="0" hangingPunct="0">
              <a:buFontTx/>
              <a:buAutoNum type="arabicPeriod"/>
            </a:pPr>
            <a:r>
              <a:rPr lang="es-ES_tradnl" sz="2000">
                <a:solidFill>
                  <a:schemeClr val="accent2"/>
                </a:solidFill>
                <a:latin typeface="Comic Sans MS" pitchFamily="66" charset="0"/>
                <a:cs typeface="Times New Roman" pitchFamily="18" charset="0"/>
              </a:rPr>
              <a:t>Bajo estas condiciones las células se hinchan, debido a un simple flujo osmótico que se produce debido a que las células contienen solutos (los causantes del flujo osmótico de agua al interior de la célula).</a:t>
            </a:r>
          </a:p>
          <a:p>
            <a:pPr marL="914400" lvl="1" indent="-457200" algn="just" eaLnBrk="0" hangingPunct="0">
              <a:buFontTx/>
              <a:buAutoNum type="arabicPeriod"/>
            </a:pPr>
            <a:r>
              <a:rPr lang="es-ES_tradnl" sz="2000">
                <a:solidFill>
                  <a:schemeClr val="accent2"/>
                </a:solidFill>
                <a:latin typeface="Comic Sans MS" pitchFamily="66" charset="0"/>
                <a:cs typeface="Times New Roman" pitchFamily="18" charset="0"/>
              </a:rPr>
              <a:t> Las células se hinchan y algunas llegan a reventarse. </a:t>
            </a:r>
          </a:p>
          <a:p>
            <a:pPr marL="914400" lvl="1" indent="-457200" algn="just" eaLnBrk="0" hangingPunct="0">
              <a:buFontTx/>
              <a:buChar char="•"/>
            </a:pPr>
            <a:endParaRPr lang="es-ES_tradnl" sz="2000">
              <a:solidFill>
                <a:schemeClr val="accent2"/>
              </a:solidFill>
              <a:latin typeface="Comic Sans MS" pitchFamily="66" charset="0"/>
              <a:cs typeface="Times New Roman" pitchFamily="18" charset="0"/>
            </a:endParaRPr>
          </a:p>
          <a:p>
            <a:pPr marL="457200" indent="-457200" algn="just" eaLnBrk="0" hangingPunct="0"/>
            <a:r>
              <a:rPr lang="es-ES_tradnl" sz="2000">
                <a:solidFill>
                  <a:schemeClr val="accent2"/>
                </a:solidFill>
                <a:latin typeface="Comic Sans MS" pitchFamily="66" charset="0"/>
                <a:cs typeface="Times New Roman" pitchFamily="18" charset="0"/>
              </a:rPr>
              <a:t>La susceptibilidad de las células es relativa y depende fuertemente de su tipo</a:t>
            </a:r>
            <a:r>
              <a:rPr lang="es-ES_tradnl" sz="2000">
                <a:solidFill>
                  <a:schemeClr val="accent2"/>
                </a:solidFill>
                <a:cs typeface="Times New Roman" pitchFamily="18" charset="0"/>
              </a:rPr>
              <a:t>.</a:t>
            </a:r>
          </a:p>
          <a:p>
            <a:pPr marL="457200" indent="-457200" algn="just" eaLnBrk="0" hangingPunct="0"/>
            <a:r>
              <a:rPr lang="es-ES_tradnl" sz="2000">
                <a:solidFill>
                  <a:schemeClr val="accent2"/>
                </a:solidFill>
                <a:latin typeface="Comic Sans MS"/>
                <a:cs typeface="Times New Roman" pitchFamily="18" charset="0"/>
              </a:rPr>
              <a:t> </a:t>
            </a:r>
            <a:endParaRPr lang="es-ES_tradnl" sz="2000">
              <a:solidFill>
                <a:schemeClr val="accent2"/>
              </a:solidFill>
              <a:cs typeface="Times New Roman" pitchFamily="18" charset="0"/>
            </a:endParaRPr>
          </a:p>
          <a:p>
            <a:pPr marL="457200" indent="-457200" algn="just" eaLnBrk="0" hangingPunct="0"/>
            <a:endParaRPr lang="es-ES" sz="2000">
              <a:solidFill>
                <a:schemeClr val="accent2"/>
              </a:solidFill>
              <a:cs typeface="Times New Roman" pitchFamily="18" charset="0"/>
            </a:endParaRPr>
          </a:p>
          <a:p>
            <a:pPr marL="457200" indent="-457200" algn="just" eaLnBrk="0" hangingPunct="0"/>
            <a:endParaRPr lang="es-ES_tradnl" sz="2000">
              <a:solidFill>
                <a:schemeClr val="accent2"/>
              </a:solidFill>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62" name="Object 2"/>
          <p:cNvGraphicFramePr>
            <a:graphicFrameLocks noChangeAspect="1"/>
          </p:cNvGraphicFramePr>
          <p:nvPr/>
        </p:nvGraphicFramePr>
        <p:xfrm>
          <a:off x="914400" y="1524000"/>
          <a:ext cx="7215188" cy="3041650"/>
        </p:xfrm>
        <a:graphic>
          <a:graphicData uri="http://schemas.openxmlformats.org/presentationml/2006/ole">
            <p:oleObj spid="_x0000_s194562" name="Imagen de mapa de bits" r:id="rId3" imgW="5285714" imgH="2228571" progId="Paint.Picture">
              <p:embed/>
            </p:oleObj>
          </a:graphicData>
        </a:graphic>
      </p:graphicFrame>
      <p:sp>
        <p:nvSpPr>
          <p:cNvPr id="194563" name="AutoShape 3"/>
          <p:cNvSpPr>
            <a:spLocks noChangeArrowheads="1"/>
          </p:cNvSpPr>
          <p:nvPr/>
        </p:nvSpPr>
        <p:spPr bwMode="auto">
          <a:xfrm>
            <a:off x="4419600" y="2971800"/>
            <a:ext cx="1143000" cy="304800"/>
          </a:xfrm>
          <a:prstGeom prst="rightArrow">
            <a:avLst>
              <a:gd name="adj1" fmla="val 50000"/>
              <a:gd name="adj2" fmla="val 93750"/>
            </a:avLst>
          </a:prstGeom>
          <a:solidFill>
            <a:schemeClr val="tx2"/>
          </a:solidFill>
          <a:ln w="9525">
            <a:solidFill>
              <a:schemeClr val="tx1"/>
            </a:solidFill>
            <a:miter lim="800000"/>
            <a:headEnd/>
            <a:tailEnd/>
          </a:ln>
          <a:effectLst/>
        </p:spPr>
        <p:txBody>
          <a:bodyPr wrap="none" anchor="ctr"/>
          <a:lstStyle/>
          <a:p>
            <a:pPr algn="ctr"/>
            <a:endParaRPr lang="es-CL" sz="24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533400" y="228600"/>
            <a:ext cx="8077200" cy="5578475"/>
          </a:xfrm>
          <a:prstGeom prst="rect">
            <a:avLst/>
          </a:prstGeom>
          <a:noFill/>
          <a:ln w="9525">
            <a:noFill/>
            <a:miter lim="800000"/>
            <a:headEnd/>
            <a:tailEnd/>
          </a:ln>
          <a:effectLst/>
        </p:spPr>
        <p:txBody>
          <a:bodyPr>
            <a:spAutoFit/>
          </a:bodyPr>
          <a:lstStyle/>
          <a:p>
            <a:pPr algn="just" eaLnBrk="0" hangingPunct="0"/>
            <a:r>
              <a:rPr lang="es-ES_tradnl" sz="2000">
                <a:solidFill>
                  <a:schemeClr val="accent2"/>
                </a:solidFill>
                <a:latin typeface="Comic Sans MS" pitchFamily="66" charset="0"/>
                <a:cs typeface="Times New Roman" pitchFamily="18" charset="0"/>
              </a:rPr>
              <a:t>Los glóbulos rojos son fáciles de lisar.</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Las células vegetales son muchos más difíciles, dado que sus paredes contienen compuestos que son impermeables al flujo osmótico.</a:t>
            </a:r>
            <a:endParaRPr lang="es-ES_tradnl" sz="2000" b="1">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 </a:t>
            </a:r>
          </a:p>
          <a:p>
            <a:pPr algn="just" eaLnBrk="0" hangingPunct="0"/>
            <a:r>
              <a:rPr lang="es-MX" sz="2000">
                <a:solidFill>
                  <a:schemeClr val="accent2"/>
                </a:solidFill>
                <a:latin typeface="Comic Sans MS" pitchFamily="66" charset="0"/>
                <a:cs typeface="Times New Roman" pitchFamily="18" charset="0"/>
              </a:rPr>
              <a:t>Se puede calcular la presión necesaria para romper células</a:t>
            </a:r>
            <a:r>
              <a:rPr lang="es-ES_tradnl" sz="2000">
                <a:solidFill>
                  <a:schemeClr val="accent2"/>
                </a:solidFill>
                <a:latin typeface="Comic Sans MS" pitchFamily="66" charset="0"/>
                <a:cs typeface="Times New Roman" pitchFamily="18" charset="0"/>
              </a:rPr>
              <a:t> a partir de la ley van´t Hoof. La cual se deduce desde la condición de equilibrio :</a:t>
            </a:r>
          </a:p>
          <a:p>
            <a:pPr algn="just" eaLnBrk="0" hangingPunct="0"/>
            <a:r>
              <a:rPr lang="es-ES_tradnl" sz="2000">
                <a:solidFill>
                  <a:schemeClr val="accent2"/>
                </a:solidFill>
                <a:latin typeface="Comic Sans MS" pitchFamily="66" charset="0"/>
                <a:cs typeface="Times New Roman" pitchFamily="18" charset="0"/>
              </a:rPr>
              <a:t> </a:t>
            </a:r>
          </a:p>
          <a:p>
            <a:pPr algn="ctr" eaLnBrk="0" hangingPunct="0"/>
            <a:r>
              <a:rPr lang="es-ES" sz="2000">
                <a:solidFill>
                  <a:schemeClr val="accent2"/>
                </a:solidFill>
                <a:latin typeface="Comic Sans MS" pitchFamily="66" charset="0"/>
                <a:cs typeface="Times New Roman" pitchFamily="18" charset="0"/>
              </a:rPr>
              <a:t>D</a:t>
            </a:r>
            <a:r>
              <a:rPr lang="en-US" sz="2000">
                <a:solidFill>
                  <a:schemeClr val="accent2"/>
                </a:solidFill>
                <a:latin typeface="Comic Sans MS" pitchFamily="66" charset="0"/>
                <a:cs typeface="Times New Roman" pitchFamily="18" charset="0"/>
              </a:rPr>
              <a:t>P = - R*T*c</a:t>
            </a:r>
            <a:r>
              <a:rPr lang="en-US" sz="2000" baseline="-30000">
                <a:solidFill>
                  <a:schemeClr val="accent2"/>
                </a:solidFill>
                <a:latin typeface="Comic Sans MS" pitchFamily="66" charset="0"/>
                <a:cs typeface="Times New Roman" pitchFamily="18" charset="0"/>
              </a:rPr>
              <a:t>1</a:t>
            </a:r>
            <a:endParaRPr lang="es-ES_tradnl" sz="2000">
              <a:solidFill>
                <a:schemeClr val="accent2"/>
              </a:solidFill>
              <a:latin typeface="Comic Sans MS" pitchFamily="66" charset="0"/>
              <a:cs typeface="Times New Roman" pitchFamily="18" charset="0"/>
            </a:endParaRPr>
          </a:p>
          <a:p>
            <a:pPr algn="just" eaLnBrk="0" hangingPunct="0"/>
            <a:r>
              <a:rPr lang="en-US" sz="2000">
                <a:solidFill>
                  <a:schemeClr val="accent2"/>
                </a:solidFill>
                <a:latin typeface="Comic Sans MS" pitchFamily="66" charset="0"/>
                <a:cs typeface="Times New Roman" pitchFamily="18" charset="0"/>
              </a:rPr>
              <a:t> </a:t>
            </a:r>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Donde </a:t>
            </a:r>
          </a:p>
          <a:p>
            <a:pPr algn="just" eaLnBrk="0" hangingPunct="0"/>
            <a:r>
              <a:rPr lang="es-ES_tradnl" sz="2000">
                <a:solidFill>
                  <a:schemeClr val="accent2"/>
                </a:solidFill>
                <a:latin typeface="Comic Sans MS" pitchFamily="66" charset="0"/>
                <a:cs typeface="Times New Roman" pitchFamily="18" charset="0"/>
              </a:rPr>
              <a:t>c1 : Concentración de solutos en el interior de la célula. </a:t>
            </a:r>
          </a:p>
          <a:p>
            <a:pPr algn="just" eaLnBrk="0" hangingPunct="0"/>
            <a:r>
              <a:rPr lang="es-ES_tradnl" sz="2000">
                <a:solidFill>
                  <a:schemeClr val="accent2"/>
                </a:solidFill>
                <a:latin typeface="Comic Sans MS" pitchFamily="66" charset="0"/>
                <a:cs typeface="Times New Roman" pitchFamily="18" charset="0"/>
              </a:rPr>
              <a:t>En el caso de una célula que contiene una concentración de solutos del orden de 0.2 M, calculando  la diferencia de presión alcanzara valores del orden de -5 atm (dentro mayor presión que afuera).</a:t>
            </a:r>
            <a:r>
              <a:rPr lang="en-US" sz="2000">
                <a:solidFill>
                  <a:schemeClr val="accent2"/>
                </a:solidFill>
                <a:latin typeface="Comic Sans MS" pitchFamily="66" charset="0"/>
                <a:cs typeface="Times New Roman" pitchFamily="18" charset="0"/>
              </a:rPr>
              <a:t> </a:t>
            </a:r>
            <a:endParaRPr lang="es-ES" sz="2000">
              <a:solidFill>
                <a:schemeClr val="accent2"/>
              </a:solidFill>
              <a:latin typeface="Comic Sans MS" pitchFamily="66" charset="0"/>
              <a:cs typeface="Times New Roman" pitchFamily="18" charset="0"/>
            </a:endParaRPr>
          </a:p>
          <a:p>
            <a:pPr algn="just" eaLnBrk="0" hangingPunct="0"/>
            <a:endParaRPr lang="es-ES_tradnl" sz="2000">
              <a:solidFill>
                <a:schemeClr val="accent2"/>
              </a:solidFill>
              <a:latin typeface="Comic Sans MS" pitchFamily="66" charset="0"/>
              <a:cs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Text Box 2"/>
          <p:cNvSpPr txBox="1">
            <a:spLocks noChangeArrowheads="1"/>
          </p:cNvSpPr>
          <p:nvPr/>
        </p:nvSpPr>
        <p:spPr bwMode="auto">
          <a:xfrm>
            <a:off x="533400" y="228600"/>
            <a:ext cx="8077200" cy="6492875"/>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latin typeface="Comic Sans MS" pitchFamily="66" charset="0"/>
                <a:cs typeface="Times New Roman" pitchFamily="18" charset="0"/>
              </a:rPr>
              <a:t>Solubilización</a:t>
            </a: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r>
              <a:rPr lang="es-ES_tradnl" sz="2000" b="1">
                <a:solidFill>
                  <a:schemeClr val="accent2"/>
                </a:solidFill>
                <a:latin typeface="Comic Sans MS" pitchFamily="66" charset="0"/>
                <a:cs typeface="Times New Roman" pitchFamily="18" charset="0"/>
              </a:rPr>
              <a:t>Teoría</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Es uno de los método no-mecánico  más utilizado para el rompimiento de células.</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Los detergentes tienen una zona hidrofílica y otra hidrofóbica, por esta razón pueden interactuar tanto con el agua como con los lípidos. </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Su habilidad se basa en la </a:t>
            </a:r>
            <a:r>
              <a:rPr lang="es-ES_tradnl" sz="2000" b="1" u="sng">
                <a:solidFill>
                  <a:schemeClr val="accent2"/>
                </a:solidFill>
                <a:latin typeface="Comic Sans MS" pitchFamily="66" charset="0"/>
                <a:cs typeface="Times New Roman" pitchFamily="18" charset="0"/>
              </a:rPr>
              <a:t>solubilización de los lípidos de la pared celular</a:t>
            </a:r>
            <a:r>
              <a:rPr lang="es-ES_tradnl" sz="2000">
                <a:solidFill>
                  <a:schemeClr val="accent2"/>
                </a:solidFill>
                <a:latin typeface="Comic Sans MS" pitchFamily="66" charset="0"/>
                <a:cs typeface="Times New Roman" pitchFamily="18" charset="0"/>
              </a:rPr>
              <a:t>.</a:t>
            </a:r>
          </a:p>
          <a:p>
            <a:pPr algn="just" eaLnBrk="0" hangingPunct="0"/>
            <a:r>
              <a:rPr lang="es-ES_tradnl" sz="2000">
                <a:solidFill>
                  <a:schemeClr val="accent2"/>
                </a:solidFill>
                <a:latin typeface="Comic Sans MS" pitchFamily="66" charset="0"/>
                <a:cs typeface="Times New Roman" pitchFamily="18" charset="0"/>
              </a:rPr>
              <a:t> </a:t>
            </a:r>
          </a:p>
          <a:p>
            <a:pPr algn="just" eaLnBrk="0" hangingPunct="0"/>
            <a:r>
              <a:rPr lang="es-ES_tradnl" sz="2000">
                <a:solidFill>
                  <a:schemeClr val="accent2"/>
                </a:solidFill>
                <a:latin typeface="Comic Sans MS" pitchFamily="66" charset="0"/>
                <a:cs typeface="Times New Roman" pitchFamily="18" charset="0"/>
              </a:rPr>
              <a:t>Los detergentes más utilizados son de tres tipos:</a:t>
            </a:r>
          </a:p>
          <a:p>
            <a:pPr algn="just" eaLnBrk="0" hangingPunct="0"/>
            <a:r>
              <a:rPr lang="es-ES_tradnl" sz="2000">
                <a:solidFill>
                  <a:schemeClr val="accent2"/>
                </a:solidFill>
                <a:latin typeface="Comic Sans MS" pitchFamily="66" charset="0"/>
                <a:cs typeface="Times New Roman" pitchFamily="18" charset="0"/>
              </a:rPr>
              <a:t> </a:t>
            </a:r>
          </a:p>
          <a:p>
            <a:pPr lvl="1" algn="just" eaLnBrk="0" hangingPunct="0">
              <a:buFontTx/>
              <a:buChar char="•"/>
            </a:pPr>
            <a:r>
              <a:rPr lang="es-ES_tradnl" sz="2000">
                <a:solidFill>
                  <a:schemeClr val="accent2"/>
                </a:solidFill>
                <a:latin typeface="Comic Sans MS" pitchFamily="66" charset="0"/>
                <a:cs typeface="Times New Roman" pitchFamily="18" charset="0"/>
              </a:rPr>
              <a:t>Detergente aniónico</a:t>
            </a:r>
            <a:r>
              <a:rPr lang="en-US" sz="2000">
                <a:solidFill>
                  <a:schemeClr val="accent2"/>
                </a:solidFill>
                <a:latin typeface="Comic Sans MS" pitchFamily="66" charset="0"/>
                <a:cs typeface="Times New Roman" pitchFamily="18" charset="0"/>
              </a:rPr>
              <a:t> </a:t>
            </a:r>
            <a:endParaRPr lang="es-ES" sz="2000">
              <a:solidFill>
                <a:schemeClr val="accent2"/>
              </a:solidFill>
              <a:latin typeface="Comic Sans MS" pitchFamily="66" charset="0"/>
              <a:cs typeface="Times New Roman" pitchFamily="18" charset="0"/>
            </a:endParaRPr>
          </a:p>
          <a:p>
            <a:pPr lvl="1" algn="just" eaLnBrk="0" hangingPunct="0">
              <a:buFontTx/>
              <a:buChar char="•"/>
            </a:pPr>
            <a:r>
              <a:rPr lang="es-ES_tradnl" sz="2000">
                <a:solidFill>
                  <a:schemeClr val="accent2"/>
                </a:solidFill>
                <a:latin typeface="Comic Sans MS" pitchFamily="66" charset="0"/>
                <a:cs typeface="Times New Roman" pitchFamily="18" charset="0"/>
              </a:rPr>
              <a:t>Detergente catiónico</a:t>
            </a:r>
            <a:r>
              <a:rPr lang="en-US" sz="2000">
                <a:solidFill>
                  <a:schemeClr val="accent2"/>
                </a:solidFill>
                <a:latin typeface="Comic Sans MS" pitchFamily="66" charset="0"/>
                <a:cs typeface="Times New Roman" pitchFamily="18" charset="0"/>
              </a:rPr>
              <a:t> </a:t>
            </a:r>
            <a:endParaRPr lang="es-ES" sz="2000">
              <a:solidFill>
                <a:schemeClr val="accent2"/>
              </a:solidFill>
              <a:latin typeface="Comic Sans MS" pitchFamily="66" charset="0"/>
              <a:cs typeface="Times New Roman" pitchFamily="18" charset="0"/>
            </a:endParaRPr>
          </a:p>
          <a:p>
            <a:pPr lvl="1" algn="just" eaLnBrk="0" hangingPunct="0">
              <a:buFontTx/>
              <a:buChar char="•"/>
            </a:pPr>
            <a:r>
              <a:rPr lang="es-ES_tradnl" sz="2000">
                <a:solidFill>
                  <a:schemeClr val="accent2"/>
                </a:solidFill>
                <a:latin typeface="Comic Sans MS" pitchFamily="66" charset="0"/>
                <a:cs typeface="Times New Roman" pitchFamily="18" charset="0"/>
              </a:rPr>
              <a:t>Detergente no-iónico y polidispersante</a:t>
            </a:r>
            <a:r>
              <a:rPr lang="en-US" sz="2000">
                <a:solidFill>
                  <a:schemeClr val="accent2"/>
                </a:solidFill>
                <a:latin typeface="Comic Sans MS" pitchFamily="66" charset="0"/>
                <a:cs typeface="Times New Roman" pitchFamily="18" charset="0"/>
              </a:rPr>
              <a:t> </a:t>
            </a:r>
            <a:endParaRPr lang="es-ES"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cs typeface="Times New Roman" pitchFamily="18" charset="0"/>
              </a:rPr>
              <a:t>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Text Box 2"/>
          <p:cNvSpPr txBox="1">
            <a:spLocks noChangeArrowheads="1"/>
          </p:cNvSpPr>
          <p:nvPr/>
        </p:nvSpPr>
        <p:spPr bwMode="auto">
          <a:xfrm>
            <a:off x="533400" y="228600"/>
            <a:ext cx="8077200" cy="6435725"/>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latin typeface="Comic Sans MS" pitchFamily="66" charset="0"/>
                <a:cs typeface="Times New Roman" pitchFamily="18" charset="0"/>
              </a:rPr>
              <a:t>Detergentes aniónicos</a:t>
            </a:r>
          </a:p>
          <a:p>
            <a:pPr algn="just" eaLnBrk="0" hangingPunct="0"/>
            <a:r>
              <a:rPr lang="es-ES_tradnl" sz="2000" b="1">
                <a:solidFill>
                  <a:schemeClr val="accent2"/>
                </a:solidFill>
                <a:latin typeface="Comic Sans MS" pitchFamily="66" charset="0"/>
                <a:cs typeface="Times New Roman" pitchFamily="18" charset="0"/>
              </a:rPr>
              <a:t>Ejemplos</a:t>
            </a:r>
          </a:p>
          <a:p>
            <a:pPr lvl="1" algn="just" eaLnBrk="0" hangingPunct="0">
              <a:buFontTx/>
              <a:buChar char="•"/>
            </a:pPr>
            <a:r>
              <a:rPr lang="es-ES_tradnl" sz="2000">
                <a:solidFill>
                  <a:schemeClr val="accent2"/>
                </a:solidFill>
                <a:cs typeface="Times New Roman" pitchFamily="18" charset="0"/>
              </a:rPr>
              <a:t>Dodecil Sulfato de Sodio (SDS)	CH</a:t>
            </a:r>
            <a:r>
              <a:rPr lang="es-ES_tradnl" sz="2000" baseline="-30000">
                <a:solidFill>
                  <a:schemeClr val="accent2"/>
                </a:solidFill>
                <a:cs typeface="Times New Roman" pitchFamily="18" charset="0"/>
              </a:rPr>
              <a:t>3</a:t>
            </a:r>
            <a:r>
              <a:rPr lang="es-ES_tradnl" sz="2000">
                <a:solidFill>
                  <a:schemeClr val="accent2"/>
                </a:solidFill>
                <a:cs typeface="Times New Roman" pitchFamily="18" charset="0"/>
              </a:rPr>
              <a:t>(CH</a:t>
            </a:r>
            <a:r>
              <a:rPr lang="es-ES_tradnl" sz="2000" baseline="-30000">
                <a:solidFill>
                  <a:schemeClr val="accent2"/>
                </a:solidFill>
                <a:cs typeface="Times New Roman" pitchFamily="18" charset="0"/>
              </a:rPr>
              <a:t>2</a:t>
            </a:r>
            <a:r>
              <a:rPr lang="es-ES_tradnl" sz="2000">
                <a:solidFill>
                  <a:schemeClr val="accent2"/>
                </a:solidFill>
                <a:cs typeface="Times New Roman" pitchFamily="18" charset="0"/>
              </a:rPr>
              <a:t>)</a:t>
            </a:r>
            <a:r>
              <a:rPr lang="es-ES_tradnl" sz="2000" baseline="-30000">
                <a:solidFill>
                  <a:schemeClr val="accent2"/>
                </a:solidFill>
                <a:cs typeface="Times New Roman" pitchFamily="18" charset="0"/>
              </a:rPr>
              <a:t>11</a:t>
            </a:r>
            <a:r>
              <a:rPr lang="es-ES_tradnl" sz="2000">
                <a:solidFill>
                  <a:schemeClr val="accent2"/>
                </a:solidFill>
                <a:cs typeface="Times New Roman" pitchFamily="18" charset="0"/>
              </a:rPr>
              <a:t> </a:t>
            </a:r>
            <a:r>
              <a:rPr lang="es-ES_tradnl" sz="2000" b="1">
                <a:solidFill>
                  <a:schemeClr val="accent2"/>
                </a:solidFill>
                <a:cs typeface="Times New Roman" pitchFamily="18" charset="0"/>
              </a:rPr>
              <a:t>SO</a:t>
            </a:r>
            <a:r>
              <a:rPr lang="es-ES_tradnl" sz="2000" b="1" baseline="-30000">
                <a:solidFill>
                  <a:schemeClr val="accent2"/>
                </a:solidFill>
                <a:cs typeface="Times New Roman" pitchFamily="18" charset="0"/>
              </a:rPr>
              <a:t>3</a:t>
            </a:r>
            <a:r>
              <a:rPr lang="es-ES_tradnl" sz="2000" b="1" baseline="30000">
                <a:solidFill>
                  <a:schemeClr val="accent2"/>
                </a:solidFill>
                <a:cs typeface="Times New Roman" pitchFamily="18" charset="0"/>
              </a:rPr>
              <a:t>-</a:t>
            </a:r>
            <a:r>
              <a:rPr lang="es-ES_tradnl" sz="2000" baseline="-30000">
                <a:solidFill>
                  <a:schemeClr val="accent2"/>
                </a:solidFill>
                <a:cs typeface="Times New Roman" pitchFamily="18" charset="0"/>
              </a:rPr>
              <a:t> </a:t>
            </a:r>
            <a:r>
              <a:rPr lang="es-ES_tradnl" sz="2000">
                <a:solidFill>
                  <a:schemeClr val="accent2"/>
                </a:solidFill>
                <a:cs typeface="Times New Roman" pitchFamily="18" charset="0"/>
              </a:rPr>
              <a:t>Na</a:t>
            </a:r>
            <a:r>
              <a:rPr lang="es-ES_tradnl" sz="2000" baseline="30000">
                <a:solidFill>
                  <a:schemeClr val="accent2"/>
                </a:solidFill>
                <a:cs typeface="Times New Roman" pitchFamily="18" charset="0"/>
              </a:rPr>
              <a:t>+</a:t>
            </a:r>
            <a:r>
              <a:rPr lang="es-ES_tradnl" sz="2000">
                <a:solidFill>
                  <a:schemeClr val="accent2"/>
                </a:solidFill>
                <a:cs typeface="Times New Roman" pitchFamily="18" charset="0"/>
              </a:rPr>
              <a:t>	</a:t>
            </a:r>
          </a:p>
          <a:p>
            <a:pPr lvl="1" algn="just" eaLnBrk="0" hangingPunct="0">
              <a:buFontTx/>
              <a:buChar char="•"/>
            </a:pPr>
            <a:r>
              <a:rPr lang="es-ES_tradnl" sz="2000">
                <a:solidFill>
                  <a:schemeClr val="accent2"/>
                </a:solidFill>
                <a:cs typeface="Times New Roman" pitchFamily="18" charset="0"/>
              </a:rPr>
              <a:t>Sulfonato de Sodio 		CH</a:t>
            </a:r>
            <a:r>
              <a:rPr lang="es-ES_tradnl" sz="2000" baseline="-30000">
                <a:solidFill>
                  <a:schemeClr val="accent2"/>
                </a:solidFill>
                <a:cs typeface="Times New Roman" pitchFamily="18" charset="0"/>
              </a:rPr>
              <a:t>3</a:t>
            </a:r>
            <a:r>
              <a:rPr lang="es-ES_tradnl" sz="2000">
                <a:solidFill>
                  <a:schemeClr val="accent2"/>
                </a:solidFill>
                <a:cs typeface="Times New Roman" pitchFamily="18" charset="0"/>
              </a:rPr>
              <a:t>(CH</a:t>
            </a:r>
            <a:r>
              <a:rPr lang="es-ES_tradnl" sz="2000" baseline="-30000">
                <a:solidFill>
                  <a:schemeClr val="accent2"/>
                </a:solidFill>
                <a:cs typeface="Times New Roman" pitchFamily="18" charset="0"/>
              </a:rPr>
              <a:t>2</a:t>
            </a:r>
            <a:r>
              <a:rPr lang="es-ES_tradnl" sz="2000">
                <a:solidFill>
                  <a:schemeClr val="accent2"/>
                </a:solidFill>
                <a:cs typeface="Times New Roman" pitchFamily="18" charset="0"/>
              </a:rPr>
              <a:t>)</a:t>
            </a:r>
            <a:r>
              <a:rPr lang="es-ES_tradnl" sz="2000" baseline="-30000">
                <a:solidFill>
                  <a:schemeClr val="accent2"/>
                </a:solidFill>
                <a:cs typeface="Times New Roman" pitchFamily="18" charset="0"/>
              </a:rPr>
              <a:t>9</a:t>
            </a:r>
            <a:r>
              <a:rPr lang="es-ES_tradnl" sz="2000">
                <a:solidFill>
                  <a:schemeClr val="accent2"/>
                </a:solidFill>
                <a:cs typeface="Times New Roman" pitchFamily="18" charset="0"/>
              </a:rPr>
              <a:t> -</a:t>
            </a:r>
            <a:r>
              <a:rPr lang="es-ES_tradnl" sz="2000" b="1">
                <a:solidFill>
                  <a:schemeClr val="accent2"/>
                </a:solidFill>
                <a:cs typeface="Times New Roman" pitchFamily="18" charset="0"/>
              </a:rPr>
              <a:t>Phenyl-SO</a:t>
            </a:r>
            <a:r>
              <a:rPr lang="es-ES_tradnl" sz="2000" b="1" baseline="-30000">
                <a:solidFill>
                  <a:schemeClr val="accent2"/>
                </a:solidFill>
                <a:cs typeface="Times New Roman" pitchFamily="18" charset="0"/>
              </a:rPr>
              <a:t>3</a:t>
            </a:r>
            <a:r>
              <a:rPr lang="es-ES_tradnl" sz="2000" b="1" baseline="30000">
                <a:solidFill>
                  <a:schemeClr val="accent2"/>
                </a:solidFill>
                <a:cs typeface="Times New Roman" pitchFamily="18" charset="0"/>
              </a:rPr>
              <a:t>-</a:t>
            </a:r>
            <a:r>
              <a:rPr lang="es-ES_tradnl" sz="2000" baseline="-30000">
                <a:solidFill>
                  <a:schemeClr val="accent2"/>
                </a:solidFill>
                <a:cs typeface="Times New Roman" pitchFamily="18" charset="0"/>
              </a:rPr>
              <a:t> </a:t>
            </a:r>
            <a:r>
              <a:rPr lang="es-ES_tradnl" sz="2000">
                <a:solidFill>
                  <a:schemeClr val="accent2"/>
                </a:solidFill>
                <a:cs typeface="Times New Roman" pitchFamily="18" charset="0"/>
              </a:rPr>
              <a:t>Na</a:t>
            </a:r>
            <a:r>
              <a:rPr lang="es-ES_tradnl" sz="2000" baseline="30000">
                <a:solidFill>
                  <a:schemeClr val="accent2"/>
                </a:solidFill>
                <a:cs typeface="Times New Roman" pitchFamily="18" charset="0"/>
              </a:rPr>
              <a:t>+</a:t>
            </a:r>
            <a:endParaRPr lang="es-ES_tradnl" sz="2000">
              <a:solidFill>
                <a:schemeClr val="accent2"/>
              </a:solidFill>
              <a:cs typeface="Times New Roman" pitchFamily="18" charset="0"/>
            </a:endParaRPr>
          </a:p>
          <a:p>
            <a:pPr lvl="1" algn="just" eaLnBrk="0" hangingPunct="0">
              <a:buFontTx/>
              <a:buChar char="•"/>
            </a:pPr>
            <a:r>
              <a:rPr lang="es-ES_tradnl" sz="2000">
                <a:solidFill>
                  <a:schemeClr val="accent2"/>
                </a:solidFill>
                <a:cs typeface="Times New Roman" pitchFamily="18" charset="0"/>
              </a:rPr>
              <a:t>Tauroclorato de Sodio	</a:t>
            </a:r>
            <a:r>
              <a:rPr lang="es-ES_tradnl" sz="2000" b="1">
                <a:solidFill>
                  <a:schemeClr val="accent2"/>
                </a:solidFill>
                <a:cs typeface="Times New Roman" pitchFamily="18" charset="0"/>
              </a:rPr>
              <a:t>	</a:t>
            </a:r>
            <a:r>
              <a:rPr lang="en-US" sz="2000" b="1">
                <a:solidFill>
                  <a:schemeClr val="accent2"/>
                </a:solidFill>
                <a:cs typeface="Times New Roman" pitchFamily="18" charset="0"/>
              </a:rPr>
              <a:t> </a:t>
            </a:r>
            <a:endParaRPr lang="es-ES_tradnl" sz="2000" b="1">
              <a:solidFill>
                <a:schemeClr val="accent2"/>
              </a:solidFill>
              <a:cs typeface="Times New Roman" pitchFamily="18" charset="0"/>
            </a:endParaRPr>
          </a:p>
          <a:p>
            <a:pPr algn="just" eaLnBrk="0" hangingPunct="0"/>
            <a:endParaRPr lang="es-ES_tradnl" sz="2000" b="1">
              <a:solidFill>
                <a:schemeClr val="accent2"/>
              </a:solidFill>
              <a:cs typeface="Times New Roman" pitchFamily="18" charset="0"/>
            </a:endParaRPr>
          </a:p>
          <a:p>
            <a:pPr algn="just" eaLnBrk="0" hangingPunct="0"/>
            <a:r>
              <a:rPr lang="es-ES_tradnl">
                <a:solidFill>
                  <a:schemeClr val="accent2"/>
                </a:solidFill>
                <a:latin typeface="Comic Sans MS" pitchFamily="66" charset="0"/>
                <a:cs typeface="Times New Roman" pitchFamily="18" charset="0"/>
              </a:rPr>
              <a:t>El SDS es uno de los detergentes aniónicos más ampliamente estudiados.</a:t>
            </a:r>
          </a:p>
          <a:p>
            <a:pPr algn="just" eaLnBrk="0" hangingPunct="0"/>
            <a:endParaRPr lang="es-ES_tradnl">
              <a:solidFill>
                <a:schemeClr val="accent2"/>
              </a:solidFill>
              <a:latin typeface="Comic Sans MS" pitchFamily="66" charset="0"/>
              <a:cs typeface="Times New Roman" pitchFamily="18" charset="0"/>
            </a:endParaRPr>
          </a:p>
          <a:p>
            <a:pPr algn="just" eaLnBrk="0" hangingPunct="0"/>
            <a:r>
              <a:rPr lang="es-ES_tradnl">
                <a:solidFill>
                  <a:schemeClr val="accent2"/>
                </a:solidFill>
                <a:latin typeface="Comic Sans MS" pitchFamily="66" charset="0"/>
                <a:cs typeface="Times New Roman" pitchFamily="18" charset="0"/>
              </a:rPr>
              <a:t>Entre los materiales aniónicos se encuentran los jabones (sales de ácidos grasos), estos jabones dependen del grupo de ácido carboxílico que tengan y resultan efectivos a altos pH donde el grupo se encuentra ionizado. A su vez resultan ineficientes en  aguas duras que contengan iones calcio que pueden reaccionar con ellos y formar compuestos insolubles.</a:t>
            </a:r>
            <a:r>
              <a:rPr lang="es-ES_tradnl" sz="2000">
                <a:solidFill>
                  <a:schemeClr val="accent2"/>
                </a:solidFill>
                <a:cs typeface="Times New Roman" pitchFamily="18" charset="0"/>
              </a:rPr>
              <a:t> </a:t>
            </a:r>
          </a:p>
          <a:p>
            <a:pPr algn="just" eaLnBrk="0" hangingPunct="0"/>
            <a:endParaRPr lang="es-ES_tradnl" sz="2000">
              <a:solidFill>
                <a:schemeClr val="accent2"/>
              </a:solidFill>
              <a:cs typeface="Times New Roman" pitchFamily="18" charset="0"/>
            </a:endParaRPr>
          </a:p>
          <a:p>
            <a:pPr algn="just" eaLnBrk="0" hangingPunct="0"/>
            <a:r>
              <a:rPr lang="es-ES_tradnl">
                <a:solidFill>
                  <a:schemeClr val="accent2"/>
                </a:solidFill>
                <a:latin typeface="Comic Sans MS" pitchFamily="66" charset="0"/>
                <a:cs typeface="Times New Roman" pitchFamily="18" charset="0"/>
              </a:rPr>
              <a:t>Las desventajas de los detergentes tradicionales se puede superar si se reemplazan los grupos </a:t>
            </a:r>
            <a:r>
              <a:rPr lang="es-ES_tradnl" b="1">
                <a:solidFill>
                  <a:schemeClr val="accent2"/>
                </a:solidFill>
                <a:latin typeface="Comic Sans MS" pitchFamily="66" charset="0"/>
                <a:cs typeface="Times New Roman" pitchFamily="18" charset="0"/>
              </a:rPr>
              <a:t>carboxilos</a:t>
            </a:r>
            <a:r>
              <a:rPr lang="es-ES_tradnl">
                <a:solidFill>
                  <a:schemeClr val="accent2"/>
                </a:solidFill>
                <a:latin typeface="Comic Sans MS" pitchFamily="66" charset="0"/>
                <a:cs typeface="Times New Roman" pitchFamily="18" charset="0"/>
              </a:rPr>
              <a:t> por grupos </a:t>
            </a:r>
            <a:r>
              <a:rPr lang="es-ES_tradnl" b="1">
                <a:solidFill>
                  <a:schemeClr val="accent2"/>
                </a:solidFill>
                <a:latin typeface="Comic Sans MS" pitchFamily="66" charset="0"/>
                <a:cs typeface="Times New Roman" pitchFamily="18" charset="0"/>
              </a:rPr>
              <a:t>sulfatos</a:t>
            </a:r>
            <a:r>
              <a:rPr lang="es-ES_tradnl">
                <a:solidFill>
                  <a:schemeClr val="accent2"/>
                </a:solidFill>
                <a:latin typeface="Comic Sans MS" pitchFamily="66" charset="0"/>
                <a:cs typeface="Times New Roman" pitchFamily="18" charset="0"/>
              </a:rPr>
              <a:t>. </a:t>
            </a:r>
          </a:p>
          <a:p>
            <a:pPr algn="just" eaLnBrk="0" hangingPunct="0"/>
            <a:endParaRPr lang="es-ES_tradnl">
              <a:solidFill>
                <a:schemeClr val="accent2"/>
              </a:solidFill>
              <a:latin typeface="Comic Sans MS" pitchFamily="66" charset="0"/>
              <a:cs typeface="Times New Roman" pitchFamily="18" charset="0"/>
            </a:endParaRPr>
          </a:p>
          <a:p>
            <a:pPr algn="just" eaLnBrk="0" hangingPunct="0"/>
            <a:r>
              <a:rPr lang="es-ES_tradnl">
                <a:solidFill>
                  <a:schemeClr val="accent2"/>
                </a:solidFill>
                <a:latin typeface="Comic Sans MS" pitchFamily="66" charset="0"/>
                <a:cs typeface="Times New Roman" pitchFamily="18" charset="0"/>
              </a:rPr>
              <a:t>Los sulfatos que contienen grupos fenilos son más efectivos que los compuestos que contienen grupos alquilos, debido principalmente que no son fáciles de degradar microbianamente, como son los detergente utilizados para lavado.</a:t>
            </a:r>
            <a:r>
              <a:rPr lang="en-US" sz="2000">
                <a:solidFill>
                  <a:schemeClr val="accent2"/>
                </a:solidFill>
                <a:cs typeface="Times New Roman" pitchFamily="18" charset="0"/>
              </a:rPr>
              <a:t> </a:t>
            </a:r>
            <a:r>
              <a:rPr lang="es-ES_tradnl" sz="2000">
                <a:solidFill>
                  <a:schemeClr val="accent2"/>
                </a:solidFill>
                <a:cs typeface="Times New Roman" pitchFamily="18" charset="0"/>
              </a:rPr>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ext Box 2"/>
          <p:cNvSpPr txBox="1">
            <a:spLocks noChangeArrowheads="1"/>
          </p:cNvSpPr>
          <p:nvPr/>
        </p:nvSpPr>
        <p:spPr bwMode="auto">
          <a:xfrm>
            <a:off x="533400" y="228600"/>
            <a:ext cx="8077200" cy="2225675"/>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latin typeface="Comic Sans MS" pitchFamily="66" charset="0"/>
                <a:cs typeface="Times New Roman" pitchFamily="18" charset="0"/>
              </a:rPr>
              <a:t>Detergentes cationicos</a:t>
            </a:r>
          </a:p>
          <a:p>
            <a:pPr eaLnBrk="0" hangingPunct="0"/>
            <a:r>
              <a:rPr lang="es-ES_tradnl" sz="2000" b="1">
                <a:solidFill>
                  <a:schemeClr val="accent2"/>
                </a:solidFill>
                <a:latin typeface="Comic Sans MS" pitchFamily="66" charset="0"/>
                <a:cs typeface="Times New Roman" pitchFamily="18" charset="0"/>
              </a:rPr>
              <a:t>Ejemplos</a:t>
            </a:r>
          </a:p>
          <a:p>
            <a:pPr algn="just" eaLnBrk="0" hangingPunct="0">
              <a:buFontTx/>
              <a:buChar char="•"/>
            </a:pPr>
            <a:r>
              <a:rPr lang="es-ES_tradnl" sz="2000">
                <a:solidFill>
                  <a:schemeClr val="accent2"/>
                </a:solidFill>
                <a:cs typeface="Times New Roman" pitchFamily="18" charset="0"/>
              </a:rPr>
              <a:t>Bromuro de Catiltrimetil Amonio </a:t>
            </a:r>
            <a:r>
              <a:rPr lang="en-US" sz="2000">
                <a:solidFill>
                  <a:schemeClr val="accent2"/>
                </a:solidFill>
                <a:cs typeface="Times New Roman" pitchFamily="18" charset="0"/>
              </a:rPr>
              <a:t>(CTAB) </a:t>
            </a:r>
            <a:r>
              <a:rPr lang="es-ES" sz="2000">
                <a:solidFill>
                  <a:schemeClr val="accent2"/>
                </a:solidFill>
                <a:cs typeface="Times New Roman" pitchFamily="18" charset="0"/>
              </a:rPr>
              <a:t>       </a:t>
            </a:r>
            <a:r>
              <a:rPr lang="en-US" sz="2000">
                <a:solidFill>
                  <a:schemeClr val="accent2"/>
                </a:solidFill>
                <a:cs typeface="Times New Roman" pitchFamily="18" charset="0"/>
              </a:rPr>
              <a:t>CH</a:t>
            </a:r>
            <a:r>
              <a:rPr lang="en-US" sz="2000" baseline="-30000">
                <a:solidFill>
                  <a:schemeClr val="accent2"/>
                </a:solidFill>
                <a:cs typeface="Times New Roman" pitchFamily="18" charset="0"/>
              </a:rPr>
              <a:t>3</a:t>
            </a:r>
            <a:r>
              <a:rPr lang="en-US" sz="2000">
                <a:solidFill>
                  <a:schemeClr val="accent2"/>
                </a:solidFill>
                <a:cs typeface="Times New Roman" pitchFamily="18" charset="0"/>
              </a:rPr>
              <a:t>(CH</a:t>
            </a:r>
            <a:r>
              <a:rPr lang="en-US" sz="2000" baseline="-30000">
                <a:solidFill>
                  <a:schemeClr val="accent2"/>
                </a:solidFill>
                <a:cs typeface="Times New Roman" pitchFamily="18" charset="0"/>
              </a:rPr>
              <a:t>2</a:t>
            </a:r>
            <a:r>
              <a:rPr lang="en-US" sz="2000">
                <a:solidFill>
                  <a:schemeClr val="accent2"/>
                </a:solidFill>
                <a:cs typeface="Times New Roman" pitchFamily="18" charset="0"/>
              </a:rPr>
              <a:t>)</a:t>
            </a:r>
            <a:r>
              <a:rPr lang="en-US" sz="2000" baseline="-30000">
                <a:solidFill>
                  <a:schemeClr val="accent2"/>
                </a:solidFill>
                <a:cs typeface="Times New Roman" pitchFamily="18" charset="0"/>
              </a:rPr>
              <a:t>15</a:t>
            </a:r>
            <a:r>
              <a:rPr lang="en-US" sz="2000">
                <a:solidFill>
                  <a:schemeClr val="accent2"/>
                </a:solidFill>
                <a:cs typeface="Times New Roman" pitchFamily="18" charset="0"/>
              </a:rPr>
              <a:t>  </a:t>
            </a:r>
            <a:r>
              <a:rPr lang="en-US" sz="2000" b="1">
                <a:solidFill>
                  <a:schemeClr val="accent2"/>
                </a:solidFill>
                <a:cs typeface="Times New Roman" pitchFamily="18" charset="0"/>
              </a:rPr>
              <a:t>N</a:t>
            </a:r>
            <a:r>
              <a:rPr lang="en-US" sz="2000" b="1" baseline="30000">
                <a:solidFill>
                  <a:schemeClr val="accent2"/>
                </a:solidFill>
                <a:cs typeface="Times New Roman" pitchFamily="18" charset="0"/>
              </a:rPr>
              <a:t>+</a:t>
            </a:r>
            <a:r>
              <a:rPr lang="en-US" sz="2000">
                <a:solidFill>
                  <a:schemeClr val="accent2"/>
                </a:solidFill>
                <a:cs typeface="Times New Roman" pitchFamily="18" charset="0"/>
              </a:rPr>
              <a:t>   (CH</a:t>
            </a:r>
            <a:r>
              <a:rPr lang="en-US" sz="2000" baseline="-30000">
                <a:solidFill>
                  <a:schemeClr val="accent2"/>
                </a:solidFill>
                <a:cs typeface="Times New Roman" pitchFamily="18" charset="0"/>
              </a:rPr>
              <a:t>3</a:t>
            </a:r>
            <a:r>
              <a:rPr lang="en-US" sz="2000">
                <a:solidFill>
                  <a:schemeClr val="accent2"/>
                </a:solidFill>
                <a:cs typeface="Times New Roman" pitchFamily="18" charset="0"/>
              </a:rPr>
              <a:t>)</a:t>
            </a:r>
            <a:r>
              <a:rPr lang="en-US" sz="2000" baseline="-30000">
                <a:solidFill>
                  <a:schemeClr val="accent2"/>
                </a:solidFill>
                <a:cs typeface="Times New Roman" pitchFamily="18" charset="0"/>
              </a:rPr>
              <a:t>3</a:t>
            </a:r>
            <a:r>
              <a:rPr lang="en-US" sz="2000">
                <a:solidFill>
                  <a:schemeClr val="accent2"/>
                </a:solidFill>
                <a:cs typeface="Times New Roman" pitchFamily="18" charset="0"/>
              </a:rPr>
              <a:t> </a:t>
            </a:r>
            <a:r>
              <a:rPr lang="es-ES" sz="2000">
                <a:solidFill>
                  <a:schemeClr val="accent2"/>
                </a:solidFill>
                <a:cs typeface="Times New Roman" pitchFamily="18" charset="0"/>
              </a:rPr>
              <a:t>Br</a:t>
            </a:r>
            <a:r>
              <a:rPr lang="es-ES" sz="2000" baseline="30000">
                <a:solidFill>
                  <a:schemeClr val="accent2"/>
                </a:solidFill>
                <a:cs typeface="Times New Roman" pitchFamily="18" charset="0"/>
              </a:rPr>
              <a:t>-</a:t>
            </a:r>
            <a:r>
              <a:rPr lang="en-US" sz="2000">
                <a:solidFill>
                  <a:schemeClr val="accent2"/>
                </a:solidFill>
                <a:cs typeface="Times New Roman" pitchFamily="18" charset="0"/>
              </a:rPr>
              <a:t> </a:t>
            </a:r>
            <a:endParaRPr lang="es-ES_tradnl" sz="2000">
              <a:solidFill>
                <a:schemeClr val="accent2"/>
              </a:solidFill>
              <a:cs typeface="Times New Roman" pitchFamily="18" charset="0"/>
            </a:endParaRPr>
          </a:p>
          <a:p>
            <a:pPr algn="just" eaLnBrk="0" hangingPunct="0"/>
            <a:endParaRPr lang="es-MX" sz="2000">
              <a:solidFill>
                <a:schemeClr val="accent2"/>
              </a:solidFill>
              <a:cs typeface="Times New Roman" pitchFamily="18" charset="0"/>
            </a:endParaRPr>
          </a:p>
          <a:p>
            <a:pPr algn="just" eaLnBrk="0" hangingPunct="0"/>
            <a:r>
              <a:rPr lang="es-MX" sz="2000">
                <a:solidFill>
                  <a:schemeClr val="accent2"/>
                </a:solidFill>
                <a:latin typeface="Comic Sans MS" pitchFamily="66" charset="0"/>
                <a:cs typeface="Times New Roman" pitchFamily="18" charset="0"/>
              </a:rPr>
              <a:t>Son detergentes más suaves (tipo shampoo), por lo cual se produce un rompimiento más suave de las células.</a:t>
            </a:r>
            <a:r>
              <a:rPr lang="es-ES_tradnl" sz="2000">
                <a:solidFill>
                  <a:schemeClr val="accent2"/>
                </a:solidFill>
                <a:cs typeface="Times New Roman" pitchFamily="18" charset="0"/>
              </a:rPr>
              <a:t>				</a:t>
            </a:r>
          </a:p>
        </p:txBody>
      </p:sp>
      <p:sp>
        <p:nvSpPr>
          <p:cNvPr id="198659" name="Text Box 3"/>
          <p:cNvSpPr txBox="1">
            <a:spLocks noChangeArrowheads="1"/>
          </p:cNvSpPr>
          <p:nvPr/>
        </p:nvSpPr>
        <p:spPr bwMode="auto">
          <a:xfrm>
            <a:off x="533400" y="2971800"/>
            <a:ext cx="8153400" cy="3140075"/>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latin typeface="Comic Sans MS" pitchFamily="66" charset="0"/>
                <a:cs typeface="Times New Roman" pitchFamily="18" charset="0"/>
              </a:rPr>
              <a:t>Detergente no-iónicos</a:t>
            </a:r>
          </a:p>
          <a:p>
            <a:pPr algn="just" eaLnBrk="0" hangingPunct="0"/>
            <a:r>
              <a:rPr lang="es-ES_tradnl" sz="2000" b="1">
                <a:solidFill>
                  <a:schemeClr val="accent2"/>
                </a:solidFill>
                <a:latin typeface="Comic Sans MS" pitchFamily="66" charset="0"/>
                <a:cs typeface="Times New Roman" pitchFamily="18" charset="0"/>
              </a:rPr>
              <a:t>Ejemplos</a:t>
            </a:r>
          </a:p>
          <a:p>
            <a:pPr algn="just" eaLnBrk="0" hangingPunct="0">
              <a:buFontTx/>
              <a:buChar char="•"/>
            </a:pPr>
            <a:r>
              <a:rPr lang="es-ES_tradnl" sz="2000">
                <a:solidFill>
                  <a:schemeClr val="accent2"/>
                </a:solidFill>
                <a:cs typeface="Times New Roman" pitchFamily="18" charset="0"/>
              </a:rPr>
              <a:t>Triton X-100 	C</a:t>
            </a:r>
            <a:r>
              <a:rPr lang="es-ES_tradnl" sz="2000" baseline="-30000">
                <a:solidFill>
                  <a:schemeClr val="accent2"/>
                </a:solidFill>
                <a:cs typeface="Times New Roman" pitchFamily="18" charset="0"/>
              </a:rPr>
              <a:t>8</a:t>
            </a:r>
            <a:r>
              <a:rPr lang="es-ES_tradnl" sz="2000">
                <a:solidFill>
                  <a:schemeClr val="accent2"/>
                </a:solidFill>
                <a:cs typeface="Times New Roman" pitchFamily="18" charset="0"/>
              </a:rPr>
              <a:t>H</a:t>
            </a:r>
            <a:r>
              <a:rPr lang="es-ES_tradnl" sz="2000" baseline="-30000">
                <a:solidFill>
                  <a:schemeClr val="accent2"/>
                </a:solidFill>
                <a:cs typeface="Times New Roman" pitchFamily="18" charset="0"/>
              </a:rPr>
              <a:t>17</a:t>
            </a:r>
            <a:r>
              <a:rPr lang="es-ES_tradnl" sz="2000">
                <a:solidFill>
                  <a:schemeClr val="accent2"/>
                </a:solidFill>
                <a:cs typeface="Times New Roman" pitchFamily="18" charset="0"/>
              </a:rPr>
              <a:t>-Phenyl-(OCH</a:t>
            </a:r>
            <a:r>
              <a:rPr lang="es-ES_tradnl" sz="2000" baseline="-30000">
                <a:solidFill>
                  <a:schemeClr val="accent2"/>
                </a:solidFill>
                <a:cs typeface="Times New Roman" pitchFamily="18" charset="0"/>
              </a:rPr>
              <a:t>2</a:t>
            </a:r>
            <a:r>
              <a:rPr lang="es-ES_tradnl" sz="2000">
                <a:solidFill>
                  <a:schemeClr val="accent2"/>
                </a:solidFill>
                <a:cs typeface="Times New Roman" pitchFamily="18" charset="0"/>
              </a:rPr>
              <a:t>CH</a:t>
            </a:r>
            <a:r>
              <a:rPr lang="es-ES_tradnl" sz="2000" baseline="-30000">
                <a:solidFill>
                  <a:schemeClr val="accent2"/>
                </a:solidFill>
                <a:cs typeface="Times New Roman" pitchFamily="18" charset="0"/>
              </a:rPr>
              <a:t>2</a:t>
            </a:r>
            <a:r>
              <a:rPr lang="es-ES_tradnl" sz="2000">
                <a:solidFill>
                  <a:schemeClr val="accent2"/>
                </a:solidFill>
                <a:cs typeface="Times New Roman" pitchFamily="18" charset="0"/>
              </a:rPr>
              <a:t>)</a:t>
            </a:r>
            <a:r>
              <a:rPr lang="es-ES_tradnl" sz="2000" baseline="-30000">
                <a:solidFill>
                  <a:schemeClr val="accent2"/>
                </a:solidFill>
                <a:cs typeface="Times New Roman" pitchFamily="18" charset="0"/>
              </a:rPr>
              <a:t>9.5</a:t>
            </a:r>
            <a:r>
              <a:rPr lang="es-ES_tradnl" sz="2000" b="1">
                <a:solidFill>
                  <a:schemeClr val="accent2"/>
                </a:solidFill>
                <a:cs typeface="Times New Roman" pitchFamily="18" charset="0"/>
              </a:rPr>
              <a:t>OH</a:t>
            </a:r>
            <a:r>
              <a:rPr lang="en-US" sz="2000" b="1">
                <a:solidFill>
                  <a:schemeClr val="accent2"/>
                </a:solidFill>
                <a:cs typeface="Times New Roman" pitchFamily="18" charset="0"/>
              </a:rPr>
              <a:t> </a:t>
            </a:r>
            <a:endParaRPr lang="es-ES" sz="2000" b="1">
              <a:solidFill>
                <a:schemeClr val="accent2"/>
              </a:solidFill>
              <a:cs typeface="Times New Roman" pitchFamily="18" charset="0"/>
            </a:endParaRPr>
          </a:p>
          <a:p>
            <a:pPr algn="just" eaLnBrk="0" hangingPunct="0">
              <a:buFontTx/>
              <a:buChar char="•"/>
            </a:pPr>
            <a:endParaRPr lang="es-ES_tradnl" sz="2000">
              <a:solidFill>
                <a:schemeClr val="accent2"/>
              </a:solidFill>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Son generalmente polímeros solubles en agua, se utilizan en los detergente para lavar vajilla. </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Estos detergente también tienen una parte hidrofóbica y una hidrofílica, pero la parte hidrofílica no es ni un sulfato ni un tetraalquilamonio sino un alcohol.</a:t>
            </a:r>
            <a:r>
              <a:rPr lang="en-US" sz="2000">
                <a:solidFill>
                  <a:schemeClr val="accent2"/>
                </a:solidFill>
                <a:latin typeface="Comic Sans MS" pitchFamily="66" charset="0"/>
                <a:cs typeface="Times New Roman" pitchFamily="18" charset="0"/>
              </a:rPr>
              <a:t> </a:t>
            </a:r>
            <a:r>
              <a:rPr lang="es-ES_tradnl" sz="2000">
                <a:solidFill>
                  <a:schemeClr val="accent2"/>
                </a:solidFill>
                <a:latin typeface="Comic Sans MS" pitchFamily="66" charset="0"/>
                <a:cs typeface="Times New Roman" pitchFamily="18" charset="0"/>
              </a:rPr>
              <a:t>.</a:t>
            </a:r>
            <a:endParaRPr lang="en-US" sz="2000">
              <a:solidFill>
                <a:schemeClr val="accent2"/>
              </a:solidFill>
              <a:latin typeface="Comic Sans MS" pitchFamily="66"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86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ext Box 2"/>
          <p:cNvSpPr txBox="1">
            <a:spLocks noChangeArrowheads="1"/>
          </p:cNvSpPr>
          <p:nvPr/>
        </p:nvSpPr>
        <p:spPr bwMode="auto">
          <a:xfrm>
            <a:off x="533400" y="762000"/>
            <a:ext cx="8077200" cy="1920875"/>
          </a:xfrm>
          <a:prstGeom prst="rect">
            <a:avLst/>
          </a:prstGeom>
          <a:noFill/>
          <a:ln w="9525">
            <a:noFill/>
            <a:miter lim="800000"/>
            <a:headEnd/>
            <a:tailEnd/>
          </a:ln>
          <a:effectLst/>
        </p:spPr>
        <p:txBody>
          <a:bodyPr>
            <a:spAutoFit/>
          </a:bodyPr>
          <a:lstStyle/>
          <a:p>
            <a:pPr algn="just" eaLnBrk="0" hangingPunct="0"/>
            <a:endParaRPr lang="es-ES_tradnl" sz="2000">
              <a:solidFill>
                <a:schemeClr val="accent2"/>
              </a:solidFill>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A bajas concentraciones de detergente no se produce degradación de los lípidos, pero a alta concentración se produce una degradación que resulta lineal a la concentración de detergente, junto a esta variable también se altera la tensión superficial de la solución. </a:t>
            </a:r>
            <a:r>
              <a:rPr lang="es-ES_tradnl" sz="2000">
                <a:solidFill>
                  <a:schemeClr val="accent2"/>
                </a:solidFill>
                <a:cs typeface="Times New Roman" pitchFamily="18" charset="0"/>
              </a:rPr>
              <a:t>	</a:t>
            </a:r>
          </a:p>
        </p:txBody>
      </p:sp>
      <p:sp>
        <p:nvSpPr>
          <p:cNvPr id="199683" name="Text Box 3"/>
          <p:cNvSpPr txBox="1">
            <a:spLocks noChangeArrowheads="1"/>
          </p:cNvSpPr>
          <p:nvPr/>
        </p:nvSpPr>
        <p:spPr bwMode="auto">
          <a:xfrm>
            <a:off x="457200" y="3200400"/>
            <a:ext cx="8305800" cy="1858963"/>
          </a:xfrm>
          <a:prstGeom prst="rect">
            <a:avLst/>
          </a:prstGeom>
          <a:noFill/>
          <a:ln w="9525">
            <a:noFill/>
            <a:miter lim="800000"/>
            <a:headEnd/>
            <a:tailEnd/>
          </a:ln>
          <a:effectLst/>
        </p:spPr>
        <p:txBody>
          <a:bodyPr>
            <a:spAutoFit/>
          </a:bodyPr>
          <a:lstStyle/>
          <a:p>
            <a:pPr algn="just" eaLnBrk="0" hangingPunct="0"/>
            <a:r>
              <a:rPr lang="es-ES_tradnl" sz="2000">
                <a:solidFill>
                  <a:schemeClr val="accent2"/>
                </a:solidFill>
                <a:latin typeface="Comic Sans MS" pitchFamily="66" charset="0"/>
                <a:cs typeface="Times New Roman" pitchFamily="18" charset="0"/>
              </a:rPr>
              <a:t>La relación que se produce entre la solubilización y otros fenómenos es que el detergente forma micelas, en cuyo interior se encapsulan los lípidos digeridos (Cabezas hidrofílicas y colas hidrofóbicas que están en contacto con la sopa de lípidos).</a:t>
            </a:r>
          </a:p>
          <a:p>
            <a:pPr>
              <a:spcBef>
                <a:spcPct val="50000"/>
              </a:spcBef>
            </a:pPr>
            <a:endParaRPr 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96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3"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ext Box 2"/>
          <p:cNvSpPr txBox="1">
            <a:spLocks noChangeArrowheads="1"/>
          </p:cNvSpPr>
          <p:nvPr/>
        </p:nvSpPr>
        <p:spPr bwMode="auto">
          <a:xfrm>
            <a:off x="533400" y="228600"/>
            <a:ext cx="8077200" cy="3749675"/>
          </a:xfrm>
          <a:prstGeom prst="rect">
            <a:avLst/>
          </a:prstGeom>
          <a:noFill/>
          <a:ln w="9525">
            <a:noFill/>
            <a:miter lim="800000"/>
            <a:headEnd/>
            <a:tailEnd/>
          </a:ln>
          <a:effectLst/>
        </p:spPr>
        <p:txBody>
          <a:bodyPr>
            <a:spAutoFit/>
          </a:bodyPr>
          <a:lstStyle/>
          <a:p>
            <a:pPr marL="457200" indent="-457200" algn="just" eaLnBrk="0" hangingPunct="0"/>
            <a:endParaRPr lang="es-ES_tradnl" sz="2000">
              <a:solidFill>
                <a:schemeClr val="accent2"/>
              </a:solidFill>
              <a:cs typeface="Times New Roman" pitchFamily="18" charset="0"/>
            </a:endParaRPr>
          </a:p>
          <a:p>
            <a:pPr marL="457200" indent="-457200" algn="just" eaLnBrk="0" hangingPunct="0"/>
            <a:r>
              <a:rPr lang="es-ES_tradnl" sz="2000" b="1" u="sng">
                <a:solidFill>
                  <a:schemeClr val="accent2"/>
                </a:solidFill>
                <a:latin typeface="Comic Sans MS" pitchFamily="66" charset="0"/>
                <a:cs typeface="Times New Roman" pitchFamily="18" charset="0"/>
              </a:rPr>
              <a:t>Procedimiento</a:t>
            </a:r>
          </a:p>
          <a:p>
            <a:pPr marL="457200" indent="-457200" algn="just" eaLnBrk="0" hangingPunct="0"/>
            <a:endParaRPr lang="es-ES_tradnl" sz="2000">
              <a:solidFill>
                <a:schemeClr val="accent2"/>
              </a:solidFill>
              <a:latin typeface="Comic Sans MS" pitchFamily="66" charset="0"/>
              <a:cs typeface="Times New Roman" pitchFamily="18" charset="0"/>
            </a:endParaRPr>
          </a:p>
          <a:p>
            <a:pPr marL="457200" indent="-457200" algn="just" eaLnBrk="0" hangingPunct="0">
              <a:buFontTx/>
              <a:buAutoNum type="arabicPeriod"/>
            </a:pPr>
            <a:r>
              <a:rPr lang="es-ES_tradnl" sz="2000">
                <a:solidFill>
                  <a:schemeClr val="accent2"/>
                </a:solidFill>
                <a:latin typeface="Comic Sans MS" pitchFamily="66" charset="0"/>
                <a:cs typeface="Times New Roman" pitchFamily="18" charset="0"/>
              </a:rPr>
              <a:t>Se coloca un determinado volumen de detergente concentrado por un volumen de células. Generalmente la mitad de volumen de detergente que de volumen de células. </a:t>
            </a:r>
          </a:p>
          <a:p>
            <a:pPr marL="457200" indent="-457200" algn="just" eaLnBrk="0" hangingPunct="0">
              <a:buFontTx/>
              <a:buAutoNum type="arabicPeriod"/>
            </a:pPr>
            <a:r>
              <a:rPr lang="es-ES_tradnl" sz="2000">
                <a:solidFill>
                  <a:schemeClr val="accent2"/>
                </a:solidFill>
                <a:latin typeface="Comic Sans MS" pitchFamily="66" charset="0"/>
                <a:cs typeface="Times New Roman" pitchFamily="18" charset="0"/>
              </a:rPr>
              <a:t>El detergente rompe la membrana celular. </a:t>
            </a:r>
          </a:p>
          <a:p>
            <a:pPr marL="457200" indent="-457200" algn="just" eaLnBrk="0" hangingPunct="0">
              <a:buFontTx/>
              <a:buAutoNum type="arabicPeriod"/>
            </a:pPr>
            <a:r>
              <a:rPr lang="es-ES_tradnl" sz="2000">
                <a:solidFill>
                  <a:schemeClr val="accent2"/>
                </a:solidFill>
                <a:latin typeface="Comic Sans MS" pitchFamily="66" charset="0"/>
                <a:cs typeface="Times New Roman" pitchFamily="18" charset="0"/>
              </a:rPr>
              <a:t>La suspensión resultante se centrifuga para remover los fragmentos de células y luego se pasa a través de una columna de adsorción o por etapas de extracción para aislar el producto.</a:t>
            </a:r>
            <a:r>
              <a:rPr lang="es-ES_tradnl" sz="2000">
                <a:solidFill>
                  <a:schemeClr val="accent2"/>
                </a:solidFill>
                <a:cs typeface="Times New Roman" pitchFamily="18"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Text Box 2"/>
          <p:cNvSpPr txBox="1">
            <a:spLocks noChangeArrowheads="1"/>
          </p:cNvSpPr>
          <p:nvPr/>
        </p:nvSpPr>
        <p:spPr bwMode="auto">
          <a:xfrm>
            <a:off x="533400" y="228600"/>
            <a:ext cx="8077200" cy="6492875"/>
          </a:xfrm>
          <a:prstGeom prst="rect">
            <a:avLst/>
          </a:prstGeom>
          <a:noFill/>
          <a:ln w="9525">
            <a:noFill/>
            <a:miter lim="800000"/>
            <a:headEnd/>
            <a:tailEnd/>
          </a:ln>
          <a:effectLst/>
        </p:spPr>
        <p:txBody>
          <a:bodyPr>
            <a:spAutoFit/>
          </a:bodyPr>
          <a:lstStyle/>
          <a:p>
            <a:pPr algn="ctr" eaLnBrk="0" hangingPunct="0"/>
            <a:r>
              <a:rPr lang="es-ES_tradnl" sz="2000" b="1" u="sng">
                <a:solidFill>
                  <a:srgbClr val="A50021"/>
                </a:solidFill>
                <a:latin typeface="Comic Sans MS" pitchFamily="66" charset="0"/>
                <a:cs typeface="Times New Roman" pitchFamily="18" charset="0"/>
              </a:rPr>
              <a:t>Membrana celular</a:t>
            </a:r>
          </a:p>
          <a:p>
            <a:pPr algn="ctr" eaLnBrk="0" hangingPunct="0"/>
            <a:endParaRPr lang="es-ES" sz="2000" b="1" u="sng">
              <a:solidFill>
                <a:srgbClr val="A50021"/>
              </a:solidFill>
              <a:latin typeface="Comic Sans MS" pitchFamily="66" charset="0"/>
              <a:cs typeface="Times New Roman" pitchFamily="18" charset="0"/>
            </a:endParaRPr>
          </a:p>
          <a:p>
            <a:pPr algn="just" eaLnBrk="0" hangingPunct="0"/>
            <a:r>
              <a:rPr lang="es-ES_tradnl" sz="2000" b="1">
                <a:solidFill>
                  <a:schemeClr val="accent2"/>
                </a:solidFill>
                <a:latin typeface="Comic Sans MS" pitchFamily="66" charset="0"/>
                <a:cs typeface="Times New Roman" pitchFamily="18" charset="0"/>
              </a:rPr>
              <a:t>Estructura de la membrana celular</a:t>
            </a: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r>
              <a:rPr lang="es-ES_tradnl" sz="2000" b="1">
                <a:solidFill>
                  <a:schemeClr val="accent2"/>
                </a:solidFill>
                <a:latin typeface="Comic Sans MS" pitchFamily="66" charset="0"/>
                <a:cs typeface="Times New Roman" pitchFamily="18" charset="0"/>
              </a:rPr>
              <a:t>La características de las membranas nos permiten diferenciar a las bacterias en 2 tipos:</a:t>
            </a:r>
          </a:p>
          <a:p>
            <a:pPr algn="just" eaLnBrk="0" hangingPunct="0"/>
            <a:endParaRPr lang="es-ES_tradnl" sz="2000" b="1">
              <a:solidFill>
                <a:schemeClr val="accent2"/>
              </a:solidFill>
              <a:latin typeface="Comic Sans MS" pitchFamily="66" charset="0"/>
              <a:cs typeface="Times New Roman" pitchFamily="18" charset="0"/>
            </a:endParaRPr>
          </a:p>
          <a:p>
            <a:pPr lvl="2" algn="just" eaLnBrk="0" hangingPunct="0"/>
            <a:r>
              <a:rPr lang="es-ES_tradnl" sz="2000" b="1">
                <a:solidFill>
                  <a:srgbClr val="A50021"/>
                </a:solidFill>
                <a:latin typeface="Comic Sans MS" pitchFamily="66" charset="0"/>
                <a:cs typeface="Times New Roman" pitchFamily="18" charset="0"/>
              </a:rPr>
              <a:t>- Gram-negativas</a:t>
            </a:r>
          </a:p>
          <a:p>
            <a:pPr algn="just" eaLnBrk="0" hangingPunct="0"/>
            <a:r>
              <a:rPr lang="es-ES_tradnl" sz="2000">
                <a:solidFill>
                  <a:srgbClr val="A50021"/>
                </a:solidFill>
                <a:latin typeface="Comic Sans MS" pitchFamily="66" charset="0"/>
                <a:cs typeface="Times New Roman" pitchFamily="18" charset="0"/>
              </a:rPr>
              <a:t> </a:t>
            </a:r>
          </a:p>
          <a:p>
            <a:pPr lvl="2" algn="just" eaLnBrk="0" hangingPunct="0"/>
            <a:r>
              <a:rPr lang="es-ES_tradnl" sz="2000">
                <a:solidFill>
                  <a:srgbClr val="A50021"/>
                </a:solidFill>
                <a:latin typeface="Comic Sans MS" pitchFamily="66" charset="0"/>
                <a:cs typeface="Times New Roman" pitchFamily="18" charset="0"/>
              </a:rPr>
              <a:t>Como modelo se utilizará un bacteria Gram-negativa, no tiene núcleo y todo su material genético se encuentra en una simple cadena de DNA, un ejemplo es la </a:t>
            </a:r>
            <a:r>
              <a:rPr lang="es-ES_tradnl" sz="2000" i="1">
                <a:solidFill>
                  <a:srgbClr val="A50021"/>
                </a:solidFill>
                <a:latin typeface="Comic Sans MS" pitchFamily="66" charset="0"/>
                <a:cs typeface="Times New Roman" pitchFamily="18" charset="0"/>
              </a:rPr>
              <a:t>E.coli ,</a:t>
            </a:r>
            <a:r>
              <a:rPr lang="es-ES_tradnl" sz="2000">
                <a:solidFill>
                  <a:srgbClr val="A50021"/>
                </a:solidFill>
                <a:latin typeface="Comic Sans MS" pitchFamily="66" charset="0"/>
                <a:cs typeface="Times New Roman" pitchFamily="18" charset="0"/>
              </a:rPr>
              <a:t>ampliamente utilizada como huésped en la mayoría de proteína recombinantes.</a:t>
            </a:r>
            <a:endParaRPr lang="es-ES" sz="2000">
              <a:solidFill>
                <a:srgbClr val="A50021"/>
              </a:solidFill>
              <a:latin typeface="Comic Sans MS" pitchFamily="66" charset="0"/>
              <a:cs typeface="Times New Roman" pitchFamily="18" charset="0"/>
            </a:endParaRPr>
          </a:p>
          <a:p>
            <a:pPr algn="just" eaLnBrk="0" hangingPunct="0"/>
            <a:endParaRPr lang="es-ES" sz="2000">
              <a:solidFill>
                <a:srgbClr val="A50021"/>
              </a:solidFill>
              <a:latin typeface="Comic Sans MS" pitchFamily="66" charset="0"/>
              <a:cs typeface="Times New Roman" pitchFamily="18" charset="0"/>
            </a:endParaRPr>
          </a:p>
          <a:p>
            <a:pPr algn="just" eaLnBrk="0" hangingPunct="0"/>
            <a:r>
              <a:rPr lang="es-ES" sz="2000">
                <a:solidFill>
                  <a:srgbClr val="A50021"/>
                </a:solidFill>
                <a:latin typeface="Comic Sans MS" pitchFamily="66" charset="0"/>
                <a:cs typeface="Times New Roman" pitchFamily="18" charset="0"/>
              </a:rPr>
              <a:t>	- </a:t>
            </a:r>
            <a:r>
              <a:rPr lang="es-ES" sz="2000" b="1">
                <a:solidFill>
                  <a:srgbClr val="A50021"/>
                </a:solidFill>
                <a:latin typeface="Comic Sans MS" pitchFamily="66" charset="0"/>
                <a:cs typeface="Times New Roman" pitchFamily="18" charset="0"/>
              </a:rPr>
              <a:t>Gram-positivas</a:t>
            </a:r>
          </a:p>
          <a:p>
            <a:pPr algn="just" eaLnBrk="0" hangingPunct="0"/>
            <a:r>
              <a:rPr lang="es-ES" sz="2000" b="1">
                <a:solidFill>
                  <a:srgbClr val="A50021"/>
                </a:solidFill>
                <a:latin typeface="Comic Sans MS" pitchFamily="66" charset="0"/>
                <a:cs typeface="Times New Roman" pitchFamily="18" charset="0"/>
              </a:rPr>
              <a:t>	</a:t>
            </a:r>
          </a:p>
          <a:p>
            <a:pPr algn="just" eaLnBrk="0" hangingPunct="0"/>
            <a:r>
              <a:rPr lang="es-ES" sz="2000" b="1">
                <a:solidFill>
                  <a:srgbClr val="A50021"/>
                </a:solidFill>
                <a:latin typeface="Comic Sans MS" pitchFamily="66" charset="0"/>
                <a:cs typeface="Times New Roman" pitchFamily="18" charset="0"/>
              </a:rPr>
              <a:t>	</a:t>
            </a:r>
            <a:r>
              <a:rPr lang="es-ES" sz="2000">
                <a:solidFill>
                  <a:srgbClr val="A50021"/>
                </a:solidFill>
                <a:latin typeface="Comic Sans MS" pitchFamily="66" charset="0"/>
                <a:cs typeface="Times New Roman" pitchFamily="18" charset="0"/>
              </a:rPr>
              <a:t>Entre ellas las bacterias del tipo Bacillus</a:t>
            </a:r>
            <a:endParaRPr lang="es-ES" sz="2000" b="1">
              <a:solidFill>
                <a:srgbClr val="A50021"/>
              </a:solidFill>
              <a:latin typeface="Comic Sans MS" pitchFamily="66" charset="0"/>
              <a:cs typeface="Times New Roman" pitchFamily="18" charset="0"/>
            </a:endParaRPr>
          </a:p>
          <a:p>
            <a:pPr algn="just" eaLnBrk="0" hangingPunct="0"/>
            <a:endParaRPr lang="es-ES" sz="2000" b="1">
              <a:solidFill>
                <a:srgbClr val="A50021"/>
              </a:solidFill>
              <a:latin typeface="Comic Sans MS" pitchFamily="66" charset="0"/>
              <a:cs typeface="Times New Roman" pitchFamily="18" charset="0"/>
            </a:endParaRPr>
          </a:p>
          <a:p>
            <a:pPr algn="just" eaLnBrk="0" hangingPunct="0"/>
            <a:endParaRPr lang="es-ES_tradnl" sz="2000">
              <a:solidFill>
                <a:schemeClr val="accent2"/>
              </a:solidFill>
              <a:latin typeface="Comic Sans MS" pitchFamily="66" charset="0"/>
              <a:cs typeface="Times New Roman" pitchFamily="18" charset="0"/>
            </a:endParaRPr>
          </a:p>
          <a:p>
            <a:pPr lvl="1" algn="just" eaLnBrk="0" hangingPunct="0"/>
            <a:endParaRPr lang="es-ES_tradnl" sz="2000">
              <a:solidFill>
                <a:schemeClr val="accent2"/>
              </a:solidFill>
              <a:latin typeface="Comic Sans MS" pitchFamily="66"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Text Box 2"/>
          <p:cNvSpPr txBox="1">
            <a:spLocks noChangeArrowheads="1"/>
          </p:cNvSpPr>
          <p:nvPr/>
        </p:nvSpPr>
        <p:spPr bwMode="auto">
          <a:xfrm>
            <a:off x="533400" y="228600"/>
            <a:ext cx="8077200" cy="3749675"/>
          </a:xfrm>
          <a:prstGeom prst="rect">
            <a:avLst/>
          </a:prstGeom>
          <a:noFill/>
          <a:ln w="9525">
            <a:noFill/>
            <a:miter lim="800000"/>
            <a:headEnd/>
            <a:tailEnd/>
          </a:ln>
          <a:effectLst/>
        </p:spPr>
        <p:txBody>
          <a:bodyPr>
            <a:spAutoFit/>
          </a:bodyPr>
          <a:lstStyle/>
          <a:p>
            <a:pPr marL="190500" algn="ctr" eaLnBrk="0" hangingPunct="0"/>
            <a:r>
              <a:rPr lang="es-ES_tradnl" sz="2000" b="1" u="sng">
                <a:solidFill>
                  <a:schemeClr val="accent2"/>
                </a:solidFill>
                <a:latin typeface="Comic Sans MS" pitchFamily="66" charset="0"/>
                <a:cs typeface="Times New Roman" pitchFamily="18" charset="0"/>
              </a:rPr>
              <a:t>Tratamiento con solvente (disolución de lípidos)</a:t>
            </a:r>
            <a:endParaRPr lang="es-ES_tradnl" sz="2000">
              <a:solidFill>
                <a:schemeClr val="accent2"/>
              </a:solidFill>
              <a:latin typeface="Comic Sans MS" pitchFamily="66" charset="0"/>
              <a:cs typeface="Times New Roman" pitchFamily="18" charset="0"/>
            </a:endParaRPr>
          </a:p>
          <a:p>
            <a:pPr marL="190500" algn="just" eaLnBrk="0" hangingPunct="0"/>
            <a:endParaRPr lang="es-ES_tradnl" sz="2000">
              <a:solidFill>
                <a:schemeClr val="accent2"/>
              </a:solidFill>
              <a:latin typeface="Comic Sans MS" pitchFamily="66" charset="0"/>
              <a:cs typeface="Times New Roman" pitchFamily="18" charset="0"/>
            </a:endParaRPr>
          </a:p>
          <a:p>
            <a:pPr marL="190500" algn="just" eaLnBrk="0" hangingPunct="0"/>
            <a:r>
              <a:rPr lang="es-ES_tradnl" sz="2000">
                <a:solidFill>
                  <a:schemeClr val="accent2"/>
                </a:solidFill>
                <a:latin typeface="Comic Sans MS" pitchFamily="66" charset="0"/>
                <a:cs typeface="Times New Roman" pitchFamily="18" charset="0"/>
              </a:rPr>
              <a:t>Es una técnica la cual no ha sido muy documentada, sólo se requiere de información experimental. </a:t>
            </a:r>
          </a:p>
          <a:p>
            <a:pPr marL="190500" algn="just" eaLnBrk="0" hangingPunct="0"/>
            <a:endParaRPr lang="es-ES_tradnl" sz="2000">
              <a:solidFill>
                <a:schemeClr val="accent2"/>
              </a:solidFill>
              <a:latin typeface="Comic Sans MS" pitchFamily="66" charset="0"/>
              <a:cs typeface="Times New Roman" pitchFamily="18" charset="0"/>
            </a:endParaRPr>
          </a:p>
          <a:p>
            <a:pPr marL="190500" algn="just" eaLnBrk="0" hangingPunct="0"/>
            <a:r>
              <a:rPr lang="es-ES_tradnl" sz="2000">
                <a:solidFill>
                  <a:schemeClr val="accent2"/>
                </a:solidFill>
                <a:latin typeface="Comic Sans MS" pitchFamily="66" charset="0"/>
                <a:cs typeface="Times New Roman" pitchFamily="18" charset="0"/>
              </a:rPr>
              <a:t>Una buena forma de seleccionar el solvente es analizar la volatilidad (desde manuales), este parámetro puede relacionarse con las interacciones lípido solvente, poniendo atención en el calor de mezcla. </a:t>
            </a:r>
          </a:p>
          <a:p>
            <a:pPr marL="190500" algn="just" eaLnBrk="0" hangingPunct="0"/>
            <a:endParaRPr lang="es-ES_tradnl" sz="2000">
              <a:solidFill>
                <a:schemeClr val="accent2"/>
              </a:solidFill>
              <a:latin typeface="Comic Sans MS" pitchFamily="66" charset="0"/>
              <a:cs typeface="Times New Roman" pitchFamily="18" charset="0"/>
            </a:endParaRPr>
          </a:p>
          <a:p>
            <a:pPr marL="190500" algn="just" eaLnBrk="0" hangingPunct="0"/>
            <a:r>
              <a:rPr lang="es-ES_tradnl" sz="2000">
                <a:solidFill>
                  <a:schemeClr val="accent2"/>
                </a:solidFill>
                <a:latin typeface="Comic Sans MS" pitchFamily="66" charset="0"/>
                <a:cs typeface="Times New Roman" pitchFamily="18" charset="0"/>
              </a:rPr>
              <a:t>Solventes con similar solubilidad atacarán los lípidos de forma similar</a:t>
            </a:r>
            <a:r>
              <a:rPr lang="es-ES_tradnl" sz="2000">
                <a:solidFill>
                  <a:schemeClr val="accent2"/>
                </a:solidFill>
                <a:cs typeface="Times New Roman" pitchFamily="18" charset="0"/>
              </a:rPr>
              <a:t>.</a:t>
            </a:r>
            <a:r>
              <a:rPr lang="es-ES_tradnl" sz="2000">
                <a:solidFill>
                  <a:schemeClr val="accent2"/>
                </a:solidFill>
                <a:latin typeface="Comic Sans MS"/>
                <a:cs typeface="Times New Roman" pitchFamily="18" charset="0"/>
              </a:rPr>
              <a:t> </a:t>
            </a:r>
            <a:endParaRPr lang="es-ES_tradnl" sz="2000">
              <a:solidFill>
                <a:schemeClr val="accent2"/>
              </a:solidFill>
              <a:cs typeface="Times New Roman" pitchFamily="18" charset="0"/>
            </a:endParaRPr>
          </a:p>
        </p:txBody>
      </p:sp>
      <p:sp>
        <p:nvSpPr>
          <p:cNvPr id="201731" name="Text Box 3"/>
          <p:cNvSpPr txBox="1">
            <a:spLocks noChangeArrowheads="1"/>
          </p:cNvSpPr>
          <p:nvPr/>
        </p:nvSpPr>
        <p:spPr bwMode="auto">
          <a:xfrm>
            <a:off x="685800" y="4114800"/>
            <a:ext cx="8001000" cy="3078163"/>
          </a:xfrm>
          <a:prstGeom prst="rect">
            <a:avLst/>
          </a:prstGeom>
          <a:noFill/>
          <a:ln w="9525">
            <a:noFill/>
            <a:miter lim="800000"/>
            <a:headEnd/>
            <a:tailEnd/>
          </a:ln>
          <a:effectLst/>
        </p:spPr>
        <p:txBody>
          <a:bodyPr>
            <a:spAutoFit/>
          </a:bodyPr>
          <a:lstStyle/>
          <a:p>
            <a:pPr marL="457200" indent="-457200" algn="just" eaLnBrk="0" hangingPunct="0"/>
            <a:r>
              <a:rPr lang="es-ES_tradnl" sz="2000" b="1" u="sng">
                <a:solidFill>
                  <a:schemeClr val="accent2"/>
                </a:solidFill>
                <a:latin typeface="Comic Sans MS" pitchFamily="66" charset="0"/>
                <a:cs typeface="Times New Roman" pitchFamily="18" charset="0"/>
              </a:rPr>
              <a:t>Procedimiento</a:t>
            </a:r>
          </a:p>
          <a:p>
            <a:pPr marL="457200" indent="-457200" algn="just" eaLnBrk="0" hangingPunct="0"/>
            <a:endParaRPr lang="es-ES_tradnl" sz="2000" b="1" u="sng">
              <a:solidFill>
                <a:schemeClr val="accent2"/>
              </a:solidFill>
              <a:latin typeface="Comic Sans MS" pitchFamily="66" charset="0"/>
              <a:cs typeface="Times New Roman" pitchFamily="18" charset="0"/>
            </a:endParaRPr>
          </a:p>
          <a:p>
            <a:pPr marL="914400" lvl="1" indent="-457200" algn="just" eaLnBrk="0" hangingPunct="0">
              <a:buFontTx/>
              <a:buAutoNum type="arabicPeriod"/>
            </a:pPr>
            <a:r>
              <a:rPr lang="es-ES_tradnl" sz="2000">
                <a:solidFill>
                  <a:schemeClr val="accent2"/>
                </a:solidFill>
                <a:latin typeface="Comic Sans MS" pitchFamily="66" charset="0"/>
                <a:cs typeface="Times New Roman" pitchFamily="18" charset="0"/>
              </a:rPr>
              <a:t>El método consiste en adicionar la suspensión de biomasa un volumen de tolueno del orden de un 10% de biomasa. </a:t>
            </a:r>
          </a:p>
          <a:p>
            <a:pPr marL="914400" lvl="1" indent="-457200" algn="just" eaLnBrk="0" hangingPunct="0">
              <a:buFontTx/>
              <a:buAutoNum type="arabicPeriod"/>
            </a:pPr>
            <a:r>
              <a:rPr lang="es-ES_tradnl" sz="2000">
                <a:solidFill>
                  <a:schemeClr val="accent2"/>
                </a:solidFill>
                <a:latin typeface="Comic Sans MS" pitchFamily="66" charset="0"/>
                <a:cs typeface="Times New Roman" pitchFamily="18" charset="0"/>
              </a:rPr>
              <a:t>El tolueno es absorbido por las células, las cuales se hinchan y luego explotan.</a:t>
            </a:r>
          </a:p>
          <a:p>
            <a:pPr marL="914400" lvl="1" indent="-457200" algn="just" eaLnBrk="0" hangingPunct="0">
              <a:buFontTx/>
              <a:buAutoNum type="arabicPeriod"/>
            </a:pPr>
            <a:r>
              <a:rPr lang="es-ES_tradnl" sz="2000">
                <a:solidFill>
                  <a:schemeClr val="accent2"/>
                </a:solidFill>
                <a:latin typeface="Comic Sans MS" pitchFamily="66" charset="0"/>
                <a:cs typeface="Times New Roman" pitchFamily="18" charset="0"/>
              </a:rPr>
              <a:t>El contenido de las células se libera al medio y luego puede ser separado.</a:t>
            </a:r>
            <a:r>
              <a:rPr lang="es-ES_tradnl" sz="2000">
                <a:solidFill>
                  <a:schemeClr val="accent2"/>
                </a:solidFill>
                <a:cs typeface="Times New Roman" pitchFamily="18" charset="0"/>
              </a:rPr>
              <a:t> </a:t>
            </a:r>
          </a:p>
          <a:p>
            <a:pPr marL="457200" indent="-457200">
              <a:spcBef>
                <a:spcPct val="50000"/>
              </a:spcBef>
            </a:pPr>
            <a:endParaRPr 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17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1"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Text Box 2"/>
          <p:cNvSpPr txBox="1">
            <a:spLocks noChangeArrowheads="1"/>
          </p:cNvSpPr>
          <p:nvPr/>
        </p:nvSpPr>
        <p:spPr bwMode="auto">
          <a:xfrm>
            <a:off x="457200" y="838200"/>
            <a:ext cx="8077200" cy="2835275"/>
          </a:xfrm>
          <a:prstGeom prst="rect">
            <a:avLst/>
          </a:prstGeom>
          <a:noFill/>
          <a:ln w="9525">
            <a:noFill/>
            <a:miter lim="800000"/>
            <a:headEnd/>
            <a:tailEnd/>
          </a:ln>
          <a:effectLst/>
        </p:spPr>
        <p:txBody>
          <a:bodyPr>
            <a:spAutoFit/>
          </a:bodyPr>
          <a:lstStyle/>
          <a:p>
            <a:pPr marL="457200" indent="-457200" algn="just" eaLnBrk="0" hangingPunct="0"/>
            <a:r>
              <a:rPr lang="es-ES_tradnl" sz="2000">
                <a:solidFill>
                  <a:schemeClr val="accent2"/>
                </a:solidFill>
                <a:latin typeface="Comic Sans MS" pitchFamily="66" charset="0"/>
                <a:cs typeface="Times New Roman" pitchFamily="18" charset="0"/>
              </a:rPr>
              <a:t>Existen otros solventes que puede ser utilizados como : </a:t>
            </a:r>
          </a:p>
          <a:p>
            <a:pPr marL="457200" indent="-457200" algn="just" eaLnBrk="0" hangingPunct="0"/>
            <a:endParaRPr lang="es-ES_tradnl" sz="2000">
              <a:solidFill>
                <a:schemeClr val="accent2"/>
              </a:solidFill>
              <a:latin typeface="Comic Sans MS" pitchFamily="66" charset="0"/>
              <a:cs typeface="Times New Roman" pitchFamily="18" charset="0"/>
            </a:endParaRPr>
          </a:p>
          <a:p>
            <a:pPr marL="457200" indent="-457200" algn="just" eaLnBrk="0" hangingPunct="0">
              <a:buFontTx/>
              <a:buChar char="•"/>
            </a:pPr>
            <a:r>
              <a:rPr lang="es-ES_tradnl" sz="2000">
                <a:solidFill>
                  <a:schemeClr val="accent2"/>
                </a:solidFill>
                <a:latin typeface="Comic Sans MS" pitchFamily="66" charset="0"/>
                <a:cs typeface="Times New Roman" pitchFamily="18" charset="0"/>
              </a:rPr>
              <a:t>Benceno ( que es cancerigeno y de una alta volatilidad, el tolueno también es cancerigeno pero de más baja volatilidad).</a:t>
            </a:r>
          </a:p>
          <a:p>
            <a:pPr marL="457200" indent="-457200" algn="just" eaLnBrk="0" hangingPunct="0">
              <a:buFontTx/>
              <a:buChar char="•"/>
            </a:pPr>
            <a:r>
              <a:rPr lang="es-ES_tradnl" sz="2000">
                <a:solidFill>
                  <a:schemeClr val="accent2"/>
                </a:solidFill>
                <a:latin typeface="Comic Sans MS" pitchFamily="66" charset="0"/>
                <a:cs typeface="Times New Roman" pitchFamily="18" charset="0"/>
              </a:rPr>
              <a:t>Cumeno</a:t>
            </a:r>
          </a:p>
          <a:p>
            <a:pPr marL="457200" indent="-457200" algn="just" eaLnBrk="0" hangingPunct="0">
              <a:buFontTx/>
              <a:buChar char="•"/>
            </a:pPr>
            <a:r>
              <a:rPr lang="es-ES_tradnl" sz="2000">
                <a:solidFill>
                  <a:schemeClr val="accent2"/>
                </a:solidFill>
                <a:latin typeface="Comic Sans MS" pitchFamily="66" charset="0"/>
                <a:cs typeface="Times New Roman" pitchFamily="18" charset="0"/>
              </a:rPr>
              <a:t>Clorobenceno</a:t>
            </a:r>
          </a:p>
          <a:p>
            <a:pPr marL="457200" indent="-457200" algn="just" eaLnBrk="0" hangingPunct="0">
              <a:buFontTx/>
              <a:buChar char="•"/>
            </a:pPr>
            <a:r>
              <a:rPr lang="es-ES_tradnl" sz="2000">
                <a:solidFill>
                  <a:schemeClr val="accent2"/>
                </a:solidFill>
                <a:latin typeface="Comic Sans MS" pitchFamily="66" charset="0"/>
                <a:cs typeface="Times New Roman" pitchFamily="18" charset="0"/>
              </a:rPr>
              <a:t>Xileno</a:t>
            </a:r>
          </a:p>
          <a:p>
            <a:pPr marL="457200" indent="-457200" algn="just" eaLnBrk="0" hangingPunct="0">
              <a:buFontTx/>
              <a:buChar char="•"/>
            </a:pPr>
            <a:r>
              <a:rPr lang="es-ES_tradnl" sz="2000">
                <a:solidFill>
                  <a:schemeClr val="accent2"/>
                </a:solidFill>
                <a:latin typeface="Comic Sans MS" pitchFamily="66" charset="0"/>
                <a:cs typeface="Times New Roman" pitchFamily="18" charset="0"/>
              </a:rPr>
              <a:t>Octanol (Altos alcoholes)</a:t>
            </a:r>
            <a:r>
              <a:rPr lang="en-US" sz="2000">
                <a:solidFill>
                  <a:schemeClr val="accent2"/>
                </a:solidFill>
                <a:latin typeface="Comic Sans MS" pitchFamily="66" charset="0"/>
                <a:cs typeface="Times New Roman" pitchFamily="18" charset="0"/>
              </a:rPr>
              <a:t> </a:t>
            </a:r>
            <a:endParaRPr lang="es-ES_tradnl" sz="2000">
              <a:solidFill>
                <a:schemeClr val="accent2"/>
              </a:solidFill>
              <a:latin typeface="Comic Sans MS" pitchFamily="66" charset="0"/>
              <a:cs typeface="Times New Roman" pitchFamily="18" charset="0"/>
            </a:endParaRPr>
          </a:p>
          <a:p>
            <a:pPr marL="457200" indent="-457200" algn="just" eaLnBrk="0" hangingPunct="0"/>
            <a:r>
              <a:rPr lang="es-ES_tradnl" sz="2000">
                <a:solidFill>
                  <a:schemeClr val="accent2"/>
                </a:solidFill>
                <a:latin typeface="Comic Sans MS"/>
                <a:cs typeface="Times New Roman" pitchFamily="18" charset="0"/>
              </a:rPr>
              <a:t> </a:t>
            </a:r>
            <a:endParaRPr lang="es-ES_tradnl" sz="2000">
              <a:solidFill>
                <a:schemeClr val="accent2"/>
              </a:solidFill>
              <a:cs typeface="Times New Roman"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Text Box 2"/>
          <p:cNvSpPr txBox="1">
            <a:spLocks noChangeArrowheads="1"/>
          </p:cNvSpPr>
          <p:nvPr/>
        </p:nvSpPr>
        <p:spPr bwMode="auto">
          <a:xfrm>
            <a:off x="533400" y="228600"/>
            <a:ext cx="8077200" cy="4054475"/>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cs typeface="Times New Roman" pitchFamily="18" charset="0"/>
              </a:rPr>
              <a:t>Tratamiento alcalino</a:t>
            </a:r>
          </a:p>
          <a:p>
            <a:pPr algn="just" eaLnBrk="0" hangingPunct="0"/>
            <a:r>
              <a:rPr lang="es-ES_tradnl" sz="2000">
                <a:solidFill>
                  <a:schemeClr val="accent2"/>
                </a:solidFill>
                <a:latin typeface="Comic Sans MS"/>
                <a:cs typeface="Times New Roman" pitchFamily="18" charset="0"/>
              </a:rPr>
              <a:t> </a:t>
            </a:r>
            <a:endParaRPr lang="es-ES_tradnl" sz="2000">
              <a:solidFill>
                <a:schemeClr val="accent2"/>
              </a:solidFill>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Es un tratamiento bastante fuerte, no selectivo y barato. </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Algún álcalis es agregado  a un suspensión de células, el álcalis reacciona con la pared celular en diversas formas, produciendo la saponificación de lípidos. </a:t>
            </a:r>
          </a:p>
          <a:p>
            <a:pPr algn="just" eaLnBrk="0" hangingPunct="0"/>
            <a:r>
              <a:rPr lang="es-ES_tradnl" sz="2000">
                <a:solidFill>
                  <a:schemeClr val="accent2"/>
                </a:solidFill>
                <a:latin typeface="Comic Sans MS" pitchFamily="66" charset="0"/>
                <a:cs typeface="Times New Roman" pitchFamily="18" charset="0"/>
              </a:rPr>
              <a:t> </a:t>
            </a:r>
          </a:p>
          <a:p>
            <a:pPr algn="just" eaLnBrk="0" hangingPunct="0"/>
            <a:r>
              <a:rPr lang="es-ES_tradnl" sz="2000">
                <a:solidFill>
                  <a:schemeClr val="accent2"/>
                </a:solidFill>
                <a:latin typeface="Comic Sans MS" pitchFamily="66" charset="0"/>
                <a:cs typeface="Times New Roman" pitchFamily="18" charset="0"/>
              </a:rPr>
              <a:t>Desventajas : Una alta concentración de álcalis puede hasta  producir la denaturalización de las proteínas (destruyendo el producto).</a:t>
            </a:r>
            <a:r>
              <a:rPr lang="es-ES_tradnl" sz="2000">
                <a:solidFill>
                  <a:schemeClr val="accent2"/>
                </a:solidFill>
                <a:cs typeface="Times New Roman" pitchFamily="18" charset="0"/>
              </a:rPr>
              <a:t> </a:t>
            </a:r>
          </a:p>
          <a:p>
            <a:pPr algn="just" eaLnBrk="0" hangingPunct="0"/>
            <a:endParaRPr lang="es-ES_tradnl" sz="2000">
              <a:solidFill>
                <a:schemeClr val="accent2"/>
              </a:solidFill>
              <a:cs typeface="Times New Roman" pitchFamily="18" charset="0"/>
            </a:endParaRPr>
          </a:p>
          <a:p>
            <a:pPr algn="just" eaLnBrk="0" hangingPunct="0"/>
            <a:r>
              <a:rPr lang="es-ES_tradnl" sz="2000" b="1">
                <a:solidFill>
                  <a:schemeClr val="accent2"/>
                </a:solidFill>
                <a:latin typeface="Comic Sans MS" pitchFamily="66" charset="0"/>
                <a:cs typeface="Times New Roman" pitchFamily="18" charset="0"/>
              </a:rPr>
              <a:t>Resulta la opción menos utilizada.</a:t>
            </a:r>
            <a:r>
              <a:rPr lang="en-US" sz="2000">
                <a:solidFill>
                  <a:schemeClr val="accent2"/>
                </a:solidFill>
                <a:cs typeface="Times New Roman" pitchFamily="18" charset="0"/>
              </a:rPr>
              <a:t> </a:t>
            </a:r>
            <a:r>
              <a:rPr lang="es-ES_tradnl" sz="2000">
                <a:solidFill>
                  <a:schemeClr val="accent2"/>
                </a:solidFill>
                <a:latin typeface="Comic Sans MS"/>
                <a:cs typeface="Times New Roman" pitchFamily="18" charset="0"/>
              </a:rPr>
              <a:t> </a:t>
            </a:r>
            <a:endParaRPr lang="es-ES_tradnl" sz="2000">
              <a:solidFill>
                <a:schemeClr val="accent2"/>
              </a:solidFill>
              <a:cs typeface="Times New Roman"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ctrTitle"/>
          </p:nvPr>
        </p:nvSpPr>
        <p:spPr>
          <a:xfrm>
            <a:off x="685800" y="2286000"/>
            <a:ext cx="7772400" cy="1143000"/>
          </a:xfrm>
        </p:spPr>
        <p:txBody>
          <a:bodyPr/>
          <a:lstStyle/>
          <a:p>
            <a:r>
              <a:rPr lang="es-ES">
                <a:solidFill>
                  <a:srgbClr val="000066"/>
                </a:solidFill>
                <a:latin typeface="Comic Sans MS" pitchFamily="66" charset="0"/>
              </a:rPr>
              <a:t>Rompimiento Celular</a:t>
            </a:r>
            <a:br>
              <a:rPr lang="es-ES">
                <a:solidFill>
                  <a:srgbClr val="000066"/>
                </a:solidFill>
                <a:latin typeface="Comic Sans MS" pitchFamily="66" charset="0"/>
              </a:rPr>
            </a:br>
            <a:r>
              <a:rPr lang="es-ES">
                <a:solidFill>
                  <a:srgbClr val="000066"/>
                </a:solidFill>
                <a:latin typeface="Comic Sans MS" pitchFamily="66" charset="0"/>
              </a:rPr>
              <a:t>Métodos Mecánicos</a:t>
            </a:r>
            <a:br>
              <a:rPr lang="es-ES">
                <a:solidFill>
                  <a:srgbClr val="000066"/>
                </a:solidFill>
                <a:latin typeface="Comic Sans MS" pitchFamily="66" charset="0"/>
              </a:rPr>
            </a:br>
            <a:r>
              <a:rPr lang="es-ES">
                <a:solidFill>
                  <a:srgbClr val="000066"/>
                </a:solidFill>
              </a:rPr>
              <a:t/>
            </a:r>
            <a:br>
              <a:rPr lang="es-ES">
                <a:solidFill>
                  <a:srgbClr val="000066"/>
                </a:solidFill>
              </a:rPr>
            </a:br>
            <a:endParaRPr lang="es-ES">
              <a:solidFill>
                <a:srgbClr val="000066"/>
              </a:solidFill>
            </a:endParaRPr>
          </a:p>
        </p:txBody>
      </p:sp>
      <p:sp>
        <p:nvSpPr>
          <p:cNvPr id="206851" name="Rectangle 3"/>
          <p:cNvSpPr>
            <a:spLocks noGrp="1" noChangeArrowheads="1"/>
          </p:cNvSpPr>
          <p:nvPr>
            <p:ph type="subTitle" idx="1"/>
          </p:nvPr>
        </p:nvSpPr>
        <p:spPr>
          <a:xfrm>
            <a:off x="1371600" y="4800600"/>
            <a:ext cx="6400800" cy="1752600"/>
          </a:xfrm>
        </p:spPr>
        <p:txBody>
          <a:bodyPr/>
          <a:lstStyle/>
          <a:p>
            <a:r>
              <a:rPr lang="es-CL" b="1">
                <a:solidFill>
                  <a:srgbClr val="000066"/>
                </a:solidFill>
                <a:latin typeface="Comic Sans MS" pitchFamily="66" charset="0"/>
              </a:rPr>
              <a:t>Separación y Procesos Biotecnológicos</a:t>
            </a:r>
            <a:br>
              <a:rPr lang="es-CL" b="1">
                <a:solidFill>
                  <a:srgbClr val="000066"/>
                </a:solidFill>
                <a:latin typeface="Comic Sans MS" pitchFamily="66" charset="0"/>
              </a:rPr>
            </a:br>
            <a:endParaRPr lang="es-ES" b="1">
              <a:solidFill>
                <a:srgbClr val="000066"/>
              </a:solidFill>
              <a:latin typeface="Comic Sans MS" pitchFamily="66"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ext Box 2"/>
          <p:cNvSpPr txBox="1">
            <a:spLocks noChangeArrowheads="1"/>
          </p:cNvSpPr>
          <p:nvPr/>
        </p:nvSpPr>
        <p:spPr bwMode="auto">
          <a:xfrm>
            <a:off x="533400" y="228600"/>
            <a:ext cx="8077200" cy="6188075"/>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latin typeface="Comic Sans MS" pitchFamily="66" charset="0"/>
                <a:cs typeface="Times New Roman" pitchFamily="18" charset="0"/>
              </a:rPr>
              <a:t>MÉTODOS MECÁNICOS</a:t>
            </a:r>
            <a:endParaRPr lang="es-ES_tradnl" sz="2000" b="1">
              <a:solidFill>
                <a:schemeClr val="accent2"/>
              </a:solidFill>
              <a:latin typeface="Comic Sans MS" pitchFamily="66" charset="0"/>
              <a:cs typeface="Times New Roman" pitchFamily="18" charset="0"/>
            </a:endParaRPr>
          </a:p>
          <a:p>
            <a:pPr algn="just" eaLnBrk="0" hangingPunct="0"/>
            <a:r>
              <a:rPr lang="es-ES_tradnl" sz="2000" b="1">
                <a:solidFill>
                  <a:schemeClr val="accent2"/>
                </a:solidFill>
                <a:latin typeface="Comic Sans MS" pitchFamily="66" charset="0"/>
                <a:cs typeface="Times New Roman" pitchFamily="18" charset="0"/>
              </a:rPr>
              <a:t> </a:t>
            </a:r>
          </a:p>
          <a:p>
            <a:pPr algn="just" eaLnBrk="0" hangingPunct="0"/>
            <a:r>
              <a:rPr lang="es-ES_tradnl" sz="2000" b="1">
                <a:solidFill>
                  <a:schemeClr val="accent2"/>
                </a:solidFill>
                <a:latin typeface="Comic Sans MS" pitchFamily="66" charset="0"/>
                <a:cs typeface="Times New Roman" pitchFamily="18" charset="0"/>
              </a:rPr>
              <a:t>Los métodos mecánicos se pueden dividir en dos tipos :</a:t>
            </a: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r>
              <a:rPr lang="es-ES_tradnl" sz="2000" b="1">
                <a:solidFill>
                  <a:schemeClr val="accent2"/>
                </a:solidFill>
                <a:latin typeface="Comic Sans MS" pitchFamily="66" charset="0"/>
                <a:cs typeface="Times New Roman" pitchFamily="18" charset="0"/>
              </a:rPr>
              <a:t>Métodos a </a:t>
            </a:r>
            <a:r>
              <a:rPr lang="es-ES_tradnl" sz="2000" b="1" u="sng">
                <a:solidFill>
                  <a:srgbClr val="A50021"/>
                </a:solidFill>
                <a:latin typeface="Comic Sans MS" pitchFamily="66" charset="0"/>
                <a:cs typeface="Times New Roman" pitchFamily="18" charset="0"/>
              </a:rPr>
              <a:t>pequeña escala</a:t>
            </a:r>
            <a:r>
              <a:rPr lang="es-ES_tradnl" sz="2000" b="1">
                <a:solidFill>
                  <a:schemeClr val="accent2"/>
                </a:solidFill>
                <a:latin typeface="Comic Sans MS" pitchFamily="66" charset="0"/>
                <a:cs typeface="Times New Roman" pitchFamily="18" charset="0"/>
              </a:rPr>
              <a:t> son :</a:t>
            </a:r>
          </a:p>
          <a:p>
            <a:pPr lvl="2" algn="just" eaLnBrk="0" hangingPunct="0">
              <a:buFontTx/>
              <a:buChar char="•"/>
            </a:pPr>
            <a:r>
              <a:rPr lang="es-ES_tradnl" sz="2000" b="1">
                <a:solidFill>
                  <a:schemeClr val="accent2"/>
                </a:solidFill>
                <a:latin typeface="Comic Sans MS" pitchFamily="66" charset="0"/>
                <a:cs typeface="Times New Roman" pitchFamily="18" charset="0"/>
              </a:rPr>
              <a:t>Ultrasonificación</a:t>
            </a:r>
          </a:p>
          <a:p>
            <a:pPr lvl="2" algn="just" eaLnBrk="0" hangingPunct="0">
              <a:buFontTx/>
              <a:buChar char="•"/>
            </a:pPr>
            <a:r>
              <a:rPr lang="es-ES_tradnl" sz="2000" b="1">
                <a:solidFill>
                  <a:schemeClr val="accent2"/>
                </a:solidFill>
                <a:latin typeface="Comic Sans MS" pitchFamily="66" charset="0"/>
                <a:cs typeface="Times New Roman" pitchFamily="18" charset="0"/>
              </a:rPr>
              <a:t>Molina con abrasivos</a:t>
            </a:r>
          </a:p>
          <a:p>
            <a:pPr lvl="2" algn="just" eaLnBrk="0" hangingPunct="0">
              <a:buFontTx/>
              <a:buChar char="•"/>
            </a:pPr>
            <a:r>
              <a:rPr lang="es-ES_tradnl" sz="2000" b="1">
                <a:solidFill>
                  <a:schemeClr val="accent2"/>
                </a:solidFill>
                <a:latin typeface="Comic Sans MS" pitchFamily="66" charset="0"/>
                <a:cs typeface="Times New Roman" pitchFamily="18" charset="0"/>
              </a:rPr>
              <a:t>Homogenizadores</a:t>
            </a:r>
          </a:p>
          <a:p>
            <a:pPr lvl="2" algn="just" eaLnBrk="0" hangingPunct="0"/>
            <a:r>
              <a:rPr lang="es-ES_tradnl" sz="2000" b="1" i="1">
                <a:solidFill>
                  <a:schemeClr val="accent2"/>
                </a:solidFill>
                <a:latin typeface="Comic Sans MS" pitchFamily="66" charset="0"/>
                <a:cs typeface="Times New Roman" pitchFamily="18" charset="0"/>
              </a:rPr>
              <a:t> </a:t>
            </a:r>
            <a:endParaRPr lang="es-ES_tradnl" sz="2000" b="1">
              <a:solidFill>
                <a:schemeClr val="accent2"/>
              </a:solidFill>
              <a:latin typeface="Comic Sans MS" pitchFamily="66" charset="0"/>
              <a:cs typeface="Times New Roman" pitchFamily="18" charset="0"/>
            </a:endParaRPr>
          </a:p>
          <a:p>
            <a:pPr algn="just" eaLnBrk="0" hangingPunct="0"/>
            <a:r>
              <a:rPr lang="es-ES_tradnl" sz="2000" b="1">
                <a:solidFill>
                  <a:schemeClr val="accent2"/>
                </a:solidFill>
                <a:latin typeface="Comic Sans MS" pitchFamily="66" charset="0"/>
                <a:cs typeface="Times New Roman" pitchFamily="18" charset="0"/>
              </a:rPr>
              <a:t>Métodos a </a:t>
            </a:r>
            <a:r>
              <a:rPr lang="es-ES_tradnl" sz="2000" b="1" u="sng">
                <a:solidFill>
                  <a:srgbClr val="A50021"/>
                </a:solidFill>
                <a:latin typeface="Comic Sans MS" pitchFamily="66" charset="0"/>
                <a:cs typeface="Times New Roman" pitchFamily="18" charset="0"/>
              </a:rPr>
              <a:t>gran escala</a:t>
            </a:r>
          </a:p>
          <a:p>
            <a:pPr lvl="2" algn="just" eaLnBrk="0" hangingPunct="0">
              <a:buFontTx/>
              <a:buChar char="•"/>
            </a:pPr>
            <a:r>
              <a:rPr lang="es-ES_tradnl" sz="2000" b="1">
                <a:solidFill>
                  <a:schemeClr val="accent2"/>
                </a:solidFill>
                <a:latin typeface="Comic Sans MS" pitchFamily="66" charset="0"/>
                <a:cs typeface="Times New Roman" pitchFamily="18" charset="0"/>
              </a:rPr>
              <a:t>Homogenizadores   a alta presión</a:t>
            </a:r>
          </a:p>
          <a:p>
            <a:pPr lvl="2" algn="just" eaLnBrk="0" hangingPunct="0">
              <a:buFontTx/>
              <a:buChar char="•"/>
            </a:pPr>
            <a:r>
              <a:rPr lang="es-ES_tradnl" sz="2000" b="1">
                <a:solidFill>
                  <a:schemeClr val="accent2"/>
                </a:solidFill>
                <a:latin typeface="Comic Sans MS" pitchFamily="66" charset="0"/>
                <a:cs typeface="Times New Roman" pitchFamily="18" charset="0"/>
              </a:rPr>
              <a:t>Molinos de bolas</a:t>
            </a:r>
          </a:p>
          <a:p>
            <a:pPr algn="just" eaLnBrk="0" hangingPunct="0"/>
            <a:r>
              <a:rPr lang="es-ES_tradnl" sz="2000" b="1">
                <a:solidFill>
                  <a:schemeClr val="accent2"/>
                </a:solidFill>
                <a:latin typeface="Comic Sans MS" pitchFamily="66" charset="0"/>
                <a:cs typeface="Times New Roman" pitchFamily="18" charset="0"/>
              </a:rPr>
              <a:t> </a:t>
            </a:r>
          </a:p>
          <a:p>
            <a:pPr algn="just" eaLnBrk="0" hangingPunct="0"/>
            <a:endParaRPr lang="es-ES_tradnl" sz="2000" b="1">
              <a:solidFill>
                <a:schemeClr val="accent2"/>
              </a:solidFill>
              <a:latin typeface="Comic Sans MS" pitchFamily="66" charset="0"/>
              <a:cs typeface="Times New Roman" pitchFamily="18" charset="0"/>
            </a:endParaRPr>
          </a:p>
          <a:p>
            <a:pPr algn="just" eaLnBrk="0" hangingPunct="0"/>
            <a:r>
              <a:rPr lang="es-ES_tradnl" sz="2000" b="1">
                <a:solidFill>
                  <a:schemeClr val="accent2"/>
                </a:solidFill>
                <a:latin typeface="Comic Sans MS" pitchFamily="66" charset="0"/>
                <a:cs typeface="Times New Roman" pitchFamily="18" charset="0"/>
              </a:rPr>
              <a:t>Ambos son operaciones unitarias típicas de la Ingeniería de Procesos y de la industria de alimentos.</a:t>
            </a:r>
          </a:p>
          <a:p>
            <a:pPr algn="just" eaLnBrk="0" hangingPunct="0"/>
            <a:r>
              <a:rPr lang="es-ES_tradnl" sz="2000" b="1">
                <a:solidFill>
                  <a:schemeClr val="accent2"/>
                </a:solidFill>
                <a:latin typeface="Comic Sans MS" pitchFamily="66" charset="0"/>
                <a:cs typeface="Times New Roman" pitchFamily="18" charset="0"/>
              </a:rPr>
              <a:t> </a:t>
            </a:r>
          </a:p>
          <a:p>
            <a:pPr algn="just" eaLnBrk="0" hangingPunct="0"/>
            <a:endParaRPr lang="es-ES" sz="2000" b="1">
              <a:solidFill>
                <a:srgbClr val="A50021"/>
              </a:solidFill>
              <a:latin typeface="Comic Sans MS" pitchFamily="66" charset="0"/>
              <a:cs typeface="Times New Roman" pitchFamily="18" charset="0"/>
            </a:endParaRPr>
          </a:p>
          <a:p>
            <a:pPr algn="just" eaLnBrk="0" hangingPunct="0"/>
            <a:endParaRPr lang="es-ES_tradnl" sz="2000">
              <a:solidFill>
                <a:schemeClr val="accent2"/>
              </a:solidFill>
              <a:latin typeface="Comic Sans MS" pitchFamily="66" charset="0"/>
              <a:cs typeface="Times New Roman" pitchFamily="18" charset="0"/>
            </a:endParaRPr>
          </a:p>
          <a:p>
            <a:pPr lvl="1" algn="just" eaLnBrk="0" hangingPunct="0"/>
            <a:endParaRPr lang="es-ES_tradnl" sz="2000">
              <a:solidFill>
                <a:schemeClr val="accent2"/>
              </a:solidFill>
              <a:latin typeface="Comic Sans MS" pitchFamily="66" charset="0"/>
              <a:cs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685800" y="2514600"/>
            <a:ext cx="7772400" cy="1143000"/>
          </a:xfrm>
        </p:spPr>
        <p:txBody>
          <a:bodyPr/>
          <a:lstStyle/>
          <a:p>
            <a:r>
              <a:rPr lang="es-ES_tradnl" sz="2000" b="1" u="sng">
                <a:solidFill>
                  <a:schemeClr val="accent2"/>
                </a:solidFill>
                <a:latin typeface="Comic Sans MS" pitchFamily="66" charset="0"/>
                <a:cs typeface="Times New Roman" pitchFamily="18" charset="0"/>
              </a:rPr>
              <a:t>MÉTODOS MECÁNICOS</a:t>
            </a:r>
            <a:br>
              <a:rPr lang="es-ES_tradnl" sz="2000" b="1" u="sng">
                <a:solidFill>
                  <a:schemeClr val="accent2"/>
                </a:solidFill>
                <a:latin typeface="Comic Sans MS" pitchFamily="66" charset="0"/>
                <a:cs typeface="Times New Roman" pitchFamily="18" charset="0"/>
              </a:rPr>
            </a:br>
            <a:r>
              <a:rPr lang="es-ES_tradnl" sz="2000" b="1" u="sng">
                <a:solidFill>
                  <a:schemeClr val="accent2"/>
                </a:solidFill>
                <a:latin typeface="Comic Sans MS" pitchFamily="66" charset="0"/>
                <a:cs typeface="Times New Roman" pitchFamily="18" charset="0"/>
              </a:rPr>
              <a:t/>
            </a:r>
            <a:br>
              <a:rPr lang="es-ES_tradnl" sz="2000" b="1" u="sng">
                <a:solidFill>
                  <a:schemeClr val="accent2"/>
                </a:solidFill>
                <a:latin typeface="Comic Sans MS" pitchFamily="66" charset="0"/>
                <a:cs typeface="Times New Roman" pitchFamily="18" charset="0"/>
              </a:rPr>
            </a:br>
            <a:r>
              <a:rPr lang="es-ES_tradnl" sz="2000" b="1" u="sng">
                <a:solidFill>
                  <a:schemeClr val="accent2"/>
                </a:solidFill>
                <a:latin typeface="Comic Sans MS" pitchFamily="66" charset="0"/>
                <a:cs typeface="Times New Roman" pitchFamily="18" charset="0"/>
              </a:rPr>
              <a:t>Pequeña Escala</a:t>
            </a:r>
            <a:r>
              <a:rPr lang="es-ES_tradnl" sz="2000" b="1">
                <a:solidFill>
                  <a:schemeClr val="accent2"/>
                </a:solidFill>
                <a:latin typeface="Comic Sans MS" pitchFamily="66" charset="0"/>
                <a:cs typeface="Times New Roman" pitchFamily="18" charset="0"/>
              </a:rPr>
              <a:t/>
            </a:r>
            <a:br>
              <a:rPr lang="es-ES_tradnl" sz="2000" b="1">
                <a:solidFill>
                  <a:schemeClr val="accent2"/>
                </a:solidFill>
                <a:latin typeface="Comic Sans MS" pitchFamily="66" charset="0"/>
                <a:cs typeface="Times New Roman" pitchFamily="18" charset="0"/>
              </a:rPr>
            </a:br>
            <a:endParaRPr lang="es-ES" sz="2000" b="1">
              <a:solidFill>
                <a:schemeClr val="accent2"/>
              </a:solidFill>
              <a:latin typeface="Comic Sans MS" pitchFamily="66" charset="0"/>
              <a:cs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ext Box 2"/>
          <p:cNvSpPr txBox="1">
            <a:spLocks noChangeArrowheads="1"/>
          </p:cNvSpPr>
          <p:nvPr/>
        </p:nvSpPr>
        <p:spPr bwMode="auto">
          <a:xfrm>
            <a:off x="609600" y="0"/>
            <a:ext cx="7924800" cy="1616075"/>
          </a:xfrm>
          <a:prstGeom prst="rect">
            <a:avLst/>
          </a:prstGeom>
          <a:noFill/>
          <a:ln w="9525">
            <a:noFill/>
            <a:miter lim="800000"/>
            <a:headEnd/>
            <a:tailEnd/>
          </a:ln>
          <a:effectLst/>
        </p:spPr>
        <p:txBody>
          <a:bodyPr>
            <a:spAutoFit/>
          </a:bodyPr>
          <a:lstStyle/>
          <a:p>
            <a:pPr algn="ctr" eaLnBrk="0" hangingPunct="0"/>
            <a:r>
              <a:rPr lang="es-CL" sz="2000" b="1" u="sng">
                <a:solidFill>
                  <a:schemeClr val="accent2"/>
                </a:solidFill>
                <a:cs typeface="Times New Roman" pitchFamily="18" charset="0"/>
              </a:rPr>
              <a:t>Desintegraci</a:t>
            </a:r>
            <a:r>
              <a:rPr lang="es-CL" sz="2000" b="1" u="sng">
                <a:solidFill>
                  <a:schemeClr val="accent2"/>
                </a:solidFill>
                <a:latin typeface="Comic Sans MS"/>
                <a:cs typeface="Times New Roman" pitchFamily="18" charset="0"/>
              </a:rPr>
              <a:t>ó</a:t>
            </a:r>
            <a:r>
              <a:rPr lang="es-CL" sz="2000" b="1" u="sng">
                <a:solidFill>
                  <a:schemeClr val="accent2"/>
                </a:solidFill>
                <a:cs typeface="Times New Roman" pitchFamily="18" charset="0"/>
              </a:rPr>
              <a:t>n completa de una c</a:t>
            </a:r>
            <a:r>
              <a:rPr lang="es-CL" sz="2000" b="1" u="sng">
                <a:solidFill>
                  <a:schemeClr val="accent2"/>
                </a:solidFill>
                <a:latin typeface="Comic Sans MS"/>
                <a:cs typeface="Times New Roman" pitchFamily="18" charset="0"/>
              </a:rPr>
              <a:t>é</a:t>
            </a:r>
            <a:r>
              <a:rPr lang="es-CL" sz="2000" b="1" u="sng">
                <a:solidFill>
                  <a:schemeClr val="accent2"/>
                </a:solidFill>
                <a:cs typeface="Times New Roman" pitchFamily="18" charset="0"/>
              </a:rPr>
              <a:t>lula</a:t>
            </a:r>
          </a:p>
          <a:p>
            <a:pPr algn="ctr" eaLnBrk="0" hangingPunct="0"/>
            <a:endParaRPr lang="es-CL" sz="2000" b="1">
              <a:solidFill>
                <a:schemeClr val="accent2"/>
              </a:solidFill>
              <a:cs typeface="Times New Roman" pitchFamily="18" charset="0"/>
            </a:endParaRPr>
          </a:p>
          <a:p>
            <a:pPr algn="just" eaLnBrk="0" hangingPunct="0"/>
            <a:r>
              <a:rPr lang="es-CL" sz="2000">
                <a:solidFill>
                  <a:srgbClr val="A50021"/>
                </a:solidFill>
                <a:cs typeface="Times New Roman" pitchFamily="18" charset="0"/>
              </a:rPr>
              <a:t>Para determinar el contenido de prote</a:t>
            </a:r>
            <a:r>
              <a:rPr lang="es-CL" sz="2000">
                <a:solidFill>
                  <a:srgbClr val="A50021"/>
                </a:solidFill>
                <a:latin typeface="Comic Sans MS"/>
                <a:cs typeface="Times New Roman" pitchFamily="18" charset="0"/>
              </a:rPr>
              <a:t>í</a:t>
            </a:r>
            <a:r>
              <a:rPr lang="es-CL" sz="2000">
                <a:solidFill>
                  <a:srgbClr val="A50021"/>
                </a:solidFill>
                <a:cs typeface="Times New Roman" pitchFamily="18" charset="0"/>
              </a:rPr>
              <a:t>nas total de una c</a:t>
            </a:r>
            <a:r>
              <a:rPr lang="es-CL" sz="2000">
                <a:solidFill>
                  <a:srgbClr val="A50021"/>
                </a:solidFill>
                <a:latin typeface="Comic Sans MS"/>
                <a:cs typeface="Times New Roman" pitchFamily="18" charset="0"/>
              </a:rPr>
              <a:t>é</a:t>
            </a:r>
            <a:r>
              <a:rPr lang="es-CL" sz="2000">
                <a:solidFill>
                  <a:srgbClr val="A50021"/>
                </a:solidFill>
                <a:cs typeface="Times New Roman" pitchFamily="18" charset="0"/>
              </a:rPr>
              <a:t>lula se debe realizar la desintegraci</a:t>
            </a:r>
            <a:r>
              <a:rPr lang="es-CL" sz="2000">
                <a:solidFill>
                  <a:srgbClr val="A50021"/>
                </a:solidFill>
                <a:latin typeface="Comic Sans MS"/>
                <a:cs typeface="Times New Roman" pitchFamily="18" charset="0"/>
              </a:rPr>
              <a:t>ó</a:t>
            </a:r>
            <a:r>
              <a:rPr lang="es-CL" sz="2000">
                <a:solidFill>
                  <a:srgbClr val="A50021"/>
                </a:solidFill>
                <a:cs typeface="Times New Roman" pitchFamily="18" charset="0"/>
              </a:rPr>
              <a:t>n total de ellas, para ello se utiliza  la siguiente metodolog</a:t>
            </a:r>
            <a:r>
              <a:rPr lang="es-CL" sz="2000">
                <a:solidFill>
                  <a:srgbClr val="A50021"/>
                </a:solidFill>
                <a:latin typeface="Comic Sans MS"/>
                <a:cs typeface="Times New Roman" pitchFamily="18" charset="0"/>
              </a:rPr>
              <a:t>í</a:t>
            </a:r>
            <a:r>
              <a:rPr lang="es-CL" sz="2000">
                <a:solidFill>
                  <a:srgbClr val="A50021"/>
                </a:solidFill>
                <a:cs typeface="Times New Roman" pitchFamily="18" charset="0"/>
              </a:rPr>
              <a:t>a:</a:t>
            </a:r>
          </a:p>
        </p:txBody>
      </p:sp>
      <p:graphicFrame>
        <p:nvGraphicFramePr>
          <p:cNvPr id="134147" name="Object 3"/>
          <p:cNvGraphicFramePr>
            <a:graphicFrameLocks noChangeAspect="1"/>
          </p:cNvGraphicFramePr>
          <p:nvPr/>
        </p:nvGraphicFramePr>
        <p:xfrm>
          <a:off x="5105400" y="1295400"/>
          <a:ext cx="4038600" cy="5181600"/>
        </p:xfrm>
        <a:graphic>
          <a:graphicData uri="http://schemas.openxmlformats.org/presentationml/2006/ole">
            <p:oleObj spid="_x0000_s134147" name="Fotografía de Photo Editor" r:id="rId3" imgW="4695238" imgH="4315427" progId="MSPhotoEd.3">
              <p:embed/>
            </p:oleObj>
          </a:graphicData>
        </a:graphic>
      </p:graphicFrame>
      <p:sp>
        <p:nvSpPr>
          <p:cNvPr id="134148" name="Text Box 4"/>
          <p:cNvSpPr txBox="1">
            <a:spLocks noChangeArrowheads="1"/>
          </p:cNvSpPr>
          <p:nvPr/>
        </p:nvSpPr>
        <p:spPr bwMode="auto">
          <a:xfrm>
            <a:off x="381000" y="1676400"/>
            <a:ext cx="4724400" cy="4597400"/>
          </a:xfrm>
          <a:prstGeom prst="rect">
            <a:avLst/>
          </a:prstGeom>
          <a:noFill/>
          <a:ln w="9525">
            <a:noFill/>
            <a:miter lim="800000"/>
            <a:headEnd/>
            <a:tailEnd/>
          </a:ln>
          <a:effectLst/>
        </p:spPr>
        <p:txBody>
          <a:bodyPr>
            <a:spAutoFit/>
          </a:bodyPr>
          <a:lstStyle/>
          <a:p>
            <a:pPr marL="457200" indent="-457200" algn="just">
              <a:spcBef>
                <a:spcPct val="50000"/>
              </a:spcBef>
              <a:buFontTx/>
              <a:buAutoNum type="arabicPeriod"/>
            </a:pPr>
            <a:r>
              <a:rPr lang="es-ES">
                <a:solidFill>
                  <a:schemeClr val="accent2"/>
                </a:solidFill>
                <a:cs typeface="Times New Roman" pitchFamily="18" charset="0"/>
              </a:rPr>
              <a:t>Se adicionan 1 volumen de bolas de vidrio en un ependorf.</a:t>
            </a:r>
          </a:p>
          <a:p>
            <a:pPr marL="457200" indent="-457200" algn="just">
              <a:spcBef>
                <a:spcPct val="50000"/>
              </a:spcBef>
              <a:buFontTx/>
              <a:buAutoNum type="arabicPeriod"/>
            </a:pPr>
            <a:r>
              <a:rPr lang="es-ES">
                <a:solidFill>
                  <a:schemeClr val="accent2"/>
                </a:solidFill>
                <a:cs typeface="Times New Roman" pitchFamily="18" charset="0"/>
              </a:rPr>
              <a:t>Se adiciona  1 volumen de las c</a:t>
            </a:r>
            <a:r>
              <a:rPr lang="es-ES">
                <a:solidFill>
                  <a:schemeClr val="accent2"/>
                </a:solidFill>
                <a:latin typeface="Comic Sans MS"/>
                <a:cs typeface="Times New Roman" pitchFamily="18" charset="0"/>
              </a:rPr>
              <a:t>é</a:t>
            </a:r>
            <a:r>
              <a:rPr lang="es-ES">
                <a:solidFill>
                  <a:schemeClr val="accent2"/>
                </a:solidFill>
                <a:cs typeface="Times New Roman" pitchFamily="18" charset="0"/>
              </a:rPr>
              <a:t>lulas a desintegrar </a:t>
            </a:r>
            <a:r>
              <a:rPr lang="es-ES" sz="1600">
                <a:solidFill>
                  <a:schemeClr val="accent2"/>
                </a:solidFill>
                <a:cs typeface="Times New Roman" pitchFamily="18" charset="0"/>
              </a:rPr>
              <a:t>(en forma de pasta, previamente separadas del caldo)</a:t>
            </a:r>
          </a:p>
          <a:p>
            <a:pPr marL="457200" indent="-457200" algn="just">
              <a:spcBef>
                <a:spcPct val="50000"/>
              </a:spcBef>
              <a:buFontTx/>
              <a:buAutoNum type="arabicPeriod"/>
            </a:pPr>
            <a:r>
              <a:rPr lang="es-ES">
                <a:solidFill>
                  <a:schemeClr val="accent2"/>
                </a:solidFill>
                <a:cs typeface="Times New Roman" pitchFamily="18" charset="0"/>
              </a:rPr>
              <a:t>Se adiciona 0.5 volumen de  buffer</a:t>
            </a:r>
            <a:r>
              <a:rPr lang="es-ES_tradnl">
                <a:solidFill>
                  <a:schemeClr val="accent2"/>
                </a:solidFill>
                <a:cs typeface="Times New Roman" pitchFamily="18" charset="0"/>
              </a:rPr>
              <a:t>, se puede adicionar alg</a:t>
            </a:r>
            <a:r>
              <a:rPr lang="es-ES_tradnl">
                <a:solidFill>
                  <a:schemeClr val="accent2"/>
                </a:solidFill>
                <a:latin typeface="Comic Sans MS"/>
                <a:cs typeface="Times New Roman" pitchFamily="18" charset="0"/>
              </a:rPr>
              <a:t>ú</a:t>
            </a:r>
            <a:r>
              <a:rPr lang="es-ES_tradnl">
                <a:solidFill>
                  <a:schemeClr val="accent2"/>
                </a:solidFill>
                <a:cs typeface="Times New Roman" pitchFamily="18" charset="0"/>
              </a:rPr>
              <a:t>n detergente </a:t>
            </a:r>
            <a:r>
              <a:rPr lang="es-ES_tradnl" sz="1600">
                <a:solidFill>
                  <a:schemeClr val="accent2"/>
                </a:solidFill>
                <a:cs typeface="Times New Roman" pitchFamily="18" charset="0"/>
              </a:rPr>
              <a:t>(SDS, Triton X-100)</a:t>
            </a:r>
            <a:endParaRPr lang="es-ES" sz="1600">
              <a:solidFill>
                <a:schemeClr val="accent2"/>
              </a:solidFill>
              <a:cs typeface="Times New Roman" pitchFamily="18" charset="0"/>
            </a:endParaRPr>
          </a:p>
          <a:p>
            <a:pPr marL="457200" indent="-457200" algn="just">
              <a:spcBef>
                <a:spcPct val="50000"/>
              </a:spcBef>
              <a:buFontTx/>
              <a:buAutoNum type="arabicPeriod"/>
            </a:pPr>
            <a:r>
              <a:rPr lang="es-ES">
                <a:solidFill>
                  <a:schemeClr val="accent2"/>
                </a:solidFill>
                <a:cs typeface="Times New Roman" pitchFamily="18" charset="0"/>
              </a:rPr>
              <a:t>Se agitan fuertemente en un vortex, entre 2 y 5 minutos </a:t>
            </a:r>
            <a:r>
              <a:rPr lang="es-ES" sz="1600">
                <a:solidFill>
                  <a:schemeClr val="accent2"/>
                </a:solidFill>
                <a:cs typeface="Times New Roman" pitchFamily="18" charset="0"/>
              </a:rPr>
              <a:t>(controlando que no se caliente)</a:t>
            </a:r>
          </a:p>
          <a:p>
            <a:pPr marL="457200" indent="-457200" algn="just">
              <a:spcBef>
                <a:spcPct val="50000"/>
              </a:spcBef>
              <a:buFontTx/>
              <a:buAutoNum type="arabicPeriod"/>
            </a:pPr>
            <a:r>
              <a:rPr lang="es-ES">
                <a:solidFill>
                  <a:schemeClr val="accent2"/>
                </a:solidFill>
                <a:cs typeface="Times New Roman" pitchFamily="18" charset="0"/>
              </a:rPr>
              <a:t> Se repite el punto 4 hasta asegurarse que no se rompen m</a:t>
            </a:r>
            <a:r>
              <a:rPr lang="es-ES">
                <a:solidFill>
                  <a:schemeClr val="accent2"/>
                </a:solidFill>
                <a:latin typeface="Comic Sans MS"/>
                <a:cs typeface="Times New Roman" pitchFamily="18" charset="0"/>
              </a:rPr>
              <a:t>á</a:t>
            </a:r>
            <a:r>
              <a:rPr lang="es-ES">
                <a:solidFill>
                  <a:schemeClr val="accent2"/>
                </a:solidFill>
                <a:cs typeface="Times New Roman" pitchFamily="18" charset="0"/>
              </a:rPr>
              <a:t>s las c</a:t>
            </a:r>
            <a:r>
              <a:rPr lang="es-ES">
                <a:solidFill>
                  <a:schemeClr val="accent2"/>
                </a:solidFill>
                <a:latin typeface="Comic Sans MS"/>
                <a:cs typeface="Times New Roman" pitchFamily="18" charset="0"/>
              </a:rPr>
              <a:t>é</a:t>
            </a:r>
            <a:r>
              <a:rPr lang="es-ES">
                <a:solidFill>
                  <a:schemeClr val="accent2"/>
                </a:solidFill>
                <a:cs typeface="Times New Roman" pitchFamily="18" charset="0"/>
              </a:rPr>
              <a:t>lulas</a:t>
            </a:r>
            <a:r>
              <a:rPr lang="es-ES_tradnl">
                <a:solidFill>
                  <a:schemeClr val="accent2"/>
                </a:solidFill>
                <a:cs typeface="Times New Roman" pitchFamily="18" charset="0"/>
              </a:rPr>
              <a:t>.</a:t>
            </a:r>
            <a:endParaRPr lang="es-ES">
              <a:solidFill>
                <a:schemeClr val="accent2"/>
              </a:solidFill>
              <a:cs typeface="Times New Roman" pitchFamily="18" charset="0"/>
            </a:endParaRPr>
          </a:p>
          <a:p>
            <a:pPr marL="457200" indent="-457200" algn="just">
              <a:spcBef>
                <a:spcPct val="50000"/>
              </a:spcBef>
              <a:buFontTx/>
              <a:buAutoNum type="arabicPeriod"/>
            </a:pPr>
            <a:r>
              <a:rPr lang="es-ES">
                <a:solidFill>
                  <a:schemeClr val="accent2"/>
                </a:solidFill>
                <a:cs typeface="Times New Roman" pitchFamily="18" charset="0"/>
              </a:rPr>
              <a:t>Se separan los desechos de la soluci</a:t>
            </a:r>
            <a:r>
              <a:rPr lang="es-ES">
                <a:solidFill>
                  <a:schemeClr val="accent2"/>
                </a:solidFill>
                <a:latin typeface="Comic Sans MS"/>
                <a:cs typeface="Times New Roman" pitchFamily="18" charset="0"/>
              </a:rPr>
              <a:t>ó</a:t>
            </a:r>
            <a:r>
              <a:rPr lang="es-ES">
                <a:solidFill>
                  <a:schemeClr val="accent2"/>
                </a:solidFill>
                <a:cs typeface="Times New Roman" pitchFamily="18" charset="0"/>
              </a:rPr>
              <a:t>n y se analiza la concentraci</a:t>
            </a:r>
            <a:r>
              <a:rPr lang="es-ES">
                <a:solidFill>
                  <a:schemeClr val="accent2"/>
                </a:solidFill>
                <a:latin typeface="Comic Sans MS"/>
                <a:cs typeface="Times New Roman" pitchFamily="18" charset="0"/>
              </a:rPr>
              <a:t>ó</a:t>
            </a:r>
            <a:r>
              <a:rPr lang="es-ES">
                <a:solidFill>
                  <a:schemeClr val="accent2"/>
                </a:solidFill>
                <a:cs typeface="Times New Roman" pitchFamily="18" charset="0"/>
              </a:rPr>
              <a:t>n de</a:t>
            </a:r>
            <a:r>
              <a:rPr lang="es-ES" sz="2000">
                <a:solidFill>
                  <a:schemeClr val="accent2"/>
                </a:solidFill>
                <a:cs typeface="Times New Roman" pitchFamily="18" charset="0"/>
              </a:rPr>
              <a:t> </a:t>
            </a:r>
            <a:r>
              <a:rPr lang="es-ES">
                <a:solidFill>
                  <a:schemeClr val="accent2"/>
                </a:solidFill>
                <a:cs typeface="Times New Roman" pitchFamily="18" charset="0"/>
              </a:rPr>
              <a:t>prote</a:t>
            </a:r>
            <a:r>
              <a:rPr lang="es-ES">
                <a:solidFill>
                  <a:schemeClr val="accent2"/>
                </a:solidFill>
                <a:latin typeface="Comic Sans MS"/>
                <a:cs typeface="Times New Roman" pitchFamily="18" charset="0"/>
              </a:rPr>
              <a:t>í</a:t>
            </a:r>
            <a:r>
              <a:rPr lang="es-ES">
                <a:solidFill>
                  <a:schemeClr val="accent2"/>
                </a:solidFill>
                <a:cs typeface="Times New Roman" pitchFamily="18" charset="0"/>
              </a:rPr>
              <a:t>nas.</a:t>
            </a:r>
            <a:endParaRPr lang="es-ES" sz="2000"/>
          </a:p>
        </p:txBody>
      </p:sp>
      <p:sp>
        <p:nvSpPr>
          <p:cNvPr id="134149" name="Text Box 5"/>
          <p:cNvSpPr txBox="1">
            <a:spLocks noChangeArrowheads="1"/>
          </p:cNvSpPr>
          <p:nvPr/>
        </p:nvSpPr>
        <p:spPr bwMode="auto">
          <a:xfrm>
            <a:off x="5791200" y="1676400"/>
            <a:ext cx="533400" cy="366713"/>
          </a:xfrm>
          <a:prstGeom prst="rect">
            <a:avLst/>
          </a:prstGeom>
          <a:noFill/>
          <a:ln w="9525">
            <a:noFill/>
            <a:miter lim="800000"/>
            <a:headEnd/>
            <a:tailEnd/>
          </a:ln>
          <a:effectLst/>
        </p:spPr>
        <p:txBody>
          <a:bodyPr>
            <a:spAutoFit/>
          </a:bodyPr>
          <a:lstStyle/>
          <a:p>
            <a:pPr>
              <a:spcBef>
                <a:spcPct val="50000"/>
              </a:spcBef>
            </a:pPr>
            <a:r>
              <a:rPr lang="es-ES_tradnl" b="1">
                <a:solidFill>
                  <a:srgbClr val="A50021"/>
                </a:solidFill>
              </a:rPr>
              <a:t>1-3</a:t>
            </a:r>
            <a:endParaRPr lang="es-ES" b="1">
              <a:solidFill>
                <a:srgbClr val="A50021"/>
              </a:solidFill>
            </a:endParaRPr>
          </a:p>
        </p:txBody>
      </p:sp>
      <p:sp>
        <p:nvSpPr>
          <p:cNvPr id="134150" name="Text Box 6"/>
          <p:cNvSpPr txBox="1">
            <a:spLocks noChangeArrowheads="1"/>
          </p:cNvSpPr>
          <p:nvPr/>
        </p:nvSpPr>
        <p:spPr bwMode="auto">
          <a:xfrm>
            <a:off x="8153400" y="1828800"/>
            <a:ext cx="533400" cy="366713"/>
          </a:xfrm>
          <a:prstGeom prst="rect">
            <a:avLst/>
          </a:prstGeom>
          <a:noFill/>
          <a:ln w="9525">
            <a:noFill/>
            <a:miter lim="800000"/>
            <a:headEnd/>
            <a:tailEnd/>
          </a:ln>
          <a:effectLst/>
        </p:spPr>
        <p:txBody>
          <a:bodyPr>
            <a:spAutoFit/>
          </a:bodyPr>
          <a:lstStyle/>
          <a:p>
            <a:pPr>
              <a:spcBef>
                <a:spcPct val="50000"/>
              </a:spcBef>
            </a:pPr>
            <a:r>
              <a:rPr lang="es-ES_tradnl" b="1">
                <a:solidFill>
                  <a:srgbClr val="A50021"/>
                </a:solidFill>
              </a:rPr>
              <a:t>4-5</a:t>
            </a:r>
            <a:endParaRPr lang="es-ES" b="1">
              <a:solidFill>
                <a:srgbClr val="A50021"/>
              </a:solidFill>
            </a:endParaRPr>
          </a:p>
        </p:txBody>
      </p:sp>
      <p:sp>
        <p:nvSpPr>
          <p:cNvPr id="134151" name="Text Box 7"/>
          <p:cNvSpPr txBox="1">
            <a:spLocks noChangeArrowheads="1"/>
          </p:cNvSpPr>
          <p:nvPr/>
        </p:nvSpPr>
        <p:spPr bwMode="auto">
          <a:xfrm>
            <a:off x="6858000" y="6019800"/>
            <a:ext cx="533400" cy="366713"/>
          </a:xfrm>
          <a:prstGeom prst="rect">
            <a:avLst/>
          </a:prstGeom>
          <a:noFill/>
          <a:ln w="9525">
            <a:noFill/>
            <a:miter lim="800000"/>
            <a:headEnd/>
            <a:tailEnd/>
          </a:ln>
          <a:effectLst/>
        </p:spPr>
        <p:txBody>
          <a:bodyPr>
            <a:spAutoFit/>
          </a:bodyPr>
          <a:lstStyle/>
          <a:p>
            <a:pPr>
              <a:spcBef>
                <a:spcPct val="50000"/>
              </a:spcBef>
            </a:pPr>
            <a:r>
              <a:rPr lang="es-ES_tradnl" b="1">
                <a:solidFill>
                  <a:srgbClr val="A50021"/>
                </a:solidFill>
              </a:rPr>
              <a:t>6</a:t>
            </a:r>
            <a:endParaRPr lang="es-ES" b="1">
              <a:solidFill>
                <a:srgbClr val="A50021"/>
              </a:solidFill>
            </a:endParaRPr>
          </a:p>
        </p:txBody>
      </p:sp>
      <p:sp>
        <p:nvSpPr>
          <p:cNvPr id="134152" name="Text Box 8"/>
          <p:cNvSpPr txBox="1">
            <a:spLocks noChangeArrowheads="1"/>
          </p:cNvSpPr>
          <p:nvPr/>
        </p:nvSpPr>
        <p:spPr bwMode="auto">
          <a:xfrm>
            <a:off x="1447800" y="6248400"/>
            <a:ext cx="4343400" cy="366713"/>
          </a:xfrm>
          <a:prstGeom prst="rect">
            <a:avLst/>
          </a:prstGeom>
          <a:noFill/>
          <a:ln w="9525">
            <a:noFill/>
            <a:miter lim="800000"/>
            <a:headEnd/>
            <a:tailEnd/>
          </a:ln>
          <a:effectLst/>
        </p:spPr>
        <p:txBody>
          <a:bodyPr>
            <a:spAutoFit/>
          </a:bodyPr>
          <a:lstStyle/>
          <a:p>
            <a:pPr>
              <a:spcBef>
                <a:spcPct val="50000"/>
              </a:spcBef>
            </a:pPr>
            <a:endParaRPr lang="es-CL"/>
          </a:p>
        </p:txBody>
      </p:sp>
      <p:sp>
        <p:nvSpPr>
          <p:cNvPr id="134153" name="Text Box 9"/>
          <p:cNvSpPr txBox="1">
            <a:spLocks noChangeArrowheads="1"/>
          </p:cNvSpPr>
          <p:nvPr/>
        </p:nvSpPr>
        <p:spPr bwMode="auto">
          <a:xfrm>
            <a:off x="1752600" y="6248400"/>
            <a:ext cx="3657600" cy="457200"/>
          </a:xfrm>
          <a:prstGeom prst="rect">
            <a:avLst/>
          </a:prstGeom>
          <a:noFill/>
          <a:ln w="9525">
            <a:noFill/>
            <a:miter lim="800000"/>
            <a:headEnd/>
            <a:tailEnd/>
          </a:ln>
          <a:effectLst/>
        </p:spPr>
        <p:txBody>
          <a:bodyPr>
            <a:spAutoFit/>
          </a:bodyPr>
          <a:lstStyle/>
          <a:p>
            <a:pPr algn="ctr">
              <a:spcBef>
                <a:spcPct val="50000"/>
              </a:spcBef>
            </a:pPr>
            <a:r>
              <a:rPr lang="es-ES_tradnl" sz="2400" b="1">
                <a:solidFill>
                  <a:srgbClr val="A50021"/>
                </a:solidFill>
              </a:rPr>
              <a:t>100% Rompimiento</a:t>
            </a:r>
            <a:endParaRPr lang="es-ES" sz="2400" b="1">
              <a:solidFill>
                <a:srgbClr val="A5002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4148"/>
                                        </p:tgtEl>
                                        <p:attrNameLst>
                                          <p:attrName>style.visibility</p:attrName>
                                        </p:attrNameLst>
                                      </p:cBhvr>
                                      <p:to>
                                        <p:strVal val="visible"/>
                                      </p:to>
                                    </p:set>
                                    <p:animEffect transition="in" filter="box(in)">
                                      <p:cBhvr>
                                        <p:cTn id="7" dur="500"/>
                                        <p:tgtEl>
                                          <p:spTgt spid="13414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4153"/>
                                        </p:tgtEl>
                                        <p:attrNameLst>
                                          <p:attrName>style.visibility</p:attrName>
                                        </p:attrNameLst>
                                      </p:cBhvr>
                                      <p:to>
                                        <p:strVal val="visible"/>
                                      </p:to>
                                    </p:set>
                                    <p:animEffect transition="in" filter="dissolve">
                                      <p:cBhvr>
                                        <p:cTn id="12" dur="500"/>
                                        <p:tgtEl>
                                          <p:spTgt spid="134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8" grpId="0" autoUpdateAnimBg="0"/>
      <p:bldP spid="134153"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ext Box 2"/>
          <p:cNvSpPr txBox="1">
            <a:spLocks noChangeArrowheads="1"/>
          </p:cNvSpPr>
          <p:nvPr/>
        </p:nvSpPr>
        <p:spPr bwMode="auto">
          <a:xfrm>
            <a:off x="609600" y="457200"/>
            <a:ext cx="7924800" cy="2835275"/>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cs typeface="Times New Roman" pitchFamily="18" charset="0"/>
              </a:rPr>
              <a:t>Ultrasonificaci</a:t>
            </a:r>
            <a:r>
              <a:rPr lang="es-ES_tradnl" sz="2000" b="1" u="sng">
                <a:solidFill>
                  <a:schemeClr val="accent2"/>
                </a:solidFill>
                <a:latin typeface="Comic Sans MS"/>
                <a:cs typeface="Times New Roman" pitchFamily="18" charset="0"/>
              </a:rPr>
              <a:t>ó</a:t>
            </a:r>
            <a:r>
              <a:rPr lang="es-ES_tradnl" sz="2000" b="1" u="sng">
                <a:solidFill>
                  <a:schemeClr val="accent2"/>
                </a:solidFill>
                <a:cs typeface="Times New Roman" pitchFamily="18" charset="0"/>
              </a:rPr>
              <a:t>n</a:t>
            </a:r>
            <a:endParaRPr lang="es-ES_tradnl" sz="2000" b="1">
              <a:solidFill>
                <a:schemeClr val="accent2"/>
              </a:solidFill>
              <a:cs typeface="Times New Roman" pitchFamily="18" charset="0"/>
            </a:endParaRPr>
          </a:p>
          <a:p>
            <a:pPr algn="just" eaLnBrk="0" hangingPunct="0"/>
            <a:endParaRPr lang="es-ES_tradnl" sz="2000">
              <a:solidFill>
                <a:schemeClr val="accent2"/>
              </a:solidFill>
              <a:cs typeface="Times New Roman" pitchFamily="18" charset="0"/>
            </a:endParaRPr>
          </a:p>
          <a:p>
            <a:pPr algn="just" eaLnBrk="0" hangingPunct="0"/>
            <a:r>
              <a:rPr lang="es-ES_tradnl" sz="2000">
                <a:solidFill>
                  <a:schemeClr val="accent2"/>
                </a:solidFill>
                <a:cs typeface="Times New Roman" pitchFamily="18" charset="0"/>
              </a:rPr>
              <a:t>Se utilizan frecuencias de 20 Khz esto produce vibraciones que provocan el fen</a:t>
            </a:r>
            <a:r>
              <a:rPr lang="es-ES_tradnl" sz="2000">
                <a:solidFill>
                  <a:schemeClr val="accent2"/>
                </a:solidFill>
                <a:latin typeface="Comic Sans MS"/>
                <a:cs typeface="Times New Roman" pitchFamily="18" charset="0"/>
              </a:rPr>
              <a:t>ó</a:t>
            </a:r>
            <a:r>
              <a:rPr lang="es-ES_tradnl" sz="2000">
                <a:solidFill>
                  <a:schemeClr val="accent2"/>
                </a:solidFill>
                <a:cs typeface="Times New Roman" pitchFamily="18" charset="0"/>
              </a:rPr>
              <a:t>meno de cavitaci</a:t>
            </a:r>
            <a:r>
              <a:rPr lang="es-ES_tradnl" sz="2000">
                <a:solidFill>
                  <a:schemeClr val="accent2"/>
                </a:solidFill>
                <a:latin typeface="Comic Sans MS"/>
                <a:cs typeface="Times New Roman" pitchFamily="18" charset="0"/>
              </a:rPr>
              <a:t>ó</a:t>
            </a:r>
            <a:r>
              <a:rPr lang="es-ES_tradnl" sz="2000">
                <a:solidFill>
                  <a:schemeClr val="accent2"/>
                </a:solidFill>
                <a:cs typeface="Times New Roman" pitchFamily="18" charset="0"/>
              </a:rPr>
              <a:t>n.</a:t>
            </a:r>
          </a:p>
          <a:p>
            <a:pPr lvl="1" algn="just" eaLnBrk="0" hangingPunct="0">
              <a:buFontTx/>
              <a:buChar char="•"/>
            </a:pPr>
            <a:r>
              <a:rPr lang="es-ES_tradnl" sz="2000">
                <a:solidFill>
                  <a:schemeClr val="accent2"/>
                </a:solidFill>
                <a:cs typeface="Times New Roman" pitchFamily="18" charset="0"/>
              </a:rPr>
              <a:t> Se producen zonas de baja presi</a:t>
            </a:r>
            <a:r>
              <a:rPr lang="es-ES_tradnl" sz="2000">
                <a:solidFill>
                  <a:schemeClr val="accent2"/>
                </a:solidFill>
                <a:latin typeface="Comic Sans MS"/>
                <a:cs typeface="Times New Roman" pitchFamily="18" charset="0"/>
              </a:rPr>
              <a:t>ó</a:t>
            </a:r>
            <a:r>
              <a:rPr lang="es-ES_tradnl" sz="2000">
                <a:solidFill>
                  <a:schemeClr val="accent2"/>
                </a:solidFill>
                <a:cs typeface="Times New Roman" pitchFamily="18" charset="0"/>
              </a:rPr>
              <a:t>n en el l</a:t>
            </a:r>
            <a:r>
              <a:rPr lang="es-ES_tradnl" sz="2000">
                <a:solidFill>
                  <a:schemeClr val="accent2"/>
                </a:solidFill>
                <a:latin typeface="Comic Sans MS"/>
                <a:cs typeface="Times New Roman" pitchFamily="18" charset="0"/>
              </a:rPr>
              <a:t>í</a:t>
            </a:r>
            <a:r>
              <a:rPr lang="es-ES_tradnl" sz="2000">
                <a:solidFill>
                  <a:schemeClr val="accent2"/>
                </a:solidFill>
                <a:cs typeface="Times New Roman" pitchFamily="18" charset="0"/>
              </a:rPr>
              <a:t>quido</a:t>
            </a:r>
          </a:p>
          <a:p>
            <a:pPr lvl="1" algn="just" eaLnBrk="0" hangingPunct="0">
              <a:buFontTx/>
              <a:buChar char="•"/>
            </a:pPr>
            <a:r>
              <a:rPr lang="es-ES_tradnl" sz="2000">
                <a:solidFill>
                  <a:schemeClr val="accent2"/>
                </a:solidFill>
                <a:cs typeface="Times New Roman" pitchFamily="18" charset="0"/>
              </a:rPr>
              <a:t> El l</a:t>
            </a:r>
            <a:r>
              <a:rPr lang="es-ES_tradnl" sz="2000">
                <a:solidFill>
                  <a:schemeClr val="accent2"/>
                </a:solidFill>
                <a:latin typeface="Comic Sans MS"/>
                <a:cs typeface="Times New Roman" pitchFamily="18" charset="0"/>
              </a:rPr>
              <a:t>í</a:t>
            </a:r>
            <a:r>
              <a:rPr lang="es-ES_tradnl" sz="2000">
                <a:solidFill>
                  <a:schemeClr val="accent2"/>
                </a:solidFill>
                <a:cs typeface="Times New Roman" pitchFamily="18" charset="0"/>
              </a:rPr>
              <a:t>quido se transforma en gas form</a:t>
            </a:r>
            <a:r>
              <a:rPr lang="es-ES_tradnl" sz="2000">
                <a:solidFill>
                  <a:schemeClr val="accent2"/>
                </a:solidFill>
                <a:latin typeface="Comic Sans MS"/>
                <a:cs typeface="Times New Roman" pitchFamily="18" charset="0"/>
              </a:rPr>
              <a:t>á</a:t>
            </a:r>
            <a:r>
              <a:rPr lang="es-ES_tradnl" sz="2000">
                <a:solidFill>
                  <a:schemeClr val="accent2"/>
                </a:solidFill>
                <a:cs typeface="Times New Roman" pitchFamily="18" charset="0"/>
              </a:rPr>
              <a:t>ndose peque</a:t>
            </a:r>
            <a:r>
              <a:rPr lang="es-ES_tradnl" sz="2000">
                <a:solidFill>
                  <a:schemeClr val="accent2"/>
                </a:solidFill>
                <a:latin typeface="Comic Sans MS"/>
                <a:cs typeface="Times New Roman" pitchFamily="18" charset="0"/>
              </a:rPr>
              <a:t>ñ</a:t>
            </a:r>
            <a:r>
              <a:rPr lang="es-ES_tradnl" sz="2000">
                <a:solidFill>
                  <a:schemeClr val="accent2"/>
                </a:solidFill>
                <a:cs typeface="Times New Roman" pitchFamily="18" charset="0"/>
              </a:rPr>
              <a:t>as burbujas</a:t>
            </a:r>
          </a:p>
          <a:p>
            <a:pPr lvl="1" algn="just" eaLnBrk="0" hangingPunct="0">
              <a:buFontTx/>
              <a:buChar char="•"/>
            </a:pPr>
            <a:r>
              <a:rPr lang="es-ES_tradnl" sz="2000">
                <a:solidFill>
                  <a:schemeClr val="accent2"/>
                </a:solidFill>
                <a:cs typeface="Times New Roman" pitchFamily="18" charset="0"/>
              </a:rPr>
              <a:t> Las burbujas colapsan debido a los cambios de presi</a:t>
            </a:r>
            <a:r>
              <a:rPr lang="es-ES_tradnl" sz="2000">
                <a:solidFill>
                  <a:schemeClr val="accent2"/>
                </a:solidFill>
                <a:latin typeface="Comic Sans MS"/>
                <a:cs typeface="Times New Roman" pitchFamily="18" charset="0"/>
              </a:rPr>
              <a:t>ó</a:t>
            </a:r>
            <a:r>
              <a:rPr lang="es-ES_tradnl" sz="2000">
                <a:solidFill>
                  <a:schemeClr val="accent2"/>
                </a:solidFill>
                <a:cs typeface="Times New Roman" pitchFamily="18" charset="0"/>
              </a:rPr>
              <a:t>n.</a:t>
            </a:r>
          </a:p>
          <a:p>
            <a:pPr lvl="1" algn="just" eaLnBrk="0" hangingPunct="0">
              <a:buFontTx/>
              <a:buChar char="•"/>
            </a:pPr>
            <a:r>
              <a:rPr lang="es-ES_tradnl" sz="2000">
                <a:solidFill>
                  <a:schemeClr val="accent2"/>
                </a:solidFill>
                <a:cs typeface="Times New Roman" pitchFamily="18" charset="0"/>
              </a:rPr>
              <a:t> Se producen fuertes esfuerzos de corte en el l</a:t>
            </a:r>
            <a:r>
              <a:rPr lang="es-ES_tradnl" sz="2000">
                <a:solidFill>
                  <a:schemeClr val="accent2"/>
                </a:solidFill>
                <a:latin typeface="Comic Sans MS"/>
                <a:cs typeface="Times New Roman" pitchFamily="18" charset="0"/>
              </a:rPr>
              <a:t>í</a:t>
            </a:r>
            <a:r>
              <a:rPr lang="es-ES_tradnl" sz="2000">
                <a:solidFill>
                  <a:schemeClr val="accent2"/>
                </a:solidFill>
                <a:cs typeface="Times New Roman" pitchFamily="18" charset="0"/>
              </a:rPr>
              <a:t>quido que rompen las c</a:t>
            </a:r>
            <a:r>
              <a:rPr lang="es-ES_tradnl" sz="2000">
                <a:solidFill>
                  <a:schemeClr val="accent2"/>
                </a:solidFill>
                <a:latin typeface="Comic Sans MS"/>
                <a:cs typeface="Times New Roman" pitchFamily="18" charset="0"/>
              </a:rPr>
              <a:t>é</a:t>
            </a:r>
            <a:r>
              <a:rPr lang="es-ES_tradnl" sz="2000">
                <a:solidFill>
                  <a:schemeClr val="accent2"/>
                </a:solidFill>
                <a:cs typeface="Times New Roman" pitchFamily="18" charset="0"/>
              </a:rPr>
              <a:t>lulas.</a:t>
            </a:r>
            <a:r>
              <a:rPr lang="es-ES" sz="2000">
                <a:solidFill>
                  <a:schemeClr val="accent2"/>
                </a:solidFill>
                <a:cs typeface="Times New Roman" pitchFamily="18" charset="0"/>
              </a:rPr>
              <a:t> </a:t>
            </a:r>
            <a:endParaRPr lang="en-US" sz="2000">
              <a:solidFill>
                <a:schemeClr val="accent2"/>
              </a:solidFill>
              <a:cs typeface="Times New Roman" pitchFamily="18" charset="0"/>
            </a:endParaRPr>
          </a:p>
        </p:txBody>
      </p:sp>
      <p:pic>
        <p:nvPicPr>
          <p:cNvPr id="135172" name="Picture 4"/>
          <p:cNvPicPr>
            <a:picLocks noChangeAspect="1" noChangeArrowheads="1"/>
          </p:cNvPicPr>
          <p:nvPr/>
        </p:nvPicPr>
        <p:blipFill>
          <a:blip r:embed="rId2"/>
          <a:srcRect/>
          <a:stretch>
            <a:fillRect/>
          </a:stretch>
        </p:blipFill>
        <p:spPr bwMode="auto">
          <a:xfrm>
            <a:off x="3048000" y="3429000"/>
            <a:ext cx="2995613" cy="2058988"/>
          </a:xfrm>
          <a:prstGeom prst="rect">
            <a:avLst/>
          </a:prstGeom>
          <a:noFill/>
          <a:ln w="9525">
            <a:noFill/>
            <a:miter lim="800000"/>
            <a:headEnd/>
            <a:tailEnd/>
          </a:ln>
          <a:effectLst/>
        </p:spPr>
      </p:pic>
      <p:sp>
        <p:nvSpPr>
          <p:cNvPr id="135173" name="Text Box 5"/>
          <p:cNvSpPr txBox="1">
            <a:spLocks noChangeArrowheads="1"/>
          </p:cNvSpPr>
          <p:nvPr/>
        </p:nvSpPr>
        <p:spPr bwMode="auto">
          <a:xfrm>
            <a:off x="3200400" y="5638800"/>
            <a:ext cx="2819400" cy="366713"/>
          </a:xfrm>
          <a:prstGeom prst="rect">
            <a:avLst/>
          </a:prstGeom>
          <a:noFill/>
          <a:ln w="9525">
            <a:noFill/>
            <a:miter lim="800000"/>
            <a:headEnd/>
            <a:tailEnd/>
          </a:ln>
          <a:effectLst/>
        </p:spPr>
        <p:txBody>
          <a:bodyPr>
            <a:spAutoFit/>
          </a:bodyPr>
          <a:lstStyle/>
          <a:p>
            <a:pPr algn="ctr">
              <a:spcBef>
                <a:spcPct val="50000"/>
              </a:spcBef>
            </a:pPr>
            <a:r>
              <a:rPr lang="es-ES_tradnl"/>
              <a:t>Ultrasonicador</a:t>
            </a:r>
            <a:endParaRPr lang="es-E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2"/>
          <p:cNvSpPr txBox="1">
            <a:spLocks noChangeArrowheads="1"/>
          </p:cNvSpPr>
          <p:nvPr/>
        </p:nvSpPr>
        <p:spPr bwMode="auto">
          <a:xfrm>
            <a:off x="609600" y="457200"/>
            <a:ext cx="7924800" cy="3444875"/>
          </a:xfrm>
          <a:prstGeom prst="rect">
            <a:avLst/>
          </a:prstGeom>
          <a:noFill/>
          <a:ln w="9525">
            <a:noFill/>
            <a:miter lim="800000"/>
            <a:headEnd/>
            <a:tailEnd/>
          </a:ln>
          <a:effectLst/>
        </p:spPr>
        <p:txBody>
          <a:bodyPr>
            <a:spAutoFit/>
          </a:bodyPr>
          <a:lstStyle/>
          <a:p>
            <a:pPr marL="457200" indent="-457200" algn="ctr" eaLnBrk="0" hangingPunct="0"/>
            <a:r>
              <a:rPr lang="es-ES_tradnl" sz="2000" b="1" u="sng">
                <a:solidFill>
                  <a:schemeClr val="accent2"/>
                </a:solidFill>
                <a:latin typeface="Comic Sans MS" pitchFamily="66" charset="0"/>
                <a:cs typeface="Times New Roman" pitchFamily="18" charset="0"/>
              </a:rPr>
              <a:t>Molina con abrasivos</a:t>
            </a:r>
            <a:endParaRPr lang="es-ES_tradnl" sz="2000" u="sng">
              <a:solidFill>
                <a:schemeClr val="accent2"/>
              </a:solidFill>
              <a:cs typeface="Times New Roman" pitchFamily="18" charset="0"/>
            </a:endParaRPr>
          </a:p>
          <a:p>
            <a:pPr marL="457200" indent="-457200" algn="just" eaLnBrk="0" hangingPunct="0"/>
            <a:endParaRPr lang="es-ES_tradnl" sz="2000">
              <a:solidFill>
                <a:schemeClr val="accent2"/>
              </a:solidFill>
              <a:cs typeface="Times New Roman" pitchFamily="18" charset="0"/>
            </a:endParaRPr>
          </a:p>
          <a:p>
            <a:pPr marL="457200" indent="-457200" algn="just" eaLnBrk="0" hangingPunct="0"/>
            <a:r>
              <a:rPr lang="es-ES_tradnl" sz="2000">
                <a:solidFill>
                  <a:schemeClr val="accent2"/>
                </a:solidFill>
                <a:cs typeface="Times New Roman" pitchFamily="18" charset="0"/>
              </a:rPr>
              <a:t>Procedimiento:</a:t>
            </a:r>
          </a:p>
          <a:p>
            <a:pPr marL="457200" indent="-457200" algn="just" eaLnBrk="0" hangingPunct="0">
              <a:buFontTx/>
              <a:buAutoNum type="arabicPeriod"/>
            </a:pPr>
            <a:r>
              <a:rPr lang="es-ES_tradnl" sz="2000">
                <a:solidFill>
                  <a:schemeClr val="accent2"/>
                </a:solidFill>
                <a:cs typeface="Times New Roman" pitchFamily="18" charset="0"/>
              </a:rPr>
              <a:t>Se utilizan un recipiente donde se agrega alg</a:t>
            </a:r>
            <a:r>
              <a:rPr lang="es-ES_tradnl" sz="2000">
                <a:solidFill>
                  <a:schemeClr val="accent2"/>
                </a:solidFill>
                <a:latin typeface="Comic Sans MS"/>
                <a:cs typeface="Times New Roman" pitchFamily="18" charset="0"/>
              </a:rPr>
              <a:t>ú</a:t>
            </a:r>
            <a:r>
              <a:rPr lang="es-ES_tradnl" sz="2000">
                <a:solidFill>
                  <a:schemeClr val="accent2"/>
                </a:solidFill>
                <a:cs typeface="Times New Roman" pitchFamily="18" charset="0"/>
              </a:rPr>
              <a:t>n agente abrasivo, como bolas de vidrio.</a:t>
            </a:r>
          </a:p>
          <a:p>
            <a:pPr marL="457200" indent="-457200" algn="just" eaLnBrk="0" hangingPunct="0">
              <a:buFontTx/>
              <a:buAutoNum type="arabicPeriod"/>
            </a:pPr>
            <a:r>
              <a:rPr lang="es-ES_tradnl" sz="2000">
                <a:solidFill>
                  <a:schemeClr val="accent2"/>
                </a:solidFill>
                <a:cs typeface="Times New Roman" pitchFamily="18" charset="0"/>
              </a:rPr>
              <a:t>El sistema se hace vibrar lo que produce:</a:t>
            </a:r>
          </a:p>
          <a:p>
            <a:pPr marL="1371600" lvl="2" indent="-457200" algn="just" eaLnBrk="0" hangingPunct="0">
              <a:buFontTx/>
              <a:buChar char="•"/>
            </a:pPr>
            <a:r>
              <a:rPr lang="es-ES_tradnl" sz="2000">
                <a:solidFill>
                  <a:schemeClr val="accent2"/>
                </a:solidFill>
                <a:cs typeface="Times New Roman" pitchFamily="18" charset="0"/>
              </a:rPr>
              <a:t>Colisiones de las bolas con la biomasa</a:t>
            </a:r>
          </a:p>
          <a:p>
            <a:pPr marL="1371600" lvl="2" indent="-457200" algn="just" eaLnBrk="0" hangingPunct="0">
              <a:buFontTx/>
              <a:buChar char="•"/>
            </a:pPr>
            <a:r>
              <a:rPr lang="es-ES_tradnl" sz="2000">
                <a:solidFill>
                  <a:schemeClr val="accent2"/>
                </a:solidFill>
                <a:cs typeface="Times New Roman" pitchFamily="18" charset="0"/>
              </a:rPr>
              <a:t>Fuertes esfuerzos de cortes </a:t>
            </a:r>
          </a:p>
          <a:p>
            <a:pPr marL="1828800" lvl="3" indent="-457200" algn="just" eaLnBrk="0" hangingPunct="0">
              <a:buFontTx/>
              <a:buChar char="•"/>
            </a:pPr>
            <a:r>
              <a:rPr lang="es-ES_tradnl" sz="2000">
                <a:solidFill>
                  <a:schemeClr val="accent2"/>
                </a:solidFill>
                <a:cs typeface="Times New Roman" pitchFamily="18" charset="0"/>
              </a:rPr>
              <a:t>Se produce la ruptura de las c</a:t>
            </a:r>
            <a:r>
              <a:rPr lang="es-ES_tradnl" sz="2000">
                <a:solidFill>
                  <a:schemeClr val="accent2"/>
                </a:solidFill>
                <a:latin typeface="Comic Sans MS"/>
                <a:cs typeface="Times New Roman" pitchFamily="18" charset="0"/>
              </a:rPr>
              <a:t>é</a:t>
            </a:r>
            <a:r>
              <a:rPr lang="es-ES_tradnl" sz="2000">
                <a:solidFill>
                  <a:schemeClr val="accent2"/>
                </a:solidFill>
                <a:cs typeface="Times New Roman" pitchFamily="18" charset="0"/>
              </a:rPr>
              <a:t>lulas.</a:t>
            </a:r>
            <a:r>
              <a:rPr lang="es-ES" sz="2000">
                <a:solidFill>
                  <a:schemeClr val="accent2"/>
                </a:solidFill>
                <a:cs typeface="Times New Roman" pitchFamily="18" charset="0"/>
              </a:rPr>
              <a:t> </a:t>
            </a:r>
          </a:p>
          <a:p>
            <a:pPr marL="457200" indent="-457200" algn="just" eaLnBrk="0" hangingPunct="0">
              <a:buFontTx/>
              <a:buAutoNum type="arabicPeriod"/>
            </a:pPr>
            <a:r>
              <a:rPr lang="es-CL" sz="2000">
                <a:solidFill>
                  <a:schemeClr val="accent2"/>
                </a:solidFill>
                <a:cs typeface="Times New Roman" pitchFamily="18" charset="0"/>
              </a:rPr>
              <a:t>Posteriormente, se separan las bolitas y desechos celulares y se recupera el sobrenadate.</a:t>
            </a:r>
          </a:p>
        </p:txBody>
      </p:sp>
      <p:pic>
        <p:nvPicPr>
          <p:cNvPr id="136196" name="Picture 4"/>
          <p:cNvPicPr>
            <a:picLocks noChangeAspect="1" noChangeArrowheads="1"/>
          </p:cNvPicPr>
          <p:nvPr/>
        </p:nvPicPr>
        <p:blipFill>
          <a:blip r:embed="rId2"/>
          <a:srcRect/>
          <a:stretch>
            <a:fillRect/>
          </a:stretch>
        </p:blipFill>
        <p:spPr bwMode="auto">
          <a:xfrm>
            <a:off x="2667000" y="3810000"/>
            <a:ext cx="3336925" cy="27511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381000" y="457200"/>
            <a:ext cx="8153400" cy="2530475"/>
          </a:xfrm>
          <a:prstGeom prst="rect">
            <a:avLst/>
          </a:prstGeom>
          <a:noFill/>
          <a:ln w="9525">
            <a:noFill/>
            <a:miter lim="800000"/>
            <a:headEnd/>
            <a:tailEnd/>
          </a:ln>
          <a:effectLst/>
        </p:spPr>
        <p:txBody>
          <a:bodyPr>
            <a:spAutoFit/>
          </a:bodyPr>
          <a:lstStyle/>
          <a:p>
            <a:pPr marL="457200" indent="-457200" algn="ctr" eaLnBrk="0" hangingPunct="0"/>
            <a:r>
              <a:rPr lang="es-ES_tradnl" sz="2000" b="1" u="sng">
                <a:solidFill>
                  <a:schemeClr val="accent2"/>
                </a:solidFill>
                <a:latin typeface="Comic Sans MS" pitchFamily="66" charset="0"/>
                <a:cs typeface="Times New Roman" pitchFamily="18" charset="0"/>
              </a:rPr>
              <a:t>Homogenizadores</a:t>
            </a:r>
            <a:endParaRPr lang="es-ES_tradnl" sz="2000" u="sng">
              <a:solidFill>
                <a:schemeClr val="accent2"/>
              </a:solidFill>
              <a:cs typeface="Times New Roman" pitchFamily="18" charset="0"/>
            </a:endParaRPr>
          </a:p>
          <a:p>
            <a:pPr marL="457200" indent="-457200" algn="just" eaLnBrk="0" hangingPunct="0"/>
            <a:endParaRPr lang="es-ES_tradnl" sz="2000">
              <a:solidFill>
                <a:schemeClr val="accent2"/>
              </a:solidFill>
              <a:cs typeface="Times New Roman" pitchFamily="18" charset="0"/>
            </a:endParaRPr>
          </a:p>
          <a:p>
            <a:pPr marL="457200" indent="-457200" algn="just" eaLnBrk="0" hangingPunct="0"/>
            <a:r>
              <a:rPr lang="es-ES_tradnl" sz="2000">
                <a:solidFill>
                  <a:schemeClr val="accent2"/>
                </a:solidFill>
                <a:cs typeface="Times New Roman" pitchFamily="18" charset="0"/>
              </a:rPr>
              <a:t>	La idea es generar altos esfuerzos de corte que produzcan la ruptura de las c</a:t>
            </a:r>
            <a:r>
              <a:rPr lang="es-ES_tradnl" sz="2000">
                <a:solidFill>
                  <a:schemeClr val="accent2"/>
                </a:solidFill>
                <a:latin typeface="Comic Sans MS"/>
                <a:cs typeface="Times New Roman" pitchFamily="18" charset="0"/>
              </a:rPr>
              <a:t>é</a:t>
            </a:r>
            <a:r>
              <a:rPr lang="es-ES_tradnl" sz="2000">
                <a:solidFill>
                  <a:schemeClr val="accent2"/>
                </a:solidFill>
                <a:cs typeface="Times New Roman" pitchFamily="18" charset="0"/>
              </a:rPr>
              <a:t>lulas. Los altos esfuerzos de corte se pueden obtener por:</a:t>
            </a:r>
          </a:p>
          <a:p>
            <a:pPr marL="1371600" lvl="2" indent="-457200" algn="just" eaLnBrk="0" hangingPunct="0">
              <a:buFontTx/>
              <a:buAutoNum type="arabicPeriod"/>
            </a:pPr>
            <a:r>
              <a:rPr lang="es-CL" sz="2000">
                <a:solidFill>
                  <a:schemeClr val="accent2"/>
                </a:solidFill>
                <a:cs typeface="Times New Roman" pitchFamily="18" charset="0"/>
              </a:rPr>
              <a:t>Embolos</a:t>
            </a:r>
          </a:p>
          <a:p>
            <a:pPr marL="1371600" lvl="2" indent="-457200" algn="just" eaLnBrk="0" hangingPunct="0">
              <a:buFontTx/>
              <a:buAutoNum type="arabicPeriod"/>
            </a:pPr>
            <a:r>
              <a:rPr lang="es-CL" sz="2000">
                <a:solidFill>
                  <a:schemeClr val="accent2"/>
                </a:solidFill>
                <a:cs typeface="Times New Roman" pitchFamily="18" charset="0"/>
              </a:rPr>
              <a:t>Cuchillas</a:t>
            </a:r>
          </a:p>
          <a:p>
            <a:pPr marL="1371600" lvl="2" indent="-457200" algn="just" eaLnBrk="0" hangingPunct="0">
              <a:buFontTx/>
              <a:buAutoNum type="arabicPeriod"/>
            </a:pPr>
            <a:r>
              <a:rPr lang="es-CL" sz="2000">
                <a:solidFill>
                  <a:schemeClr val="accent2"/>
                </a:solidFill>
                <a:cs typeface="Times New Roman" pitchFamily="18" charset="0"/>
              </a:rPr>
              <a:t>Pistones</a:t>
            </a:r>
          </a:p>
          <a:p>
            <a:pPr marL="1371600" lvl="2" indent="-457200" algn="just" eaLnBrk="0" hangingPunct="0"/>
            <a:endParaRPr lang="es-CL" sz="2000">
              <a:solidFill>
                <a:schemeClr val="accent2"/>
              </a:solidFill>
              <a:cs typeface="Times New Roman" pitchFamily="18" charset="0"/>
            </a:endParaRPr>
          </a:p>
        </p:txBody>
      </p:sp>
      <p:graphicFrame>
        <p:nvGraphicFramePr>
          <p:cNvPr id="137219" name="Object 3"/>
          <p:cNvGraphicFramePr>
            <a:graphicFrameLocks noChangeAspect="1"/>
          </p:cNvGraphicFramePr>
          <p:nvPr/>
        </p:nvGraphicFramePr>
        <p:xfrm>
          <a:off x="838200" y="3124200"/>
          <a:ext cx="1495425" cy="2962275"/>
        </p:xfrm>
        <a:graphic>
          <a:graphicData uri="http://schemas.openxmlformats.org/presentationml/2006/ole">
            <p:oleObj spid="_x0000_s137219" name="Fotografía de Photo Editor" r:id="rId3" imgW="1495634" imgH="2962689" progId="MSPhotoEd.3">
              <p:embed/>
            </p:oleObj>
          </a:graphicData>
        </a:graphic>
      </p:graphicFrame>
      <p:sp>
        <p:nvSpPr>
          <p:cNvPr id="137220" name="Text Box 4"/>
          <p:cNvSpPr txBox="1">
            <a:spLocks noChangeArrowheads="1"/>
          </p:cNvSpPr>
          <p:nvPr/>
        </p:nvSpPr>
        <p:spPr bwMode="auto">
          <a:xfrm>
            <a:off x="838200" y="6019800"/>
            <a:ext cx="1524000" cy="396875"/>
          </a:xfrm>
          <a:prstGeom prst="rect">
            <a:avLst/>
          </a:prstGeom>
          <a:noFill/>
          <a:ln w="9525">
            <a:noFill/>
            <a:miter lim="800000"/>
            <a:headEnd/>
            <a:tailEnd/>
          </a:ln>
          <a:effectLst/>
        </p:spPr>
        <p:txBody>
          <a:bodyPr>
            <a:spAutoFit/>
          </a:bodyPr>
          <a:lstStyle/>
          <a:p>
            <a:pPr algn="ctr">
              <a:spcBef>
                <a:spcPct val="50000"/>
              </a:spcBef>
            </a:pPr>
            <a:r>
              <a:rPr lang="es-ES" sz="2000">
                <a:solidFill>
                  <a:schemeClr val="accent2"/>
                </a:solidFill>
                <a:latin typeface="Comic Sans MS"/>
                <a:cs typeface="Times New Roman" pitchFamily="18" charset="0"/>
              </a:rPr>
              <a:t>É</a:t>
            </a:r>
            <a:r>
              <a:rPr lang="es-ES" sz="2000">
                <a:solidFill>
                  <a:schemeClr val="accent2"/>
                </a:solidFill>
                <a:cs typeface="Times New Roman" pitchFamily="18" charset="0"/>
              </a:rPr>
              <a:t>mbolos</a:t>
            </a:r>
          </a:p>
        </p:txBody>
      </p:sp>
      <p:graphicFrame>
        <p:nvGraphicFramePr>
          <p:cNvPr id="137221" name="Object 5"/>
          <p:cNvGraphicFramePr>
            <a:graphicFrameLocks noChangeAspect="1"/>
          </p:cNvGraphicFramePr>
          <p:nvPr/>
        </p:nvGraphicFramePr>
        <p:xfrm>
          <a:off x="3657600" y="3276600"/>
          <a:ext cx="1819275" cy="2486025"/>
        </p:xfrm>
        <a:graphic>
          <a:graphicData uri="http://schemas.openxmlformats.org/presentationml/2006/ole">
            <p:oleObj spid="_x0000_s137221" name="Fotografía de Photo Editor" r:id="rId4" imgW="1819529" imgH="2486372" progId="MSPhotoEd.3">
              <p:embed/>
            </p:oleObj>
          </a:graphicData>
        </a:graphic>
      </p:graphicFrame>
      <p:sp>
        <p:nvSpPr>
          <p:cNvPr id="137222" name="Text Box 6"/>
          <p:cNvSpPr txBox="1">
            <a:spLocks noChangeArrowheads="1"/>
          </p:cNvSpPr>
          <p:nvPr/>
        </p:nvSpPr>
        <p:spPr bwMode="auto">
          <a:xfrm>
            <a:off x="3733800" y="6019800"/>
            <a:ext cx="1524000" cy="396875"/>
          </a:xfrm>
          <a:prstGeom prst="rect">
            <a:avLst/>
          </a:prstGeom>
          <a:noFill/>
          <a:ln w="9525">
            <a:noFill/>
            <a:miter lim="800000"/>
            <a:headEnd/>
            <a:tailEnd/>
          </a:ln>
          <a:effectLst/>
        </p:spPr>
        <p:txBody>
          <a:bodyPr>
            <a:spAutoFit/>
          </a:bodyPr>
          <a:lstStyle/>
          <a:p>
            <a:pPr algn="ctr">
              <a:spcBef>
                <a:spcPct val="50000"/>
              </a:spcBef>
            </a:pPr>
            <a:r>
              <a:rPr lang="es-ES" sz="2000">
                <a:solidFill>
                  <a:schemeClr val="accent2"/>
                </a:solidFill>
                <a:cs typeface="Times New Roman" pitchFamily="18" charset="0"/>
              </a:rPr>
              <a:t>Cuchillas</a:t>
            </a:r>
          </a:p>
        </p:txBody>
      </p:sp>
      <p:graphicFrame>
        <p:nvGraphicFramePr>
          <p:cNvPr id="137223" name="Object 7"/>
          <p:cNvGraphicFramePr>
            <a:graphicFrameLocks noChangeAspect="1"/>
          </p:cNvGraphicFramePr>
          <p:nvPr/>
        </p:nvGraphicFramePr>
        <p:xfrm>
          <a:off x="6019800" y="2590800"/>
          <a:ext cx="2619375" cy="3209925"/>
        </p:xfrm>
        <a:graphic>
          <a:graphicData uri="http://schemas.openxmlformats.org/presentationml/2006/ole">
            <p:oleObj spid="_x0000_s137223" name="Fotografía de Photo Editor" r:id="rId5" imgW="2619048" imgH="3209524" progId="MSPhotoEd.3">
              <p:embed/>
            </p:oleObj>
          </a:graphicData>
        </a:graphic>
      </p:graphicFrame>
      <p:sp>
        <p:nvSpPr>
          <p:cNvPr id="137224" name="Text Box 8"/>
          <p:cNvSpPr txBox="1">
            <a:spLocks noChangeArrowheads="1"/>
          </p:cNvSpPr>
          <p:nvPr/>
        </p:nvSpPr>
        <p:spPr bwMode="auto">
          <a:xfrm>
            <a:off x="6629400" y="6019800"/>
            <a:ext cx="1524000" cy="396875"/>
          </a:xfrm>
          <a:prstGeom prst="rect">
            <a:avLst/>
          </a:prstGeom>
          <a:noFill/>
          <a:ln w="9525">
            <a:noFill/>
            <a:miter lim="800000"/>
            <a:headEnd/>
            <a:tailEnd/>
          </a:ln>
          <a:effectLst/>
        </p:spPr>
        <p:txBody>
          <a:bodyPr>
            <a:spAutoFit/>
          </a:bodyPr>
          <a:lstStyle/>
          <a:p>
            <a:pPr algn="ctr">
              <a:spcBef>
                <a:spcPct val="50000"/>
              </a:spcBef>
            </a:pPr>
            <a:r>
              <a:rPr lang="es-ES" sz="2000">
                <a:solidFill>
                  <a:schemeClr val="accent2"/>
                </a:solidFill>
                <a:cs typeface="Times New Roman" pitchFamily="18" charset="0"/>
              </a:rPr>
              <a:t>Pistones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ext Box 2"/>
          <p:cNvSpPr txBox="1">
            <a:spLocks noChangeArrowheads="1"/>
          </p:cNvSpPr>
          <p:nvPr/>
        </p:nvSpPr>
        <p:spPr bwMode="auto">
          <a:xfrm>
            <a:off x="533400" y="228600"/>
            <a:ext cx="8077200" cy="823913"/>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cs typeface="Times New Roman" pitchFamily="18" charset="0"/>
              </a:rPr>
              <a:t>Gram-negativas</a:t>
            </a:r>
          </a:p>
          <a:p>
            <a:pPr algn="ctr" eaLnBrk="0" hangingPunct="0"/>
            <a:endParaRPr lang="es-ES_tradnl" sz="800" b="1" u="sng">
              <a:solidFill>
                <a:schemeClr val="accent2"/>
              </a:solidFill>
              <a:cs typeface="Times New Roman" pitchFamily="18" charset="0"/>
            </a:endParaRPr>
          </a:p>
          <a:p>
            <a:pPr algn="just" eaLnBrk="0" hangingPunct="0"/>
            <a:r>
              <a:rPr lang="es-ES_tradnl" sz="2000">
                <a:solidFill>
                  <a:schemeClr val="accent2"/>
                </a:solidFill>
                <a:cs typeface="Times New Roman" pitchFamily="18" charset="0"/>
              </a:rPr>
              <a:t>La estructura de una  Gram-negativa involucra tres capas</a:t>
            </a:r>
            <a:r>
              <a:rPr lang="es-ES_tradnl" sz="2000">
                <a:solidFill>
                  <a:schemeClr val="accent2"/>
                </a:solidFill>
                <a:latin typeface="Comic Sans MS"/>
                <a:cs typeface="Times New Roman" pitchFamily="18" charset="0"/>
              </a:rPr>
              <a:t> </a:t>
            </a:r>
            <a:r>
              <a:rPr lang="es-ES_tradnl" sz="2000">
                <a:solidFill>
                  <a:schemeClr val="accent2"/>
                </a:solidFill>
                <a:cs typeface="Times New Roman" pitchFamily="18" charset="0"/>
              </a:rPr>
              <a:t>: 	</a:t>
            </a:r>
            <a:endParaRPr lang="es-ES_tradnl" sz="2000">
              <a:solidFill>
                <a:schemeClr val="accent2"/>
              </a:solidFill>
              <a:latin typeface="Comic Sans MS" pitchFamily="66" charset="0"/>
              <a:cs typeface="Times New Roman" pitchFamily="18" charset="0"/>
            </a:endParaRPr>
          </a:p>
        </p:txBody>
      </p:sp>
      <p:sp>
        <p:nvSpPr>
          <p:cNvPr id="180227" name="Text Box 3"/>
          <p:cNvSpPr txBox="1">
            <a:spLocks noChangeArrowheads="1"/>
          </p:cNvSpPr>
          <p:nvPr/>
        </p:nvSpPr>
        <p:spPr bwMode="auto">
          <a:xfrm>
            <a:off x="457200" y="4114800"/>
            <a:ext cx="7924800" cy="2225675"/>
          </a:xfrm>
          <a:prstGeom prst="rect">
            <a:avLst/>
          </a:prstGeom>
          <a:noFill/>
          <a:ln w="9525">
            <a:noFill/>
            <a:miter lim="800000"/>
            <a:headEnd/>
            <a:tailEnd/>
          </a:ln>
          <a:effectLst/>
        </p:spPr>
        <p:txBody>
          <a:bodyPr>
            <a:spAutoFit/>
          </a:bodyPr>
          <a:lstStyle/>
          <a:p>
            <a:pPr algn="just" eaLnBrk="0" hangingPunct="0"/>
            <a:r>
              <a:rPr lang="es-ES_tradnl" sz="2000" b="1" u="sng">
                <a:solidFill>
                  <a:srgbClr val="A50021"/>
                </a:solidFill>
                <a:cs typeface="Times New Roman" pitchFamily="18" charset="0"/>
              </a:rPr>
              <a:t>Membrana externa</a:t>
            </a:r>
            <a:r>
              <a:rPr lang="es-ES_tradnl" sz="2000">
                <a:solidFill>
                  <a:schemeClr val="accent2"/>
                </a:solidFill>
                <a:cs typeface="Times New Roman" pitchFamily="18" charset="0"/>
              </a:rPr>
              <a:t>: 8nm de ancho, pol</a:t>
            </a:r>
            <a:r>
              <a:rPr lang="es-ES_tradnl" sz="2000">
                <a:solidFill>
                  <a:schemeClr val="accent2"/>
                </a:solidFill>
                <a:latin typeface="Comic Sans MS"/>
                <a:cs typeface="Times New Roman" pitchFamily="18" charset="0"/>
              </a:rPr>
              <a:t>í</a:t>
            </a:r>
            <a:r>
              <a:rPr lang="es-ES_tradnl" sz="2000">
                <a:solidFill>
                  <a:schemeClr val="accent2"/>
                </a:solidFill>
                <a:cs typeface="Times New Roman" pitchFamily="18" charset="0"/>
              </a:rPr>
              <a:t>mero que contiene prote</a:t>
            </a:r>
            <a:r>
              <a:rPr lang="es-ES_tradnl" sz="2000">
                <a:solidFill>
                  <a:schemeClr val="accent2"/>
                </a:solidFill>
                <a:latin typeface="Comic Sans MS"/>
                <a:cs typeface="Times New Roman" pitchFamily="18" charset="0"/>
              </a:rPr>
              <a:t>í</a:t>
            </a:r>
            <a:r>
              <a:rPr lang="es-ES_tradnl" sz="2000">
                <a:solidFill>
                  <a:schemeClr val="accent2"/>
                </a:solidFill>
                <a:cs typeface="Times New Roman" pitchFamily="18" charset="0"/>
              </a:rPr>
              <a:t>nas y  lipopolis</a:t>
            </a:r>
            <a:r>
              <a:rPr lang="es-ES_tradnl" sz="2000">
                <a:solidFill>
                  <a:schemeClr val="accent2"/>
                </a:solidFill>
                <a:latin typeface="Comic Sans MS"/>
                <a:cs typeface="Times New Roman" pitchFamily="18" charset="0"/>
              </a:rPr>
              <a:t>á</a:t>
            </a:r>
            <a:r>
              <a:rPr lang="es-ES_tradnl" sz="2000">
                <a:solidFill>
                  <a:schemeClr val="accent2"/>
                </a:solidFill>
                <a:cs typeface="Times New Roman" pitchFamily="18" charset="0"/>
              </a:rPr>
              <a:t>caridos</a:t>
            </a:r>
          </a:p>
          <a:p>
            <a:pPr algn="just" eaLnBrk="0" hangingPunct="0"/>
            <a:r>
              <a:rPr lang="es-ES_tradnl" sz="2000">
                <a:solidFill>
                  <a:schemeClr val="accent2"/>
                </a:solidFill>
                <a:latin typeface="Comic Sans MS"/>
                <a:cs typeface="Times New Roman" pitchFamily="18" charset="0"/>
              </a:rPr>
              <a:t> </a:t>
            </a:r>
            <a:endParaRPr lang="es-ES_tradnl" sz="2000">
              <a:solidFill>
                <a:schemeClr val="accent2"/>
              </a:solidFill>
              <a:cs typeface="Times New Roman" pitchFamily="18" charset="0"/>
            </a:endParaRPr>
          </a:p>
          <a:p>
            <a:pPr algn="just" eaLnBrk="0" hangingPunct="0"/>
            <a:r>
              <a:rPr lang="es-ES_tradnl" sz="2000" b="1" u="sng">
                <a:solidFill>
                  <a:srgbClr val="A50021"/>
                </a:solidFill>
                <a:cs typeface="Times New Roman" pitchFamily="18" charset="0"/>
              </a:rPr>
              <a:t>Peptidoglucano</a:t>
            </a:r>
            <a:r>
              <a:rPr lang="es-ES_tradnl" sz="2000">
                <a:solidFill>
                  <a:schemeClr val="accent2"/>
                </a:solidFill>
                <a:cs typeface="Times New Roman" pitchFamily="18" charset="0"/>
              </a:rPr>
              <a:t>: Delgada capa de peptidoglucano</a:t>
            </a:r>
          </a:p>
          <a:p>
            <a:pPr algn="just" eaLnBrk="0" hangingPunct="0"/>
            <a:r>
              <a:rPr lang="es-ES_tradnl" sz="2000">
                <a:solidFill>
                  <a:schemeClr val="accent2"/>
                </a:solidFill>
                <a:latin typeface="Comic Sans MS"/>
                <a:cs typeface="Times New Roman" pitchFamily="18" charset="0"/>
              </a:rPr>
              <a:t> </a:t>
            </a:r>
            <a:endParaRPr lang="es-ES_tradnl" sz="2000">
              <a:solidFill>
                <a:schemeClr val="accent2"/>
              </a:solidFill>
              <a:cs typeface="Times New Roman" pitchFamily="18" charset="0"/>
            </a:endParaRPr>
          </a:p>
          <a:p>
            <a:pPr algn="just" eaLnBrk="0" hangingPunct="0"/>
            <a:r>
              <a:rPr lang="es-ES_tradnl" sz="2000">
                <a:solidFill>
                  <a:schemeClr val="accent2"/>
                </a:solidFill>
                <a:cs typeface="Times New Roman" pitchFamily="18" charset="0"/>
              </a:rPr>
              <a:t>Espacio periplasm</a:t>
            </a:r>
            <a:r>
              <a:rPr lang="es-ES_tradnl" sz="2000">
                <a:solidFill>
                  <a:schemeClr val="accent2"/>
                </a:solidFill>
                <a:latin typeface="Comic Sans MS"/>
                <a:cs typeface="Times New Roman" pitchFamily="18" charset="0"/>
              </a:rPr>
              <a:t>á</a:t>
            </a:r>
            <a:r>
              <a:rPr lang="es-ES_tradnl" sz="2000">
                <a:solidFill>
                  <a:schemeClr val="accent2"/>
                </a:solidFill>
                <a:cs typeface="Times New Roman" pitchFamily="18" charset="0"/>
              </a:rPr>
              <a:t>tico</a:t>
            </a:r>
            <a:r>
              <a:rPr lang="es-ES_tradnl" sz="2000">
                <a:solidFill>
                  <a:schemeClr val="accent2"/>
                </a:solidFill>
                <a:latin typeface="Comic Sans MS"/>
                <a:cs typeface="Times New Roman" pitchFamily="18" charset="0"/>
              </a:rPr>
              <a:t> </a:t>
            </a:r>
            <a:r>
              <a:rPr lang="es-ES_tradnl" sz="2000">
                <a:solidFill>
                  <a:schemeClr val="accent2"/>
                </a:solidFill>
                <a:cs typeface="Times New Roman" pitchFamily="18" charset="0"/>
              </a:rPr>
              <a:t>: 8 nm de ancho, donde a menudo se localizan algunas enzimas</a:t>
            </a:r>
            <a:endParaRPr lang="en-US" sz="2000">
              <a:solidFill>
                <a:schemeClr val="accent2"/>
              </a:solidFill>
              <a:cs typeface="Times New Roman" pitchFamily="18" charset="0"/>
            </a:endParaRPr>
          </a:p>
        </p:txBody>
      </p:sp>
      <p:graphicFrame>
        <p:nvGraphicFramePr>
          <p:cNvPr id="180228" name="Object 4"/>
          <p:cNvGraphicFramePr>
            <a:graphicFrameLocks noChangeAspect="1"/>
          </p:cNvGraphicFramePr>
          <p:nvPr/>
        </p:nvGraphicFramePr>
        <p:xfrm>
          <a:off x="1447800" y="1371600"/>
          <a:ext cx="6096000" cy="2667000"/>
        </p:xfrm>
        <a:graphic>
          <a:graphicData uri="http://schemas.openxmlformats.org/presentationml/2006/ole">
            <p:oleObj spid="_x0000_s180228" name="Fotografía de Photo Editor" r:id="rId3" imgW="3638095" imgH="1647619" progId="MSPhotoEd.3">
              <p:embed/>
            </p:oleObj>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685800" y="2514600"/>
            <a:ext cx="7772400" cy="1143000"/>
          </a:xfrm>
        </p:spPr>
        <p:txBody>
          <a:bodyPr/>
          <a:lstStyle/>
          <a:p>
            <a:r>
              <a:rPr lang="es-ES_tradnl" sz="2000" b="1" u="sng">
                <a:solidFill>
                  <a:schemeClr val="accent2"/>
                </a:solidFill>
                <a:latin typeface="Comic Sans MS" pitchFamily="66" charset="0"/>
                <a:cs typeface="Times New Roman" pitchFamily="18" charset="0"/>
              </a:rPr>
              <a:t>MÉTODOS MECÁNICOS</a:t>
            </a:r>
            <a:br>
              <a:rPr lang="es-ES_tradnl" sz="2000" b="1" u="sng">
                <a:solidFill>
                  <a:schemeClr val="accent2"/>
                </a:solidFill>
                <a:latin typeface="Comic Sans MS" pitchFamily="66" charset="0"/>
                <a:cs typeface="Times New Roman" pitchFamily="18" charset="0"/>
              </a:rPr>
            </a:br>
            <a:r>
              <a:rPr lang="es-ES_tradnl" sz="2000" b="1" u="sng">
                <a:solidFill>
                  <a:schemeClr val="accent2"/>
                </a:solidFill>
                <a:latin typeface="Comic Sans MS" pitchFamily="66" charset="0"/>
                <a:cs typeface="Times New Roman" pitchFamily="18" charset="0"/>
              </a:rPr>
              <a:t/>
            </a:r>
            <a:br>
              <a:rPr lang="es-ES_tradnl" sz="2000" b="1" u="sng">
                <a:solidFill>
                  <a:schemeClr val="accent2"/>
                </a:solidFill>
                <a:latin typeface="Comic Sans MS" pitchFamily="66" charset="0"/>
                <a:cs typeface="Times New Roman" pitchFamily="18" charset="0"/>
              </a:rPr>
            </a:br>
            <a:r>
              <a:rPr lang="es-ES_tradnl" sz="2000" b="1" u="sng">
                <a:solidFill>
                  <a:schemeClr val="accent2"/>
                </a:solidFill>
                <a:latin typeface="Comic Sans MS" pitchFamily="66" charset="0"/>
                <a:cs typeface="Times New Roman" pitchFamily="18" charset="0"/>
              </a:rPr>
              <a:t>Gran Escala</a:t>
            </a:r>
            <a:r>
              <a:rPr lang="es-ES_tradnl" sz="2000" b="1">
                <a:solidFill>
                  <a:schemeClr val="accent2"/>
                </a:solidFill>
                <a:latin typeface="Comic Sans MS" pitchFamily="66" charset="0"/>
                <a:cs typeface="Times New Roman" pitchFamily="18" charset="0"/>
              </a:rPr>
              <a:t/>
            </a:r>
            <a:br>
              <a:rPr lang="es-ES_tradnl" sz="2000" b="1">
                <a:solidFill>
                  <a:schemeClr val="accent2"/>
                </a:solidFill>
                <a:latin typeface="Comic Sans MS" pitchFamily="66" charset="0"/>
                <a:cs typeface="Times New Roman" pitchFamily="18" charset="0"/>
              </a:rPr>
            </a:br>
            <a:endParaRPr lang="es-ES" sz="2000" b="1">
              <a:solidFill>
                <a:schemeClr val="accent2"/>
              </a:solidFill>
              <a:latin typeface="Comic Sans MS" pitchFamily="66" charset="0"/>
              <a:cs typeface="Times New Roman"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762000" y="381000"/>
            <a:ext cx="7620000" cy="4664075"/>
          </a:xfrm>
          <a:prstGeom prst="rect">
            <a:avLst/>
          </a:prstGeom>
          <a:noFill/>
          <a:ln w="9525">
            <a:noFill/>
            <a:miter lim="800000"/>
            <a:headEnd/>
            <a:tailEnd/>
          </a:ln>
          <a:effectLst/>
        </p:spPr>
        <p:txBody>
          <a:bodyPr>
            <a:spAutoFit/>
          </a:bodyPr>
          <a:lstStyle/>
          <a:p>
            <a:pPr algn="ctr">
              <a:spcBef>
                <a:spcPct val="50000"/>
              </a:spcBef>
            </a:pPr>
            <a:r>
              <a:rPr lang="es-ES_tradnl" sz="2000" b="1" u="sng">
                <a:solidFill>
                  <a:schemeClr val="accent2"/>
                </a:solidFill>
                <a:latin typeface="Comic Sans MS" pitchFamily="66" charset="0"/>
                <a:cs typeface="Times New Roman" pitchFamily="18" charset="0"/>
              </a:rPr>
              <a:t>Homogenizadores a alta presión</a:t>
            </a:r>
            <a:r>
              <a:rPr lang="es-ES_tradnl" sz="2000" b="1">
                <a:solidFill>
                  <a:schemeClr val="accent2"/>
                </a:solidFill>
                <a:latin typeface="Comic Sans MS" pitchFamily="66" charset="0"/>
                <a:cs typeface="Times New Roman" pitchFamily="18" charset="0"/>
              </a:rPr>
              <a:t> </a:t>
            </a:r>
            <a:r>
              <a:rPr lang="es-ES_tradnl" sz="2000">
                <a:solidFill>
                  <a:schemeClr val="accent2"/>
                </a:solidFill>
                <a:latin typeface="Comic Sans MS" pitchFamily="66" charset="0"/>
                <a:cs typeface="Times New Roman" pitchFamily="18" charset="0"/>
              </a:rPr>
              <a:t> </a:t>
            </a:r>
          </a:p>
          <a:p>
            <a:pPr algn="just">
              <a:spcBef>
                <a:spcPct val="50000"/>
              </a:spcBef>
            </a:pPr>
            <a:r>
              <a:rPr lang="es-ES_tradnl" sz="2000">
                <a:solidFill>
                  <a:schemeClr val="accent2"/>
                </a:solidFill>
                <a:latin typeface="Comic Sans MS" pitchFamily="66" charset="0"/>
                <a:cs typeface="Times New Roman" pitchFamily="18" charset="0"/>
              </a:rPr>
              <a:t>Son los equipos más ampliamente usado en el rompimiento celular.</a:t>
            </a:r>
          </a:p>
          <a:p>
            <a:pPr algn="just">
              <a:spcBef>
                <a:spcPct val="50000"/>
              </a:spcBef>
            </a:pPr>
            <a:r>
              <a:rPr lang="es-ES_tradnl" sz="2000">
                <a:solidFill>
                  <a:schemeClr val="accent2"/>
                </a:solidFill>
                <a:latin typeface="Comic Sans MS" pitchFamily="66" charset="0"/>
                <a:cs typeface="Times New Roman" pitchFamily="18" charset="0"/>
              </a:rPr>
              <a:t>Resulta ser un método no selectivo</a:t>
            </a:r>
          </a:p>
          <a:p>
            <a:pPr algn="just">
              <a:spcBef>
                <a:spcPct val="50000"/>
              </a:spcBef>
            </a:pPr>
            <a:r>
              <a:rPr lang="es-ES_tradnl" sz="2000">
                <a:solidFill>
                  <a:schemeClr val="accent2"/>
                </a:solidFill>
                <a:latin typeface="Comic Sans MS" pitchFamily="66" charset="0"/>
                <a:cs typeface="Times New Roman" pitchFamily="18" charset="0"/>
              </a:rPr>
              <a:t>Se componen de:</a:t>
            </a:r>
          </a:p>
          <a:p>
            <a:pPr lvl="1" algn="just">
              <a:spcBef>
                <a:spcPct val="50000"/>
              </a:spcBef>
              <a:buFontTx/>
              <a:buChar char="•"/>
            </a:pPr>
            <a:r>
              <a:rPr lang="es-ES_tradnl" sz="2000">
                <a:solidFill>
                  <a:schemeClr val="accent2"/>
                </a:solidFill>
                <a:latin typeface="Comic Sans MS" pitchFamily="66" charset="0"/>
                <a:cs typeface="Times New Roman" pitchFamily="18" charset="0"/>
              </a:rPr>
              <a:t> Pistón a alta presión </a:t>
            </a:r>
          </a:p>
          <a:p>
            <a:pPr lvl="3" algn="just">
              <a:spcBef>
                <a:spcPct val="50000"/>
              </a:spcBef>
              <a:buFontTx/>
              <a:buChar char="•"/>
            </a:pPr>
            <a:r>
              <a:rPr lang="es-CL" sz="2000">
                <a:solidFill>
                  <a:schemeClr val="accent2"/>
                </a:solidFill>
                <a:latin typeface="Comic Sans MS" pitchFamily="66" charset="0"/>
                <a:cs typeface="Times New Roman" pitchFamily="18" charset="0"/>
              </a:rPr>
              <a:t>Laboratorio 1-2</a:t>
            </a:r>
          </a:p>
          <a:p>
            <a:pPr lvl="3" algn="just">
              <a:spcBef>
                <a:spcPct val="50000"/>
              </a:spcBef>
              <a:buFontTx/>
              <a:buChar char="•"/>
            </a:pPr>
            <a:r>
              <a:rPr lang="es-CL" sz="2000">
                <a:solidFill>
                  <a:schemeClr val="accent2"/>
                </a:solidFill>
                <a:latin typeface="Comic Sans MS" pitchFamily="66" charset="0"/>
                <a:cs typeface="Times New Roman" pitchFamily="18" charset="0"/>
              </a:rPr>
              <a:t>Industria</a:t>
            </a:r>
          </a:p>
          <a:p>
            <a:pPr lvl="1" algn="just">
              <a:spcBef>
                <a:spcPct val="50000"/>
              </a:spcBef>
              <a:buFontTx/>
              <a:buChar char="•"/>
            </a:pPr>
            <a:r>
              <a:rPr lang="es-CL" sz="2000">
                <a:solidFill>
                  <a:schemeClr val="accent2"/>
                </a:solidFill>
                <a:latin typeface="Comic Sans MS" pitchFamily="66" charset="0"/>
                <a:cs typeface="Times New Roman" pitchFamily="18" charset="0"/>
              </a:rPr>
              <a:t>Válvulas </a:t>
            </a:r>
          </a:p>
          <a:p>
            <a:pPr algn="just">
              <a:spcBef>
                <a:spcPct val="50000"/>
              </a:spcBef>
            </a:pPr>
            <a:r>
              <a:rPr lang="es-CL" sz="2000">
                <a:solidFill>
                  <a:schemeClr val="accent2"/>
                </a:solidFill>
                <a:latin typeface="Comic Sans MS" pitchFamily="66" charset="0"/>
                <a:cs typeface="Times New Roman" pitchFamily="18" charset="0"/>
              </a:rPr>
              <a:t>La suspensión que se procesa se hace pasar varias veces hasta lograr el nivel de liberación deseado.</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ext Box 2"/>
          <p:cNvSpPr txBox="1">
            <a:spLocks noChangeArrowheads="1"/>
          </p:cNvSpPr>
          <p:nvPr/>
        </p:nvSpPr>
        <p:spPr bwMode="auto">
          <a:xfrm>
            <a:off x="1447800" y="609600"/>
            <a:ext cx="5867400" cy="457200"/>
          </a:xfrm>
          <a:prstGeom prst="rect">
            <a:avLst/>
          </a:prstGeom>
          <a:noFill/>
          <a:ln w="9525">
            <a:noFill/>
            <a:miter lim="800000"/>
            <a:headEnd/>
            <a:tailEnd/>
          </a:ln>
          <a:effectLst/>
        </p:spPr>
        <p:txBody>
          <a:bodyPr>
            <a:spAutoFit/>
          </a:bodyPr>
          <a:lstStyle/>
          <a:p>
            <a:pPr algn="ctr">
              <a:spcBef>
                <a:spcPct val="50000"/>
              </a:spcBef>
            </a:pPr>
            <a:r>
              <a:rPr lang="es-ES" sz="2400" b="1">
                <a:solidFill>
                  <a:schemeClr val="accent2"/>
                </a:solidFill>
                <a:latin typeface="Comic Sans MS" pitchFamily="66" charset="0"/>
              </a:rPr>
              <a:t>Descripción</a:t>
            </a:r>
          </a:p>
        </p:txBody>
      </p:sp>
      <p:sp>
        <p:nvSpPr>
          <p:cNvPr id="140291" name="Text Box 3"/>
          <p:cNvSpPr txBox="1">
            <a:spLocks noChangeArrowheads="1"/>
          </p:cNvSpPr>
          <p:nvPr/>
        </p:nvSpPr>
        <p:spPr bwMode="auto">
          <a:xfrm>
            <a:off x="228600" y="609600"/>
            <a:ext cx="2133600" cy="1098550"/>
          </a:xfrm>
          <a:prstGeom prst="rect">
            <a:avLst/>
          </a:prstGeom>
          <a:solidFill>
            <a:schemeClr val="bg1"/>
          </a:solidFill>
          <a:ln w="9525">
            <a:noFill/>
            <a:miter lim="800000"/>
            <a:headEnd/>
            <a:tailEnd/>
          </a:ln>
          <a:effectLst/>
        </p:spPr>
        <p:txBody>
          <a:bodyPr anchorCtr="1">
            <a:spAutoFit/>
          </a:bodyPr>
          <a:lstStyle/>
          <a:p>
            <a:pPr>
              <a:spcBef>
                <a:spcPct val="50000"/>
              </a:spcBef>
            </a:pPr>
            <a:r>
              <a:rPr lang="es-ES" b="1">
                <a:solidFill>
                  <a:schemeClr val="accent2"/>
                </a:solidFill>
                <a:latin typeface="Comic Sans MS" pitchFamily="66" charset="0"/>
              </a:rPr>
              <a:t>Presión Alimentación</a:t>
            </a:r>
          </a:p>
          <a:p>
            <a:pPr>
              <a:spcBef>
                <a:spcPct val="50000"/>
              </a:spcBef>
            </a:pPr>
            <a:r>
              <a:rPr lang="es-ES" sz="2000" b="1">
                <a:solidFill>
                  <a:schemeClr val="accent2"/>
                </a:solidFill>
                <a:latin typeface="Comic Sans MS" pitchFamily="66" charset="0"/>
              </a:rPr>
              <a:t>0.1-0.5 </a:t>
            </a:r>
            <a:r>
              <a:rPr lang="es-ES_tradnl" sz="2000" b="1">
                <a:solidFill>
                  <a:schemeClr val="accent2"/>
                </a:solidFill>
                <a:latin typeface="Comic Sans MS" pitchFamily="66" charset="0"/>
              </a:rPr>
              <a:t>M</a:t>
            </a:r>
            <a:r>
              <a:rPr lang="es-ES" sz="2000" b="1">
                <a:solidFill>
                  <a:schemeClr val="accent2"/>
                </a:solidFill>
                <a:latin typeface="Comic Sans MS" pitchFamily="66" charset="0"/>
              </a:rPr>
              <a:t>PA</a:t>
            </a:r>
          </a:p>
        </p:txBody>
      </p:sp>
      <p:graphicFrame>
        <p:nvGraphicFramePr>
          <p:cNvPr id="140292" name="Object 4"/>
          <p:cNvGraphicFramePr>
            <a:graphicFrameLocks noChangeAspect="1"/>
          </p:cNvGraphicFramePr>
          <p:nvPr/>
        </p:nvGraphicFramePr>
        <p:xfrm>
          <a:off x="1676400" y="1600200"/>
          <a:ext cx="6088063" cy="4791075"/>
        </p:xfrm>
        <a:graphic>
          <a:graphicData uri="http://schemas.openxmlformats.org/presentationml/2006/ole">
            <p:oleObj spid="_x0000_s140292" name="Fotografía de Photo Editor" r:id="rId3" imgW="6087325" imgH="4791744" progId="MSPhotoEd.3">
              <p:embed/>
            </p:oleObj>
          </a:graphicData>
        </a:graphic>
      </p:graphicFrame>
      <p:sp>
        <p:nvSpPr>
          <p:cNvPr id="140293" name="Text Box 5"/>
          <p:cNvSpPr txBox="1">
            <a:spLocks noChangeArrowheads="1"/>
          </p:cNvSpPr>
          <p:nvPr/>
        </p:nvSpPr>
        <p:spPr bwMode="auto">
          <a:xfrm>
            <a:off x="7696200" y="3657600"/>
            <a:ext cx="1676400" cy="1616075"/>
          </a:xfrm>
          <a:prstGeom prst="rect">
            <a:avLst/>
          </a:prstGeom>
          <a:solidFill>
            <a:schemeClr val="bg1"/>
          </a:solidFill>
          <a:ln w="9525">
            <a:noFill/>
            <a:miter lim="800000"/>
            <a:headEnd/>
            <a:tailEnd/>
          </a:ln>
          <a:effectLst/>
        </p:spPr>
        <p:txBody>
          <a:bodyPr>
            <a:spAutoFit/>
          </a:bodyPr>
          <a:lstStyle/>
          <a:p>
            <a:pPr>
              <a:spcBef>
                <a:spcPct val="50000"/>
              </a:spcBef>
            </a:pPr>
            <a:r>
              <a:rPr lang="es-ES" sz="2000" b="1">
                <a:solidFill>
                  <a:schemeClr val="accent2"/>
                </a:solidFill>
                <a:latin typeface="Comic Sans MS" pitchFamily="66" charset="0"/>
              </a:rPr>
              <a:t>Presión Máxima</a:t>
            </a:r>
          </a:p>
          <a:p>
            <a:pPr>
              <a:spcBef>
                <a:spcPct val="50000"/>
              </a:spcBef>
            </a:pPr>
            <a:r>
              <a:rPr lang="es-ES" sz="2000" b="1">
                <a:solidFill>
                  <a:schemeClr val="accent2"/>
                </a:solidFill>
                <a:latin typeface="Comic Sans MS" pitchFamily="66" charset="0"/>
              </a:rPr>
              <a:t>Compresión</a:t>
            </a:r>
          </a:p>
          <a:p>
            <a:pPr>
              <a:spcBef>
                <a:spcPct val="50000"/>
              </a:spcBef>
            </a:pPr>
            <a:r>
              <a:rPr lang="es-ES" sz="2000" b="1">
                <a:solidFill>
                  <a:schemeClr val="accent2"/>
                </a:solidFill>
                <a:latin typeface="Comic Sans MS" pitchFamily="66" charset="0"/>
              </a:rPr>
              <a:t>60 MPA</a:t>
            </a:r>
          </a:p>
        </p:txBody>
      </p:sp>
      <p:sp>
        <p:nvSpPr>
          <p:cNvPr id="140294" name="Oval 6"/>
          <p:cNvSpPr>
            <a:spLocks noChangeArrowheads="1"/>
          </p:cNvSpPr>
          <p:nvPr/>
        </p:nvSpPr>
        <p:spPr bwMode="auto">
          <a:xfrm>
            <a:off x="2667000" y="3200400"/>
            <a:ext cx="1143000" cy="1447800"/>
          </a:xfrm>
          <a:prstGeom prst="ellipse">
            <a:avLst/>
          </a:prstGeom>
          <a:noFill/>
          <a:ln w="57150">
            <a:solidFill>
              <a:srgbClr val="FF0000"/>
            </a:solidFill>
            <a:prstDash val="sysDot"/>
            <a:round/>
            <a:headEnd/>
            <a:tailEnd/>
          </a:ln>
          <a:effectLst/>
        </p:spPr>
        <p:txBody>
          <a:bodyPr wrap="none" anchor="ctr"/>
          <a:lstStyle/>
          <a:p>
            <a:endParaRPr lang="es-ES"/>
          </a:p>
        </p:txBody>
      </p:sp>
      <p:grpSp>
        <p:nvGrpSpPr>
          <p:cNvPr id="140298" name="Group 10"/>
          <p:cNvGrpSpPr>
            <a:grpSpLocks/>
          </p:cNvGrpSpPr>
          <p:nvPr/>
        </p:nvGrpSpPr>
        <p:grpSpPr bwMode="auto">
          <a:xfrm>
            <a:off x="228600" y="3124200"/>
            <a:ext cx="2286000" cy="685800"/>
            <a:chOff x="144" y="1968"/>
            <a:chExt cx="1440" cy="432"/>
          </a:xfrm>
        </p:grpSpPr>
        <p:sp>
          <p:nvSpPr>
            <p:cNvPr id="140296" name="Line 8"/>
            <p:cNvSpPr>
              <a:spLocks noChangeShapeType="1"/>
            </p:cNvSpPr>
            <p:nvPr/>
          </p:nvSpPr>
          <p:spPr bwMode="auto">
            <a:xfrm>
              <a:off x="528" y="2400"/>
              <a:ext cx="1056" cy="0"/>
            </a:xfrm>
            <a:prstGeom prst="line">
              <a:avLst/>
            </a:prstGeom>
            <a:noFill/>
            <a:ln w="76200">
              <a:solidFill>
                <a:srgbClr val="A50021"/>
              </a:solidFill>
              <a:round/>
              <a:headEnd/>
              <a:tailEnd type="triangle" w="med" len="med"/>
            </a:ln>
            <a:effectLst/>
          </p:spPr>
          <p:txBody>
            <a:bodyPr/>
            <a:lstStyle/>
            <a:p>
              <a:endParaRPr lang="es-ES"/>
            </a:p>
          </p:txBody>
        </p:sp>
        <p:sp>
          <p:nvSpPr>
            <p:cNvPr id="140297" name="Text Box 9"/>
            <p:cNvSpPr txBox="1">
              <a:spLocks noChangeArrowheads="1"/>
            </p:cNvSpPr>
            <p:nvPr/>
          </p:nvSpPr>
          <p:spPr bwMode="auto">
            <a:xfrm>
              <a:off x="144" y="1968"/>
              <a:ext cx="1056" cy="231"/>
            </a:xfrm>
            <a:prstGeom prst="rect">
              <a:avLst/>
            </a:prstGeom>
            <a:noFill/>
            <a:ln w="9525">
              <a:noFill/>
              <a:miter lim="800000"/>
              <a:headEnd/>
              <a:tailEnd/>
            </a:ln>
            <a:effectLst/>
          </p:spPr>
          <p:txBody>
            <a:bodyPr>
              <a:spAutoFit/>
            </a:bodyPr>
            <a:lstStyle/>
            <a:p>
              <a:pPr>
                <a:spcBef>
                  <a:spcPct val="50000"/>
                </a:spcBef>
              </a:pPr>
              <a:r>
                <a:rPr lang="es-ES" b="1">
                  <a:solidFill>
                    <a:srgbClr val="A50021"/>
                  </a:solidFill>
                  <a:latin typeface="Comic Sans MS" pitchFamily="66" charset="0"/>
                </a:rPr>
                <a:t>Alimentación</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02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Picture 2"/>
          <p:cNvPicPr>
            <a:picLocks noChangeAspect="1" noChangeArrowheads="1"/>
          </p:cNvPicPr>
          <p:nvPr/>
        </p:nvPicPr>
        <p:blipFill>
          <a:blip r:embed="rId2"/>
          <a:srcRect/>
          <a:stretch>
            <a:fillRect/>
          </a:stretch>
        </p:blipFill>
        <p:spPr bwMode="auto">
          <a:xfrm>
            <a:off x="1833563" y="1600200"/>
            <a:ext cx="5476875" cy="3657600"/>
          </a:xfrm>
          <a:prstGeom prst="rect">
            <a:avLst/>
          </a:prstGeom>
          <a:noFill/>
          <a:ln w="9525">
            <a:noFill/>
            <a:miter lim="800000"/>
            <a:headEnd/>
            <a:tailEnd/>
          </a:ln>
          <a:effectLst/>
        </p:spPr>
      </p:pic>
      <p:sp>
        <p:nvSpPr>
          <p:cNvPr id="3" name="Text Box 2"/>
          <p:cNvSpPr txBox="1">
            <a:spLocks noChangeArrowheads="1"/>
          </p:cNvSpPr>
          <p:nvPr/>
        </p:nvSpPr>
        <p:spPr bwMode="auto">
          <a:xfrm>
            <a:off x="1447800" y="609600"/>
            <a:ext cx="5867400" cy="457200"/>
          </a:xfrm>
          <a:prstGeom prst="rect">
            <a:avLst/>
          </a:prstGeom>
          <a:noFill/>
          <a:ln w="9525">
            <a:noFill/>
            <a:miter lim="800000"/>
            <a:headEnd/>
            <a:tailEnd/>
          </a:ln>
          <a:effectLst/>
        </p:spPr>
        <p:txBody>
          <a:bodyPr>
            <a:spAutoFit/>
          </a:bodyPr>
          <a:lstStyle/>
          <a:p>
            <a:pPr algn="ctr">
              <a:spcBef>
                <a:spcPct val="50000"/>
              </a:spcBef>
            </a:pPr>
            <a:r>
              <a:rPr lang="es-ES" sz="2400" b="1" dirty="0" smtClean="0">
                <a:solidFill>
                  <a:schemeClr val="accent2"/>
                </a:solidFill>
                <a:latin typeface="Comic Sans MS" pitchFamily="66" charset="0"/>
              </a:rPr>
              <a:t>Esquema del </a:t>
            </a:r>
            <a:r>
              <a:rPr lang="es-ES" sz="2400" b="1" dirty="0" err="1" smtClean="0">
                <a:solidFill>
                  <a:schemeClr val="accent2"/>
                </a:solidFill>
                <a:latin typeface="Comic Sans MS" pitchFamily="66" charset="0"/>
              </a:rPr>
              <a:t>homogeneizador</a:t>
            </a:r>
            <a:endParaRPr lang="es-ES" sz="2400" b="1" dirty="0">
              <a:solidFill>
                <a:schemeClr val="accent2"/>
              </a:solidFill>
              <a:latin typeface="Comic Sans MS" pitchFamily="66"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ext Box 2"/>
          <p:cNvSpPr txBox="1">
            <a:spLocks noChangeArrowheads="1"/>
          </p:cNvSpPr>
          <p:nvPr/>
        </p:nvSpPr>
        <p:spPr bwMode="auto">
          <a:xfrm>
            <a:off x="533400" y="228600"/>
            <a:ext cx="8077200" cy="3567113"/>
          </a:xfrm>
          <a:prstGeom prst="rect">
            <a:avLst/>
          </a:prstGeom>
          <a:noFill/>
          <a:ln w="9525">
            <a:noFill/>
            <a:miter lim="800000"/>
            <a:headEnd/>
            <a:tailEnd/>
          </a:ln>
          <a:effectLst/>
        </p:spPr>
        <p:txBody>
          <a:bodyPr>
            <a:spAutoFit/>
          </a:bodyPr>
          <a:lstStyle/>
          <a:p>
            <a:pPr marL="457200" indent="-457200" algn="ctr" eaLnBrk="0" hangingPunct="0"/>
            <a:endParaRPr lang="es-ES_tradnl" sz="800" b="1" u="sng">
              <a:solidFill>
                <a:schemeClr val="accent2"/>
              </a:solidFill>
              <a:latin typeface="Comic Sans MS" pitchFamily="66" charset="0"/>
              <a:cs typeface="Times New Roman" pitchFamily="18" charset="0"/>
            </a:endParaRPr>
          </a:p>
          <a:p>
            <a:pPr marL="457200" indent="-457200" algn="ctr" eaLnBrk="0" hangingPunct="0"/>
            <a:r>
              <a:rPr lang="es-ES_tradnl" sz="2000" b="1" u="sng">
                <a:solidFill>
                  <a:schemeClr val="accent2"/>
                </a:solidFill>
                <a:latin typeface="Comic Sans MS" pitchFamily="66" charset="0"/>
                <a:cs typeface="Times New Roman" pitchFamily="18" charset="0"/>
              </a:rPr>
              <a:t>Mecanismo</a:t>
            </a:r>
          </a:p>
          <a:p>
            <a:pPr marL="457200" indent="-457200" algn="ctr" eaLnBrk="0" hangingPunct="0"/>
            <a:endParaRPr lang="es-ES_tradnl" sz="2000" b="1" u="sng">
              <a:solidFill>
                <a:schemeClr val="accent2"/>
              </a:solidFill>
              <a:latin typeface="Comic Sans MS" pitchFamily="66" charset="0"/>
              <a:cs typeface="Times New Roman" pitchFamily="18" charset="0"/>
            </a:endParaRPr>
          </a:p>
          <a:p>
            <a:pPr marL="457200" indent="-457200" algn="just" eaLnBrk="0" hangingPunct="0"/>
            <a:r>
              <a:rPr lang="es-ES_tradnl" sz="2000">
                <a:solidFill>
                  <a:schemeClr val="accent2"/>
                </a:solidFill>
                <a:latin typeface="Comic Sans MS" pitchFamily="66" charset="0"/>
                <a:cs typeface="Times New Roman" pitchFamily="18" charset="0"/>
              </a:rPr>
              <a:t>	Las células se rompen cuando la suspensión pasa a alta presión por la válvula de descarga. Las células son sometidas a :</a:t>
            </a:r>
          </a:p>
          <a:p>
            <a:pPr marL="457200" indent="-457200" algn="just" eaLnBrk="0" hangingPunct="0"/>
            <a:endParaRPr lang="es-ES_tradnl" sz="2000">
              <a:solidFill>
                <a:schemeClr val="accent2"/>
              </a:solidFill>
              <a:latin typeface="Comic Sans MS" pitchFamily="66" charset="0"/>
              <a:cs typeface="Times New Roman" pitchFamily="18" charset="0"/>
            </a:endParaRPr>
          </a:p>
          <a:p>
            <a:pPr marL="1371600" lvl="2" indent="-457200" algn="just" eaLnBrk="0" hangingPunct="0">
              <a:buFontTx/>
              <a:buChar char="•"/>
            </a:pPr>
            <a:r>
              <a:rPr lang="es-ES_tradnl" sz="2000">
                <a:solidFill>
                  <a:schemeClr val="accent2"/>
                </a:solidFill>
                <a:latin typeface="Comic Sans MS" pitchFamily="66" charset="0"/>
                <a:cs typeface="Times New Roman" pitchFamily="18" charset="0"/>
              </a:rPr>
              <a:t>Turbulencia</a:t>
            </a:r>
          </a:p>
          <a:p>
            <a:pPr marL="1371600" lvl="2" indent="-457200" algn="just" eaLnBrk="0" hangingPunct="0">
              <a:buFontTx/>
              <a:buChar char="•"/>
            </a:pPr>
            <a:r>
              <a:rPr lang="es-ES_tradnl" sz="2000">
                <a:solidFill>
                  <a:schemeClr val="accent2"/>
                </a:solidFill>
                <a:latin typeface="Comic Sans MS" pitchFamily="66" charset="0"/>
                <a:cs typeface="Times New Roman" pitchFamily="18" charset="0"/>
              </a:rPr>
              <a:t>Cavitación </a:t>
            </a:r>
          </a:p>
          <a:p>
            <a:pPr marL="1371600" lvl="2" indent="-457200" algn="just" eaLnBrk="0" hangingPunct="0">
              <a:buFontTx/>
              <a:buChar char="•"/>
            </a:pPr>
            <a:r>
              <a:rPr lang="es-ES_tradnl" sz="2000">
                <a:solidFill>
                  <a:schemeClr val="accent2"/>
                </a:solidFill>
                <a:latin typeface="Comic Sans MS" pitchFamily="66" charset="0"/>
                <a:cs typeface="Times New Roman" pitchFamily="18" charset="0"/>
              </a:rPr>
              <a:t>Fuertes esfuerzos de corte</a:t>
            </a:r>
          </a:p>
          <a:p>
            <a:pPr marL="1371600" lvl="2" indent="-457200" algn="just" eaLnBrk="0" hangingPunct="0">
              <a:buFontTx/>
              <a:buChar char="•"/>
            </a:pPr>
            <a:endParaRPr lang="es-ES_tradnl" sz="2000">
              <a:solidFill>
                <a:schemeClr val="accent2"/>
              </a:solidFill>
              <a:latin typeface="Comic Sans MS" pitchFamily="66" charset="0"/>
              <a:cs typeface="Times New Roman" pitchFamily="18" charset="0"/>
            </a:endParaRPr>
          </a:p>
          <a:p>
            <a:pPr marL="1371600" lvl="2" indent="-457200" algn="just" eaLnBrk="0" hangingPunct="0">
              <a:buFontTx/>
              <a:buChar char="•"/>
            </a:pPr>
            <a:endParaRPr lang="es-ES_tradnl" sz="2000">
              <a:solidFill>
                <a:schemeClr val="accent2"/>
              </a:solidFill>
              <a:latin typeface="Comic Sans MS" pitchFamily="66" charset="0"/>
              <a:cs typeface="Times New Roman" pitchFamily="18" charset="0"/>
            </a:endParaRPr>
          </a:p>
          <a:p>
            <a:pPr marL="914400" lvl="1" indent="-457200" algn="just" eaLnBrk="0" hangingPunct="0"/>
            <a:endParaRPr lang="es-ES_tradnl" sz="2000">
              <a:solidFill>
                <a:schemeClr val="accent2"/>
              </a:solidFill>
              <a:latin typeface="Comic Sans MS" pitchFamily="66" charset="0"/>
              <a:cs typeface="Times New Roman" pitchFamily="18" charset="0"/>
            </a:endParaRPr>
          </a:p>
        </p:txBody>
      </p:sp>
      <p:sp>
        <p:nvSpPr>
          <p:cNvPr id="141316" name="Text Box 4"/>
          <p:cNvSpPr txBox="1">
            <a:spLocks noChangeArrowheads="1"/>
          </p:cNvSpPr>
          <p:nvPr/>
        </p:nvSpPr>
        <p:spPr bwMode="auto">
          <a:xfrm>
            <a:off x="838200" y="3505200"/>
            <a:ext cx="4267200" cy="2530475"/>
          </a:xfrm>
          <a:prstGeom prst="rect">
            <a:avLst/>
          </a:prstGeom>
          <a:noFill/>
          <a:ln w="9525">
            <a:noFill/>
            <a:miter lim="800000"/>
            <a:headEnd/>
            <a:tailEnd/>
          </a:ln>
          <a:effectLst/>
        </p:spPr>
        <p:txBody>
          <a:bodyPr>
            <a:spAutoFit/>
          </a:bodyPr>
          <a:lstStyle/>
          <a:p>
            <a:pPr marL="914400" lvl="1" indent="-457200" algn="just" eaLnBrk="0" hangingPunct="0"/>
            <a:r>
              <a:rPr lang="es-ES_tradnl" sz="2000" b="1" u="sng">
                <a:solidFill>
                  <a:schemeClr val="accent2"/>
                </a:solidFill>
                <a:latin typeface="Comic Sans MS" pitchFamily="66" charset="0"/>
                <a:cs typeface="Times New Roman" pitchFamily="18" charset="0"/>
              </a:rPr>
              <a:t>Parámetros de Diseño</a:t>
            </a:r>
          </a:p>
          <a:p>
            <a:pPr marL="914400" lvl="1" indent="-457200" algn="just" eaLnBrk="0" hangingPunct="0"/>
            <a:endParaRPr lang="es-ES_tradnl" sz="2000" b="1" u="sng">
              <a:solidFill>
                <a:schemeClr val="accent2"/>
              </a:solidFill>
              <a:latin typeface="Comic Sans MS" pitchFamily="66" charset="0"/>
              <a:cs typeface="Times New Roman" pitchFamily="18" charset="0"/>
            </a:endParaRPr>
          </a:p>
          <a:p>
            <a:pPr marL="914400" lvl="1" indent="-457200" algn="just" eaLnBrk="0" hangingPunct="0">
              <a:buFontTx/>
              <a:buAutoNum type="arabicPeriod"/>
            </a:pPr>
            <a:r>
              <a:rPr lang="es-ES_tradnl" sz="2000">
                <a:solidFill>
                  <a:schemeClr val="accent2"/>
                </a:solidFill>
                <a:latin typeface="Comic Sans MS" pitchFamily="66" charset="0"/>
                <a:cs typeface="Times New Roman" pitchFamily="18" charset="0"/>
              </a:rPr>
              <a:t>Presión de operación</a:t>
            </a:r>
          </a:p>
          <a:p>
            <a:pPr marL="914400" lvl="1" indent="-457200" algn="just" eaLnBrk="0" hangingPunct="0">
              <a:buFontTx/>
              <a:buAutoNum type="arabicPeriod"/>
            </a:pPr>
            <a:r>
              <a:rPr lang="es-ES_tradnl" sz="2000">
                <a:solidFill>
                  <a:schemeClr val="accent2"/>
                </a:solidFill>
                <a:latin typeface="Comic Sans MS" pitchFamily="66" charset="0"/>
                <a:cs typeface="Times New Roman" pitchFamily="18" charset="0"/>
              </a:rPr>
              <a:t>Diseño de la válvula</a:t>
            </a:r>
          </a:p>
          <a:p>
            <a:pPr marL="914400" lvl="1" indent="-457200" algn="just" eaLnBrk="0" hangingPunct="0">
              <a:buFontTx/>
              <a:buAutoNum type="arabicPeriod"/>
            </a:pPr>
            <a:r>
              <a:rPr lang="es-ES_tradnl" sz="2000">
                <a:solidFill>
                  <a:schemeClr val="accent2"/>
                </a:solidFill>
                <a:latin typeface="Comic Sans MS" pitchFamily="66" charset="0"/>
                <a:cs typeface="Times New Roman" pitchFamily="18" charset="0"/>
              </a:rPr>
              <a:t>Localización del Producto</a:t>
            </a:r>
          </a:p>
          <a:p>
            <a:pPr marL="914400" lvl="1" indent="-457200" algn="just" eaLnBrk="0" hangingPunct="0">
              <a:buFontTx/>
              <a:buAutoNum type="arabicPeriod"/>
            </a:pPr>
            <a:r>
              <a:rPr lang="es-ES_tradnl" sz="2000">
                <a:solidFill>
                  <a:schemeClr val="accent2"/>
                </a:solidFill>
                <a:latin typeface="Comic Sans MS" pitchFamily="66" charset="0"/>
                <a:cs typeface="Times New Roman" pitchFamily="18" charset="0"/>
              </a:rPr>
              <a:t>Temperatura de operación</a:t>
            </a:r>
          </a:p>
          <a:p>
            <a:pPr marL="914400" lvl="1" indent="-457200" algn="just" eaLnBrk="0" hangingPunct="0">
              <a:buFontTx/>
              <a:buAutoNum type="arabicPeriod"/>
            </a:pPr>
            <a:r>
              <a:rPr lang="es-ES_tradnl" sz="2000">
                <a:solidFill>
                  <a:schemeClr val="accent2"/>
                </a:solidFill>
                <a:latin typeface="Comic Sans MS" pitchFamily="66" charset="0"/>
                <a:cs typeface="Times New Roman" pitchFamily="18" charset="0"/>
              </a:rPr>
              <a:t>Número de Pasadas</a:t>
            </a:r>
          </a:p>
          <a:p>
            <a:pPr marL="914400" lvl="1" indent="-457200" algn="just" eaLnBrk="0" hangingPunct="0">
              <a:buFontTx/>
              <a:buAutoNum type="arabicPeriod"/>
            </a:pPr>
            <a:endParaRPr lang="es-ES" sz="2000">
              <a:solidFill>
                <a:schemeClr val="accent2"/>
              </a:solidFill>
              <a:latin typeface="Comic Sans MS" pitchFamily="66" charset="0"/>
              <a:cs typeface="Times New Roman" pitchFamily="18" charset="0"/>
            </a:endParaRPr>
          </a:p>
        </p:txBody>
      </p:sp>
      <p:pic>
        <p:nvPicPr>
          <p:cNvPr id="141317" name="Picture 5"/>
          <p:cNvPicPr>
            <a:picLocks noChangeAspect="1" noChangeArrowheads="1"/>
          </p:cNvPicPr>
          <p:nvPr/>
        </p:nvPicPr>
        <p:blipFill>
          <a:blip r:embed="rId2"/>
          <a:srcRect/>
          <a:stretch>
            <a:fillRect/>
          </a:stretch>
        </p:blipFill>
        <p:spPr bwMode="auto">
          <a:xfrm>
            <a:off x="5924550" y="2133600"/>
            <a:ext cx="3219450" cy="3581400"/>
          </a:xfrm>
          <a:prstGeom prst="rect">
            <a:avLst/>
          </a:prstGeom>
          <a:noFill/>
          <a:ln w="9525">
            <a:noFill/>
            <a:miter lim="800000"/>
            <a:headEnd/>
            <a:tailEnd/>
          </a:ln>
          <a:effectLst/>
        </p:spPr>
      </p:pic>
      <p:grpSp>
        <p:nvGrpSpPr>
          <p:cNvPr id="141318" name="Group 6"/>
          <p:cNvGrpSpPr>
            <a:grpSpLocks/>
          </p:cNvGrpSpPr>
          <p:nvPr/>
        </p:nvGrpSpPr>
        <p:grpSpPr bwMode="auto">
          <a:xfrm>
            <a:off x="4038600" y="3048000"/>
            <a:ext cx="2286000" cy="685800"/>
            <a:chOff x="144" y="1968"/>
            <a:chExt cx="1440" cy="432"/>
          </a:xfrm>
        </p:grpSpPr>
        <p:sp>
          <p:nvSpPr>
            <p:cNvPr id="141319" name="Line 7"/>
            <p:cNvSpPr>
              <a:spLocks noChangeShapeType="1"/>
            </p:cNvSpPr>
            <p:nvPr/>
          </p:nvSpPr>
          <p:spPr bwMode="auto">
            <a:xfrm>
              <a:off x="528" y="2400"/>
              <a:ext cx="1056" cy="0"/>
            </a:xfrm>
            <a:prstGeom prst="line">
              <a:avLst/>
            </a:prstGeom>
            <a:noFill/>
            <a:ln w="76200">
              <a:solidFill>
                <a:srgbClr val="A50021"/>
              </a:solidFill>
              <a:round/>
              <a:headEnd/>
              <a:tailEnd type="triangle" w="med" len="med"/>
            </a:ln>
            <a:effectLst/>
          </p:spPr>
          <p:txBody>
            <a:bodyPr/>
            <a:lstStyle/>
            <a:p>
              <a:endParaRPr lang="es-ES"/>
            </a:p>
          </p:txBody>
        </p:sp>
        <p:sp>
          <p:nvSpPr>
            <p:cNvPr id="141320" name="Text Box 8"/>
            <p:cNvSpPr txBox="1">
              <a:spLocks noChangeArrowheads="1"/>
            </p:cNvSpPr>
            <p:nvPr/>
          </p:nvSpPr>
          <p:spPr bwMode="auto">
            <a:xfrm>
              <a:off x="144" y="1968"/>
              <a:ext cx="1056" cy="231"/>
            </a:xfrm>
            <a:prstGeom prst="rect">
              <a:avLst/>
            </a:prstGeom>
            <a:noFill/>
            <a:ln w="9525">
              <a:noFill/>
              <a:miter lim="800000"/>
              <a:headEnd/>
              <a:tailEnd/>
            </a:ln>
            <a:effectLst/>
          </p:spPr>
          <p:txBody>
            <a:bodyPr>
              <a:spAutoFit/>
            </a:bodyPr>
            <a:lstStyle/>
            <a:p>
              <a:pPr>
                <a:spcBef>
                  <a:spcPct val="50000"/>
                </a:spcBef>
              </a:pPr>
              <a:r>
                <a:rPr lang="es-ES" b="1">
                  <a:solidFill>
                    <a:srgbClr val="A50021"/>
                  </a:solidFill>
                  <a:latin typeface="Comic Sans MS" pitchFamily="66" charset="0"/>
                </a:rPr>
                <a:t>Alimentación</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13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6"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p:cNvSpPr txBox="1">
            <a:spLocks noChangeArrowheads="1"/>
          </p:cNvSpPr>
          <p:nvPr/>
        </p:nvSpPr>
        <p:spPr bwMode="auto">
          <a:xfrm>
            <a:off x="2133600" y="304800"/>
            <a:ext cx="5257800" cy="396875"/>
          </a:xfrm>
          <a:prstGeom prst="rect">
            <a:avLst/>
          </a:prstGeom>
          <a:noFill/>
          <a:ln w="9525">
            <a:noFill/>
            <a:miter lim="800000"/>
            <a:headEnd/>
            <a:tailEnd/>
          </a:ln>
          <a:effectLst/>
        </p:spPr>
        <p:txBody>
          <a:bodyPr>
            <a:spAutoFit/>
          </a:bodyPr>
          <a:lstStyle/>
          <a:p>
            <a:pPr marL="914400" lvl="1" indent="-457200" algn="just" eaLnBrk="0" hangingPunct="0"/>
            <a:r>
              <a:rPr lang="es-ES_tradnl" sz="2000" b="1" u="sng">
                <a:solidFill>
                  <a:schemeClr val="accent2"/>
                </a:solidFill>
                <a:latin typeface="Comic Sans MS" pitchFamily="66" charset="0"/>
                <a:cs typeface="Times New Roman" pitchFamily="18" charset="0"/>
              </a:rPr>
              <a:t>1.- Presión de operación </a:t>
            </a:r>
          </a:p>
        </p:txBody>
      </p:sp>
      <p:graphicFrame>
        <p:nvGraphicFramePr>
          <p:cNvPr id="142339" name="Object 3"/>
          <p:cNvGraphicFramePr>
            <a:graphicFrameLocks noChangeAspect="1"/>
          </p:cNvGraphicFramePr>
          <p:nvPr/>
        </p:nvGraphicFramePr>
        <p:xfrm>
          <a:off x="3748088" y="3319463"/>
          <a:ext cx="1647825" cy="219075"/>
        </p:xfrm>
        <a:graphic>
          <a:graphicData uri="http://schemas.openxmlformats.org/presentationml/2006/ole">
            <p:oleObj spid="_x0000_s142339" name="Fotografía de Photo Editor" r:id="rId3" imgW="1647619" imgH="219222" progId="MSPhotoEd.3">
              <p:embed/>
            </p:oleObj>
          </a:graphicData>
        </a:graphic>
      </p:graphicFrame>
      <p:graphicFrame>
        <p:nvGraphicFramePr>
          <p:cNvPr id="142340" name="Object 4"/>
          <p:cNvGraphicFramePr>
            <a:graphicFrameLocks noChangeAspect="1"/>
          </p:cNvGraphicFramePr>
          <p:nvPr/>
        </p:nvGraphicFramePr>
        <p:xfrm>
          <a:off x="3748088" y="3319463"/>
          <a:ext cx="1647825" cy="219075"/>
        </p:xfrm>
        <a:graphic>
          <a:graphicData uri="http://schemas.openxmlformats.org/presentationml/2006/ole">
            <p:oleObj spid="_x0000_s142340" name="Fotografía de Photo Editor" r:id="rId4" imgW="1647619" imgH="219222" progId="MSPhotoEd.3">
              <p:embed/>
            </p:oleObj>
          </a:graphicData>
        </a:graphic>
      </p:graphicFrame>
      <p:sp>
        <p:nvSpPr>
          <p:cNvPr id="142345" name="Text Box 9"/>
          <p:cNvSpPr txBox="1">
            <a:spLocks noChangeArrowheads="1"/>
          </p:cNvSpPr>
          <p:nvPr/>
        </p:nvSpPr>
        <p:spPr bwMode="auto">
          <a:xfrm>
            <a:off x="5486400" y="914400"/>
            <a:ext cx="3429000" cy="3140075"/>
          </a:xfrm>
          <a:prstGeom prst="rect">
            <a:avLst/>
          </a:prstGeom>
          <a:noFill/>
          <a:ln w="9525">
            <a:noFill/>
            <a:miter lim="800000"/>
            <a:headEnd/>
            <a:tailEnd/>
          </a:ln>
          <a:effectLst/>
        </p:spPr>
        <p:txBody>
          <a:bodyPr>
            <a:spAutoFit/>
          </a:bodyPr>
          <a:lstStyle/>
          <a:p>
            <a:pPr algn="just">
              <a:spcBef>
                <a:spcPct val="50000"/>
              </a:spcBef>
            </a:pPr>
            <a:r>
              <a:rPr lang="es-ES" sz="2000">
                <a:solidFill>
                  <a:schemeClr val="accent2"/>
                </a:solidFill>
                <a:latin typeface="Comic Sans MS" pitchFamily="66" charset="0"/>
              </a:rPr>
              <a:t>Condiciones:</a:t>
            </a:r>
          </a:p>
          <a:p>
            <a:pPr algn="just">
              <a:spcBef>
                <a:spcPct val="50000"/>
              </a:spcBef>
              <a:buFontTx/>
              <a:buChar char="-"/>
            </a:pPr>
            <a:r>
              <a:rPr lang="es-ES" sz="2000">
                <a:solidFill>
                  <a:schemeClr val="accent2"/>
                </a:solidFill>
                <a:latin typeface="Comic Sans MS" pitchFamily="66" charset="0"/>
              </a:rPr>
              <a:t>A mayor presión mayor liberación de proteínas.</a:t>
            </a:r>
          </a:p>
          <a:p>
            <a:pPr algn="just">
              <a:spcBef>
                <a:spcPct val="50000"/>
              </a:spcBef>
              <a:buFontTx/>
              <a:buChar char="-"/>
            </a:pPr>
            <a:endParaRPr lang="es-ES" sz="2000">
              <a:solidFill>
                <a:schemeClr val="accent2"/>
              </a:solidFill>
              <a:latin typeface="Comic Sans MS" pitchFamily="66" charset="0"/>
            </a:endParaRPr>
          </a:p>
          <a:p>
            <a:pPr algn="just">
              <a:spcBef>
                <a:spcPct val="50000"/>
              </a:spcBef>
              <a:buFontTx/>
              <a:buChar char="-"/>
            </a:pPr>
            <a:r>
              <a:rPr lang="es-ES" sz="2000">
                <a:solidFill>
                  <a:schemeClr val="accent2"/>
                </a:solidFill>
                <a:latin typeface="Comic Sans MS" pitchFamily="66" charset="0"/>
              </a:rPr>
              <a:t>Siempre se trabaja P &gt;30 Mpa</a:t>
            </a:r>
          </a:p>
          <a:p>
            <a:pPr algn="just">
              <a:spcBef>
                <a:spcPct val="50000"/>
              </a:spcBef>
              <a:buFontTx/>
              <a:buChar char="-"/>
            </a:pPr>
            <a:r>
              <a:rPr lang="es-ES" sz="2000">
                <a:solidFill>
                  <a:schemeClr val="accent2"/>
                </a:solidFill>
                <a:latin typeface="Comic Sans MS" pitchFamily="66" charset="0"/>
              </a:rPr>
              <a:t>La presión más usada es 55 MPa</a:t>
            </a:r>
          </a:p>
        </p:txBody>
      </p:sp>
      <p:graphicFrame>
        <p:nvGraphicFramePr>
          <p:cNvPr id="142347" name="Object 11"/>
          <p:cNvGraphicFramePr>
            <a:graphicFrameLocks noChangeAspect="1"/>
          </p:cNvGraphicFramePr>
          <p:nvPr/>
        </p:nvGraphicFramePr>
        <p:xfrm>
          <a:off x="0" y="1600200"/>
          <a:ext cx="5553075" cy="3629025"/>
        </p:xfrm>
        <a:graphic>
          <a:graphicData uri="http://schemas.openxmlformats.org/presentationml/2006/ole">
            <p:oleObj spid="_x0000_s142347" name="Imagen de mapa de bits" r:id="rId5" imgW="5552381" imgH="3629532" progId="Paint.Picture">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23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5"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ext Box 2"/>
          <p:cNvSpPr txBox="1">
            <a:spLocks noChangeArrowheads="1"/>
          </p:cNvSpPr>
          <p:nvPr/>
        </p:nvSpPr>
        <p:spPr bwMode="auto">
          <a:xfrm>
            <a:off x="2133600" y="304800"/>
            <a:ext cx="5257800" cy="396875"/>
          </a:xfrm>
          <a:prstGeom prst="rect">
            <a:avLst/>
          </a:prstGeom>
          <a:noFill/>
          <a:ln w="9525">
            <a:noFill/>
            <a:miter lim="800000"/>
            <a:headEnd/>
            <a:tailEnd/>
          </a:ln>
          <a:effectLst/>
        </p:spPr>
        <p:txBody>
          <a:bodyPr>
            <a:spAutoFit/>
          </a:bodyPr>
          <a:lstStyle/>
          <a:p>
            <a:pPr marL="914400" lvl="1" indent="-457200" algn="ctr" eaLnBrk="0" hangingPunct="0"/>
            <a:r>
              <a:rPr lang="es-ES_tradnl" sz="2000" b="1" u="sng">
                <a:solidFill>
                  <a:schemeClr val="accent2"/>
                </a:solidFill>
                <a:latin typeface="Comic Sans MS" pitchFamily="66" charset="0"/>
                <a:cs typeface="Times New Roman" pitchFamily="18" charset="0"/>
              </a:rPr>
              <a:t>2.- Tipo de Válvula </a:t>
            </a:r>
          </a:p>
        </p:txBody>
      </p:sp>
      <p:graphicFrame>
        <p:nvGraphicFramePr>
          <p:cNvPr id="143363" name="Object 3"/>
          <p:cNvGraphicFramePr>
            <a:graphicFrameLocks noChangeAspect="1"/>
          </p:cNvGraphicFramePr>
          <p:nvPr/>
        </p:nvGraphicFramePr>
        <p:xfrm>
          <a:off x="3748088" y="3319463"/>
          <a:ext cx="1647825" cy="219075"/>
        </p:xfrm>
        <a:graphic>
          <a:graphicData uri="http://schemas.openxmlformats.org/presentationml/2006/ole">
            <p:oleObj spid="_x0000_s143363" name="Fotografía de Photo Editor" r:id="rId3" imgW="1647619" imgH="219222" progId="MSPhotoEd.3">
              <p:embed/>
            </p:oleObj>
          </a:graphicData>
        </a:graphic>
      </p:graphicFrame>
      <p:graphicFrame>
        <p:nvGraphicFramePr>
          <p:cNvPr id="143364" name="Object 4"/>
          <p:cNvGraphicFramePr>
            <a:graphicFrameLocks noChangeAspect="1"/>
          </p:cNvGraphicFramePr>
          <p:nvPr/>
        </p:nvGraphicFramePr>
        <p:xfrm>
          <a:off x="3748088" y="3319463"/>
          <a:ext cx="1647825" cy="219075"/>
        </p:xfrm>
        <a:graphic>
          <a:graphicData uri="http://schemas.openxmlformats.org/presentationml/2006/ole">
            <p:oleObj spid="_x0000_s143364" name="Fotografía de Photo Editor" r:id="rId4" imgW="1647619" imgH="219222" progId="MSPhotoEd.3">
              <p:embed/>
            </p:oleObj>
          </a:graphicData>
        </a:graphic>
      </p:graphicFrame>
      <p:graphicFrame>
        <p:nvGraphicFramePr>
          <p:cNvPr id="143367" name="Object 7"/>
          <p:cNvGraphicFramePr>
            <a:graphicFrameLocks noChangeAspect="1"/>
          </p:cNvGraphicFramePr>
          <p:nvPr/>
        </p:nvGraphicFramePr>
        <p:xfrm>
          <a:off x="457200" y="4114800"/>
          <a:ext cx="1485900" cy="2743200"/>
        </p:xfrm>
        <a:graphic>
          <a:graphicData uri="http://schemas.openxmlformats.org/presentationml/2006/ole">
            <p:oleObj spid="_x0000_s143367" name="Imagen de mapa de bits" r:id="rId5" imgW="1971950" imgH="3638095" progId="Paint.Picture">
              <p:embed/>
            </p:oleObj>
          </a:graphicData>
        </a:graphic>
      </p:graphicFrame>
      <p:graphicFrame>
        <p:nvGraphicFramePr>
          <p:cNvPr id="143368" name="Object 8"/>
          <p:cNvGraphicFramePr>
            <a:graphicFrameLocks noChangeAspect="1"/>
          </p:cNvGraphicFramePr>
          <p:nvPr/>
        </p:nvGraphicFramePr>
        <p:xfrm>
          <a:off x="304800" y="609600"/>
          <a:ext cx="1962150" cy="3467100"/>
        </p:xfrm>
        <a:graphic>
          <a:graphicData uri="http://schemas.openxmlformats.org/presentationml/2006/ole">
            <p:oleObj spid="_x0000_s143368" name="Imagen de mapa de bits" r:id="rId6" imgW="1961905" imgH="3467584" progId="Paint.Picture">
              <p:embed/>
            </p:oleObj>
          </a:graphicData>
        </a:graphic>
      </p:graphicFrame>
      <p:graphicFrame>
        <p:nvGraphicFramePr>
          <p:cNvPr id="143369" name="Object 9"/>
          <p:cNvGraphicFramePr>
            <a:graphicFrameLocks noChangeAspect="1"/>
          </p:cNvGraphicFramePr>
          <p:nvPr/>
        </p:nvGraphicFramePr>
        <p:xfrm>
          <a:off x="7124700" y="762000"/>
          <a:ext cx="2019300" cy="3438525"/>
        </p:xfrm>
        <a:graphic>
          <a:graphicData uri="http://schemas.openxmlformats.org/presentationml/2006/ole">
            <p:oleObj spid="_x0000_s143369" name="Imagen de mapa de bits" r:id="rId7" imgW="2019048" imgH="3438095" progId="Paint.Picture">
              <p:embed/>
            </p:oleObj>
          </a:graphicData>
        </a:graphic>
      </p:graphicFrame>
      <p:sp>
        <p:nvSpPr>
          <p:cNvPr id="143370" name="Text Box 10"/>
          <p:cNvSpPr txBox="1">
            <a:spLocks noChangeArrowheads="1"/>
          </p:cNvSpPr>
          <p:nvPr/>
        </p:nvSpPr>
        <p:spPr bwMode="auto">
          <a:xfrm>
            <a:off x="2590800" y="5715000"/>
            <a:ext cx="6553200" cy="701675"/>
          </a:xfrm>
          <a:prstGeom prst="rect">
            <a:avLst/>
          </a:prstGeom>
          <a:solidFill>
            <a:schemeClr val="bg1"/>
          </a:solidFill>
          <a:ln w="9525">
            <a:noFill/>
            <a:miter lim="800000"/>
            <a:headEnd/>
            <a:tailEnd/>
          </a:ln>
          <a:effectLst/>
        </p:spPr>
        <p:txBody>
          <a:bodyPr>
            <a:spAutoFit/>
          </a:bodyPr>
          <a:lstStyle/>
          <a:p>
            <a:pPr>
              <a:spcBef>
                <a:spcPct val="50000"/>
              </a:spcBef>
            </a:pPr>
            <a:r>
              <a:rPr lang="es-ES" sz="2000">
                <a:solidFill>
                  <a:schemeClr val="accent2"/>
                </a:solidFill>
                <a:latin typeface="Comic Sans MS" pitchFamily="66" charset="0"/>
              </a:rPr>
              <a:t>Las válvulas en forma de Cuchillas provocan mayor turbulencia, lo que implica mayor Rompimiento</a:t>
            </a:r>
          </a:p>
        </p:txBody>
      </p:sp>
      <p:graphicFrame>
        <p:nvGraphicFramePr>
          <p:cNvPr id="143373" name="Object 13"/>
          <p:cNvGraphicFramePr>
            <a:graphicFrameLocks noChangeAspect="1"/>
          </p:cNvGraphicFramePr>
          <p:nvPr/>
        </p:nvGraphicFramePr>
        <p:xfrm>
          <a:off x="2057400" y="1219200"/>
          <a:ext cx="5238750" cy="4048125"/>
        </p:xfrm>
        <a:graphic>
          <a:graphicData uri="http://schemas.openxmlformats.org/presentationml/2006/ole">
            <p:oleObj spid="_x0000_s143373" name="Imagen de mapa de bits" r:id="rId8" imgW="5238095" imgH="3666667" progId="Paint.Picture">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33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0" grpId="0" animBg="1"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2"/>
          <p:cNvSpPr txBox="1">
            <a:spLocks noChangeArrowheads="1"/>
          </p:cNvSpPr>
          <p:nvPr/>
        </p:nvSpPr>
        <p:spPr bwMode="auto">
          <a:xfrm>
            <a:off x="2133600" y="304800"/>
            <a:ext cx="5257800" cy="396875"/>
          </a:xfrm>
          <a:prstGeom prst="rect">
            <a:avLst/>
          </a:prstGeom>
          <a:noFill/>
          <a:ln w="9525">
            <a:noFill/>
            <a:miter lim="800000"/>
            <a:headEnd/>
            <a:tailEnd/>
          </a:ln>
          <a:effectLst/>
        </p:spPr>
        <p:txBody>
          <a:bodyPr>
            <a:spAutoFit/>
          </a:bodyPr>
          <a:lstStyle/>
          <a:p>
            <a:pPr marL="914400" lvl="1" indent="-457200" algn="ctr" eaLnBrk="0" hangingPunct="0"/>
            <a:r>
              <a:rPr lang="es-ES_tradnl" sz="2000" b="1" u="sng">
                <a:solidFill>
                  <a:schemeClr val="accent2"/>
                </a:solidFill>
                <a:latin typeface="Comic Sans MS" pitchFamily="66" charset="0"/>
                <a:cs typeface="Times New Roman" pitchFamily="18" charset="0"/>
              </a:rPr>
              <a:t>3.- Localización del Producto </a:t>
            </a:r>
          </a:p>
        </p:txBody>
      </p:sp>
      <p:graphicFrame>
        <p:nvGraphicFramePr>
          <p:cNvPr id="144387" name="Object 3"/>
          <p:cNvGraphicFramePr>
            <a:graphicFrameLocks noChangeAspect="1"/>
          </p:cNvGraphicFramePr>
          <p:nvPr/>
        </p:nvGraphicFramePr>
        <p:xfrm>
          <a:off x="3748088" y="3319463"/>
          <a:ext cx="1647825" cy="219075"/>
        </p:xfrm>
        <a:graphic>
          <a:graphicData uri="http://schemas.openxmlformats.org/presentationml/2006/ole">
            <p:oleObj spid="_x0000_s144387" name="Fotografía de Photo Editor" r:id="rId3" imgW="1647619" imgH="219222" progId="MSPhotoEd.3">
              <p:embed/>
            </p:oleObj>
          </a:graphicData>
        </a:graphic>
      </p:graphicFrame>
      <p:graphicFrame>
        <p:nvGraphicFramePr>
          <p:cNvPr id="144388" name="Object 4"/>
          <p:cNvGraphicFramePr>
            <a:graphicFrameLocks noChangeAspect="1"/>
          </p:cNvGraphicFramePr>
          <p:nvPr/>
        </p:nvGraphicFramePr>
        <p:xfrm>
          <a:off x="3748088" y="3319463"/>
          <a:ext cx="1647825" cy="219075"/>
        </p:xfrm>
        <a:graphic>
          <a:graphicData uri="http://schemas.openxmlformats.org/presentationml/2006/ole">
            <p:oleObj spid="_x0000_s144388" name="Fotografía de Photo Editor" r:id="rId4" imgW="1647619" imgH="219222" progId="MSPhotoEd.3">
              <p:embed/>
            </p:oleObj>
          </a:graphicData>
        </a:graphic>
      </p:graphicFrame>
      <p:sp>
        <p:nvSpPr>
          <p:cNvPr id="144389" name="Text Box 5"/>
          <p:cNvSpPr txBox="1">
            <a:spLocks noChangeArrowheads="1"/>
          </p:cNvSpPr>
          <p:nvPr/>
        </p:nvSpPr>
        <p:spPr bwMode="auto">
          <a:xfrm>
            <a:off x="0" y="1143000"/>
            <a:ext cx="8534400" cy="3323987"/>
          </a:xfrm>
          <a:prstGeom prst="rect">
            <a:avLst/>
          </a:prstGeom>
          <a:noFill/>
          <a:ln w="9525">
            <a:noFill/>
            <a:miter lim="800000"/>
            <a:headEnd/>
            <a:tailEnd/>
          </a:ln>
          <a:effectLst/>
        </p:spPr>
        <p:txBody>
          <a:bodyPr>
            <a:spAutoFit/>
          </a:bodyPr>
          <a:lstStyle/>
          <a:p>
            <a:pPr marL="457200" indent="-457200" algn="just" eaLnBrk="0" hangingPunct="0">
              <a:lnSpc>
                <a:spcPct val="150000"/>
              </a:lnSpc>
            </a:pPr>
            <a:r>
              <a:rPr lang="es-ES_tradnl" sz="2000" b="1" dirty="0">
                <a:solidFill>
                  <a:schemeClr val="accent2"/>
                </a:solidFill>
                <a:latin typeface="Comic Sans MS" pitchFamily="66" charset="0"/>
                <a:cs typeface="Times New Roman" pitchFamily="18" charset="0"/>
              </a:rPr>
              <a:t>	Dependiendo donde se encuentre localizado el producto se deberán aplicar diferentes condiciones para romper la célula, por ejemplo:</a:t>
            </a:r>
          </a:p>
          <a:p>
            <a:pPr marL="1828800" lvl="3" indent="-457200" algn="just" eaLnBrk="0" hangingPunct="0">
              <a:lnSpc>
                <a:spcPct val="150000"/>
              </a:lnSpc>
              <a:buFontTx/>
              <a:buChar char="•"/>
            </a:pPr>
            <a:r>
              <a:rPr lang="es-ES_tradnl" sz="2000" b="1" dirty="0">
                <a:solidFill>
                  <a:schemeClr val="accent2"/>
                </a:solidFill>
                <a:latin typeface="Comic Sans MS" pitchFamily="66" charset="0"/>
                <a:cs typeface="Times New Roman" pitchFamily="18" charset="0"/>
              </a:rPr>
              <a:t>Si el producto </a:t>
            </a:r>
            <a:r>
              <a:rPr lang="es-ES_tradnl" sz="2000" b="1" u="sng" dirty="0">
                <a:solidFill>
                  <a:schemeClr val="accent2"/>
                </a:solidFill>
                <a:latin typeface="Comic Sans MS" pitchFamily="66" charset="0"/>
                <a:cs typeface="Times New Roman" pitchFamily="18" charset="0"/>
              </a:rPr>
              <a:t>se encuentra en la membrana</a:t>
            </a:r>
            <a:r>
              <a:rPr lang="es-ES_tradnl" sz="2000" b="1" dirty="0">
                <a:solidFill>
                  <a:schemeClr val="accent2"/>
                </a:solidFill>
                <a:latin typeface="Comic Sans MS" pitchFamily="66" charset="0"/>
                <a:cs typeface="Times New Roman" pitchFamily="18" charset="0"/>
              </a:rPr>
              <a:t>, se debe aplicar un </a:t>
            </a:r>
            <a:r>
              <a:rPr lang="es-ES_tradnl" sz="2000" b="1" u="sng" dirty="0">
                <a:solidFill>
                  <a:schemeClr val="accent2"/>
                </a:solidFill>
                <a:latin typeface="Comic Sans MS" pitchFamily="66" charset="0"/>
                <a:cs typeface="Times New Roman" pitchFamily="18" charset="0"/>
              </a:rPr>
              <a:t>menor esfuerzo</a:t>
            </a:r>
            <a:r>
              <a:rPr lang="es-ES_tradnl" sz="2000" b="1" dirty="0">
                <a:solidFill>
                  <a:schemeClr val="accent2"/>
                </a:solidFill>
                <a:latin typeface="Comic Sans MS" pitchFamily="66" charset="0"/>
                <a:cs typeface="Times New Roman" pitchFamily="18" charset="0"/>
              </a:rPr>
              <a:t>.</a:t>
            </a:r>
          </a:p>
          <a:p>
            <a:pPr marL="1828800" lvl="3" indent="-457200" algn="just" eaLnBrk="0" hangingPunct="0">
              <a:lnSpc>
                <a:spcPct val="150000"/>
              </a:lnSpc>
              <a:buFontTx/>
              <a:buChar char="•"/>
            </a:pPr>
            <a:r>
              <a:rPr lang="es-ES_tradnl" sz="2000" b="1" dirty="0">
                <a:solidFill>
                  <a:schemeClr val="accent2"/>
                </a:solidFill>
                <a:latin typeface="Comic Sans MS" pitchFamily="66" charset="0"/>
                <a:cs typeface="Times New Roman" pitchFamily="18" charset="0"/>
              </a:rPr>
              <a:t>Si se encuentra dentro de un </a:t>
            </a:r>
            <a:r>
              <a:rPr lang="es-ES_tradnl" sz="2000" b="1" u="sng" dirty="0" err="1">
                <a:solidFill>
                  <a:schemeClr val="accent2"/>
                </a:solidFill>
                <a:latin typeface="Comic Sans MS" pitchFamily="66" charset="0"/>
                <a:cs typeface="Times New Roman" pitchFamily="18" charset="0"/>
              </a:rPr>
              <a:t>organelo</a:t>
            </a:r>
            <a:r>
              <a:rPr lang="es-ES_tradnl" sz="2000" b="1" dirty="0">
                <a:solidFill>
                  <a:schemeClr val="accent2"/>
                </a:solidFill>
                <a:latin typeface="Comic Sans MS" pitchFamily="66" charset="0"/>
                <a:cs typeface="Times New Roman" pitchFamily="18" charset="0"/>
              </a:rPr>
              <a:t>, debe ser </a:t>
            </a:r>
            <a:r>
              <a:rPr lang="es-ES_tradnl" sz="2000" b="1" u="sng" dirty="0">
                <a:solidFill>
                  <a:schemeClr val="accent2"/>
                </a:solidFill>
                <a:latin typeface="Comic Sans MS" pitchFamily="66" charset="0"/>
                <a:cs typeface="Times New Roman" pitchFamily="18" charset="0"/>
              </a:rPr>
              <a:t>mayor esfuerzo.</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4387" name="Object 3"/>
          <p:cNvGraphicFramePr>
            <a:graphicFrameLocks noChangeAspect="1"/>
          </p:cNvGraphicFramePr>
          <p:nvPr/>
        </p:nvGraphicFramePr>
        <p:xfrm>
          <a:off x="3748088" y="3319463"/>
          <a:ext cx="1647825" cy="219075"/>
        </p:xfrm>
        <a:graphic>
          <a:graphicData uri="http://schemas.openxmlformats.org/presentationml/2006/ole">
            <p:oleObj spid="_x0000_s207874" name="Fotografía de Photo Editor" r:id="rId3" imgW="1647619" imgH="219222" progId="MSPhotoEd.3">
              <p:embed/>
            </p:oleObj>
          </a:graphicData>
        </a:graphic>
      </p:graphicFrame>
      <p:graphicFrame>
        <p:nvGraphicFramePr>
          <p:cNvPr id="144388" name="Object 4"/>
          <p:cNvGraphicFramePr>
            <a:graphicFrameLocks noChangeAspect="1"/>
          </p:cNvGraphicFramePr>
          <p:nvPr/>
        </p:nvGraphicFramePr>
        <p:xfrm>
          <a:off x="3748088" y="3319463"/>
          <a:ext cx="1647825" cy="219075"/>
        </p:xfrm>
        <a:graphic>
          <a:graphicData uri="http://schemas.openxmlformats.org/presentationml/2006/ole">
            <p:oleObj spid="_x0000_s207875" name="Fotografía de Photo Editor" r:id="rId4" imgW="1647619" imgH="219222" progId="MSPhotoEd.3">
              <p:embed/>
            </p:oleObj>
          </a:graphicData>
        </a:graphic>
      </p:graphicFrame>
      <p:grpSp>
        <p:nvGrpSpPr>
          <p:cNvPr id="2" name="Group 8"/>
          <p:cNvGrpSpPr>
            <a:grpSpLocks/>
          </p:cNvGrpSpPr>
          <p:nvPr/>
        </p:nvGrpSpPr>
        <p:grpSpPr bwMode="auto">
          <a:xfrm>
            <a:off x="357158" y="1071547"/>
            <a:ext cx="8534400" cy="3557588"/>
            <a:chOff x="192" y="2448"/>
            <a:chExt cx="5376" cy="2241"/>
          </a:xfrm>
        </p:grpSpPr>
        <p:sp>
          <p:nvSpPr>
            <p:cNvPr id="144390" name="Text Box 6"/>
            <p:cNvSpPr txBox="1">
              <a:spLocks noChangeArrowheads="1"/>
            </p:cNvSpPr>
            <p:nvPr/>
          </p:nvSpPr>
          <p:spPr bwMode="auto">
            <a:xfrm>
              <a:off x="1200" y="2448"/>
              <a:ext cx="3312" cy="250"/>
            </a:xfrm>
            <a:prstGeom prst="rect">
              <a:avLst/>
            </a:prstGeom>
            <a:noFill/>
            <a:ln w="9525">
              <a:noFill/>
              <a:miter lim="800000"/>
              <a:headEnd/>
              <a:tailEnd/>
            </a:ln>
            <a:effectLst/>
          </p:spPr>
          <p:txBody>
            <a:bodyPr>
              <a:spAutoFit/>
            </a:bodyPr>
            <a:lstStyle/>
            <a:p>
              <a:pPr marL="914400" lvl="1" indent="-457200" algn="ctr" eaLnBrk="0" hangingPunct="0"/>
              <a:r>
                <a:rPr lang="es-ES_tradnl" sz="2000" b="1" u="sng" dirty="0">
                  <a:solidFill>
                    <a:srgbClr val="A50021"/>
                  </a:solidFill>
                  <a:latin typeface="Comic Sans MS" pitchFamily="66" charset="0"/>
                  <a:cs typeface="Times New Roman" pitchFamily="18" charset="0"/>
                </a:rPr>
                <a:t>4.- Temperatura </a:t>
              </a:r>
            </a:p>
          </p:txBody>
        </p:sp>
        <p:sp>
          <p:nvSpPr>
            <p:cNvPr id="144391" name="Text Box 7"/>
            <p:cNvSpPr txBox="1">
              <a:spLocks noChangeArrowheads="1"/>
            </p:cNvSpPr>
            <p:nvPr/>
          </p:nvSpPr>
          <p:spPr bwMode="auto">
            <a:xfrm>
              <a:off x="192" y="2918"/>
              <a:ext cx="5376" cy="1771"/>
            </a:xfrm>
            <a:prstGeom prst="rect">
              <a:avLst/>
            </a:prstGeom>
            <a:noFill/>
            <a:ln w="9525">
              <a:noFill/>
              <a:miter lim="800000"/>
              <a:headEnd/>
              <a:tailEnd/>
            </a:ln>
            <a:effectLst/>
          </p:spPr>
          <p:txBody>
            <a:bodyPr>
              <a:spAutoFit/>
            </a:bodyPr>
            <a:lstStyle/>
            <a:p>
              <a:pPr marL="457200" indent="-457200" algn="just" eaLnBrk="0" hangingPunct="0">
                <a:lnSpc>
                  <a:spcPct val="150000"/>
                </a:lnSpc>
              </a:pPr>
              <a:r>
                <a:rPr lang="es-ES_tradnl" sz="2000" b="1" dirty="0">
                  <a:solidFill>
                    <a:srgbClr val="A50021"/>
                  </a:solidFill>
                  <a:latin typeface="Comic Sans MS" pitchFamily="66" charset="0"/>
                  <a:cs typeface="Times New Roman" pitchFamily="18" charset="0"/>
                </a:rPr>
                <a:t>	La temperatura tiene un doble efecto, dado que ha mayor temperatura:</a:t>
              </a:r>
            </a:p>
            <a:p>
              <a:pPr marL="914400" lvl="1" indent="-457200" algn="just" eaLnBrk="0" hangingPunct="0">
                <a:lnSpc>
                  <a:spcPct val="150000"/>
                </a:lnSpc>
                <a:buFontTx/>
                <a:buChar char="•"/>
              </a:pPr>
              <a:r>
                <a:rPr lang="es-ES_tradnl" sz="2000" b="1" dirty="0">
                  <a:solidFill>
                    <a:srgbClr val="A50021"/>
                  </a:solidFill>
                  <a:latin typeface="Comic Sans MS" pitchFamily="66" charset="0"/>
                  <a:cs typeface="Times New Roman" pitchFamily="18" charset="0"/>
                </a:rPr>
                <a:t>Se reduce la viscosidad, lo cual es positivo para el proceso</a:t>
              </a:r>
            </a:p>
            <a:p>
              <a:pPr marL="914400" lvl="1" indent="-457200" algn="just" eaLnBrk="0" hangingPunct="0">
                <a:lnSpc>
                  <a:spcPct val="150000"/>
                </a:lnSpc>
                <a:buFontTx/>
                <a:buChar char="•"/>
              </a:pPr>
              <a:r>
                <a:rPr lang="es-ES_tradnl" sz="2000" b="1" dirty="0">
                  <a:solidFill>
                    <a:srgbClr val="A50021"/>
                  </a:solidFill>
                  <a:latin typeface="Comic Sans MS" pitchFamily="66" charset="0"/>
                  <a:cs typeface="Times New Roman" pitchFamily="18" charset="0"/>
                </a:rPr>
                <a:t>Pero se puede </a:t>
              </a:r>
              <a:r>
                <a:rPr lang="es-ES_tradnl" sz="2000" b="1" dirty="0" err="1">
                  <a:solidFill>
                    <a:srgbClr val="A50021"/>
                  </a:solidFill>
                  <a:latin typeface="Comic Sans MS" pitchFamily="66" charset="0"/>
                  <a:cs typeface="Times New Roman" pitchFamily="18" charset="0"/>
                </a:rPr>
                <a:t>denaturar</a:t>
              </a:r>
              <a:r>
                <a:rPr lang="es-ES_tradnl" sz="2000" b="1" dirty="0">
                  <a:solidFill>
                    <a:srgbClr val="A50021"/>
                  </a:solidFill>
                  <a:latin typeface="Comic Sans MS" pitchFamily="66" charset="0"/>
                  <a:cs typeface="Times New Roman" pitchFamily="18" charset="0"/>
                </a:rPr>
                <a:t> el producto</a:t>
              </a:r>
            </a:p>
            <a:p>
              <a:pPr marL="914400" lvl="1" indent="-457200" algn="just" eaLnBrk="0" hangingPunct="0">
                <a:lnSpc>
                  <a:spcPct val="150000"/>
                </a:lnSpc>
                <a:buFontTx/>
                <a:buChar char="•"/>
              </a:pPr>
              <a:endParaRPr lang="es-ES_tradnl" sz="2000" b="1" dirty="0">
                <a:solidFill>
                  <a:srgbClr val="A50021"/>
                </a:solidFill>
                <a:latin typeface="Comic Sans MS" pitchFamily="66" charset="0"/>
                <a:cs typeface="Times New Roman" pitchFamily="18" charset="0"/>
              </a:endParaRPr>
            </a:p>
            <a:p>
              <a:pPr marL="1371600" lvl="2" indent="-457200" algn="just" eaLnBrk="0" hangingPunct="0">
                <a:lnSpc>
                  <a:spcPct val="150000"/>
                </a:lnSpc>
              </a:pPr>
              <a:r>
                <a:rPr lang="es-ES_tradnl" sz="2000" b="1" u="sng" dirty="0">
                  <a:solidFill>
                    <a:srgbClr val="A50021"/>
                  </a:solidFill>
                  <a:latin typeface="Comic Sans MS" pitchFamily="66" charset="0"/>
                  <a:cs typeface="Times New Roman" pitchFamily="18" charset="0"/>
                </a:rPr>
                <a:t>SE DEBE BUSCAR UNA TEMPERATURA OPTIMA</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ext Box 2"/>
          <p:cNvSpPr txBox="1">
            <a:spLocks noChangeArrowheads="1"/>
          </p:cNvSpPr>
          <p:nvPr/>
        </p:nvSpPr>
        <p:spPr bwMode="auto">
          <a:xfrm>
            <a:off x="2133600" y="304800"/>
            <a:ext cx="5257800" cy="396875"/>
          </a:xfrm>
          <a:prstGeom prst="rect">
            <a:avLst/>
          </a:prstGeom>
          <a:noFill/>
          <a:ln w="9525">
            <a:noFill/>
            <a:miter lim="800000"/>
            <a:headEnd/>
            <a:tailEnd/>
          </a:ln>
          <a:effectLst/>
        </p:spPr>
        <p:txBody>
          <a:bodyPr>
            <a:spAutoFit/>
          </a:bodyPr>
          <a:lstStyle/>
          <a:p>
            <a:pPr marL="914400" lvl="1" indent="-457200" algn="ctr" eaLnBrk="0" hangingPunct="0"/>
            <a:r>
              <a:rPr lang="es-ES_tradnl" sz="2000" b="1" u="sng">
                <a:solidFill>
                  <a:schemeClr val="accent2"/>
                </a:solidFill>
                <a:latin typeface="Comic Sans MS" pitchFamily="66" charset="0"/>
                <a:cs typeface="Times New Roman" pitchFamily="18" charset="0"/>
              </a:rPr>
              <a:t>5.- Número de Pasadas </a:t>
            </a:r>
          </a:p>
        </p:txBody>
      </p:sp>
      <p:graphicFrame>
        <p:nvGraphicFramePr>
          <p:cNvPr id="145411" name="Object 3"/>
          <p:cNvGraphicFramePr>
            <a:graphicFrameLocks noChangeAspect="1"/>
          </p:cNvGraphicFramePr>
          <p:nvPr/>
        </p:nvGraphicFramePr>
        <p:xfrm>
          <a:off x="3748088" y="3319463"/>
          <a:ext cx="1647825" cy="219075"/>
        </p:xfrm>
        <a:graphic>
          <a:graphicData uri="http://schemas.openxmlformats.org/presentationml/2006/ole">
            <p:oleObj spid="_x0000_s145411" name="Fotografía de Photo Editor" r:id="rId3" imgW="1647619" imgH="219222" progId="MSPhotoEd.3">
              <p:embed/>
            </p:oleObj>
          </a:graphicData>
        </a:graphic>
      </p:graphicFrame>
      <p:graphicFrame>
        <p:nvGraphicFramePr>
          <p:cNvPr id="145412" name="Object 4"/>
          <p:cNvGraphicFramePr>
            <a:graphicFrameLocks noChangeAspect="1"/>
          </p:cNvGraphicFramePr>
          <p:nvPr/>
        </p:nvGraphicFramePr>
        <p:xfrm>
          <a:off x="3748088" y="3319463"/>
          <a:ext cx="1647825" cy="219075"/>
        </p:xfrm>
        <a:graphic>
          <a:graphicData uri="http://schemas.openxmlformats.org/presentationml/2006/ole">
            <p:oleObj spid="_x0000_s145412" name="Fotografía de Photo Editor" r:id="rId4" imgW="1647619" imgH="219222" progId="MSPhotoEd.3">
              <p:embed/>
            </p:oleObj>
          </a:graphicData>
        </a:graphic>
      </p:graphicFrame>
      <p:sp>
        <p:nvSpPr>
          <p:cNvPr id="145413" name="Text Box 5"/>
          <p:cNvSpPr txBox="1">
            <a:spLocks noChangeArrowheads="1"/>
          </p:cNvSpPr>
          <p:nvPr/>
        </p:nvSpPr>
        <p:spPr bwMode="auto">
          <a:xfrm rot="16200000">
            <a:off x="1182687" y="3084513"/>
            <a:ext cx="3273425" cy="457200"/>
          </a:xfrm>
          <a:prstGeom prst="rect">
            <a:avLst/>
          </a:prstGeom>
          <a:noFill/>
          <a:ln w="9525">
            <a:noFill/>
            <a:miter lim="800000"/>
            <a:headEnd/>
            <a:tailEnd/>
          </a:ln>
          <a:effectLst/>
        </p:spPr>
        <p:txBody>
          <a:bodyPr>
            <a:spAutoFit/>
          </a:bodyPr>
          <a:lstStyle/>
          <a:p>
            <a:pPr>
              <a:spcBef>
                <a:spcPct val="50000"/>
              </a:spcBef>
            </a:pPr>
            <a:r>
              <a:rPr lang="es-ES" sz="2400"/>
              <a:t>Proteína Liberada (%)</a:t>
            </a:r>
          </a:p>
        </p:txBody>
      </p:sp>
      <p:grpSp>
        <p:nvGrpSpPr>
          <p:cNvPr id="145414" name="Group 6"/>
          <p:cNvGrpSpPr>
            <a:grpSpLocks/>
          </p:cNvGrpSpPr>
          <p:nvPr/>
        </p:nvGrpSpPr>
        <p:grpSpPr bwMode="auto">
          <a:xfrm>
            <a:off x="1828800" y="1066800"/>
            <a:ext cx="5210175" cy="4572000"/>
            <a:chOff x="288" y="864"/>
            <a:chExt cx="3282" cy="2880"/>
          </a:xfrm>
        </p:grpSpPr>
        <p:graphicFrame>
          <p:nvGraphicFramePr>
            <p:cNvPr id="145415" name="Object 7"/>
            <p:cNvGraphicFramePr>
              <a:graphicFrameLocks noChangeAspect="1"/>
            </p:cNvGraphicFramePr>
            <p:nvPr/>
          </p:nvGraphicFramePr>
          <p:xfrm>
            <a:off x="816" y="864"/>
            <a:ext cx="2754" cy="2502"/>
          </p:xfrm>
          <a:graphic>
            <a:graphicData uri="http://schemas.openxmlformats.org/presentationml/2006/ole">
              <p:oleObj spid="_x0000_s145415" name="Fotografía de Photo Editor" r:id="rId5" imgW="4371429" imgH="3971429" progId="MSPhotoEd.3">
                <p:embed/>
              </p:oleObj>
            </a:graphicData>
          </a:graphic>
        </p:graphicFrame>
        <p:sp>
          <p:nvSpPr>
            <p:cNvPr id="145416" name="Text Box 8"/>
            <p:cNvSpPr txBox="1">
              <a:spLocks noChangeArrowheads="1"/>
            </p:cNvSpPr>
            <p:nvPr/>
          </p:nvSpPr>
          <p:spPr bwMode="auto">
            <a:xfrm>
              <a:off x="1056" y="3456"/>
              <a:ext cx="2112" cy="288"/>
            </a:xfrm>
            <a:prstGeom prst="rect">
              <a:avLst/>
            </a:prstGeom>
            <a:noFill/>
            <a:ln w="9525">
              <a:noFill/>
              <a:miter lim="800000"/>
              <a:headEnd/>
              <a:tailEnd/>
            </a:ln>
            <a:effectLst/>
          </p:spPr>
          <p:txBody>
            <a:bodyPr>
              <a:spAutoFit/>
            </a:bodyPr>
            <a:lstStyle/>
            <a:p>
              <a:pPr algn="ctr">
                <a:spcBef>
                  <a:spcPct val="50000"/>
                </a:spcBef>
              </a:pPr>
              <a:r>
                <a:rPr lang="es-ES" sz="2400">
                  <a:solidFill>
                    <a:schemeClr val="accent2"/>
                  </a:solidFill>
                  <a:latin typeface="Comic Sans MS" pitchFamily="66" charset="0"/>
                </a:rPr>
                <a:t>Número de Pasadas, N</a:t>
              </a:r>
            </a:p>
          </p:txBody>
        </p:sp>
        <p:sp>
          <p:nvSpPr>
            <p:cNvPr id="145417" name="Text Box 9"/>
            <p:cNvSpPr txBox="1">
              <a:spLocks noChangeArrowheads="1"/>
            </p:cNvSpPr>
            <p:nvPr/>
          </p:nvSpPr>
          <p:spPr bwMode="auto">
            <a:xfrm rot="16200000">
              <a:off x="-509" y="1805"/>
              <a:ext cx="2112" cy="518"/>
            </a:xfrm>
            <a:prstGeom prst="rect">
              <a:avLst/>
            </a:prstGeom>
            <a:noFill/>
            <a:ln w="9525">
              <a:noFill/>
              <a:miter lim="800000"/>
              <a:headEnd/>
              <a:tailEnd/>
            </a:ln>
            <a:effectLst/>
          </p:spPr>
          <p:txBody>
            <a:bodyPr>
              <a:spAutoFit/>
            </a:bodyPr>
            <a:lstStyle/>
            <a:p>
              <a:pPr algn="ctr">
                <a:spcBef>
                  <a:spcPct val="50000"/>
                </a:spcBef>
              </a:pPr>
              <a:r>
                <a:rPr lang="es-ES" sz="2400">
                  <a:solidFill>
                    <a:schemeClr val="accent2"/>
                  </a:solidFill>
                  <a:latin typeface="Comic Sans MS" pitchFamily="66" charset="0"/>
                </a:rPr>
                <a:t>Proteína Liberada, R/R</a:t>
              </a:r>
              <a:r>
                <a:rPr lang="es-ES" sz="2400" baseline="-25000">
                  <a:solidFill>
                    <a:schemeClr val="accent2"/>
                  </a:solidFill>
                  <a:latin typeface="Comic Sans MS" pitchFamily="66" charset="0"/>
                </a:rPr>
                <a:t>M</a:t>
              </a:r>
              <a:endParaRPr lang="es-ES" sz="2400">
                <a:solidFill>
                  <a:schemeClr val="accent2"/>
                </a:solidFill>
                <a:latin typeface="Comic Sans MS" pitchFamily="66" charset="0"/>
              </a:endParaRPr>
            </a:p>
          </p:txBody>
        </p:sp>
      </p:grpSp>
      <p:sp>
        <p:nvSpPr>
          <p:cNvPr id="145418" name="Text Box 10"/>
          <p:cNvSpPr txBox="1">
            <a:spLocks noChangeArrowheads="1"/>
          </p:cNvSpPr>
          <p:nvPr/>
        </p:nvSpPr>
        <p:spPr bwMode="auto">
          <a:xfrm>
            <a:off x="0" y="5897563"/>
            <a:ext cx="8763000" cy="1311275"/>
          </a:xfrm>
          <a:prstGeom prst="rect">
            <a:avLst/>
          </a:prstGeom>
          <a:noFill/>
          <a:ln w="9525">
            <a:noFill/>
            <a:miter lim="800000"/>
            <a:headEnd/>
            <a:tailEnd/>
          </a:ln>
          <a:effectLst/>
        </p:spPr>
        <p:txBody>
          <a:bodyPr>
            <a:spAutoFit/>
          </a:bodyPr>
          <a:lstStyle/>
          <a:p>
            <a:pPr marL="457200" indent="-457200" algn="just" eaLnBrk="0" hangingPunct="0"/>
            <a:r>
              <a:rPr lang="es-ES_tradnl" sz="2000" b="1">
                <a:solidFill>
                  <a:schemeClr val="accent2"/>
                </a:solidFill>
                <a:latin typeface="Comic Sans MS" pitchFamily="66" charset="0"/>
                <a:cs typeface="Times New Roman" pitchFamily="18" charset="0"/>
              </a:rPr>
              <a:t>	</a:t>
            </a:r>
            <a:r>
              <a:rPr lang="es-ES_tradnl" sz="2000" b="1">
                <a:solidFill>
                  <a:srgbClr val="A50021"/>
                </a:solidFill>
                <a:latin typeface="Comic Sans MS" pitchFamily="66" charset="0"/>
                <a:cs typeface="Times New Roman" pitchFamily="18" charset="0"/>
              </a:rPr>
              <a:t>A medida que aumenta el número de pasadas aumenta la proteína liberada.</a:t>
            </a:r>
          </a:p>
          <a:p>
            <a:pPr marL="457200" indent="-457200" algn="just" eaLnBrk="0" hangingPunct="0"/>
            <a:endParaRPr lang="es-ES_tradnl" sz="2000" b="1">
              <a:solidFill>
                <a:srgbClr val="A50021"/>
              </a:solidFill>
              <a:latin typeface="Comic Sans MS" pitchFamily="66" charset="0"/>
              <a:cs typeface="Times New Roman" pitchFamily="18" charset="0"/>
            </a:endParaRPr>
          </a:p>
          <a:p>
            <a:pPr marL="457200" indent="-457200" algn="just" eaLnBrk="0" hangingPunct="0"/>
            <a:r>
              <a:rPr lang="es-ES_tradnl" sz="2000" b="1">
                <a:solidFill>
                  <a:schemeClr val="accent2"/>
                </a:solidFill>
                <a:latin typeface="Comic Sans MS" pitchFamily="66" charset="0"/>
                <a:cs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54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ext Box 2"/>
          <p:cNvSpPr txBox="1">
            <a:spLocks noChangeArrowheads="1"/>
          </p:cNvSpPr>
          <p:nvPr/>
        </p:nvSpPr>
        <p:spPr bwMode="auto">
          <a:xfrm>
            <a:off x="762000" y="685800"/>
            <a:ext cx="7620000" cy="2225675"/>
          </a:xfrm>
          <a:prstGeom prst="rect">
            <a:avLst/>
          </a:prstGeom>
          <a:noFill/>
          <a:ln w="9525">
            <a:noFill/>
            <a:miter lim="800000"/>
            <a:headEnd/>
            <a:tailEnd/>
          </a:ln>
          <a:effectLst/>
        </p:spPr>
        <p:txBody>
          <a:bodyPr>
            <a:spAutoFit/>
          </a:bodyPr>
          <a:lstStyle/>
          <a:p>
            <a:pPr algn="just">
              <a:spcBef>
                <a:spcPct val="50000"/>
              </a:spcBef>
            </a:pPr>
            <a:r>
              <a:rPr lang="es-ES_tradnl" sz="2000" b="1" u="sng">
                <a:solidFill>
                  <a:srgbClr val="A50021"/>
                </a:solidFill>
                <a:cs typeface="Times New Roman" pitchFamily="18" charset="0"/>
              </a:rPr>
              <a:t>Membrana plasm</a:t>
            </a:r>
            <a:r>
              <a:rPr lang="es-ES_tradnl" sz="2000" b="1" u="sng">
                <a:solidFill>
                  <a:srgbClr val="A50021"/>
                </a:solidFill>
                <a:latin typeface="Comic Sans MS"/>
                <a:cs typeface="Times New Roman" pitchFamily="18" charset="0"/>
              </a:rPr>
              <a:t>á</a:t>
            </a:r>
            <a:r>
              <a:rPr lang="es-ES_tradnl" sz="2000" b="1" u="sng">
                <a:solidFill>
                  <a:srgbClr val="A50021"/>
                </a:solidFill>
                <a:cs typeface="Times New Roman" pitchFamily="18" charset="0"/>
              </a:rPr>
              <a:t>tica</a:t>
            </a:r>
            <a:r>
              <a:rPr lang="es-ES_tradnl" sz="2000">
                <a:solidFill>
                  <a:schemeClr val="accent2"/>
                </a:solidFill>
                <a:latin typeface="Comic Sans MS"/>
                <a:cs typeface="Times New Roman" pitchFamily="18" charset="0"/>
              </a:rPr>
              <a:t> </a:t>
            </a:r>
            <a:r>
              <a:rPr lang="es-ES_tradnl" sz="2000">
                <a:solidFill>
                  <a:schemeClr val="accent2"/>
                </a:solidFill>
                <a:cs typeface="Times New Roman" pitchFamily="18" charset="0"/>
              </a:rPr>
              <a:t>:  Compuesta de fosfol</a:t>
            </a:r>
            <a:r>
              <a:rPr lang="es-ES_tradnl" sz="2000">
                <a:solidFill>
                  <a:schemeClr val="accent2"/>
                </a:solidFill>
                <a:latin typeface="Comic Sans MS"/>
                <a:cs typeface="Times New Roman" pitchFamily="18" charset="0"/>
              </a:rPr>
              <a:t>í</a:t>
            </a:r>
            <a:r>
              <a:rPr lang="es-ES_tradnl" sz="2000">
                <a:solidFill>
                  <a:schemeClr val="accent2"/>
                </a:solidFill>
                <a:cs typeface="Times New Roman" pitchFamily="18" charset="0"/>
              </a:rPr>
              <a:t>pidos, pero contiene prote</a:t>
            </a:r>
            <a:r>
              <a:rPr lang="es-ES_tradnl" sz="2000">
                <a:solidFill>
                  <a:schemeClr val="accent2"/>
                </a:solidFill>
                <a:latin typeface="Comic Sans MS"/>
                <a:cs typeface="Times New Roman" pitchFamily="18" charset="0"/>
              </a:rPr>
              <a:t>í</a:t>
            </a:r>
            <a:r>
              <a:rPr lang="es-ES_tradnl" sz="2000">
                <a:solidFill>
                  <a:schemeClr val="accent2"/>
                </a:solidFill>
                <a:cs typeface="Times New Roman" pitchFamily="18" charset="0"/>
              </a:rPr>
              <a:t>nas dispersas e iones met</a:t>
            </a:r>
            <a:r>
              <a:rPr lang="es-ES_tradnl" sz="2000">
                <a:solidFill>
                  <a:schemeClr val="accent2"/>
                </a:solidFill>
                <a:latin typeface="Comic Sans MS"/>
                <a:cs typeface="Times New Roman" pitchFamily="18" charset="0"/>
              </a:rPr>
              <a:t>á</a:t>
            </a:r>
            <a:r>
              <a:rPr lang="es-ES_tradnl" sz="2000">
                <a:solidFill>
                  <a:schemeClr val="accent2"/>
                </a:solidFill>
                <a:cs typeface="Times New Roman" pitchFamily="18" charset="0"/>
              </a:rPr>
              <a:t>licos, estas mol</a:t>
            </a:r>
            <a:r>
              <a:rPr lang="es-ES_tradnl" sz="2000">
                <a:solidFill>
                  <a:schemeClr val="accent2"/>
                </a:solidFill>
                <a:latin typeface="Comic Sans MS"/>
                <a:cs typeface="Times New Roman" pitchFamily="18" charset="0"/>
              </a:rPr>
              <a:t>é</a:t>
            </a:r>
            <a:r>
              <a:rPr lang="es-ES_tradnl" sz="2000">
                <a:solidFill>
                  <a:schemeClr val="accent2"/>
                </a:solidFill>
                <a:cs typeface="Times New Roman" pitchFamily="18" charset="0"/>
              </a:rPr>
              <a:t>culas de l</a:t>
            </a:r>
            <a:r>
              <a:rPr lang="es-ES_tradnl" sz="2000">
                <a:solidFill>
                  <a:schemeClr val="accent2"/>
                </a:solidFill>
                <a:latin typeface="Comic Sans MS"/>
                <a:cs typeface="Times New Roman" pitchFamily="18" charset="0"/>
              </a:rPr>
              <a:t>í</a:t>
            </a:r>
            <a:r>
              <a:rPr lang="es-ES_tradnl" sz="2000">
                <a:solidFill>
                  <a:schemeClr val="accent2"/>
                </a:solidFill>
                <a:cs typeface="Times New Roman" pitchFamily="18" charset="0"/>
              </a:rPr>
              <a:t>pidos, tienen dos partes una parte hidrof</a:t>
            </a:r>
            <a:r>
              <a:rPr lang="es-ES_tradnl" sz="2000">
                <a:solidFill>
                  <a:schemeClr val="accent2"/>
                </a:solidFill>
                <a:latin typeface="Comic Sans MS"/>
                <a:cs typeface="Times New Roman" pitchFamily="18" charset="0"/>
              </a:rPr>
              <a:t>ó</a:t>
            </a:r>
            <a:r>
              <a:rPr lang="es-ES_tradnl" sz="2000">
                <a:solidFill>
                  <a:schemeClr val="accent2"/>
                </a:solidFill>
                <a:cs typeface="Times New Roman" pitchFamily="18" charset="0"/>
              </a:rPr>
              <a:t>bica y una hidrof</a:t>
            </a:r>
            <a:r>
              <a:rPr lang="es-ES_tradnl" sz="2000">
                <a:solidFill>
                  <a:schemeClr val="accent2"/>
                </a:solidFill>
                <a:latin typeface="Comic Sans MS"/>
                <a:cs typeface="Times New Roman" pitchFamily="18" charset="0"/>
              </a:rPr>
              <a:t>í</a:t>
            </a:r>
            <a:r>
              <a:rPr lang="es-ES_tradnl" sz="2000">
                <a:solidFill>
                  <a:schemeClr val="accent2"/>
                </a:solidFill>
                <a:cs typeface="Times New Roman" pitchFamily="18" charset="0"/>
              </a:rPr>
              <a:t>lica. La parte hidrof</a:t>
            </a:r>
            <a:r>
              <a:rPr lang="es-ES_tradnl" sz="2000">
                <a:solidFill>
                  <a:schemeClr val="accent2"/>
                </a:solidFill>
                <a:latin typeface="Comic Sans MS"/>
                <a:cs typeface="Times New Roman" pitchFamily="18" charset="0"/>
              </a:rPr>
              <a:t>ó</a:t>
            </a:r>
            <a:r>
              <a:rPr lang="es-ES_tradnl" sz="2000">
                <a:solidFill>
                  <a:schemeClr val="accent2"/>
                </a:solidFill>
                <a:cs typeface="Times New Roman" pitchFamily="18" charset="0"/>
              </a:rPr>
              <a:t>bica o cola, a menudo contiene dos grupos alquilos, y la parte hidrof</a:t>
            </a:r>
            <a:r>
              <a:rPr lang="es-ES_tradnl" sz="2000">
                <a:solidFill>
                  <a:schemeClr val="accent2"/>
                </a:solidFill>
                <a:latin typeface="Comic Sans MS"/>
                <a:cs typeface="Times New Roman" pitchFamily="18" charset="0"/>
              </a:rPr>
              <a:t>í</a:t>
            </a:r>
            <a:r>
              <a:rPr lang="es-ES_tradnl" sz="2000">
                <a:solidFill>
                  <a:schemeClr val="accent2"/>
                </a:solidFill>
                <a:cs typeface="Times New Roman" pitchFamily="18" charset="0"/>
              </a:rPr>
              <a:t>lica o cabeza a menudo tiene un grupo cargado, zwitterion, o un grupo alcohol. La cola hidrof</a:t>
            </a:r>
            <a:r>
              <a:rPr lang="es-ES_tradnl" sz="2000">
                <a:solidFill>
                  <a:schemeClr val="accent2"/>
                </a:solidFill>
                <a:latin typeface="Comic Sans MS"/>
                <a:cs typeface="Times New Roman" pitchFamily="18" charset="0"/>
              </a:rPr>
              <a:t>ó</a:t>
            </a:r>
            <a:r>
              <a:rPr lang="es-ES_tradnl" sz="2000">
                <a:solidFill>
                  <a:schemeClr val="accent2"/>
                </a:solidFill>
                <a:cs typeface="Times New Roman" pitchFamily="18" charset="0"/>
              </a:rPr>
              <a:t>bicas suelen agruparse con otros grupos hidrof</a:t>
            </a:r>
            <a:r>
              <a:rPr lang="es-ES_tradnl" sz="2000">
                <a:solidFill>
                  <a:schemeClr val="accent2"/>
                </a:solidFill>
                <a:latin typeface="Comic Sans MS"/>
                <a:cs typeface="Times New Roman" pitchFamily="18" charset="0"/>
              </a:rPr>
              <a:t>ó</a:t>
            </a:r>
            <a:r>
              <a:rPr lang="es-ES_tradnl" sz="2000">
                <a:solidFill>
                  <a:schemeClr val="accent2"/>
                </a:solidFill>
                <a:cs typeface="Times New Roman" pitchFamily="18" charset="0"/>
              </a:rPr>
              <a:t>bicos y las cabezas son expuestos al agua</a:t>
            </a:r>
            <a:r>
              <a:rPr lang="en-US" sz="2000">
                <a:solidFill>
                  <a:schemeClr val="accent2"/>
                </a:solidFill>
                <a:cs typeface="Times New Roman" pitchFamily="18" charset="0"/>
              </a:rPr>
              <a:t> </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ext Box 2"/>
          <p:cNvSpPr txBox="1">
            <a:spLocks noChangeArrowheads="1"/>
          </p:cNvSpPr>
          <p:nvPr/>
        </p:nvSpPr>
        <p:spPr bwMode="auto">
          <a:xfrm>
            <a:off x="609600" y="304800"/>
            <a:ext cx="7924800" cy="396875"/>
          </a:xfrm>
          <a:prstGeom prst="rect">
            <a:avLst/>
          </a:prstGeom>
          <a:noFill/>
          <a:ln w="9525">
            <a:noFill/>
            <a:miter lim="800000"/>
            <a:headEnd/>
            <a:tailEnd/>
          </a:ln>
          <a:effectLst/>
        </p:spPr>
        <p:txBody>
          <a:bodyPr>
            <a:spAutoFit/>
          </a:bodyPr>
          <a:lstStyle/>
          <a:p>
            <a:pPr marL="914400" lvl="1" indent="-457200" algn="ctr" eaLnBrk="0" hangingPunct="0"/>
            <a:r>
              <a:rPr lang="es-ES_tradnl" sz="2000" b="1" u="sng">
                <a:solidFill>
                  <a:schemeClr val="accent2"/>
                </a:solidFill>
                <a:latin typeface="Comic Sans MS" pitchFamily="66" charset="0"/>
                <a:cs typeface="Times New Roman" pitchFamily="18" charset="0"/>
              </a:rPr>
              <a:t>DISEÑO DE UN HOMOGENIZADOR A ALTA PRESION </a:t>
            </a:r>
          </a:p>
        </p:txBody>
      </p:sp>
      <p:graphicFrame>
        <p:nvGraphicFramePr>
          <p:cNvPr id="146435" name="Object 3"/>
          <p:cNvGraphicFramePr>
            <a:graphicFrameLocks noChangeAspect="1"/>
          </p:cNvGraphicFramePr>
          <p:nvPr/>
        </p:nvGraphicFramePr>
        <p:xfrm>
          <a:off x="3748088" y="3319463"/>
          <a:ext cx="1647825" cy="219075"/>
        </p:xfrm>
        <a:graphic>
          <a:graphicData uri="http://schemas.openxmlformats.org/presentationml/2006/ole">
            <p:oleObj spid="_x0000_s146435" name="Fotografía de Photo Editor" r:id="rId3" imgW="1647619" imgH="219222" progId="MSPhotoEd.3">
              <p:embed/>
            </p:oleObj>
          </a:graphicData>
        </a:graphic>
      </p:graphicFrame>
      <p:graphicFrame>
        <p:nvGraphicFramePr>
          <p:cNvPr id="146436" name="Object 4"/>
          <p:cNvGraphicFramePr>
            <a:graphicFrameLocks noChangeAspect="1"/>
          </p:cNvGraphicFramePr>
          <p:nvPr/>
        </p:nvGraphicFramePr>
        <p:xfrm>
          <a:off x="3748088" y="3319463"/>
          <a:ext cx="1647825" cy="219075"/>
        </p:xfrm>
        <a:graphic>
          <a:graphicData uri="http://schemas.openxmlformats.org/presentationml/2006/ole">
            <p:oleObj spid="_x0000_s146436" name="Fotografía de Photo Editor" r:id="rId4" imgW="1647619" imgH="219222" progId="MSPhotoEd.3">
              <p:embed/>
            </p:oleObj>
          </a:graphicData>
        </a:graphic>
      </p:graphicFrame>
      <p:grpSp>
        <p:nvGrpSpPr>
          <p:cNvPr id="146437" name="Group 5"/>
          <p:cNvGrpSpPr>
            <a:grpSpLocks/>
          </p:cNvGrpSpPr>
          <p:nvPr/>
        </p:nvGrpSpPr>
        <p:grpSpPr bwMode="auto">
          <a:xfrm>
            <a:off x="5180013" y="1600200"/>
            <a:ext cx="3730625" cy="2624138"/>
            <a:chOff x="292" y="864"/>
            <a:chExt cx="3278" cy="2822"/>
          </a:xfrm>
        </p:grpSpPr>
        <p:graphicFrame>
          <p:nvGraphicFramePr>
            <p:cNvPr id="146438" name="Object 6"/>
            <p:cNvGraphicFramePr>
              <a:graphicFrameLocks noChangeAspect="1"/>
            </p:cNvGraphicFramePr>
            <p:nvPr/>
          </p:nvGraphicFramePr>
          <p:xfrm>
            <a:off x="816" y="864"/>
            <a:ext cx="2754" cy="2502"/>
          </p:xfrm>
          <a:graphic>
            <a:graphicData uri="http://schemas.openxmlformats.org/presentationml/2006/ole">
              <p:oleObj spid="_x0000_s146438" name="Fotografía de Photo Editor" r:id="rId5" imgW="4371429" imgH="3971429" progId="MSPhotoEd.3">
                <p:embed/>
              </p:oleObj>
            </a:graphicData>
          </a:graphic>
        </p:graphicFrame>
        <p:sp>
          <p:nvSpPr>
            <p:cNvPr id="146439" name="Text Box 7"/>
            <p:cNvSpPr txBox="1">
              <a:spLocks noChangeArrowheads="1"/>
            </p:cNvSpPr>
            <p:nvPr/>
          </p:nvSpPr>
          <p:spPr bwMode="auto">
            <a:xfrm>
              <a:off x="1058" y="3455"/>
              <a:ext cx="2112" cy="231"/>
            </a:xfrm>
            <a:prstGeom prst="rect">
              <a:avLst/>
            </a:prstGeom>
            <a:noFill/>
            <a:ln w="9525">
              <a:noFill/>
              <a:miter lim="800000"/>
              <a:headEnd/>
              <a:tailEnd/>
            </a:ln>
            <a:effectLst/>
          </p:spPr>
          <p:txBody>
            <a:bodyPr>
              <a:spAutoFit/>
            </a:bodyPr>
            <a:lstStyle/>
            <a:p>
              <a:pPr algn="ctr">
                <a:spcBef>
                  <a:spcPct val="50000"/>
                </a:spcBef>
              </a:pPr>
              <a:r>
                <a:rPr lang="es-ES" sz="800">
                  <a:solidFill>
                    <a:schemeClr val="accent2"/>
                  </a:solidFill>
                  <a:latin typeface="Comic Sans MS" pitchFamily="66" charset="0"/>
                </a:rPr>
                <a:t>Número de Pasadas, N</a:t>
              </a:r>
            </a:p>
          </p:txBody>
        </p:sp>
        <p:sp>
          <p:nvSpPr>
            <p:cNvPr id="146440" name="Text Box 8"/>
            <p:cNvSpPr txBox="1">
              <a:spLocks noChangeArrowheads="1"/>
            </p:cNvSpPr>
            <p:nvPr/>
          </p:nvSpPr>
          <p:spPr bwMode="auto">
            <a:xfrm rot="16200000">
              <a:off x="-671" y="1964"/>
              <a:ext cx="2113" cy="188"/>
            </a:xfrm>
            <a:prstGeom prst="rect">
              <a:avLst/>
            </a:prstGeom>
            <a:noFill/>
            <a:ln w="9525">
              <a:noFill/>
              <a:miter lim="800000"/>
              <a:headEnd/>
              <a:tailEnd/>
            </a:ln>
            <a:effectLst/>
          </p:spPr>
          <p:txBody>
            <a:bodyPr>
              <a:spAutoFit/>
            </a:bodyPr>
            <a:lstStyle/>
            <a:p>
              <a:pPr algn="ctr">
                <a:spcBef>
                  <a:spcPct val="50000"/>
                </a:spcBef>
              </a:pPr>
              <a:r>
                <a:rPr lang="es-ES" sz="800">
                  <a:solidFill>
                    <a:schemeClr val="accent2"/>
                  </a:solidFill>
                  <a:latin typeface="Comic Sans MS" pitchFamily="66" charset="0"/>
                </a:rPr>
                <a:t>Proteína Liberada, R/R</a:t>
              </a:r>
              <a:r>
                <a:rPr lang="es-ES" sz="800" baseline="-25000">
                  <a:solidFill>
                    <a:schemeClr val="accent2"/>
                  </a:solidFill>
                  <a:latin typeface="Comic Sans MS" pitchFamily="66" charset="0"/>
                </a:rPr>
                <a:t>M</a:t>
              </a:r>
              <a:endParaRPr lang="es-ES" sz="800">
                <a:solidFill>
                  <a:schemeClr val="accent2"/>
                </a:solidFill>
                <a:latin typeface="Comic Sans MS" pitchFamily="66" charset="0"/>
              </a:endParaRPr>
            </a:p>
          </p:txBody>
        </p:sp>
      </p:grpSp>
      <p:sp>
        <p:nvSpPr>
          <p:cNvPr id="146441" name="Text Box 9"/>
          <p:cNvSpPr txBox="1">
            <a:spLocks noChangeArrowheads="1"/>
          </p:cNvSpPr>
          <p:nvPr/>
        </p:nvSpPr>
        <p:spPr bwMode="auto">
          <a:xfrm>
            <a:off x="0" y="1066800"/>
            <a:ext cx="8077200" cy="701675"/>
          </a:xfrm>
          <a:prstGeom prst="rect">
            <a:avLst/>
          </a:prstGeom>
          <a:noFill/>
          <a:ln w="9525">
            <a:noFill/>
            <a:miter lim="800000"/>
            <a:headEnd/>
            <a:tailEnd/>
          </a:ln>
          <a:effectLst/>
        </p:spPr>
        <p:txBody>
          <a:bodyPr>
            <a:spAutoFit/>
          </a:bodyPr>
          <a:lstStyle/>
          <a:p>
            <a:pPr marL="457200" indent="-457200" algn="just" eaLnBrk="0" hangingPunct="0"/>
            <a:r>
              <a:rPr lang="es-ES_tradnl" sz="2000" b="1">
                <a:solidFill>
                  <a:schemeClr val="accent2"/>
                </a:solidFill>
                <a:latin typeface="Comic Sans MS" pitchFamily="66" charset="0"/>
                <a:cs typeface="Times New Roman" pitchFamily="18" charset="0"/>
              </a:rPr>
              <a:t>	La cinética de desintegración de las células es de 1ª orden respecto al número de pasos</a:t>
            </a:r>
          </a:p>
        </p:txBody>
      </p:sp>
      <p:graphicFrame>
        <p:nvGraphicFramePr>
          <p:cNvPr id="146442" name="Object 10"/>
          <p:cNvGraphicFramePr>
            <a:graphicFrameLocks noChangeAspect="1"/>
          </p:cNvGraphicFramePr>
          <p:nvPr/>
        </p:nvGraphicFramePr>
        <p:xfrm>
          <a:off x="1828800" y="2743200"/>
          <a:ext cx="2290763" cy="852488"/>
        </p:xfrm>
        <a:graphic>
          <a:graphicData uri="http://schemas.openxmlformats.org/presentationml/2006/ole">
            <p:oleObj spid="_x0000_s146442" name="Ecuación" r:id="rId6" imgW="1346040" imgH="507960" progId="Equation.3">
              <p:embed/>
            </p:oleObj>
          </a:graphicData>
        </a:graphic>
      </p:graphicFrame>
      <p:sp>
        <p:nvSpPr>
          <p:cNvPr id="146443" name="Text Box 11"/>
          <p:cNvSpPr txBox="1">
            <a:spLocks noChangeArrowheads="1"/>
          </p:cNvSpPr>
          <p:nvPr/>
        </p:nvSpPr>
        <p:spPr bwMode="auto">
          <a:xfrm>
            <a:off x="381000" y="4343400"/>
            <a:ext cx="7391400" cy="2225675"/>
          </a:xfrm>
          <a:prstGeom prst="rect">
            <a:avLst/>
          </a:prstGeom>
          <a:noFill/>
          <a:ln w="9525">
            <a:noFill/>
            <a:miter lim="800000"/>
            <a:headEnd/>
            <a:tailEnd/>
          </a:ln>
          <a:effectLst/>
        </p:spPr>
        <p:txBody>
          <a:bodyPr>
            <a:spAutoFit/>
          </a:bodyPr>
          <a:lstStyle/>
          <a:p>
            <a:pPr marL="457200" indent="-457200" algn="just" eaLnBrk="0" hangingPunct="0"/>
            <a:r>
              <a:rPr lang="es-ES_tradnl" sz="2000" b="1">
                <a:solidFill>
                  <a:schemeClr val="accent2"/>
                </a:solidFill>
                <a:latin typeface="Comic Sans MS" pitchFamily="66" charset="0"/>
                <a:cs typeface="Times New Roman" pitchFamily="18" charset="0"/>
              </a:rPr>
              <a:t>	R: Producto liberado luego de N pasos.</a:t>
            </a:r>
          </a:p>
          <a:p>
            <a:pPr marL="457200" indent="-457200" algn="just" eaLnBrk="0" hangingPunct="0"/>
            <a:r>
              <a:rPr lang="es-ES_tradnl" sz="2000" b="1">
                <a:solidFill>
                  <a:schemeClr val="accent2"/>
                </a:solidFill>
                <a:latin typeface="Comic Sans MS" pitchFamily="66" charset="0"/>
                <a:cs typeface="Times New Roman" pitchFamily="18" charset="0"/>
              </a:rPr>
              <a:t>	R</a:t>
            </a:r>
            <a:r>
              <a:rPr lang="es-ES_tradnl" sz="2000" b="1" baseline="-25000">
                <a:solidFill>
                  <a:schemeClr val="accent2"/>
                </a:solidFill>
                <a:latin typeface="Comic Sans MS" pitchFamily="66" charset="0"/>
                <a:cs typeface="Times New Roman" pitchFamily="18" charset="0"/>
              </a:rPr>
              <a:t>M</a:t>
            </a:r>
            <a:r>
              <a:rPr lang="es-ES_tradnl" sz="2000" b="1">
                <a:solidFill>
                  <a:schemeClr val="accent2"/>
                </a:solidFill>
                <a:latin typeface="Comic Sans MS" pitchFamily="66" charset="0"/>
                <a:cs typeface="Times New Roman" pitchFamily="18" charset="0"/>
              </a:rPr>
              <a:t>: Producto máximo que se podría liberar.</a:t>
            </a:r>
          </a:p>
          <a:p>
            <a:pPr marL="457200" indent="-457200" algn="just" eaLnBrk="0" hangingPunct="0"/>
            <a:r>
              <a:rPr lang="es-ES_tradnl" sz="2000" b="1">
                <a:solidFill>
                  <a:schemeClr val="accent2"/>
                </a:solidFill>
                <a:latin typeface="Comic Sans MS" pitchFamily="66" charset="0"/>
                <a:cs typeface="Times New Roman" pitchFamily="18" charset="0"/>
              </a:rPr>
              <a:t>	N: Número de pasos</a:t>
            </a:r>
          </a:p>
          <a:p>
            <a:pPr marL="457200" indent="-457200" eaLnBrk="0" hangingPunct="0"/>
            <a:r>
              <a:rPr lang="es-ES_tradnl" sz="2000" b="1">
                <a:solidFill>
                  <a:schemeClr val="accent2"/>
                </a:solidFill>
                <a:latin typeface="Comic Sans MS" pitchFamily="66" charset="0"/>
                <a:cs typeface="Times New Roman" pitchFamily="18" charset="0"/>
              </a:rPr>
              <a:t>	k: Constante cinética f(T,P, tipo de válvula) Generalmente	</a:t>
            </a:r>
          </a:p>
          <a:p>
            <a:pPr marL="457200" indent="-457200" algn="just" eaLnBrk="0" hangingPunct="0"/>
            <a:r>
              <a:rPr lang="es-ES_tradnl" sz="2000" b="1">
                <a:solidFill>
                  <a:schemeClr val="accent2"/>
                </a:solidFill>
                <a:latin typeface="Comic Sans MS" pitchFamily="66" charset="0"/>
                <a:cs typeface="Times New Roman" pitchFamily="18" charset="0"/>
              </a:rPr>
              <a:t>			k = k</a:t>
            </a:r>
            <a:r>
              <a:rPr lang="es-ES_tradnl" sz="2000" b="1" baseline="30000">
                <a:solidFill>
                  <a:schemeClr val="accent2"/>
                </a:solidFill>
                <a:latin typeface="Comic Sans MS" pitchFamily="66" charset="0"/>
                <a:cs typeface="Times New Roman" pitchFamily="18" charset="0"/>
              </a:rPr>
              <a:t>*</a:t>
            </a:r>
            <a:r>
              <a:rPr lang="es-ES_tradnl" sz="2000" b="1">
                <a:solidFill>
                  <a:schemeClr val="accent2"/>
                </a:solidFill>
                <a:latin typeface="Comic Sans MS" pitchFamily="66" charset="0"/>
                <a:cs typeface="Times New Roman" pitchFamily="18" charset="0"/>
              </a:rPr>
              <a:t> P</a:t>
            </a:r>
            <a:r>
              <a:rPr lang="es-ES_tradnl" sz="2000" b="1" baseline="30000">
                <a:solidFill>
                  <a:schemeClr val="accent2"/>
                </a:solidFill>
                <a:latin typeface="Comic Sans MS" pitchFamily="66" charset="0"/>
                <a:cs typeface="Times New Roman" pitchFamily="18" charset="0"/>
              </a:rPr>
              <a:t>a		</a:t>
            </a:r>
            <a:r>
              <a:rPr lang="es-ES_tradnl" sz="2000" b="1">
                <a:solidFill>
                  <a:schemeClr val="accent2"/>
                </a:solidFill>
                <a:latin typeface="Comic Sans MS" pitchFamily="66" charset="0"/>
                <a:cs typeface="Times New Roman" pitchFamily="18" charset="0"/>
              </a:rPr>
              <a:t>a= 2.9 Levaduras</a:t>
            </a:r>
          </a:p>
          <a:p>
            <a:pPr marL="457200" indent="-457200" algn="just" eaLnBrk="0" hangingPunct="0"/>
            <a:r>
              <a:rPr lang="es-ES_tradnl" sz="2000" b="1">
                <a:solidFill>
                  <a:schemeClr val="accent2"/>
                </a:solidFill>
                <a:latin typeface="Comic Sans MS" pitchFamily="66" charset="0"/>
                <a:cs typeface="Times New Roman" pitchFamily="18" charset="0"/>
              </a:rPr>
              <a:t>						a= 2.2 E.coli</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7458" name="Object 2"/>
          <p:cNvGraphicFramePr>
            <a:graphicFrameLocks noChangeAspect="1"/>
          </p:cNvGraphicFramePr>
          <p:nvPr/>
        </p:nvGraphicFramePr>
        <p:xfrm>
          <a:off x="3748088" y="3319463"/>
          <a:ext cx="1647825" cy="219075"/>
        </p:xfrm>
        <a:graphic>
          <a:graphicData uri="http://schemas.openxmlformats.org/presentationml/2006/ole">
            <p:oleObj spid="_x0000_s147458" name="Fotografía de Photo Editor" r:id="rId3" imgW="1647619" imgH="219222" progId="MSPhotoEd.3">
              <p:embed/>
            </p:oleObj>
          </a:graphicData>
        </a:graphic>
      </p:graphicFrame>
      <p:graphicFrame>
        <p:nvGraphicFramePr>
          <p:cNvPr id="147459" name="Object 3"/>
          <p:cNvGraphicFramePr>
            <a:graphicFrameLocks noChangeAspect="1"/>
          </p:cNvGraphicFramePr>
          <p:nvPr/>
        </p:nvGraphicFramePr>
        <p:xfrm>
          <a:off x="3748088" y="3319463"/>
          <a:ext cx="1647825" cy="219075"/>
        </p:xfrm>
        <a:graphic>
          <a:graphicData uri="http://schemas.openxmlformats.org/presentationml/2006/ole">
            <p:oleObj spid="_x0000_s147459" name="Fotografía de Photo Editor" r:id="rId4" imgW="1647619" imgH="219222" progId="MSPhotoEd.3">
              <p:embed/>
            </p:oleObj>
          </a:graphicData>
        </a:graphic>
      </p:graphicFrame>
      <p:grpSp>
        <p:nvGrpSpPr>
          <p:cNvPr id="147460" name="Group 4"/>
          <p:cNvGrpSpPr>
            <a:grpSpLocks/>
          </p:cNvGrpSpPr>
          <p:nvPr/>
        </p:nvGrpSpPr>
        <p:grpSpPr bwMode="auto">
          <a:xfrm>
            <a:off x="5715000" y="381000"/>
            <a:ext cx="2890838" cy="2830513"/>
            <a:chOff x="293" y="864"/>
            <a:chExt cx="3277" cy="2804"/>
          </a:xfrm>
        </p:grpSpPr>
        <p:graphicFrame>
          <p:nvGraphicFramePr>
            <p:cNvPr id="147461" name="Object 5"/>
            <p:cNvGraphicFramePr>
              <a:graphicFrameLocks noChangeAspect="1"/>
            </p:cNvGraphicFramePr>
            <p:nvPr/>
          </p:nvGraphicFramePr>
          <p:xfrm>
            <a:off x="816" y="864"/>
            <a:ext cx="2754" cy="2502"/>
          </p:xfrm>
          <a:graphic>
            <a:graphicData uri="http://schemas.openxmlformats.org/presentationml/2006/ole">
              <p:oleObj spid="_x0000_s147461" name="Fotografía de Photo Editor" r:id="rId5" imgW="4371429" imgH="3971429" progId="MSPhotoEd.3">
                <p:embed/>
              </p:oleObj>
            </a:graphicData>
          </a:graphic>
        </p:graphicFrame>
        <p:sp>
          <p:nvSpPr>
            <p:cNvPr id="147462" name="Text Box 6"/>
            <p:cNvSpPr txBox="1">
              <a:spLocks noChangeArrowheads="1"/>
            </p:cNvSpPr>
            <p:nvPr/>
          </p:nvSpPr>
          <p:spPr bwMode="auto">
            <a:xfrm>
              <a:off x="1058" y="3455"/>
              <a:ext cx="2111" cy="213"/>
            </a:xfrm>
            <a:prstGeom prst="rect">
              <a:avLst/>
            </a:prstGeom>
            <a:noFill/>
            <a:ln w="9525">
              <a:noFill/>
              <a:miter lim="800000"/>
              <a:headEnd/>
              <a:tailEnd/>
            </a:ln>
            <a:effectLst/>
          </p:spPr>
          <p:txBody>
            <a:bodyPr>
              <a:spAutoFit/>
            </a:bodyPr>
            <a:lstStyle/>
            <a:p>
              <a:pPr algn="ctr">
                <a:spcBef>
                  <a:spcPct val="50000"/>
                </a:spcBef>
              </a:pPr>
              <a:r>
                <a:rPr lang="es-ES" sz="800">
                  <a:solidFill>
                    <a:schemeClr val="accent2"/>
                  </a:solidFill>
                  <a:latin typeface="Comic Sans MS" pitchFamily="66" charset="0"/>
                </a:rPr>
                <a:t>Número de Pasadas, N</a:t>
              </a:r>
            </a:p>
          </p:txBody>
        </p:sp>
        <p:sp>
          <p:nvSpPr>
            <p:cNvPr id="147463" name="Text Box 7"/>
            <p:cNvSpPr txBox="1">
              <a:spLocks noChangeArrowheads="1"/>
            </p:cNvSpPr>
            <p:nvPr/>
          </p:nvSpPr>
          <p:spPr bwMode="auto">
            <a:xfrm rot="16200000">
              <a:off x="-641" y="1937"/>
              <a:ext cx="2112" cy="243"/>
            </a:xfrm>
            <a:prstGeom prst="rect">
              <a:avLst/>
            </a:prstGeom>
            <a:noFill/>
            <a:ln w="9525">
              <a:noFill/>
              <a:miter lim="800000"/>
              <a:headEnd/>
              <a:tailEnd/>
            </a:ln>
            <a:effectLst/>
          </p:spPr>
          <p:txBody>
            <a:bodyPr>
              <a:spAutoFit/>
            </a:bodyPr>
            <a:lstStyle/>
            <a:p>
              <a:pPr algn="ctr">
                <a:spcBef>
                  <a:spcPct val="50000"/>
                </a:spcBef>
              </a:pPr>
              <a:r>
                <a:rPr lang="es-ES" sz="800">
                  <a:solidFill>
                    <a:schemeClr val="accent2"/>
                  </a:solidFill>
                  <a:latin typeface="Comic Sans MS" pitchFamily="66" charset="0"/>
                </a:rPr>
                <a:t>Proteína Liberada, R/R</a:t>
              </a:r>
              <a:r>
                <a:rPr lang="es-ES" sz="800" baseline="-25000">
                  <a:solidFill>
                    <a:schemeClr val="accent2"/>
                  </a:solidFill>
                  <a:latin typeface="Comic Sans MS" pitchFamily="66" charset="0"/>
                </a:rPr>
                <a:t>M</a:t>
              </a:r>
              <a:endParaRPr lang="es-ES" sz="800">
                <a:solidFill>
                  <a:schemeClr val="accent2"/>
                </a:solidFill>
                <a:latin typeface="Comic Sans MS" pitchFamily="66" charset="0"/>
              </a:endParaRPr>
            </a:p>
          </p:txBody>
        </p:sp>
      </p:grpSp>
      <p:sp>
        <p:nvSpPr>
          <p:cNvPr id="147464" name="Text Box 8"/>
          <p:cNvSpPr txBox="1">
            <a:spLocks noChangeArrowheads="1"/>
          </p:cNvSpPr>
          <p:nvPr/>
        </p:nvSpPr>
        <p:spPr bwMode="auto">
          <a:xfrm>
            <a:off x="228600" y="457200"/>
            <a:ext cx="8077200" cy="701675"/>
          </a:xfrm>
          <a:prstGeom prst="rect">
            <a:avLst/>
          </a:prstGeom>
          <a:noFill/>
          <a:ln w="9525">
            <a:noFill/>
            <a:miter lim="800000"/>
            <a:headEnd/>
            <a:tailEnd/>
          </a:ln>
          <a:effectLst/>
        </p:spPr>
        <p:txBody>
          <a:bodyPr>
            <a:spAutoFit/>
          </a:bodyPr>
          <a:lstStyle/>
          <a:p>
            <a:pPr marL="457200" indent="-457200" algn="just" eaLnBrk="0" hangingPunct="0"/>
            <a:r>
              <a:rPr lang="es-ES_tradnl" sz="2000" b="1">
                <a:solidFill>
                  <a:schemeClr val="accent2"/>
                </a:solidFill>
                <a:latin typeface="Comic Sans MS" pitchFamily="66" charset="0"/>
                <a:cs typeface="Times New Roman" pitchFamily="18" charset="0"/>
              </a:rPr>
              <a:t>Integrando	N =0 	R=0</a:t>
            </a:r>
          </a:p>
          <a:p>
            <a:pPr marL="457200" indent="-457200" algn="just" eaLnBrk="0" hangingPunct="0"/>
            <a:r>
              <a:rPr lang="es-ES_tradnl" sz="2000" b="1">
                <a:solidFill>
                  <a:schemeClr val="accent2"/>
                </a:solidFill>
                <a:latin typeface="Comic Sans MS" pitchFamily="66" charset="0"/>
                <a:cs typeface="Times New Roman" pitchFamily="18" charset="0"/>
              </a:rPr>
              <a:t>			N=N	R=R</a:t>
            </a:r>
          </a:p>
        </p:txBody>
      </p:sp>
      <p:graphicFrame>
        <p:nvGraphicFramePr>
          <p:cNvPr id="147465" name="Object 9"/>
          <p:cNvGraphicFramePr>
            <a:graphicFrameLocks noChangeAspect="1"/>
          </p:cNvGraphicFramePr>
          <p:nvPr/>
        </p:nvGraphicFramePr>
        <p:xfrm>
          <a:off x="1828800" y="1219200"/>
          <a:ext cx="2378075" cy="938213"/>
        </p:xfrm>
        <a:graphic>
          <a:graphicData uri="http://schemas.openxmlformats.org/presentationml/2006/ole">
            <p:oleObj spid="_x0000_s147465" name="Ecuación" r:id="rId6" imgW="1396800" imgH="558720" progId="Equation.3">
              <p:embed/>
            </p:oleObj>
          </a:graphicData>
        </a:graphic>
      </p:graphicFrame>
      <p:grpSp>
        <p:nvGrpSpPr>
          <p:cNvPr id="147469" name="Group 13"/>
          <p:cNvGrpSpPr>
            <a:grpSpLocks/>
          </p:cNvGrpSpPr>
          <p:nvPr/>
        </p:nvGrpSpPr>
        <p:grpSpPr bwMode="auto">
          <a:xfrm>
            <a:off x="304800" y="3733800"/>
            <a:ext cx="7391400" cy="1714500"/>
            <a:chOff x="192" y="2112"/>
            <a:chExt cx="4656" cy="1080"/>
          </a:xfrm>
        </p:grpSpPr>
        <p:sp>
          <p:nvSpPr>
            <p:cNvPr id="147466" name="Text Box 10"/>
            <p:cNvSpPr txBox="1">
              <a:spLocks noChangeArrowheads="1"/>
            </p:cNvSpPr>
            <p:nvPr/>
          </p:nvSpPr>
          <p:spPr bwMode="auto">
            <a:xfrm>
              <a:off x="192" y="2112"/>
              <a:ext cx="4656" cy="250"/>
            </a:xfrm>
            <a:prstGeom prst="rect">
              <a:avLst/>
            </a:prstGeom>
            <a:noFill/>
            <a:ln w="9525">
              <a:noFill/>
              <a:miter lim="800000"/>
              <a:headEnd/>
              <a:tailEnd/>
            </a:ln>
            <a:effectLst/>
          </p:spPr>
          <p:txBody>
            <a:bodyPr>
              <a:spAutoFit/>
            </a:bodyPr>
            <a:lstStyle/>
            <a:p>
              <a:pPr marL="457200" indent="-457200" algn="just" eaLnBrk="0" hangingPunct="0"/>
              <a:r>
                <a:rPr lang="es-ES_tradnl" sz="2000" b="1">
                  <a:solidFill>
                    <a:schemeClr val="accent2"/>
                  </a:solidFill>
                  <a:latin typeface="Comic Sans MS" pitchFamily="66" charset="0"/>
                  <a:cs typeface="Times New Roman" pitchFamily="18" charset="0"/>
                </a:rPr>
                <a:t>La ecuación de Diseño queda de la forma:</a:t>
              </a:r>
            </a:p>
          </p:txBody>
        </p:sp>
        <p:graphicFrame>
          <p:nvGraphicFramePr>
            <p:cNvPr id="147467" name="Object 11"/>
            <p:cNvGraphicFramePr>
              <a:graphicFrameLocks noChangeAspect="1"/>
            </p:cNvGraphicFramePr>
            <p:nvPr/>
          </p:nvGraphicFramePr>
          <p:xfrm>
            <a:off x="1632" y="2736"/>
            <a:ext cx="1484" cy="456"/>
          </p:xfrm>
          <a:graphic>
            <a:graphicData uri="http://schemas.openxmlformats.org/presentationml/2006/ole">
              <p:oleObj spid="_x0000_s147467" name="Ecuación" r:id="rId7" imgW="1384200" imgH="431640" progId="Equation.3">
                <p:embed/>
              </p:oleObj>
            </a:graphicData>
          </a:graphic>
        </p:graphicFrame>
      </p:grpSp>
      <p:sp>
        <p:nvSpPr>
          <p:cNvPr id="147468" name="Text Box 12"/>
          <p:cNvSpPr txBox="1">
            <a:spLocks noChangeArrowheads="1"/>
          </p:cNvSpPr>
          <p:nvPr/>
        </p:nvSpPr>
        <p:spPr bwMode="auto">
          <a:xfrm>
            <a:off x="304800" y="5867400"/>
            <a:ext cx="8077200" cy="701675"/>
          </a:xfrm>
          <a:prstGeom prst="rect">
            <a:avLst/>
          </a:prstGeom>
          <a:noFill/>
          <a:ln w="9525">
            <a:noFill/>
            <a:miter lim="800000"/>
            <a:headEnd/>
            <a:tailEnd/>
          </a:ln>
          <a:effectLst/>
        </p:spPr>
        <p:txBody>
          <a:bodyPr>
            <a:spAutoFit/>
          </a:bodyPr>
          <a:lstStyle/>
          <a:p>
            <a:pPr marL="457200" indent="-457200" algn="just" eaLnBrk="0" hangingPunct="0"/>
            <a:r>
              <a:rPr lang="es-ES_tradnl" sz="2000" b="1">
                <a:solidFill>
                  <a:schemeClr val="accent2"/>
                </a:solidFill>
                <a:latin typeface="Comic Sans MS" pitchFamily="66" charset="0"/>
                <a:cs typeface="Times New Roman" pitchFamily="18" charset="0"/>
              </a:rPr>
              <a:t>	SE DETERMINA EL NUMERO DE PASADAS PARA UN NIVEL DE ROMPIMIENTO DADO</a:t>
            </a:r>
          </a:p>
        </p:txBody>
      </p:sp>
      <p:graphicFrame>
        <p:nvGraphicFramePr>
          <p:cNvPr id="147470" name="Object 14"/>
          <p:cNvGraphicFramePr>
            <a:graphicFrameLocks noChangeAspect="1"/>
          </p:cNvGraphicFramePr>
          <p:nvPr/>
        </p:nvGraphicFramePr>
        <p:xfrm>
          <a:off x="1676400" y="2317750"/>
          <a:ext cx="2400300" cy="1066800"/>
        </p:xfrm>
        <a:graphic>
          <a:graphicData uri="http://schemas.openxmlformats.org/presentationml/2006/ole">
            <p:oleObj spid="_x0000_s147470" name="Ecuación" r:id="rId8" imgW="1155600" imgH="52056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7469"/>
                                        </p:tgtEl>
                                        <p:attrNameLst>
                                          <p:attrName>style.visibility</p:attrName>
                                        </p:attrNameLst>
                                      </p:cBhvr>
                                      <p:to>
                                        <p:strVal val="visible"/>
                                      </p:to>
                                    </p:set>
                                    <p:animEffect transition="in" filter="blinds(horizontal)">
                                      <p:cBhvr>
                                        <p:cTn id="7" dur="500"/>
                                        <p:tgtEl>
                                          <p:spTgt spid="1474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1474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8"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8482" name="Object 2"/>
          <p:cNvGraphicFramePr>
            <a:graphicFrameLocks noChangeAspect="1"/>
          </p:cNvGraphicFramePr>
          <p:nvPr/>
        </p:nvGraphicFramePr>
        <p:xfrm>
          <a:off x="3748088" y="3319463"/>
          <a:ext cx="1647825" cy="219075"/>
        </p:xfrm>
        <a:graphic>
          <a:graphicData uri="http://schemas.openxmlformats.org/presentationml/2006/ole">
            <p:oleObj spid="_x0000_s148482" name="Fotografía de Photo Editor" r:id="rId3" imgW="1647619" imgH="219222" progId="MSPhotoEd.3">
              <p:embed/>
            </p:oleObj>
          </a:graphicData>
        </a:graphic>
      </p:graphicFrame>
      <p:graphicFrame>
        <p:nvGraphicFramePr>
          <p:cNvPr id="148483" name="Object 3"/>
          <p:cNvGraphicFramePr>
            <a:graphicFrameLocks noChangeAspect="1"/>
          </p:cNvGraphicFramePr>
          <p:nvPr/>
        </p:nvGraphicFramePr>
        <p:xfrm>
          <a:off x="3748088" y="3319463"/>
          <a:ext cx="1647825" cy="219075"/>
        </p:xfrm>
        <a:graphic>
          <a:graphicData uri="http://schemas.openxmlformats.org/presentationml/2006/ole">
            <p:oleObj spid="_x0000_s148483" name="Fotografía de Photo Editor" r:id="rId4" imgW="1647619" imgH="219222" progId="MSPhotoEd.3">
              <p:embed/>
            </p:oleObj>
          </a:graphicData>
        </a:graphic>
      </p:graphicFrame>
      <p:sp>
        <p:nvSpPr>
          <p:cNvPr id="148484" name="Text Box 4"/>
          <p:cNvSpPr txBox="1">
            <a:spLocks noChangeArrowheads="1"/>
          </p:cNvSpPr>
          <p:nvPr/>
        </p:nvSpPr>
        <p:spPr bwMode="auto">
          <a:xfrm>
            <a:off x="228600" y="457200"/>
            <a:ext cx="8458200" cy="5578475"/>
          </a:xfrm>
          <a:prstGeom prst="rect">
            <a:avLst/>
          </a:prstGeom>
          <a:noFill/>
          <a:ln w="9525">
            <a:noFill/>
            <a:miter lim="800000"/>
            <a:headEnd/>
            <a:tailEnd/>
          </a:ln>
          <a:effectLst/>
        </p:spPr>
        <p:txBody>
          <a:bodyPr>
            <a:spAutoFit/>
          </a:bodyPr>
          <a:lstStyle/>
          <a:p>
            <a:pPr marL="457200" indent="-457200" algn="just" eaLnBrk="0" hangingPunct="0"/>
            <a:r>
              <a:rPr lang="es-ES_tradnl" sz="2000" b="1">
                <a:solidFill>
                  <a:schemeClr val="accent2"/>
                </a:solidFill>
                <a:latin typeface="Comic Sans MS" pitchFamily="66" charset="0"/>
                <a:cs typeface="Times New Roman" pitchFamily="18" charset="0"/>
              </a:rPr>
              <a:t>EJEMPLO 1</a:t>
            </a:r>
          </a:p>
          <a:p>
            <a:pPr marL="457200" indent="-457200" algn="just" eaLnBrk="0" hangingPunct="0"/>
            <a:r>
              <a:rPr lang="es-ES_tradnl" sz="2000" b="1">
                <a:solidFill>
                  <a:schemeClr val="accent2"/>
                </a:solidFill>
                <a:latin typeface="Comic Sans MS" pitchFamily="66" charset="0"/>
                <a:cs typeface="Times New Roman" pitchFamily="18" charset="0"/>
              </a:rPr>
              <a:t>	En la recuperación de </a:t>
            </a:r>
            <a:r>
              <a:rPr lang="es-ES_tradnl" sz="2000" b="1">
                <a:solidFill>
                  <a:schemeClr val="accent2"/>
                </a:solidFill>
                <a:latin typeface="Symbol" pitchFamily="18" charset="2"/>
                <a:cs typeface="Times New Roman" pitchFamily="18" charset="0"/>
              </a:rPr>
              <a:t>b</a:t>
            </a:r>
            <a:r>
              <a:rPr lang="es-ES_tradnl" sz="2000" b="1">
                <a:solidFill>
                  <a:schemeClr val="accent2"/>
                </a:solidFill>
                <a:latin typeface="Comic Sans MS" pitchFamily="66" charset="0"/>
                <a:cs typeface="Times New Roman" pitchFamily="18" charset="0"/>
              </a:rPr>
              <a:t>-galactosidasa de </a:t>
            </a:r>
            <a:r>
              <a:rPr lang="es-ES_tradnl" sz="2000" b="1" i="1">
                <a:solidFill>
                  <a:schemeClr val="accent2"/>
                </a:solidFill>
                <a:latin typeface="Comic Sans MS" pitchFamily="66" charset="0"/>
                <a:cs typeface="Times New Roman" pitchFamily="18" charset="0"/>
              </a:rPr>
              <a:t>E.coli</a:t>
            </a:r>
            <a:r>
              <a:rPr lang="es-ES_tradnl" sz="2000" b="1">
                <a:solidFill>
                  <a:schemeClr val="accent2"/>
                </a:solidFill>
                <a:latin typeface="Comic Sans MS" pitchFamily="66" charset="0"/>
                <a:cs typeface="Times New Roman" pitchFamily="18" charset="0"/>
              </a:rPr>
              <a:t>, se hace pasar por un homogenizador de alta presión. La suspensión contiene 47,6 g/l en peso seco. La presión de operación utilizada fue de 60 MPa.</a:t>
            </a:r>
          </a:p>
          <a:p>
            <a:pPr marL="457200" indent="-457200" algn="just" eaLnBrk="0" hangingPunct="0"/>
            <a:r>
              <a:rPr lang="es-ES_tradnl" sz="2000" b="1">
                <a:solidFill>
                  <a:schemeClr val="accent2"/>
                </a:solidFill>
                <a:latin typeface="Comic Sans MS" pitchFamily="66" charset="0"/>
                <a:cs typeface="Times New Roman" pitchFamily="18" charset="0"/>
              </a:rPr>
              <a:t> </a:t>
            </a:r>
          </a:p>
          <a:p>
            <a:pPr marL="457200" indent="-457200" algn="just" eaLnBrk="0" hangingPunct="0"/>
            <a:r>
              <a:rPr lang="es-ES_tradnl" sz="2000" b="1">
                <a:solidFill>
                  <a:schemeClr val="accent2"/>
                </a:solidFill>
                <a:latin typeface="Comic Sans MS" pitchFamily="66" charset="0"/>
                <a:cs typeface="Times New Roman" pitchFamily="18" charset="0"/>
              </a:rPr>
              <a:t>La cantidad de proteína liberada después de cada paso se presenta en la siguiente tabla</a:t>
            </a:r>
          </a:p>
          <a:p>
            <a:pPr marL="457200" indent="-457200" algn="just" eaLnBrk="0" hangingPunct="0"/>
            <a:r>
              <a:rPr lang="es-ES_tradnl" sz="2000" b="1">
                <a:solidFill>
                  <a:schemeClr val="accent2"/>
                </a:solidFill>
                <a:latin typeface="Comic Sans MS" pitchFamily="66" charset="0"/>
                <a:cs typeface="Times New Roman" pitchFamily="18" charset="0"/>
              </a:rPr>
              <a:t> </a:t>
            </a:r>
          </a:p>
          <a:p>
            <a:pPr marL="2286000" lvl="4" indent="-457200" algn="just" eaLnBrk="0" hangingPunct="0"/>
            <a:r>
              <a:rPr lang="es-ES_tradnl" sz="2000" b="1">
                <a:solidFill>
                  <a:schemeClr val="accent2"/>
                </a:solidFill>
                <a:latin typeface="Comic Sans MS" pitchFamily="66" charset="0"/>
                <a:cs typeface="Times New Roman" pitchFamily="18" charset="0"/>
              </a:rPr>
              <a:t>Paso	% Recuperación</a:t>
            </a:r>
          </a:p>
          <a:p>
            <a:pPr marL="2286000" lvl="4" indent="-457200" algn="just" eaLnBrk="0" hangingPunct="0"/>
            <a:r>
              <a:rPr lang="es-ES_tradnl" sz="2000" b="1">
                <a:solidFill>
                  <a:schemeClr val="accent2"/>
                </a:solidFill>
                <a:latin typeface="Comic Sans MS" pitchFamily="66" charset="0"/>
                <a:cs typeface="Times New Roman" pitchFamily="18" charset="0"/>
              </a:rPr>
              <a:t> </a:t>
            </a:r>
          </a:p>
          <a:p>
            <a:pPr marL="2286000" lvl="4" indent="-457200" algn="just" eaLnBrk="0" hangingPunct="0"/>
            <a:r>
              <a:rPr lang="es-ES_tradnl" sz="2000" b="1">
                <a:solidFill>
                  <a:schemeClr val="accent2"/>
                </a:solidFill>
                <a:latin typeface="Comic Sans MS" pitchFamily="66" charset="0"/>
                <a:cs typeface="Times New Roman" pitchFamily="18" charset="0"/>
              </a:rPr>
              <a:t>1			63.0</a:t>
            </a:r>
          </a:p>
          <a:p>
            <a:pPr marL="2286000" lvl="4" indent="-457200" algn="just" eaLnBrk="0" hangingPunct="0"/>
            <a:r>
              <a:rPr lang="es-ES_tradnl" sz="2000" b="1">
                <a:solidFill>
                  <a:schemeClr val="accent2"/>
                </a:solidFill>
                <a:latin typeface="Comic Sans MS" pitchFamily="66" charset="0"/>
                <a:cs typeface="Times New Roman" pitchFamily="18" charset="0"/>
              </a:rPr>
              <a:t>2			79.0</a:t>
            </a:r>
          </a:p>
          <a:p>
            <a:pPr marL="2286000" lvl="4" indent="-457200" algn="just" eaLnBrk="0" hangingPunct="0"/>
            <a:r>
              <a:rPr lang="es-ES_tradnl" sz="2000" b="1">
                <a:solidFill>
                  <a:schemeClr val="accent2"/>
                </a:solidFill>
                <a:latin typeface="Comic Sans MS" pitchFamily="66" charset="0"/>
                <a:cs typeface="Times New Roman" pitchFamily="18" charset="0"/>
              </a:rPr>
              <a:t>5			96.0</a:t>
            </a:r>
          </a:p>
          <a:p>
            <a:pPr marL="2286000" lvl="4" indent="-457200" algn="just" eaLnBrk="0" hangingPunct="0"/>
            <a:r>
              <a:rPr lang="es-ES_tradnl" sz="2000" b="1">
                <a:solidFill>
                  <a:schemeClr val="accent2"/>
                </a:solidFill>
                <a:latin typeface="Comic Sans MS" pitchFamily="66" charset="0"/>
                <a:cs typeface="Times New Roman" pitchFamily="18" charset="0"/>
              </a:rPr>
              <a:t>10	  		99.9</a:t>
            </a:r>
          </a:p>
          <a:p>
            <a:pPr marL="457200" indent="-457200" algn="just" eaLnBrk="0" hangingPunct="0"/>
            <a:endParaRPr lang="es-ES_tradnl" sz="2000" b="1">
              <a:solidFill>
                <a:schemeClr val="accent2"/>
              </a:solidFill>
              <a:latin typeface="Comic Sans MS" pitchFamily="66" charset="0"/>
              <a:cs typeface="Times New Roman" pitchFamily="18" charset="0"/>
            </a:endParaRPr>
          </a:p>
          <a:p>
            <a:pPr marL="457200" indent="-457200" algn="just" eaLnBrk="0" hangingPunct="0">
              <a:buFontTx/>
              <a:buAutoNum type="arabicPeriod"/>
            </a:pPr>
            <a:r>
              <a:rPr lang="es-ES_tradnl" sz="2000" b="1">
                <a:solidFill>
                  <a:schemeClr val="accent2"/>
                </a:solidFill>
                <a:latin typeface="Comic Sans MS" pitchFamily="66" charset="0"/>
                <a:cs typeface="Times New Roman" pitchFamily="18" charset="0"/>
              </a:rPr>
              <a:t>Estime el valor de la constante cinética de rompimiento.</a:t>
            </a:r>
          </a:p>
          <a:p>
            <a:pPr marL="457200" indent="-457200" algn="just" eaLnBrk="0" hangingPunct="0">
              <a:buFontTx/>
              <a:buAutoNum type="arabicPeriod"/>
            </a:pPr>
            <a:r>
              <a:rPr lang="es-ES_tradnl" sz="2000" b="1">
                <a:solidFill>
                  <a:schemeClr val="accent2"/>
                </a:solidFill>
                <a:latin typeface="Comic Sans MS" pitchFamily="66" charset="0"/>
                <a:cs typeface="Times New Roman" pitchFamily="18" charset="0"/>
              </a:rPr>
              <a:t>Estime el número de pasos para liberar el 93% de la enzima.</a:t>
            </a:r>
            <a:r>
              <a:rPr lang="es-ES" sz="2000" b="1">
                <a:solidFill>
                  <a:schemeClr val="accent2"/>
                </a:solidFill>
                <a:latin typeface="Comic Sans MS" pitchFamily="66" charset="0"/>
                <a:cs typeface="Times New Roman" pitchFamily="18" charset="0"/>
              </a:rPr>
              <a:t> </a:t>
            </a:r>
            <a:endParaRPr lang="es-ES_tradnl" sz="2000" b="1">
              <a:solidFill>
                <a:schemeClr val="accent2"/>
              </a:solidFill>
              <a:latin typeface="Comic Sans MS" pitchFamily="66" charset="0"/>
              <a:cs typeface="Times New Roman" pitchFamily="18"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6370" name="Object 2"/>
          <p:cNvGraphicFramePr>
            <a:graphicFrameLocks noChangeAspect="1"/>
          </p:cNvGraphicFramePr>
          <p:nvPr/>
        </p:nvGraphicFramePr>
        <p:xfrm>
          <a:off x="381000" y="228600"/>
          <a:ext cx="5334000" cy="1560513"/>
        </p:xfrm>
        <a:graphic>
          <a:graphicData uri="http://schemas.openxmlformats.org/presentationml/2006/ole">
            <p:oleObj spid="_x0000_s186370" name="Hoja de cálculo" r:id="rId3" imgW="3057934" imgH="895842" progId="Excel.Sheet.8">
              <p:embed/>
            </p:oleObj>
          </a:graphicData>
        </a:graphic>
      </p:graphicFrame>
      <p:graphicFrame>
        <p:nvGraphicFramePr>
          <p:cNvPr id="186371" name="Object 3"/>
          <p:cNvGraphicFramePr>
            <a:graphicFrameLocks noChangeAspect="1"/>
          </p:cNvGraphicFramePr>
          <p:nvPr/>
        </p:nvGraphicFramePr>
        <p:xfrm>
          <a:off x="457200" y="1905000"/>
          <a:ext cx="4657725" cy="2438400"/>
        </p:xfrm>
        <a:graphic>
          <a:graphicData uri="http://schemas.openxmlformats.org/presentationml/2006/ole">
            <p:oleObj spid="_x0000_s186371" name="Gráfico" r:id="rId4" imgW="4658247" imgH="2438880" progId="Excel.Chart.8">
              <p:embed/>
            </p:oleObj>
          </a:graphicData>
        </a:graphic>
      </p:graphicFrame>
      <p:graphicFrame>
        <p:nvGraphicFramePr>
          <p:cNvPr id="186372" name="Object 4"/>
          <p:cNvGraphicFramePr>
            <a:graphicFrameLocks noChangeAspect="1"/>
          </p:cNvGraphicFramePr>
          <p:nvPr/>
        </p:nvGraphicFramePr>
        <p:xfrm>
          <a:off x="609600" y="4572000"/>
          <a:ext cx="4057650" cy="1123950"/>
        </p:xfrm>
        <a:graphic>
          <a:graphicData uri="http://schemas.openxmlformats.org/presentationml/2006/ole">
            <p:oleObj spid="_x0000_s186372" name="Ecuación" r:id="rId5" imgW="1924920" imgH="544320" progId="Equation.3">
              <p:embed/>
            </p:oleObj>
          </a:graphicData>
        </a:graphic>
      </p:graphicFrame>
      <p:sp>
        <p:nvSpPr>
          <p:cNvPr id="186373" name="Text Box 5"/>
          <p:cNvSpPr txBox="1">
            <a:spLocks noChangeArrowheads="1"/>
          </p:cNvSpPr>
          <p:nvPr/>
        </p:nvSpPr>
        <p:spPr bwMode="auto">
          <a:xfrm>
            <a:off x="457200" y="6172200"/>
            <a:ext cx="4724400" cy="366713"/>
          </a:xfrm>
          <a:prstGeom prst="rect">
            <a:avLst/>
          </a:prstGeom>
          <a:noFill/>
          <a:ln w="9525">
            <a:noFill/>
            <a:miter lim="800000"/>
            <a:headEnd/>
            <a:tailEnd/>
          </a:ln>
          <a:effectLst/>
        </p:spPr>
        <p:txBody>
          <a:bodyPr>
            <a:spAutoFit/>
          </a:bodyPr>
          <a:lstStyle/>
          <a:p>
            <a:pPr>
              <a:spcBef>
                <a:spcPct val="50000"/>
              </a:spcBef>
            </a:pPr>
            <a:r>
              <a:rPr lang="es-ES"/>
              <a:t>Para R = 93%  </a:t>
            </a:r>
            <a:r>
              <a:rPr lang="es-ES">
                <a:sym typeface="Wingdings" pitchFamily="2" charset="2"/>
              </a:rPr>
              <a:t> N = 3</a:t>
            </a:r>
            <a:endParaRPr lang="es-E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ext Box 2"/>
          <p:cNvSpPr txBox="1">
            <a:spLocks noChangeArrowheads="1"/>
          </p:cNvSpPr>
          <p:nvPr/>
        </p:nvSpPr>
        <p:spPr bwMode="auto">
          <a:xfrm>
            <a:off x="609600" y="304800"/>
            <a:ext cx="7924800" cy="396875"/>
          </a:xfrm>
          <a:prstGeom prst="rect">
            <a:avLst/>
          </a:prstGeom>
          <a:noFill/>
          <a:ln w="9525">
            <a:noFill/>
            <a:miter lim="800000"/>
            <a:headEnd/>
            <a:tailEnd/>
          </a:ln>
          <a:effectLst/>
        </p:spPr>
        <p:txBody>
          <a:bodyPr>
            <a:spAutoFit/>
          </a:bodyPr>
          <a:lstStyle/>
          <a:p>
            <a:pPr marL="914400" lvl="1" indent="-457200" algn="ctr" eaLnBrk="0" hangingPunct="0"/>
            <a:r>
              <a:rPr lang="es-ES_tradnl" sz="2000" b="1" u="sng">
                <a:solidFill>
                  <a:schemeClr val="accent2"/>
                </a:solidFill>
                <a:latin typeface="Comic Sans MS" pitchFamily="66" charset="0"/>
                <a:cs typeface="Times New Roman" pitchFamily="18" charset="0"/>
              </a:rPr>
              <a:t>ESCALAMIENTO </a:t>
            </a:r>
          </a:p>
        </p:txBody>
      </p:sp>
      <p:graphicFrame>
        <p:nvGraphicFramePr>
          <p:cNvPr id="149507" name="Object 3"/>
          <p:cNvGraphicFramePr>
            <a:graphicFrameLocks noChangeAspect="1"/>
          </p:cNvGraphicFramePr>
          <p:nvPr/>
        </p:nvGraphicFramePr>
        <p:xfrm>
          <a:off x="3748088" y="3319463"/>
          <a:ext cx="1647825" cy="219075"/>
        </p:xfrm>
        <a:graphic>
          <a:graphicData uri="http://schemas.openxmlformats.org/presentationml/2006/ole">
            <p:oleObj spid="_x0000_s149507" name="Fotografía de Photo Editor" r:id="rId3" imgW="1647619" imgH="219222" progId="MSPhotoEd.3">
              <p:embed/>
            </p:oleObj>
          </a:graphicData>
        </a:graphic>
      </p:graphicFrame>
      <p:graphicFrame>
        <p:nvGraphicFramePr>
          <p:cNvPr id="149508" name="Object 4"/>
          <p:cNvGraphicFramePr>
            <a:graphicFrameLocks noChangeAspect="1"/>
          </p:cNvGraphicFramePr>
          <p:nvPr/>
        </p:nvGraphicFramePr>
        <p:xfrm>
          <a:off x="3748088" y="3319463"/>
          <a:ext cx="1647825" cy="219075"/>
        </p:xfrm>
        <a:graphic>
          <a:graphicData uri="http://schemas.openxmlformats.org/presentationml/2006/ole">
            <p:oleObj spid="_x0000_s149508" name="Fotografía de Photo Editor" r:id="rId4" imgW="1647619" imgH="219222" progId="MSPhotoEd.3">
              <p:embed/>
            </p:oleObj>
          </a:graphicData>
        </a:graphic>
      </p:graphicFrame>
      <p:sp>
        <p:nvSpPr>
          <p:cNvPr id="149509" name="Text Box 5"/>
          <p:cNvSpPr txBox="1">
            <a:spLocks noChangeArrowheads="1"/>
          </p:cNvSpPr>
          <p:nvPr/>
        </p:nvSpPr>
        <p:spPr bwMode="auto">
          <a:xfrm>
            <a:off x="0" y="1066800"/>
            <a:ext cx="8077200" cy="701675"/>
          </a:xfrm>
          <a:prstGeom prst="rect">
            <a:avLst/>
          </a:prstGeom>
          <a:noFill/>
          <a:ln w="9525">
            <a:noFill/>
            <a:miter lim="800000"/>
            <a:headEnd/>
            <a:tailEnd/>
          </a:ln>
          <a:effectLst/>
        </p:spPr>
        <p:txBody>
          <a:bodyPr>
            <a:spAutoFit/>
          </a:bodyPr>
          <a:lstStyle/>
          <a:p>
            <a:pPr marL="457200" indent="-457200" algn="just" eaLnBrk="0" hangingPunct="0"/>
            <a:r>
              <a:rPr lang="es-ES_tradnl" sz="2000" b="1">
                <a:solidFill>
                  <a:schemeClr val="accent2"/>
                </a:solidFill>
                <a:latin typeface="Comic Sans MS" pitchFamily="66" charset="0"/>
                <a:cs typeface="Times New Roman" pitchFamily="18" charset="0"/>
              </a:rPr>
              <a:t>	El escalamiento se hace en base al factor “</a:t>
            </a:r>
            <a:r>
              <a:rPr lang="es-ES_tradnl" sz="2000" b="1">
                <a:solidFill>
                  <a:schemeClr val="accent2"/>
                </a:solidFill>
                <a:latin typeface="Symbol" pitchFamily="18" charset="2"/>
                <a:cs typeface="Times New Roman" pitchFamily="18" charset="0"/>
              </a:rPr>
              <a:t>Q</a:t>
            </a:r>
            <a:r>
              <a:rPr lang="es-ES_tradnl" sz="2000" b="1">
                <a:solidFill>
                  <a:schemeClr val="accent2"/>
                </a:solidFill>
                <a:latin typeface="Comic Sans MS" pitchFamily="66" charset="0"/>
                <a:cs typeface="Times New Roman" pitchFamily="18" charset="0"/>
              </a:rPr>
              <a:t>” que se define como:	</a:t>
            </a:r>
          </a:p>
        </p:txBody>
      </p:sp>
      <p:grpSp>
        <p:nvGrpSpPr>
          <p:cNvPr id="149510" name="Group 6"/>
          <p:cNvGrpSpPr>
            <a:grpSpLocks/>
          </p:cNvGrpSpPr>
          <p:nvPr/>
        </p:nvGrpSpPr>
        <p:grpSpPr bwMode="auto">
          <a:xfrm>
            <a:off x="533400" y="3962400"/>
            <a:ext cx="7848600" cy="2017713"/>
            <a:chOff x="240" y="1488"/>
            <a:chExt cx="4944" cy="1534"/>
          </a:xfrm>
        </p:grpSpPr>
        <p:sp>
          <p:nvSpPr>
            <p:cNvPr id="149511" name="Text Box 7"/>
            <p:cNvSpPr txBox="1">
              <a:spLocks noChangeArrowheads="1"/>
            </p:cNvSpPr>
            <p:nvPr/>
          </p:nvSpPr>
          <p:spPr bwMode="auto">
            <a:xfrm>
              <a:off x="240" y="2257"/>
              <a:ext cx="4656" cy="765"/>
            </a:xfrm>
            <a:prstGeom prst="rect">
              <a:avLst/>
            </a:prstGeom>
            <a:noFill/>
            <a:ln w="9525">
              <a:noFill/>
              <a:miter lim="800000"/>
              <a:headEnd/>
              <a:tailEnd/>
            </a:ln>
            <a:effectLst/>
          </p:spPr>
          <p:txBody>
            <a:bodyPr>
              <a:spAutoFit/>
            </a:bodyPr>
            <a:lstStyle/>
            <a:p>
              <a:pPr marL="457200" indent="-457200" algn="just" eaLnBrk="0" hangingPunct="0"/>
              <a:r>
                <a:rPr lang="es-ES_tradnl" sz="2000" b="1">
                  <a:solidFill>
                    <a:schemeClr val="accent2"/>
                  </a:solidFill>
                  <a:latin typeface="Comic Sans MS" pitchFamily="66" charset="0"/>
                  <a:cs typeface="Times New Roman" pitchFamily="18" charset="0"/>
                </a:rPr>
                <a:t>	F: Caudal a tratar</a:t>
              </a:r>
            </a:p>
            <a:p>
              <a:pPr marL="457200" indent="-457200" algn="just" eaLnBrk="0" hangingPunct="0"/>
              <a:r>
                <a:rPr lang="es-ES_tradnl" sz="2000" b="1">
                  <a:solidFill>
                    <a:schemeClr val="accent2"/>
                  </a:solidFill>
                  <a:latin typeface="Comic Sans MS" pitchFamily="66" charset="0"/>
                  <a:cs typeface="Times New Roman" pitchFamily="18" charset="0"/>
                </a:rPr>
                <a:t>	V: Volumen a tratar por pasada</a:t>
              </a:r>
            </a:p>
            <a:p>
              <a:pPr marL="457200" indent="-457200" algn="just" eaLnBrk="0" hangingPunct="0"/>
              <a:r>
                <a:rPr lang="es-ES_tradnl" sz="2000" b="1">
                  <a:solidFill>
                    <a:schemeClr val="accent2"/>
                  </a:solidFill>
                  <a:latin typeface="Comic Sans MS" pitchFamily="66" charset="0"/>
                  <a:cs typeface="Times New Roman" pitchFamily="18" charset="0"/>
                </a:rPr>
                <a:t>	P: Presión</a:t>
              </a:r>
            </a:p>
          </p:txBody>
        </p:sp>
        <p:grpSp>
          <p:nvGrpSpPr>
            <p:cNvPr id="149512" name="Group 8"/>
            <p:cNvGrpSpPr>
              <a:grpSpLocks/>
            </p:cNvGrpSpPr>
            <p:nvPr/>
          </p:nvGrpSpPr>
          <p:grpSpPr bwMode="auto">
            <a:xfrm>
              <a:off x="480" y="1488"/>
              <a:ext cx="4704" cy="622"/>
              <a:chOff x="480" y="1488"/>
              <a:chExt cx="4704" cy="622"/>
            </a:xfrm>
          </p:grpSpPr>
          <p:graphicFrame>
            <p:nvGraphicFramePr>
              <p:cNvPr id="149513" name="Object 9"/>
              <p:cNvGraphicFramePr>
                <a:graphicFrameLocks noChangeAspect="1"/>
              </p:cNvGraphicFramePr>
              <p:nvPr/>
            </p:nvGraphicFramePr>
            <p:xfrm>
              <a:off x="689" y="1882"/>
              <a:ext cx="2369" cy="228"/>
            </p:xfrm>
            <a:graphic>
              <a:graphicData uri="http://schemas.openxmlformats.org/presentationml/2006/ole">
                <p:oleObj spid="_x0000_s149513" name="Ecuación" r:id="rId5" imgW="2209680" imgH="215640" progId="Equation.3">
                  <p:embed/>
                </p:oleObj>
              </a:graphicData>
            </a:graphic>
          </p:graphicFrame>
          <p:sp>
            <p:nvSpPr>
              <p:cNvPr id="149514" name="Text Box 10"/>
              <p:cNvSpPr txBox="1">
                <a:spLocks noChangeArrowheads="1"/>
              </p:cNvSpPr>
              <p:nvPr/>
            </p:nvSpPr>
            <p:spPr bwMode="auto">
              <a:xfrm>
                <a:off x="480" y="1488"/>
                <a:ext cx="4704" cy="302"/>
              </a:xfrm>
              <a:prstGeom prst="rect">
                <a:avLst/>
              </a:prstGeom>
              <a:noFill/>
              <a:ln w="9525">
                <a:noFill/>
                <a:miter lim="800000"/>
                <a:headEnd/>
                <a:tailEnd/>
              </a:ln>
              <a:effectLst/>
            </p:spPr>
            <p:txBody>
              <a:bodyPr>
                <a:spAutoFit/>
              </a:bodyPr>
              <a:lstStyle/>
              <a:p>
                <a:pPr algn="just" eaLnBrk="0" hangingPunct="0"/>
                <a:r>
                  <a:rPr lang="es-ES_tradnl" sz="2000" b="1">
                    <a:solidFill>
                      <a:schemeClr val="accent2"/>
                    </a:solidFill>
                    <a:latin typeface="Comic Sans MS" pitchFamily="66" charset="0"/>
                    <a:cs typeface="Times New Roman" pitchFamily="18" charset="0"/>
                  </a:rPr>
                  <a:t>La Potencia consumida se determina como:</a:t>
                </a:r>
                <a:endParaRPr lang="es-ES" sz="2400"/>
              </a:p>
            </p:txBody>
          </p:sp>
        </p:grpSp>
      </p:grpSp>
      <p:graphicFrame>
        <p:nvGraphicFramePr>
          <p:cNvPr id="149515" name="Object 11"/>
          <p:cNvGraphicFramePr>
            <a:graphicFrameLocks noChangeAspect="1"/>
          </p:cNvGraphicFramePr>
          <p:nvPr/>
        </p:nvGraphicFramePr>
        <p:xfrm>
          <a:off x="1889125" y="2305050"/>
          <a:ext cx="3783013" cy="660400"/>
        </p:xfrm>
        <a:graphic>
          <a:graphicData uri="http://schemas.openxmlformats.org/presentationml/2006/ole">
            <p:oleObj spid="_x0000_s149515" name="Ecuación" r:id="rId6" imgW="2222280" imgH="393480" progId="Equation.3">
              <p:embed/>
            </p:oleObj>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0530" name="Object 2"/>
          <p:cNvGraphicFramePr>
            <a:graphicFrameLocks noChangeAspect="1"/>
          </p:cNvGraphicFramePr>
          <p:nvPr/>
        </p:nvGraphicFramePr>
        <p:xfrm>
          <a:off x="3748088" y="3319463"/>
          <a:ext cx="1647825" cy="219075"/>
        </p:xfrm>
        <a:graphic>
          <a:graphicData uri="http://schemas.openxmlformats.org/presentationml/2006/ole">
            <p:oleObj spid="_x0000_s150530" name="Fotografía de Photo Editor" r:id="rId3" imgW="1647619" imgH="219222" progId="MSPhotoEd.3">
              <p:embed/>
            </p:oleObj>
          </a:graphicData>
        </a:graphic>
      </p:graphicFrame>
      <p:graphicFrame>
        <p:nvGraphicFramePr>
          <p:cNvPr id="150531" name="Object 3"/>
          <p:cNvGraphicFramePr>
            <a:graphicFrameLocks noChangeAspect="1"/>
          </p:cNvGraphicFramePr>
          <p:nvPr/>
        </p:nvGraphicFramePr>
        <p:xfrm>
          <a:off x="3748088" y="3319463"/>
          <a:ext cx="1647825" cy="219075"/>
        </p:xfrm>
        <a:graphic>
          <a:graphicData uri="http://schemas.openxmlformats.org/presentationml/2006/ole">
            <p:oleObj spid="_x0000_s150531" name="Fotografía de Photo Editor" r:id="rId4" imgW="1647619" imgH="219222" progId="MSPhotoEd.3">
              <p:embed/>
            </p:oleObj>
          </a:graphicData>
        </a:graphic>
      </p:graphicFrame>
      <p:sp>
        <p:nvSpPr>
          <p:cNvPr id="150532" name="Text Box 4"/>
          <p:cNvSpPr txBox="1">
            <a:spLocks noChangeArrowheads="1"/>
          </p:cNvSpPr>
          <p:nvPr/>
        </p:nvSpPr>
        <p:spPr bwMode="auto">
          <a:xfrm>
            <a:off x="533400" y="381000"/>
            <a:ext cx="8077200" cy="396875"/>
          </a:xfrm>
          <a:prstGeom prst="rect">
            <a:avLst/>
          </a:prstGeom>
          <a:noFill/>
          <a:ln w="9525">
            <a:noFill/>
            <a:miter lim="800000"/>
            <a:headEnd/>
            <a:tailEnd/>
          </a:ln>
          <a:effectLst/>
        </p:spPr>
        <p:txBody>
          <a:bodyPr>
            <a:spAutoFit/>
          </a:bodyPr>
          <a:lstStyle/>
          <a:p>
            <a:pPr marL="457200" indent="-457200" algn="just" eaLnBrk="0" hangingPunct="0"/>
            <a:r>
              <a:rPr lang="es-ES_tradnl" sz="2000" b="1">
                <a:solidFill>
                  <a:schemeClr val="accent2"/>
                </a:solidFill>
                <a:latin typeface="Comic Sans MS" pitchFamily="66" charset="0"/>
                <a:cs typeface="Times New Roman" pitchFamily="18" charset="0"/>
              </a:rPr>
              <a:t>El porcentaje de proteína liberada se calcula como:	</a:t>
            </a:r>
          </a:p>
        </p:txBody>
      </p:sp>
      <p:graphicFrame>
        <p:nvGraphicFramePr>
          <p:cNvPr id="150533" name="Object 5"/>
          <p:cNvGraphicFramePr>
            <a:graphicFrameLocks noChangeAspect="1"/>
          </p:cNvGraphicFramePr>
          <p:nvPr/>
        </p:nvGraphicFramePr>
        <p:xfrm>
          <a:off x="304800" y="1295400"/>
          <a:ext cx="8474075" cy="938213"/>
        </p:xfrm>
        <a:graphic>
          <a:graphicData uri="http://schemas.openxmlformats.org/presentationml/2006/ole">
            <p:oleObj spid="_x0000_s150533" name="Ecuación" r:id="rId5" imgW="4978080" imgH="558720" progId="Equation.3">
              <p:embed/>
            </p:oleObj>
          </a:graphicData>
        </a:graphic>
      </p:graphicFrame>
      <p:graphicFrame>
        <p:nvGraphicFramePr>
          <p:cNvPr id="150534" name="Object 6"/>
          <p:cNvGraphicFramePr>
            <a:graphicFrameLocks noChangeAspect="1"/>
          </p:cNvGraphicFramePr>
          <p:nvPr/>
        </p:nvGraphicFramePr>
        <p:xfrm>
          <a:off x="3394075" y="2970213"/>
          <a:ext cx="2268538" cy="725487"/>
        </p:xfrm>
        <a:graphic>
          <a:graphicData uri="http://schemas.openxmlformats.org/presentationml/2006/ole">
            <p:oleObj spid="_x0000_s150534" name="Ecuación" r:id="rId6" imgW="1333440" imgH="431640" progId="Equation.3">
              <p:embed/>
            </p:oleObj>
          </a:graphicData>
        </a:graphic>
      </p:graphicFrame>
      <p:sp>
        <p:nvSpPr>
          <p:cNvPr id="150535" name="Text Box 7"/>
          <p:cNvSpPr txBox="1">
            <a:spLocks noChangeArrowheads="1"/>
          </p:cNvSpPr>
          <p:nvPr/>
        </p:nvSpPr>
        <p:spPr bwMode="auto">
          <a:xfrm>
            <a:off x="381000" y="2590800"/>
            <a:ext cx="8077200" cy="396875"/>
          </a:xfrm>
          <a:prstGeom prst="rect">
            <a:avLst/>
          </a:prstGeom>
          <a:noFill/>
          <a:ln w="9525">
            <a:noFill/>
            <a:miter lim="800000"/>
            <a:headEnd/>
            <a:tailEnd/>
          </a:ln>
          <a:effectLst/>
        </p:spPr>
        <p:txBody>
          <a:bodyPr>
            <a:spAutoFit/>
          </a:bodyPr>
          <a:lstStyle/>
          <a:p>
            <a:pPr marL="457200" indent="-457200" algn="just" eaLnBrk="0" hangingPunct="0"/>
            <a:r>
              <a:rPr lang="es-ES_tradnl" sz="2000" b="1">
                <a:solidFill>
                  <a:schemeClr val="accent2"/>
                </a:solidFill>
                <a:latin typeface="Comic Sans MS" pitchFamily="66" charset="0"/>
                <a:cs typeface="Times New Roman" pitchFamily="18" charset="0"/>
              </a:rPr>
              <a:t>Luego</a:t>
            </a:r>
          </a:p>
        </p:txBody>
      </p:sp>
      <p:sp>
        <p:nvSpPr>
          <p:cNvPr id="150536" name="Text Box 8"/>
          <p:cNvSpPr txBox="1">
            <a:spLocks noChangeArrowheads="1"/>
          </p:cNvSpPr>
          <p:nvPr/>
        </p:nvSpPr>
        <p:spPr bwMode="auto">
          <a:xfrm>
            <a:off x="381000" y="4267200"/>
            <a:ext cx="8077200" cy="701675"/>
          </a:xfrm>
          <a:prstGeom prst="rect">
            <a:avLst/>
          </a:prstGeom>
          <a:noFill/>
          <a:ln w="9525">
            <a:noFill/>
            <a:miter lim="800000"/>
            <a:headEnd/>
            <a:tailEnd/>
          </a:ln>
          <a:effectLst/>
        </p:spPr>
        <p:txBody>
          <a:bodyPr>
            <a:spAutoFit/>
          </a:bodyPr>
          <a:lstStyle/>
          <a:p>
            <a:pPr marL="457200" indent="-457200" algn="just" eaLnBrk="0" hangingPunct="0"/>
            <a:r>
              <a:rPr lang="es-ES_tradnl" sz="2000" b="1">
                <a:solidFill>
                  <a:schemeClr val="accent2"/>
                </a:solidFill>
                <a:latin typeface="Comic Sans MS" pitchFamily="66" charset="0"/>
                <a:cs typeface="Times New Roman" pitchFamily="18" charset="0"/>
              </a:rPr>
              <a:t>	Se puede encontrar la presión de operación óptima que maximiza Q, para un número de pasadas dada:</a:t>
            </a:r>
          </a:p>
        </p:txBody>
      </p:sp>
      <p:graphicFrame>
        <p:nvGraphicFramePr>
          <p:cNvPr id="150537" name="Object 9"/>
          <p:cNvGraphicFramePr>
            <a:graphicFrameLocks noChangeAspect="1"/>
          </p:cNvGraphicFramePr>
          <p:nvPr/>
        </p:nvGraphicFramePr>
        <p:xfrm>
          <a:off x="2622550" y="5276850"/>
          <a:ext cx="842963" cy="661988"/>
        </p:xfrm>
        <a:graphic>
          <a:graphicData uri="http://schemas.openxmlformats.org/presentationml/2006/ole">
            <p:oleObj spid="_x0000_s150537" name="Ecuación" r:id="rId7" imgW="495000" imgH="393480" progId="Equation.3">
              <p:embed/>
            </p:oleObj>
          </a:graphicData>
        </a:graphic>
      </p:graphicFrame>
      <p:graphicFrame>
        <p:nvGraphicFramePr>
          <p:cNvPr id="150538" name="Object 10"/>
          <p:cNvGraphicFramePr>
            <a:graphicFrameLocks noChangeAspect="1"/>
          </p:cNvGraphicFramePr>
          <p:nvPr/>
        </p:nvGraphicFramePr>
        <p:xfrm>
          <a:off x="5527675" y="5332413"/>
          <a:ext cx="952500" cy="704850"/>
        </p:xfrm>
        <a:graphic>
          <a:graphicData uri="http://schemas.openxmlformats.org/presentationml/2006/ole">
            <p:oleObj spid="_x0000_s150538" name="Ecuación" r:id="rId8" imgW="558720" imgH="419040" progId="Equation.3">
              <p:embed/>
            </p:oleObj>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1554" name="Object 2"/>
          <p:cNvGraphicFramePr>
            <a:graphicFrameLocks noChangeAspect="1"/>
          </p:cNvGraphicFramePr>
          <p:nvPr/>
        </p:nvGraphicFramePr>
        <p:xfrm>
          <a:off x="3748088" y="3319463"/>
          <a:ext cx="1647825" cy="219075"/>
        </p:xfrm>
        <a:graphic>
          <a:graphicData uri="http://schemas.openxmlformats.org/presentationml/2006/ole">
            <p:oleObj spid="_x0000_s151554" name="Fotografía de Photo Editor" r:id="rId3" imgW="1647619" imgH="219222" progId="MSPhotoEd.3">
              <p:embed/>
            </p:oleObj>
          </a:graphicData>
        </a:graphic>
      </p:graphicFrame>
      <p:graphicFrame>
        <p:nvGraphicFramePr>
          <p:cNvPr id="151555" name="Object 3"/>
          <p:cNvGraphicFramePr>
            <a:graphicFrameLocks noChangeAspect="1"/>
          </p:cNvGraphicFramePr>
          <p:nvPr/>
        </p:nvGraphicFramePr>
        <p:xfrm>
          <a:off x="3748088" y="3319463"/>
          <a:ext cx="1647825" cy="219075"/>
        </p:xfrm>
        <a:graphic>
          <a:graphicData uri="http://schemas.openxmlformats.org/presentationml/2006/ole">
            <p:oleObj spid="_x0000_s151555" name="Fotografía de Photo Editor" r:id="rId4" imgW="1647619" imgH="219222" progId="MSPhotoEd.3">
              <p:embed/>
            </p:oleObj>
          </a:graphicData>
        </a:graphic>
      </p:graphicFrame>
      <p:sp>
        <p:nvSpPr>
          <p:cNvPr id="151556" name="Text Box 4"/>
          <p:cNvSpPr txBox="1">
            <a:spLocks noChangeArrowheads="1"/>
          </p:cNvSpPr>
          <p:nvPr/>
        </p:nvSpPr>
        <p:spPr bwMode="auto">
          <a:xfrm>
            <a:off x="228600" y="457200"/>
            <a:ext cx="8458200" cy="6188075"/>
          </a:xfrm>
          <a:prstGeom prst="rect">
            <a:avLst/>
          </a:prstGeom>
          <a:noFill/>
          <a:ln w="9525">
            <a:noFill/>
            <a:miter lim="800000"/>
            <a:headEnd/>
            <a:tailEnd/>
          </a:ln>
          <a:effectLst/>
        </p:spPr>
        <p:txBody>
          <a:bodyPr>
            <a:spAutoFit/>
          </a:bodyPr>
          <a:lstStyle/>
          <a:p>
            <a:pPr marL="457200" indent="-457200" algn="just" eaLnBrk="0" hangingPunct="0"/>
            <a:r>
              <a:rPr lang="es-ES_tradnl" sz="2000" b="1">
                <a:solidFill>
                  <a:schemeClr val="accent2"/>
                </a:solidFill>
                <a:latin typeface="Comic Sans MS" pitchFamily="66" charset="0"/>
                <a:cs typeface="Times New Roman" pitchFamily="18" charset="0"/>
              </a:rPr>
              <a:t>EJEMPLO 2</a:t>
            </a:r>
          </a:p>
          <a:p>
            <a:pPr marL="457200" indent="-457200" algn="just" eaLnBrk="0" hangingPunct="0"/>
            <a:r>
              <a:rPr lang="es-ES_tradnl" sz="2000" b="1">
                <a:solidFill>
                  <a:schemeClr val="accent2"/>
                </a:solidFill>
                <a:latin typeface="Comic Sans MS" pitchFamily="66" charset="0"/>
                <a:cs typeface="Times New Roman" pitchFamily="18" charset="0"/>
              </a:rPr>
              <a:t>	Células de Micrococcus son rotas, a 5º C,  en un homogenizador Manton-Gaulin que opera a presiones entre 200 y 550 kgf/cm</a:t>
            </a:r>
            <a:r>
              <a:rPr lang="es-ES_tradnl" sz="2000" b="1" baseline="30000">
                <a:solidFill>
                  <a:schemeClr val="accent2"/>
                </a:solidFill>
                <a:latin typeface="Comic Sans MS" pitchFamily="66" charset="0"/>
                <a:cs typeface="Times New Roman" pitchFamily="18" charset="0"/>
              </a:rPr>
              <a:t>2</a:t>
            </a:r>
            <a:r>
              <a:rPr lang="es-ES_tradnl" sz="2000" b="1">
                <a:solidFill>
                  <a:schemeClr val="accent2"/>
                </a:solidFill>
                <a:latin typeface="Comic Sans MS" pitchFamily="66" charset="0"/>
                <a:cs typeface="Times New Roman" pitchFamily="18" charset="0"/>
              </a:rPr>
              <a:t>. Se han realizado experimentos en el equipo obteniendo los diversos porcentajes de liberación de proteínas en función del número de pasadas.</a:t>
            </a:r>
          </a:p>
          <a:p>
            <a:pPr marL="457200" indent="-457200" algn="just" eaLnBrk="0" hangingPunct="0"/>
            <a:r>
              <a:rPr lang="es-ES_tradnl" sz="2000" b="1">
                <a:solidFill>
                  <a:schemeClr val="accent2"/>
                </a:solidFill>
                <a:latin typeface="Comic Sans MS" pitchFamily="66" charset="0"/>
                <a:cs typeface="Times New Roman" pitchFamily="18" charset="0"/>
              </a:rPr>
              <a:t> </a:t>
            </a:r>
          </a:p>
          <a:p>
            <a:pPr marL="457200" indent="-457200" algn="just" eaLnBrk="0" hangingPunct="0"/>
            <a:r>
              <a:rPr lang="es-ES_tradnl" sz="2000" b="1">
                <a:solidFill>
                  <a:schemeClr val="accent2"/>
                </a:solidFill>
                <a:latin typeface="Comic Sans MS" pitchFamily="66" charset="0"/>
                <a:cs typeface="Times New Roman" pitchFamily="18" charset="0"/>
              </a:rPr>
              <a:t> Tabla Nº2: Porcentaje de Rompimiento de Células</a:t>
            </a:r>
          </a:p>
          <a:p>
            <a:pPr marL="457200" indent="-457200" algn="ctr" eaLnBrk="0" hangingPunct="0"/>
            <a:r>
              <a:rPr lang="es-ES_tradnl" sz="2000" b="1">
                <a:solidFill>
                  <a:schemeClr val="accent2"/>
                </a:solidFill>
                <a:latin typeface="Comic Sans MS" pitchFamily="66" charset="0"/>
                <a:cs typeface="Times New Roman" pitchFamily="18" charset="0"/>
              </a:rPr>
              <a:t> </a:t>
            </a:r>
          </a:p>
          <a:p>
            <a:pPr marL="457200" indent="-457200" algn="ctr" eaLnBrk="0" hangingPunct="0"/>
            <a:endParaRPr lang="es-ES_tradnl" sz="2000" b="1">
              <a:solidFill>
                <a:schemeClr val="accent2"/>
              </a:solidFill>
              <a:latin typeface="Comic Sans MS" pitchFamily="66" charset="0"/>
              <a:cs typeface="Times New Roman" pitchFamily="18" charset="0"/>
            </a:endParaRPr>
          </a:p>
          <a:p>
            <a:pPr marL="457200" indent="-457200" algn="just" eaLnBrk="0" hangingPunct="0"/>
            <a:r>
              <a:rPr lang="es-ES_tradnl" sz="2000" b="1">
                <a:solidFill>
                  <a:schemeClr val="accent2"/>
                </a:solidFill>
                <a:latin typeface="Comic Sans MS" pitchFamily="66" charset="0"/>
                <a:cs typeface="Times New Roman" pitchFamily="18" charset="0"/>
              </a:rPr>
              <a:t> </a:t>
            </a:r>
          </a:p>
          <a:p>
            <a:pPr marL="457200" indent="-457200" algn="just" eaLnBrk="0" hangingPunct="0"/>
            <a:r>
              <a:rPr lang="es-ES_tradnl" sz="2000" b="1">
                <a:solidFill>
                  <a:schemeClr val="accent2"/>
                </a:solidFill>
                <a:latin typeface="Comic Sans MS" pitchFamily="66" charset="0"/>
                <a:cs typeface="Times New Roman" pitchFamily="18" charset="0"/>
              </a:rPr>
              <a:t>	</a:t>
            </a:r>
          </a:p>
          <a:p>
            <a:pPr marL="457200" indent="-457200" algn="just" eaLnBrk="0" hangingPunct="0"/>
            <a:endParaRPr lang="es-ES_tradnl" sz="2000" b="1">
              <a:solidFill>
                <a:schemeClr val="accent2"/>
              </a:solidFill>
              <a:latin typeface="Comic Sans MS" pitchFamily="66" charset="0"/>
              <a:cs typeface="Times New Roman" pitchFamily="18" charset="0"/>
            </a:endParaRPr>
          </a:p>
          <a:p>
            <a:pPr marL="457200" indent="-457200" algn="just" eaLnBrk="0" hangingPunct="0"/>
            <a:endParaRPr lang="es-ES_tradnl" sz="2000" b="1">
              <a:solidFill>
                <a:schemeClr val="accent2"/>
              </a:solidFill>
              <a:latin typeface="Comic Sans MS" pitchFamily="66" charset="0"/>
              <a:cs typeface="Times New Roman" pitchFamily="18" charset="0"/>
            </a:endParaRPr>
          </a:p>
          <a:p>
            <a:pPr marL="457200" indent="-457200" algn="just" eaLnBrk="0" hangingPunct="0"/>
            <a:endParaRPr lang="es-ES_tradnl" sz="2000" b="1">
              <a:solidFill>
                <a:schemeClr val="accent2"/>
              </a:solidFill>
              <a:latin typeface="Comic Sans MS" pitchFamily="66" charset="0"/>
              <a:cs typeface="Times New Roman" pitchFamily="18" charset="0"/>
            </a:endParaRPr>
          </a:p>
          <a:p>
            <a:pPr marL="457200" indent="-457200" algn="just" eaLnBrk="0" hangingPunct="0"/>
            <a:endParaRPr lang="es-ES_tradnl" sz="2000" b="1">
              <a:solidFill>
                <a:schemeClr val="accent2"/>
              </a:solidFill>
              <a:latin typeface="Comic Sans MS" pitchFamily="66" charset="0"/>
              <a:cs typeface="Times New Roman" pitchFamily="18" charset="0"/>
            </a:endParaRPr>
          </a:p>
          <a:p>
            <a:pPr marL="457200" indent="-457200" algn="just" eaLnBrk="0" hangingPunct="0"/>
            <a:r>
              <a:rPr lang="es-ES_tradnl" sz="2000" b="1">
                <a:solidFill>
                  <a:schemeClr val="accent2"/>
                </a:solidFill>
                <a:latin typeface="Comic Sans MS" pitchFamily="66" charset="0"/>
                <a:cs typeface="Times New Roman" pitchFamily="18" charset="0"/>
              </a:rPr>
              <a:t>Si se necesita liberar el 80% de las células indique :</a:t>
            </a:r>
          </a:p>
          <a:p>
            <a:pPr marL="457200" indent="-457200" algn="just" eaLnBrk="0" hangingPunct="0"/>
            <a:r>
              <a:rPr lang="es-ES_tradnl" sz="2000" b="1">
                <a:solidFill>
                  <a:schemeClr val="accent2"/>
                </a:solidFill>
                <a:latin typeface="Comic Sans MS" pitchFamily="66" charset="0"/>
                <a:cs typeface="Times New Roman" pitchFamily="18" charset="0"/>
              </a:rPr>
              <a:t> </a:t>
            </a:r>
          </a:p>
          <a:p>
            <a:pPr marL="457200" indent="-457200" algn="just" eaLnBrk="0" hangingPunct="0"/>
            <a:r>
              <a:rPr lang="es-ES_tradnl" sz="2000" b="1">
                <a:solidFill>
                  <a:schemeClr val="accent2"/>
                </a:solidFill>
                <a:latin typeface="Comic Sans MS" pitchFamily="66" charset="0"/>
                <a:cs typeface="Times New Roman" pitchFamily="18" charset="0"/>
              </a:rPr>
              <a:t>	¿Que condiciones de Operación son más convenientes: trabajar a una presión de 230 ó 430 (kgf/cm</a:t>
            </a:r>
            <a:r>
              <a:rPr lang="es-ES_tradnl" sz="2000" b="1" baseline="30000">
                <a:solidFill>
                  <a:schemeClr val="accent2"/>
                </a:solidFill>
                <a:latin typeface="Comic Sans MS" pitchFamily="66" charset="0"/>
                <a:cs typeface="Times New Roman" pitchFamily="18" charset="0"/>
              </a:rPr>
              <a:t>2</a:t>
            </a:r>
            <a:r>
              <a:rPr lang="es-ES_tradnl" sz="2000" b="1">
                <a:solidFill>
                  <a:schemeClr val="accent2"/>
                </a:solidFill>
                <a:latin typeface="Comic Sans MS" pitchFamily="66" charset="0"/>
                <a:cs typeface="Times New Roman" pitchFamily="18" charset="0"/>
              </a:rPr>
              <a:t>)? .</a:t>
            </a:r>
            <a:r>
              <a:rPr lang="es-ES" sz="2000" b="1">
                <a:solidFill>
                  <a:schemeClr val="accent2"/>
                </a:solidFill>
                <a:latin typeface="Comic Sans MS" pitchFamily="66" charset="0"/>
                <a:cs typeface="Times New Roman" pitchFamily="18" charset="0"/>
              </a:rPr>
              <a:t> </a:t>
            </a:r>
            <a:endParaRPr lang="es-ES_tradnl" sz="2000" b="1">
              <a:solidFill>
                <a:schemeClr val="accent2"/>
              </a:solidFill>
              <a:latin typeface="Comic Sans MS" pitchFamily="66" charset="0"/>
              <a:cs typeface="Times New Roman" pitchFamily="18" charset="0"/>
            </a:endParaRPr>
          </a:p>
        </p:txBody>
      </p:sp>
      <p:graphicFrame>
        <p:nvGraphicFramePr>
          <p:cNvPr id="151557" name="Group 5"/>
          <p:cNvGraphicFramePr>
            <a:graphicFrameLocks noGrp="1"/>
          </p:cNvGraphicFramePr>
          <p:nvPr/>
        </p:nvGraphicFramePr>
        <p:xfrm>
          <a:off x="1752600" y="3048000"/>
          <a:ext cx="6462713" cy="2182179"/>
        </p:xfrm>
        <a:graphic>
          <a:graphicData uri="http://schemas.openxmlformats.org/drawingml/2006/table">
            <a:tbl>
              <a:tblPr/>
              <a:tblGrid>
                <a:gridCol w="1614488"/>
                <a:gridCol w="1617662"/>
                <a:gridCol w="1612900"/>
                <a:gridCol w="1617663"/>
              </a:tblGrid>
              <a:tr h="3476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0" i="0" u="none" strike="noStrike" cap="none" normalizeH="0" baseline="0" smtClean="0">
                          <a:ln>
                            <a:noFill/>
                          </a:ln>
                          <a:solidFill>
                            <a:srgbClr val="A50021"/>
                          </a:solidFill>
                          <a:effectLst/>
                          <a:latin typeface="Comic Sans MS" pitchFamily="66" charset="0"/>
                        </a:rPr>
                        <a:t>Nº Pasadas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s-CL" sz="2000" b="0" i="0" u="none" strike="noStrike" cap="none" normalizeH="0" baseline="0" smtClean="0">
                        <a:ln>
                          <a:noFill/>
                        </a:ln>
                        <a:solidFill>
                          <a:srgbClr val="A50021"/>
                        </a:solidFill>
                        <a:effectLst/>
                        <a:latin typeface="Comic Sans MS"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0" i="0" u="none" strike="noStrike" cap="none" normalizeH="0" baseline="0" smtClean="0">
                          <a:ln>
                            <a:noFill/>
                          </a:ln>
                          <a:solidFill>
                            <a:srgbClr val="A50021"/>
                          </a:solidFill>
                          <a:effectLst/>
                          <a:latin typeface="Comic Sans MS" pitchFamily="66" charset="0"/>
                        </a:rPr>
                        <a:t>Presión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s-CL" sz="2000" b="0" i="0" u="none" strike="noStrike" cap="none" normalizeH="0" baseline="0" smtClean="0">
                        <a:ln>
                          <a:noFill/>
                        </a:ln>
                        <a:solidFill>
                          <a:srgbClr val="A50021"/>
                        </a:solidFill>
                        <a:effectLst/>
                        <a:latin typeface="Comic Sans MS" pitchFamily="66"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60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s-CL" sz="2000" b="0" i="0" u="none" strike="noStrike" cap="none" normalizeH="0" baseline="0" smtClean="0">
                        <a:ln>
                          <a:noFill/>
                        </a:ln>
                        <a:solidFill>
                          <a:srgbClr val="A50021"/>
                        </a:solidFill>
                        <a:effectLst/>
                        <a:latin typeface="Comic Sans MS" pitchFamily="66"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0" i="0" u="none" strike="noStrike" cap="none" normalizeH="0" baseline="0" smtClean="0">
                          <a:ln>
                            <a:noFill/>
                          </a:ln>
                          <a:solidFill>
                            <a:srgbClr val="A50021"/>
                          </a:solidFill>
                          <a:effectLst/>
                          <a:latin typeface="Comic Sans MS" pitchFamily="66" charset="0"/>
                        </a:rPr>
                        <a:t>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0" i="0" u="none" strike="noStrike" cap="none" normalizeH="0" baseline="0" smtClean="0">
                          <a:ln>
                            <a:noFill/>
                          </a:ln>
                          <a:solidFill>
                            <a:srgbClr val="A50021"/>
                          </a:solidFill>
                          <a:effectLst/>
                          <a:latin typeface="Comic Sans MS" pitchFamily="66" charset="0"/>
                        </a:rPr>
                        <a:t>300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0" i="0" u="none" strike="noStrike" cap="none" normalizeH="0" baseline="0" smtClean="0">
                          <a:ln>
                            <a:noFill/>
                          </a:ln>
                          <a:solidFill>
                            <a:srgbClr val="A50021"/>
                          </a:solidFill>
                          <a:effectLst/>
                          <a:latin typeface="Comic Sans MS" pitchFamily="66" charset="0"/>
                        </a:rPr>
                        <a:t>550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60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0" i="0" u="none" strike="noStrike" cap="none" normalizeH="0" baseline="0" smtClean="0">
                          <a:ln>
                            <a:noFill/>
                          </a:ln>
                          <a:solidFill>
                            <a:srgbClr val="A50021"/>
                          </a:solidFill>
                          <a:effectLst/>
                          <a:latin typeface="Comic Sans MS" pitchFamily="66"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accent2"/>
                          </a:solidFill>
                          <a:effectLst/>
                          <a:latin typeface="Comic Sans MS" pitchFamily="66"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accent2"/>
                          </a:solidFill>
                          <a:effectLst/>
                          <a:latin typeface="Comic Sans MS" pitchFamily="66" charset="0"/>
                        </a:rPr>
                        <a:t>13.5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accent2"/>
                          </a:solidFill>
                          <a:effectLst/>
                          <a:latin typeface="Comic Sans MS" pitchFamily="66" charset="0"/>
                        </a:rPr>
                        <a:t>42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0" i="0" u="none" strike="noStrike" cap="none" normalizeH="0" baseline="0" smtClean="0">
                          <a:ln>
                            <a:noFill/>
                          </a:ln>
                          <a:solidFill>
                            <a:srgbClr val="A50021"/>
                          </a:solidFill>
                          <a:effectLst/>
                          <a:latin typeface="Comic Sans MS" pitchFamily="66"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accent2"/>
                          </a:solidFill>
                          <a:effectLst/>
                          <a:latin typeface="Comic Sans MS" pitchFamily="66" charset="0"/>
                        </a:rPr>
                        <a:t>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accent2"/>
                          </a:solidFill>
                          <a:effectLst/>
                          <a:latin typeface="Comic Sans MS" pitchFamily="66" charset="0"/>
                        </a:rPr>
                        <a:t>33.5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accent2"/>
                          </a:solidFill>
                          <a:effectLst/>
                          <a:latin typeface="Comic Sans MS" pitchFamily="66" charset="0"/>
                        </a:rPr>
                        <a:t>83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60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0" i="0" u="none" strike="noStrike" cap="none" normalizeH="0" baseline="0" smtClean="0">
                          <a:ln>
                            <a:noFill/>
                          </a:ln>
                          <a:solidFill>
                            <a:srgbClr val="A50021"/>
                          </a:solidFill>
                          <a:effectLst/>
                          <a:latin typeface="Comic Sans MS" pitchFamily="66"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accent2"/>
                          </a:solidFill>
                          <a:effectLst/>
                          <a:latin typeface="Comic Sans MS" pitchFamily="66" charset="0"/>
                        </a:rPr>
                        <a:t>22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accent2"/>
                          </a:solidFill>
                          <a:effectLst/>
                          <a:latin typeface="Comic Sans MS" pitchFamily="66" charset="0"/>
                        </a:rPr>
                        <a:t>47.5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accent2"/>
                          </a:solidFill>
                          <a:effectLst/>
                          <a:latin typeface="Comic Sans MS" pitchFamily="66" charset="0"/>
                        </a:rPr>
                        <a:t>94.5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ext Box 2"/>
          <p:cNvSpPr txBox="1">
            <a:spLocks noChangeArrowheads="1"/>
          </p:cNvSpPr>
          <p:nvPr/>
        </p:nvSpPr>
        <p:spPr bwMode="auto">
          <a:xfrm>
            <a:off x="533400" y="228600"/>
            <a:ext cx="8077200" cy="2073275"/>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latin typeface="Comic Sans MS" pitchFamily="66" charset="0"/>
                <a:cs typeface="Times New Roman" pitchFamily="18" charset="0"/>
              </a:rPr>
              <a:t>Calentamiento</a:t>
            </a:r>
          </a:p>
          <a:p>
            <a:pPr algn="just" eaLnBrk="0" hangingPunct="0"/>
            <a:r>
              <a:rPr lang="es-ES_tradnl" sz="2000" b="1">
                <a:solidFill>
                  <a:schemeClr val="accent2"/>
                </a:solidFill>
                <a:latin typeface="Comic Sans MS" pitchFamily="66" charset="0"/>
                <a:cs typeface="Times New Roman" pitchFamily="18" charset="0"/>
              </a:rPr>
              <a:t>	</a:t>
            </a:r>
          </a:p>
          <a:p>
            <a:pPr algn="just">
              <a:spcBef>
                <a:spcPct val="50000"/>
              </a:spcBef>
            </a:pPr>
            <a:r>
              <a:rPr lang="es-ES_tradnl" sz="2000" b="1">
                <a:solidFill>
                  <a:schemeClr val="accent2"/>
                </a:solidFill>
                <a:latin typeface="Comic Sans MS" pitchFamily="66" charset="0"/>
                <a:cs typeface="Times New Roman" pitchFamily="18" charset="0"/>
              </a:rPr>
              <a:t>Como se señalo el proceso de rompimiento celular se produce por una entrega de energía al sistema, esto provoca un aumento de la temperatura el cual se puede determinar mediante la siguiente relación:</a:t>
            </a:r>
            <a:endParaRPr lang="es-ES" sz="2400"/>
          </a:p>
        </p:txBody>
      </p:sp>
      <p:sp>
        <p:nvSpPr>
          <p:cNvPr id="152579" name="Text Box 3"/>
          <p:cNvSpPr txBox="1">
            <a:spLocks noChangeArrowheads="1"/>
          </p:cNvSpPr>
          <p:nvPr/>
        </p:nvSpPr>
        <p:spPr bwMode="auto">
          <a:xfrm>
            <a:off x="533400" y="4973638"/>
            <a:ext cx="7391400" cy="396875"/>
          </a:xfrm>
          <a:prstGeom prst="rect">
            <a:avLst/>
          </a:prstGeom>
          <a:noFill/>
          <a:ln w="9525">
            <a:noFill/>
            <a:miter lim="800000"/>
            <a:headEnd/>
            <a:tailEnd/>
          </a:ln>
          <a:effectLst/>
        </p:spPr>
        <p:txBody>
          <a:bodyPr>
            <a:spAutoFit/>
          </a:bodyPr>
          <a:lstStyle/>
          <a:p>
            <a:pPr marL="457200" indent="-457200" algn="just" eaLnBrk="0" hangingPunct="0"/>
            <a:endParaRPr lang="es-ES_tradnl" sz="2000" b="1">
              <a:solidFill>
                <a:schemeClr val="accent2"/>
              </a:solidFill>
              <a:latin typeface="Comic Sans MS" pitchFamily="66" charset="0"/>
              <a:cs typeface="Times New Roman" pitchFamily="18" charset="0"/>
            </a:endParaRPr>
          </a:p>
        </p:txBody>
      </p:sp>
      <p:graphicFrame>
        <p:nvGraphicFramePr>
          <p:cNvPr id="152580" name="Object 4"/>
          <p:cNvGraphicFramePr>
            <a:graphicFrameLocks noChangeAspect="1"/>
          </p:cNvGraphicFramePr>
          <p:nvPr/>
        </p:nvGraphicFramePr>
        <p:xfrm>
          <a:off x="1905000" y="2446338"/>
          <a:ext cx="5410200" cy="531812"/>
        </p:xfrm>
        <a:graphic>
          <a:graphicData uri="http://schemas.openxmlformats.org/presentationml/2006/ole">
            <p:oleObj spid="_x0000_s152580" name="Ecuación" r:id="rId3" imgW="1993680" imgH="241200" progId="Equation.3">
              <p:embed/>
            </p:oleObj>
          </a:graphicData>
        </a:graphic>
      </p:graphicFrame>
      <p:sp>
        <p:nvSpPr>
          <p:cNvPr id="152582" name="Text Box 6"/>
          <p:cNvSpPr txBox="1">
            <a:spLocks noChangeArrowheads="1"/>
          </p:cNvSpPr>
          <p:nvPr/>
        </p:nvSpPr>
        <p:spPr bwMode="auto">
          <a:xfrm>
            <a:off x="381000" y="3048000"/>
            <a:ext cx="8458200" cy="1525588"/>
          </a:xfrm>
          <a:prstGeom prst="rect">
            <a:avLst/>
          </a:prstGeom>
          <a:noFill/>
          <a:ln w="9525">
            <a:noFill/>
            <a:miter lim="800000"/>
            <a:headEnd/>
            <a:tailEnd/>
          </a:ln>
          <a:effectLst/>
        </p:spPr>
        <p:txBody>
          <a:bodyPr>
            <a:spAutoFit/>
          </a:bodyPr>
          <a:lstStyle/>
          <a:p>
            <a:pPr>
              <a:spcBef>
                <a:spcPct val="50000"/>
              </a:spcBef>
            </a:pPr>
            <a:r>
              <a:rPr lang="es-ES" sz="2000" b="1">
                <a:solidFill>
                  <a:schemeClr val="accent2"/>
                </a:solidFill>
                <a:latin typeface="Comic Sans MS" pitchFamily="66" charset="0"/>
                <a:cs typeface="Times New Roman" pitchFamily="18" charset="0"/>
              </a:rPr>
              <a:t>Donde</a:t>
            </a:r>
          </a:p>
          <a:p>
            <a:pPr>
              <a:lnSpc>
                <a:spcPct val="40000"/>
              </a:lnSpc>
              <a:spcBef>
                <a:spcPct val="50000"/>
              </a:spcBef>
            </a:pPr>
            <a:r>
              <a:rPr lang="es-ES" sz="2000" b="1">
                <a:solidFill>
                  <a:schemeClr val="accent2"/>
                </a:solidFill>
                <a:latin typeface="Symbol" pitchFamily="18" charset="2"/>
                <a:cs typeface="Times New Roman" pitchFamily="18" charset="0"/>
              </a:rPr>
              <a:t>r</a:t>
            </a:r>
            <a:r>
              <a:rPr lang="es-ES" sz="2000" b="1">
                <a:solidFill>
                  <a:schemeClr val="accent2"/>
                </a:solidFill>
                <a:latin typeface="Comic Sans MS" pitchFamily="66" charset="0"/>
                <a:cs typeface="Times New Roman" pitchFamily="18" charset="0"/>
              </a:rPr>
              <a:t>: Densidad				</a:t>
            </a:r>
            <a:r>
              <a:rPr lang="es-ES_tradnl" sz="2000" b="1">
                <a:solidFill>
                  <a:schemeClr val="accent2"/>
                </a:solidFill>
                <a:latin typeface="Comic Sans MS" pitchFamily="66" charset="0"/>
                <a:cs typeface="Times New Roman" pitchFamily="18" charset="0"/>
              </a:rPr>
              <a:t>F: Caudal a tratar</a:t>
            </a:r>
          </a:p>
          <a:p>
            <a:pPr>
              <a:lnSpc>
                <a:spcPct val="40000"/>
              </a:lnSpc>
              <a:spcBef>
                <a:spcPct val="50000"/>
              </a:spcBef>
            </a:pPr>
            <a:r>
              <a:rPr lang="es-ES" sz="2000" b="1">
                <a:solidFill>
                  <a:schemeClr val="accent2"/>
                </a:solidFill>
                <a:latin typeface="Comic Sans MS" pitchFamily="66" charset="0"/>
                <a:cs typeface="Times New Roman" pitchFamily="18" charset="0"/>
              </a:rPr>
              <a:t>Cp: calor específico			</a:t>
            </a:r>
            <a:r>
              <a:rPr lang="es-ES_tradnl" sz="2000" b="1">
                <a:solidFill>
                  <a:schemeClr val="accent2"/>
                </a:solidFill>
                <a:latin typeface="Comic Sans MS" pitchFamily="66" charset="0"/>
                <a:cs typeface="Times New Roman" pitchFamily="18" charset="0"/>
              </a:rPr>
              <a:t>P: Presión</a:t>
            </a:r>
            <a:endParaRPr lang="es-ES" sz="2000" b="1">
              <a:solidFill>
                <a:schemeClr val="accent2"/>
              </a:solidFill>
              <a:latin typeface="Comic Sans MS" pitchFamily="66" charset="0"/>
              <a:cs typeface="Times New Roman" pitchFamily="18" charset="0"/>
            </a:endParaRPr>
          </a:p>
          <a:p>
            <a:pPr>
              <a:lnSpc>
                <a:spcPct val="40000"/>
              </a:lnSpc>
              <a:spcBef>
                <a:spcPct val="50000"/>
              </a:spcBef>
            </a:pPr>
            <a:r>
              <a:rPr lang="es-ES" sz="2000" b="1">
                <a:solidFill>
                  <a:schemeClr val="accent2"/>
                </a:solidFill>
                <a:latin typeface="Symbol" pitchFamily="18" charset="2"/>
                <a:cs typeface="Times New Roman" pitchFamily="18" charset="0"/>
              </a:rPr>
              <a:t>D</a:t>
            </a:r>
            <a:r>
              <a:rPr lang="es-ES_tradnl" sz="2000" b="1">
                <a:solidFill>
                  <a:schemeClr val="accent2"/>
                </a:solidFill>
                <a:latin typeface="Symbol" pitchFamily="18" charset="2"/>
                <a:cs typeface="Times New Roman" pitchFamily="18" charset="0"/>
              </a:rPr>
              <a:t>T</a:t>
            </a:r>
            <a:r>
              <a:rPr lang="es-ES" sz="2000" b="1">
                <a:solidFill>
                  <a:schemeClr val="accent2"/>
                </a:solidFill>
                <a:latin typeface="Symbol" pitchFamily="18" charset="2"/>
                <a:cs typeface="Times New Roman" pitchFamily="18" charset="0"/>
              </a:rPr>
              <a:t>: </a:t>
            </a:r>
            <a:r>
              <a:rPr lang="es-ES" sz="2000" b="1">
                <a:solidFill>
                  <a:schemeClr val="accent2"/>
                </a:solidFill>
                <a:latin typeface="Comic Sans MS" pitchFamily="66" charset="0"/>
                <a:cs typeface="Times New Roman" pitchFamily="18" charset="0"/>
              </a:rPr>
              <a:t> Aumento de temperatura</a:t>
            </a:r>
          </a:p>
          <a:p>
            <a:pPr algn="just" eaLnBrk="0" hangingPunct="0"/>
            <a:r>
              <a:rPr lang="es-ES_tradnl" sz="2000" b="1">
                <a:solidFill>
                  <a:schemeClr val="accent2"/>
                </a:solidFill>
                <a:latin typeface="Comic Sans MS" pitchFamily="66" charset="0"/>
                <a:cs typeface="Times New Roman" pitchFamily="18" charset="0"/>
              </a:rPr>
              <a:t>			</a:t>
            </a:r>
            <a:endParaRPr lang="es-ES" sz="2000" b="1">
              <a:solidFill>
                <a:schemeClr val="accent2"/>
              </a:solidFill>
              <a:latin typeface="Comic Sans MS" pitchFamily="66" charset="0"/>
              <a:cs typeface="Times New Roman" pitchFamily="18" charset="0"/>
            </a:endParaRPr>
          </a:p>
        </p:txBody>
      </p:sp>
      <p:graphicFrame>
        <p:nvGraphicFramePr>
          <p:cNvPr id="152584" name="Object 8"/>
          <p:cNvGraphicFramePr>
            <a:graphicFrameLocks noChangeAspect="1"/>
          </p:cNvGraphicFramePr>
          <p:nvPr/>
        </p:nvGraphicFramePr>
        <p:xfrm>
          <a:off x="3429000" y="5486400"/>
          <a:ext cx="2101850" cy="979488"/>
        </p:xfrm>
        <a:graphic>
          <a:graphicData uri="http://schemas.openxmlformats.org/presentationml/2006/ole">
            <p:oleObj spid="_x0000_s152584" name="Ecuación" r:id="rId4" imgW="774360" imgH="444240" progId="Equation.3">
              <p:embed/>
            </p:oleObj>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5" name="Text Box 3"/>
          <p:cNvSpPr txBox="1">
            <a:spLocks noChangeArrowheads="1"/>
          </p:cNvSpPr>
          <p:nvPr/>
        </p:nvSpPr>
        <p:spPr bwMode="auto">
          <a:xfrm>
            <a:off x="533400" y="4973638"/>
            <a:ext cx="7391400" cy="396875"/>
          </a:xfrm>
          <a:prstGeom prst="rect">
            <a:avLst/>
          </a:prstGeom>
          <a:noFill/>
          <a:ln w="9525">
            <a:noFill/>
            <a:miter lim="800000"/>
            <a:headEnd/>
            <a:tailEnd/>
          </a:ln>
          <a:effectLst/>
        </p:spPr>
        <p:txBody>
          <a:bodyPr>
            <a:spAutoFit/>
          </a:bodyPr>
          <a:lstStyle/>
          <a:p>
            <a:pPr marL="457200" indent="-457200" algn="just" eaLnBrk="0" hangingPunct="0"/>
            <a:endParaRPr lang="es-ES_tradnl" sz="2000" b="1">
              <a:solidFill>
                <a:schemeClr val="accent2"/>
              </a:solidFill>
              <a:latin typeface="Comic Sans MS" pitchFamily="66" charset="0"/>
              <a:cs typeface="Times New Roman" pitchFamily="18" charset="0"/>
            </a:endParaRPr>
          </a:p>
        </p:txBody>
      </p:sp>
      <p:sp>
        <p:nvSpPr>
          <p:cNvPr id="187398" name="Text Box 6"/>
          <p:cNvSpPr txBox="1">
            <a:spLocks noChangeArrowheads="1"/>
          </p:cNvSpPr>
          <p:nvPr/>
        </p:nvSpPr>
        <p:spPr bwMode="auto">
          <a:xfrm>
            <a:off x="533400" y="304800"/>
            <a:ext cx="7924800" cy="1735138"/>
          </a:xfrm>
          <a:prstGeom prst="rect">
            <a:avLst/>
          </a:prstGeom>
          <a:noFill/>
          <a:ln w="9525">
            <a:noFill/>
            <a:miter lim="800000"/>
            <a:headEnd/>
            <a:tailEnd/>
          </a:ln>
          <a:effectLst/>
        </p:spPr>
        <p:txBody>
          <a:bodyPr>
            <a:spAutoFit/>
          </a:bodyPr>
          <a:lstStyle/>
          <a:p>
            <a:pPr algn="just">
              <a:spcBef>
                <a:spcPct val="50000"/>
              </a:spcBef>
            </a:pPr>
            <a:r>
              <a:rPr lang="es-ES" sz="2400">
                <a:solidFill>
                  <a:srgbClr val="A50021"/>
                </a:solidFill>
                <a:latin typeface="Comic Sans MS" pitchFamily="66" charset="0"/>
              </a:rPr>
              <a:t>Ejemplo 3</a:t>
            </a:r>
          </a:p>
          <a:p>
            <a:pPr algn="just">
              <a:spcBef>
                <a:spcPct val="50000"/>
              </a:spcBef>
            </a:pPr>
            <a:r>
              <a:rPr lang="es-ES" sz="2400">
                <a:solidFill>
                  <a:srgbClr val="A50021"/>
                </a:solidFill>
                <a:latin typeface="Comic Sans MS" pitchFamily="66" charset="0"/>
              </a:rPr>
              <a:t>Determine el aumento de temperatura si la presión en el homogenizado es de 700 bar, la densidad 1100 kg/m</a:t>
            </a:r>
            <a:r>
              <a:rPr lang="es-ES" sz="2400" baseline="30000">
                <a:solidFill>
                  <a:srgbClr val="A50021"/>
                </a:solidFill>
                <a:latin typeface="Comic Sans MS" pitchFamily="66" charset="0"/>
              </a:rPr>
              <a:t>3</a:t>
            </a:r>
            <a:r>
              <a:rPr lang="es-ES" sz="2400">
                <a:solidFill>
                  <a:srgbClr val="A50021"/>
                </a:solidFill>
                <a:latin typeface="Comic Sans MS" pitchFamily="66" charset="0"/>
              </a:rPr>
              <a:t> y el calor específico 4000 J/kg K</a:t>
            </a:r>
          </a:p>
        </p:txBody>
      </p:sp>
      <p:graphicFrame>
        <p:nvGraphicFramePr>
          <p:cNvPr id="187399" name="Object 7"/>
          <p:cNvGraphicFramePr>
            <a:graphicFrameLocks noChangeAspect="1"/>
          </p:cNvGraphicFramePr>
          <p:nvPr/>
        </p:nvGraphicFramePr>
        <p:xfrm>
          <a:off x="3505200" y="2971800"/>
          <a:ext cx="2101850" cy="979488"/>
        </p:xfrm>
        <a:graphic>
          <a:graphicData uri="http://schemas.openxmlformats.org/presentationml/2006/ole">
            <p:oleObj spid="_x0000_s187399" name="Ecuación" r:id="rId3" imgW="774360" imgH="4442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73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8"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609600" y="0"/>
            <a:ext cx="7772400" cy="1143000"/>
          </a:xfrm>
        </p:spPr>
        <p:txBody>
          <a:bodyPr/>
          <a:lstStyle/>
          <a:p>
            <a:r>
              <a:rPr lang="es-ES" u="sng">
                <a:solidFill>
                  <a:srgbClr val="A50021"/>
                </a:solidFill>
                <a:latin typeface="Comic Sans MS" pitchFamily="66" charset="0"/>
              </a:rPr>
              <a:t>Molinos de Bolas</a:t>
            </a:r>
          </a:p>
        </p:txBody>
      </p:sp>
      <p:sp>
        <p:nvSpPr>
          <p:cNvPr id="153603" name="Text Box 3"/>
          <p:cNvSpPr txBox="1">
            <a:spLocks noChangeArrowheads="1"/>
          </p:cNvSpPr>
          <p:nvPr/>
        </p:nvSpPr>
        <p:spPr bwMode="auto">
          <a:xfrm>
            <a:off x="533400" y="1654175"/>
            <a:ext cx="8153400" cy="5203825"/>
          </a:xfrm>
          <a:prstGeom prst="rect">
            <a:avLst/>
          </a:prstGeom>
          <a:noFill/>
          <a:ln w="9525">
            <a:noFill/>
            <a:miter lim="800000"/>
            <a:headEnd/>
            <a:tailEnd/>
          </a:ln>
          <a:effectLst/>
        </p:spPr>
        <p:txBody>
          <a:bodyPr>
            <a:spAutoFit/>
          </a:bodyPr>
          <a:lstStyle/>
          <a:p>
            <a:pPr algn="just" eaLnBrk="0" hangingPunct="0"/>
            <a:r>
              <a:rPr lang="es-ES" sz="2400">
                <a:solidFill>
                  <a:srgbClr val="A50021"/>
                </a:solidFill>
                <a:latin typeface="Comic Sans MS" pitchFamily="66" charset="0"/>
              </a:rPr>
              <a:t>Los molinos de bolas a gran escala constan de:</a:t>
            </a:r>
          </a:p>
          <a:p>
            <a:pPr algn="just" eaLnBrk="0" hangingPunct="0"/>
            <a:endParaRPr lang="es-ES" sz="2400">
              <a:solidFill>
                <a:srgbClr val="A50021"/>
              </a:solidFill>
              <a:latin typeface="Comic Sans MS" pitchFamily="66" charset="0"/>
            </a:endParaRPr>
          </a:p>
          <a:p>
            <a:pPr algn="just" eaLnBrk="0" hangingPunct="0">
              <a:buFontTx/>
              <a:buChar char="•"/>
            </a:pPr>
            <a:r>
              <a:rPr lang="es-ES" sz="2400">
                <a:solidFill>
                  <a:srgbClr val="A50021"/>
                </a:solidFill>
                <a:latin typeface="Comic Sans MS" pitchFamily="66" charset="0"/>
              </a:rPr>
              <a:t> una cámara de molienda</a:t>
            </a:r>
          </a:p>
          <a:p>
            <a:pPr lvl="2" algn="just" eaLnBrk="0" hangingPunct="0">
              <a:buFontTx/>
              <a:buChar char="•"/>
            </a:pPr>
            <a:r>
              <a:rPr lang="es-ES" sz="2400">
                <a:solidFill>
                  <a:srgbClr val="A50021"/>
                </a:solidFill>
                <a:latin typeface="Comic Sans MS" pitchFamily="66" charset="0"/>
              </a:rPr>
              <a:t> con perlas de vidrio (elemento activo de la molienda)</a:t>
            </a:r>
          </a:p>
          <a:p>
            <a:pPr algn="just" eaLnBrk="0" hangingPunct="0">
              <a:buFontTx/>
              <a:buChar char="•"/>
            </a:pPr>
            <a:r>
              <a:rPr lang="es-ES" sz="2400">
                <a:solidFill>
                  <a:srgbClr val="A50021"/>
                </a:solidFill>
                <a:latin typeface="Comic Sans MS" pitchFamily="66" charset="0"/>
              </a:rPr>
              <a:t>un eje giratorio que posee:</a:t>
            </a:r>
          </a:p>
          <a:p>
            <a:pPr lvl="2" algn="just" eaLnBrk="0" hangingPunct="0">
              <a:buFontTx/>
              <a:buChar char="•"/>
            </a:pPr>
            <a:r>
              <a:rPr lang="es-ES" sz="2400">
                <a:solidFill>
                  <a:srgbClr val="A50021"/>
                </a:solidFill>
                <a:latin typeface="Comic Sans MS" pitchFamily="66" charset="0"/>
              </a:rPr>
              <a:t> discos</a:t>
            </a:r>
          </a:p>
          <a:p>
            <a:pPr lvl="2" algn="just" eaLnBrk="0" hangingPunct="0">
              <a:buFontTx/>
              <a:buChar char="•"/>
            </a:pPr>
            <a:r>
              <a:rPr lang="es-ES" sz="2400">
                <a:solidFill>
                  <a:srgbClr val="A50021"/>
                </a:solidFill>
                <a:latin typeface="Comic Sans MS" pitchFamily="66" charset="0"/>
              </a:rPr>
              <a:t> barras</a:t>
            </a:r>
          </a:p>
          <a:p>
            <a:pPr lvl="2" algn="just" eaLnBrk="0" hangingPunct="0">
              <a:buFontTx/>
              <a:buChar char="•"/>
            </a:pPr>
            <a:r>
              <a:rPr lang="es-ES" sz="2400">
                <a:solidFill>
                  <a:srgbClr val="A50021"/>
                </a:solidFill>
                <a:latin typeface="Comic Sans MS" pitchFamily="66" charset="0"/>
              </a:rPr>
              <a:t> anillos </a:t>
            </a:r>
          </a:p>
          <a:p>
            <a:pPr lvl="2" algn="just" eaLnBrk="0" hangingPunct="0"/>
            <a:r>
              <a:rPr lang="es-ES" sz="2400">
                <a:solidFill>
                  <a:srgbClr val="A50021"/>
                </a:solidFill>
                <a:latin typeface="Comic Sans MS" pitchFamily="66" charset="0"/>
              </a:rPr>
              <a:t>que provocan el movimiento del contenido del molino. </a:t>
            </a:r>
          </a:p>
          <a:p>
            <a:pPr lvl="2" algn="just" eaLnBrk="0" hangingPunct="0"/>
            <a:r>
              <a:rPr lang="es-ES" sz="2400">
                <a:solidFill>
                  <a:srgbClr val="A50021"/>
                </a:solidFill>
                <a:latin typeface="Comic Sans MS" pitchFamily="66" charset="0"/>
              </a:rPr>
              <a:t>El tipo de agitador está directamente relacionado con el transporte óptimo de la energía</a:t>
            </a:r>
          </a:p>
          <a:p>
            <a:pPr lvl="2" algn="just" eaLnBrk="0" hangingPunct="0"/>
            <a:endParaRPr lang="es-ES" sz="2400">
              <a:solidFill>
                <a:srgbClr val="A50021"/>
              </a:solidFill>
              <a:latin typeface="Comic Sans MS" pitchFamily="66"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ext Box 2"/>
          <p:cNvSpPr txBox="1">
            <a:spLocks noChangeArrowheads="1"/>
          </p:cNvSpPr>
          <p:nvPr/>
        </p:nvSpPr>
        <p:spPr bwMode="auto">
          <a:xfrm>
            <a:off x="533400" y="228600"/>
            <a:ext cx="8077200" cy="3871913"/>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latin typeface="Comic Sans MS" pitchFamily="66" charset="0"/>
                <a:cs typeface="Times New Roman" pitchFamily="18" charset="0"/>
              </a:rPr>
              <a:t>Gram-positivas</a:t>
            </a:r>
          </a:p>
          <a:p>
            <a:pPr algn="ctr" eaLnBrk="0" hangingPunct="0"/>
            <a:endParaRPr lang="es-ES_tradnl" sz="800" b="1" u="sng">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Gram-positivas involucra sólo dos capas : 	</a:t>
            </a:r>
          </a:p>
          <a:p>
            <a:pPr algn="just" eaLnBrk="0" hangingPunct="0"/>
            <a:endParaRPr lang="es-ES_tradnl" sz="2000">
              <a:solidFill>
                <a:schemeClr val="accent2"/>
              </a:solidFill>
              <a:latin typeface="Comic Sans MS" pitchFamily="66" charset="0"/>
              <a:cs typeface="Times New Roman" pitchFamily="18" charset="0"/>
            </a:endParaRPr>
          </a:p>
          <a:p>
            <a:pPr lvl="2" algn="just" eaLnBrk="0" hangingPunct="0">
              <a:buFontTx/>
              <a:buChar char="•"/>
            </a:pPr>
            <a:r>
              <a:rPr lang="es-ES_tradnl" sz="2000">
                <a:solidFill>
                  <a:schemeClr val="accent2"/>
                </a:solidFill>
                <a:latin typeface="Comic Sans MS" pitchFamily="66" charset="0"/>
                <a:cs typeface="Times New Roman" pitchFamily="18" charset="0"/>
              </a:rPr>
              <a:t>Peptidoglucano</a:t>
            </a:r>
          </a:p>
          <a:p>
            <a:pPr lvl="2" algn="just" eaLnBrk="0" hangingPunct="0">
              <a:buFontTx/>
              <a:buChar char="•"/>
            </a:pPr>
            <a:r>
              <a:rPr lang="es-ES_tradnl" sz="2000">
                <a:solidFill>
                  <a:schemeClr val="accent2"/>
                </a:solidFill>
                <a:latin typeface="Comic Sans MS" pitchFamily="66" charset="0"/>
                <a:cs typeface="Times New Roman" pitchFamily="18" charset="0"/>
              </a:rPr>
              <a:t>Espacio periplasmático</a:t>
            </a:r>
          </a:p>
          <a:p>
            <a:pPr lvl="2" algn="just" eaLnBrk="0" hangingPunct="0">
              <a:buFontTx/>
              <a:buChar char="•"/>
            </a:pPr>
            <a:r>
              <a:rPr lang="es-ES_tradnl" sz="2000">
                <a:solidFill>
                  <a:schemeClr val="accent2"/>
                </a:solidFill>
                <a:latin typeface="Comic Sans MS" pitchFamily="66" charset="0"/>
                <a:cs typeface="Times New Roman" pitchFamily="18" charset="0"/>
              </a:rPr>
              <a:t>Membrana plasmática</a:t>
            </a:r>
            <a:r>
              <a:rPr lang="en-US" sz="2000">
                <a:solidFill>
                  <a:schemeClr val="accent2"/>
                </a:solidFill>
                <a:latin typeface="Comic Sans MS" pitchFamily="66" charset="0"/>
                <a:cs typeface="Times New Roman" pitchFamily="18" charset="0"/>
              </a:rPr>
              <a:t> </a:t>
            </a:r>
            <a:r>
              <a:rPr lang="es-ES_tradnl" sz="2000">
                <a:solidFill>
                  <a:schemeClr val="accent2"/>
                </a:solidFill>
                <a:latin typeface="Comic Sans MS" pitchFamily="66" charset="0"/>
                <a:cs typeface="Times New Roman" pitchFamily="18" charset="0"/>
              </a:rPr>
              <a:t>	</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rgbClr val="A50021"/>
                </a:solidFill>
                <a:latin typeface="Comic Sans MS" pitchFamily="66" charset="0"/>
                <a:cs typeface="Times New Roman" pitchFamily="18" charset="0"/>
              </a:rPr>
              <a:t>En el caso de las bacterias de este tipo la capa de peptidoglucano presenta condiciones de mayor resistencia que en bacterias gram-negativas, motivo por el cual no resultan necesariamente más fáciles de romper.</a:t>
            </a:r>
          </a:p>
        </p:txBody>
      </p:sp>
      <p:graphicFrame>
        <p:nvGraphicFramePr>
          <p:cNvPr id="182275" name="Object 3"/>
          <p:cNvGraphicFramePr>
            <a:graphicFrameLocks noChangeAspect="1"/>
          </p:cNvGraphicFramePr>
          <p:nvPr/>
        </p:nvGraphicFramePr>
        <p:xfrm>
          <a:off x="4419600" y="990600"/>
          <a:ext cx="4314825" cy="1841500"/>
        </p:xfrm>
        <a:graphic>
          <a:graphicData uri="http://schemas.openxmlformats.org/presentationml/2006/ole">
            <p:oleObj spid="_x0000_s182275" name="Fotografía de Photo Editor" r:id="rId3" imgW="3704762" imgH="1580952" progId="MSPhotoEd.3">
              <p:embed/>
            </p:oleObj>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4626" name="Object 2"/>
          <p:cNvGraphicFramePr>
            <a:graphicFrameLocks noChangeAspect="1"/>
          </p:cNvGraphicFramePr>
          <p:nvPr/>
        </p:nvGraphicFramePr>
        <p:xfrm>
          <a:off x="0" y="4763"/>
          <a:ext cx="9144000" cy="6853237"/>
        </p:xfrm>
        <a:graphic>
          <a:graphicData uri="http://schemas.openxmlformats.org/presentationml/2006/ole">
            <p:oleObj spid="_x0000_s154626" name="Fotografía de Photo Editor" r:id="rId3" imgW="5361905" imgH="3742857" progId="MSPhotoEd.3">
              <p:embed/>
            </p:oleObj>
          </a:graphicData>
        </a:graphic>
      </p:graphicFrame>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ext Box 2"/>
          <p:cNvSpPr txBox="1">
            <a:spLocks noChangeArrowheads="1"/>
          </p:cNvSpPr>
          <p:nvPr/>
        </p:nvSpPr>
        <p:spPr bwMode="auto">
          <a:xfrm>
            <a:off x="762000" y="457200"/>
            <a:ext cx="7696200" cy="457200"/>
          </a:xfrm>
          <a:prstGeom prst="rect">
            <a:avLst/>
          </a:prstGeom>
          <a:noFill/>
          <a:ln w="9525">
            <a:noFill/>
            <a:miter lim="800000"/>
            <a:headEnd/>
            <a:tailEnd/>
          </a:ln>
          <a:effectLst/>
        </p:spPr>
        <p:txBody>
          <a:bodyPr>
            <a:spAutoFit/>
          </a:bodyPr>
          <a:lstStyle/>
          <a:p>
            <a:pPr algn="just" eaLnBrk="0" hangingPunct="0"/>
            <a:endParaRPr lang="es-CL" sz="2400">
              <a:solidFill>
                <a:srgbClr val="A50021"/>
              </a:solidFill>
              <a:latin typeface="Comic Sans MS" pitchFamily="66" charset="0"/>
            </a:endParaRPr>
          </a:p>
        </p:txBody>
      </p:sp>
      <p:sp>
        <p:nvSpPr>
          <p:cNvPr id="155651" name="Text Box 3"/>
          <p:cNvSpPr txBox="1">
            <a:spLocks noChangeArrowheads="1"/>
          </p:cNvSpPr>
          <p:nvPr/>
        </p:nvSpPr>
        <p:spPr bwMode="auto">
          <a:xfrm>
            <a:off x="304800" y="381000"/>
            <a:ext cx="8153400" cy="5021263"/>
          </a:xfrm>
          <a:prstGeom prst="rect">
            <a:avLst/>
          </a:prstGeom>
          <a:noFill/>
          <a:ln w="9525">
            <a:noFill/>
            <a:miter lim="800000"/>
            <a:headEnd/>
            <a:tailEnd/>
          </a:ln>
          <a:effectLst/>
        </p:spPr>
        <p:txBody>
          <a:bodyPr>
            <a:spAutoFit/>
          </a:bodyPr>
          <a:lstStyle/>
          <a:p>
            <a:pPr algn="just">
              <a:spcBef>
                <a:spcPct val="50000"/>
              </a:spcBef>
            </a:pPr>
            <a:r>
              <a:rPr lang="es-ES" sz="2400">
                <a:solidFill>
                  <a:srgbClr val="A50021"/>
                </a:solidFill>
                <a:latin typeface="Comic Sans MS" pitchFamily="66" charset="0"/>
              </a:rPr>
              <a:t>Los discos, barras o anillos permiten solo el paso  de las células a través de la cámara, no así el de las bolas.</a:t>
            </a:r>
          </a:p>
          <a:p>
            <a:pPr algn="just">
              <a:spcBef>
                <a:spcPct val="50000"/>
              </a:spcBef>
            </a:pPr>
            <a:endParaRPr lang="es-ES" sz="2400">
              <a:solidFill>
                <a:srgbClr val="A50021"/>
              </a:solidFill>
              <a:latin typeface="Comic Sans MS" pitchFamily="66" charset="0"/>
            </a:endParaRPr>
          </a:p>
          <a:p>
            <a:pPr algn="just">
              <a:spcBef>
                <a:spcPct val="50000"/>
              </a:spcBef>
            </a:pPr>
            <a:r>
              <a:rPr lang="es-ES" sz="2400">
                <a:solidFill>
                  <a:srgbClr val="A50021"/>
                </a:solidFill>
                <a:latin typeface="Comic Sans MS" pitchFamily="66" charset="0"/>
              </a:rPr>
              <a:t>Los molinos de perlas tienen una relación longitud a diámetro de las cámara de molienda de</a:t>
            </a:r>
          </a:p>
          <a:p>
            <a:pPr algn="just">
              <a:spcBef>
                <a:spcPct val="50000"/>
              </a:spcBef>
            </a:pPr>
            <a:r>
              <a:rPr lang="es-ES" sz="2400">
                <a:solidFill>
                  <a:srgbClr val="A50021"/>
                </a:solidFill>
                <a:latin typeface="Comic Sans MS" pitchFamily="66" charset="0"/>
              </a:rPr>
              <a:t>			1: 2.5 a 1:3.5</a:t>
            </a:r>
          </a:p>
          <a:p>
            <a:pPr algn="just">
              <a:spcBef>
                <a:spcPct val="50000"/>
              </a:spcBef>
            </a:pPr>
            <a:endParaRPr lang="es-ES" sz="2400">
              <a:solidFill>
                <a:srgbClr val="A50021"/>
              </a:solidFill>
              <a:latin typeface="Comic Sans MS" pitchFamily="66" charset="0"/>
            </a:endParaRPr>
          </a:p>
          <a:p>
            <a:pPr algn="just">
              <a:spcBef>
                <a:spcPct val="50000"/>
              </a:spcBef>
            </a:pPr>
            <a:r>
              <a:rPr lang="es-ES" sz="2400">
                <a:solidFill>
                  <a:srgbClr val="A50021"/>
                </a:solidFill>
                <a:latin typeface="Comic Sans MS" pitchFamily="66" charset="0"/>
              </a:rPr>
              <a:t>Los volúmenes de las cámaras van entre:</a:t>
            </a:r>
          </a:p>
          <a:p>
            <a:pPr lvl="1" algn="just">
              <a:spcBef>
                <a:spcPct val="50000"/>
              </a:spcBef>
              <a:buFontTx/>
              <a:buChar char="•"/>
            </a:pPr>
            <a:r>
              <a:rPr lang="es-ES" sz="2400">
                <a:solidFill>
                  <a:srgbClr val="A50021"/>
                </a:solidFill>
                <a:latin typeface="Comic Sans MS" pitchFamily="66" charset="0"/>
              </a:rPr>
              <a:t> Laboratorio 50 ml </a:t>
            </a:r>
          </a:p>
          <a:p>
            <a:pPr lvl="1" algn="just">
              <a:spcBef>
                <a:spcPct val="50000"/>
              </a:spcBef>
              <a:buFontTx/>
              <a:buChar char="•"/>
            </a:pPr>
            <a:r>
              <a:rPr lang="es-ES" sz="2400">
                <a:solidFill>
                  <a:srgbClr val="A50021"/>
                </a:solidFill>
                <a:latin typeface="Comic Sans MS" pitchFamily="66" charset="0"/>
              </a:rPr>
              <a:t> Industrial 250 lts para flujos de 2000l/h</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ext Box 2"/>
          <p:cNvSpPr txBox="1">
            <a:spLocks noChangeArrowheads="1"/>
          </p:cNvSpPr>
          <p:nvPr/>
        </p:nvSpPr>
        <p:spPr bwMode="auto">
          <a:xfrm>
            <a:off x="762000" y="457200"/>
            <a:ext cx="7696200" cy="457200"/>
          </a:xfrm>
          <a:prstGeom prst="rect">
            <a:avLst/>
          </a:prstGeom>
          <a:noFill/>
          <a:ln w="9525">
            <a:noFill/>
            <a:miter lim="800000"/>
            <a:headEnd/>
            <a:tailEnd/>
          </a:ln>
          <a:effectLst/>
        </p:spPr>
        <p:txBody>
          <a:bodyPr>
            <a:spAutoFit/>
          </a:bodyPr>
          <a:lstStyle/>
          <a:p>
            <a:pPr algn="just" eaLnBrk="0" hangingPunct="0"/>
            <a:endParaRPr lang="es-CL" sz="2400">
              <a:solidFill>
                <a:srgbClr val="A50021"/>
              </a:solidFill>
              <a:latin typeface="Comic Sans MS" pitchFamily="66" charset="0"/>
            </a:endParaRPr>
          </a:p>
        </p:txBody>
      </p:sp>
      <p:sp>
        <p:nvSpPr>
          <p:cNvPr id="156675" name="Text Box 3"/>
          <p:cNvSpPr txBox="1">
            <a:spLocks noChangeArrowheads="1"/>
          </p:cNvSpPr>
          <p:nvPr/>
        </p:nvSpPr>
        <p:spPr bwMode="auto">
          <a:xfrm>
            <a:off x="304800" y="381000"/>
            <a:ext cx="8153400" cy="4473575"/>
          </a:xfrm>
          <a:prstGeom prst="rect">
            <a:avLst/>
          </a:prstGeom>
          <a:noFill/>
          <a:ln w="9525">
            <a:noFill/>
            <a:miter lim="800000"/>
            <a:headEnd/>
            <a:tailEnd/>
          </a:ln>
          <a:effectLst/>
        </p:spPr>
        <p:txBody>
          <a:bodyPr>
            <a:spAutoFit/>
          </a:bodyPr>
          <a:lstStyle/>
          <a:p>
            <a:pPr marL="457200" indent="-457200" algn="ctr">
              <a:spcBef>
                <a:spcPct val="50000"/>
              </a:spcBef>
            </a:pPr>
            <a:r>
              <a:rPr lang="es-ES" sz="2400" u="sng">
                <a:solidFill>
                  <a:srgbClr val="A50021"/>
                </a:solidFill>
                <a:latin typeface="Comic Sans MS" pitchFamily="66" charset="0"/>
              </a:rPr>
              <a:t>Mecanismo</a:t>
            </a:r>
          </a:p>
          <a:p>
            <a:pPr marL="457200" indent="-457200" algn="ctr">
              <a:spcBef>
                <a:spcPct val="50000"/>
              </a:spcBef>
            </a:pPr>
            <a:endParaRPr lang="es-ES" sz="2400" u="sng">
              <a:solidFill>
                <a:srgbClr val="A50021"/>
              </a:solidFill>
              <a:latin typeface="Comic Sans MS" pitchFamily="66" charset="0"/>
            </a:endParaRPr>
          </a:p>
          <a:p>
            <a:pPr marL="457200" indent="-457200" algn="just">
              <a:spcBef>
                <a:spcPct val="50000"/>
              </a:spcBef>
              <a:buFontTx/>
              <a:buAutoNum type="arabicPeriod"/>
            </a:pPr>
            <a:r>
              <a:rPr lang="es-ES" sz="2400">
                <a:solidFill>
                  <a:srgbClr val="A50021"/>
                </a:solidFill>
                <a:latin typeface="Comic Sans MS" pitchFamily="66" charset="0"/>
              </a:rPr>
              <a:t>Se produce un transporte de energía cinética desde el agitador a las bolas de vidrio.</a:t>
            </a:r>
          </a:p>
          <a:p>
            <a:pPr marL="457200" indent="-457200" algn="just">
              <a:spcBef>
                <a:spcPct val="50000"/>
              </a:spcBef>
              <a:buFontTx/>
              <a:buAutoNum type="arabicPeriod"/>
            </a:pPr>
            <a:r>
              <a:rPr lang="es-ES" sz="2400">
                <a:solidFill>
                  <a:srgbClr val="A50021"/>
                </a:solidFill>
                <a:latin typeface="Comic Sans MS" pitchFamily="66" charset="0"/>
              </a:rPr>
              <a:t>Se forman diferentes perfiles de velocidad en el interior de la cámara.</a:t>
            </a:r>
          </a:p>
          <a:p>
            <a:pPr marL="457200" indent="-457200" algn="just">
              <a:spcBef>
                <a:spcPct val="50000"/>
              </a:spcBef>
              <a:buFontTx/>
              <a:buAutoNum type="arabicPeriod"/>
            </a:pPr>
            <a:r>
              <a:rPr lang="es-ES" sz="2400">
                <a:solidFill>
                  <a:srgbClr val="A50021"/>
                </a:solidFill>
                <a:latin typeface="Comic Sans MS" pitchFamily="66" charset="0"/>
              </a:rPr>
              <a:t>Se generan fuertes esfuerzos de corte, junto con el hecho de aumentar la frecuencia y fuerza de las colisiones entre las bolitas y las células lo que provoca la desintegración de éstas.</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ext Box 2"/>
          <p:cNvSpPr txBox="1">
            <a:spLocks noChangeArrowheads="1"/>
          </p:cNvSpPr>
          <p:nvPr/>
        </p:nvSpPr>
        <p:spPr bwMode="auto">
          <a:xfrm>
            <a:off x="762000" y="457200"/>
            <a:ext cx="7696200" cy="457200"/>
          </a:xfrm>
          <a:prstGeom prst="rect">
            <a:avLst/>
          </a:prstGeom>
          <a:noFill/>
          <a:ln w="9525">
            <a:noFill/>
            <a:miter lim="800000"/>
            <a:headEnd/>
            <a:tailEnd/>
          </a:ln>
          <a:effectLst/>
        </p:spPr>
        <p:txBody>
          <a:bodyPr>
            <a:spAutoFit/>
          </a:bodyPr>
          <a:lstStyle/>
          <a:p>
            <a:pPr algn="just" eaLnBrk="0" hangingPunct="0"/>
            <a:endParaRPr lang="es-CL" sz="2400">
              <a:solidFill>
                <a:srgbClr val="A50021"/>
              </a:solidFill>
              <a:latin typeface="Comic Sans MS" pitchFamily="66" charset="0"/>
            </a:endParaRPr>
          </a:p>
        </p:txBody>
      </p:sp>
      <p:sp>
        <p:nvSpPr>
          <p:cNvPr id="157699" name="Text Box 3"/>
          <p:cNvSpPr txBox="1">
            <a:spLocks noChangeArrowheads="1"/>
          </p:cNvSpPr>
          <p:nvPr/>
        </p:nvSpPr>
        <p:spPr bwMode="auto">
          <a:xfrm>
            <a:off x="304800" y="381000"/>
            <a:ext cx="8153400" cy="4838700"/>
          </a:xfrm>
          <a:prstGeom prst="rect">
            <a:avLst/>
          </a:prstGeom>
          <a:noFill/>
          <a:ln w="9525">
            <a:noFill/>
            <a:miter lim="800000"/>
            <a:headEnd/>
            <a:tailEnd/>
          </a:ln>
          <a:effectLst/>
        </p:spPr>
        <p:txBody>
          <a:bodyPr>
            <a:spAutoFit/>
          </a:bodyPr>
          <a:lstStyle/>
          <a:p>
            <a:pPr marL="457200" indent="-457200" algn="ctr">
              <a:spcBef>
                <a:spcPct val="50000"/>
              </a:spcBef>
            </a:pPr>
            <a:r>
              <a:rPr lang="es-ES" sz="2400" u="sng">
                <a:solidFill>
                  <a:srgbClr val="A50021"/>
                </a:solidFill>
                <a:latin typeface="Comic Sans MS" pitchFamily="66" charset="0"/>
              </a:rPr>
              <a:t>Parámetros operacionales</a:t>
            </a:r>
          </a:p>
          <a:p>
            <a:pPr marL="914400" lvl="1" indent="-457200" algn="just">
              <a:spcBef>
                <a:spcPct val="50000"/>
              </a:spcBef>
              <a:buFontTx/>
              <a:buAutoNum type="arabicPeriod"/>
            </a:pPr>
            <a:r>
              <a:rPr lang="es-ES" sz="2400">
                <a:solidFill>
                  <a:srgbClr val="A50021"/>
                </a:solidFill>
                <a:latin typeface="Comic Sans MS" pitchFamily="66" charset="0"/>
              </a:rPr>
              <a:t> Velocidad del agitador</a:t>
            </a:r>
          </a:p>
          <a:p>
            <a:pPr marL="914400" lvl="1" indent="-457200" algn="just">
              <a:spcBef>
                <a:spcPct val="50000"/>
              </a:spcBef>
              <a:buFontTx/>
              <a:buAutoNum type="arabicPeriod"/>
            </a:pPr>
            <a:r>
              <a:rPr lang="es-ES" sz="2400">
                <a:solidFill>
                  <a:srgbClr val="A50021"/>
                </a:solidFill>
                <a:latin typeface="Comic Sans MS" pitchFamily="66" charset="0"/>
              </a:rPr>
              <a:t> Diseño del agitador</a:t>
            </a:r>
          </a:p>
          <a:p>
            <a:pPr marL="914400" lvl="1" indent="-457200" algn="just">
              <a:spcBef>
                <a:spcPct val="50000"/>
              </a:spcBef>
              <a:buFontTx/>
              <a:buAutoNum type="arabicPeriod"/>
            </a:pPr>
            <a:r>
              <a:rPr lang="es-ES" sz="2400">
                <a:solidFill>
                  <a:srgbClr val="A50021"/>
                </a:solidFill>
                <a:latin typeface="Comic Sans MS" pitchFamily="66" charset="0"/>
              </a:rPr>
              <a:t>Velocidad de alimentación de la suspensión</a:t>
            </a:r>
          </a:p>
          <a:p>
            <a:pPr marL="914400" lvl="1" indent="-457200" algn="just">
              <a:spcBef>
                <a:spcPct val="50000"/>
              </a:spcBef>
              <a:buFontTx/>
              <a:buAutoNum type="arabicPeriod"/>
            </a:pPr>
            <a:r>
              <a:rPr lang="es-ES" sz="2400">
                <a:solidFill>
                  <a:srgbClr val="A50021"/>
                </a:solidFill>
                <a:latin typeface="Comic Sans MS" pitchFamily="66" charset="0"/>
              </a:rPr>
              <a:t>Tamaño de bolas de vidrio</a:t>
            </a:r>
          </a:p>
          <a:p>
            <a:pPr marL="914400" lvl="1" indent="-457200" algn="just">
              <a:spcBef>
                <a:spcPct val="50000"/>
              </a:spcBef>
              <a:buFontTx/>
              <a:buAutoNum type="arabicPeriod"/>
            </a:pPr>
            <a:r>
              <a:rPr lang="es-ES" sz="2400">
                <a:solidFill>
                  <a:srgbClr val="A50021"/>
                </a:solidFill>
                <a:latin typeface="Comic Sans MS" pitchFamily="66" charset="0"/>
              </a:rPr>
              <a:t>Carga de bolas</a:t>
            </a:r>
          </a:p>
          <a:p>
            <a:pPr marL="914400" lvl="1" indent="-457200" algn="just">
              <a:spcBef>
                <a:spcPct val="50000"/>
              </a:spcBef>
              <a:buFontTx/>
              <a:buAutoNum type="arabicPeriod"/>
            </a:pPr>
            <a:r>
              <a:rPr lang="es-ES" sz="2400">
                <a:solidFill>
                  <a:srgbClr val="A50021"/>
                </a:solidFill>
                <a:latin typeface="Comic Sans MS" pitchFamily="66" charset="0"/>
              </a:rPr>
              <a:t>Concentración celular</a:t>
            </a:r>
          </a:p>
          <a:p>
            <a:pPr marL="914400" lvl="1" indent="-457200" algn="just">
              <a:spcBef>
                <a:spcPct val="50000"/>
              </a:spcBef>
              <a:buFontTx/>
              <a:buAutoNum type="arabicPeriod"/>
            </a:pPr>
            <a:r>
              <a:rPr lang="es-ES" sz="2400">
                <a:solidFill>
                  <a:srgbClr val="A50021"/>
                </a:solidFill>
                <a:latin typeface="Comic Sans MS" pitchFamily="66" charset="0"/>
              </a:rPr>
              <a:t>Temperatura</a:t>
            </a:r>
          </a:p>
          <a:p>
            <a:pPr marL="914400" lvl="1" indent="-457200" algn="just">
              <a:spcBef>
                <a:spcPct val="50000"/>
              </a:spcBef>
              <a:buFontTx/>
              <a:buAutoNum type="arabicPeriod"/>
            </a:pPr>
            <a:r>
              <a:rPr lang="es-ES" sz="2400">
                <a:solidFill>
                  <a:srgbClr val="A50021"/>
                </a:solidFill>
                <a:latin typeface="Comic Sans MS" pitchFamily="66" charset="0"/>
              </a:rPr>
              <a:t>Tiempo de residencia</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ext Box 2"/>
          <p:cNvSpPr txBox="1">
            <a:spLocks noChangeArrowheads="1"/>
          </p:cNvSpPr>
          <p:nvPr/>
        </p:nvSpPr>
        <p:spPr bwMode="auto">
          <a:xfrm>
            <a:off x="762000" y="457200"/>
            <a:ext cx="7696200" cy="457200"/>
          </a:xfrm>
          <a:prstGeom prst="rect">
            <a:avLst/>
          </a:prstGeom>
          <a:noFill/>
          <a:ln w="9525">
            <a:noFill/>
            <a:miter lim="800000"/>
            <a:headEnd/>
            <a:tailEnd/>
          </a:ln>
          <a:effectLst/>
        </p:spPr>
        <p:txBody>
          <a:bodyPr>
            <a:spAutoFit/>
          </a:bodyPr>
          <a:lstStyle/>
          <a:p>
            <a:pPr algn="just" eaLnBrk="0" hangingPunct="0"/>
            <a:endParaRPr lang="es-CL" sz="2400">
              <a:solidFill>
                <a:srgbClr val="A50021"/>
              </a:solidFill>
              <a:latin typeface="Comic Sans MS" pitchFamily="66" charset="0"/>
            </a:endParaRPr>
          </a:p>
        </p:txBody>
      </p:sp>
      <p:sp>
        <p:nvSpPr>
          <p:cNvPr id="158723" name="Text Box 3"/>
          <p:cNvSpPr txBox="1">
            <a:spLocks noChangeArrowheads="1"/>
          </p:cNvSpPr>
          <p:nvPr/>
        </p:nvSpPr>
        <p:spPr bwMode="auto">
          <a:xfrm>
            <a:off x="304800" y="381000"/>
            <a:ext cx="8153400" cy="1004888"/>
          </a:xfrm>
          <a:prstGeom prst="rect">
            <a:avLst/>
          </a:prstGeom>
          <a:noFill/>
          <a:ln w="9525">
            <a:noFill/>
            <a:miter lim="800000"/>
            <a:headEnd/>
            <a:tailEnd/>
          </a:ln>
          <a:effectLst/>
        </p:spPr>
        <p:txBody>
          <a:bodyPr>
            <a:spAutoFit/>
          </a:bodyPr>
          <a:lstStyle/>
          <a:p>
            <a:pPr algn="ctr">
              <a:spcBef>
                <a:spcPct val="50000"/>
              </a:spcBef>
            </a:pPr>
            <a:r>
              <a:rPr lang="es-ES" sz="2400" u="sng">
                <a:solidFill>
                  <a:srgbClr val="A50021"/>
                </a:solidFill>
                <a:latin typeface="Comic Sans MS" pitchFamily="66" charset="0"/>
              </a:rPr>
              <a:t>1.-  Velocidad del agitador (ū)</a:t>
            </a:r>
          </a:p>
          <a:p>
            <a:pPr>
              <a:spcBef>
                <a:spcPct val="50000"/>
              </a:spcBef>
            </a:pPr>
            <a:r>
              <a:rPr lang="es-ES" sz="2400" u="sng">
                <a:solidFill>
                  <a:srgbClr val="A50021"/>
                </a:solidFill>
                <a:latin typeface="Comic Sans MS" pitchFamily="66" charset="0"/>
              </a:rPr>
              <a:t> </a:t>
            </a:r>
            <a:r>
              <a:rPr lang="es-ES" sz="2400">
                <a:solidFill>
                  <a:srgbClr val="A50021"/>
                </a:solidFill>
                <a:latin typeface="Comic Sans MS" pitchFamily="66" charset="0"/>
              </a:rPr>
              <a:t>La velocidad promedio se define como:</a:t>
            </a:r>
            <a:endParaRPr lang="es-ES" sz="2400" u="sng">
              <a:solidFill>
                <a:srgbClr val="A50021"/>
              </a:solidFill>
              <a:latin typeface="Comic Sans MS" pitchFamily="66" charset="0"/>
            </a:endParaRPr>
          </a:p>
        </p:txBody>
      </p:sp>
      <p:graphicFrame>
        <p:nvGraphicFramePr>
          <p:cNvPr id="158724" name="Object 4"/>
          <p:cNvGraphicFramePr>
            <a:graphicFrameLocks noChangeAspect="1"/>
          </p:cNvGraphicFramePr>
          <p:nvPr/>
        </p:nvGraphicFramePr>
        <p:xfrm>
          <a:off x="3276600" y="1828800"/>
          <a:ext cx="1793875" cy="703263"/>
        </p:xfrm>
        <a:graphic>
          <a:graphicData uri="http://schemas.openxmlformats.org/presentationml/2006/ole">
            <p:oleObj spid="_x0000_s158724" name="Ecuación" r:id="rId3" imgW="1054080" imgH="507960" progId="Equation.3">
              <p:embed/>
            </p:oleObj>
          </a:graphicData>
        </a:graphic>
      </p:graphicFrame>
      <p:sp>
        <p:nvSpPr>
          <p:cNvPr id="158725" name="Text Box 5"/>
          <p:cNvSpPr txBox="1">
            <a:spLocks noChangeArrowheads="1"/>
          </p:cNvSpPr>
          <p:nvPr/>
        </p:nvSpPr>
        <p:spPr bwMode="auto">
          <a:xfrm>
            <a:off x="457200" y="2590800"/>
            <a:ext cx="8077200" cy="1130300"/>
          </a:xfrm>
          <a:prstGeom prst="rect">
            <a:avLst/>
          </a:prstGeom>
          <a:noFill/>
          <a:ln w="9525">
            <a:noFill/>
            <a:miter lim="800000"/>
            <a:headEnd/>
            <a:tailEnd/>
          </a:ln>
          <a:effectLst/>
        </p:spPr>
        <p:txBody>
          <a:bodyPr>
            <a:spAutoFit/>
          </a:bodyPr>
          <a:lstStyle/>
          <a:p>
            <a:pPr>
              <a:lnSpc>
                <a:spcPct val="80000"/>
              </a:lnSpc>
              <a:spcBef>
                <a:spcPct val="50000"/>
              </a:spcBef>
            </a:pPr>
            <a:r>
              <a:rPr lang="es-ES" sz="2000">
                <a:solidFill>
                  <a:schemeClr val="accent2"/>
                </a:solidFill>
                <a:latin typeface="Comic Sans MS" pitchFamily="66" charset="0"/>
              </a:rPr>
              <a:t>Donde</a:t>
            </a:r>
          </a:p>
          <a:p>
            <a:pPr>
              <a:lnSpc>
                <a:spcPct val="80000"/>
              </a:lnSpc>
              <a:spcBef>
                <a:spcPct val="50000"/>
              </a:spcBef>
            </a:pPr>
            <a:r>
              <a:rPr lang="es-ES" sz="2000">
                <a:solidFill>
                  <a:schemeClr val="accent2"/>
                </a:solidFill>
                <a:latin typeface="Comic Sans MS" pitchFamily="66" charset="0"/>
              </a:rPr>
              <a:t>D</a:t>
            </a:r>
            <a:r>
              <a:rPr lang="es-ES" sz="2000" baseline="-25000">
                <a:solidFill>
                  <a:schemeClr val="accent2"/>
                </a:solidFill>
                <a:latin typeface="Comic Sans MS" pitchFamily="66" charset="0"/>
              </a:rPr>
              <a:t>m</a:t>
            </a:r>
            <a:r>
              <a:rPr lang="es-ES" sz="2000">
                <a:solidFill>
                  <a:schemeClr val="accent2"/>
                </a:solidFill>
                <a:latin typeface="Comic Sans MS" pitchFamily="66" charset="0"/>
              </a:rPr>
              <a:t>. Diámetro promedio de los anillos</a:t>
            </a:r>
          </a:p>
          <a:p>
            <a:pPr>
              <a:lnSpc>
                <a:spcPct val="80000"/>
              </a:lnSpc>
              <a:spcBef>
                <a:spcPct val="50000"/>
              </a:spcBef>
            </a:pPr>
            <a:r>
              <a:rPr lang="es-ES" sz="2000">
                <a:solidFill>
                  <a:schemeClr val="accent2"/>
                </a:solidFill>
                <a:latin typeface="Comic Sans MS" pitchFamily="66" charset="0"/>
              </a:rPr>
              <a:t>n: Velocidad de agitación</a:t>
            </a:r>
          </a:p>
        </p:txBody>
      </p:sp>
      <p:sp>
        <p:nvSpPr>
          <p:cNvPr id="158726" name="Text Box 6"/>
          <p:cNvSpPr txBox="1">
            <a:spLocks noChangeArrowheads="1"/>
          </p:cNvSpPr>
          <p:nvPr/>
        </p:nvSpPr>
        <p:spPr bwMode="auto">
          <a:xfrm>
            <a:off x="457200" y="4191000"/>
            <a:ext cx="8077200" cy="1924050"/>
          </a:xfrm>
          <a:prstGeom prst="rect">
            <a:avLst/>
          </a:prstGeom>
          <a:noFill/>
          <a:ln w="9525">
            <a:noFill/>
            <a:miter lim="800000"/>
            <a:headEnd/>
            <a:tailEnd/>
          </a:ln>
          <a:effectLst/>
        </p:spPr>
        <p:txBody>
          <a:bodyPr>
            <a:spAutoFit/>
          </a:bodyPr>
          <a:lstStyle/>
          <a:p>
            <a:pPr>
              <a:lnSpc>
                <a:spcPct val="80000"/>
              </a:lnSpc>
              <a:spcBef>
                <a:spcPct val="50000"/>
              </a:spcBef>
            </a:pPr>
            <a:r>
              <a:rPr lang="es-ES" sz="2000">
                <a:solidFill>
                  <a:schemeClr val="accent2"/>
                </a:solidFill>
                <a:latin typeface="Comic Sans MS" pitchFamily="66" charset="0"/>
              </a:rPr>
              <a:t>A medida que: aumenta de la velocidad del agitador:</a:t>
            </a:r>
          </a:p>
          <a:p>
            <a:pPr>
              <a:lnSpc>
                <a:spcPct val="80000"/>
              </a:lnSpc>
              <a:spcBef>
                <a:spcPct val="50000"/>
              </a:spcBef>
            </a:pPr>
            <a:endParaRPr lang="es-ES" sz="2000">
              <a:solidFill>
                <a:schemeClr val="accent2"/>
              </a:solidFill>
              <a:latin typeface="Comic Sans MS" pitchFamily="66" charset="0"/>
            </a:endParaRPr>
          </a:p>
          <a:p>
            <a:pPr>
              <a:lnSpc>
                <a:spcPct val="80000"/>
              </a:lnSpc>
              <a:spcBef>
                <a:spcPct val="50000"/>
              </a:spcBef>
              <a:buFontTx/>
              <a:buChar char="•"/>
            </a:pPr>
            <a:r>
              <a:rPr lang="es-ES" sz="2000">
                <a:solidFill>
                  <a:schemeClr val="accent2"/>
                </a:solidFill>
                <a:latin typeface="Comic Sans MS" pitchFamily="66" charset="0"/>
              </a:rPr>
              <a:t>Aumenta la fuerza de corte y la frecuencia de colisiones </a:t>
            </a:r>
          </a:p>
          <a:p>
            <a:pPr>
              <a:lnSpc>
                <a:spcPct val="80000"/>
              </a:lnSpc>
              <a:spcBef>
                <a:spcPct val="50000"/>
              </a:spcBef>
              <a:buFontTx/>
              <a:buChar char="•"/>
            </a:pPr>
            <a:r>
              <a:rPr lang="es-ES" sz="2000">
                <a:solidFill>
                  <a:schemeClr val="accent2"/>
                </a:solidFill>
                <a:latin typeface="Comic Sans MS" pitchFamily="66" charset="0"/>
              </a:rPr>
              <a:t>Aumenta la temperatura</a:t>
            </a:r>
          </a:p>
          <a:p>
            <a:pPr>
              <a:lnSpc>
                <a:spcPct val="80000"/>
              </a:lnSpc>
              <a:spcBef>
                <a:spcPct val="50000"/>
              </a:spcBef>
              <a:buFontTx/>
              <a:buChar char="•"/>
            </a:pPr>
            <a:r>
              <a:rPr lang="es-ES" sz="2000">
                <a:solidFill>
                  <a:schemeClr val="accent2"/>
                </a:solidFill>
                <a:latin typeface="Comic Sans MS" pitchFamily="66" charset="0"/>
              </a:rPr>
              <a:t>Aumenta la erosión de las bolitas</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ext Box 2"/>
          <p:cNvSpPr txBox="1">
            <a:spLocks noChangeArrowheads="1"/>
          </p:cNvSpPr>
          <p:nvPr/>
        </p:nvSpPr>
        <p:spPr bwMode="auto">
          <a:xfrm>
            <a:off x="762000" y="457200"/>
            <a:ext cx="7696200" cy="457200"/>
          </a:xfrm>
          <a:prstGeom prst="rect">
            <a:avLst/>
          </a:prstGeom>
          <a:noFill/>
          <a:ln w="9525">
            <a:noFill/>
            <a:miter lim="800000"/>
            <a:headEnd/>
            <a:tailEnd/>
          </a:ln>
          <a:effectLst/>
        </p:spPr>
        <p:txBody>
          <a:bodyPr>
            <a:spAutoFit/>
          </a:bodyPr>
          <a:lstStyle/>
          <a:p>
            <a:pPr algn="just" eaLnBrk="0" hangingPunct="0"/>
            <a:endParaRPr lang="es-CL" sz="2400">
              <a:solidFill>
                <a:srgbClr val="A50021"/>
              </a:solidFill>
              <a:latin typeface="Comic Sans MS" pitchFamily="66" charset="0"/>
            </a:endParaRPr>
          </a:p>
        </p:txBody>
      </p:sp>
      <p:graphicFrame>
        <p:nvGraphicFramePr>
          <p:cNvPr id="159747" name="Object 3"/>
          <p:cNvGraphicFramePr>
            <a:graphicFrameLocks noChangeAspect="1"/>
          </p:cNvGraphicFramePr>
          <p:nvPr/>
        </p:nvGraphicFramePr>
        <p:xfrm>
          <a:off x="1676400" y="228600"/>
          <a:ext cx="6400800" cy="5895975"/>
        </p:xfrm>
        <a:graphic>
          <a:graphicData uri="http://schemas.openxmlformats.org/presentationml/2006/ole">
            <p:oleObj spid="_x0000_s159747" name="Fotografía de Photo Editor" r:id="rId3" imgW="3142857" imgH="2895238" progId="MSPhotoEd.3">
              <p:embed/>
            </p:oleObj>
          </a:graphicData>
        </a:graphic>
      </p:graphicFrame>
      <p:sp>
        <p:nvSpPr>
          <p:cNvPr id="159748" name="Text Box 4"/>
          <p:cNvSpPr txBox="1">
            <a:spLocks noChangeArrowheads="1"/>
          </p:cNvSpPr>
          <p:nvPr/>
        </p:nvSpPr>
        <p:spPr bwMode="auto">
          <a:xfrm>
            <a:off x="1905000" y="6172200"/>
            <a:ext cx="5638800" cy="457200"/>
          </a:xfrm>
          <a:prstGeom prst="rect">
            <a:avLst/>
          </a:prstGeom>
          <a:noFill/>
          <a:ln w="9525">
            <a:noFill/>
            <a:miter lim="800000"/>
            <a:headEnd/>
            <a:tailEnd/>
          </a:ln>
          <a:effectLst/>
        </p:spPr>
        <p:txBody>
          <a:bodyPr>
            <a:spAutoFit/>
          </a:bodyPr>
          <a:lstStyle/>
          <a:p>
            <a:pPr algn="ctr">
              <a:spcBef>
                <a:spcPct val="50000"/>
              </a:spcBef>
            </a:pPr>
            <a:r>
              <a:rPr lang="es-ES" sz="2400"/>
              <a:t>Velocidad del Agitador</a:t>
            </a:r>
          </a:p>
        </p:txBody>
      </p:sp>
      <p:sp>
        <p:nvSpPr>
          <p:cNvPr id="159749" name="Text Box 5"/>
          <p:cNvSpPr txBox="1">
            <a:spLocks noChangeArrowheads="1"/>
          </p:cNvSpPr>
          <p:nvPr/>
        </p:nvSpPr>
        <p:spPr bwMode="auto">
          <a:xfrm rot="16200000">
            <a:off x="-647700" y="3238500"/>
            <a:ext cx="3581400" cy="457200"/>
          </a:xfrm>
          <a:prstGeom prst="rect">
            <a:avLst/>
          </a:prstGeom>
          <a:noFill/>
          <a:ln w="9525">
            <a:noFill/>
            <a:miter lim="800000"/>
            <a:headEnd/>
            <a:tailEnd/>
          </a:ln>
          <a:effectLst/>
        </p:spPr>
        <p:txBody>
          <a:bodyPr>
            <a:spAutoFit/>
          </a:bodyPr>
          <a:lstStyle/>
          <a:p>
            <a:pPr algn="ctr">
              <a:spcBef>
                <a:spcPct val="50000"/>
              </a:spcBef>
            </a:pPr>
            <a:r>
              <a:rPr lang="es-ES" sz="2400"/>
              <a:t>Proteína Liberada (%)</a:t>
            </a:r>
          </a:p>
        </p:txBody>
      </p:sp>
      <p:sp>
        <p:nvSpPr>
          <p:cNvPr id="159750" name="Text Box 6"/>
          <p:cNvSpPr txBox="1">
            <a:spLocks noChangeArrowheads="1"/>
          </p:cNvSpPr>
          <p:nvPr/>
        </p:nvSpPr>
        <p:spPr bwMode="auto">
          <a:xfrm rot="16200000">
            <a:off x="6515100" y="3390900"/>
            <a:ext cx="3581400" cy="457200"/>
          </a:xfrm>
          <a:prstGeom prst="rect">
            <a:avLst/>
          </a:prstGeom>
          <a:noFill/>
          <a:ln w="9525">
            <a:noFill/>
            <a:miter lim="800000"/>
            <a:headEnd/>
            <a:tailEnd/>
          </a:ln>
          <a:effectLst/>
        </p:spPr>
        <p:txBody>
          <a:bodyPr>
            <a:spAutoFit/>
          </a:bodyPr>
          <a:lstStyle/>
          <a:p>
            <a:pPr algn="ctr">
              <a:spcBef>
                <a:spcPct val="50000"/>
              </a:spcBef>
            </a:pPr>
            <a:r>
              <a:rPr lang="es-ES" sz="2400"/>
              <a:t>Enzima  Liberada (%)</a:t>
            </a:r>
          </a:p>
        </p:txBody>
      </p:sp>
      <p:sp>
        <p:nvSpPr>
          <p:cNvPr id="159751" name="Text Box 7"/>
          <p:cNvSpPr txBox="1">
            <a:spLocks noChangeArrowheads="1"/>
          </p:cNvSpPr>
          <p:nvPr/>
        </p:nvSpPr>
        <p:spPr bwMode="auto">
          <a:xfrm>
            <a:off x="3048000" y="3733800"/>
            <a:ext cx="3810000" cy="457200"/>
          </a:xfrm>
          <a:prstGeom prst="rect">
            <a:avLst/>
          </a:prstGeom>
          <a:noFill/>
          <a:ln w="9525">
            <a:noFill/>
            <a:miter lim="800000"/>
            <a:headEnd/>
            <a:tailEnd/>
          </a:ln>
          <a:effectLst/>
        </p:spPr>
        <p:txBody>
          <a:bodyPr>
            <a:spAutoFit/>
          </a:bodyPr>
          <a:lstStyle/>
          <a:p>
            <a:pPr>
              <a:spcBef>
                <a:spcPct val="50000"/>
              </a:spcBef>
            </a:pPr>
            <a:r>
              <a:rPr lang="es-ES" sz="2400"/>
              <a:t>Diferentes tipos de agitador</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ext Box 2"/>
          <p:cNvSpPr txBox="1">
            <a:spLocks noChangeArrowheads="1"/>
          </p:cNvSpPr>
          <p:nvPr/>
        </p:nvSpPr>
        <p:spPr bwMode="auto">
          <a:xfrm>
            <a:off x="762000" y="457200"/>
            <a:ext cx="7696200" cy="457200"/>
          </a:xfrm>
          <a:prstGeom prst="rect">
            <a:avLst/>
          </a:prstGeom>
          <a:noFill/>
          <a:ln w="9525">
            <a:noFill/>
            <a:miter lim="800000"/>
            <a:headEnd/>
            <a:tailEnd/>
          </a:ln>
          <a:effectLst/>
        </p:spPr>
        <p:txBody>
          <a:bodyPr>
            <a:spAutoFit/>
          </a:bodyPr>
          <a:lstStyle/>
          <a:p>
            <a:pPr algn="just" eaLnBrk="0" hangingPunct="0"/>
            <a:endParaRPr lang="es-CL" sz="2400">
              <a:solidFill>
                <a:srgbClr val="A50021"/>
              </a:solidFill>
              <a:latin typeface="Comic Sans MS" pitchFamily="66" charset="0"/>
            </a:endParaRPr>
          </a:p>
        </p:txBody>
      </p:sp>
      <p:sp>
        <p:nvSpPr>
          <p:cNvPr id="160771" name="Text Box 3"/>
          <p:cNvSpPr txBox="1">
            <a:spLocks noChangeArrowheads="1"/>
          </p:cNvSpPr>
          <p:nvPr/>
        </p:nvSpPr>
        <p:spPr bwMode="auto">
          <a:xfrm>
            <a:off x="304800" y="381000"/>
            <a:ext cx="8153400" cy="2284413"/>
          </a:xfrm>
          <a:prstGeom prst="rect">
            <a:avLst/>
          </a:prstGeom>
          <a:noFill/>
          <a:ln w="9525">
            <a:noFill/>
            <a:miter lim="800000"/>
            <a:headEnd/>
            <a:tailEnd/>
          </a:ln>
          <a:effectLst/>
        </p:spPr>
        <p:txBody>
          <a:bodyPr>
            <a:spAutoFit/>
          </a:bodyPr>
          <a:lstStyle/>
          <a:p>
            <a:pPr algn="ctr">
              <a:spcBef>
                <a:spcPct val="50000"/>
              </a:spcBef>
            </a:pPr>
            <a:r>
              <a:rPr lang="es-ES" sz="2400" u="sng">
                <a:solidFill>
                  <a:srgbClr val="A50021"/>
                </a:solidFill>
                <a:latin typeface="Comic Sans MS" pitchFamily="66" charset="0"/>
              </a:rPr>
              <a:t>2.-  Diseño del agitador</a:t>
            </a:r>
          </a:p>
          <a:p>
            <a:pPr algn="ctr">
              <a:spcBef>
                <a:spcPct val="50000"/>
              </a:spcBef>
            </a:pPr>
            <a:endParaRPr lang="es-ES" sz="800" u="sng">
              <a:solidFill>
                <a:srgbClr val="A50021"/>
              </a:solidFill>
              <a:latin typeface="Comic Sans MS" pitchFamily="66" charset="0"/>
            </a:endParaRPr>
          </a:p>
          <a:p>
            <a:pPr algn="just">
              <a:spcBef>
                <a:spcPct val="50000"/>
              </a:spcBef>
            </a:pPr>
            <a:r>
              <a:rPr lang="es-ES" sz="2400">
                <a:solidFill>
                  <a:srgbClr val="A50021"/>
                </a:solidFill>
                <a:latin typeface="Comic Sans MS" pitchFamily="66" charset="0"/>
              </a:rPr>
              <a:t>El tipo de agitador promueve una mezcla del tipo flujo pistón, pero con una distribución de tiempos de residencia, lo cual afecta el nivel de ruptura de las células.</a:t>
            </a:r>
          </a:p>
        </p:txBody>
      </p:sp>
      <p:graphicFrame>
        <p:nvGraphicFramePr>
          <p:cNvPr id="160772" name="Object 4"/>
          <p:cNvGraphicFramePr>
            <a:graphicFrameLocks noChangeAspect="1"/>
          </p:cNvGraphicFramePr>
          <p:nvPr/>
        </p:nvGraphicFramePr>
        <p:xfrm>
          <a:off x="533400" y="3886200"/>
          <a:ext cx="2420938" cy="579438"/>
        </p:xfrm>
        <a:graphic>
          <a:graphicData uri="http://schemas.openxmlformats.org/presentationml/2006/ole">
            <p:oleObj spid="_x0000_s160772" name="Ecuación" r:id="rId3" imgW="1422360" imgH="419040" progId="Equation.3">
              <p:embed/>
            </p:oleObj>
          </a:graphicData>
        </a:graphic>
      </p:graphicFrame>
      <p:sp>
        <p:nvSpPr>
          <p:cNvPr id="160773" name="Text Box 5"/>
          <p:cNvSpPr txBox="1">
            <a:spLocks noChangeArrowheads="1"/>
          </p:cNvSpPr>
          <p:nvPr/>
        </p:nvSpPr>
        <p:spPr bwMode="auto">
          <a:xfrm>
            <a:off x="457200" y="2971800"/>
            <a:ext cx="8077200" cy="733425"/>
          </a:xfrm>
          <a:prstGeom prst="rect">
            <a:avLst/>
          </a:prstGeom>
          <a:noFill/>
          <a:ln w="9525">
            <a:noFill/>
            <a:miter lim="800000"/>
            <a:headEnd/>
            <a:tailEnd/>
          </a:ln>
          <a:effectLst/>
        </p:spPr>
        <p:txBody>
          <a:bodyPr>
            <a:spAutoFit/>
          </a:bodyPr>
          <a:lstStyle/>
          <a:p>
            <a:pPr>
              <a:lnSpc>
                <a:spcPct val="80000"/>
              </a:lnSpc>
              <a:spcBef>
                <a:spcPct val="50000"/>
              </a:spcBef>
            </a:pPr>
            <a:r>
              <a:rPr lang="es-ES" sz="2000">
                <a:solidFill>
                  <a:schemeClr val="accent2"/>
                </a:solidFill>
                <a:latin typeface="Comic Sans MS" pitchFamily="66" charset="0"/>
              </a:rPr>
              <a:t>Ejemplo</a:t>
            </a:r>
          </a:p>
          <a:p>
            <a:pPr>
              <a:lnSpc>
                <a:spcPct val="80000"/>
              </a:lnSpc>
              <a:spcBef>
                <a:spcPct val="50000"/>
              </a:spcBef>
            </a:pPr>
            <a:r>
              <a:rPr lang="es-ES" sz="2000">
                <a:solidFill>
                  <a:schemeClr val="accent2"/>
                </a:solidFill>
                <a:latin typeface="Comic Sans MS" pitchFamily="66" charset="0"/>
              </a:rPr>
              <a:t>Anillos Excéntricos			Anillos Concéntricos</a:t>
            </a:r>
          </a:p>
        </p:txBody>
      </p:sp>
      <p:graphicFrame>
        <p:nvGraphicFramePr>
          <p:cNvPr id="160774" name="Object 6"/>
          <p:cNvGraphicFramePr>
            <a:graphicFrameLocks noChangeAspect="1"/>
          </p:cNvGraphicFramePr>
          <p:nvPr/>
        </p:nvGraphicFramePr>
        <p:xfrm>
          <a:off x="4495800" y="4114800"/>
          <a:ext cx="4086225" cy="1552575"/>
        </p:xfrm>
        <a:graphic>
          <a:graphicData uri="http://schemas.openxmlformats.org/presentationml/2006/ole">
            <p:oleObj spid="_x0000_s160774" name="Fotografía de Photo Editor" r:id="rId4" imgW="4086795" imgH="1552792" progId="MSPhotoEd.3">
              <p:embed/>
            </p:oleObj>
          </a:graphicData>
        </a:graphic>
      </p:graphicFrame>
      <p:graphicFrame>
        <p:nvGraphicFramePr>
          <p:cNvPr id="160775" name="Object 7"/>
          <p:cNvGraphicFramePr>
            <a:graphicFrameLocks noChangeAspect="1"/>
          </p:cNvGraphicFramePr>
          <p:nvPr/>
        </p:nvGraphicFramePr>
        <p:xfrm>
          <a:off x="457200" y="4495800"/>
          <a:ext cx="3457575" cy="2085975"/>
        </p:xfrm>
        <a:graphic>
          <a:graphicData uri="http://schemas.openxmlformats.org/presentationml/2006/ole">
            <p:oleObj spid="_x0000_s160775" name="Fotografía de Photo Editor" r:id="rId5" imgW="3457143" imgH="2085714" progId="MSPhotoEd.3">
              <p:embed/>
            </p:oleObj>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1795" name="Object 3"/>
          <p:cNvGraphicFramePr>
            <a:graphicFrameLocks noChangeAspect="1"/>
          </p:cNvGraphicFramePr>
          <p:nvPr/>
        </p:nvGraphicFramePr>
        <p:xfrm>
          <a:off x="1187450" y="0"/>
          <a:ext cx="6799263" cy="6707188"/>
        </p:xfrm>
        <a:graphic>
          <a:graphicData uri="http://schemas.openxmlformats.org/presentationml/2006/ole">
            <p:oleObj spid="_x0000_s161795" name="Imagen de mapa de bits" r:id="rId3" imgW="6800000" imgH="6706536" progId="Paint.Picture">
              <p:embed/>
            </p:oleObj>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ext Box 2"/>
          <p:cNvSpPr txBox="1">
            <a:spLocks noChangeArrowheads="1"/>
          </p:cNvSpPr>
          <p:nvPr/>
        </p:nvSpPr>
        <p:spPr bwMode="auto">
          <a:xfrm>
            <a:off x="762000" y="457200"/>
            <a:ext cx="7696200" cy="457200"/>
          </a:xfrm>
          <a:prstGeom prst="rect">
            <a:avLst/>
          </a:prstGeom>
          <a:noFill/>
          <a:ln w="9525">
            <a:noFill/>
            <a:miter lim="800000"/>
            <a:headEnd/>
            <a:tailEnd/>
          </a:ln>
          <a:effectLst/>
        </p:spPr>
        <p:txBody>
          <a:bodyPr>
            <a:spAutoFit/>
          </a:bodyPr>
          <a:lstStyle/>
          <a:p>
            <a:pPr algn="just" eaLnBrk="0" hangingPunct="0"/>
            <a:endParaRPr lang="es-CL" sz="2400">
              <a:solidFill>
                <a:srgbClr val="A50021"/>
              </a:solidFill>
              <a:latin typeface="Comic Sans MS" pitchFamily="66" charset="0"/>
            </a:endParaRPr>
          </a:p>
        </p:txBody>
      </p:sp>
      <p:sp>
        <p:nvSpPr>
          <p:cNvPr id="162819" name="Text Box 3"/>
          <p:cNvSpPr txBox="1">
            <a:spLocks noChangeArrowheads="1"/>
          </p:cNvSpPr>
          <p:nvPr/>
        </p:nvSpPr>
        <p:spPr bwMode="auto">
          <a:xfrm>
            <a:off x="304800" y="381000"/>
            <a:ext cx="8153400" cy="2284413"/>
          </a:xfrm>
          <a:prstGeom prst="rect">
            <a:avLst/>
          </a:prstGeom>
          <a:noFill/>
          <a:ln w="9525">
            <a:noFill/>
            <a:miter lim="800000"/>
            <a:headEnd/>
            <a:tailEnd/>
          </a:ln>
          <a:effectLst/>
        </p:spPr>
        <p:txBody>
          <a:bodyPr>
            <a:spAutoFit/>
          </a:bodyPr>
          <a:lstStyle/>
          <a:p>
            <a:pPr algn="ctr">
              <a:spcBef>
                <a:spcPct val="50000"/>
              </a:spcBef>
            </a:pPr>
            <a:r>
              <a:rPr lang="es-ES" sz="2400" u="sng">
                <a:solidFill>
                  <a:srgbClr val="A50021"/>
                </a:solidFill>
                <a:latin typeface="Comic Sans MS" pitchFamily="66" charset="0"/>
              </a:rPr>
              <a:t>3.-  Velocidad de alimentación de la suspensión</a:t>
            </a:r>
          </a:p>
          <a:p>
            <a:pPr algn="ctr">
              <a:spcBef>
                <a:spcPct val="50000"/>
              </a:spcBef>
            </a:pPr>
            <a:endParaRPr lang="es-ES" sz="800" u="sng">
              <a:solidFill>
                <a:srgbClr val="A50021"/>
              </a:solidFill>
              <a:latin typeface="Comic Sans MS" pitchFamily="66" charset="0"/>
            </a:endParaRPr>
          </a:p>
          <a:p>
            <a:pPr algn="just">
              <a:spcBef>
                <a:spcPct val="50000"/>
              </a:spcBef>
            </a:pPr>
            <a:r>
              <a:rPr lang="es-ES" sz="2400">
                <a:solidFill>
                  <a:srgbClr val="A50021"/>
                </a:solidFill>
                <a:latin typeface="Comic Sans MS" pitchFamily="66" charset="0"/>
              </a:rPr>
              <a:t>La potencia consumida es función de la velocidad de agitación y levemente de la velocidad de alimentación, por lo cual considerando este punto se recomienda operar a los </a:t>
            </a:r>
            <a:r>
              <a:rPr lang="es-ES" sz="2400" u="sng">
                <a:solidFill>
                  <a:srgbClr val="A50021"/>
                </a:solidFill>
                <a:latin typeface="Comic Sans MS" pitchFamily="66" charset="0"/>
              </a:rPr>
              <a:t>flujos más altos posible.</a:t>
            </a:r>
          </a:p>
        </p:txBody>
      </p:sp>
      <p:sp>
        <p:nvSpPr>
          <p:cNvPr id="162820" name="Text Box 4"/>
          <p:cNvSpPr txBox="1">
            <a:spLocks noChangeArrowheads="1"/>
          </p:cNvSpPr>
          <p:nvPr/>
        </p:nvSpPr>
        <p:spPr bwMode="auto">
          <a:xfrm>
            <a:off x="228600" y="3657600"/>
            <a:ext cx="8382000" cy="2282825"/>
          </a:xfrm>
          <a:prstGeom prst="rect">
            <a:avLst/>
          </a:prstGeom>
          <a:noFill/>
          <a:ln w="9525">
            <a:noFill/>
            <a:miter lim="800000"/>
            <a:headEnd/>
            <a:tailEnd/>
          </a:ln>
          <a:effectLst/>
        </p:spPr>
        <p:txBody>
          <a:bodyPr>
            <a:spAutoFit/>
          </a:bodyPr>
          <a:lstStyle/>
          <a:p>
            <a:pPr marL="914400" lvl="1" indent="-457200" algn="just">
              <a:spcBef>
                <a:spcPct val="50000"/>
              </a:spcBef>
            </a:pPr>
            <a:r>
              <a:rPr lang="es-ES" sz="2400">
                <a:solidFill>
                  <a:schemeClr val="accent2"/>
                </a:solidFill>
                <a:latin typeface="Comic Sans MS" pitchFamily="66" charset="0"/>
              </a:rPr>
              <a:t>4.- </a:t>
            </a:r>
            <a:r>
              <a:rPr lang="es-ES" sz="2400" u="sng">
                <a:solidFill>
                  <a:schemeClr val="accent2"/>
                </a:solidFill>
                <a:latin typeface="Comic Sans MS" pitchFamily="66" charset="0"/>
              </a:rPr>
              <a:t>Tamaño de bolitas de vidrio</a:t>
            </a:r>
          </a:p>
          <a:p>
            <a:pPr marL="457200" indent="-457200" algn="just">
              <a:spcBef>
                <a:spcPct val="50000"/>
              </a:spcBef>
            </a:pPr>
            <a:r>
              <a:rPr lang="es-ES" sz="2400">
                <a:solidFill>
                  <a:schemeClr val="accent2"/>
                </a:solidFill>
                <a:latin typeface="Comic Sans MS" pitchFamily="66" charset="0"/>
              </a:rPr>
              <a:t>	Dependiendo la escala, el tipo de célula y la localización del producto de interes se recomiendas diferentes tamaños de bolitas.</a:t>
            </a:r>
          </a:p>
          <a:p>
            <a:pPr marL="457200" indent="-457200" algn="just">
              <a:spcBef>
                <a:spcPct val="50000"/>
              </a:spcBef>
            </a:pPr>
            <a:endParaRPr lang="es-ES" sz="2400">
              <a:solidFill>
                <a:schemeClr val="accent2"/>
              </a:solidFill>
              <a:latin typeface="Comic Sans MS" pitchFamily="66"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ext Box 2"/>
          <p:cNvSpPr txBox="1">
            <a:spLocks noChangeArrowheads="1"/>
          </p:cNvSpPr>
          <p:nvPr/>
        </p:nvSpPr>
        <p:spPr bwMode="auto">
          <a:xfrm>
            <a:off x="762000" y="457200"/>
            <a:ext cx="7696200" cy="457200"/>
          </a:xfrm>
          <a:prstGeom prst="rect">
            <a:avLst/>
          </a:prstGeom>
          <a:noFill/>
          <a:ln w="9525">
            <a:noFill/>
            <a:miter lim="800000"/>
            <a:headEnd/>
            <a:tailEnd/>
          </a:ln>
          <a:effectLst/>
        </p:spPr>
        <p:txBody>
          <a:bodyPr>
            <a:spAutoFit/>
          </a:bodyPr>
          <a:lstStyle/>
          <a:p>
            <a:pPr algn="just" eaLnBrk="0" hangingPunct="0"/>
            <a:endParaRPr lang="es-CL" sz="2400">
              <a:solidFill>
                <a:srgbClr val="A50021"/>
              </a:solidFill>
              <a:latin typeface="Comic Sans MS" pitchFamily="66" charset="0"/>
            </a:endParaRPr>
          </a:p>
        </p:txBody>
      </p:sp>
      <p:sp>
        <p:nvSpPr>
          <p:cNvPr id="163843" name="Text Box 3"/>
          <p:cNvSpPr txBox="1">
            <a:spLocks noChangeArrowheads="1"/>
          </p:cNvSpPr>
          <p:nvPr/>
        </p:nvSpPr>
        <p:spPr bwMode="auto">
          <a:xfrm>
            <a:off x="228600" y="457200"/>
            <a:ext cx="8382000" cy="5934075"/>
          </a:xfrm>
          <a:prstGeom prst="rect">
            <a:avLst/>
          </a:prstGeom>
          <a:noFill/>
          <a:ln w="9525">
            <a:noFill/>
            <a:miter lim="800000"/>
            <a:headEnd/>
            <a:tailEnd/>
          </a:ln>
          <a:effectLst/>
        </p:spPr>
        <p:txBody>
          <a:bodyPr>
            <a:spAutoFit/>
          </a:bodyPr>
          <a:lstStyle/>
          <a:p>
            <a:pPr marL="914400" lvl="1" indent="-457200" algn="just">
              <a:spcBef>
                <a:spcPct val="50000"/>
              </a:spcBef>
            </a:pPr>
            <a:r>
              <a:rPr lang="es-ES" sz="2400">
                <a:solidFill>
                  <a:schemeClr val="accent2"/>
                </a:solidFill>
                <a:latin typeface="Comic Sans MS" pitchFamily="66" charset="0"/>
              </a:rPr>
              <a:t>Escala </a:t>
            </a:r>
          </a:p>
          <a:p>
            <a:pPr marL="914400" lvl="1" indent="-457200" algn="just">
              <a:spcBef>
                <a:spcPct val="50000"/>
              </a:spcBef>
            </a:pPr>
            <a:r>
              <a:rPr lang="es-ES" sz="2400">
                <a:solidFill>
                  <a:schemeClr val="accent2"/>
                </a:solidFill>
                <a:latin typeface="Comic Sans MS" pitchFamily="66" charset="0"/>
              </a:rPr>
              <a:t>	Laboratorio </a:t>
            </a:r>
            <a:r>
              <a:rPr lang="es-ES" sz="2400">
                <a:solidFill>
                  <a:schemeClr val="accent2"/>
                </a:solidFill>
                <a:latin typeface="Symbol" pitchFamily="18" charset="2"/>
              </a:rPr>
              <a:t>F</a:t>
            </a:r>
            <a:r>
              <a:rPr lang="es-ES" sz="2400">
                <a:solidFill>
                  <a:schemeClr val="accent2"/>
                </a:solidFill>
                <a:latin typeface="Comic Sans MS" pitchFamily="66" charset="0"/>
              </a:rPr>
              <a:t>: 0.2-1.5 mm</a:t>
            </a:r>
          </a:p>
          <a:p>
            <a:pPr marL="914400" lvl="1" indent="-457200" algn="just">
              <a:spcBef>
                <a:spcPct val="50000"/>
              </a:spcBef>
            </a:pPr>
            <a:r>
              <a:rPr lang="es-ES" sz="2400">
                <a:solidFill>
                  <a:schemeClr val="accent2"/>
                </a:solidFill>
                <a:latin typeface="Comic Sans MS" pitchFamily="66" charset="0"/>
              </a:rPr>
              <a:t>	Industrial </a:t>
            </a:r>
            <a:r>
              <a:rPr lang="es-ES" sz="2400">
                <a:solidFill>
                  <a:schemeClr val="accent2"/>
                </a:solidFill>
                <a:latin typeface="Symbol" pitchFamily="18" charset="2"/>
              </a:rPr>
              <a:t>F</a:t>
            </a:r>
            <a:r>
              <a:rPr lang="es-ES" sz="2400">
                <a:solidFill>
                  <a:schemeClr val="accent2"/>
                </a:solidFill>
                <a:latin typeface="Comic Sans MS" pitchFamily="66" charset="0"/>
              </a:rPr>
              <a:t>: 0.4-1.5 mm</a:t>
            </a:r>
          </a:p>
          <a:p>
            <a:pPr marL="914400" lvl="1" indent="-457200" algn="just">
              <a:spcBef>
                <a:spcPct val="50000"/>
              </a:spcBef>
            </a:pPr>
            <a:endParaRPr lang="es-ES" sz="2400">
              <a:solidFill>
                <a:schemeClr val="accent2"/>
              </a:solidFill>
              <a:latin typeface="Comic Sans MS" pitchFamily="66" charset="0"/>
            </a:endParaRPr>
          </a:p>
          <a:p>
            <a:pPr marL="914400" lvl="1" indent="-457200" algn="just">
              <a:spcBef>
                <a:spcPct val="50000"/>
              </a:spcBef>
            </a:pPr>
            <a:r>
              <a:rPr lang="es-ES" sz="2400">
                <a:solidFill>
                  <a:schemeClr val="accent2"/>
                </a:solidFill>
                <a:latin typeface="Comic Sans MS" pitchFamily="66" charset="0"/>
              </a:rPr>
              <a:t>Tipo de célula</a:t>
            </a:r>
          </a:p>
          <a:p>
            <a:pPr marL="914400" lvl="1" indent="-457200" algn="just">
              <a:spcBef>
                <a:spcPct val="50000"/>
              </a:spcBef>
            </a:pPr>
            <a:r>
              <a:rPr lang="es-ES" sz="2400">
                <a:solidFill>
                  <a:schemeClr val="accent2"/>
                </a:solidFill>
                <a:latin typeface="Comic Sans MS" pitchFamily="66" charset="0"/>
              </a:rPr>
              <a:t>	Levadura </a:t>
            </a:r>
            <a:r>
              <a:rPr lang="es-ES" sz="2400">
                <a:solidFill>
                  <a:schemeClr val="accent2"/>
                </a:solidFill>
                <a:latin typeface="Symbol" pitchFamily="18" charset="2"/>
              </a:rPr>
              <a:t>F &gt;</a:t>
            </a:r>
            <a:r>
              <a:rPr lang="es-ES" sz="2400">
                <a:solidFill>
                  <a:schemeClr val="accent2"/>
                </a:solidFill>
                <a:latin typeface="Comic Sans MS" pitchFamily="66" charset="0"/>
              </a:rPr>
              <a:t> 0.5 mm</a:t>
            </a:r>
          </a:p>
          <a:p>
            <a:pPr marL="914400" lvl="1" indent="-457200" algn="just">
              <a:spcBef>
                <a:spcPct val="50000"/>
              </a:spcBef>
            </a:pPr>
            <a:r>
              <a:rPr lang="es-ES" sz="2400">
                <a:solidFill>
                  <a:schemeClr val="accent2"/>
                </a:solidFill>
                <a:latin typeface="Comic Sans MS" pitchFamily="66" charset="0"/>
              </a:rPr>
              <a:t>	Bacterias </a:t>
            </a:r>
            <a:r>
              <a:rPr lang="es-ES" sz="2400">
                <a:solidFill>
                  <a:schemeClr val="accent2"/>
                </a:solidFill>
                <a:latin typeface="Symbol" pitchFamily="18" charset="2"/>
              </a:rPr>
              <a:t>F &lt;</a:t>
            </a:r>
            <a:r>
              <a:rPr lang="es-ES" sz="2400">
                <a:solidFill>
                  <a:schemeClr val="accent2"/>
                </a:solidFill>
                <a:latin typeface="Comic Sans MS" pitchFamily="66" charset="0"/>
              </a:rPr>
              <a:t> 0.5 mm</a:t>
            </a:r>
          </a:p>
          <a:p>
            <a:pPr marL="914400" lvl="1" indent="-457200" algn="just">
              <a:spcBef>
                <a:spcPct val="50000"/>
              </a:spcBef>
            </a:pPr>
            <a:endParaRPr lang="es-ES" sz="2400">
              <a:solidFill>
                <a:schemeClr val="accent2"/>
              </a:solidFill>
              <a:latin typeface="Comic Sans MS" pitchFamily="66" charset="0"/>
            </a:endParaRPr>
          </a:p>
          <a:p>
            <a:pPr marL="914400" lvl="1" indent="-457200" algn="just">
              <a:spcBef>
                <a:spcPct val="50000"/>
              </a:spcBef>
            </a:pPr>
            <a:r>
              <a:rPr lang="es-ES" sz="2400">
                <a:solidFill>
                  <a:schemeClr val="accent2"/>
                </a:solidFill>
                <a:latin typeface="Comic Sans MS" pitchFamily="66" charset="0"/>
              </a:rPr>
              <a:t>Localización</a:t>
            </a:r>
          </a:p>
          <a:p>
            <a:pPr marL="914400" lvl="1" indent="-457200" algn="just">
              <a:spcBef>
                <a:spcPct val="50000"/>
              </a:spcBef>
            </a:pPr>
            <a:r>
              <a:rPr lang="es-ES" sz="2400">
                <a:solidFill>
                  <a:schemeClr val="accent2"/>
                </a:solidFill>
                <a:latin typeface="Comic Sans MS" pitchFamily="66" charset="0"/>
              </a:rPr>
              <a:t>	Espacio periplasmático (más fácil)   Mayor Tamaño</a:t>
            </a:r>
          </a:p>
          <a:p>
            <a:pPr marL="914400" lvl="1" indent="-457200" algn="just">
              <a:spcBef>
                <a:spcPct val="50000"/>
              </a:spcBef>
            </a:pPr>
            <a:r>
              <a:rPr lang="es-ES" sz="2400">
                <a:solidFill>
                  <a:schemeClr val="accent2"/>
                </a:solidFill>
                <a:latin typeface="Comic Sans MS" pitchFamily="66" charset="0"/>
              </a:rPr>
              <a:t>	Protoplásmatico (más difícil)	Más pequeñas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2"/>
          <p:cNvSpPr txBox="1">
            <a:spLocks noChangeArrowheads="1"/>
          </p:cNvSpPr>
          <p:nvPr/>
        </p:nvSpPr>
        <p:spPr bwMode="auto">
          <a:xfrm>
            <a:off x="533400" y="228600"/>
            <a:ext cx="8077200" cy="5273675"/>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latin typeface="Comic Sans MS" pitchFamily="66" charset="0"/>
                <a:cs typeface="Times New Roman" pitchFamily="18" charset="0"/>
              </a:rPr>
              <a:t>Funciones de las membranas</a:t>
            </a:r>
          </a:p>
          <a:p>
            <a:pPr algn="ctr" eaLnBrk="0" hangingPunct="0"/>
            <a:endParaRPr lang="es-ES_tradnl" sz="2000" b="1" u="sng">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Cada membrana tiene diferentes funciones:</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La membrana externa y la capa de peptidoglucano proporcionan la resistencia mecánica y su ruptura es lo fundamental para la ruptura de células.</a:t>
            </a:r>
          </a:p>
          <a:p>
            <a:pPr algn="just" eaLnBrk="0" hangingPunct="0"/>
            <a:r>
              <a:rPr lang="es-ES_tradnl" sz="2000">
                <a:solidFill>
                  <a:schemeClr val="accent2"/>
                </a:solidFill>
                <a:latin typeface="Comic Sans MS" pitchFamily="66" charset="0"/>
                <a:cs typeface="Times New Roman" pitchFamily="18" charset="0"/>
              </a:rPr>
              <a:t> </a:t>
            </a:r>
          </a:p>
          <a:p>
            <a:pPr algn="just" eaLnBrk="0" hangingPunct="0"/>
            <a:r>
              <a:rPr lang="es-ES_tradnl" sz="2000">
                <a:solidFill>
                  <a:schemeClr val="accent2"/>
                </a:solidFill>
                <a:latin typeface="Comic Sans MS" pitchFamily="66" charset="0"/>
                <a:cs typeface="Times New Roman" pitchFamily="18" charset="0"/>
              </a:rPr>
              <a:t>La membrana plasmática es muy débil y controla la permeabilidad de la célula, lo que incluye el transporte de nutrientes al interior de la célula y la exportación de metabolitos “en el interior de las soluciones circundantes”.</a:t>
            </a:r>
            <a:r>
              <a:rPr lang="en-US" sz="2000">
                <a:solidFill>
                  <a:schemeClr val="accent2"/>
                </a:solidFill>
                <a:cs typeface="Times New Roman" pitchFamily="18" charset="0"/>
              </a:rPr>
              <a:t> </a:t>
            </a:r>
          </a:p>
          <a:p>
            <a:pPr algn="just" eaLnBrk="0" hangingPunct="0"/>
            <a:endParaRPr lang="en-US" sz="2000">
              <a:solidFill>
                <a:schemeClr val="accent2"/>
              </a:solidFill>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El interior de la célula llamado citoplasma, es una solución acuosa de sales, azúcar, amino ácidos y biopolímeros. En los biopolímeros se incluyen proteínas, muchas de ellas enzimas, RNA  y DNA. </a:t>
            </a:r>
          </a:p>
          <a:p>
            <a:pPr algn="just" eaLnBrk="0" hangingPunct="0"/>
            <a:endParaRPr lang="es-ES_tradnl" sz="2000">
              <a:solidFill>
                <a:schemeClr val="accent2"/>
              </a:solidFill>
              <a:cs typeface="Times New Roman" pitchFamily="18"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ext Box 2"/>
          <p:cNvSpPr txBox="1">
            <a:spLocks noChangeArrowheads="1"/>
          </p:cNvSpPr>
          <p:nvPr/>
        </p:nvSpPr>
        <p:spPr bwMode="auto">
          <a:xfrm>
            <a:off x="762000" y="457200"/>
            <a:ext cx="7696200" cy="457200"/>
          </a:xfrm>
          <a:prstGeom prst="rect">
            <a:avLst/>
          </a:prstGeom>
          <a:noFill/>
          <a:ln w="9525">
            <a:noFill/>
            <a:miter lim="800000"/>
            <a:headEnd/>
            <a:tailEnd/>
          </a:ln>
          <a:effectLst/>
        </p:spPr>
        <p:txBody>
          <a:bodyPr>
            <a:spAutoFit/>
          </a:bodyPr>
          <a:lstStyle/>
          <a:p>
            <a:pPr algn="just" eaLnBrk="0" hangingPunct="0"/>
            <a:endParaRPr lang="es-CL" sz="2400">
              <a:solidFill>
                <a:srgbClr val="A50021"/>
              </a:solidFill>
              <a:latin typeface="Comic Sans MS" pitchFamily="66" charset="0"/>
            </a:endParaRPr>
          </a:p>
        </p:txBody>
      </p:sp>
      <p:sp>
        <p:nvSpPr>
          <p:cNvPr id="164867" name="Text Box 3"/>
          <p:cNvSpPr txBox="1">
            <a:spLocks noChangeArrowheads="1"/>
          </p:cNvSpPr>
          <p:nvPr/>
        </p:nvSpPr>
        <p:spPr bwMode="auto">
          <a:xfrm>
            <a:off x="228600" y="457200"/>
            <a:ext cx="8382000" cy="5568950"/>
          </a:xfrm>
          <a:prstGeom prst="rect">
            <a:avLst/>
          </a:prstGeom>
          <a:noFill/>
          <a:ln w="9525">
            <a:noFill/>
            <a:miter lim="800000"/>
            <a:headEnd/>
            <a:tailEnd/>
          </a:ln>
          <a:effectLst/>
        </p:spPr>
        <p:txBody>
          <a:bodyPr>
            <a:spAutoFit/>
          </a:bodyPr>
          <a:lstStyle/>
          <a:p>
            <a:pPr marL="914400" lvl="1" indent="-457200" algn="just">
              <a:spcBef>
                <a:spcPct val="50000"/>
              </a:spcBef>
            </a:pPr>
            <a:r>
              <a:rPr lang="es-ES" sz="2400" u="sng">
                <a:solidFill>
                  <a:schemeClr val="accent2"/>
                </a:solidFill>
                <a:latin typeface="Comic Sans MS" pitchFamily="66" charset="0"/>
              </a:rPr>
              <a:t>Eficiencia</a:t>
            </a:r>
          </a:p>
          <a:p>
            <a:pPr marL="457200" indent="-457200" algn="just">
              <a:spcBef>
                <a:spcPct val="50000"/>
              </a:spcBef>
            </a:pPr>
            <a:r>
              <a:rPr lang="es-ES" sz="2400">
                <a:solidFill>
                  <a:schemeClr val="accent2"/>
                </a:solidFill>
                <a:latin typeface="Comic Sans MS" pitchFamily="66" charset="0"/>
              </a:rPr>
              <a:t>	</a:t>
            </a:r>
          </a:p>
          <a:p>
            <a:pPr marL="457200" indent="-457200" algn="just">
              <a:spcBef>
                <a:spcPct val="50000"/>
              </a:spcBef>
            </a:pPr>
            <a:endParaRPr lang="es-ES" sz="2400">
              <a:solidFill>
                <a:schemeClr val="accent2"/>
              </a:solidFill>
              <a:latin typeface="Comic Sans MS" pitchFamily="66" charset="0"/>
            </a:endParaRPr>
          </a:p>
          <a:p>
            <a:pPr marL="457200" indent="-457200" algn="just">
              <a:spcBef>
                <a:spcPct val="50000"/>
              </a:spcBef>
              <a:buFontTx/>
              <a:buChar char="•"/>
            </a:pPr>
            <a:r>
              <a:rPr lang="es-ES" sz="2400">
                <a:solidFill>
                  <a:schemeClr val="accent2"/>
                </a:solidFill>
                <a:latin typeface="Comic Sans MS" pitchFamily="66" charset="0"/>
              </a:rPr>
              <a:t>Cuando hay un mayor número de bolitas aumenta el número de colisiones y aumenta la eficiencia, para poder mantener la “Razón” se debe trabajar con bolitas más pequeñas.</a:t>
            </a:r>
          </a:p>
          <a:p>
            <a:pPr marL="457200" indent="-457200" algn="just">
              <a:spcBef>
                <a:spcPct val="50000"/>
              </a:spcBef>
              <a:buFontTx/>
              <a:buChar char="•"/>
            </a:pPr>
            <a:r>
              <a:rPr lang="es-ES" sz="2400">
                <a:solidFill>
                  <a:schemeClr val="accent2"/>
                </a:solidFill>
                <a:latin typeface="Comic Sans MS" pitchFamily="66" charset="0"/>
              </a:rPr>
              <a:t>Al disminuir el diametro de las bolitas,  éstas tienden a flotar</a:t>
            </a:r>
          </a:p>
          <a:p>
            <a:pPr marL="914400" lvl="1" indent="-457200" algn="just">
              <a:spcBef>
                <a:spcPct val="50000"/>
              </a:spcBef>
            </a:pPr>
            <a:endParaRPr lang="es-ES" sz="2400">
              <a:solidFill>
                <a:srgbClr val="A50021"/>
              </a:solidFill>
              <a:latin typeface="Comic Sans MS" pitchFamily="66" charset="0"/>
            </a:endParaRPr>
          </a:p>
          <a:p>
            <a:pPr marL="914400" lvl="1" indent="-457200" algn="just">
              <a:spcBef>
                <a:spcPct val="50000"/>
              </a:spcBef>
            </a:pPr>
            <a:r>
              <a:rPr lang="es-ES" sz="2400">
                <a:solidFill>
                  <a:srgbClr val="A50021"/>
                </a:solidFill>
                <a:latin typeface="Comic Sans MS" pitchFamily="66" charset="0"/>
              </a:rPr>
              <a:t>EXISTE UN DIAMETRO OPTIMO DE BOLITAS QUE SE DETERMINA EXPERIMENTALEMENTE</a:t>
            </a:r>
          </a:p>
        </p:txBody>
      </p:sp>
      <p:graphicFrame>
        <p:nvGraphicFramePr>
          <p:cNvPr id="164868" name="Object 4"/>
          <p:cNvGraphicFramePr>
            <a:graphicFrameLocks noChangeAspect="1"/>
          </p:cNvGraphicFramePr>
          <p:nvPr/>
        </p:nvGraphicFramePr>
        <p:xfrm>
          <a:off x="2209800" y="1219200"/>
          <a:ext cx="3717925" cy="701675"/>
        </p:xfrm>
        <a:graphic>
          <a:graphicData uri="http://schemas.openxmlformats.org/presentationml/2006/ole">
            <p:oleObj spid="_x0000_s164868" name="Ecuación" r:id="rId3" imgW="2184120" imgH="507960" progId="Equation.3">
              <p:embed/>
            </p:oleObj>
          </a:graphicData>
        </a:graphic>
      </p:graphicFrame>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ext Box 2"/>
          <p:cNvSpPr txBox="1">
            <a:spLocks noChangeArrowheads="1"/>
          </p:cNvSpPr>
          <p:nvPr/>
        </p:nvSpPr>
        <p:spPr bwMode="auto">
          <a:xfrm>
            <a:off x="762000" y="457200"/>
            <a:ext cx="7696200" cy="457200"/>
          </a:xfrm>
          <a:prstGeom prst="rect">
            <a:avLst/>
          </a:prstGeom>
          <a:noFill/>
          <a:ln w="9525">
            <a:noFill/>
            <a:miter lim="800000"/>
            <a:headEnd/>
            <a:tailEnd/>
          </a:ln>
          <a:effectLst/>
        </p:spPr>
        <p:txBody>
          <a:bodyPr>
            <a:spAutoFit/>
          </a:bodyPr>
          <a:lstStyle/>
          <a:p>
            <a:pPr algn="just" eaLnBrk="0" hangingPunct="0"/>
            <a:endParaRPr lang="es-CL" sz="2400">
              <a:solidFill>
                <a:srgbClr val="A50021"/>
              </a:solidFill>
              <a:latin typeface="Comic Sans MS" pitchFamily="66" charset="0"/>
            </a:endParaRPr>
          </a:p>
        </p:txBody>
      </p:sp>
      <p:sp>
        <p:nvSpPr>
          <p:cNvPr id="165891" name="Text Box 3"/>
          <p:cNvSpPr txBox="1">
            <a:spLocks noChangeArrowheads="1"/>
          </p:cNvSpPr>
          <p:nvPr/>
        </p:nvSpPr>
        <p:spPr bwMode="auto">
          <a:xfrm>
            <a:off x="304800" y="533400"/>
            <a:ext cx="8382000" cy="5568950"/>
          </a:xfrm>
          <a:prstGeom prst="rect">
            <a:avLst/>
          </a:prstGeom>
          <a:noFill/>
          <a:ln w="9525">
            <a:noFill/>
            <a:miter lim="800000"/>
            <a:headEnd/>
            <a:tailEnd/>
          </a:ln>
          <a:effectLst/>
        </p:spPr>
        <p:txBody>
          <a:bodyPr>
            <a:spAutoFit/>
          </a:bodyPr>
          <a:lstStyle/>
          <a:p>
            <a:pPr marL="914400" lvl="1" indent="-457200" algn="ctr">
              <a:spcBef>
                <a:spcPct val="50000"/>
              </a:spcBef>
            </a:pPr>
            <a:r>
              <a:rPr lang="es-ES" sz="2400" u="sng">
                <a:solidFill>
                  <a:schemeClr val="accent2"/>
                </a:solidFill>
                <a:latin typeface="Comic Sans MS" pitchFamily="66" charset="0"/>
              </a:rPr>
              <a:t>5.- Carga de bolitas</a:t>
            </a:r>
          </a:p>
          <a:p>
            <a:pPr marL="457200" indent="-457200" algn="just">
              <a:spcBef>
                <a:spcPct val="50000"/>
              </a:spcBef>
            </a:pPr>
            <a:r>
              <a:rPr lang="es-ES" sz="2400">
                <a:solidFill>
                  <a:schemeClr val="accent2"/>
                </a:solidFill>
                <a:latin typeface="Comic Sans MS" pitchFamily="66" charset="0"/>
              </a:rPr>
              <a:t>	La carga óptima de bolitas dependerá del tipo de células y del diámetro de éstas.</a:t>
            </a:r>
          </a:p>
          <a:p>
            <a:pPr marL="457200" indent="-457200" algn="just">
              <a:spcBef>
                <a:spcPct val="50000"/>
              </a:spcBef>
            </a:pPr>
            <a:r>
              <a:rPr lang="es-ES" sz="2400">
                <a:solidFill>
                  <a:schemeClr val="accent2"/>
                </a:solidFill>
                <a:latin typeface="Comic Sans MS" pitchFamily="66" charset="0"/>
              </a:rPr>
              <a:t>Nivel de la carga</a:t>
            </a:r>
          </a:p>
          <a:p>
            <a:pPr marL="457200" indent="-457200" algn="just">
              <a:spcBef>
                <a:spcPct val="50000"/>
              </a:spcBef>
              <a:buFontTx/>
              <a:buChar char="•"/>
            </a:pPr>
            <a:r>
              <a:rPr lang="es-ES" sz="2400">
                <a:solidFill>
                  <a:schemeClr val="accent2"/>
                </a:solidFill>
                <a:latin typeface="Comic Sans MS" pitchFamily="66" charset="0"/>
              </a:rPr>
              <a:t>Baja provoca baja eficiencia</a:t>
            </a:r>
          </a:p>
          <a:p>
            <a:pPr marL="457200" indent="-457200" algn="just">
              <a:spcBef>
                <a:spcPct val="50000"/>
              </a:spcBef>
              <a:buFontTx/>
              <a:buChar char="•"/>
            </a:pPr>
            <a:r>
              <a:rPr lang="es-ES" sz="2400">
                <a:solidFill>
                  <a:schemeClr val="accent2"/>
                </a:solidFill>
                <a:latin typeface="Comic Sans MS" pitchFamily="66" charset="0"/>
              </a:rPr>
              <a:t>Alta provoca un alto consumo de pñotencia y alta liberación de calor.</a:t>
            </a:r>
          </a:p>
          <a:p>
            <a:pPr marL="457200" indent="-457200" algn="ctr">
              <a:spcBef>
                <a:spcPct val="50000"/>
              </a:spcBef>
            </a:pPr>
            <a:r>
              <a:rPr lang="es-ES" sz="2400">
                <a:solidFill>
                  <a:schemeClr val="accent2"/>
                </a:solidFill>
                <a:latin typeface="Comic Sans MS" pitchFamily="66" charset="0"/>
              </a:rPr>
              <a:t>CARGA OPTIMA ENTRE 80-90%</a:t>
            </a:r>
          </a:p>
          <a:p>
            <a:pPr marL="914400" lvl="1" indent="-457200" algn="just">
              <a:spcBef>
                <a:spcPct val="50000"/>
              </a:spcBef>
            </a:pPr>
            <a:r>
              <a:rPr lang="es-ES" sz="2400">
                <a:solidFill>
                  <a:schemeClr val="accent2"/>
                </a:solidFill>
                <a:latin typeface="Comic Sans MS" pitchFamily="66" charset="0"/>
              </a:rPr>
              <a:t>Si </a:t>
            </a:r>
            <a:r>
              <a:rPr lang="es-ES" sz="2400">
                <a:solidFill>
                  <a:schemeClr val="accent2"/>
                </a:solidFill>
                <a:latin typeface="Symbol" pitchFamily="18" charset="2"/>
              </a:rPr>
              <a:t>F</a:t>
            </a:r>
            <a:r>
              <a:rPr lang="es-ES" sz="2400">
                <a:solidFill>
                  <a:schemeClr val="accent2"/>
                </a:solidFill>
                <a:latin typeface="Comic Sans MS" pitchFamily="66" charset="0"/>
              </a:rPr>
              <a:t> = 0.5 mm  85%</a:t>
            </a:r>
          </a:p>
          <a:p>
            <a:pPr marL="914400" lvl="1" indent="-457200" algn="just">
              <a:spcBef>
                <a:spcPct val="50000"/>
              </a:spcBef>
            </a:pPr>
            <a:r>
              <a:rPr lang="es-ES" sz="2400">
                <a:solidFill>
                  <a:schemeClr val="accent2"/>
                </a:solidFill>
                <a:latin typeface="Comic Sans MS" pitchFamily="66" charset="0"/>
              </a:rPr>
              <a:t>Si </a:t>
            </a:r>
            <a:r>
              <a:rPr lang="es-ES" sz="2400">
                <a:solidFill>
                  <a:schemeClr val="accent2"/>
                </a:solidFill>
                <a:latin typeface="Symbol" pitchFamily="18" charset="2"/>
              </a:rPr>
              <a:t>F</a:t>
            </a:r>
            <a:r>
              <a:rPr lang="es-ES" sz="2400">
                <a:solidFill>
                  <a:schemeClr val="accent2"/>
                </a:solidFill>
                <a:latin typeface="Comic Sans MS" pitchFamily="66" charset="0"/>
              </a:rPr>
              <a:t> = 1.0 mm  80%</a:t>
            </a:r>
          </a:p>
          <a:p>
            <a:pPr marL="457200" indent="-457200" algn="just">
              <a:spcBef>
                <a:spcPct val="50000"/>
              </a:spcBef>
            </a:pPr>
            <a:endParaRPr lang="es-ES" sz="2400">
              <a:solidFill>
                <a:schemeClr val="accent2"/>
              </a:solidFill>
              <a:latin typeface="Comic Sans MS" pitchFamily="66"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ext Box 2"/>
          <p:cNvSpPr txBox="1">
            <a:spLocks noChangeArrowheads="1"/>
          </p:cNvSpPr>
          <p:nvPr/>
        </p:nvSpPr>
        <p:spPr bwMode="auto">
          <a:xfrm>
            <a:off x="762000" y="457200"/>
            <a:ext cx="7696200" cy="457200"/>
          </a:xfrm>
          <a:prstGeom prst="rect">
            <a:avLst/>
          </a:prstGeom>
          <a:noFill/>
          <a:ln w="9525">
            <a:noFill/>
            <a:miter lim="800000"/>
            <a:headEnd/>
            <a:tailEnd/>
          </a:ln>
          <a:effectLst/>
        </p:spPr>
        <p:txBody>
          <a:bodyPr>
            <a:spAutoFit/>
          </a:bodyPr>
          <a:lstStyle/>
          <a:p>
            <a:pPr algn="just" eaLnBrk="0" hangingPunct="0"/>
            <a:endParaRPr lang="es-CL" sz="2400">
              <a:solidFill>
                <a:srgbClr val="A50021"/>
              </a:solidFill>
              <a:latin typeface="Comic Sans MS" pitchFamily="66" charset="0"/>
            </a:endParaRPr>
          </a:p>
        </p:txBody>
      </p:sp>
      <p:sp>
        <p:nvSpPr>
          <p:cNvPr id="166915" name="Text Box 3"/>
          <p:cNvSpPr txBox="1">
            <a:spLocks noChangeArrowheads="1"/>
          </p:cNvSpPr>
          <p:nvPr/>
        </p:nvSpPr>
        <p:spPr bwMode="auto">
          <a:xfrm>
            <a:off x="304800" y="533400"/>
            <a:ext cx="8382000" cy="1189038"/>
          </a:xfrm>
          <a:prstGeom prst="rect">
            <a:avLst/>
          </a:prstGeom>
          <a:noFill/>
          <a:ln w="9525">
            <a:noFill/>
            <a:miter lim="800000"/>
            <a:headEnd/>
            <a:tailEnd/>
          </a:ln>
          <a:effectLst/>
        </p:spPr>
        <p:txBody>
          <a:bodyPr>
            <a:spAutoFit/>
          </a:bodyPr>
          <a:lstStyle/>
          <a:p>
            <a:pPr marL="914400" lvl="1" indent="-457200" algn="ctr">
              <a:spcBef>
                <a:spcPct val="50000"/>
              </a:spcBef>
            </a:pPr>
            <a:r>
              <a:rPr lang="es-ES" sz="2400" u="sng">
                <a:solidFill>
                  <a:schemeClr val="accent2"/>
                </a:solidFill>
                <a:latin typeface="Comic Sans MS" pitchFamily="66" charset="0"/>
              </a:rPr>
              <a:t>6.- Concentración de la suspensión celular</a:t>
            </a:r>
          </a:p>
          <a:p>
            <a:pPr marL="457200" indent="-457200" algn="just">
              <a:spcBef>
                <a:spcPct val="50000"/>
              </a:spcBef>
            </a:pPr>
            <a:endParaRPr lang="es-ES" sz="800">
              <a:solidFill>
                <a:schemeClr val="accent2"/>
              </a:solidFill>
              <a:latin typeface="Comic Sans MS" pitchFamily="66" charset="0"/>
            </a:endParaRPr>
          </a:p>
          <a:p>
            <a:pPr marL="457200" indent="-457200" algn="just">
              <a:spcBef>
                <a:spcPct val="50000"/>
              </a:spcBef>
            </a:pPr>
            <a:r>
              <a:rPr lang="es-ES" sz="2400">
                <a:solidFill>
                  <a:schemeClr val="accent2"/>
                </a:solidFill>
                <a:latin typeface="Comic Sans MS" pitchFamily="66" charset="0"/>
              </a:rPr>
              <a:t>El peso húmedo de células óptimo es entre 40-50%.</a:t>
            </a:r>
          </a:p>
        </p:txBody>
      </p:sp>
      <p:sp>
        <p:nvSpPr>
          <p:cNvPr id="166916" name="Text Box 4"/>
          <p:cNvSpPr txBox="1">
            <a:spLocks noChangeArrowheads="1"/>
          </p:cNvSpPr>
          <p:nvPr/>
        </p:nvSpPr>
        <p:spPr bwMode="auto">
          <a:xfrm>
            <a:off x="0" y="2438400"/>
            <a:ext cx="8382000" cy="3378200"/>
          </a:xfrm>
          <a:prstGeom prst="rect">
            <a:avLst/>
          </a:prstGeom>
          <a:noFill/>
          <a:ln w="9525">
            <a:noFill/>
            <a:miter lim="800000"/>
            <a:headEnd/>
            <a:tailEnd/>
          </a:ln>
          <a:effectLst/>
        </p:spPr>
        <p:txBody>
          <a:bodyPr>
            <a:spAutoFit/>
          </a:bodyPr>
          <a:lstStyle/>
          <a:p>
            <a:pPr marL="914400" lvl="1" indent="-457200" algn="ctr">
              <a:spcBef>
                <a:spcPct val="50000"/>
              </a:spcBef>
            </a:pPr>
            <a:r>
              <a:rPr lang="es-ES" sz="2400" u="sng">
                <a:solidFill>
                  <a:srgbClr val="A50021"/>
                </a:solidFill>
                <a:latin typeface="Comic Sans MS" pitchFamily="66" charset="0"/>
              </a:rPr>
              <a:t>7.- Efecto de la temperatura</a:t>
            </a:r>
          </a:p>
          <a:p>
            <a:pPr marL="457200" indent="-457200" algn="just">
              <a:spcBef>
                <a:spcPct val="50000"/>
              </a:spcBef>
            </a:pPr>
            <a:r>
              <a:rPr lang="es-ES" sz="2400">
                <a:solidFill>
                  <a:srgbClr val="A50021"/>
                </a:solidFill>
                <a:latin typeface="Comic Sans MS" pitchFamily="66" charset="0"/>
              </a:rPr>
              <a:t>	</a:t>
            </a:r>
          </a:p>
          <a:p>
            <a:pPr marL="457200" indent="-457200" algn="just">
              <a:spcBef>
                <a:spcPct val="50000"/>
              </a:spcBef>
            </a:pPr>
            <a:r>
              <a:rPr lang="es-ES" sz="2400">
                <a:solidFill>
                  <a:srgbClr val="A50021"/>
                </a:solidFill>
                <a:latin typeface="Comic Sans MS" pitchFamily="66" charset="0"/>
              </a:rPr>
              <a:t>	La temperatura facilita el rompimiento pero puede afectar el producto.</a:t>
            </a:r>
          </a:p>
          <a:p>
            <a:pPr marL="457200" indent="-457200" algn="just">
              <a:spcBef>
                <a:spcPct val="50000"/>
              </a:spcBef>
            </a:pPr>
            <a:r>
              <a:rPr lang="es-ES" sz="2400">
                <a:solidFill>
                  <a:srgbClr val="A50021"/>
                </a:solidFill>
                <a:latin typeface="Comic Sans MS" pitchFamily="66" charset="0"/>
              </a:rPr>
              <a:t>	Temperatura óptima entre 5-15ºC, para ello se requiere de sistemas de enfriamiento</a:t>
            </a:r>
          </a:p>
          <a:p>
            <a:pPr marL="914400" lvl="1" indent="-457200" algn="just">
              <a:spcBef>
                <a:spcPct val="50000"/>
              </a:spcBef>
            </a:pPr>
            <a:endParaRPr lang="es-ES" sz="2400">
              <a:solidFill>
                <a:srgbClr val="A5002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69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ext Box 2"/>
          <p:cNvSpPr txBox="1">
            <a:spLocks noChangeArrowheads="1"/>
          </p:cNvSpPr>
          <p:nvPr/>
        </p:nvSpPr>
        <p:spPr bwMode="auto">
          <a:xfrm>
            <a:off x="762000" y="457200"/>
            <a:ext cx="7696200" cy="457200"/>
          </a:xfrm>
          <a:prstGeom prst="rect">
            <a:avLst/>
          </a:prstGeom>
          <a:noFill/>
          <a:ln w="9525">
            <a:noFill/>
            <a:miter lim="800000"/>
            <a:headEnd/>
            <a:tailEnd/>
          </a:ln>
          <a:effectLst/>
        </p:spPr>
        <p:txBody>
          <a:bodyPr>
            <a:spAutoFit/>
          </a:bodyPr>
          <a:lstStyle/>
          <a:p>
            <a:pPr algn="just" eaLnBrk="0" hangingPunct="0"/>
            <a:endParaRPr lang="es-CL" sz="2400">
              <a:solidFill>
                <a:srgbClr val="A50021"/>
              </a:solidFill>
              <a:latin typeface="Comic Sans MS" pitchFamily="66" charset="0"/>
            </a:endParaRPr>
          </a:p>
        </p:txBody>
      </p:sp>
      <p:sp>
        <p:nvSpPr>
          <p:cNvPr id="167939" name="Text Box 3"/>
          <p:cNvSpPr txBox="1">
            <a:spLocks noChangeArrowheads="1"/>
          </p:cNvSpPr>
          <p:nvPr/>
        </p:nvSpPr>
        <p:spPr bwMode="auto">
          <a:xfrm>
            <a:off x="304800" y="533400"/>
            <a:ext cx="8382000" cy="1189038"/>
          </a:xfrm>
          <a:prstGeom prst="rect">
            <a:avLst/>
          </a:prstGeom>
          <a:noFill/>
          <a:ln w="9525">
            <a:noFill/>
            <a:miter lim="800000"/>
            <a:headEnd/>
            <a:tailEnd/>
          </a:ln>
          <a:effectLst/>
        </p:spPr>
        <p:txBody>
          <a:bodyPr>
            <a:spAutoFit/>
          </a:bodyPr>
          <a:lstStyle/>
          <a:p>
            <a:pPr marL="914400" lvl="1" indent="-457200" algn="ctr">
              <a:spcBef>
                <a:spcPct val="50000"/>
              </a:spcBef>
            </a:pPr>
            <a:r>
              <a:rPr lang="es-ES" sz="2400" u="sng">
                <a:solidFill>
                  <a:schemeClr val="accent2"/>
                </a:solidFill>
                <a:latin typeface="Comic Sans MS" pitchFamily="66" charset="0"/>
              </a:rPr>
              <a:t>8.- Tiempo de Residencia</a:t>
            </a:r>
          </a:p>
          <a:p>
            <a:pPr marL="457200" indent="-457200" algn="just">
              <a:spcBef>
                <a:spcPct val="50000"/>
              </a:spcBef>
            </a:pPr>
            <a:endParaRPr lang="es-ES" sz="800">
              <a:solidFill>
                <a:schemeClr val="accent2"/>
              </a:solidFill>
              <a:latin typeface="Comic Sans MS" pitchFamily="66" charset="0"/>
            </a:endParaRPr>
          </a:p>
          <a:p>
            <a:pPr marL="457200" indent="-457200" algn="just">
              <a:spcBef>
                <a:spcPct val="50000"/>
              </a:spcBef>
            </a:pPr>
            <a:r>
              <a:rPr lang="es-ES" sz="2400">
                <a:solidFill>
                  <a:schemeClr val="accent2"/>
                </a:solidFill>
                <a:latin typeface="Comic Sans MS" pitchFamily="66" charset="0"/>
              </a:rPr>
              <a:t>A mayor tiempo de residencia mayor rompimiento</a:t>
            </a:r>
          </a:p>
        </p:txBody>
      </p:sp>
      <p:grpSp>
        <p:nvGrpSpPr>
          <p:cNvPr id="167940" name="Group 4"/>
          <p:cNvGrpSpPr>
            <a:grpSpLocks/>
          </p:cNvGrpSpPr>
          <p:nvPr/>
        </p:nvGrpSpPr>
        <p:grpSpPr bwMode="auto">
          <a:xfrm>
            <a:off x="1600200" y="1905000"/>
            <a:ext cx="5181600" cy="4876800"/>
            <a:chOff x="1008" y="1200"/>
            <a:chExt cx="3264" cy="3072"/>
          </a:xfrm>
        </p:grpSpPr>
        <p:graphicFrame>
          <p:nvGraphicFramePr>
            <p:cNvPr id="167941" name="Object 5"/>
            <p:cNvGraphicFramePr>
              <a:graphicFrameLocks noChangeAspect="1"/>
            </p:cNvGraphicFramePr>
            <p:nvPr/>
          </p:nvGraphicFramePr>
          <p:xfrm>
            <a:off x="1488" y="1440"/>
            <a:ext cx="2526" cy="2448"/>
          </p:xfrm>
          <a:graphic>
            <a:graphicData uri="http://schemas.openxmlformats.org/presentationml/2006/ole">
              <p:oleObj spid="_x0000_s167941" name="Fotografía de Photo Editor" r:id="rId3" imgW="4009524" imgH="3885714" progId="MSPhotoEd.3">
                <p:embed/>
              </p:oleObj>
            </a:graphicData>
          </a:graphic>
        </p:graphicFrame>
        <p:sp>
          <p:nvSpPr>
            <p:cNvPr id="167942" name="Text Box 6"/>
            <p:cNvSpPr txBox="1">
              <a:spLocks noChangeArrowheads="1"/>
            </p:cNvSpPr>
            <p:nvPr/>
          </p:nvSpPr>
          <p:spPr bwMode="auto">
            <a:xfrm>
              <a:off x="1632" y="3984"/>
              <a:ext cx="2640" cy="288"/>
            </a:xfrm>
            <a:prstGeom prst="rect">
              <a:avLst/>
            </a:prstGeom>
            <a:noFill/>
            <a:ln w="9525">
              <a:noFill/>
              <a:miter lim="800000"/>
              <a:headEnd/>
              <a:tailEnd/>
            </a:ln>
            <a:effectLst/>
          </p:spPr>
          <p:txBody>
            <a:bodyPr>
              <a:spAutoFit/>
            </a:bodyPr>
            <a:lstStyle/>
            <a:p>
              <a:pPr>
                <a:spcBef>
                  <a:spcPct val="50000"/>
                </a:spcBef>
              </a:pPr>
              <a:r>
                <a:rPr lang="es-ES" sz="2400"/>
                <a:t>Tiempo de residencia [min]</a:t>
              </a:r>
            </a:p>
          </p:txBody>
        </p:sp>
        <p:sp>
          <p:nvSpPr>
            <p:cNvPr id="167943" name="Text Box 7"/>
            <p:cNvSpPr txBox="1">
              <a:spLocks noChangeArrowheads="1"/>
            </p:cNvSpPr>
            <p:nvPr/>
          </p:nvSpPr>
          <p:spPr bwMode="auto">
            <a:xfrm rot="16200000">
              <a:off x="-101" y="2309"/>
              <a:ext cx="2735" cy="518"/>
            </a:xfrm>
            <a:prstGeom prst="rect">
              <a:avLst/>
            </a:prstGeom>
            <a:noFill/>
            <a:ln w="9525">
              <a:noFill/>
              <a:miter lim="800000"/>
              <a:headEnd/>
              <a:tailEnd/>
            </a:ln>
            <a:effectLst/>
          </p:spPr>
          <p:txBody>
            <a:bodyPr>
              <a:spAutoFit/>
            </a:bodyPr>
            <a:lstStyle/>
            <a:p>
              <a:pPr algn="ctr">
                <a:spcBef>
                  <a:spcPct val="50000"/>
                </a:spcBef>
              </a:pPr>
              <a:r>
                <a:rPr lang="es-ES" sz="2400"/>
                <a:t>Porcentaje de Proteína Liberada [%]</a:t>
              </a:r>
            </a:p>
          </p:txBody>
        </p:sp>
      </p:gr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ext Box 2"/>
          <p:cNvSpPr txBox="1">
            <a:spLocks noChangeArrowheads="1"/>
          </p:cNvSpPr>
          <p:nvPr/>
        </p:nvSpPr>
        <p:spPr bwMode="auto">
          <a:xfrm>
            <a:off x="381000" y="304800"/>
            <a:ext cx="7924800" cy="4054475"/>
          </a:xfrm>
          <a:prstGeom prst="rect">
            <a:avLst/>
          </a:prstGeom>
          <a:noFill/>
          <a:ln w="9525">
            <a:noFill/>
            <a:miter lim="800000"/>
            <a:headEnd/>
            <a:tailEnd/>
          </a:ln>
          <a:effectLst/>
        </p:spPr>
        <p:txBody>
          <a:bodyPr>
            <a:spAutoFit/>
          </a:bodyPr>
          <a:lstStyle/>
          <a:p>
            <a:pPr marL="914400" lvl="1" indent="-457200" algn="ctr" eaLnBrk="0" hangingPunct="0"/>
            <a:r>
              <a:rPr lang="es-ES_tradnl" sz="2000" b="1" u="sng">
                <a:solidFill>
                  <a:schemeClr val="accent2"/>
                </a:solidFill>
                <a:latin typeface="Comic Sans MS" pitchFamily="66" charset="0"/>
                <a:cs typeface="Times New Roman" pitchFamily="18" charset="0"/>
              </a:rPr>
              <a:t>DISEÑO DE UN MOLINO DE BOLAS</a:t>
            </a:r>
          </a:p>
          <a:p>
            <a:pPr marL="914400" lvl="1" indent="-457200" algn="just" eaLnBrk="0" hangingPunct="0"/>
            <a:endParaRPr lang="es-ES_tradnl" sz="2000" b="1" u="sng">
              <a:solidFill>
                <a:schemeClr val="accent2"/>
              </a:solidFill>
              <a:latin typeface="Comic Sans MS" pitchFamily="66" charset="0"/>
              <a:cs typeface="Times New Roman" pitchFamily="18" charset="0"/>
            </a:endParaRPr>
          </a:p>
          <a:p>
            <a:pPr marL="914400" lvl="1" indent="-457200" algn="just" eaLnBrk="0" hangingPunct="0"/>
            <a:r>
              <a:rPr lang="es-ES_tradnl" sz="2000">
                <a:solidFill>
                  <a:schemeClr val="accent2"/>
                </a:solidFill>
                <a:latin typeface="Comic Sans MS" pitchFamily="66" charset="0"/>
                <a:cs typeface="Times New Roman" pitchFamily="18" charset="0"/>
              </a:rPr>
              <a:t>Este tipo de equipos puede operar en forma batch o continua.</a:t>
            </a:r>
          </a:p>
          <a:p>
            <a:pPr marL="914400" lvl="1" indent="-457200" algn="just" eaLnBrk="0" hangingPunct="0"/>
            <a:endParaRPr lang="es-ES_tradnl" sz="2000">
              <a:solidFill>
                <a:schemeClr val="accent2"/>
              </a:solidFill>
              <a:latin typeface="Comic Sans MS" pitchFamily="66" charset="0"/>
              <a:cs typeface="Times New Roman" pitchFamily="18" charset="0"/>
            </a:endParaRPr>
          </a:p>
          <a:p>
            <a:pPr marL="914400" lvl="1" indent="-457200" algn="ctr" eaLnBrk="0" hangingPunct="0"/>
            <a:r>
              <a:rPr lang="es-ES_tradnl" sz="2000" b="1" u="sng">
                <a:solidFill>
                  <a:schemeClr val="accent2"/>
                </a:solidFill>
                <a:latin typeface="Comic Sans MS" pitchFamily="66" charset="0"/>
                <a:cs typeface="Times New Roman" pitchFamily="18" charset="0"/>
              </a:rPr>
              <a:t>Operación Batch</a:t>
            </a:r>
          </a:p>
          <a:p>
            <a:pPr marL="914400" lvl="1" indent="-457200" algn="ctr" eaLnBrk="0" hangingPunct="0"/>
            <a:endParaRPr lang="es-ES_tradnl" sz="2000" b="1" u="sng">
              <a:solidFill>
                <a:schemeClr val="accent2"/>
              </a:solidFill>
              <a:latin typeface="Comic Sans MS" pitchFamily="66" charset="0"/>
              <a:cs typeface="Times New Roman" pitchFamily="18" charset="0"/>
            </a:endParaRPr>
          </a:p>
          <a:p>
            <a:pPr marL="914400" lvl="1" indent="-457200" algn="just" eaLnBrk="0" hangingPunct="0"/>
            <a:r>
              <a:rPr lang="es-ES_tradnl" sz="2000">
                <a:solidFill>
                  <a:schemeClr val="accent2"/>
                </a:solidFill>
                <a:latin typeface="Comic Sans MS" pitchFamily="66" charset="0"/>
                <a:cs typeface="Times New Roman" pitchFamily="18" charset="0"/>
              </a:rPr>
              <a:t>El grado de rompimiento se mide en forma:</a:t>
            </a:r>
          </a:p>
          <a:p>
            <a:pPr marL="914400" lvl="1" indent="-457200" algn="just" eaLnBrk="0" hangingPunct="0">
              <a:buFontTx/>
              <a:buChar char="•"/>
            </a:pPr>
            <a:endParaRPr lang="es-ES_tradnl" sz="2000">
              <a:solidFill>
                <a:schemeClr val="accent2"/>
              </a:solidFill>
              <a:latin typeface="Comic Sans MS" pitchFamily="66" charset="0"/>
              <a:cs typeface="Times New Roman" pitchFamily="18" charset="0"/>
            </a:endParaRPr>
          </a:p>
          <a:p>
            <a:pPr marL="914400" lvl="1" indent="-457200" algn="just" eaLnBrk="0" hangingPunct="0">
              <a:buFontTx/>
              <a:buChar char="•"/>
            </a:pPr>
            <a:r>
              <a:rPr lang="es-ES_tradnl" sz="2000">
                <a:solidFill>
                  <a:schemeClr val="accent2"/>
                </a:solidFill>
                <a:latin typeface="Comic Sans MS" pitchFamily="66" charset="0"/>
                <a:cs typeface="Times New Roman" pitchFamily="18" charset="0"/>
              </a:rPr>
              <a:t>Directa: Contando células rotas</a:t>
            </a:r>
          </a:p>
          <a:p>
            <a:pPr marL="914400" lvl="1" indent="-457200" algn="just" eaLnBrk="0" hangingPunct="0">
              <a:buFontTx/>
              <a:buChar char="•"/>
            </a:pPr>
            <a:r>
              <a:rPr lang="es-ES_tradnl" sz="2000">
                <a:solidFill>
                  <a:schemeClr val="accent2"/>
                </a:solidFill>
                <a:latin typeface="Comic Sans MS" pitchFamily="66" charset="0"/>
                <a:cs typeface="Times New Roman" pitchFamily="18" charset="0"/>
              </a:rPr>
              <a:t>Indirecta: Midiendo componentes liberados durante el rompimiento, por ejemplo</a:t>
            </a:r>
          </a:p>
          <a:p>
            <a:pPr marL="1828800" lvl="3" indent="-457200" algn="just" eaLnBrk="0" hangingPunct="0">
              <a:buFontTx/>
              <a:buChar char="•"/>
            </a:pPr>
            <a:r>
              <a:rPr lang="es-ES_tradnl" sz="2000">
                <a:solidFill>
                  <a:schemeClr val="accent2"/>
                </a:solidFill>
                <a:latin typeface="Comic Sans MS" pitchFamily="66" charset="0"/>
                <a:cs typeface="Times New Roman" pitchFamily="18" charset="0"/>
              </a:rPr>
              <a:t>Proteínas</a:t>
            </a:r>
          </a:p>
          <a:p>
            <a:pPr marL="1828800" lvl="3" indent="-457200" algn="just" eaLnBrk="0" hangingPunct="0">
              <a:buFontTx/>
              <a:buChar char="•"/>
            </a:pPr>
            <a:r>
              <a:rPr lang="es-ES_tradnl" sz="2000">
                <a:solidFill>
                  <a:schemeClr val="accent2"/>
                </a:solidFill>
                <a:latin typeface="Comic Sans MS" pitchFamily="66" charset="0"/>
                <a:cs typeface="Times New Roman" pitchFamily="18" charset="0"/>
              </a:rPr>
              <a:t>Actividad de enzima</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ext Box 2"/>
          <p:cNvSpPr txBox="1">
            <a:spLocks noChangeArrowheads="1"/>
          </p:cNvSpPr>
          <p:nvPr/>
        </p:nvSpPr>
        <p:spPr bwMode="auto">
          <a:xfrm>
            <a:off x="381000" y="304800"/>
            <a:ext cx="7924800" cy="2225675"/>
          </a:xfrm>
          <a:prstGeom prst="rect">
            <a:avLst/>
          </a:prstGeom>
          <a:noFill/>
          <a:ln w="9525">
            <a:noFill/>
            <a:miter lim="800000"/>
            <a:headEnd/>
            <a:tailEnd/>
          </a:ln>
          <a:effectLst/>
        </p:spPr>
        <p:txBody>
          <a:bodyPr>
            <a:spAutoFit/>
          </a:bodyPr>
          <a:lstStyle/>
          <a:p>
            <a:pPr marL="914400" lvl="1" indent="-457200" algn="ctr" eaLnBrk="0" hangingPunct="0"/>
            <a:r>
              <a:rPr lang="es-ES_tradnl" sz="2000" b="1" u="sng">
                <a:solidFill>
                  <a:schemeClr val="accent2"/>
                </a:solidFill>
                <a:latin typeface="Comic Sans MS" pitchFamily="66" charset="0"/>
                <a:cs typeface="Times New Roman" pitchFamily="18" charset="0"/>
              </a:rPr>
              <a:t>Ecuación de DISEÑO</a:t>
            </a:r>
          </a:p>
          <a:p>
            <a:pPr marL="457200" indent="-457200" algn="just" eaLnBrk="0" hangingPunct="0"/>
            <a:endParaRPr lang="es-ES_tradnl" sz="2000">
              <a:solidFill>
                <a:schemeClr val="accent2"/>
              </a:solidFill>
              <a:latin typeface="Comic Sans MS" pitchFamily="66" charset="0"/>
              <a:cs typeface="Times New Roman" pitchFamily="18" charset="0"/>
            </a:endParaRPr>
          </a:p>
          <a:p>
            <a:pPr marL="457200" indent="-457200" algn="just" eaLnBrk="0" hangingPunct="0"/>
            <a:r>
              <a:rPr lang="es-ES_tradnl" sz="2000">
                <a:solidFill>
                  <a:schemeClr val="accent2"/>
                </a:solidFill>
                <a:latin typeface="Comic Sans MS" pitchFamily="66" charset="0"/>
                <a:cs typeface="Times New Roman" pitchFamily="18" charset="0"/>
              </a:rPr>
              <a:t>	Al igual que los homogenizadores de alta presión los molinos de bolas presenta una cinética de rompimiento de 1º orden respecto al tiempo. </a:t>
            </a:r>
          </a:p>
          <a:p>
            <a:pPr marL="457200" indent="-457200" algn="just" eaLnBrk="0" hangingPunct="0"/>
            <a:endParaRPr lang="es-ES_tradnl" sz="2000">
              <a:solidFill>
                <a:schemeClr val="accent2"/>
              </a:solidFill>
              <a:latin typeface="Comic Sans MS" pitchFamily="66" charset="0"/>
              <a:cs typeface="Times New Roman" pitchFamily="18" charset="0"/>
            </a:endParaRPr>
          </a:p>
          <a:p>
            <a:pPr marL="457200" indent="-457200" algn="just" eaLnBrk="0" hangingPunct="0"/>
            <a:r>
              <a:rPr lang="es-ES_tradnl" sz="2000">
                <a:solidFill>
                  <a:schemeClr val="accent2"/>
                </a:solidFill>
                <a:latin typeface="Comic Sans MS" pitchFamily="66" charset="0"/>
                <a:cs typeface="Times New Roman" pitchFamily="18" charset="0"/>
              </a:rPr>
              <a:t>	Del balance de masa para la proteína liberada:</a:t>
            </a:r>
          </a:p>
        </p:txBody>
      </p:sp>
      <p:graphicFrame>
        <p:nvGraphicFramePr>
          <p:cNvPr id="169987" name="Object 3"/>
          <p:cNvGraphicFramePr>
            <a:graphicFrameLocks noChangeAspect="1"/>
          </p:cNvGraphicFramePr>
          <p:nvPr/>
        </p:nvGraphicFramePr>
        <p:xfrm>
          <a:off x="1735138" y="2590800"/>
          <a:ext cx="3241675" cy="852488"/>
        </p:xfrm>
        <a:graphic>
          <a:graphicData uri="http://schemas.openxmlformats.org/presentationml/2006/ole">
            <p:oleObj spid="_x0000_s169987" name="Ecuación" r:id="rId3" imgW="1904760" imgH="507960" progId="Equation.3">
              <p:embed/>
            </p:oleObj>
          </a:graphicData>
        </a:graphic>
      </p:graphicFrame>
      <p:sp>
        <p:nvSpPr>
          <p:cNvPr id="169988" name="Text Box 4"/>
          <p:cNvSpPr txBox="1">
            <a:spLocks noChangeArrowheads="1"/>
          </p:cNvSpPr>
          <p:nvPr/>
        </p:nvSpPr>
        <p:spPr bwMode="auto">
          <a:xfrm>
            <a:off x="381000" y="4191000"/>
            <a:ext cx="7391400" cy="2225675"/>
          </a:xfrm>
          <a:prstGeom prst="rect">
            <a:avLst/>
          </a:prstGeom>
          <a:noFill/>
          <a:ln w="9525">
            <a:noFill/>
            <a:miter lim="800000"/>
            <a:headEnd/>
            <a:tailEnd/>
          </a:ln>
          <a:effectLst/>
        </p:spPr>
        <p:txBody>
          <a:bodyPr>
            <a:spAutoFit/>
          </a:bodyPr>
          <a:lstStyle/>
          <a:p>
            <a:pPr marL="457200" indent="-457200" algn="just" eaLnBrk="0" hangingPunct="0"/>
            <a:r>
              <a:rPr lang="es-ES_tradnl" sz="2000">
                <a:solidFill>
                  <a:schemeClr val="accent2"/>
                </a:solidFill>
                <a:latin typeface="Comic Sans MS" pitchFamily="66" charset="0"/>
                <a:cs typeface="Times New Roman" pitchFamily="18" charset="0"/>
              </a:rPr>
              <a:t>	V</a:t>
            </a:r>
            <a:r>
              <a:rPr lang="es-ES_tradnl" sz="2000" baseline="-25000">
                <a:solidFill>
                  <a:schemeClr val="accent2"/>
                </a:solidFill>
                <a:latin typeface="Comic Sans MS" pitchFamily="66" charset="0"/>
                <a:cs typeface="Times New Roman" pitchFamily="18" charset="0"/>
              </a:rPr>
              <a:t>M</a:t>
            </a:r>
            <a:r>
              <a:rPr lang="es-ES_tradnl" sz="2000">
                <a:solidFill>
                  <a:schemeClr val="accent2"/>
                </a:solidFill>
                <a:latin typeface="Comic Sans MS" pitchFamily="66" charset="0"/>
                <a:cs typeface="Times New Roman" pitchFamily="18" charset="0"/>
              </a:rPr>
              <a:t>: Volumen libre del molino</a:t>
            </a:r>
          </a:p>
          <a:p>
            <a:pPr marL="457200" indent="-457200" algn="just" eaLnBrk="0" hangingPunct="0"/>
            <a:r>
              <a:rPr lang="es-ES_tradnl" sz="2000">
                <a:solidFill>
                  <a:schemeClr val="accent2"/>
                </a:solidFill>
                <a:latin typeface="Comic Sans MS" pitchFamily="66" charset="0"/>
                <a:cs typeface="Times New Roman" pitchFamily="18" charset="0"/>
              </a:rPr>
              <a:t>	R: Producto liberado.</a:t>
            </a:r>
          </a:p>
          <a:p>
            <a:pPr marL="457200" indent="-457200" algn="just" eaLnBrk="0" hangingPunct="0"/>
            <a:r>
              <a:rPr lang="es-ES_tradnl" sz="2000">
                <a:solidFill>
                  <a:schemeClr val="accent2"/>
                </a:solidFill>
                <a:latin typeface="Comic Sans MS" pitchFamily="66" charset="0"/>
                <a:cs typeface="Times New Roman" pitchFamily="18" charset="0"/>
              </a:rPr>
              <a:t>	R</a:t>
            </a:r>
            <a:r>
              <a:rPr lang="es-ES_tradnl" sz="2000" baseline="-25000">
                <a:solidFill>
                  <a:schemeClr val="accent2"/>
                </a:solidFill>
                <a:latin typeface="Comic Sans MS" pitchFamily="66" charset="0"/>
                <a:cs typeface="Times New Roman" pitchFamily="18" charset="0"/>
              </a:rPr>
              <a:t>M</a:t>
            </a:r>
            <a:r>
              <a:rPr lang="es-ES_tradnl" sz="2000">
                <a:solidFill>
                  <a:schemeClr val="accent2"/>
                </a:solidFill>
                <a:latin typeface="Comic Sans MS" pitchFamily="66" charset="0"/>
                <a:cs typeface="Times New Roman" pitchFamily="18" charset="0"/>
              </a:rPr>
              <a:t>: Producto máximo que se podría liberar.</a:t>
            </a:r>
          </a:p>
          <a:p>
            <a:pPr marL="457200" indent="-457200" algn="just" eaLnBrk="0" hangingPunct="0"/>
            <a:r>
              <a:rPr lang="es-ES_tradnl" sz="2000">
                <a:solidFill>
                  <a:schemeClr val="accent2"/>
                </a:solidFill>
                <a:latin typeface="Comic Sans MS" pitchFamily="66" charset="0"/>
                <a:cs typeface="Times New Roman" pitchFamily="18" charset="0"/>
              </a:rPr>
              <a:t>	t: Tiempo de operación o residencia</a:t>
            </a:r>
          </a:p>
          <a:p>
            <a:pPr marL="457200" indent="-457200" algn="just" eaLnBrk="0" hangingPunct="0"/>
            <a:r>
              <a:rPr lang="es-ES_tradnl" sz="2000">
                <a:solidFill>
                  <a:schemeClr val="accent2"/>
                </a:solidFill>
                <a:latin typeface="Comic Sans MS" pitchFamily="66" charset="0"/>
                <a:cs typeface="Times New Roman" pitchFamily="18" charset="0"/>
              </a:rPr>
              <a:t>	k: Constante cinética [t</a:t>
            </a:r>
            <a:r>
              <a:rPr lang="es-ES_tradnl" sz="2000" baseline="30000">
                <a:solidFill>
                  <a:schemeClr val="accent2"/>
                </a:solidFill>
                <a:latin typeface="Comic Sans MS" pitchFamily="66" charset="0"/>
                <a:cs typeface="Times New Roman" pitchFamily="18" charset="0"/>
              </a:rPr>
              <a:t>-1</a:t>
            </a:r>
            <a:r>
              <a:rPr lang="es-ES_tradnl" sz="2000">
                <a:solidFill>
                  <a:schemeClr val="accent2"/>
                </a:solidFill>
                <a:latin typeface="Comic Sans MS" pitchFamily="66" charset="0"/>
                <a:cs typeface="Times New Roman" pitchFamily="18" charset="0"/>
              </a:rPr>
              <a:t>]</a:t>
            </a:r>
          </a:p>
          <a:p>
            <a:pPr marL="457200" indent="-457200" algn="just" eaLnBrk="0" hangingPunct="0"/>
            <a:r>
              <a:rPr lang="es-ES_tradnl" sz="2000">
                <a:solidFill>
                  <a:schemeClr val="accent2"/>
                </a:solidFill>
                <a:latin typeface="Comic Sans MS" pitchFamily="66" charset="0"/>
                <a:cs typeface="Times New Roman" pitchFamily="18" charset="0"/>
              </a:rPr>
              <a:t>		 f(T,tipo y concentración de células, carga, velocidad de agitación, diámetro de las bolitas) </a:t>
            </a:r>
          </a:p>
        </p:txBody>
      </p:sp>
      <p:grpSp>
        <p:nvGrpSpPr>
          <p:cNvPr id="169989" name="Group 5"/>
          <p:cNvGrpSpPr>
            <a:grpSpLocks/>
          </p:cNvGrpSpPr>
          <p:nvPr/>
        </p:nvGrpSpPr>
        <p:grpSpPr bwMode="auto">
          <a:xfrm>
            <a:off x="5867400" y="2209800"/>
            <a:ext cx="3276600" cy="3109913"/>
            <a:chOff x="1008" y="1197"/>
            <a:chExt cx="3264" cy="2994"/>
          </a:xfrm>
        </p:grpSpPr>
        <p:graphicFrame>
          <p:nvGraphicFramePr>
            <p:cNvPr id="169990" name="Object 6"/>
            <p:cNvGraphicFramePr>
              <a:graphicFrameLocks noChangeAspect="1"/>
            </p:cNvGraphicFramePr>
            <p:nvPr/>
          </p:nvGraphicFramePr>
          <p:xfrm>
            <a:off x="1488" y="1440"/>
            <a:ext cx="2526" cy="2448"/>
          </p:xfrm>
          <a:graphic>
            <a:graphicData uri="http://schemas.openxmlformats.org/presentationml/2006/ole">
              <p:oleObj spid="_x0000_s169990" name="Fotografía de Photo Editor" r:id="rId4" imgW="4009524" imgH="3885714" progId="MSPhotoEd.3">
                <p:embed/>
              </p:oleObj>
            </a:graphicData>
          </a:graphic>
        </p:graphicFrame>
        <p:sp>
          <p:nvSpPr>
            <p:cNvPr id="169991" name="Text Box 7"/>
            <p:cNvSpPr txBox="1">
              <a:spLocks noChangeArrowheads="1"/>
            </p:cNvSpPr>
            <p:nvPr/>
          </p:nvSpPr>
          <p:spPr bwMode="auto">
            <a:xfrm>
              <a:off x="1633" y="3985"/>
              <a:ext cx="2639" cy="206"/>
            </a:xfrm>
            <a:prstGeom prst="rect">
              <a:avLst/>
            </a:prstGeom>
            <a:noFill/>
            <a:ln w="9525">
              <a:noFill/>
              <a:miter lim="800000"/>
              <a:headEnd/>
              <a:tailEnd/>
            </a:ln>
            <a:effectLst/>
          </p:spPr>
          <p:txBody>
            <a:bodyPr>
              <a:spAutoFit/>
            </a:bodyPr>
            <a:lstStyle/>
            <a:p>
              <a:pPr algn="ctr">
                <a:spcBef>
                  <a:spcPct val="50000"/>
                </a:spcBef>
              </a:pPr>
              <a:r>
                <a:rPr lang="es-ES" sz="800"/>
                <a:t>Tiempo de residencia [min]</a:t>
              </a:r>
            </a:p>
          </p:txBody>
        </p:sp>
        <p:sp>
          <p:nvSpPr>
            <p:cNvPr id="169992" name="Text Box 8"/>
            <p:cNvSpPr txBox="1">
              <a:spLocks noChangeArrowheads="1"/>
            </p:cNvSpPr>
            <p:nvPr/>
          </p:nvSpPr>
          <p:spPr bwMode="auto">
            <a:xfrm rot="16200000">
              <a:off x="-254" y="2459"/>
              <a:ext cx="2737" cy="213"/>
            </a:xfrm>
            <a:prstGeom prst="rect">
              <a:avLst/>
            </a:prstGeom>
            <a:noFill/>
            <a:ln w="9525">
              <a:noFill/>
              <a:miter lim="800000"/>
              <a:headEnd/>
              <a:tailEnd/>
            </a:ln>
            <a:effectLst/>
          </p:spPr>
          <p:txBody>
            <a:bodyPr>
              <a:spAutoFit/>
            </a:bodyPr>
            <a:lstStyle/>
            <a:p>
              <a:pPr algn="ctr">
                <a:spcBef>
                  <a:spcPct val="50000"/>
                </a:spcBef>
              </a:pPr>
              <a:r>
                <a:rPr lang="es-ES" sz="800"/>
                <a:t>Porcentaje de Proteína Liberada [%]</a:t>
              </a:r>
            </a:p>
          </p:txBody>
        </p:sp>
      </p:gr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ext Box 1026"/>
          <p:cNvSpPr txBox="1">
            <a:spLocks noChangeArrowheads="1"/>
          </p:cNvSpPr>
          <p:nvPr/>
        </p:nvSpPr>
        <p:spPr bwMode="auto">
          <a:xfrm>
            <a:off x="381000" y="304800"/>
            <a:ext cx="7924800" cy="701675"/>
          </a:xfrm>
          <a:prstGeom prst="rect">
            <a:avLst/>
          </a:prstGeom>
          <a:noFill/>
          <a:ln w="9525">
            <a:noFill/>
            <a:miter lim="800000"/>
            <a:headEnd/>
            <a:tailEnd/>
          </a:ln>
          <a:effectLst/>
        </p:spPr>
        <p:txBody>
          <a:bodyPr>
            <a:spAutoFit/>
          </a:bodyPr>
          <a:lstStyle/>
          <a:p>
            <a:pPr marL="457200" indent="-457200" algn="just" eaLnBrk="0" hangingPunct="0"/>
            <a:r>
              <a:rPr lang="es-ES_tradnl" sz="2000">
                <a:solidFill>
                  <a:schemeClr val="accent2"/>
                </a:solidFill>
                <a:latin typeface="Comic Sans MS" pitchFamily="66" charset="0"/>
                <a:cs typeface="Times New Roman" pitchFamily="18" charset="0"/>
              </a:rPr>
              <a:t>Integrando entre t =0    R =O</a:t>
            </a:r>
          </a:p>
          <a:p>
            <a:pPr marL="457200" indent="-457200" algn="just" eaLnBrk="0" hangingPunct="0"/>
            <a:endParaRPr lang="es-ES_tradnl" sz="2000">
              <a:solidFill>
                <a:schemeClr val="accent2"/>
              </a:solidFill>
              <a:latin typeface="Comic Sans MS" pitchFamily="66" charset="0"/>
              <a:cs typeface="Times New Roman" pitchFamily="18" charset="0"/>
            </a:endParaRPr>
          </a:p>
        </p:txBody>
      </p:sp>
      <p:sp>
        <p:nvSpPr>
          <p:cNvPr id="171011" name="Text Box 1027"/>
          <p:cNvSpPr txBox="1">
            <a:spLocks noChangeArrowheads="1"/>
          </p:cNvSpPr>
          <p:nvPr/>
        </p:nvSpPr>
        <p:spPr bwMode="auto">
          <a:xfrm>
            <a:off x="381000" y="4572000"/>
            <a:ext cx="7391400" cy="1920875"/>
          </a:xfrm>
          <a:prstGeom prst="rect">
            <a:avLst/>
          </a:prstGeom>
          <a:noFill/>
          <a:ln w="9525">
            <a:noFill/>
            <a:miter lim="800000"/>
            <a:headEnd/>
            <a:tailEnd/>
          </a:ln>
          <a:effectLst/>
        </p:spPr>
        <p:txBody>
          <a:bodyPr>
            <a:spAutoFit/>
          </a:bodyPr>
          <a:lstStyle/>
          <a:p>
            <a:pPr marL="457200" indent="-457200" algn="just" eaLnBrk="0" hangingPunct="0"/>
            <a:r>
              <a:rPr lang="es-ES_tradnl" sz="2000">
                <a:solidFill>
                  <a:schemeClr val="accent2"/>
                </a:solidFill>
                <a:latin typeface="Comic Sans MS" pitchFamily="66" charset="0"/>
                <a:cs typeface="Times New Roman" pitchFamily="18" charset="0"/>
              </a:rPr>
              <a:t>	A: Actividad de la enzima  liberada</a:t>
            </a:r>
          </a:p>
          <a:p>
            <a:pPr marL="457200" indent="-457200" algn="just" eaLnBrk="0" hangingPunct="0"/>
            <a:r>
              <a:rPr lang="es-ES_tradnl" sz="2000">
                <a:solidFill>
                  <a:schemeClr val="accent2"/>
                </a:solidFill>
                <a:latin typeface="Comic Sans MS" pitchFamily="66" charset="0"/>
                <a:cs typeface="Times New Roman" pitchFamily="18" charset="0"/>
              </a:rPr>
              <a:t>	A</a:t>
            </a:r>
            <a:r>
              <a:rPr lang="es-ES_tradnl" sz="2000" baseline="-25000">
                <a:solidFill>
                  <a:schemeClr val="accent2"/>
                </a:solidFill>
                <a:latin typeface="Comic Sans MS" pitchFamily="66" charset="0"/>
                <a:cs typeface="Times New Roman" pitchFamily="18" charset="0"/>
              </a:rPr>
              <a:t>M</a:t>
            </a:r>
            <a:r>
              <a:rPr lang="es-ES_tradnl" sz="2000">
                <a:solidFill>
                  <a:schemeClr val="accent2"/>
                </a:solidFill>
                <a:latin typeface="Comic Sans MS" pitchFamily="66" charset="0"/>
                <a:cs typeface="Times New Roman" pitchFamily="18" charset="0"/>
              </a:rPr>
              <a:t>: Actividad máxima que se podría liberar.</a:t>
            </a:r>
          </a:p>
          <a:p>
            <a:pPr marL="457200" indent="-457200" algn="just" eaLnBrk="0" hangingPunct="0"/>
            <a:r>
              <a:rPr lang="es-ES_tradnl" sz="2000">
                <a:solidFill>
                  <a:schemeClr val="accent2"/>
                </a:solidFill>
                <a:latin typeface="Comic Sans MS" pitchFamily="66" charset="0"/>
                <a:cs typeface="Times New Roman" pitchFamily="18" charset="0"/>
              </a:rPr>
              <a:t>	t: Tiempo de operación o residencia</a:t>
            </a:r>
          </a:p>
          <a:p>
            <a:pPr marL="457200" indent="-457200" algn="just" eaLnBrk="0" hangingPunct="0"/>
            <a:r>
              <a:rPr lang="es-ES_tradnl" sz="2000">
                <a:solidFill>
                  <a:schemeClr val="accent2"/>
                </a:solidFill>
                <a:latin typeface="Comic Sans MS" pitchFamily="66" charset="0"/>
                <a:cs typeface="Times New Roman" pitchFamily="18" charset="0"/>
              </a:rPr>
              <a:t>	k: Constante cinética [t</a:t>
            </a:r>
            <a:r>
              <a:rPr lang="es-ES_tradnl" sz="2000" baseline="30000">
                <a:solidFill>
                  <a:schemeClr val="accent2"/>
                </a:solidFill>
                <a:latin typeface="Comic Sans MS" pitchFamily="66" charset="0"/>
                <a:cs typeface="Times New Roman" pitchFamily="18" charset="0"/>
              </a:rPr>
              <a:t>-1</a:t>
            </a:r>
            <a:r>
              <a:rPr lang="es-ES_tradnl" sz="2000">
                <a:solidFill>
                  <a:schemeClr val="accent2"/>
                </a:solidFill>
                <a:latin typeface="Comic Sans MS" pitchFamily="66" charset="0"/>
                <a:cs typeface="Times New Roman" pitchFamily="18" charset="0"/>
              </a:rPr>
              <a:t>]</a:t>
            </a:r>
          </a:p>
          <a:p>
            <a:pPr marL="457200" indent="-457200" algn="just" eaLnBrk="0" hangingPunct="0"/>
            <a:r>
              <a:rPr lang="es-ES_tradnl" sz="2000">
                <a:solidFill>
                  <a:schemeClr val="accent2"/>
                </a:solidFill>
                <a:latin typeface="Comic Sans MS" pitchFamily="66" charset="0"/>
                <a:cs typeface="Times New Roman" pitchFamily="18" charset="0"/>
              </a:rPr>
              <a:t>		 f(T,tipo y concentración de células, carga, velocidad de agitación, diámetro de las bolitas) </a:t>
            </a:r>
          </a:p>
        </p:txBody>
      </p:sp>
      <p:grpSp>
        <p:nvGrpSpPr>
          <p:cNvPr id="171012" name="Group 1028"/>
          <p:cNvGrpSpPr>
            <a:grpSpLocks/>
          </p:cNvGrpSpPr>
          <p:nvPr/>
        </p:nvGrpSpPr>
        <p:grpSpPr bwMode="auto">
          <a:xfrm>
            <a:off x="5867400" y="457200"/>
            <a:ext cx="3276600" cy="3109913"/>
            <a:chOff x="1008" y="1197"/>
            <a:chExt cx="3264" cy="2994"/>
          </a:xfrm>
        </p:grpSpPr>
        <p:graphicFrame>
          <p:nvGraphicFramePr>
            <p:cNvPr id="171013" name="Object 1029"/>
            <p:cNvGraphicFramePr>
              <a:graphicFrameLocks noChangeAspect="1"/>
            </p:cNvGraphicFramePr>
            <p:nvPr/>
          </p:nvGraphicFramePr>
          <p:xfrm>
            <a:off x="1488" y="1440"/>
            <a:ext cx="2526" cy="2448"/>
          </p:xfrm>
          <a:graphic>
            <a:graphicData uri="http://schemas.openxmlformats.org/presentationml/2006/ole">
              <p:oleObj spid="_x0000_s171013" name="Fotografía de Photo Editor" r:id="rId3" imgW="4009524" imgH="3885714" progId="MSPhotoEd.3">
                <p:embed/>
              </p:oleObj>
            </a:graphicData>
          </a:graphic>
        </p:graphicFrame>
        <p:sp>
          <p:nvSpPr>
            <p:cNvPr id="171014" name="Text Box 1030"/>
            <p:cNvSpPr txBox="1">
              <a:spLocks noChangeArrowheads="1"/>
            </p:cNvSpPr>
            <p:nvPr/>
          </p:nvSpPr>
          <p:spPr bwMode="auto">
            <a:xfrm>
              <a:off x="1633" y="3985"/>
              <a:ext cx="2639" cy="206"/>
            </a:xfrm>
            <a:prstGeom prst="rect">
              <a:avLst/>
            </a:prstGeom>
            <a:noFill/>
            <a:ln w="9525">
              <a:noFill/>
              <a:miter lim="800000"/>
              <a:headEnd/>
              <a:tailEnd/>
            </a:ln>
            <a:effectLst/>
          </p:spPr>
          <p:txBody>
            <a:bodyPr>
              <a:spAutoFit/>
            </a:bodyPr>
            <a:lstStyle/>
            <a:p>
              <a:pPr algn="ctr">
                <a:spcBef>
                  <a:spcPct val="50000"/>
                </a:spcBef>
              </a:pPr>
              <a:r>
                <a:rPr lang="es-ES" sz="800"/>
                <a:t>Tiempo de residencia [min]</a:t>
              </a:r>
            </a:p>
          </p:txBody>
        </p:sp>
        <p:sp>
          <p:nvSpPr>
            <p:cNvPr id="171015" name="Text Box 1031"/>
            <p:cNvSpPr txBox="1">
              <a:spLocks noChangeArrowheads="1"/>
            </p:cNvSpPr>
            <p:nvPr/>
          </p:nvSpPr>
          <p:spPr bwMode="auto">
            <a:xfrm rot="16200000">
              <a:off x="-254" y="2459"/>
              <a:ext cx="2737" cy="213"/>
            </a:xfrm>
            <a:prstGeom prst="rect">
              <a:avLst/>
            </a:prstGeom>
            <a:noFill/>
            <a:ln w="9525">
              <a:noFill/>
              <a:miter lim="800000"/>
              <a:headEnd/>
              <a:tailEnd/>
            </a:ln>
            <a:effectLst/>
          </p:spPr>
          <p:txBody>
            <a:bodyPr>
              <a:spAutoFit/>
            </a:bodyPr>
            <a:lstStyle/>
            <a:p>
              <a:pPr algn="ctr">
                <a:spcBef>
                  <a:spcPct val="50000"/>
                </a:spcBef>
              </a:pPr>
              <a:r>
                <a:rPr lang="es-ES" sz="800"/>
                <a:t>Porcentaje de Proteína Liberada [%]</a:t>
              </a:r>
            </a:p>
          </p:txBody>
        </p:sp>
      </p:grpSp>
      <p:graphicFrame>
        <p:nvGraphicFramePr>
          <p:cNvPr id="171016" name="Object 1032"/>
          <p:cNvGraphicFramePr>
            <a:graphicFrameLocks noChangeAspect="1"/>
          </p:cNvGraphicFramePr>
          <p:nvPr/>
        </p:nvGraphicFramePr>
        <p:xfrm>
          <a:off x="1685925" y="1143000"/>
          <a:ext cx="2205038" cy="938213"/>
        </p:xfrm>
        <a:graphic>
          <a:graphicData uri="http://schemas.openxmlformats.org/presentationml/2006/ole">
            <p:oleObj spid="_x0000_s171016" name="Ecuación" r:id="rId4" imgW="1295280" imgH="558720" progId="Equation.3">
              <p:embed/>
            </p:oleObj>
          </a:graphicData>
        </a:graphic>
      </p:graphicFrame>
      <p:sp>
        <p:nvSpPr>
          <p:cNvPr id="171017" name="Text Box 1033"/>
          <p:cNvSpPr txBox="1">
            <a:spLocks noChangeArrowheads="1"/>
          </p:cNvSpPr>
          <p:nvPr/>
        </p:nvSpPr>
        <p:spPr bwMode="auto">
          <a:xfrm>
            <a:off x="304800" y="2438400"/>
            <a:ext cx="7924800" cy="1006475"/>
          </a:xfrm>
          <a:prstGeom prst="rect">
            <a:avLst/>
          </a:prstGeom>
          <a:noFill/>
          <a:ln w="9525">
            <a:noFill/>
            <a:miter lim="800000"/>
            <a:headEnd/>
            <a:tailEnd/>
          </a:ln>
          <a:effectLst/>
        </p:spPr>
        <p:txBody>
          <a:bodyPr>
            <a:spAutoFit/>
          </a:bodyPr>
          <a:lstStyle/>
          <a:p>
            <a:pPr marL="457200" indent="-457200" algn="just" eaLnBrk="0" hangingPunct="0"/>
            <a:r>
              <a:rPr lang="es-ES_tradnl" sz="2000">
                <a:solidFill>
                  <a:schemeClr val="accent2"/>
                </a:solidFill>
                <a:latin typeface="Comic Sans MS" pitchFamily="66" charset="0"/>
                <a:cs typeface="Times New Roman" pitchFamily="18" charset="0"/>
              </a:rPr>
              <a:t>En el caso de trabajar evaluando actividad</a:t>
            </a:r>
          </a:p>
          <a:p>
            <a:pPr marL="457200" indent="-457200" algn="just" eaLnBrk="0" hangingPunct="0"/>
            <a:r>
              <a:rPr lang="es-ES_tradnl" sz="2000">
                <a:solidFill>
                  <a:schemeClr val="accent2"/>
                </a:solidFill>
                <a:latin typeface="Comic Sans MS" pitchFamily="66" charset="0"/>
                <a:cs typeface="Times New Roman" pitchFamily="18" charset="0"/>
              </a:rPr>
              <a:t>Integrando entre t=0   A =0</a:t>
            </a:r>
          </a:p>
          <a:p>
            <a:pPr marL="457200" indent="-457200" algn="just" eaLnBrk="0" hangingPunct="0"/>
            <a:endParaRPr lang="es-ES_tradnl" sz="2000">
              <a:solidFill>
                <a:schemeClr val="accent2"/>
              </a:solidFill>
              <a:latin typeface="Comic Sans MS" pitchFamily="66" charset="0"/>
              <a:cs typeface="Times New Roman" pitchFamily="18" charset="0"/>
            </a:endParaRPr>
          </a:p>
        </p:txBody>
      </p:sp>
      <p:graphicFrame>
        <p:nvGraphicFramePr>
          <p:cNvPr id="171018" name="Object 1034"/>
          <p:cNvGraphicFramePr>
            <a:graphicFrameLocks noChangeAspect="1"/>
          </p:cNvGraphicFramePr>
          <p:nvPr/>
        </p:nvGraphicFramePr>
        <p:xfrm>
          <a:off x="1752600" y="3276600"/>
          <a:ext cx="2205038" cy="938213"/>
        </p:xfrm>
        <a:graphic>
          <a:graphicData uri="http://schemas.openxmlformats.org/presentationml/2006/ole">
            <p:oleObj spid="_x0000_s171018" name="Ecuación" r:id="rId5" imgW="1295280" imgH="558720" progId="Equation.3">
              <p:embed/>
            </p:oleObj>
          </a:graphicData>
        </a:graphic>
      </p:graphicFrame>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ext Box 2"/>
          <p:cNvSpPr txBox="1">
            <a:spLocks noChangeArrowheads="1"/>
          </p:cNvSpPr>
          <p:nvPr/>
        </p:nvSpPr>
        <p:spPr bwMode="auto">
          <a:xfrm>
            <a:off x="381000" y="304800"/>
            <a:ext cx="8458200" cy="2133600"/>
          </a:xfrm>
          <a:prstGeom prst="rect">
            <a:avLst/>
          </a:prstGeom>
          <a:noFill/>
          <a:ln w="9525">
            <a:noFill/>
            <a:miter lim="800000"/>
            <a:headEnd/>
            <a:tailEnd/>
          </a:ln>
          <a:effectLst/>
        </p:spPr>
        <p:txBody>
          <a:bodyPr>
            <a:spAutoFit/>
          </a:bodyPr>
          <a:lstStyle/>
          <a:p>
            <a:pPr algn="just">
              <a:spcBef>
                <a:spcPct val="50000"/>
              </a:spcBef>
            </a:pPr>
            <a:r>
              <a:rPr lang="es-ES" sz="2400">
                <a:solidFill>
                  <a:srgbClr val="A50021"/>
                </a:solidFill>
                <a:cs typeface="Times New Roman" pitchFamily="18" charset="0"/>
              </a:rPr>
              <a:t>Ejemplo 1:</a:t>
            </a:r>
          </a:p>
          <a:p>
            <a:pPr algn="just">
              <a:spcBef>
                <a:spcPct val="50000"/>
              </a:spcBef>
            </a:pPr>
            <a:r>
              <a:rPr lang="es-ES" sz="2000">
                <a:solidFill>
                  <a:srgbClr val="A50021"/>
                </a:solidFill>
                <a:cs typeface="Times New Roman" pitchFamily="18" charset="0"/>
              </a:rPr>
              <a:t>En un estudio de liberación de proteínas intracelulares en función de la velocidad de agitación empleando un molino de bolas, con bolas de entre 0,55 y 0,85 mm de diámetro,  utilizando una suspensión celular de una concentración 50% (peso / volumen), un flujo de alimentación igual a 50 L/h y una carga de alimentación de 85%. Bajo estas condiciones se obtuvieron los siguientes datos:</a:t>
            </a:r>
            <a:r>
              <a:rPr lang="es-ES" sz="2000">
                <a:solidFill>
                  <a:srgbClr val="A50021"/>
                </a:solidFill>
              </a:rPr>
              <a:t> </a:t>
            </a:r>
          </a:p>
        </p:txBody>
      </p:sp>
      <p:graphicFrame>
        <p:nvGraphicFramePr>
          <p:cNvPr id="172035" name="Group 3"/>
          <p:cNvGraphicFramePr>
            <a:graphicFrameLocks noGrp="1"/>
          </p:cNvGraphicFramePr>
          <p:nvPr/>
        </p:nvGraphicFramePr>
        <p:xfrm>
          <a:off x="1219200" y="2667000"/>
          <a:ext cx="6781800" cy="3527426"/>
        </p:xfrm>
        <a:graphic>
          <a:graphicData uri="http://schemas.openxmlformats.org/drawingml/2006/table">
            <a:tbl>
              <a:tblPr/>
              <a:tblGrid>
                <a:gridCol w="3390900"/>
                <a:gridCol w="3390900"/>
              </a:tblGrid>
              <a:tr h="7842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rPr>
                        <a:t>Velocidad de Agitación  (rpm)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Proteína liberada (mg/mL)</a:t>
                      </a:r>
                      <a:r>
                        <a:rPr kumimoji="0" lang="es-ES" sz="2000" b="1" i="0"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45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rPr>
                        <a:t>1200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15,88</a:t>
                      </a:r>
                      <a:r>
                        <a:rPr kumimoji="0" lang="es-ES" sz="2000" b="1" i="0"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3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1500</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22,35</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1750</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22,90</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14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2000</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22,94</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24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2250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23,00</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2058" name="Text Box 26"/>
          <p:cNvSpPr txBox="1">
            <a:spLocks noChangeArrowheads="1"/>
          </p:cNvSpPr>
          <p:nvPr/>
        </p:nvSpPr>
        <p:spPr bwMode="auto">
          <a:xfrm>
            <a:off x="304800" y="6324600"/>
            <a:ext cx="8839200" cy="457200"/>
          </a:xfrm>
          <a:prstGeom prst="rect">
            <a:avLst/>
          </a:prstGeom>
          <a:noFill/>
          <a:ln w="9525">
            <a:noFill/>
            <a:miter lim="800000"/>
            <a:headEnd/>
            <a:tailEnd/>
          </a:ln>
          <a:effectLst/>
        </p:spPr>
        <p:txBody>
          <a:bodyPr>
            <a:spAutoFit/>
          </a:bodyPr>
          <a:lstStyle/>
          <a:p>
            <a:pPr>
              <a:spcBef>
                <a:spcPct val="50000"/>
              </a:spcBef>
            </a:pPr>
            <a:r>
              <a:rPr lang="es-ES" sz="2000">
                <a:solidFill>
                  <a:srgbClr val="A50021"/>
                </a:solidFill>
                <a:cs typeface="Times New Roman" pitchFamily="18" charset="0"/>
              </a:rPr>
              <a:t>a) Determine la velocidad de agitación óptima para este agitador.</a:t>
            </a:r>
            <a:r>
              <a:rPr lang="es-ES" sz="2400"/>
              <a:t> </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ext Box 2"/>
          <p:cNvSpPr txBox="1">
            <a:spLocks noChangeArrowheads="1"/>
          </p:cNvSpPr>
          <p:nvPr/>
        </p:nvSpPr>
        <p:spPr bwMode="auto">
          <a:xfrm>
            <a:off x="381000" y="304800"/>
            <a:ext cx="8458200" cy="1219200"/>
          </a:xfrm>
          <a:prstGeom prst="rect">
            <a:avLst/>
          </a:prstGeom>
          <a:noFill/>
          <a:ln w="9525">
            <a:noFill/>
            <a:miter lim="800000"/>
            <a:headEnd/>
            <a:tailEnd/>
          </a:ln>
          <a:effectLst/>
        </p:spPr>
        <p:txBody>
          <a:bodyPr>
            <a:spAutoFit/>
          </a:bodyPr>
          <a:lstStyle/>
          <a:p>
            <a:pPr algn="just">
              <a:spcBef>
                <a:spcPct val="50000"/>
              </a:spcBef>
            </a:pPr>
            <a:r>
              <a:rPr lang="es-ES" sz="2400">
                <a:solidFill>
                  <a:srgbClr val="A50021"/>
                </a:solidFill>
                <a:cs typeface="Times New Roman" pitchFamily="18" charset="0"/>
              </a:rPr>
              <a:t>Ejemplo 2:</a:t>
            </a:r>
          </a:p>
          <a:p>
            <a:pPr algn="just">
              <a:spcBef>
                <a:spcPct val="50000"/>
              </a:spcBef>
            </a:pPr>
            <a:r>
              <a:rPr lang="es-ES" sz="2000">
                <a:solidFill>
                  <a:srgbClr val="A50021"/>
                </a:solidFill>
                <a:cs typeface="Times New Roman" pitchFamily="18" charset="0"/>
              </a:rPr>
              <a:t>Seleccionada la velocidad de agitación se varió el diámetro del agitador, obteniéndose los siguientes datos:</a:t>
            </a:r>
            <a:r>
              <a:rPr lang="es-ES" sz="2000">
                <a:solidFill>
                  <a:srgbClr val="A50021"/>
                </a:solidFill>
              </a:rPr>
              <a:t> </a:t>
            </a:r>
          </a:p>
        </p:txBody>
      </p:sp>
      <p:graphicFrame>
        <p:nvGraphicFramePr>
          <p:cNvPr id="173059" name="Group 3"/>
          <p:cNvGraphicFramePr>
            <a:graphicFrameLocks noGrp="1"/>
          </p:cNvGraphicFramePr>
          <p:nvPr/>
        </p:nvGraphicFramePr>
        <p:xfrm>
          <a:off x="838200" y="1676400"/>
          <a:ext cx="7924800" cy="3870961"/>
        </p:xfrm>
        <a:graphic>
          <a:graphicData uri="http://schemas.openxmlformats.org/drawingml/2006/table">
            <a:tbl>
              <a:tblPr/>
              <a:tblGrid>
                <a:gridCol w="2514600"/>
                <a:gridCol w="2667000"/>
                <a:gridCol w="2743200"/>
              </a:tblGrid>
              <a:tr h="7842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Tiempo de residencia (min)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Agitador 1</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log(Rm/(Rm-R))</a:t>
                      </a:r>
                      <a:endParaRPr kumimoji="0" lang="es-ES" sz="20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Agitador 2</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log(Rm/(Rm-R))</a:t>
                      </a:r>
                      <a:r>
                        <a:rPr kumimoji="0" lang="es-ES" sz="2000" b="1" i="0"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45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3</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0,037</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0,060</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3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0,090</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0,150</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0,160</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0,225</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14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15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0,225</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0,325</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24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20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0,300</a:t>
                      </a:r>
                      <a:endParaRPr kumimoji="0" lang="es-ES" sz="20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2000" b="1" i="0" u="none" strike="noStrike" cap="none" normalizeH="0" baseline="0" smtClean="0">
                          <a:ln>
                            <a:noFill/>
                          </a:ln>
                          <a:solidFill>
                            <a:schemeClr val="tx1"/>
                          </a:solidFill>
                          <a:effectLst/>
                          <a:latin typeface="Times New Roman" pitchFamily="18" charset="0"/>
                          <a:cs typeface="Times New Roman" pitchFamily="18" charset="0"/>
                        </a:rPr>
                        <a:t>0,425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3089" name="Text Box 33"/>
          <p:cNvSpPr txBox="1">
            <a:spLocks noChangeArrowheads="1"/>
          </p:cNvSpPr>
          <p:nvPr/>
        </p:nvSpPr>
        <p:spPr bwMode="auto">
          <a:xfrm>
            <a:off x="304800" y="5638800"/>
            <a:ext cx="8839200" cy="1158875"/>
          </a:xfrm>
          <a:prstGeom prst="rect">
            <a:avLst/>
          </a:prstGeom>
          <a:noFill/>
          <a:ln w="9525">
            <a:noFill/>
            <a:miter lim="800000"/>
            <a:headEnd/>
            <a:tailEnd/>
          </a:ln>
          <a:effectLst/>
        </p:spPr>
        <p:txBody>
          <a:bodyPr>
            <a:spAutoFit/>
          </a:bodyPr>
          <a:lstStyle/>
          <a:p>
            <a:pPr marL="457200" indent="-457200">
              <a:spcBef>
                <a:spcPct val="50000"/>
              </a:spcBef>
              <a:buFontTx/>
              <a:buAutoNum type="arabicPeriod"/>
            </a:pPr>
            <a:r>
              <a:rPr lang="es-ES" sz="2000">
                <a:solidFill>
                  <a:srgbClr val="A50021"/>
                </a:solidFill>
                <a:cs typeface="Times New Roman" pitchFamily="18" charset="0"/>
              </a:rPr>
              <a:t>Estimar las constantes cinéticas de desintegración para cada tipo de agitador.</a:t>
            </a:r>
          </a:p>
          <a:p>
            <a:pPr marL="457200" indent="-457200">
              <a:spcBef>
                <a:spcPct val="50000"/>
              </a:spcBef>
              <a:buFontTx/>
              <a:buAutoNum type="arabicPeriod"/>
            </a:pPr>
            <a:r>
              <a:rPr lang="es-ES" sz="2000">
                <a:solidFill>
                  <a:srgbClr val="A50021"/>
                </a:solidFill>
                <a:cs typeface="Times New Roman" pitchFamily="18" charset="0"/>
              </a:rPr>
              <a:t>Calcular el tiempo requerido para obtener un 80% de rompimiento para cada agitador.</a:t>
            </a:r>
            <a:endParaRPr lang="es-ES" sz="240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ext Box 2"/>
          <p:cNvSpPr txBox="1">
            <a:spLocks noChangeArrowheads="1"/>
          </p:cNvSpPr>
          <p:nvPr/>
        </p:nvSpPr>
        <p:spPr bwMode="auto">
          <a:xfrm>
            <a:off x="381000" y="304800"/>
            <a:ext cx="8458200" cy="3138488"/>
          </a:xfrm>
          <a:prstGeom prst="rect">
            <a:avLst/>
          </a:prstGeom>
          <a:noFill/>
          <a:ln w="9525">
            <a:noFill/>
            <a:miter lim="800000"/>
            <a:headEnd/>
            <a:tailEnd/>
          </a:ln>
          <a:effectLst/>
        </p:spPr>
        <p:txBody>
          <a:bodyPr>
            <a:spAutoFit/>
          </a:bodyPr>
          <a:lstStyle/>
          <a:p>
            <a:pPr algn="ctr">
              <a:spcBef>
                <a:spcPct val="50000"/>
              </a:spcBef>
            </a:pPr>
            <a:r>
              <a:rPr lang="es-ES" sz="2400" u="sng">
                <a:solidFill>
                  <a:srgbClr val="A50021"/>
                </a:solidFill>
                <a:cs typeface="Times New Roman" pitchFamily="18" charset="0"/>
              </a:rPr>
              <a:t>Escalamiento</a:t>
            </a:r>
          </a:p>
          <a:p>
            <a:pPr>
              <a:spcBef>
                <a:spcPct val="50000"/>
              </a:spcBef>
            </a:pPr>
            <a:r>
              <a:rPr lang="es-ES" sz="2400" u="sng">
                <a:solidFill>
                  <a:srgbClr val="A50021"/>
                </a:solidFill>
                <a:cs typeface="Times New Roman" pitchFamily="18" charset="0"/>
              </a:rPr>
              <a:t>Transferencia de calor</a:t>
            </a:r>
          </a:p>
          <a:p>
            <a:pPr algn="just">
              <a:spcBef>
                <a:spcPct val="50000"/>
              </a:spcBef>
            </a:pPr>
            <a:r>
              <a:rPr lang="es-ES" sz="2000">
                <a:solidFill>
                  <a:srgbClr val="A50021"/>
                </a:solidFill>
              </a:rPr>
              <a:t>El principal problema es remover la energía , que debe ser disipada.</a:t>
            </a:r>
          </a:p>
          <a:p>
            <a:pPr algn="just">
              <a:spcBef>
                <a:spcPct val="50000"/>
              </a:spcBef>
            </a:pPr>
            <a:r>
              <a:rPr lang="es-ES" sz="2000">
                <a:solidFill>
                  <a:srgbClr val="A50021"/>
                </a:solidFill>
              </a:rPr>
              <a:t>Toda la energía entregada por los agitadores es transferida al interior del molino como calor. </a:t>
            </a:r>
          </a:p>
          <a:p>
            <a:pPr algn="just">
              <a:spcBef>
                <a:spcPct val="50000"/>
              </a:spcBef>
            </a:pPr>
            <a:r>
              <a:rPr lang="es-ES" sz="2000">
                <a:solidFill>
                  <a:srgbClr val="A50021"/>
                </a:solidFill>
              </a:rPr>
              <a:t>Este calor debe ser removido por las paredes.</a:t>
            </a:r>
          </a:p>
          <a:p>
            <a:pPr algn="just">
              <a:spcBef>
                <a:spcPct val="50000"/>
              </a:spcBef>
            </a:pPr>
            <a:r>
              <a:rPr lang="es-ES" sz="2000">
                <a:solidFill>
                  <a:srgbClr val="A50021"/>
                </a:solidFill>
              </a:rPr>
              <a:t>Así se definió:</a:t>
            </a:r>
          </a:p>
        </p:txBody>
      </p:sp>
      <p:sp>
        <p:nvSpPr>
          <p:cNvPr id="174083" name="Text Box 3"/>
          <p:cNvSpPr txBox="1">
            <a:spLocks noChangeArrowheads="1"/>
          </p:cNvSpPr>
          <p:nvPr/>
        </p:nvSpPr>
        <p:spPr bwMode="auto">
          <a:xfrm>
            <a:off x="304800" y="5029200"/>
            <a:ext cx="8839200" cy="1311275"/>
          </a:xfrm>
          <a:prstGeom prst="rect">
            <a:avLst/>
          </a:prstGeom>
          <a:noFill/>
          <a:ln w="9525">
            <a:noFill/>
            <a:miter lim="800000"/>
            <a:headEnd/>
            <a:tailEnd/>
          </a:ln>
          <a:effectLst/>
        </p:spPr>
        <p:txBody>
          <a:bodyPr>
            <a:spAutoFit/>
          </a:bodyPr>
          <a:lstStyle/>
          <a:p>
            <a:pPr marL="457200" indent="-457200">
              <a:spcBef>
                <a:spcPct val="50000"/>
              </a:spcBef>
            </a:pPr>
            <a:r>
              <a:rPr lang="es-ES" sz="2000">
                <a:solidFill>
                  <a:srgbClr val="A50021"/>
                </a:solidFill>
                <a:cs typeface="Times New Roman" pitchFamily="18" charset="0"/>
              </a:rPr>
              <a:t>Donde 	T: Diametro del Molino</a:t>
            </a:r>
          </a:p>
          <a:p>
            <a:pPr marL="457200" indent="-457200">
              <a:spcBef>
                <a:spcPct val="50000"/>
              </a:spcBef>
            </a:pPr>
            <a:r>
              <a:rPr lang="es-ES" sz="2000">
                <a:solidFill>
                  <a:srgbClr val="A50021"/>
                </a:solidFill>
                <a:cs typeface="Times New Roman" pitchFamily="18" charset="0"/>
              </a:rPr>
              <a:t>		L: Largo del Molino</a:t>
            </a:r>
          </a:p>
          <a:p>
            <a:pPr marL="457200" indent="-457200">
              <a:spcBef>
                <a:spcPct val="50000"/>
              </a:spcBef>
            </a:pPr>
            <a:r>
              <a:rPr lang="es-ES" sz="2000">
                <a:solidFill>
                  <a:srgbClr val="A50021"/>
                </a:solidFill>
                <a:cs typeface="Times New Roman" pitchFamily="18" charset="0"/>
              </a:rPr>
              <a:t>Esta razón disminuye cuando se aumenta el diámetro</a:t>
            </a:r>
            <a:endParaRPr lang="es-ES" sz="2400"/>
          </a:p>
        </p:txBody>
      </p:sp>
      <p:graphicFrame>
        <p:nvGraphicFramePr>
          <p:cNvPr id="174084" name="Object 4"/>
          <p:cNvGraphicFramePr>
            <a:graphicFrameLocks noChangeAspect="1"/>
          </p:cNvGraphicFramePr>
          <p:nvPr/>
        </p:nvGraphicFramePr>
        <p:xfrm>
          <a:off x="1219200" y="3581400"/>
          <a:ext cx="6935788" cy="1279525"/>
        </p:xfrm>
        <a:graphic>
          <a:graphicData uri="http://schemas.openxmlformats.org/presentationml/2006/ole">
            <p:oleObj spid="_x0000_s174084" name="Ecuación" r:id="rId3" imgW="4076640" imgH="761760" progId="Equation.3">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ext Box 2"/>
          <p:cNvSpPr txBox="1">
            <a:spLocks noChangeArrowheads="1"/>
          </p:cNvSpPr>
          <p:nvPr/>
        </p:nvSpPr>
        <p:spPr bwMode="auto">
          <a:xfrm>
            <a:off x="533400" y="228600"/>
            <a:ext cx="8077200" cy="2347913"/>
          </a:xfrm>
          <a:prstGeom prst="rect">
            <a:avLst/>
          </a:prstGeom>
          <a:noFill/>
          <a:ln w="9525">
            <a:noFill/>
            <a:miter lim="800000"/>
            <a:headEnd/>
            <a:tailEnd/>
          </a:ln>
          <a:effectLst/>
        </p:spPr>
        <p:txBody>
          <a:bodyPr>
            <a:spAutoFit/>
          </a:bodyPr>
          <a:lstStyle/>
          <a:p>
            <a:pPr algn="ctr" eaLnBrk="0" hangingPunct="0"/>
            <a:endParaRPr lang="es-ES_tradnl" sz="800" b="1" u="sng">
              <a:solidFill>
                <a:schemeClr val="accent2"/>
              </a:solidFill>
              <a:cs typeface="Times New Roman" pitchFamily="18" charset="0"/>
            </a:endParaRPr>
          </a:p>
          <a:p>
            <a:pPr algn="just" eaLnBrk="0" hangingPunct="0"/>
            <a:endParaRPr lang="es-ES_tradnl" sz="2000">
              <a:solidFill>
                <a:schemeClr val="accent2"/>
              </a:solidFill>
              <a:latin typeface="Comic Sans MS" pitchFamily="66" charset="0"/>
              <a:cs typeface="Times New Roman" pitchFamily="18" charset="0"/>
            </a:endParaRPr>
          </a:p>
          <a:p>
            <a:pPr algn="ctr" eaLnBrk="0" hangingPunct="0"/>
            <a:endParaRPr lang="es-ES_tradnl" sz="2000" b="1" u="sng">
              <a:solidFill>
                <a:schemeClr val="accent2"/>
              </a:solidFill>
              <a:latin typeface="Comic Sans MS" pitchFamily="66" charset="0"/>
              <a:cs typeface="Times New Roman" pitchFamily="18" charset="0"/>
            </a:endParaRPr>
          </a:p>
          <a:p>
            <a:pPr algn="ctr" eaLnBrk="0" hangingPunct="0"/>
            <a:endParaRPr lang="es-ES_tradnl" sz="2000" b="1" u="sng">
              <a:solidFill>
                <a:schemeClr val="accent2"/>
              </a:solidFill>
              <a:latin typeface="Comic Sans MS" pitchFamily="66" charset="0"/>
              <a:cs typeface="Times New Roman" pitchFamily="18" charset="0"/>
            </a:endParaRPr>
          </a:p>
          <a:p>
            <a:pPr algn="ctr" eaLnBrk="0" hangingPunct="0"/>
            <a:endParaRPr lang="es-ES_tradnl" sz="2000" b="1" u="sng">
              <a:solidFill>
                <a:schemeClr val="accent2"/>
              </a:solidFill>
              <a:latin typeface="Comic Sans MS" pitchFamily="66" charset="0"/>
              <a:cs typeface="Times New Roman" pitchFamily="18" charset="0"/>
            </a:endParaRPr>
          </a:p>
          <a:p>
            <a:pPr algn="ctr" eaLnBrk="0" hangingPunct="0"/>
            <a:endParaRPr lang="es-ES" sz="2000">
              <a:solidFill>
                <a:schemeClr val="accent2"/>
              </a:solidFill>
              <a:latin typeface="Comic Sans MS" pitchFamily="66" charset="0"/>
              <a:cs typeface="Times New Roman" pitchFamily="18" charset="0"/>
            </a:endParaRPr>
          </a:p>
          <a:p>
            <a:pPr algn="just" eaLnBrk="0" hangingPunct="0"/>
            <a:endParaRPr lang="es-ES" sz="2000">
              <a:solidFill>
                <a:schemeClr val="accent2"/>
              </a:solidFill>
              <a:latin typeface="Comic Sans MS" pitchFamily="66" charset="0"/>
              <a:cs typeface="Times New Roman" pitchFamily="18" charset="0"/>
            </a:endParaRPr>
          </a:p>
          <a:p>
            <a:pPr algn="just" eaLnBrk="0" hangingPunct="0"/>
            <a:endParaRPr lang="es-ES_tradnl" sz="2000">
              <a:solidFill>
                <a:schemeClr val="accent2"/>
              </a:solidFill>
              <a:cs typeface="Times New Roman" pitchFamily="18" charset="0"/>
            </a:endParaRPr>
          </a:p>
        </p:txBody>
      </p:sp>
      <p:sp>
        <p:nvSpPr>
          <p:cNvPr id="184323" name="Text Box 3"/>
          <p:cNvSpPr txBox="1">
            <a:spLocks noChangeArrowheads="1"/>
          </p:cNvSpPr>
          <p:nvPr/>
        </p:nvSpPr>
        <p:spPr bwMode="auto">
          <a:xfrm>
            <a:off x="533400" y="533400"/>
            <a:ext cx="7783513" cy="3140075"/>
          </a:xfrm>
          <a:prstGeom prst="rect">
            <a:avLst/>
          </a:prstGeom>
          <a:noFill/>
          <a:ln w="9525">
            <a:noFill/>
            <a:miter lim="800000"/>
            <a:headEnd/>
            <a:tailEnd/>
          </a:ln>
          <a:effectLst/>
        </p:spPr>
        <p:txBody>
          <a:bodyPr>
            <a:spAutoFit/>
          </a:bodyPr>
          <a:lstStyle/>
          <a:p>
            <a:pPr algn="ctr" eaLnBrk="0" hangingPunct="0"/>
            <a:r>
              <a:rPr lang="es-ES_tradnl" sz="2000" b="1" u="sng">
                <a:solidFill>
                  <a:schemeClr val="accent2"/>
                </a:solidFill>
                <a:latin typeface="Comic Sans MS" pitchFamily="66" charset="0"/>
                <a:cs typeface="Times New Roman" pitchFamily="18" charset="0"/>
              </a:rPr>
              <a:t>Células Procariontes</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En los procariontes ocurre que las proteínas se encuentran en solución, pero en muchos procariontes modificados se sintetiza un exceso de proteínas las cuales precipitan en el interior del citoplasma (muchas veces éstas son las proteínas que se desean recuperar).</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 En algunos casos sólo se quiere remover algunas de las capas para liberar alguna proteína específica.</a:t>
            </a:r>
            <a:endParaRPr lang="es-ES" sz="2000">
              <a:solidFill>
                <a:schemeClr val="accent2"/>
              </a:solidFill>
              <a:latin typeface="Comic Sans MS" pitchFamily="66"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43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ext Box 2"/>
          <p:cNvSpPr txBox="1">
            <a:spLocks noChangeArrowheads="1"/>
          </p:cNvSpPr>
          <p:nvPr/>
        </p:nvSpPr>
        <p:spPr bwMode="auto">
          <a:xfrm>
            <a:off x="381000" y="304800"/>
            <a:ext cx="8458200" cy="1462088"/>
          </a:xfrm>
          <a:prstGeom prst="rect">
            <a:avLst/>
          </a:prstGeom>
          <a:noFill/>
          <a:ln w="9525">
            <a:noFill/>
            <a:miter lim="800000"/>
            <a:headEnd/>
            <a:tailEnd/>
          </a:ln>
          <a:effectLst/>
        </p:spPr>
        <p:txBody>
          <a:bodyPr>
            <a:spAutoFit/>
          </a:bodyPr>
          <a:lstStyle/>
          <a:p>
            <a:pPr algn="ctr">
              <a:spcBef>
                <a:spcPct val="50000"/>
              </a:spcBef>
            </a:pPr>
            <a:r>
              <a:rPr lang="es-ES" sz="2400" u="sng">
                <a:solidFill>
                  <a:srgbClr val="A50021"/>
                </a:solidFill>
                <a:cs typeface="Times New Roman" pitchFamily="18" charset="0"/>
              </a:rPr>
              <a:t>Escalamiento</a:t>
            </a:r>
          </a:p>
          <a:p>
            <a:pPr>
              <a:spcBef>
                <a:spcPct val="50000"/>
              </a:spcBef>
            </a:pPr>
            <a:r>
              <a:rPr lang="es-ES" sz="2400" u="sng">
                <a:solidFill>
                  <a:srgbClr val="A50021"/>
                </a:solidFill>
                <a:cs typeface="Times New Roman" pitchFamily="18" charset="0"/>
              </a:rPr>
              <a:t>Potencia</a:t>
            </a:r>
          </a:p>
          <a:p>
            <a:pPr algn="just">
              <a:spcBef>
                <a:spcPct val="50000"/>
              </a:spcBef>
            </a:pPr>
            <a:r>
              <a:rPr lang="es-ES" sz="2000">
                <a:solidFill>
                  <a:srgbClr val="A50021"/>
                </a:solidFill>
              </a:rPr>
              <a:t>La potencia entregada se determina como:</a:t>
            </a:r>
          </a:p>
        </p:txBody>
      </p:sp>
      <p:sp>
        <p:nvSpPr>
          <p:cNvPr id="175107" name="Text Box 3"/>
          <p:cNvSpPr txBox="1">
            <a:spLocks noChangeArrowheads="1"/>
          </p:cNvSpPr>
          <p:nvPr/>
        </p:nvSpPr>
        <p:spPr bwMode="auto">
          <a:xfrm>
            <a:off x="304800" y="2743200"/>
            <a:ext cx="8839200" cy="3508375"/>
          </a:xfrm>
          <a:prstGeom prst="rect">
            <a:avLst/>
          </a:prstGeom>
          <a:noFill/>
          <a:ln w="9525">
            <a:noFill/>
            <a:miter lim="800000"/>
            <a:headEnd/>
            <a:tailEnd/>
          </a:ln>
          <a:effectLst/>
        </p:spPr>
        <p:txBody>
          <a:bodyPr>
            <a:spAutoFit/>
          </a:bodyPr>
          <a:lstStyle/>
          <a:p>
            <a:pPr marL="457200" indent="-457200">
              <a:lnSpc>
                <a:spcPct val="80000"/>
              </a:lnSpc>
              <a:spcBef>
                <a:spcPct val="50000"/>
              </a:spcBef>
            </a:pPr>
            <a:r>
              <a:rPr lang="es-ES" sz="2000">
                <a:solidFill>
                  <a:srgbClr val="A50021"/>
                </a:solidFill>
                <a:cs typeface="Times New Roman" pitchFamily="18" charset="0"/>
              </a:rPr>
              <a:t>Donde 	</a:t>
            </a:r>
            <a:r>
              <a:rPr lang="es-ES" sz="2000">
                <a:solidFill>
                  <a:srgbClr val="A50021"/>
                </a:solidFill>
                <a:latin typeface="Symbol" pitchFamily="18" charset="2"/>
                <a:cs typeface="Times New Roman" pitchFamily="18" charset="0"/>
              </a:rPr>
              <a:t>r</a:t>
            </a:r>
            <a:r>
              <a:rPr lang="es-ES" sz="2000">
                <a:solidFill>
                  <a:srgbClr val="A50021"/>
                </a:solidFill>
                <a:cs typeface="Times New Roman" pitchFamily="18" charset="0"/>
              </a:rPr>
              <a:t>: Densidad de la suspensión</a:t>
            </a:r>
          </a:p>
          <a:p>
            <a:pPr marL="457200" indent="-457200">
              <a:lnSpc>
                <a:spcPct val="80000"/>
              </a:lnSpc>
              <a:spcBef>
                <a:spcPct val="50000"/>
              </a:spcBef>
            </a:pPr>
            <a:r>
              <a:rPr lang="es-ES" sz="2000">
                <a:solidFill>
                  <a:srgbClr val="A50021"/>
                </a:solidFill>
                <a:cs typeface="Times New Roman" pitchFamily="18" charset="0"/>
              </a:rPr>
              <a:t>		N: Velocidad de rotación de los impeler</a:t>
            </a:r>
          </a:p>
          <a:p>
            <a:pPr marL="457200" indent="-457200">
              <a:lnSpc>
                <a:spcPct val="80000"/>
              </a:lnSpc>
              <a:spcBef>
                <a:spcPct val="50000"/>
              </a:spcBef>
            </a:pPr>
            <a:r>
              <a:rPr lang="es-ES" sz="2000">
                <a:solidFill>
                  <a:srgbClr val="A50021"/>
                </a:solidFill>
                <a:cs typeface="Times New Roman" pitchFamily="18" charset="0"/>
              </a:rPr>
              <a:t>		D: Diámetro del impeler</a:t>
            </a:r>
          </a:p>
          <a:p>
            <a:pPr marL="457200" indent="-457200">
              <a:lnSpc>
                <a:spcPct val="80000"/>
              </a:lnSpc>
              <a:spcBef>
                <a:spcPct val="50000"/>
              </a:spcBef>
            </a:pPr>
            <a:r>
              <a:rPr lang="es-ES" sz="2000">
                <a:solidFill>
                  <a:srgbClr val="A50021"/>
                </a:solidFill>
                <a:cs typeface="Times New Roman" pitchFamily="18" charset="0"/>
              </a:rPr>
              <a:t>		C: constante</a:t>
            </a:r>
          </a:p>
          <a:p>
            <a:pPr marL="457200" indent="-457200">
              <a:spcBef>
                <a:spcPct val="50000"/>
              </a:spcBef>
            </a:pPr>
            <a:r>
              <a:rPr lang="es-ES" sz="2000">
                <a:solidFill>
                  <a:srgbClr val="A50021"/>
                </a:solidFill>
                <a:cs typeface="Times New Roman" pitchFamily="18" charset="0"/>
              </a:rPr>
              <a:t>Si se aumenta el diámetro del impeler se aumenta la energía o potencia entregada.</a:t>
            </a:r>
          </a:p>
          <a:p>
            <a:pPr marL="457200" indent="-457200">
              <a:spcBef>
                <a:spcPct val="50000"/>
              </a:spcBef>
            </a:pPr>
            <a:r>
              <a:rPr lang="es-ES" sz="2000">
                <a:solidFill>
                  <a:srgbClr val="A50021"/>
                </a:solidFill>
                <a:cs typeface="Times New Roman" pitchFamily="18" charset="0"/>
              </a:rPr>
              <a:t>Si el diámetro del molino se duplica el área de transferencia se reduce y no se disipa toda la energía.</a:t>
            </a:r>
          </a:p>
          <a:p>
            <a:pPr marL="457200" indent="-457200" algn="ctr">
              <a:spcBef>
                <a:spcPct val="50000"/>
              </a:spcBef>
            </a:pPr>
            <a:r>
              <a:rPr lang="es-ES" sz="2000" b="1">
                <a:solidFill>
                  <a:schemeClr val="accent2"/>
                </a:solidFill>
              </a:rPr>
              <a:t>SE DEBEN EVALUAR LAS DIMENSIONES PARA OPTIMIZAR NIVEL DE ENFRIAMIENTO Y MINIMIZAR  EL CONSUMO DE POTENCIA</a:t>
            </a:r>
          </a:p>
        </p:txBody>
      </p:sp>
      <p:graphicFrame>
        <p:nvGraphicFramePr>
          <p:cNvPr id="175108" name="Object 4"/>
          <p:cNvGraphicFramePr>
            <a:graphicFrameLocks noChangeAspect="1"/>
          </p:cNvGraphicFramePr>
          <p:nvPr/>
        </p:nvGraphicFramePr>
        <p:xfrm>
          <a:off x="2895600" y="1905000"/>
          <a:ext cx="3370263" cy="447675"/>
        </p:xfrm>
        <a:graphic>
          <a:graphicData uri="http://schemas.openxmlformats.org/presentationml/2006/ole">
            <p:oleObj spid="_x0000_s175108" name="Ecuación" r:id="rId3" imgW="1981080" imgH="266400" progId="Equation.3">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ext Box 2"/>
          <p:cNvSpPr txBox="1">
            <a:spLocks noChangeArrowheads="1"/>
          </p:cNvSpPr>
          <p:nvPr/>
        </p:nvSpPr>
        <p:spPr bwMode="auto">
          <a:xfrm>
            <a:off x="533400" y="457200"/>
            <a:ext cx="7926388" cy="3567113"/>
          </a:xfrm>
          <a:prstGeom prst="rect">
            <a:avLst/>
          </a:prstGeom>
          <a:noFill/>
          <a:ln w="9525">
            <a:noFill/>
            <a:miter lim="800000"/>
            <a:headEnd/>
            <a:tailEnd/>
          </a:ln>
          <a:effectLst/>
        </p:spPr>
        <p:txBody>
          <a:bodyPr>
            <a:spAutoFit/>
          </a:bodyPr>
          <a:lstStyle/>
          <a:p>
            <a:pPr algn="ctr" eaLnBrk="0" hangingPunct="0"/>
            <a:endParaRPr lang="es-ES_tradnl" sz="800" b="1" u="sng">
              <a:solidFill>
                <a:schemeClr val="accent2"/>
              </a:solidFill>
              <a:latin typeface="Comic Sans MS" pitchFamily="66" charset="0"/>
              <a:cs typeface="Times New Roman" pitchFamily="18" charset="0"/>
            </a:endParaRPr>
          </a:p>
          <a:p>
            <a:pPr algn="ctr" eaLnBrk="0" hangingPunct="0"/>
            <a:r>
              <a:rPr lang="es-ES_tradnl" sz="2000" b="1" u="sng">
                <a:solidFill>
                  <a:schemeClr val="accent2"/>
                </a:solidFill>
                <a:latin typeface="Comic Sans MS" pitchFamily="66" charset="0"/>
                <a:cs typeface="Times New Roman" pitchFamily="18" charset="0"/>
              </a:rPr>
              <a:t>Células Eucariontes</a:t>
            </a:r>
          </a:p>
          <a:p>
            <a:pPr algn="just" eaLnBrk="0" hangingPunct="0"/>
            <a:endParaRPr lang="es-ES_tradnl" sz="2000">
              <a:solidFill>
                <a:schemeClr val="accent2"/>
              </a:solidFill>
              <a:latin typeface="Comic Sans MS" pitchFamily="66" charset="0"/>
              <a:cs typeface="Times New Roman" pitchFamily="18" charset="0"/>
            </a:endParaRPr>
          </a:p>
          <a:p>
            <a:pPr algn="just" eaLnBrk="0" hangingPunct="0"/>
            <a:r>
              <a:rPr lang="es-ES_tradnl" sz="2000">
                <a:solidFill>
                  <a:schemeClr val="accent2"/>
                </a:solidFill>
                <a:latin typeface="Comic Sans MS" pitchFamily="66" charset="0"/>
                <a:cs typeface="Times New Roman" pitchFamily="18" charset="0"/>
              </a:rPr>
              <a:t>En el caso de las células eucariontes, que poseen un núcleo y son estructuras más complejas que las procariontes, tienen una membrana alrededor de las células similar a las que tienen las procariontes. La membrana de las eucariontes contiene  organelos, como las mitocondrias que son las responsables de la respiración y los núcleos que contienen el DNA en los cromosomas. Cada estructura está rodeada de una membrana similar a la membrana celular interna de los procariontes.</a:t>
            </a:r>
            <a:endParaRPr lang="es-ES" sz="2000">
              <a:solidFill>
                <a:schemeClr val="accent2"/>
              </a:solidFill>
              <a:latin typeface="Comic Sans MS" pitchFamily="66" charset="0"/>
              <a:cs typeface="Times New Roman" pitchFamily="18" charset="0"/>
            </a:endParaRPr>
          </a:p>
          <a:p>
            <a:pPr algn="just" eaLnBrk="0" hangingPunct="0"/>
            <a:endParaRPr lang="es-ES_tradnl" sz="2000">
              <a:solidFill>
                <a:schemeClr val="accent2"/>
              </a:solidFill>
              <a:latin typeface="Comic Sans MS" pitchFamily="66"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iseño predeterminado">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iseño predeterminad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iseño predeterminad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1655</TotalTime>
  <Words>2620</Words>
  <Application>Microsoft PowerPoint</Application>
  <PresentationFormat>Presentación en pantalla (4:3)</PresentationFormat>
  <Paragraphs>773</Paragraphs>
  <Slides>80</Slides>
  <Notes>0</Notes>
  <HiddenSlides>0</HiddenSlides>
  <MMClips>0</MMClips>
  <ScaleCrop>false</ScaleCrop>
  <HeadingPairs>
    <vt:vector size="8" baseType="variant">
      <vt:variant>
        <vt:lpstr>Fuentes usadas</vt:lpstr>
      </vt:variant>
      <vt:variant>
        <vt:i4>5</vt:i4>
      </vt:variant>
      <vt:variant>
        <vt:lpstr>Tema</vt:lpstr>
      </vt:variant>
      <vt:variant>
        <vt:i4>1</vt:i4>
      </vt:variant>
      <vt:variant>
        <vt:lpstr>Servidores OLE incrustados</vt:lpstr>
      </vt:variant>
      <vt:variant>
        <vt:i4>5</vt:i4>
      </vt:variant>
      <vt:variant>
        <vt:lpstr>Títulos de diapositiva</vt:lpstr>
      </vt:variant>
      <vt:variant>
        <vt:i4>80</vt:i4>
      </vt:variant>
    </vt:vector>
  </HeadingPairs>
  <TitlesOfParts>
    <vt:vector size="91" baseType="lpstr">
      <vt:lpstr>Times New Roman</vt:lpstr>
      <vt:lpstr>Comic Sans MS</vt:lpstr>
      <vt:lpstr>Book Antiqua</vt:lpstr>
      <vt:lpstr>Wingdings</vt:lpstr>
      <vt:lpstr>Symbol</vt:lpstr>
      <vt:lpstr>Diseño predeterminado</vt:lpstr>
      <vt:lpstr>Foto de Microsoft Photo Editor 3.0</vt:lpstr>
      <vt:lpstr>Imagen de mapa de bits</vt:lpstr>
      <vt:lpstr>Microsoft Editor de ecuaciones 3.0</vt:lpstr>
      <vt:lpstr>Hoja de cálculo de Microsoft Excel</vt:lpstr>
      <vt:lpstr>Gráfico de Microsoft Excel</vt:lpstr>
      <vt:lpstr>Rompimiento Celular  </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Rompimiento Celular Métodos Mecánicos  </vt:lpstr>
      <vt:lpstr>Diapositiva 34</vt:lpstr>
      <vt:lpstr>MÉTODOS MECÁNICOS  Pequeña Escala </vt:lpstr>
      <vt:lpstr>Diapositiva 36</vt:lpstr>
      <vt:lpstr>Diapositiva 37</vt:lpstr>
      <vt:lpstr>Diapositiva 38</vt:lpstr>
      <vt:lpstr>Diapositiva 39</vt:lpstr>
      <vt:lpstr>MÉTODOS MECÁNICOS  Gran Escala </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Molinos de Bolas</vt:lpstr>
      <vt:lpstr>Diapositiva 60</vt:lpstr>
      <vt:lpstr>Diapositiva 61</vt:lpstr>
      <vt:lpstr>Diapositiva 62</vt:lpstr>
      <vt:lpstr>Diapositiva 63</vt:lpstr>
      <vt:lpstr>Diapositiva 64</vt:lpstr>
      <vt:lpstr>Diapositiva 65</vt:lpstr>
      <vt:lpstr>Diapositiva 66</vt:lpstr>
      <vt:lpstr>Diapositiva 67</vt:lpstr>
      <vt:lpstr>Diapositiva 68</vt:lpstr>
      <vt:lpstr>Diapositiva 69</vt:lpstr>
      <vt:lpstr>Diapositiva 70</vt:lpstr>
      <vt:lpstr>Diapositiva 71</vt:lpstr>
      <vt:lpstr>Diapositiva 72</vt:lpstr>
      <vt:lpstr>Diapositiva 73</vt:lpstr>
      <vt:lpstr>Diapositiva 74</vt:lpstr>
      <vt:lpstr>Diapositiva 75</vt:lpstr>
      <vt:lpstr>Diapositiva 76</vt:lpstr>
      <vt:lpstr>Diapositiva 77</vt:lpstr>
      <vt:lpstr>Diapositiva 78</vt:lpstr>
      <vt:lpstr>Diapositiva 79</vt:lpstr>
      <vt:lpstr>Diapositiva 80</vt:lpstr>
    </vt:vector>
  </TitlesOfParts>
  <Company>CIBYB, Universidad de Chile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Separación Sólido-Líquido</dc:title>
  <dc:creator>Maria Elena Lienqueo C.</dc:creator>
  <cp:lastModifiedBy>marilen</cp:lastModifiedBy>
  <cp:revision>97</cp:revision>
  <dcterms:created xsi:type="dcterms:W3CDTF">2002-08-01T22:24:41Z</dcterms:created>
  <dcterms:modified xsi:type="dcterms:W3CDTF">2010-08-21T05:03:23Z</dcterms:modified>
</cp:coreProperties>
</file>