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3"/>
  </p:handoutMasterIdLst>
  <p:sldIdLst>
    <p:sldId id="319" r:id="rId2"/>
    <p:sldId id="352" r:id="rId3"/>
    <p:sldId id="320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56" r:id="rId12"/>
    <p:sldId id="328" r:id="rId13"/>
    <p:sldId id="329" r:id="rId14"/>
    <p:sldId id="330" r:id="rId15"/>
    <p:sldId id="331" r:id="rId16"/>
    <p:sldId id="332" r:id="rId17"/>
    <p:sldId id="354" r:id="rId18"/>
    <p:sldId id="355" r:id="rId19"/>
    <p:sldId id="333" r:id="rId20"/>
    <p:sldId id="334" r:id="rId21"/>
    <p:sldId id="335" r:id="rId22"/>
    <p:sldId id="336" r:id="rId23"/>
    <p:sldId id="337" r:id="rId24"/>
    <p:sldId id="338" r:id="rId25"/>
    <p:sldId id="339" r:id="rId26"/>
    <p:sldId id="340" r:id="rId27"/>
    <p:sldId id="357" r:id="rId28"/>
    <p:sldId id="341" r:id="rId29"/>
    <p:sldId id="342" r:id="rId30"/>
    <p:sldId id="343" r:id="rId31"/>
    <p:sldId id="344" r:id="rId32"/>
    <p:sldId id="345" r:id="rId33"/>
    <p:sldId id="346" r:id="rId34"/>
    <p:sldId id="350" r:id="rId35"/>
    <p:sldId id="351" r:id="rId36"/>
    <p:sldId id="314" r:id="rId37"/>
    <p:sldId id="315" r:id="rId38"/>
    <p:sldId id="316" r:id="rId39"/>
    <p:sldId id="318" r:id="rId40"/>
    <p:sldId id="317" r:id="rId41"/>
    <p:sldId id="358" r:id="rId4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 autoAdjust="0"/>
  </p:normalViewPr>
  <p:slideViewPr>
    <p:cSldViewPr>
      <p:cViewPr varScale="1">
        <p:scale>
          <a:sx n="109" d="100"/>
          <a:sy n="109" d="100"/>
        </p:scale>
        <p:origin x="-6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Introducción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Procesos</a:t>
          </a:r>
          <a:r>
            <a:rPr lang="en-US" dirty="0" smtClean="0"/>
            <a:t> de </a:t>
          </a:r>
          <a:r>
            <a:rPr lang="en-US" dirty="0" err="1" smtClean="0"/>
            <a:t>producción</a:t>
          </a:r>
          <a:r>
            <a:rPr lang="en-US" dirty="0" smtClean="0"/>
            <a:t> </a:t>
          </a:r>
          <a:r>
            <a:rPr lang="en-US" smtClean="0"/>
            <a:t>de bioproducto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Descripción</a:t>
          </a:r>
          <a:r>
            <a:rPr lang="en-US" sz="3600" dirty="0" smtClean="0"/>
            <a:t> del </a:t>
          </a:r>
          <a:r>
            <a:rPr lang="en-US" sz="3600" dirty="0" err="1" smtClean="0"/>
            <a:t>Curso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3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3" custScaleX="13467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7936B7-DF2C-49D4-AE60-D2A9AFA041CC}" type="presOf" srcId="{045912C5-8AA7-4E3C-B82E-F87BEACE8875}" destId="{9DC3BC3B-E98C-4902-ACA6-928C56D6317F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F5E57855-4273-4B63-8BF7-BF719CF3117A}" type="presOf" srcId="{482EE62F-7750-42A8-8674-8A77405848CA}" destId="{0596F00E-2A48-44DE-98EB-0A723D874D0A}" srcOrd="0" destOrd="0" presId="urn:microsoft.com/office/officeart/2005/8/layout/list1"/>
    <dgm:cxn modelId="{22D45FF6-DB46-4520-AAA0-942B0E72AA72}" type="presOf" srcId="{045912C5-8AA7-4E3C-B82E-F87BEACE8875}" destId="{43C7CF87-AF2E-4208-94A2-63D5EE84BEA7}" srcOrd="0" destOrd="0" presId="urn:microsoft.com/office/officeart/2005/8/layout/list1"/>
    <dgm:cxn modelId="{B4E4DF4F-6B1E-4CDB-9622-13C098CEFE87}" type="presOf" srcId="{5FAEECA9-EB04-426F-ADBA-A8F0FFE14CCC}" destId="{79C83E4F-8043-4924-8F8B-51F17B3569CA}" srcOrd="0" destOrd="0" presId="urn:microsoft.com/office/officeart/2005/8/layout/list1"/>
    <dgm:cxn modelId="{9B247002-05C5-4436-AE83-EA7C8A1A82AF}" type="presOf" srcId="{5FAEECA9-EB04-426F-ADBA-A8F0FFE14CCC}" destId="{B50B94C8-CC2E-4F0C-BABF-96BD4F95C4F8}" srcOrd="1" destOrd="0" presId="urn:microsoft.com/office/officeart/2005/8/layout/list1"/>
    <dgm:cxn modelId="{5EDFADC9-1945-4934-9007-B1EAA7FBA94E}" type="presOf" srcId="{985038F1-91AC-418E-85E5-C1B78F1B20B1}" destId="{B5460F4B-7654-46CC-B024-88894442C2C7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3E93D8E2-4309-4971-A225-D17457F39BDF}" type="presOf" srcId="{985038F1-91AC-418E-85E5-C1B78F1B20B1}" destId="{8C0C9D8F-5C5F-49E9-A64E-B3516BF99316}" srcOrd="1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EA035C79-E434-4F2C-8887-11B4055FBFB9}" type="presParOf" srcId="{0596F00E-2A48-44DE-98EB-0A723D874D0A}" destId="{338378F2-3F07-4C76-8325-712093384F29}" srcOrd="0" destOrd="0" presId="urn:microsoft.com/office/officeart/2005/8/layout/list1"/>
    <dgm:cxn modelId="{72F8C714-3F8F-4E4C-AEB8-ADFCACF04525}" type="presParOf" srcId="{338378F2-3F07-4C76-8325-712093384F29}" destId="{43C7CF87-AF2E-4208-94A2-63D5EE84BEA7}" srcOrd="0" destOrd="0" presId="urn:microsoft.com/office/officeart/2005/8/layout/list1"/>
    <dgm:cxn modelId="{F16D0695-E835-4CA7-BA46-633FD896062F}" type="presParOf" srcId="{338378F2-3F07-4C76-8325-712093384F29}" destId="{9DC3BC3B-E98C-4902-ACA6-928C56D6317F}" srcOrd="1" destOrd="0" presId="urn:microsoft.com/office/officeart/2005/8/layout/list1"/>
    <dgm:cxn modelId="{E266DD07-3090-4370-A3A7-812496E3F8DF}" type="presParOf" srcId="{0596F00E-2A48-44DE-98EB-0A723D874D0A}" destId="{0A21EB00-7662-4444-AA77-6E3FB7F6E31E}" srcOrd="1" destOrd="0" presId="urn:microsoft.com/office/officeart/2005/8/layout/list1"/>
    <dgm:cxn modelId="{97DA745F-FFAF-44A5-B8F4-EA979C0C82FF}" type="presParOf" srcId="{0596F00E-2A48-44DE-98EB-0A723D874D0A}" destId="{7C0B25DC-BB94-470B-94A2-5BD955EA4075}" srcOrd="2" destOrd="0" presId="urn:microsoft.com/office/officeart/2005/8/layout/list1"/>
    <dgm:cxn modelId="{8BB58545-2007-40C7-A651-B95633B28D41}" type="presParOf" srcId="{0596F00E-2A48-44DE-98EB-0A723D874D0A}" destId="{18CC29A5-8904-43E2-B3DE-B988A1DA4A62}" srcOrd="3" destOrd="0" presId="urn:microsoft.com/office/officeart/2005/8/layout/list1"/>
    <dgm:cxn modelId="{371D6283-2E08-42BE-9517-A438F5FEBFEE}" type="presParOf" srcId="{0596F00E-2A48-44DE-98EB-0A723D874D0A}" destId="{7B3A7450-D912-48FD-B435-457155C84D11}" srcOrd="4" destOrd="0" presId="urn:microsoft.com/office/officeart/2005/8/layout/list1"/>
    <dgm:cxn modelId="{27196BAA-DA52-4490-8A66-CE9F56AA54BC}" type="presParOf" srcId="{7B3A7450-D912-48FD-B435-457155C84D11}" destId="{79C83E4F-8043-4924-8F8B-51F17B3569CA}" srcOrd="0" destOrd="0" presId="urn:microsoft.com/office/officeart/2005/8/layout/list1"/>
    <dgm:cxn modelId="{75EFEDF9-A0EF-41DD-8789-FC892D9F0CE8}" type="presParOf" srcId="{7B3A7450-D912-48FD-B435-457155C84D11}" destId="{B50B94C8-CC2E-4F0C-BABF-96BD4F95C4F8}" srcOrd="1" destOrd="0" presId="urn:microsoft.com/office/officeart/2005/8/layout/list1"/>
    <dgm:cxn modelId="{95FB9CC3-802A-4F9B-9EF0-C2D021952BD8}" type="presParOf" srcId="{0596F00E-2A48-44DE-98EB-0A723D874D0A}" destId="{CD04B0FD-1E70-4BFD-B4DD-7E099719A2F6}" srcOrd="5" destOrd="0" presId="urn:microsoft.com/office/officeart/2005/8/layout/list1"/>
    <dgm:cxn modelId="{68B82443-AB08-45A3-B640-5EF487AEA3C1}" type="presParOf" srcId="{0596F00E-2A48-44DE-98EB-0A723D874D0A}" destId="{E93C7938-1995-4611-A050-091AF9CD50AD}" srcOrd="6" destOrd="0" presId="urn:microsoft.com/office/officeart/2005/8/layout/list1"/>
    <dgm:cxn modelId="{386CD395-4875-4F0F-A9A5-3F5CCEB1523C}" type="presParOf" srcId="{0596F00E-2A48-44DE-98EB-0A723D874D0A}" destId="{9114B799-3CDF-4C97-ABA6-20A2FC175A71}" srcOrd="7" destOrd="0" presId="urn:microsoft.com/office/officeart/2005/8/layout/list1"/>
    <dgm:cxn modelId="{4DF603CE-FED6-4CC7-93CC-67B71C74ACA2}" type="presParOf" srcId="{0596F00E-2A48-44DE-98EB-0A723D874D0A}" destId="{D99D3F45-0FF6-47D1-A43B-076397C8B382}" srcOrd="8" destOrd="0" presId="urn:microsoft.com/office/officeart/2005/8/layout/list1"/>
    <dgm:cxn modelId="{9B648749-5083-443C-B2B8-56C4514EF89F}" type="presParOf" srcId="{D99D3F45-0FF6-47D1-A43B-076397C8B382}" destId="{B5460F4B-7654-46CC-B024-88894442C2C7}" srcOrd="0" destOrd="0" presId="urn:microsoft.com/office/officeart/2005/8/layout/list1"/>
    <dgm:cxn modelId="{EAD51E75-A78B-4406-8A03-36452B35BA68}" type="presParOf" srcId="{D99D3F45-0FF6-47D1-A43B-076397C8B382}" destId="{8C0C9D8F-5C5F-49E9-A64E-B3516BF99316}" srcOrd="1" destOrd="0" presId="urn:microsoft.com/office/officeart/2005/8/layout/list1"/>
    <dgm:cxn modelId="{AB05FF58-8BE0-43E9-BD30-1B47C19FE08E}" type="presParOf" srcId="{0596F00E-2A48-44DE-98EB-0A723D874D0A}" destId="{B6CBAAFD-2D1A-4BF0-8724-7887DB83FE83}" srcOrd="9" destOrd="0" presId="urn:microsoft.com/office/officeart/2005/8/layout/list1"/>
    <dgm:cxn modelId="{BBA128C4-AEF7-4A78-AD9F-0698B194F03B}" type="presParOf" srcId="{0596F00E-2A48-44DE-98EB-0A723D874D0A}" destId="{2A95DB59-74B0-4B0F-AC73-06D29DC0B973}" srcOrd="10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Introducción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Procesos</a:t>
          </a:r>
          <a:r>
            <a:rPr lang="en-US" dirty="0" smtClean="0"/>
            <a:t> de </a:t>
          </a:r>
          <a:r>
            <a:rPr lang="en-US" dirty="0" err="1" smtClean="0"/>
            <a:t>producción</a:t>
          </a:r>
          <a:r>
            <a:rPr lang="en-US" dirty="0" smtClean="0"/>
            <a:t> de </a:t>
          </a:r>
          <a:r>
            <a:rPr lang="en-US" dirty="0" err="1" smtClean="0"/>
            <a:t>bioproducto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Descripción</a:t>
          </a:r>
          <a:r>
            <a:rPr lang="en-US" sz="3600" dirty="0" smtClean="0"/>
            <a:t> del </a:t>
          </a:r>
          <a:r>
            <a:rPr lang="en-US" sz="3600" dirty="0" err="1" smtClean="0"/>
            <a:t>Curso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3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3" custScaleX="13467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C307D8-AC8A-45D1-8375-0CE64432205C}" type="presOf" srcId="{985038F1-91AC-418E-85E5-C1B78F1B20B1}" destId="{8C0C9D8F-5C5F-49E9-A64E-B3516BF99316}" srcOrd="1" destOrd="0" presId="urn:microsoft.com/office/officeart/2005/8/layout/list1"/>
    <dgm:cxn modelId="{9D6EEC5D-6A7A-4BE2-8C17-D99567B5F31E}" type="presOf" srcId="{5FAEECA9-EB04-426F-ADBA-A8F0FFE14CCC}" destId="{B50B94C8-CC2E-4F0C-BABF-96BD4F95C4F8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6A942D0B-1EA2-46FA-9A48-3C4406B9B842}" type="presOf" srcId="{985038F1-91AC-418E-85E5-C1B78F1B20B1}" destId="{B5460F4B-7654-46CC-B024-88894442C2C7}" srcOrd="0" destOrd="0" presId="urn:microsoft.com/office/officeart/2005/8/layout/list1"/>
    <dgm:cxn modelId="{A5A81657-5744-4862-B805-4583FFE7567D}" type="presOf" srcId="{5FAEECA9-EB04-426F-ADBA-A8F0FFE14CCC}" destId="{79C83E4F-8043-4924-8F8B-51F17B3569CA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27B2E874-CC24-48E0-B484-60F4FA459488}" type="presOf" srcId="{482EE62F-7750-42A8-8674-8A77405848CA}" destId="{0596F00E-2A48-44DE-98EB-0A723D874D0A}" srcOrd="0" destOrd="0" presId="urn:microsoft.com/office/officeart/2005/8/layout/list1"/>
    <dgm:cxn modelId="{7A919C67-6A1A-4D95-B3BD-86BAF2543BC9}" type="presOf" srcId="{045912C5-8AA7-4E3C-B82E-F87BEACE8875}" destId="{9DC3BC3B-E98C-4902-ACA6-928C56D6317F}" srcOrd="1" destOrd="0" presId="urn:microsoft.com/office/officeart/2005/8/layout/list1"/>
    <dgm:cxn modelId="{A50D536B-D9E2-4846-A783-53935EEACD4C}" type="presOf" srcId="{045912C5-8AA7-4E3C-B82E-F87BEACE8875}" destId="{43C7CF87-AF2E-4208-94A2-63D5EE84BEA7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8CA2603A-46E2-4180-9AF5-2A055A783F0E}" type="presParOf" srcId="{0596F00E-2A48-44DE-98EB-0A723D874D0A}" destId="{338378F2-3F07-4C76-8325-712093384F29}" srcOrd="0" destOrd="0" presId="urn:microsoft.com/office/officeart/2005/8/layout/list1"/>
    <dgm:cxn modelId="{4A5617D4-45FB-4036-AED0-A3F4BDA1E028}" type="presParOf" srcId="{338378F2-3F07-4C76-8325-712093384F29}" destId="{43C7CF87-AF2E-4208-94A2-63D5EE84BEA7}" srcOrd="0" destOrd="0" presId="urn:microsoft.com/office/officeart/2005/8/layout/list1"/>
    <dgm:cxn modelId="{B246405B-D77B-477E-9FCA-4274C1991952}" type="presParOf" srcId="{338378F2-3F07-4C76-8325-712093384F29}" destId="{9DC3BC3B-E98C-4902-ACA6-928C56D6317F}" srcOrd="1" destOrd="0" presId="urn:microsoft.com/office/officeart/2005/8/layout/list1"/>
    <dgm:cxn modelId="{37A8B316-BCF7-4525-BF85-658B5C6986A8}" type="presParOf" srcId="{0596F00E-2A48-44DE-98EB-0A723D874D0A}" destId="{0A21EB00-7662-4444-AA77-6E3FB7F6E31E}" srcOrd="1" destOrd="0" presId="urn:microsoft.com/office/officeart/2005/8/layout/list1"/>
    <dgm:cxn modelId="{464894E6-3E29-4F56-80C7-A7A780663C3C}" type="presParOf" srcId="{0596F00E-2A48-44DE-98EB-0A723D874D0A}" destId="{7C0B25DC-BB94-470B-94A2-5BD955EA4075}" srcOrd="2" destOrd="0" presId="urn:microsoft.com/office/officeart/2005/8/layout/list1"/>
    <dgm:cxn modelId="{5D5FB0FA-7A30-4BE8-995E-6799C29E3AB7}" type="presParOf" srcId="{0596F00E-2A48-44DE-98EB-0A723D874D0A}" destId="{18CC29A5-8904-43E2-B3DE-B988A1DA4A62}" srcOrd="3" destOrd="0" presId="urn:microsoft.com/office/officeart/2005/8/layout/list1"/>
    <dgm:cxn modelId="{A559043E-B838-4472-98D6-E7A2688ADA88}" type="presParOf" srcId="{0596F00E-2A48-44DE-98EB-0A723D874D0A}" destId="{7B3A7450-D912-48FD-B435-457155C84D11}" srcOrd="4" destOrd="0" presId="urn:microsoft.com/office/officeart/2005/8/layout/list1"/>
    <dgm:cxn modelId="{C7F2207E-145A-43F6-930B-576979BB72B4}" type="presParOf" srcId="{7B3A7450-D912-48FD-B435-457155C84D11}" destId="{79C83E4F-8043-4924-8F8B-51F17B3569CA}" srcOrd="0" destOrd="0" presId="urn:microsoft.com/office/officeart/2005/8/layout/list1"/>
    <dgm:cxn modelId="{15D92C40-51D2-477E-ADB5-BFF1CF43C96E}" type="presParOf" srcId="{7B3A7450-D912-48FD-B435-457155C84D11}" destId="{B50B94C8-CC2E-4F0C-BABF-96BD4F95C4F8}" srcOrd="1" destOrd="0" presId="urn:microsoft.com/office/officeart/2005/8/layout/list1"/>
    <dgm:cxn modelId="{726E1A09-3241-4EEE-988D-DD4EC575928C}" type="presParOf" srcId="{0596F00E-2A48-44DE-98EB-0A723D874D0A}" destId="{CD04B0FD-1E70-4BFD-B4DD-7E099719A2F6}" srcOrd="5" destOrd="0" presId="urn:microsoft.com/office/officeart/2005/8/layout/list1"/>
    <dgm:cxn modelId="{CF7046FD-2AFA-4E6F-A733-467E970365AF}" type="presParOf" srcId="{0596F00E-2A48-44DE-98EB-0A723D874D0A}" destId="{E93C7938-1995-4611-A050-091AF9CD50AD}" srcOrd="6" destOrd="0" presId="urn:microsoft.com/office/officeart/2005/8/layout/list1"/>
    <dgm:cxn modelId="{14663782-F981-4317-8C8D-17F046341393}" type="presParOf" srcId="{0596F00E-2A48-44DE-98EB-0A723D874D0A}" destId="{9114B799-3CDF-4C97-ABA6-20A2FC175A71}" srcOrd="7" destOrd="0" presId="urn:microsoft.com/office/officeart/2005/8/layout/list1"/>
    <dgm:cxn modelId="{DB505709-219C-4B9D-86AB-A4A84D82E9A6}" type="presParOf" srcId="{0596F00E-2A48-44DE-98EB-0A723D874D0A}" destId="{D99D3F45-0FF6-47D1-A43B-076397C8B382}" srcOrd="8" destOrd="0" presId="urn:microsoft.com/office/officeart/2005/8/layout/list1"/>
    <dgm:cxn modelId="{7B3B43D7-C4D7-4694-A28D-D0216914E06F}" type="presParOf" srcId="{D99D3F45-0FF6-47D1-A43B-076397C8B382}" destId="{B5460F4B-7654-46CC-B024-88894442C2C7}" srcOrd="0" destOrd="0" presId="urn:microsoft.com/office/officeart/2005/8/layout/list1"/>
    <dgm:cxn modelId="{BB1F0031-76E1-4719-8442-F6D0F4A8336A}" type="presParOf" srcId="{D99D3F45-0FF6-47D1-A43B-076397C8B382}" destId="{8C0C9D8F-5C5F-49E9-A64E-B3516BF99316}" srcOrd="1" destOrd="0" presId="urn:microsoft.com/office/officeart/2005/8/layout/list1"/>
    <dgm:cxn modelId="{7A0AD55E-AE4A-45EA-8F41-0842302B8380}" type="presParOf" srcId="{0596F00E-2A48-44DE-98EB-0A723D874D0A}" destId="{B6CBAAFD-2D1A-4BF0-8724-7887DB83FE83}" srcOrd="9" destOrd="0" presId="urn:microsoft.com/office/officeart/2005/8/layout/list1"/>
    <dgm:cxn modelId="{B95B9F73-F14B-463F-8560-C79CC5371B0E}" type="presParOf" srcId="{0596F00E-2A48-44DE-98EB-0A723D874D0A}" destId="{2A95DB59-74B0-4B0F-AC73-06D29DC0B973}" srcOrd="10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Introducción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Procesos</a:t>
          </a:r>
          <a:r>
            <a:rPr lang="en-US" dirty="0" smtClean="0"/>
            <a:t> de </a:t>
          </a:r>
          <a:r>
            <a:rPr lang="en-US" dirty="0" err="1" smtClean="0"/>
            <a:t>producción</a:t>
          </a:r>
          <a:r>
            <a:rPr lang="en-US" dirty="0" smtClean="0"/>
            <a:t> de </a:t>
          </a:r>
          <a:r>
            <a:rPr lang="en-US" dirty="0" err="1" smtClean="0"/>
            <a:t>bioproducto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Descripción</a:t>
          </a:r>
          <a:r>
            <a:rPr lang="en-US" sz="3600" dirty="0" smtClean="0"/>
            <a:t> del </a:t>
          </a:r>
          <a:r>
            <a:rPr lang="en-US" sz="3600" dirty="0" err="1" smtClean="0"/>
            <a:t>Curso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3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3" custScaleX="13467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8A6DBC-CF41-4C9C-A8A7-B1B51D1F5E7E}" type="presOf" srcId="{985038F1-91AC-418E-85E5-C1B78F1B20B1}" destId="{8C0C9D8F-5C5F-49E9-A64E-B3516BF99316}" srcOrd="1" destOrd="0" presId="urn:microsoft.com/office/officeart/2005/8/layout/list1"/>
    <dgm:cxn modelId="{49FE760D-B184-4FDE-BB77-1CDA528B9E29}" type="presOf" srcId="{5FAEECA9-EB04-426F-ADBA-A8F0FFE14CCC}" destId="{79C83E4F-8043-4924-8F8B-51F17B3569CA}" srcOrd="0" destOrd="0" presId="urn:microsoft.com/office/officeart/2005/8/layout/list1"/>
    <dgm:cxn modelId="{9818E1B9-2B4B-41A9-8D97-94E26816645E}" type="presOf" srcId="{985038F1-91AC-418E-85E5-C1B78F1B20B1}" destId="{B5460F4B-7654-46CC-B024-88894442C2C7}" srcOrd="0" destOrd="0" presId="urn:microsoft.com/office/officeart/2005/8/layout/list1"/>
    <dgm:cxn modelId="{299174B3-F7CB-4BE4-924F-31E4D1F56D31}" type="presOf" srcId="{482EE62F-7750-42A8-8674-8A77405848CA}" destId="{0596F00E-2A48-44DE-98EB-0A723D874D0A}" srcOrd="0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E2F94EF9-5C76-4A67-A0A5-E780CAF99202}" type="presOf" srcId="{5FAEECA9-EB04-426F-ADBA-A8F0FFE14CCC}" destId="{B50B94C8-CC2E-4F0C-BABF-96BD4F95C4F8}" srcOrd="1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3D17E342-6AF4-4CCC-A328-72AF51247920}" type="presOf" srcId="{045912C5-8AA7-4E3C-B82E-F87BEACE8875}" destId="{9DC3BC3B-E98C-4902-ACA6-928C56D6317F}" srcOrd="1" destOrd="0" presId="urn:microsoft.com/office/officeart/2005/8/layout/list1"/>
    <dgm:cxn modelId="{33E575CC-04D1-4AE8-9383-1EE0E9842A5E}" type="presOf" srcId="{045912C5-8AA7-4E3C-B82E-F87BEACE8875}" destId="{43C7CF87-AF2E-4208-94A2-63D5EE84BEA7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995CAD78-9E5A-4972-8806-60CD68F1C671}" type="presParOf" srcId="{0596F00E-2A48-44DE-98EB-0A723D874D0A}" destId="{338378F2-3F07-4C76-8325-712093384F29}" srcOrd="0" destOrd="0" presId="urn:microsoft.com/office/officeart/2005/8/layout/list1"/>
    <dgm:cxn modelId="{8874B825-CEF4-463B-9DEF-6DB57B880B35}" type="presParOf" srcId="{338378F2-3F07-4C76-8325-712093384F29}" destId="{43C7CF87-AF2E-4208-94A2-63D5EE84BEA7}" srcOrd="0" destOrd="0" presId="urn:microsoft.com/office/officeart/2005/8/layout/list1"/>
    <dgm:cxn modelId="{1F671D7A-27D0-4F3F-889C-C00855A7947C}" type="presParOf" srcId="{338378F2-3F07-4C76-8325-712093384F29}" destId="{9DC3BC3B-E98C-4902-ACA6-928C56D6317F}" srcOrd="1" destOrd="0" presId="urn:microsoft.com/office/officeart/2005/8/layout/list1"/>
    <dgm:cxn modelId="{44091EC1-BEE8-4934-833D-0E03F51B436F}" type="presParOf" srcId="{0596F00E-2A48-44DE-98EB-0A723D874D0A}" destId="{0A21EB00-7662-4444-AA77-6E3FB7F6E31E}" srcOrd="1" destOrd="0" presId="urn:microsoft.com/office/officeart/2005/8/layout/list1"/>
    <dgm:cxn modelId="{3DE2EBF8-5253-473C-A473-102084A905AC}" type="presParOf" srcId="{0596F00E-2A48-44DE-98EB-0A723D874D0A}" destId="{7C0B25DC-BB94-470B-94A2-5BD955EA4075}" srcOrd="2" destOrd="0" presId="urn:microsoft.com/office/officeart/2005/8/layout/list1"/>
    <dgm:cxn modelId="{66A1B053-528E-4126-A277-087744D5AEF6}" type="presParOf" srcId="{0596F00E-2A48-44DE-98EB-0A723D874D0A}" destId="{18CC29A5-8904-43E2-B3DE-B988A1DA4A62}" srcOrd="3" destOrd="0" presId="urn:microsoft.com/office/officeart/2005/8/layout/list1"/>
    <dgm:cxn modelId="{E1B14934-667B-46AC-8E8E-BA8A71BADC61}" type="presParOf" srcId="{0596F00E-2A48-44DE-98EB-0A723D874D0A}" destId="{7B3A7450-D912-48FD-B435-457155C84D11}" srcOrd="4" destOrd="0" presId="urn:microsoft.com/office/officeart/2005/8/layout/list1"/>
    <dgm:cxn modelId="{FBF9CADC-EDB2-419A-8F11-416BF9B3CE9F}" type="presParOf" srcId="{7B3A7450-D912-48FD-B435-457155C84D11}" destId="{79C83E4F-8043-4924-8F8B-51F17B3569CA}" srcOrd="0" destOrd="0" presId="urn:microsoft.com/office/officeart/2005/8/layout/list1"/>
    <dgm:cxn modelId="{8DD02F0E-D454-4C18-8B62-954B13AADA9F}" type="presParOf" srcId="{7B3A7450-D912-48FD-B435-457155C84D11}" destId="{B50B94C8-CC2E-4F0C-BABF-96BD4F95C4F8}" srcOrd="1" destOrd="0" presId="urn:microsoft.com/office/officeart/2005/8/layout/list1"/>
    <dgm:cxn modelId="{A8319CBD-DFC4-4E91-A72C-5DAB4E1CB1E9}" type="presParOf" srcId="{0596F00E-2A48-44DE-98EB-0A723D874D0A}" destId="{CD04B0FD-1E70-4BFD-B4DD-7E099719A2F6}" srcOrd="5" destOrd="0" presId="urn:microsoft.com/office/officeart/2005/8/layout/list1"/>
    <dgm:cxn modelId="{A852C4D5-6196-4A76-A67C-52B9E3C4263F}" type="presParOf" srcId="{0596F00E-2A48-44DE-98EB-0A723D874D0A}" destId="{E93C7938-1995-4611-A050-091AF9CD50AD}" srcOrd="6" destOrd="0" presId="urn:microsoft.com/office/officeart/2005/8/layout/list1"/>
    <dgm:cxn modelId="{077FA481-3892-43DF-871B-6D9D3C5D6E21}" type="presParOf" srcId="{0596F00E-2A48-44DE-98EB-0A723D874D0A}" destId="{9114B799-3CDF-4C97-ABA6-20A2FC175A71}" srcOrd="7" destOrd="0" presId="urn:microsoft.com/office/officeart/2005/8/layout/list1"/>
    <dgm:cxn modelId="{5798C3A0-BE2D-43A2-9AC4-4158C9660432}" type="presParOf" srcId="{0596F00E-2A48-44DE-98EB-0A723D874D0A}" destId="{D99D3F45-0FF6-47D1-A43B-076397C8B382}" srcOrd="8" destOrd="0" presId="urn:microsoft.com/office/officeart/2005/8/layout/list1"/>
    <dgm:cxn modelId="{E5AF2CC2-3491-4859-B741-0E0090AFA5B3}" type="presParOf" srcId="{D99D3F45-0FF6-47D1-A43B-076397C8B382}" destId="{B5460F4B-7654-46CC-B024-88894442C2C7}" srcOrd="0" destOrd="0" presId="urn:microsoft.com/office/officeart/2005/8/layout/list1"/>
    <dgm:cxn modelId="{54E9C3FA-4ACB-4BFA-8454-901EEFF37969}" type="presParOf" srcId="{D99D3F45-0FF6-47D1-A43B-076397C8B382}" destId="{8C0C9D8F-5C5F-49E9-A64E-B3516BF99316}" srcOrd="1" destOrd="0" presId="urn:microsoft.com/office/officeart/2005/8/layout/list1"/>
    <dgm:cxn modelId="{DFF83D5C-AE15-471C-A279-800DC56D9403}" type="presParOf" srcId="{0596F00E-2A48-44DE-98EB-0A723D874D0A}" destId="{B6CBAAFD-2D1A-4BF0-8724-7887DB83FE83}" srcOrd="9" destOrd="0" presId="urn:microsoft.com/office/officeart/2005/8/layout/list1"/>
    <dgm:cxn modelId="{690E9A19-0ECF-4F2D-9B2E-B73203355066}" type="presParOf" srcId="{0596F00E-2A48-44DE-98EB-0A723D874D0A}" destId="{2A95DB59-74B0-4B0F-AC73-06D29DC0B973}" srcOrd="10" destOrd="0" presId="urn:microsoft.com/office/officeart/2005/8/layout/list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400" dirty="0" err="1" smtClean="0"/>
            <a:t>Introducción:Productos</a:t>
          </a:r>
          <a:r>
            <a:rPr lang="en-US" sz="2400" dirty="0" smtClean="0"/>
            <a:t> </a:t>
          </a:r>
          <a:r>
            <a:rPr lang="en-US" sz="2400" dirty="0" err="1" smtClean="0"/>
            <a:t>complejos</a:t>
          </a:r>
          <a:r>
            <a:rPr lang="en-US" sz="2400" dirty="0" smtClean="0"/>
            <a:t> de </a:t>
          </a:r>
          <a:r>
            <a:rPr lang="en-US" sz="2400" dirty="0" err="1" smtClean="0"/>
            <a:t>producir</a:t>
          </a:r>
          <a:r>
            <a:rPr lang="en-US" sz="2400" dirty="0" smtClean="0"/>
            <a:t>, con </a:t>
          </a:r>
          <a:r>
            <a:rPr lang="en-US" sz="2400" dirty="0" err="1" smtClean="0"/>
            <a:t>muchas</a:t>
          </a:r>
          <a:r>
            <a:rPr lang="en-US" sz="2400" dirty="0" smtClean="0"/>
            <a:t> </a:t>
          </a:r>
          <a:r>
            <a:rPr lang="en-US" sz="2400" dirty="0" err="1" smtClean="0"/>
            <a:t>posibilidades</a:t>
          </a:r>
          <a:endParaRPr lang="en-US" sz="38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 custT="1"/>
      <dgm:spPr>
        <a:solidFill>
          <a:srgbClr val="00B011"/>
        </a:solidFill>
      </dgm:spPr>
      <dgm:t>
        <a:bodyPr/>
        <a:lstStyle/>
        <a:p>
          <a:r>
            <a:rPr lang="en-US" sz="2400" dirty="0" err="1" smtClean="0"/>
            <a:t>Procesos</a:t>
          </a:r>
          <a:r>
            <a:rPr lang="en-US" sz="2400" dirty="0" smtClean="0"/>
            <a:t> de </a:t>
          </a:r>
          <a:r>
            <a:rPr lang="en-US" sz="2400" dirty="0" err="1" smtClean="0"/>
            <a:t>producción</a:t>
          </a:r>
          <a:r>
            <a:rPr lang="en-US" sz="2400" dirty="0" smtClean="0"/>
            <a:t> de </a:t>
          </a:r>
          <a:r>
            <a:rPr lang="en-US" sz="2400" dirty="0" err="1" smtClean="0"/>
            <a:t>bioproducto</a:t>
          </a:r>
          <a:r>
            <a:rPr lang="en-US" sz="2400" dirty="0" smtClean="0"/>
            <a:t>: </a:t>
          </a:r>
          <a:r>
            <a:rPr lang="en-US" sz="2400" dirty="0" err="1" smtClean="0"/>
            <a:t>Estudiaremos</a:t>
          </a:r>
          <a:r>
            <a:rPr lang="en-US" sz="2400" dirty="0" smtClean="0"/>
            <a:t> la </a:t>
          </a:r>
          <a:r>
            <a:rPr lang="en-US" sz="2400" dirty="0" err="1" smtClean="0"/>
            <a:t>producción</a:t>
          </a:r>
          <a:r>
            <a:rPr lang="en-US" sz="2400" dirty="0" smtClean="0"/>
            <a:t> de </a:t>
          </a:r>
          <a:r>
            <a:rPr lang="en-US" sz="2400" dirty="0" err="1" smtClean="0"/>
            <a:t>proteínas</a:t>
          </a:r>
          <a:r>
            <a:rPr lang="en-US" sz="2400" dirty="0" smtClean="0"/>
            <a:t> </a:t>
          </a:r>
          <a:r>
            <a:rPr lang="en-US" sz="2400" dirty="0" err="1" smtClean="0"/>
            <a:t>que</a:t>
          </a:r>
          <a:r>
            <a:rPr lang="en-US" sz="2400" dirty="0" smtClean="0"/>
            <a:t> </a:t>
          </a:r>
          <a:r>
            <a:rPr lang="en-US" sz="2400" dirty="0" err="1" smtClean="0"/>
            <a:t>pueden</a:t>
          </a:r>
          <a:r>
            <a:rPr lang="en-US" sz="2400" dirty="0" smtClean="0"/>
            <a:t> </a:t>
          </a:r>
          <a:r>
            <a:rPr lang="en-US" sz="2400" dirty="0" err="1" smtClean="0"/>
            <a:t>llegar</a:t>
          </a:r>
          <a:r>
            <a:rPr lang="en-US" sz="2400" dirty="0" smtClean="0"/>
            <a:t> a ser los </a:t>
          </a:r>
          <a:r>
            <a:rPr lang="en-US" sz="2400" dirty="0" err="1" smtClean="0"/>
            <a:t>más</a:t>
          </a:r>
          <a:r>
            <a:rPr lang="en-US" sz="2400" dirty="0" smtClean="0"/>
            <a:t> </a:t>
          </a:r>
          <a:r>
            <a:rPr lang="en-US" sz="2400" dirty="0" err="1" smtClean="0"/>
            <a:t>complejos</a:t>
          </a:r>
          <a:r>
            <a:rPr lang="en-US" sz="2800" dirty="0" smtClean="0"/>
            <a:t>.</a:t>
          </a:r>
          <a:endParaRPr lang="en-US" sz="2800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000" dirty="0" err="1" smtClean="0"/>
            <a:t>Descripción</a:t>
          </a:r>
          <a:r>
            <a:rPr lang="en-US" sz="2000" dirty="0" smtClean="0"/>
            <a:t> del </a:t>
          </a:r>
          <a:r>
            <a:rPr lang="en-US" sz="2000" dirty="0" err="1" smtClean="0"/>
            <a:t>Curso</a:t>
          </a:r>
          <a:r>
            <a:rPr lang="en-US" sz="2000" dirty="0" smtClean="0"/>
            <a:t>: </a:t>
          </a:r>
          <a:r>
            <a:rPr lang="en-US" sz="2000" dirty="0" err="1" smtClean="0"/>
            <a:t>Programa</a:t>
          </a:r>
          <a:r>
            <a:rPr lang="en-US" sz="2000" dirty="0" smtClean="0"/>
            <a:t>, forma de </a:t>
          </a:r>
          <a:r>
            <a:rPr lang="en-US" sz="2000" dirty="0" err="1" smtClean="0"/>
            <a:t>evaluación</a:t>
          </a:r>
          <a:r>
            <a:rPr lang="en-US" sz="2000" dirty="0" smtClean="0"/>
            <a:t>.</a:t>
          </a:r>
          <a:endParaRPr lang="en-US" sz="20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3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3" custScaleX="13467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733B57D-6DD2-4C0B-A6F8-9948F147D832}" type="presOf" srcId="{482EE62F-7750-42A8-8674-8A77405848CA}" destId="{0596F00E-2A48-44DE-98EB-0A723D874D0A}" srcOrd="0" destOrd="0" presId="urn:microsoft.com/office/officeart/2005/8/layout/list1"/>
    <dgm:cxn modelId="{8F1A08D0-72B0-4129-B236-CC619E2391FC}" type="presOf" srcId="{5FAEECA9-EB04-426F-ADBA-A8F0FFE14CCC}" destId="{79C83E4F-8043-4924-8F8B-51F17B3569CA}" srcOrd="0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304B83CD-0E79-405C-BBDB-143E14CD370D}" type="presOf" srcId="{5FAEECA9-EB04-426F-ADBA-A8F0FFE14CCC}" destId="{B50B94C8-CC2E-4F0C-BABF-96BD4F95C4F8}" srcOrd="1" destOrd="0" presId="urn:microsoft.com/office/officeart/2005/8/layout/list1"/>
    <dgm:cxn modelId="{1F215A07-9A86-448A-BA34-2555026E45AD}" type="presOf" srcId="{985038F1-91AC-418E-85E5-C1B78F1B20B1}" destId="{8C0C9D8F-5C5F-49E9-A64E-B3516BF99316}" srcOrd="1" destOrd="0" presId="urn:microsoft.com/office/officeart/2005/8/layout/list1"/>
    <dgm:cxn modelId="{667D7CC6-C213-491A-A889-E3151FF131C2}" type="presOf" srcId="{045912C5-8AA7-4E3C-B82E-F87BEACE8875}" destId="{9DC3BC3B-E98C-4902-ACA6-928C56D6317F}" srcOrd="1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68C8AB74-0A55-42D1-B54C-AC07BFBFEF5D}" type="presOf" srcId="{985038F1-91AC-418E-85E5-C1B78F1B20B1}" destId="{B5460F4B-7654-46CC-B024-88894442C2C7}" srcOrd="0" destOrd="0" presId="urn:microsoft.com/office/officeart/2005/8/layout/list1"/>
    <dgm:cxn modelId="{E3AA8A7E-B26F-48C0-ACE4-85C00C59EFE7}" type="presOf" srcId="{045912C5-8AA7-4E3C-B82E-F87BEACE8875}" destId="{43C7CF87-AF2E-4208-94A2-63D5EE84BEA7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638AB57C-315C-493E-A956-C6694C9E21FE}" type="presParOf" srcId="{0596F00E-2A48-44DE-98EB-0A723D874D0A}" destId="{338378F2-3F07-4C76-8325-712093384F29}" srcOrd="0" destOrd="0" presId="urn:microsoft.com/office/officeart/2005/8/layout/list1"/>
    <dgm:cxn modelId="{E94E47BB-2F33-4DEF-BB70-DDC7E00AB89E}" type="presParOf" srcId="{338378F2-3F07-4C76-8325-712093384F29}" destId="{43C7CF87-AF2E-4208-94A2-63D5EE84BEA7}" srcOrd="0" destOrd="0" presId="urn:microsoft.com/office/officeart/2005/8/layout/list1"/>
    <dgm:cxn modelId="{682FCE6C-C391-464A-924D-BB552E227EEB}" type="presParOf" srcId="{338378F2-3F07-4C76-8325-712093384F29}" destId="{9DC3BC3B-E98C-4902-ACA6-928C56D6317F}" srcOrd="1" destOrd="0" presId="urn:microsoft.com/office/officeart/2005/8/layout/list1"/>
    <dgm:cxn modelId="{442DD81B-AABE-4BF5-B6AC-0910FC5EA277}" type="presParOf" srcId="{0596F00E-2A48-44DE-98EB-0A723D874D0A}" destId="{0A21EB00-7662-4444-AA77-6E3FB7F6E31E}" srcOrd="1" destOrd="0" presId="urn:microsoft.com/office/officeart/2005/8/layout/list1"/>
    <dgm:cxn modelId="{BAB59629-CFEF-413F-9D38-1C4B62B75951}" type="presParOf" srcId="{0596F00E-2A48-44DE-98EB-0A723D874D0A}" destId="{7C0B25DC-BB94-470B-94A2-5BD955EA4075}" srcOrd="2" destOrd="0" presId="urn:microsoft.com/office/officeart/2005/8/layout/list1"/>
    <dgm:cxn modelId="{1E5D0993-C0D3-420E-BEE1-F59A467BA6ED}" type="presParOf" srcId="{0596F00E-2A48-44DE-98EB-0A723D874D0A}" destId="{18CC29A5-8904-43E2-B3DE-B988A1DA4A62}" srcOrd="3" destOrd="0" presId="urn:microsoft.com/office/officeart/2005/8/layout/list1"/>
    <dgm:cxn modelId="{81C33910-DE8F-44BC-88B7-02A1816F9875}" type="presParOf" srcId="{0596F00E-2A48-44DE-98EB-0A723D874D0A}" destId="{7B3A7450-D912-48FD-B435-457155C84D11}" srcOrd="4" destOrd="0" presId="urn:microsoft.com/office/officeart/2005/8/layout/list1"/>
    <dgm:cxn modelId="{2A067ED6-984D-4920-9ECA-F93EA3ED4ECA}" type="presParOf" srcId="{7B3A7450-D912-48FD-B435-457155C84D11}" destId="{79C83E4F-8043-4924-8F8B-51F17B3569CA}" srcOrd="0" destOrd="0" presId="urn:microsoft.com/office/officeart/2005/8/layout/list1"/>
    <dgm:cxn modelId="{9EEC2BD6-1B77-44CE-8C24-C49E1EAD1DB7}" type="presParOf" srcId="{7B3A7450-D912-48FD-B435-457155C84D11}" destId="{B50B94C8-CC2E-4F0C-BABF-96BD4F95C4F8}" srcOrd="1" destOrd="0" presId="urn:microsoft.com/office/officeart/2005/8/layout/list1"/>
    <dgm:cxn modelId="{72329925-70CE-4591-BBEE-23DCB7EDB180}" type="presParOf" srcId="{0596F00E-2A48-44DE-98EB-0A723D874D0A}" destId="{CD04B0FD-1E70-4BFD-B4DD-7E099719A2F6}" srcOrd="5" destOrd="0" presId="urn:microsoft.com/office/officeart/2005/8/layout/list1"/>
    <dgm:cxn modelId="{D79399E3-FF73-49C4-B243-27081E6CA17A}" type="presParOf" srcId="{0596F00E-2A48-44DE-98EB-0A723D874D0A}" destId="{E93C7938-1995-4611-A050-091AF9CD50AD}" srcOrd="6" destOrd="0" presId="urn:microsoft.com/office/officeart/2005/8/layout/list1"/>
    <dgm:cxn modelId="{6C996CFB-852B-4D67-9F46-3E3DEC14AA8D}" type="presParOf" srcId="{0596F00E-2A48-44DE-98EB-0A723D874D0A}" destId="{9114B799-3CDF-4C97-ABA6-20A2FC175A71}" srcOrd="7" destOrd="0" presId="urn:microsoft.com/office/officeart/2005/8/layout/list1"/>
    <dgm:cxn modelId="{E3A47C3D-12EC-4FF9-B6C7-B922912E94FC}" type="presParOf" srcId="{0596F00E-2A48-44DE-98EB-0A723D874D0A}" destId="{D99D3F45-0FF6-47D1-A43B-076397C8B382}" srcOrd="8" destOrd="0" presId="urn:microsoft.com/office/officeart/2005/8/layout/list1"/>
    <dgm:cxn modelId="{262BD8A4-1540-4034-82F5-98AA91200632}" type="presParOf" srcId="{D99D3F45-0FF6-47D1-A43B-076397C8B382}" destId="{B5460F4B-7654-46CC-B024-88894442C2C7}" srcOrd="0" destOrd="0" presId="urn:microsoft.com/office/officeart/2005/8/layout/list1"/>
    <dgm:cxn modelId="{22F0194F-E5EC-4718-A9A0-FD5C886F7EF4}" type="presParOf" srcId="{D99D3F45-0FF6-47D1-A43B-076397C8B382}" destId="{8C0C9D8F-5C5F-49E9-A64E-B3516BF99316}" srcOrd="1" destOrd="0" presId="urn:microsoft.com/office/officeart/2005/8/layout/list1"/>
    <dgm:cxn modelId="{0AF27B39-BFD6-4B49-B342-431FA3E8636A}" type="presParOf" srcId="{0596F00E-2A48-44DE-98EB-0A723D874D0A}" destId="{B6CBAAFD-2D1A-4BF0-8724-7887DB83FE83}" srcOrd="9" destOrd="0" presId="urn:microsoft.com/office/officeart/2005/8/layout/list1"/>
    <dgm:cxn modelId="{BD2AC769-639F-49E0-8F72-DE3AEC1D0E4B}" type="presParOf" srcId="{0596F00E-2A48-44DE-98EB-0A723D874D0A}" destId="{2A95DB59-74B0-4B0F-AC73-06D29DC0B973}" srcOrd="10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8758349-8F08-4EDE-B806-93F91915896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BA2046-01C1-4ADB-8926-A692BD96F12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3109B-F39B-46EC-9E18-CB42C2A0228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1F85A-22BD-4562-89C6-8E64CEB6CE6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36043-9B9E-4B70-84AD-A9794EC2E4E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84BD3-5475-4658-BE04-6F6150CC7C2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5EB2F-102B-4720-B082-FF96B5347F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2BC4D-36F4-4D62-A412-07D683B99C4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9059F4-7F64-4593-A764-12792615C3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FBB88-8D41-4E69-955C-CBEB46A9695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B00E4-0DE7-40FA-BF57-5A2BC39ED2B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8781A-AB5C-43C2-8743-B6B3A4589CD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8FA50-11EA-4E99-ADF1-527F769C1A2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42E71E9-A516-4ED9-82B5-BF57D8A3254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CL" b="1" dirty="0" smtClean="0">
                <a:solidFill>
                  <a:srgbClr val="000066"/>
                </a:solidFill>
              </a:rPr>
              <a:t>Separación y Procesos Biotecnológicos</a:t>
            </a:r>
            <a:br>
              <a:rPr lang="es-CL" b="1" dirty="0" smtClean="0">
                <a:solidFill>
                  <a:srgbClr val="000066"/>
                </a:solidFill>
              </a:rPr>
            </a:br>
            <a:r>
              <a:rPr lang="es-CL" b="1" dirty="0" smtClean="0">
                <a:solidFill>
                  <a:srgbClr val="000066"/>
                </a:solidFill>
              </a:rPr>
              <a:t/>
            </a:r>
            <a:br>
              <a:rPr lang="es-CL" b="1" dirty="0" smtClean="0">
                <a:solidFill>
                  <a:srgbClr val="000066"/>
                </a:solidFill>
              </a:rPr>
            </a:br>
            <a:r>
              <a:rPr lang="es-CL" sz="2400" b="1" dirty="0" smtClean="0">
                <a:solidFill>
                  <a:srgbClr val="000066"/>
                </a:solidFill>
              </a:rPr>
              <a:t>BT56A- IQ742</a:t>
            </a:r>
            <a:br>
              <a:rPr lang="es-CL" sz="2400" b="1" dirty="0" smtClean="0">
                <a:solidFill>
                  <a:srgbClr val="000066"/>
                </a:solidFill>
              </a:rPr>
            </a:br>
            <a:r>
              <a:rPr lang="es-CL" sz="2400" b="1" dirty="0" smtClean="0">
                <a:solidFill>
                  <a:srgbClr val="000066"/>
                </a:solidFill>
              </a:rPr>
              <a:t>BT5304-IQ7431</a:t>
            </a:r>
            <a:r>
              <a:rPr lang="es-CL" b="1" dirty="0" smtClean="0">
                <a:solidFill>
                  <a:srgbClr val="000066"/>
                </a:solidFill>
              </a:rPr>
              <a:t/>
            </a:r>
            <a:br>
              <a:rPr lang="es-CL" b="1" dirty="0" smtClean="0">
                <a:solidFill>
                  <a:srgbClr val="000066"/>
                </a:solidFill>
              </a:rPr>
            </a:br>
            <a:r>
              <a:rPr lang="es-CL" b="1" dirty="0" smtClean="0">
                <a:solidFill>
                  <a:srgbClr val="000066"/>
                </a:solidFill>
              </a:rPr>
              <a:t>Primavera 2010</a:t>
            </a:r>
            <a:endParaRPr lang="es-ES" b="1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7772400" cy="4572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" sz="2800" b="1" u="sng" smtClean="0"/>
              <a:t>Clases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800" b="1" u="sng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800" b="1" u="sng" smtClean="0"/>
              <a:t>Material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" sz="2800" b="1" u="sng" smtClean="0">
                <a:solidFill>
                  <a:srgbClr val="FF0000"/>
                </a:solidFill>
              </a:rPr>
              <a:t>En U Cursos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" sz="2800" b="1" u="sng" smtClean="0">
                <a:solidFill>
                  <a:srgbClr val="FF0000"/>
                </a:solidFill>
              </a:rPr>
              <a:t>DEBEN TRAER EL MATERIAL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800" b="1" u="sng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800" b="1" u="sng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s-ES" sz="2800" b="1" u="sng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s-ES" sz="2800" b="1" u="sng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" b="1" u="sng" smtClean="0">
                <a:solidFill>
                  <a:srgbClr val="000066"/>
                </a:solidFill>
              </a:rPr>
              <a:t>Introducción</a:t>
            </a:r>
            <a:r>
              <a:rPr lang="es-ES" smtClean="0"/>
              <a:t/>
            </a:r>
            <a:br>
              <a:rPr lang="es-ES" smtClean="0"/>
            </a:br>
            <a:endParaRPr lang="es-ES" b="1" u="sng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/>
          </p:nvPr>
        </p:nvSpPr>
        <p:spPr>
          <a:xfrm>
            <a:off x="285720" y="152400"/>
            <a:ext cx="8553480" cy="54864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es-CL" sz="2000" b="1" u="sng" dirty="0" smtClean="0"/>
          </a:p>
          <a:p>
            <a:pPr algn="ctr" eaLnBrk="1" hangingPunct="1">
              <a:buFontTx/>
              <a:buNone/>
            </a:pPr>
            <a:r>
              <a:rPr lang="es-CL" sz="2400" b="1" u="sng" dirty="0" smtClean="0">
                <a:solidFill>
                  <a:srgbClr val="000066"/>
                </a:solidFill>
                <a:cs typeface="Times New Roman" pitchFamily="18" charset="0"/>
              </a:rPr>
              <a:t>INTRODUCCION</a:t>
            </a:r>
          </a:p>
          <a:p>
            <a:pPr algn="ctr" eaLnBrk="1" hangingPunct="1">
              <a:buFontTx/>
              <a:buNone/>
            </a:pPr>
            <a:endParaRPr lang="es-CL" sz="2400" u="sng" dirty="0" smtClean="0">
              <a:solidFill>
                <a:srgbClr val="000066"/>
              </a:solidFill>
              <a:cs typeface="Times New Roman" pitchFamily="18" charset="0"/>
            </a:endParaRPr>
          </a:p>
          <a:p>
            <a:pPr algn="just" eaLnBrk="1" hangingPunct="1"/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La biotecnología ha avanzado en los últimos años. </a:t>
            </a:r>
          </a:p>
          <a:p>
            <a:pPr algn="just" eaLnBrk="1" hangingPunct="1"/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La oferta de empresas en el área de ingeniería genética son generalmente reportados en las páginas financieras</a:t>
            </a:r>
          </a:p>
          <a:p>
            <a:pPr algn="just" eaLnBrk="1" hangingPunct="1"/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Gran variedad de productos comienzan a ser producidos por rutas “</a:t>
            </a:r>
            <a:r>
              <a:rPr lang="es-CL" sz="2400" dirty="0" err="1" smtClean="0">
                <a:solidFill>
                  <a:srgbClr val="000066"/>
                </a:solidFill>
                <a:cs typeface="Times New Roman" pitchFamily="18" charset="0"/>
              </a:rPr>
              <a:t>bio</a:t>
            </a:r>
            <a:r>
              <a:rPr lang="es-CL" sz="2400" dirty="0" smtClean="0">
                <a:solidFill>
                  <a:srgbClr val="000066"/>
                </a:solidFill>
                <a:cs typeface="Times New Roman" pitchFamily="18" charset="0"/>
              </a:rPr>
              <a:t>”, por ejemplo biocombustibles, biorefinería, plásticos, etc.</a:t>
            </a:r>
          </a:p>
          <a:p>
            <a:pPr algn="just" eaLnBrk="1" hangingPunct="1"/>
            <a:endParaRPr lang="es-CL" sz="2400" dirty="0" smtClean="0">
              <a:solidFill>
                <a:srgbClr val="000066"/>
              </a:solidFill>
              <a:cs typeface="Times New Roman" pitchFamily="18" charset="0"/>
            </a:endParaRPr>
          </a:p>
          <a:p>
            <a:pPr lvl="2" algn="just" eaLnBrk="1" hangingPunct="1">
              <a:buFontTx/>
              <a:buNone/>
            </a:pPr>
            <a:r>
              <a:rPr lang="es-CL" dirty="0" smtClean="0">
                <a:solidFill>
                  <a:srgbClr val="000066"/>
                </a:solidFill>
                <a:cs typeface="Times New Roman" pitchFamily="18" charset="0"/>
              </a:rPr>
              <a:t>=&gt; Esto implica un futuro promisorio para el área.</a:t>
            </a:r>
            <a:r>
              <a:rPr lang="es-CL" sz="1800" dirty="0" smtClean="0">
                <a:solidFill>
                  <a:srgbClr val="000066"/>
                </a:solidFill>
                <a:cs typeface="Times New Roman" pitchFamily="18" charset="0"/>
              </a:rPr>
              <a:t> </a:t>
            </a:r>
          </a:p>
          <a:p>
            <a:pPr algn="just" eaLnBrk="1" hangingPunct="1">
              <a:buFontTx/>
              <a:buNone/>
            </a:pPr>
            <a:endParaRPr lang="es-ES_tradnl" sz="2400" b="1" u="sng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Image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609600"/>
            <a:ext cx="8534400" cy="558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Image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8" y="914400"/>
            <a:ext cx="854392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381000" y="685800"/>
            <a:ext cx="8763000" cy="6632575"/>
            <a:chOff x="0" y="0"/>
            <a:chExt cx="5698" cy="5138"/>
          </a:xfrm>
        </p:grpSpPr>
        <p:sp>
          <p:nvSpPr>
            <p:cNvPr id="20485" name="Rectangle 3"/>
            <p:cNvSpPr>
              <a:spLocks noChangeArrowheads="1"/>
            </p:cNvSpPr>
            <p:nvPr/>
          </p:nvSpPr>
          <p:spPr bwMode="auto">
            <a:xfrm>
              <a:off x="28" y="634"/>
              <a:ext cx="748" cy="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bIns="0"/>
            <a:lstStyle/>
            <a:p>
              <a:r>
                <a:rPr lang="es-ES" sz="1600">
                  <a:solidFill>
                    <a:srgbClr val="000080"/>
                  </a:solidFill>
                  <a:cs typeface="Times New Roman" pitchFamily="18" charset="0"/>
                </a:rPr>
                <a:t>Nutricional</a:t>
              </a:r>
              <a:endParaRPr lang="es-ES" sz="1600">
                <a:cs typeface="Times New Roman" pitchFamily="18" charset="0"/>
              </a:endParaRPr>
            </a:p>
            <a:p>
              <a:pPr eaLnBrk="0" hangingPunct="0"/>
              <a:endParaRPr lang="es-ES" sz="1600"/>
            </a:p>
          </p:txBody>
        </p:sp>
        <p:sp>
          <p:nvSpPr>
            <p:cNvPr id="20486" name="Rectangle 4"/>
            <p:cNvSpPr>
              <a:spLocks noChangeArrowheads="1"/>
            </p:cNvSpPr>
            <p:nvPr/>
          </p:nvSpPr>
          <p:spPr bwMode="auto">
            <a:xfrm>
              <a:off x="776" y="634"/>
              <a:ext cx="1152" cy="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Soya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87" name="Rectangle 5"/>
            <p:cNvSpPr>
              <a:spLocks noChangeArrowheads="1"/>
            </p:cNvSpPr>
            <p:nvPr/>
          </p:nvSpPr>
          <p:spPr bwMode="auto">
            <a:xfrm>
              <a:off x="1928" y="634"/>
              <a:ext cx="1080" cy="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 dirty="0">
                  <a:solidFill>
                    <a:srgbClr val="000080"/>
                  </a:solidFill>
                  <a:cs typeface="Times New Roman" pitchFamily="18" charset="0"/>
                </a:rPr>
                <a:t>Harina de soya</a:t>
              </a:r>
              <a:endParaRPr lang="es-ES" sz="1200" dirty="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 dirty="0"/>
            </a:p>
          </p:txBody>
        </p:sp>
        <p:sp>
          <p:nvSpPr>
            <p:cNvPr id="20488" name="Rectangle 6"/>
            <p:cNvSpPr>
              <a:spLocks noChangeArrowheads="1"/>
            </p:cNvSpPr>
            <p:nvPr/>
          </p:nvSpPr>
          <p:spPr bwMode="auto">
            <a:xfrm>
              <a:off x="3008" y="634"/>
              <a:ext cx="150" cy="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016000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016000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89" name="Rectangle 7"/>
            <p:cNvSpPr>
              <a:spLocks noChangeArrowheads="1"/>
            </p:cNvSpPr>
            <p:nvPr/>
          </p:nvSpPr>
          <p:spPr bwMode="auto">
            <a:xfrm>
              <a:off x="3158" y="634"/>
              <a:ext cx="864" cy="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&gt; 2·10</a:t>
              </a:r>
              <a:r>
                <a:rPr lang="es-ES" sz="1800" baseline="30000">
                  <a:solidFill>
                    <a:srgbClr val="000080"/>
                  </a:solidFill>
                  <a:cs typeface="Times New Roman" pitchFamily="18" charset="0"/>
                </a:rPr>
                <a:t>7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0" name="Rectangle 8"/>
            <p:cNvSpPr>
              <a:spLocks noChangeArrowheads="1"/>
            </p:cNvSpPr>
            <p:nvPr/>
          </p:nvSpPr>
          <p:spPr bwMode="auto">
            <a:xfrm>
              <a:off x="4022" y="634"/>
              <a:ext cx="1368" cy="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130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1" name="Rectangle 9"/>
            <p:cNvSpPr>
              <a:spLocks noChangeArrowheads="1"/>
            </p:cNvSpPr>
            <p:nvPr/>
          </p:nvSpPr>
          <p:spPr bwMode="auto">
            <a:xfrm>
              <a:off x="28" y="1277"/>
              <a:ext cx="74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Funcional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2" name="Rectangle 10"/>
            <p:cNvSpPr>
              <a:spLocks noChangeArrowheads="1"/>
            </p:cNvSpPr>
            <p:nvPr/>
          </p:nvSpPr>
          <p:spPr bwMode="auto">
            <a:xfrm>
              <a:off x="776" y="1277"/>
              <a:ext cx="1152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Soya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3" name="Rectangle 11"/>
            <p:cNvSpPr>
              <a:spLocks noChangeArrowheads="1"/>
            </p:cNvSpPr>
            <p:nvPr/>
          </p:nvSpPr>
          <p:spPr bwMode="auto">
            <a:xfrm>
              <a:off x="1928" y="1277"/>
              <a:ext cx="108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Aislado soya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4" name="Rectangle 12"/>
            <p:cNvSpPr>
              <a:spLocks noChangeArrowheads="1"/>
            </p:cNvSpPr>
            <p:nvPr/>
          </p:nvSpPr>
          <p:spPr bwMode="auto">
            <a:xfrm>
              <a:off x="3008" y="1277"/>
              <a:ext cx="15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5" name="Rectangle 13"/>
            <p:cNvSpPr>
              <a:spLocks noChangeArrowheads="1"/>
            </p:cNvSpPr>
            <p:nvPr/>
          </p:nvSpPr>
          <p:spPr bwMode="auto">
            <a:xfrm>
              <a:off x="3158" y="1277"/>
              <a:ext cx="864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&gt; 10</a:t>
              </a:r>
              <a:r>
                <a:rPr lang="es-ES" sz="1800" baseline="30000">
                  <a:solidFill>
                    <a:srgbClr val="000080"/>
                  </a:solidFill>
                  <a:cs typeface="Times New Roman" pitchFamily="18" charset="0"/>
                </a:rPr>
                <a:t>5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6" name="Rectangle 14"/>
            <p:cNvSpPr>
              <a:spLocks noChangeArrowheads="1"/>
            </p:cNvSpPr>
            <p:nvPr/>
          </p:nvSpPr>
          <p:spPr bwMode="auto">
            <a:xfrm>
              <a:off x="4022" y="1277"/>
              <a:ext cx="136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1500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7" name="Rectangle 15"/>
            <p:cNvSpPr>
              <a:spLocks noChangeArrowheads="1"/>
            </p:cNvSpPr>
            <p:nvPr/>
          </p:nvSpPr>
          <p:spPr bwMode="auto">
            <a:xfrm>
              <a:off x="28" y="1738"/>
              <a:ext cx="7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8" name="Rectangle 16"/>
            <p:cNvSpPr>
              <a:spLocks noChangeArrowheads="1"/>
            </p:cNvSpPr>
            <p:nvPr/>
          </p:nvSpPr>
          <p:spPr bwMode="auto">
            <a:xfrm>
              <a:off x="776" y="1738"/>
              <a:ext cx="1152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Suero de Leche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499" name="Rectangle 17"/>
            <p:cNvSpPr>
              <a:spLocks noChangeArrowheads="1"/>
            </p:cNvSpPr>
            <p:nvPr/>
          </p:nvSpPr>
          <p:spPr bwMode="auto">
            <a:xfrm>
              <a:off x="1928" y="1738"/>
              <a:ext cx="108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 dirty="0">
                  <a:solidFill>
                    <a:srgbClr val="000080"/>
                  </a:solidFill>
                  <a:cs typeface="Times New Roman" pitchFamily="18" charset="0"/>
                </a:rPr>
                <a:t>Proteína de suero de leche</a:t>
              </a:r>
              <a:endParaRPr lang="es-ES" sz="1200" dirty="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 dirty="0"/>
            </a:p>
          </p:txBody>
        </p:sp>
        <p:sp>
          <p:nvSpPr>
            <p:cNvPr id="20500" name="Rectangle 18"/>
            <p:cNvSpPr>
              <a:spLocks noChangeArrowheads="1"/>
            </p:cNvSpPr>
            <p:nvPr/>
          </p:nvSpPr>
          <p:spPr bwMode="auto">
            <a:xfrm>
              <a:off x="3008" y="1738"/>
              <a:ext cx="15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01" name="Rectangle 19"/>
            <p:cNvSpPr>
              <a:spLocks noChangeArrowheads="1"/>
            </p:cNvSpPr>
            <p:nvPr/>
          </p:nvSpPr>
          <p:spPr bwMode="auto">
            <a:xfrm>
              <a:off x="3158" y="1738"/>
              <a:ext cx="86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500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02" name="Rectangle 20"/>
            <p:cNvSpPr>
              <a:spLocks noChangeArrowheads="1"/>
            </p:cNvSpPr>
            <p:nvPr/>
          </p:nvSpPr>
          <p:spPr bwMode="auto">
            <a:xfrm>
              <a:off x="4022" y="1738"/>
              <a:ext cx="136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3000 - 6000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03" name="Rectangle 21"/>
            <p:cNvSpPr>
              <a:spLocks noChangeArrowheads="1"/>
            </p:cNvSpPr>
            <p:nvPr/>
          </p:nvSpPr>
          <p:spPr bwMode="auto">
            <a:xfrm>
              <a:off x="28" y="2372"/>
              <a:ext cx="74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Reactivo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04" name="Rectangle 22"/>
            <p:cNvSpPr>
              <a:spLocks noChangeArrowheads="1"/>
            </p:cNvSpPr>
            <p:nvPr/>
          </p:nvSpPr>
          <p:spPr bwMode="auto">
            <a:xfrm>
              <a:off x="776" y="2372"/>
              <a:ext cx="1152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Almidón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05" name="Rectangle 23"/>
            <p:cNvSpPr>
              <a:spLocks noChangeArrowheads="1"/>
            </p:cNvSpPr>
            <p:nvPr/>
          </p:nvSpPr>
          <p:spPr bwMode="auto">
            <a:xfrm>
              <a:off x="1928" y="2372"/>
              <a:ext cx="108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Amilasas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06" name="Rectangle 24"/>
            <p:cNvSpPr>
              <a:spLocks noChangeArrowheads="1"/>
            </p:cNvSpPr>
            <p:nvPr/>
          </p:nvSpPr>
          <p:spPr bwMode="auto">
            <a:xfrm>
              <a:off x="3008" y="2372"/>
              <a:ext cx="15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07" name="Rectangle 25"/>
            <p:cNvSpPr>
              <a:spLocks noChangeArrowheads="1"/>
            </p:cNvSpPr>
            <p:nvPr/>
          </p:nvSpPr>
          <p:spPr bwMode="auto">
            <a:xfrm>
              <a:off x="3158" y="2372"/>
              <a:ext cx="864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600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08" name="Rectangle 26"/>
            <p:cNvSpPr>
              <a:spLocks noChangeArrowheads="1"/>
            </p:cNvSpPr>
            <p:nvPr/>
          </p:nvSpPr>
          <p:spPr bwMode="auto">
            <a:xfrm>
              <a:off x="4022" y="2372"/>
              <a:ext cx="136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15000-30000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09" name="Rectangle 27"/>
            <p:cNvSpPr>
              <a:spLocks noChangeArrowheads="1"/>
            </p:cNvSpPr>
            <p:nvPr/>
          </p:nvSpPr>
          <p:spPr bwMode="auto">
            <a:xfrm>
              <a:off x="28" y="2833"/>
              <a:ext cx="74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0" name="Rectangle 28"/>
            <p:cNvSpPr>
              <a:spLocks noChangeArrowheads="1"/>
            </p:cNvSpPr>
            <p:nvPr/>
          </p:nvSpPr>
          <p:spPr bwMode="auto">
            <a:xfrm>
              <a:off x="776" y="2833"/>
              <a:ext cx="1152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Tejido Animal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1" name="Rectangle 29"/>
            <p:cNvSpPr>
              <a:spLocks noChangeArrowheads="1"/>
            </p:cNvSpPr>
            <p:nvPr/>
          </p:nvSpPr>
          <p:spPr bwMode="auto">
            <a:xfrm>
              <a:off x="1928" y="2833"/>
              <a:ext cx="108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Renina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2" name="Rectangle 30"/>
            <p:cNvSpPr>
              <a:spLocks noChangeArrowheads="1"/>
            </p:cNvSpPr>
            <p:nvPr/>
          </p:nvSpPr>
          <p:spPr bwMode="auto">
            <a:xfrm>
              <a:off x="3008" y="2833"/>
              <a:ext cx="15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3" name="Rectangle 31"/>
            <p:cNvSpPr>
              <a:spLocks noChangeArrowheads="1"/>
            </p:cNvSpPr>
            <p:nvPr/>
          </p:nvSpPr>
          <p:spPr bwMode="auto">
            <a:xfrm>
              <a:off x="3158" y="2833"/>
              <a:ext cx="864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60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4" name="Rectangle 32"/>
            <p:cNvSpPr>
              <a:spLocks noChangeArrowheads="1"/>
            </p:cNvSpPr>
            <p:nvPr/>
          </p:nvSpPr>
          <p:spPr bwMode="auto">
            <a:xfrm>
              <a:off x="4022" y="2833"/>
              <a:ext cx="136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10</a:t>
              </a:r>
              <a:r>
                <a:rPr lang="es-ES" sz="1800" baseline="30000">
                  <a:solidFill>
                    <a:srgbClr val="000080"/>
                  </a:solidFill>
                  <a:cs typeface="Times New Roman" pitchFamily="18" charset="0"/>
                </a:rPr>
                <a:t>8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5" name="Rectangle 33"/>
            <p:cNvSpPr>
              <a:spLocks noChangeArrowheads="1"/>
            </p:cNvSpPr>
            <p:nvPr/>
          </p:nvSpPr>
          <p:spPr bwMode="auto">
            <a:xfrm>
              <a:off x="28" y="3294"/>
              <a:ext cx="748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Salud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6" name="Rectangle 34"/>
            <p:cNvSpPr>
              <a:spLocks noChangeArrowheads="1"/>
            </p:cNvSpPr>
            <p:nvPr/>
          </p:nvSpPr>
          <p:spPr bwMode="auto">
            <a:xfrm>
              <a:off x="776" y="3294"/>
              <a:ext cx="1152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Azúcar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7" name="Rectangle 35"/>
            <p:cNvSpPr>
              <a:spLocks noChangeArrowheads="1"/>
            </p:cNvSpPr>
            <p:nvPr/>
          </p:nvSpPr>
          <p:spPr bwMode="auto">
            <a:xfrm>
              <a:off x="1928" y="3294"/>
              <a:ext cx="1080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Hormona de crecimiento humano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8" name="Rectangle 36"/>
            <p:cNvSpPr>
              <a:spLocks noChangeArrowheads="1"/>
            </p:cNvSpPr>
            <p:nvPr/>
          </p:nvSpPr>
          <p:spPr bwMode="auto">
            <a:xfrm>
              <a:off x="3008" y="3294"/>
              <a:ext cx="150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19" name="Rectangle 37"/>
            <p:cNvSpPr>
              <a:spLocks noChangeArrowheads="1"/>
            </p:cNvSpPr>
            <p:nvPr/>
          </p:nvSpPr>
          <p:spPr bwMode="auto">
            <a:xfrm>
              <a:off x="3158" y="3294"/>
              <a:ext cx="864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20 kg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20" name="Rectangle 38"/>
            <p:cNvSpPr>
              <a:spLocks noChangeArrowheads="1"/>
            </p:cNvSpPr>
            <p:nvPr/>
          </p:nvSpPr>
          <p:spPr bwMode="auto">
            <a:xfrm>
              <a:off x="4022" y="3294"/>
              <a:ext cx="1368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10</a:t>
              </a:r>
              <a:r>
                <a:rPr lang="es-ES" sz="1800" baseline="30000">
                  <a:solidFill>
                    <a:srgbClr val="000080"/>
                  </a:solidFill>
                  <a:cs typeface="Times New Roman" pitchFamily="18" charset="0"/>
                </a:rPr>
                <a:t>10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21" name="Rectangle 39"/>
            <p:cNvSpPr>
              <a:spLocks noChangeArrowheads="1"/>
            </p:cNvSpPr>
            <p:nvPr/>
          </p:nvSpPr>
          <p:spPr bwMode="auto">
            <a:xfrm>
              <a:off x="28" y="4101"/>
              <a:ext cx="7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22" name="Rectangle 40"/>
            <p:cNvSpPr>
              <a:spLocks noChangeArrowheads="1"/>
            </p:cNvSpPr>
            <p:nvPr/>
          </p:nvSpPr>
          <p:spPr bwMode="auto">
            <a:xfrm>
              <a:off x="776" y="4101"/>
              <a:ext cx="1152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Suero Bovino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23" name="Rectangle 41"/>
            <p:cNvSpPr>
              <a:spLocks noChangeArrowheads="1"/>
            </p:cNvSpPr>
            <p:nvPr/>
          </p:nvSpPr>
          <p:spPr bwMode="auto">
            <a:xfrm>
              <a:off x="1928" y="4101"/>
              <a:ext cx="108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Anticuerpos monoclonales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24" name="Rectangle 42"/>
            <p:cNvSpPr>
              <a:spLocks noChangeArrowheads="1"/>
            </p:cNvSpPr>
            <p:nvPr/>
          </p:nvSpPr>
          <p:spPr bwMode="auto">
            <a:xfrm>
              <a:off x="3008" y="4101"/>
              <a:ext cx="15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25" name="Rectangle 43"/>
            <p:cNvSpPr>
              <a:spLocks noChangeArrowheads="1"/>
            </p:cNvSpPr>
            <p:nvPr/>
          </p:nvSpPr>
          <p:spPr bwMode="auto">
            <a:xfrm>
              <a:off x="3158" y="4101"/>
              <a:ext cx="86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10 kg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0526" name="Rectangle 44"/>
            <p:cNvSpPr>
              <a:spLocks noChangeArrowheads="1"/>
            </p:cNvSpPr>
            <p:nvPr/>
          </p:nvSpPr>
          <p:spPr bwMode="auto">
            <a:xfrm>
              <a:off x="4022" y="4101"/>
              <a:ext cx="136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3·10</a:t>
              </a:r>
              <a:r>
                <a:rPr lang="es-ES" sz="1800" baseline="30000">
                  <a:solidFill>
                    <a:srgbClr val="000080"/>
                  </a:solidFill>
                  <a:cs typeface="Times New Roman" pitchFamily="18" charset="0"/>
                </a:rPr>
                <a:t>9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grpSp>
          <p:nvGrpSpPr>
            <p:cNvPr id="20527" name="Group 45"/>
            <p:cNvGrpSpPr>
              <a:grpSpLocks/>
            </p:cNvGrpSpPr>
            <p:nvPr/>
          </p:nvGrpSpPr>
          <p:grpSpPr bwMode="auto">
            <a:xfrm>
              <a:off x="0" y="0"/>
              <a:ext cx="804" cy="634"/>
              <a:chOff x="0" y="0"/>
              <a:chExt cx="804" cy="634"/>
            </a:xfrm>
          </p:grpSpPr>
          <p:sp>
            <p:nvSpPr>
              <p:cNvPr id="20561" name="Rectangle 46"/>
              <p:cNvSpPr>
                <a:spLocks noChangeArrowheads="1"/>
              </p:cNvSpPr>
              <p:nvPr/>
            </p:nvSpPr>
            <p:spPr bwMode="auto">
              <a:xfrm>
                <a:off x="28" y="0"/>
                <a:ext cx="748" cy="6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Categoría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62" name="Rectangle 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04" cy="63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28" name="Group 48"/>
            <p:cNvGrpSpPr>
              <a:grpSpLocks/>
            </p:cNvGrpSpPr>
            <p:nvPr/>
          </p:nvGrpSpPr>
          <p:grpSpPr bwMode="auto">
            <a:xfrm>
              <a:off x="804" y="0"/>
              <a:ext cx="1208" cy="634"/>
              <a:chOff x="804" y="0"/>
              <a:chExt cx="1208" cy="634"/>
            </a:xfrm>
          </p:grpSpPr>
          <p:sp>
            <p:nvSpPr>
              <p:cNvPr id="20559" name="Rectangle 49"/>
              <p:cNvSpPr>
                <a:spLocks noChangeArrowheads="1"/>
              </p:cNvSpPr>
              <p:nvPr/>
            </p:nvSpPr>
            <p:spPr bwMode="auto">
              <a:xfrm>
                <a:off x="832" y="0"/>
                <a:ext cx="1152" cy="6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Fuente de proteína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60" name="Rectangle 50"/>
              <p:cNvSpPr>
                <a:spLocks noChangeArrowheads="1"/>
              </p:cNvSpPr>
              <p:nvPr/>
            </p:nvSpPr>
            <p:spPr bwMode="auto">
              <a:xfrm>
                <a:off x="804" y="0"/>
                <a:ext cx="1208" cy="63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29" name="Group 51"/>
            <p:cNvGrpSpPr>
              <a:grpSpLocks/>
            </p:cNvGrpSpPr>
            <p:nvPr/>
          </p:nvGrpSpPr>
          <p:grpSpPr bwMode="auto">
            <a:xfrm>
              <a:off x="2012" y="0"/>
              <a:ext cx="1136" cy="634"/>
              <a:chOff x="2012" y="0"/>
              <a:chExt cx="1136" cy="634"/>
            </a:xfrm>
          </p:grpSpPr>
          <p:sp>
            <p:nvSpPr>
              <p:cNvPr id="20557" name="Rectangle 52"/>
              <p:cNvSpPr>
                <a:spLocks noChangeArrowheads="1"/>
              </p:cNvSpPr>
              <p:nvPr/>
            </p:nvSpPr>
            <p:spPr bwMode="auto">
              <a:xfrm>
                <a:off x="2040" y="0"/>
                <a:ext cx="1080" cy="6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Proteína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58" name="Rectangle 53"/>
              <p:cNvSpPr>
                <a:spLocks noChangeArrowheads="1"/>
              </p:cNvSpPr>
              <p:nvPr/>
            </p:nvSpPr>
            <p:spPr bwMode="auto">
              <a:xfrm>
                <a:off x="2012" y="0"/>
                <a:ext cx="1136" cy="63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30" name="Group 54"/>
            <p:cNvGrpSpPr>
              <a:grpSpLocks/>
            </p:cNvGrpSpPr>
            <p:nvPr/>
          </p:nvGrpSpPr>
          <p:grpSpPr bwMode="auto">
            <a:xfrm>
              <a:off x="3148" y="0"/>
              <a:ext cx="206" cy="634"/>
              <a:chOff x="3148" y="0"/>
              <a:chExt cx="206" cy="634"/>
            </a:xfrm>
          </p:grpSpPr>
          <p:sp>
            <p:nvSpPr>
              <p:cNvPr id="20555" name="Rectangle 55"/>
              <p:cNvSpPr>
                <a:spLocks noChangeArrowheads="1"/>
              </p:cNvSpPr>
              <p:nvPr/>
            </p:nvSpPr>
            <p:spPr bwMode="auto">
              <a:xfrm>
                <a:off x="3176" y="0"/>
                <a:ext cx="150" cy="6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56" name="Rectangle 56"/>
              <p:cNvSpPr>
                <a:spLocks noChangeArrowheads="1"/>
              </p:cNvSpPr>
              <p:nvPr/>
            </p:nvSpPr>
            <p:spPr bwMode="auto">
              <a:xfrm>
                <a:off x="3148" y="0"/>
                <a:ext cx="206" cy="63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31" name="Group 57"/>
            <p:cNvGrpSpPr>
              <a:grpSpLocks/>
            </p:cNvGrpSpPr>
            <p:nvPr/>
          </p:nvGrpSpPr>
          <p:grpSpPr bwMode="auto">
            <a:xfrm>
              <a:off x="3354" y="0"/>
              <a:ext cx="920" cy="634"/>
              <a:chOff x="3354" y="0"/>
              <a:chExt cx="920" cy="634"/>
            </a:xfrm>
          </p:grpSpPr>
          <p:sp>
            <p:nvSpPr>
              <p:cNvPr id="20553" name="Rectangle 58"/>
              <p:cNvSpPr>
                <a:spLocks noChangeArrowheads="1"/>
              </p:cNvSpPr>
              <p:nvPr/>
            </p:nvSpPr>
            <p:spPr bwMode="auto">
              <a:xfrm>
                <a:off x="3382" y="0"/>
                <a:ext cx="864" cy="6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Producción                     Anual (t)</a:t>
                </a:r>
                <a:endParaRPr lang="es-ES" sz="1200">
                  <a:cs typeface="Times New Roman" pitchFamily="18" charset="0"/>
                </a:endParaRPr>
              </a:p>
              <a:p>
                <a:pPr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54" name="Rectangle 59"/>
              <p:cNvSpPr>
                <a:spLocks noChangeArrowheads="1"/>
              </p:cNvSpPr>
              <p:nvPr/>
            </p:nvSpPr>
            <p:spPr bwMode="auto">
              <a:xfrm>
                <a:off x="3354" y="0"/>
                <a:ext cx="920" cy="63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32" name="Group 60"/>
            <p:cNvGrpSpPr>
              <a:grpSpLocks/>
            </p:cNvGrpSpPr>
            <p:nvPr/>
          </p:nvGrpSpPr>
          <p:grpSpPr bwMode="auto">
            <a:xfrm>
              <a:off x="4274" y="0"/>
              <a:ext cx="1424" cy="634"/>
              <a:chOff x="4274" y="0"/>
              <a:chExt cx="1424" cy="634"/>
            </a:xfrm>
          </p:grpSpPr>
          <p:sp>
            <p:nvSpPr>
              <p:cNvPr id="20551" name="Rectangle 61"/>
              <p:cNvSpPr>
                <a:spLocks noChangeArrowheads="1"/>
              </p:cNvSpPr>
              <p:nvPr/>
            </p:nvSpPr>
            <p:spPr bwMode="auto">
              <a:xfrm>
                <a:off x="4302" y="0"/>
                <a:ext cx="1368" cy="6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Precio  Aproximado (£/t)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52" name="Rectangle 62"/>
              <p:cNvSpPr>
                <a:spLocks noChangeArrowheads="1"/>
              </p:cNvSpPr>
              <p:nvPr/>
            </p:nvSpPr>
            <p:spPr bwMode="auto">
              <a:xfrm>
                <a:off x="4274" y="0"/>
                <a:ext cx="1424" cy="63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33" name="Group 63"/>
            <p:cNvGrpSpPr>
              <a:grpSpLocks/>
            </p:cNvGrpSpPr>
            <p:nvPr/>
          </p:nvGrpSpPr>
          <p:grpSpPr bwMode="auto">
            <a:xfrm>
              <a:off x="0" y="4735"/>
              <a:ext cx="804" cy="403"/>
              <a:chOff x="0" y="4735"/>
              <a:chExt cx="804" cy="403"/>
            </a:xfrm>
          </p:grpSpPr>
          <p:sp>
            <p:nvSpPr>
              <p:cNvPr id="20549" name="Rectangle 64"/>
              <p:cNvSpPr>
                <a:spLocks noChangeArrowheads="1"/>
              </p:cNvSpPr>
              <p:nvPr/>
            </p:nvSpPr>
            <p:spPr bwMode="auto">
              <a:xfrm>
                <a:off x="28" y="4735"/>
                <a:ext cx="748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50" name="Rectangle 65"/>
              <p:cNvSpPr>
                <a:spLocks noChangeArrowheads="1"/>
              </p:cNvSpPr>
              <p:nvPr/>
            </p:nvSpPr>
            <p:spPr bwMode="auto">
              <a:xfrm>
                <a:off x="0" y="4735"/>
                <a:ext cx="804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34" name="Group 66"/>
            <p:cNvGrpSpPr>
              <a:grpSpLocks/>
            </p:cNvGrpSpPr>
            <p:nvPr/>
          </p:nvGrpSpPr>
          <p:grpSpPr bwMode="auto">
            <a:xfrm>
              <a:off x="804" y="4735"/>
              <a:ext cx="1208" cy="403"/>
              <a:chOff x="804" y="4735"/>
              <a:chExt cx="1208" cy="403"/>
            </a:xfrm>
          </p:grpSpPr>
          <p:sp>
            <p:nvSpPr>
              <p:cNvPr id="20547" name="Rectangle 67"/>
              <p:cNvSpPr>
                <a:spLocks noChangeArrowheads="1"/>
              </p:cNvSpPr>
              <p:nvPr/>
            </p:nvSpPr>
            <p:spPr bwMode="auto">
              <a:xfrm>
                <a:off x="832" y="4735"/>
                <a:ext cx="1152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48" name="Rectangle 68"/>
              <p:cNvSpPr>
                <a:spLocks noChangeArrowheads="1"/>
              </p:cNvSpPr>
              <p:nvPr/>
            </p:nvSpPr>
            <p:spPr bwMode="auto">
              <a:xfrm>
                <a:off x="804" y="4735"/>
                <a:ext cx="1208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35" name="Group 69"/>
            <p:cNvGrpSpPr>
              <a:grpSpLocks/>
            </p:cNvGrpSpPr>
            <p:nvPr/>
          </p:nvGrpSpPr>
          <p:grpSpPr bwMode="auto">
            <a:xfrm>
              <a:off x="2012" y="4735"/>
              <a:ext cx="1136" cy="403"/>
              <a:chOff x="2012" y="4735"/>
              <a:chExt cx="1136" cy="403"/>
            </a:xfrm>
          </p:grpSpPr>
          <p:sp>
            <p:nvSpPr>
              <p:cNvPr id="20545" name="Rectangle 70"/>
              <p:cNvSpPr>
                <a:spLocks noChangeArrowheads="1"/>
              </p:cNvSpPr>
              <p:nvPr/>
            </p:nvSpPr>
            <p:spPr bwMode="auto">
              <a:xfrm>
                <a:off x="2040" y="4735"/>
                <a:ext cx="1080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46" name="Rectangle 71"/>
              <p:cNvSpPr>
                <a:spLocks noChangeArrowheads="1"/>
              </p:cNvSpPr>
              <p:nvPr/>
            </p:nvSpPr>
            <p:spPr bwMode="auto">
              <a:xfrm>
                <a:off x="2012" y="4735"/>
                <a:ext cx="1136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36" name="Group 72"/>
            <p:cNvGrpSpPr>
              <a:grpSpLocks/>
            </p:cNvGrpSpPr>
            <p:nvPr/>
          </p:nvGrpSpPr>
          <p:grpSpPr bwMode="auto">
            <a:xfrm>
              <a:off x="3148" y="4735"/>
              <a:ext cx="206" cy="403"/>
              <a:chOff x="3148" y="4735"/>
              <a:chExt cx="206" cy="403"/>
            </a:xfrm>
          </p:grpSpPr>
          <p:sp>
            <p:nvSpPr>
              <p:cNvPr id="20543" name="Rectangle 73"/>
              <p:cNvSpPr>
                <a:spLocks noChangeArrowheads="1"/>
              </p:cNvSpPr>
              <p:nvPr/>
            </p:nvSpPr>
            <p:spPr bwMode="auto">
              <a:xfrm>
                <a:off x="3176" y="4735"/>
                <a:ext cx="150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44" name="Rectangle 74"/>
              <p:cNvSpPr>
                <a:spLocks noChangeArrowheads="1"/>
              </p:cNvSpPr>
              <p:nvPr/>
            </p:nvSpPr>
            <p:spPr bwMode="auto">
              <a:xfrm>
                <a:off x="3148" y="4735"/>
                <a:ext cx="206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37" name="Group 75"/>
            <p:cNvGrpSpPr>
              <a:grpSpLocks/>
            </p:cNvGrpSpPr>
            <p:nvPr/>
          </p:nvGrpSpPr>
          <p:grpSpPr bwMode="auto">
            <a:xfrm>
              <a:off x="3354" y="4735"/>
              <a:ext cx="920" cy="403"/>
              <a:chOff x="3354" y="4735"/>
              <a:chExt cx="920" cy="403"/>
            </a:xfrm>
          </p:grpSpPr>
          <p:sp>
            <p:nvSpPr>
              <p:cNvPr id="20541" name="Rectangle 76"/>
              <p:cNvSpPr>
                <a:spLocks noChangeArrowheads="1"/>
              </p:cNvSpPr>
              <p:nvPr/>
            </p:nvSpPr>
            <p:spPr bwMode="auto">
              <a:xfrm>
                <a:off x="3382" y="4735"/>
                <a:ext cx="864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42" name="Rectangle 77"/>
              <p:cNvSpPr>
                <a:spLocks noChangeArrowheads="1"/>
              </p:cNvSpPr>
              <p:nvPr/>
            </p:nvSpPr>
            <p:spPr bwMode="auto">
              <a:xfrm>
                <a:off x="3354" y="4735"/>
                <a:ext cx="920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0538" name="Group 78"/>
            <p:cNvGrpSpPr>
              <a:grpSpLocks/>
            </p:cNvGrpSpPr>
            <p:nvPr/>
          </p:nvGrpSpPr>
          <p:grpSpPr bwMode="auto">
            <a:xfrm>
              <a:off x="4274" y="4735"/>
              <a:ext cx="1424" cy="403"/>
              <a:chOff x="4274" y="4735"/>
              <a:chExt cx="1424" cy="403"/>
            </a:xfrm>
          </p:grpSpPr>
          <p:sp>
            <p:nvSpPr>
              <p:cNvPr id="20539" name="Rectangle 79"/>
              <p:cNvSpPr>
                <a:spLocks noChangeArrowheads="1"/>
              </p:cNvSpPr>
              <p:nvPr/>
            </p:nvSpPr>
            <p:spPr bwMode="auto">
              <a:xfrm>
                <a:off x="4302" y="4735"/>
                <a:ext cx="1368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0540" name="Rectangle 80"/>
              <p:cNvSpPr>
                <a:spLocks noChangeArrowheads="1"/>
              </p:cNvSpPr>
              <p:nvPr/>
            </p:nvSpPr>
            <p:spPr bwMode="auto">
              <a:xfrm>
                <a:off x="4274" y="4735"/>
                <a:ext cx="1424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20483" name="Rectangle 81"/>
          <p:cNvSpPr>
            <a:spLocks noChangeArrowheads="1"/>
          </p:cNvSpPr>
          <p:nvPr/>
        </p:nvSpPr>
        <p:spPr bwMode="auto">
          <a:xfrm>
            <a:off x="-228600" y="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1800" b="1" u="sng">
                <a:solidFill>
                  <a:srgbClr val="000066"/>
                </a:solidFill>
                <a:cs typeface="Times New Roman" pitchFamily="18" charset="0"/>
              </a:rPr>
              <a:t>Producción Mundial y Valores de Mercado de Productos Proteínicos Típicos</a:t>
            </a:r>
            <a:r>
              <a:rPr lang="es-ES" sz="1800" u="sng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20484" name="Oval 82"/>
          <p:cNvSpPr>
            <a:spLocks noChangeArrowheads="1"/>
          </p:cNvSpPr>
          <p:nvPr/>
        </p:nvSpPr>
        <p:spPr bwMode="auto">
          <a:xfrm>
            <a:off x="6629400" y="5867400"/>
            <a:ext cx="1676400" cy="76200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36401"/>
            <a:ext cx="7358089" cy="6607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51017"/>
            <a:ext cx="7916870" cy="660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84213" y="333375"/>
          <a:ext cx="7659687" cy="6200775"/>
        </p:xfrm>
        <a:graphic>
          <a:graphicData uri="http://schemas.openxmlformats.org/presentationml/2006/ole">
            <p:oleObj spid="_x0000_s1026" name="Imagen de mapa de bits" r:id="rId3" imgW="7659169" imgH="620000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1" name="Group 2"/>
          <p:cNvGrpSpPr>
            <a:grpSpLocks/>
          </p:cNvGrpSpPr>
          <p:nvPr/>
        </p:nvGrpSpPr>
        <p:grpSpPr bwMode="auto">
          <a:xfrm>
            <a:off x="0" y="0"/>
            <a:ext cx="9144000" cy="6580188"/>
            <a:chOff x="0" y="175"/>
            <a:chExt cx="5760" cy="4145"/>
          </a:xfrm>
        </p:grpSpPr>
        <p:sp>
          <p:nvSpPr>
            <p:cNvPr id="2052" name="Rectangle 3"/>
            <p:cNvSpPr>
              <a:spLocks noChangeArrowheads="1"/>
            </p:cNvSpPr>
            <p:nvPr/>
          </p:nvSpPr>
          <p:spPr bwMode="auto">
            <a:xfrm>
              <a:off x="0" y="175"/>
              <a:ext cx="5760" cy="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4400">
                  <a:solidFill>
                    <a:schemeClr val="tx2"/>
                  </a:solidFill>
                </a:rPr>
                <a:t>Principales Productos Biotecnológicos </a:t>
              </a:r>
            </a:p>
          </p:txBody>
        </p:sp>
        <p:graphicFrame>
          <p:nvGraphicFramePr>
            <p:cNvPr id="2050" name="Object 4"/>
            <p:cNvGraphicFramePr>
              <a:graphicFrameLocks noChangeAspect="1"/>
            </p:cNvGraphicFramePr>
            <p:nvPr/>
          </p:nvGraphicFramePr>
          <p:xfrm>
            <a:off x="966" y="983"/>
            <a:ext cx="4121" cy="3337"/>
          </p:xfrm>
          <a:graphic>
            <a:graphicData uri="http://schemas.openxmlformats.org/presentationml/2006/ole">
              <p:oleObj spid="_x0000_s2050" name="Imagen de mapa de bits" r:id="rId3" imgW="7659169" imgH="6200000" progId="PBrush">
                <p:embed/>
              </p:oleObj>
            </a:graphicData>
          </a:graphic>
        </p:graphicFrame>
        <p:sp>
          <p:nvSpPr>
            <p:cNvPr id="2053" name="Text Box 5"/>
            <p:cNvSpPr txBox="1">
              <a:spLocks noChangeArrowheads="1"/>
            </p:cNvSpPr>
            <p:nvPr/>
          </p:nvSpPr>
          <p:spPr bwMode="auto">
            <a:xfrm>
              <a:off x="1746" y="773"/>
              <a:ext cx="589" cy="393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>
                  <a:solidFill>
                    <a:srgbClr val="0033CC"/>
                  </a:solidFill>
                  <a:latin typeface="Arial" pitchFamily="34" charset="0"/>
                </a:rPr>
                <a:t>$0.250/gr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sz="1400">
                  <a:solidFill>
                    <a:srgbClr val="0033CC"/>
                  </a:solidFill>
                  <a:latin typeface="Arial" pitchFamily="34" charset="0"/>
                </a:rPr>
                <a:t>Etanol</a:t>
              </a:r>
              <a:endParaRPr lang="es-CL" sz="1400">
                <a:solidFill>
                  <a:srgbClr val="0033CC"/>
                </a:solidFill>
                <a:latin typeface="Arial" pitchFamily="34" charset="0"/>
              </a:endParaRPr>
            </a:p>
          </p:txBody>
        </p:sp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1701" y="2024"/>
              <a:ext cx="861" cy="52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>
                  <a:solidFill>
                    <a:srgbClr val="0033CC"/>
                  </a:solidFill>
                  <a:latin typeface="Arial" pitchFamily="34" charset="0"/>
                </a:rPr>
                <a:t>$ 500/gr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sz="1400">
                  <a:solidFill>
                    <a:srgbClr val="0033CC"/>
                  </a:solidFill>
                  <a:latin typeface="Arial" pitchFamily="34" charset="0"/>
                </a:rPr>
                <a:t>Cuajo recombinante</a:t>
              </a:r>
              <a:endParaRPr lang="es-CL" sz="1400">
                <a:solidFill>
                  <a:srgbClr val="0033CC"/>
                </a:solidFill>
                <a:latin typeface="Arial" pitchFamily="34" charset="0"/>
              </a:endParaRPr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2653" y="2478"/>
              <a:ext cx="861" cy="393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>
                  <a:solidFill>
                    <a:srgbClr val="0033CC"/>
                  </a:solidFill>
                  <a:latin typeface="Arial" pitchFamily="34" charset="0"/>
                </a:rPr>
                <a:t>$ 2.500/gr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sz="1400">
                  <a:solidFill>
                    <a:srgbClr val="0033CC"/>
                  </a:solidFill>
                  <a:latin typeface="Arial" pitchFamily="34" charset="0"/>
                </a:rPr>
                <a:t>Insulina</a:t>
              </a:r>
              <a:endParaRPr lang="es-CL" sz="1400">
                <a:solidFill>
                  <a:srgbClr val="0033CC"/>
                </a:solidFill>
                <a:latin typeface="Arial" pitchFamily="34" charset="0"/>
              </a:endParaRPr>
            </a:p>
          </p:txBody>
        </p:sp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4513" y="2296"/>
              <a:ext cx="1134" cy="52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>
                  <a:solidFill>
                    <a:srgbClr val="0033CC"/>
                  </a:solidFill>
                  <a:latin typeface="Arial" pitchFamily="34" charset="0"/>
                </a:rPr>
                <a:t>$ 50.000.000/gr</a:t>
              </a:r>
            </a:p>
            <a:p>
              <a:pPr algn="ctr">
                <a:spcBef>
                  <a:spcPct val="50000"/>
                </a:spcBef>
              </a:pPr>
              <a:r>
                <a:rPr lang="es-ES_tradnl" sz="1400">
                  <a:solidFill>
                    <a:srgbClr val="0033CC"/>
                  </a:solidFill>
                  <a:latin typeface="Arial" pitchFamily="34" charset="0"/>
                </a:rPr>
                <a:t>Factor de Coagulacion</a:t>
              </a:r>
            </a:p>
          </p:txBody>
        </p:sp>
        <p:grpSp>
          <p:nvGrpSpPr>
            <p:cNvPr id="2057" name="Group 9"/>
            <p:cNvGrpSpPr>
              <a:grpSpLocks/>
            </p:cNvGrpSpPr>
            <p:nvPr/>
          </p:nvGrpSpPr>
          <p:grpSpPr bwMode="auto">
            <a:xfrm>
              <a:off x="4123" y="845"/>
              <a:ext cx="1134" cy="918"/>
              <a:chOff x="4014" y="754"/>
              <a:chExt cx="1134" cy="918"/>
            </a:xfrm>
          </p:grpSpPr>
          <p:pic>
            <p:nvPicPr>
              <p:cNvPr id="2058" name="Picture 10" descr="images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059" y="754"/>
                <a:ext cx="846" cy="6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59" name="Text Box 11"/>
              <p:cNvSpPr txBox="1">
                <a:spLocks noChangeArrowheads="1"/>
              </p:cNvSpPr>
              <p:nvPr/>
            </p:nvSpPr>
            <p:spPr bwMode="auto">
              <a:xfrm>
                <a:off x="4014" y="1480"/>
                <a:ext cx="1134" cy="192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_tradnl" sz="1400">
                    <a:solidFill>
                      <a:srgbClr val="0033CC"/>
                    </a:solidFill>
                    <a:latin typeface="Arial" pitchFamily="34" charset="0"/>
                  </a:rPr>
                  <a:t>$ 9.000/gr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/>
          </p:nvPr>
        </p:nvSpPr>
        <p:spPr>
          <a:xfrm>
            <a:off x="0" y="152400"/>
            <a:ext cx="8839200" cy="5486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La biotecnología se refiere a cultivos:</a:t>
            </a:r>
          </a:p>
          <a:p>
            <a:pPr algn="ctr" eaLnBrk="1" hangingPunct="1">
              <a:buFontTx/>
              <a:buNone/>
            </a:pPr>
            <a:endParaRPr lang="es-CL" sz="2400" smtClean="0">
              <a:solidFill>
                <a:srgbClr val="000066"/>
              </a:solidFill>
              <a:cs typeface="Times New Roman" pitchFamily="18" charset="0"/>
            </a:endParaRPr>
          </a:p>
          <a:p>
            <a:pPr lvl="4" algn="just" eaLnBrk="1" hangingPunct="1"/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Microbianos</a:t>
            </a:r>
          </a:p>
          <a:p>
            <a:pPr lvl="4" algn="just" eaLnBrk="1" hangingPunct="1"/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Células animales</a:t>
            </a:r>
          </a:p>
          <a:p>
            <a:pPr lvl="4" algn="just" eaLnBrk="1" hangingPunct="1"/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Plantas </a:t>
            </a:r>
          </a:p>
          <a:p>
            <a:pPr lvl="4" algn="just" eaLnBrk="1" hangingPunct="1"/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Virus</a:t>
            </a:r>
          </a:p>
          <a:p>
            <a:pPr lvl="1" algn="just" eaLnBrk="1" hangingPunct="1">
              <a:buFontTx/>
              <a:buNone/>
            </a:pPr>
            <a:endParaRPr lang="es-CL" sz="2400" smtClean="0">
              <a:solidFill>
                <a:srgbClr val="000066"/>
              </a:solidFill>
              <a:cs typeface="Times New Roman" pitchFamily="18" charset="0"/>
            </a:endParaRPr>
          </a:p>
          <a:p>
            <a:pPr lvl="1" algn="ctr" eaLnBrk="1" hangingPunct="1">
              <a:buFontTx/>
              <a:buNone/>
            </a:pPr>
            <a:r>
              <a:rPr lang="es-CL" sz="2400" b="1" u="sng" smtClean="0">
                <a:solidFill>
                  <a:srgbClr val="FF0000"/>
                </a:solidFill>
                <a:cs typeface="Times New Roman" pitchFamily="18" charset="0"/>
              </a:rPr>
              <a:t>Para producir productos útiles para los humanos y que generen ganancias a los inversionistas</a:t>
            </a:r>
            <a:endParaRPr lang="es-ES_tradnl" sz="2400" b="1" u="sng" smtClean="0">
              <a:solidFill>
                <a:srgbClr val="FF0000"/>
              </a:solidFill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endParaRPr lang="es-ES_tradnl" sz="2400" b="1" u="sng" smtClean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/>
          </p:nvPr>
        </p:nvSpPr>
        <p:spPr>
          <a:xfrm>
            <a:off x="0" y="152400"/>
            <a:ext cx="8839200" cy="5486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s-CL" sz="2000" b="1" u="sng" smtClean="0">
                <a:solidFill>
                  <a:srgbClr val="000066"/>
                </a:solidFill>
              </a:rPr>
              <a:t>ANTECEDENTES</a:t>
            </a:r>
          </a:p>
          <a:p>
            <a:pPr algn="ctr" eaLnBrk="1" hangingPunct="1">
              <a:buFontTx/>
              <a:buNone/>
            </a:pPr>
            <a:endParaRPr lang="es-CL" sz="2000" b="1" u="sng" smtClean="0">
              <a:solidFill>
                <a:srgbClr val="000066"/>
              </a:solidFill>
            </a:endParaRPr>
          </a:p>
          <a:p>
            <a:pPr algn="just" eaLnBrk="1" hangingPunct="1">
              <a:buFontTx/>
              <a:buNone/>
            </a:pPr>
            <a:r>
              <a:rPr lang="es-CL" sz="2000" smtClean="0">
                <a:solidFill>
                  <a:srgbClr val="000066"/>
                </a:solidFill>
                <a:cs typeface="Times New Roman" pitchFamily="18" charset="0"/>
              </a:rPr>
              <a:t>		</a:t>
            </a: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Los primeros productos “biotecnológicos” se conocen desde 4000 a.C. cuando se producían </a:t>
            </a:r>
            <a:r>
              <a:rPr lang="es-CL" sz="2400" b="1" smtClean="0">
                <a:solidFill>
                  <a:srgbClr val="FF0000"/>
                </a:solidFill>
                <a:cs typeface="Times New Roman" pitchFamily="18" charset="0"/>
              </a:rPr>
              <a:t>pan, queso y yogurt</a:t>
            </a: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.</a:t>
            </a:r>
          </a:p>
          <a:p>
            <a:pPr algn="just" eaLnBrk="1" hangingPunct="1">
              <a:buFontTx/>
              <a:buNone/>
            </a:pPr>
            <a:endParaRPr lang="es-CL" sz="2400" smtClean="0">
              <a:solidFill>
                <a:srgbClr val="000066"/>
              </a:solidFill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	</a:t>
            </a:r>
            <a:r>
              <a:rPr lang="es-ES" sz="2400" smtClean="0">
                <a:solidFill>
                  <a:srgbClr val="000066"/>
                </a:solidFill>
                <a:cs typeface="Times New Roman" pitchFamily="18" charset="0"/>
              </a:rPr>
              <a:t> 	</a:t>
            </a: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La definición de biotecnología proviene de aproximadamente 100 años atrás. Se orienta principalmente a productos orgánicos generados por fermentaciones. </a:t>
            </a:r>
          </a:p>
          <a:p>
            <a:pPr algn="just" eaLnBrk="1" hangingPunct="1">
              <a:buFontTx/>
              <a:buNone/>
            </a:pP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			Acetona (Industria de municiones I Guerra Mundial).</a:t>
            </a:r>
          </a:p>
          <a:p>
            <a:pPr algn="just" eaLnBrk="1" hangingPunct="1">
              <a:buFontTx/>
              <a:buNone/>
            </a:pP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			Ácido cítrico y glutámico. </a:t>
            </a:r>
          </a:p>
          <a:p>
            <a:pPr lvl="4" algn="just" eaLnBrk="1" hangingPunct="1">
              <a:buFontTx/>
              <a:buNone/>
            </a:pPr>
            <a:r>
              <a:rPr lang="es-CL" sz="2400" smtClean="0">
                <a:solidFill>
                  <a:srgbClr val="FF0000"/>
                </a:solidFill>
                <a:cs typeface="Times New Roman" pitchFamily="18" charset="0"/>
              </a:rPr>
              <a:t>Antibióticos</a:t>
            </a:r>
            <a:r>
              <a:rPr lang="es-CL" sz="1600" smtClean="0">
                <a:solidFill>
                  <a:srgbClr val="000066"/>
                </a:solidFill>
                <a:cs typeface="Times New Roman" pitchFamily="18" charset="0"/>
              </a:rPr>
              <a:t> acaparó toda la atención, resultando el producto más importante de la biotecnología, este metabolito secundario produjo grandes beneficios. </a:t>
            </a:r>
            <a:endParaRPr lang="es-ES_tradnl" sz="1600" smtClean="0">
              <a:solidFill>
                <a:srgbClr val="000066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2000" b="1" u="sng" smtClean="0">
                <a:solidFill>
                  <a:srgbClr val="000066"/>
                </a:solidFill>
              </a:rPr>
              <a:t>Esquema general de la producción de productos biotecnológicos</a:t>
            </a:r>
          </a:p>
        </p:txBody>
      </p:sp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2247900" y="2862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3078" name="Rectangle 4"/>
          <p:cNvSpPr>
            <a:spLocks noChangeArrowheads="1"/>
          </p:cNvSpPr>
          <p:nvPr/>
        </p:nvSpPr>
        <p:spPr bwMode="auto">
          <a:xfrm>
            <a:off x="2614613" y="3043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609600" y="1828800"/>
          <a:ext cx="7620000" cy="1868488"/>
        </p:xfrm>
        <a:graphic>
          <a:graphicData uri="http://schemas.openxmlformats.org/presentationml/2006/ole">
            <p:oleObj spid="_x0000_s3074" name="Imagen" r:id="rId3" imgW="5757840" imgH="1411200" progId="Word.Picture.8">
              <p:embed/>
            </p:oleObj>
          </a:graphicData>
        </a:graphic>
      </p:graphicFrame>
      <p:graphicFrame>
        <p:nvGraphicFramePr>
          <p:cNvPr id="3075" name="Object 6"/>
          <p:cNvGraphicFramePr>
            <a:graphicFrameLocks noChangeAspect="1"/>
          </p:cNvGraphicFramePr>
          <p:nvPr/>
        </p:nvGraphicFramePr>
        <p:xfrm>
          <a:off x="1982788" y="4419600"/>
          <a:ext cx="6508750" cy="1563688"/>
        </p:xfrm>
        <a:graphic>
          <a:graphicData uri="http://schemas.openxmlformats.org/presentationml/2006/ole">
            <p:oleObj spid="_x0000_s3075" name="Imagen" r:id="rId4" imgW="4847760" imgH="952560" progId="Word.Picture.8">
              <p:embed/>
            </p:oleObj>
          </a:graphicData>
        </a:graphic>
      </p:graphicFrame>
      <p:sp>
        <p:nvSpPr>
          <p:cNvPr id="3079" name="Line 7"/>
          <p:cNvSpPr>
            <a:spLocks noChangeShapeType="1"/>
          </p:cNvSpPr>
          <p:nvPr/>
        </p:nvSpPr>
        <p:spPr bwMode="auto">
          <a:xfrm flipH="1">
            <a:off x="1981200" y="3505200"/>
            <a:ext cx="1295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 flipV="1">
            <a:off x="1981200" y="3505200"/>
            <a:ext cx="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828800" y="1828800"/>
            <a:ext cx="6781800" cy="4419600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3124200" y="38862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rgbClr val="FF0000"/>
                </a:solidFill>
              </a:rPr>
              <a:t>Downstream processing (DSP)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s-CL" b="1" u="sng" smtClean="0">
                <a:solidFill>
                  <a:srgbClr val="000066"/>
                </a:solidFill>
              </a:rPr>
              <a:t>Características de la bioseparación</a:t>
            </a:r>
          </a:p>
          <a:p>
            <a:pPr algn="ctr" eaLnBrk="1" hangingPunct="1">
              <a:buFontTx/>
              <a:buNone/>
            </a:pPr>
            <a:endParaRPr lang="es-CL" b="1" u="sng" smtClean="0">
              <a:solidFill>
                <a:srgbClr val="000066"/>
              </a:solidFill>
            </a:endParaRPr>
          </a:p>
          <a:p>
            <a:pPr algn="just" eaLnBrk="1" hangingPunct="1">
              <a:buFontTx/>
              <a:buNone/>
            </a:pP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		La separación de los </a:t>
            </a:r>
            <a:r>
              <a:rPr lang="es-CL" sz="2400" u="sng" smtClean="0">
                <a:solidFill>
                  <a:srgbClr val="FF0000"/>
                </a:solidFill>
                <a:cs typeface="Times New Roman" pitchFamily="18" charset="0"/>
              </a:rPr>
              <a:t>productos biotecnológicos</a:t>
            </a: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 resulta relativamente </a:t>
            </a:r>
            <a:r>
              <a:rPr lang="es-CL" sz="2400" b="1" u="sng" smtClean="0">
                <a:solidFill>
                  <a:srgbClr val="FF0000"/>
                </a:solidFill>
                <a:cs typeface="Times New Roman" pitchFamily="18" charset="0"/>
              </a:rPr>
              <a:t>más difícil</a:t>
            </a: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 que las separaciones en la </a:t>
            </a:r>
            <a:r>
              <a:rPr lang="es-CL" sz="2400" u="sng" smtClean="0">
                <a:solidFill>
                  <a:srgbClr val="FF0000"/>
                </a:solidFill>
                <a:cs typeface="Times New Roman" pitchFamily="18" charset="0"/>
              </a:rPr>
              <a:t>ingeniería química convencional</a:t>
            </a: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, ya que las moléculas que se separar resultan ser extremadamente frágiles y de propiedades fisicoquímicas y bioquímicas muy similares entre ellas. </a:t>
            </a:r>
          </a:p>
          <a:p>
            <a:pPr algn="just" eaLnBrk="1" hangingPunct="1">
              <a:buFontTx/>
              <a:buNone/>
            </a:pP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		Cualquier empresa que trabaje en la producción de bioproductos, trabaja con alrededor de </a:t>
            </a:r>
            <a:r>
              <a:rPr lang="es-CL" sz="2400" b="1" smtClean="0">
                <a:solidFill>
                  <a:srgbClr val="FF0000"/>
                </a:solidFill>
                <a:cs typeface="Times New Roman" pitchFamily="18" charset="0"/>
              </a:rPr>
              <a:t>200 compuestos</a:t>
            </a: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 diferentes, mientras que la empresa petroquímica sólo trabaja con alrededor de </a:t>
            </a:r>
            <a:r>
              <a:rPr lang="es-CL" sz="2400" b="1" smtClean="0">
                <a:solidFill>
                  <a:srgbClr val="FF0000"/>
                </a:solidFill>
                <a:cs typeface="Times New Roman" pitchFamily="18" charset="0"/>
              </a:rPr>
              <a:t>10 compuestos</a:t>
            </a:r>
            <a:r>
              <a:rPr lang="es-CL" sz="2400" smtClean="0">
                <a:solidFill>
                  <a:srgbClr val="000066"/>
                </a:solidFill>
                <a:cs typeface="Times New Roman" pitchFamily="18" charset="0"/>
              </a:rPr>
              <a:t>.</a:t>
            </a:r>
            <a:endParaRPr lang="es-ES_tradnl" sz="2400" smtClean="0">
              <a:solidFill>
                <a:srgbClr val="000066"/>
              </a:solidFill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es-CL" smtClean="0">
                <a:cs typeface="Times New Roman" pitchFamily="18" charset="0"/>
              </a:rPr>
              <a:t> </a:t>
            </a:r>
            <a:endParaRPr lang="es-ES_tradnl" smtClean="0">
              <a:cs typeface="Times New Roman" pitchFamily="18" charset="0"/>
            </a:endParaRPr>
          </a:p>
          <a:p>
            <a:pPr eaLnBrk="1" hangingPunct="1"/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228600" y="533400"/>
            <a:ext cx="8915400" cy="6892925"/>
            <a:chOff x="0" y="0"/>
            <a:chExt cx="4772" cy="5254"/>
          </a:xfrm>
        </p:grpSpPr>
        <p:sp>
          <p:nvSpPr>
            <p:cNvPr id="24581" name="Rectangle 3"/>
            <p:cNvSpPr>
              <a:spLocks noChangeArrowheads="1"/>
            </p:cNvSpPr>
            <p:nvPr/>
          </p:nvSpPr>
          <p:spPr bwMode="auto">
            <a:xfrm>
              <a:off x="28" y="759"/>
              <a:ext cx="118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Concentración en el medio (g/l)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82" name="Rectangle 4"/>
            <p:cNvSpPr>
              <a:spLocks noChangeArrowheads="1"/>
            </p:cNvSpPr>
            <p:nvPr/>
          </p:nvSpPr>
          <p:spPr bwMode="auto">
            <a:xfrm>
              <a:off x="1208" y="759"/>
              <a:ext cx="936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100 - 120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83" name="Rectangle 5"/>
            <p:cNvSpPr>
              <a:spLocks noChangeArrowheads="1"/>
            </p:cNvSpPr>
            <p:nvPr/>
          </p:nvSpPr>
          <p:spPr bwMode="auto">
            <a:xfrm>
              <a:off x="2144" y="759"/>
              <a:ext cx="72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10 - 40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84" name="Rectangle 6"/>
            <p:cNvSpPr>
              <a:spLocks noChangeArrowheads="1"/>
            </p:cNvSpPr>
            <p:nvPr/>
          </p:nvSpPr>
          <p:spPr bwMode="auto">
            <a:xfrm>
              <a:off x="2864" y="759"/>
              <a:ext cx="6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1 - 5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85" name="Rectangle 7"/>
            <p:cNvSpPr>
              <a:spLocks noChangeArrowheads="1"/>
            </p:cNvSpPr>
            <p:nvPr/>
          </p:nvSpPr>
          <p:spPr bwMode="auto">
            <a:xfrm>
              <a:off x="3512" y="759"/>
              <a:ext cx="100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0.1 - 5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86" name="Rectangle 8"/>
            <p:cNvSpPr>
              <a:spLocks noChangeArrowheads="1"/>
            </p:cNvSpPr>
            <p:nvPr/>
          </p:nvSpPr>
          <p:spPr bwMode="auto">
            <a:xfrm>
              <a:off x="28" y="1393"/>
              <a:ext cx="118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Contaminación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87" name="Rectangle 9"/>
            <p:cNvSpPr>
              <a:spLocks noChangeArrowheads="1"/>
            </p:cNvSpPr>
            <p:nvPr/>
          </p:nvSpPr>
          <p:spPr bwMode="auto">
            <a:xfrm>
              <a:off x="1208" y="1393"/>
              <a:ext cx="936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Baja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88" name="Rectangle 10"/>
            <p:cNvSpPr>
              <a:spLocks noChangeArrowheads="1"/>
            </p:cNvSpPr>
            <p:nvPr/>
          </p:nvSpPr>
          <p:spPr bwMode="auto">
            <a:xfrm>
              <a:off x="2144" y="1393"/>
              <a:ext cx="72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Baja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89" name="Rectangle 11"/>
            <p:cNvSpPr>
              <a:spLocks noChangeArrowheads="1"/>
            </p:cNvSpPr>
            <p:nvPr/>
          </p:nvSpPr>
          <p:spPr bwMode="auto">
            <a:xfrm>
              <a:off x="2864" y="1393"/>
              <a:ext cx="64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Baja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0" name="Rectangle 12"/>
            <p:cNvSpPr>
              <a:spLocks noChangeArrowheads="1"/>
            </p:cNvSpPr>
            <p:nvPr/>
          </p:nvSpPr>
          <p:spPr bwMode="auto">
            <a:xfrm>
              <a:off x="3512" y="1393"/>
              <a:ext cx="100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Alta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1" name="Rectangle 13"/>
            <p:cNvSpPr>
              <a:spLocks noChangeArrowheads="1"/>
            </p:cNvSpPr>
            <p:nvPr/>
          </p:nvSpPr>
          <p:spPr bwMode="auto">
            <a:xfrm>
              <a:off x="28" y="1854"/>
              <a:ext cx="1180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Tiempo de procesamiento  (h)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2" name="Rectangle 14"/>
            <p:cNvSpPr>
              <a:spLocks noChangeArrowheads="1"/>
            </p:cNvSpPr>
            <p:nvPr/>
          </p:nvSpPr>
          <p:spPr bwMode="auto">
            <a:xfrm>
              <a:off x="1208" y="1854"/>
              <a:ext cx="936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12 - 24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3" name="Rectangle 15"/>
            <p:cNvSpPr>
              <a:spLocks noChangeArrowheads="1"/>
            </p:cNvSpPr>
            <p:nvPr/>
          </p:nvSpPr>
          <p:spPr bwMode="auto">
            <a:xfrm>
              <a:off x="2144" y="1854"/>
              <a:ext cx="720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10 - 24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4" name="Rectangle 16"/>
            <p:cNvSpPr>
              <a:spLocks noChangeArrowheads="1"/>
            </p:cNvSpPr>
            <p:nvPr/>
          </p:nvSpPr>
          <p:spPr bwMode="auto">
            <a:xfrm>
              <a:off x="2864" y="1854"/>
              <a:ext cx="648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6 - 12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5" name="Rectangle 17"/>
            <p:cNvSpPr>
              <a:spLocks noChangeArrowheads="1"/>
            </p:cNvSpPr>
            <p:nvPr/>
          </p:nvSpPr>
          <p:spPr bwMode="auto">
            <a:xfrm>
              <a:off x="3512" y="1854"/>
              <a:ext cx="1008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1+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6" name="Rectangle 18"/>
            <p:cNvSpPr>
              <a:spLocks noChangeArrowheads="1"/>
            </p:cNvSpPr>
            <p:nvPr/>
          </p:nvSpPr>
          <p:spPr bwMode="auto">
            <a:xfrm>
              <a:off x="28" y="2661"/>
              <a:ext cx="118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Purificación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7" name="Rectangle 19"/>
            <p:cNvSpPr>
              <a:spLocks noChangeArrowheads="1"/>
            </p:cNvSpPr>
            <p:nvPr/>
          </p:nvSpPr>
          <p:spPr bwMode="auto">
            <a:xfrm>
              <a:off x="1208" y="2661"/>
              <a:ext cx="936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 Alta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8" name="Rectangle 20"/>
            <p:cNvSpPr>
              <a:spLocks noChangeArrowheads="1"/>
            </p:cNvSpPr>
            <p:nvPr/>
          </p:nvSpPr>
          <p:spPr bwMode="auto">
            <a:xfrm>
              <a:off x="2144" y="2661"/>
              <a:ext cx="72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Alta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599" name="Rectangle 21"/>
            <p:cNvSpPr>
              <a:spLocks noChangeArrowheads="1"/>
            </p:cNvSpPr>
            <p:nvPr/>
          </p:nvSpPr>
          <p:spPr bwMode="auto">
            <a:xfrm>
              <a:off x="2864" y="2661"/>
              <a:ext cx="64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Baja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0" name="Rectangle 22"/>
            <p:cNvSpPr>
              <a:spLocks noChangeArrowheads="1"/>
            </p:cNvSpPr>
            <p:nvPr/>
          </p:nvSpPr>
          <p:spPr bwMode="auto">
            <a:xfrm>
              <a:off x="3512" y="2661"/>
              <a:ext cx="100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Muy alta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1" name="Rectangle 23"/>
            <p:cNvSpPr>
              <a:spLocks noChangeArrowheads="1"/>
            </p:cNvSpPr>
            <p:nvPr/>
          </p:nvSpPr>
          <p:spPr bwMode="auto">
            <a:xfrm>
              <a:off x="28" y="3122"/>
              <a:ext cx="118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Producción/lote (kg)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2" name="Rectangle 24"/>
            <p:cNvSpPr>
              <a:spLocks noChangeArrowheads="1"/>
            </p:cNvSpPr>
            <p:nvPr/>
          </p:nvSpPr>
          <p:spPr bwMode="auto">
            <a:xfrm>
              <a:off x="1208" y="3122"/>
              <a:ext cx="936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Hasta 24000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3" name="Rectangle 25"/>
            <p:cNvSpPr>
              <a:spLocks noChangeArrowheads="1"/>
            </p:cNvSpPr>
            <p:nvPr/>
          </p:nvSpPr>
          <p:spPr bwMode="auto">
            <a:xfrm>
              <a:off x="2144" y="3122"/>
              <a:ext cx="72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Hasta 8000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4" name="Rectangle 26"/>
            <p:cNvSpPr>
              <a:spLocks noChangeArrowheads="1"/>
            </p:cNvSpPr>
            <p:nvPr/>
          </p:nvSpPr>
          <p:spPr bwMode="auto">
            <a:xfrm>
              <a:off x="2864" y="3122"/>
              <a:ext cx="6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Hasta 400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5" name="Rectangle 27"/>
            <p:cNvSpPr>
              <a:spLocks noChangeArrowheads="1"/>
            </p:cNvSpPr>
            <p:nvPr/>
          </p:nvSpPr>
          <p:spPr bwMode="auto">
            <a:xfrm>
              <a:off x="3512" y="3122"/>
              <a:ext cx="100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Hasta 3+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6" name="Rectangle 28"/>
            <p:cNvSpPr>
              <a:spLocks noChangeArrowheads="1"/>
            </p:cNvSpPr>
            <p:nvPr/>
          </p:nvSpPr>
          <p:spPr bwMode="auto">
            <a:xfrm>
              <a:off x="28" y="3756"/>
              <a:ext cx="118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DSP por lote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7" name="Rectangle 29"/>
            <p:cNvSpPr>
              <a:spLocks noChangeArrowheads="1"/>
            </p:cNvSpPr>
            <p:nvPr/>
          </p:nvSpPr>
          <p:spPr bwMode="auto">
            <a:xfrm>
              <a:off x="1208" y="3756"/>
              <a:ext cx="936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Continua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8" name="Rectangle 30"/>
            <p:cNvSpPr>
              <a:spLocks noChangeArrowheads="1"/>
            </p:cNvSpPr>
            <p:nvPr/>
          </p:nvSpPr>
          <p:spPr bwMode="auto">
            <a:xfrm>
              <a:off x="2144" y="3756"/>
              <a:ext cx="72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Continua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09" name="Rectangle 31"/>
            <p:cNvSpPr>
              <a:spLocks noChangeArrowheads="1"/>
            </p:cNvSpPr>
            <p:nvPr/>
          </p:nvSpPr>
          <p:spPr bwMode="auto">
            <a:xfrm>
              <a:off x="2864" y="3756"/>
              <a:ext cx="64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Continua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10" name="Rectangle 32"/>
            <p:cNvSpPr>
              <a:spLocks noChangeArrowheads="1"/>
            </p:cNvSpPr>
            <p:nvPr/>
          </p:nvSpPr>
          <p:spPr bwMode="auto">
            <a:xfrm>
              <a:off x="3512" y="3756"/>
              <a:ext cx="100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Usualmente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11" name="Rectangle 33"/>
            <p:cNvSpPr>
              <a:spLocks noChangeArrowheads="1"/>
            </p:cNvSpPr>
            <p:nvPr/>
          </p:nvSpPr>
          <p:spPr bwMode="auto">
            <a:xfrm>
              <a:off x="28" y="4217"/>
              <a:ext cx="118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Número de etapas DSP</a:t>
              </a:r>
              <a:endParaRPr lang="es-ES" sz="1200">
                <a:cs typeface="Times New Roman" pitchFamily="18" charset="0"/>
              </a:endParaRPr>
            </a:p>
            <a:p>
              <a:pPr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12" name="Rectangle 34"/>
            <p:cNvSpPr>
              <a:spLocks noChangeArrowheads="1"/>
            </p:cNvSpPr>
            <p:nvPr/>
          </p:nvSpPr>
          <p:spPr bwMode="auto">
            <a:xfrm>
              <a:off x="1208" y="4217"/>
              <a:ext cx="936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5 - 10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13" name="Rectangle 35"/>
            <p:cNvSpPr>
              <a:spLocks noChangeArrowheads="1"/>
            </p:cNvSpPr>
            <p:nvPr/>
          </p:nvSpPr>
          <p:spPr bwMode="auto">
            <a:xfrm>
              <a:off x="2144" y="4217"/>
              <a:ext cx="72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5 - 7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14" name="Rectangle 36"/>
            <p:cNvSpPr>
              <a:spLocks noChangeArrowheads="1"/>
            </p:cNvSpPr>
            <p:nvPr/>
          </p:nvSpPr>
          <p:spPr bwMode="auto">
            <a:xfrm>
              <a:off x="2864" y="4217"/>
              <a:ext cx="6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3 - 6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sp>
          <p:nvSpPr>
            <p:cNvPr id="24615" name="Rectangle 37"/>
            <p:cNvSpPr>
              <a:spLocks noChangeArrowheads="1"/>
            </p:cNvSpPr>
            <p:nvPr/>
          </p:nvSpPr>
          <p:spPr bwMode="auto">
            <a:xfrm>
              <a:off x="3512" y="4217"/>
              <a:ext cx="100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8 - 14</a:t>
              </a:r>
              <a:endParaRPr lang="es-ES" sz="1200">
                <a:cs typeface="Times New Roman" pitchFamily="18" charset="0"/>
              </a:endParaRPr>
            </a:p>
            <a:p>
              <a:pPr algn="ctr" eaLnBrk="0" hangingPunct="0">
                <a:tabLst>
                  <a:tab pos="449263" algn="l"/>
                  <a:tab pos="898525" algn="l"/>
                  <a:tab pos="1349375" algn="l"/>
                  <a:tab pos="1798638" algn="l"/>
                  <a:tab pos="2247900" algn="l"/>
                  <a:tab pos="2697163" algn="l"/>
                  <a:tab pos="3146425" algn="l"/>
                  <a:tab pos="3597275" algn="l"/>
                  <a:tab pos="4046538" algn="l"/>
                  <a:tab pos="4495800" algn="l"/>
                  <a:tab pos="4945063" algn="l"/>
                  <a:tab pos="5394325" algn="l"/>
                  <a:tab pos="5486400" algn="l"/>
                </a:tabLst>
              </a:pPr>
              <a:endParaRPr lang="es-ES"/>
            </a:p>
          </p:txBody>
        </p:sp>
        <p:grpSp>
          <p:nvGrpSpPr>
            <p:cNvPr id="24616" name="Group 38"/>
            <p:cNvGrpSpPr>
              <a:grpSpLocks/>
            </p:cNvGrpSpPr>
            <p:nvPr/>
          </p:nvGrpSpPr>
          <p:grpSpPr bwMode="auto">
            <a:xfrm>
              <a:off x="0" y="0"/>
              <a:ext cx="1236" cy="759"/>
              <a:chOff x="0" y="0"/>
              <a:chExt cx="1236" cy="759"/>
            </a:xfrm>
          </p:grpSpPr>
          <p:sp>
            <p:nvSpPr>
              <p:cNvPr id="24644" name="Rectangle 39"/>
              <p:cNvSpPr>
                <a:spLocks noChangeArrowheads="1"/>
              </p:cNvSpPr>
              <p:nvPr/>
            </p:nvSpPr>
            <p:spPr bwMode="auto">
              <a:xfrm>
                <a:off x="28" y="0"/>
                <a:ext cx="1180" cy="7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4645" name="Rectangle 4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236" cy="759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617" name="Group 41"/>
            <p:cNvGrpSpPr>
              <a:grpSpLocks/>
            </p:cNvGrpSpPr>
            <p:nvPr/>
          </p:nvGrpSpPr>
          <p:grpSpPr bwMode="auto">
            <a:xfrm>
              <a:off x="1236" y="0"/>
              <a:ext cx="992" cy="759"/>
              <a:chOff x="1236" y="0"/>
              <a:chExt cx="992" cy="759"/>
            </a:xfrm>
          </p:grpSpPr>
          <p:sp>
            <p:nvSpPr>
              <p:cNvPr id="24642" name="Rectangle 42"/>
              <p:cNvSpPr>
                <a:spLocks noChangeArrowheads="1"/>
              </p:cNvSpPr>
              <p:nvPr/>
            </p:nvSpPr>
            <p:spPr bwMode="auto">
              <a:xfrm>
                <a:off x="1264" y="0"/>
                <a:ext cx="936" cy="7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 sz="1800" b="1" i="1">
                  <a:solidFill>
                    <a:srgbClr val="000080"/>
                  </a:solidFill>
                  <a:cs typeface="Times New Roman" pitchFamily="18" charset="0"/>
                </a:endParaRPr>
              </a:p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Productos Químicos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4643" name="Rectangle 43"/>
              <p:cNvSpPr>
                <a:spLocks noChangeArrowheads="1"/>
              </p:cNvSpPr>
              <p:nvPr/>
            </p:nvSpPr>
            <p:spPr bwMode="auto">
              <a:xfrm>
                <a:off x="1236" y="0"/>
                <a:ext cx="992" cy="759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618" name="Group 44"/>
            <p:cNvGrpSpPr>
              <a:grpSpLocks/>
            </p:cNvGrpSpPr>
            <p:nvPr/>
          </p:nvGrpSpPr>
          <p:grpSpPr bwMode="auto">
            <a:xfrm>
              <a:off x="2228" y="0"/>
              <a:ext cx="776" cy="759"/>
              <a:chOff x="2228" y="0"/>
              <a:chExt cx="776" cy="759"/>
            </a:xfrm>
          </p:grpSpPr>
          <p:sp>
            <p:nvSpPr>
              <p:cNvPr id="24640" name="Rectangle 45"/>
              <p:cNvSpPr>
                <a:spLocks noChangeArrowheads="1"/>
              </p:cNvSpPr>
              <p:nvPr/>
            </p:nvSpPr>
            <p:spPr bwMode="auto">
              <a:xfrm>
                <a:off x="2256" y="0"/>
                <a:ext cx="720" cy="7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bIns="0"/>
              <a:lstStyle/>
              <a:p>
                <a:pPr algn="ctr"/>
                <a:endParaRPr lang="es-ES" sz="1800" b="1" i="1">
                  <a:solidFill>
                    <a:srgbClr val="000080"/>
                  </a:solidFill>
                  <a:cs typeface="Times New Roman" pitchFamily="18" charset="0"/>
                </a:endParaRPr>
              </a:p>
              <a:p>
                <a:pPr algn="ctr"/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Antibiótico</a:t>
                </a:r>
              </a:p>
              <a:p>
                <a:pPr algn="ctr" eaLnBrk="0" hangingPunct="0"/>
                <a:endParaRPr lang="es-ES"/>
              </a:p>
            </p:txBody>
          </p:sp>
          <p:sp>
            <p:nvSpPr>
              <p:cNvPr id="24641" name="Rectangle 46"/>
              <p:cNvSpPr>
                <a:spLocks noChangeArrowheads="1"/>
              </p:cNvSpPr>
              <p:nvPr/>
            </p:nvSpPr>
            <p:spPr bwMode="auto">
              <a:xfrm>
                <a:off x="2228" y="0"/>
                <a:ext cx="776" cy="759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619" name="Group 47"/>
            <p:cNvGrpSpPr>
              <a:grpSpLocks/>
            </p:cNvGrpSpPr>
            <p:nvPr/>
          </p:nvGrpSpPr>
          <p:grpSpPr bwMode="auto">
            <a:xfrm>
              <a:off x="3004" y="0"/>
              <a:ext cx="704" cy="759"/>
              <a:chOff x="3004" y="0"/>
              <a:chExt cx="704" cy="759"/>
            </a:xfrm>
          </p:grpSpPr>
          <p:sp>
            <p:nvSpPr>
              <p:cNvPr id="24638" name="Rectangle 48"/>
              <p:cNvSpPr>
                <a:spLocks noChangeArrowheads="1"/>
              </p:cNvSpPr>
              <p:nvPr/>
            </p:nvSpPr>
            <p:spPr bwMode="auto">
              <a:xfrm>
                <a:off x="3032" y="0"/>
                <a:ext cx="648" cy="7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 sz="1800" b="1" i="1">
                  <a:solidFill>
                    <a:srgbClr val="000080"/>
                  </a:solidFill>
                  <a:cs typeface="Times New Roman" pitchFamily="18" charset="0"/>
                </a:endParaRPr>
              </a:p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Enzima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4639" name="Rectangle 49"/>
              <p:cNvSpPr>
                <a:spLocks noChangeArrowheads="1"/>
              </p:cNvSpPr>
              <p:nvPr/>
            </p:nvSpPr>
            <p:spPr bwMode="auto">
              <a:xfrm>
                <a:off x="3004" y="0"/>
                <a:ext cx="704" cy="759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620" name="Group 50"/>
            <p:cNvGrpSpPr>
              <a:grpSpLocks/>
            </p:cNvGrpSpPr>
            <p:nvPr/>
          </p:nvGrpSpPr>
          <p:grpSpPr bwMode="auto">
            <a:xfrm>
              <a:off x="3708" y="0"/>
              <a:ext cx="1064" cy="759"/>
              <a:chOff x="3708" y="0"/>
              <a:chExt cx="1064" cy="759"/>
            </a:xfrm>
          </p:grpSpPr>
          <p:sp>
            <p:nvSpPr>
              <p:cNvPr id="24636" name="Rectangle 51"/>
              <p:cNvSpPr>
                <a:spLocks noChangeArrowheads="1"/>
              </p:cNvSpPr>
              <p:nvPr/>
            </p:nvSpPr>
            <p:spPr bwMode="auto">
              <a:xfrm>
                <a:off x="3736" y="0"/>
                <a:ext cx="1008" cy="7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 sz="1800" b="1" i="1">
                  <a:solidFill>
                    <a:srgbClr val="000080"/>
                  </a:solidFill>
                  <a:cs typeface="Times New Roman" pitchFamily="18" charset="0"/>
                </a:endParaRPr>
              </a:p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Proteínas Terapeúticas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4637" name="Rectangle 52"/>
              <p:cNvSpPr>
                <a:spLocks noChangeArrowheads="1"/>
              </p:cNvSpPr>
              <p:nvPr/>
            </p:nvSpPr>
            <p:spPr bwMode="auto">
              <a:xfrm>
                <a:off x="3708" y="0"/>
                <a:ext cx="1064" cy="759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621" name="Group 53"/>
            <p:cNvGrpSpPr>
              <a:grpSpLocks/>
            </p:cNvGrpSpPr>
            <p:nvPr/>
          </p:nvGrpSpPr>
          <p:grpSpPr bwMode="auto">
            <a:xfrm>
              <a:off x="0" y="4851"/>
              <a:ext cx="1236" cy="403"/>
              <a:chOff x="0" y="4851"/>
              <a:chExt cx="1236" cy="403"/>
            </a:xfrm>
          </p:grpSpPr>
          <p:sp>
            <p:nvSpPr>
              <p:cNvPr id="24634" name="Rectangle 54"/>
              <p:cNvSpPr>
                <a:spLocks noChangeArrowheads="1"/>
              </p:cNvSpPr>
              <p:nvPr/>
            </p:nvSpPr>
            <p:spPr bwMode="auto">
              <a:xfrm>
                <a:off x="28" y="4851"/>
                <a:ext cx="1180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4635" name="Rectangle 55"/>
              <p:cNvSpPr>
                <a:spLocks noChangeArrowheads="1"/>
              </p:cNvSpPr>
              <p:nvPr/>
            </p:nvSpPr>
            <p:spPr bwMode="auto">
              <a:xfrm>
                <a:off x="0" y="4851"/>
                <a:ext cx="1236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622" name="Group 56"/>
            <p:cNvGrpSpPr>
              <a:grpSpLocks/>
            </p:cNvGrpSpPr>
            <p:nvPr/>
          </p:nvGrpSpPr>
          <p:grpSpPr bwMode="auto">
            <a:xfrm>
              <a:off x="1236" y="4851"/>
              <a:ext cx="992" cy="403"/>
              <a:chOff x="1236" y="4851"/>
              <a:chExt cx="992" cy="403"/>
            </a:xfrm>
          </p:grpSpPr>
          <p:sp>
            <p:nvSpPr>
              <p:cNvPr id="24632" name="Rectangle 57"/>
              <p:cNvSpPr>
                <a:spLocks noChangeArrowheads="1"/>
              </p:cNvSpPr>
              <p:nvPr/>
            </p:nvSpPr>
            <p:spPr bwMode="auto">
              <a:xfrm>
                <a:off x="1264" y="4851"/>
                <a:ext cx="936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4633" name="Rectangle 58"/>
              <p:cNvSpPr>
                <a:spLocks noChangeArrowheads="1"/>
              </p:cNvSpPr>
              <p:nvPr/>
            </p:nvSpPr>
            <p:spPr bwMode="auto">
              <a:xfrm>
                <a:off x="1236" y="4851"/>
                <a:ext cx="992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623" name="Group 59"/>
            <p:cNvGrpSpPr>
              <a:grpSpLocks/>
            </p:cNvGrpSpPr>
            <p:nvPr/>
          </p:nvGrpSpPr>
          <p:grpSpPr bwMode="auto">
            <a:xfrm>
              <a:off x="2228" y="4851"/>
              <a:ext cx="776" cy="403"/>
              <a:chOff x="2228" y="4851"/>
              <a:chExt cx="776" cy="403"/>
            </a:xfrm>
          </p:grpSpPr>
          <p:sp>
            <p:nvSpPr>
              <p:cNvPr id="24630" name="Rectangle 60"/>
              <p:cNvSpPr>
                <a:spLocks noChangeArrowheads="1"/>
              </p:cNvSpPr>
              <p:nvPr/>
            </p:nvSpPr>
            <p:spPr bwMode="auto">
              <a:xfrm>
                <a:off x="2256" y="4851"/>
                <a:ext cx="720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4631" name="Rectangle 61"/>
              <p:cNvSpPr>
                <a:spLocks noChangeArrowheads="1"/>
              </p:cNvSpPr>
              <p:nvPr/>
            </p:nvSpPr>
            <p:spPr bwMode="auto">
              <a:xfrm>
                <a:off x="2228" y="4851"/>
                <a:ext cx="776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624" name="Group 62"/>
            <p:cNvGrpSpPr>
              <a:grpSpLocks/>
            </p:cNvGrpSpPr>
            <p:nvPr/>
          </p:nvGrpSpPr>
          <p:grpSpPr bwMode="auto">
            <a:xfrm>
              <a:off x="3004" y="4851"/>
              <a:ext cx="704" cy="403"/>
              <a:chOff x="3004" y="4851"/>
              <a:chExt cx="704" cy="403"/>
            </a:xfrm>
          </p:grpSpPr>
          <p:sp>
            <p:nvSpPr>
              <p:cNvPr id="24628" name="Rectangle 63"/>
              <p:cNvSpPr>
                <a:spLocks noChangeArrowheads="1"/>
              </p:cNvSpPr>
              <p:nvPr/>
            </p:nvSpPr>
            <p:spPr bwMode="auto">
              <a:xfrm>
                <a:off x="3032" y="4851"/>
                <a:ext cx="648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4629" name="Rectangle 64"/>
              <p:cNvSpPr>
                <a:spLocks noChangeArrowheads="1"/>
              </p:cNvSpPr>
              <p:nvPr/>
            </p:nvSpPr>
            <p:spPr bwMode="auto">
              <a:xfrm>
                <a:off x="3004" y="4851"/>
                <a:ext cx="704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625" name="Group 65"/>
            <p:cNvGrpSpPr>
              <a:grpSpLocks/>
            </p:cNvGrpSpPr>
            <p:nvPr/>
          </p:nvGrpSpPr>
          <p:grpSpPr bwMode="auto">
            <a:xfrm>
              <a:off x="3708" y="4851"/>
              <a:ext cx="1064" cy="403"/>
              <a:chOff x="3708" y="4851"/>
              <a:chExt cx="1064" cy="403"/>
            </a:xfrm>
          </p:grpSpPr>
          <p:sp>
            <p:nvSpPr>
              <p:cNvPr id="24626" name="Rectangle 66"/>
              <p:cNvSpPr>
                <a:spLocks noChangeArrowheads="1"/>
              </p:cNvSpPr>
              <p:nvPr/>
            </p:nvSpPr>
            <p:spPr bwMode="auto">
              <a:xfrm>
                <a:off x="3736" y="4851"/>
                <a:ext cx="1008" cy="4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200">
                    <a:cs typeface="Times New Roman" pitchFamily="18" charset="0"/>
                  </a:rPr>
                  <a:t> </a:t>
                </a: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4627" name="Rectangle 67"/>
              <p:cNvSpPr>
                <a:spLocks noChangeArrowheads="1"/>
              </p:cNvSpPr>
              <p:nvPr/>
            </p:nvSpPr>
            <p:spPr bwMode="auto">
              <a:xfrm>
                <a:off x="3708" y="4851"/>
                <a:ext cx="1064" cy="403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24579" name="Rectangle 68"/>
          <p:cNvSpPr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486400" algn="l"/>
              </a:tabLst>
            </a:pPr>
            <a:r>
              <a:rPr lang="es-ES_tradnl" sz="1800" b="1" u="sng">
                <a:solidFill>
                  <a:srgbClr val="000066"/>
                </a:solidFill>
                <a:cs typeface="Times New Roman" pitchFamily="18" charset="0"/>
              </a:rPr>
              <a:t>Parámetros típicos relacionados con DSP</a:t>
            </a:r>
          </a:p>
          <a:p>
            <a:pPr eaLnBrk="0" hangingPunct="0">
              <a:tabLst>
                <a:tab pos="449263" algn="l"/>
                <a:tab pos="898525" algn="l"/>
                <a:tab pos="1349375" algn="l"/>
                <a:tab pos="1798638" algn="l"/>
                <a:tab pos="2247900" algn="l"/>
                <a:tab pos="2697163" algn="l"/>
                <a:tab pos="3146425" algn="l"/>
                <a:tab pos="3597275" algn="l"/>
                <a:tab pos="4046538" algn="l"/>
                <a:tab pos="4495800" algn="l"/>
                <a:tab pos="4945063" algn="l"/>
                <a:tab pos="5394325" algn="l"/>
                <a:tab pos="5486400" algn="l"/>
              </a:tabLst>
            </a:pPr>
            <a:endParaRPr lang="es-ES_tradnl" sz="1800" b="1" u="sng">
              <a:solidFill>
                <a:srgbClr val="000066"/>
              </a:solidFill>
            </a:endParaRPr>
          </a:p>
        </p:txBody>
      </p:sp>
      <p:sp>
        <p:nvSpPr>
          <p:cNvPr id="24580" name="Oval 69"/>
          <p:cNvSpPr>
            <a:spLocks noChangeArrowheads="1"/>
          </p:cNvSpPr>
          <p:nvPr/>
        </p:nvSpPr>
        <p:spPr bwMode="auto">
          <a:xfrm>
            <a:off x="6934200" y="5867400"/>
            <a:ext cx="1676400" cy="762000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228600" y="838200"/>
            <a:ext cx="8915400" cy="6194425"/>
            <a:chOff x="0" y="0"/>
            <a:chExt cx="4540" cy="7262"/>
          </a:xfrm>
        </p:grpSpPr>
        <p:sp>
          <p:nvSpPr>
            <p:cNvPr id="25604" name="Rectangle 3"/>
            <p:cNvSpPr>
              <a:spLocks noChangeArrowheads="1"/>
            </p:cNvSpPr>
            <p:nvPr/>
          </p:nvSpPr>
          <p:spPr bwMode="auto">
            <a:xfrm>
              <a:off x="28" y="461"/>
              <a:ext cx="13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Agua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05" name="Rectangle 4"/>
            <p:cNvSpPr>
              <a:spLocks noChangeArrowheads="1"/>
            </p:cNvSpPr>
            <p:nvPr/>
          </p:nvSpPr>
          <p:spPr bwMode="auto">
            <a:xfrm>
              <a:off x="1376" y="461"/>
              <a:ext cx="122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900 + g/l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06" name="Rectangle 5"/>
            <p:cNvSpPr>
              <a:spLocks noChangeArrowheads="1"/>
            </p:cNvSpPr>
            <p:nvPr/>
          </p:nvSpPr>
          <p:spPr bwMode="auto">
            <a:xfrm>
              <a:off x="2600" y="461"/>
              <a:ext cx="180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Mayor costo de separación para productos de bajo valor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07" name="Rectangle 6"/>
            <p:cNvSpPr>
              <a:spLocks noChangeArrowheads="1"/>
            </p:cNvSpPr>
            <p:nvPr/>
          </p:nvSpPr>
          <p:spPr bwMode="auto">
            <a:xfrm>
              <a:off x="28" y="1095"/>
              <a:ext cx="13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Materia celular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08" name="Rectangle 7"/>
            <p:cNvSpPr>
              <a:spLocks noChangeArrowheads="1"/>
            </p:cNvSpPr>
            <p:nvPr/>
          </p:nvSpPr>
          <p:spPr bwMode="auto">
            <a:xfrm>
              <a:off x="1376" y="1095"/>
              <a:ext cx="122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20 - 100 g/l 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09" name="Rectangle 8"/>
            <p:cNvSpPr>
              <a:spLocks noChangeArrowheads="1"/>
            </p:cNvSpPr>
            <p:nvPr/>
          </p:nvSpPr>
          <p:spPr bwMode="auto">
            <a:xfrm>
              <a:off x="2600" y="1095"/>
              <a:ext cx="180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Desecho, reciclado o producto</a:t>
              </a:r>
              <a:endParaRPr lang="es-ES"/>
            </a:p>
          </p:txBody>
        </p:sp>
        <p:sp>
          <p:nvSpPr>
            <p:cNvPr id="25610" name="Rectangle 9"/>
            <p:cNvSpPr>
              <a:spLocks noChangeArrowheads="1"/>
            </p:cNvSpPr>
            <p:nvPr/>
          </p:nvSpPr>
          <p:spPr bwMode="auto">
            <a:xfrm>
              <a:off x="28" y="1729"/>
              <a:ext cx="1348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Producto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11" name="Rectangle 10"/>
            <p:cNvSpPr>
              <a:spLocks noChangeArrowheads="1"/>
            </p:cNvSpPr>
            <p:nvPr/>
          </p:nvSpPr>
          <p:spPr bwMode="auto">
            <a:xfrm>
              <a:off x="1376" y="1729"/>
              <a:ext cx="1224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Hasta 120 g/l                              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12" name="Rectangle 11"/>
            <p:cNvSpPr>
              <a:spLocks noChangeArrowheads="1"/>
            </p:cNvSpPr>
            <p:nvPr/>
          </p:nvSpPr>
          <p:spPr bwMode="auto">
            <a:xfrm>
              <a:off x="2600" y="1729"/>
              <a:ext cx="1800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/>
              <a:endParaRPr lang="es-ES"/>
            </a:p>
          </p:txBody>
        </p:sp>
        <p:sp>
          <p:nvSpPr>
            <p:cNvPr id="25613" name="Rectangle 12"/>
            <p:cNvSpPr>
              <a:spLocks noChangeArrowheads="1"/>
            </p:cNvSpPr>
            <p:nvPr/>
          </p:nvSpPr>
          <p:spPr bwMode="auto">
            <a:xfrm>
              <a:off x="28" y="2190"/>
              <a:ext cx="13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Sales inorgánicas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14" name="Rectangle 13"/>
            <p:cNvSpPr>
              <a:spLocks noChangeArrowheads="1"/>
            </p:cNvSpPr>
            <p:nvPr/>
          </p:nvSpPr>
          <p:spPr bwMode="auto">
            <a:xfrm>
              <a:off x="1376" y="2190"/>
              <a:ext cx="122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Trazas hasta 10 g/l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15" name="Rectangle 14"/>
            <p:cNvSpPr>
              <a:spLocks noChangeArrowheads="1"/>
            </p:cNvSpPr>
            <p:nvPr/>
          </p:nvSpPr>
          <p:spPr bwMode="auto">
            <a:xfrm>
              <a:off x="2600" y="2190"/>
              <a:ext cx="180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Usualmente removidas con el medio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16" name="Rectangle 15"/>
            <p:cNvSpPr>
              <a:spLocks noChangeArrowheads="1"/>
            </p:cNvSpPr>
            <p:nvPr/>
          </p:nvSpPr>
          <p:spPr bwMode="auto">
            <a:xfrm>
              <a:off x="28" y="2824"/>
              <a:ext cx="1348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Proteínas (no producto)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17" name="Rectangle 16"/>
            <p:cNvSpPr>
              <a:spLocks noChangeArrowheads="1"/>
            </p:cNvSpPr>
            <p:nvPr/>
          </p:nvSpPr>
          <p:spPr bwMode="auto">
            <a:xfrm>
              <a:off x="1376" y="2824"/>
              <a:ext cx="1224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Trazas hasta 3 g/l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18" name="Rectangle 17"/>
            <p:cNvSpPr>
              <a:spLocks noChangeArrowheads="1"/>
            </p:cNvSpPr>
            <p:nvPr/>
          </p:nvSpPr>
          <p:spPr bwMode="auto">
            <a:xfrm>
              <a:off x="2600" y="2824"/>
              <a:ext cx="1800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Problema de remoción mayor con productos enzimáticos intracelulares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19" name="Rectangle 18"/>
            <p:cNvSpPr>
              <a:spLocks noChangeArrowheads="1"/>
            </p:cNvSpPr>
            <p:nvPr/>
          </p:nvSpPr>
          <p:spPr bwMode="auto">
            <a:xfrm>
              <a:off x="28" y="3804"/>
              <a:ext cx="1348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Acidos nucleicos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0" name="Rectangle 19"/>
            <p:cNvSpPr>
              <a:spLocks noChangeArrowheads="1"/>
            </p:cNvSpPr>
            <p:nvPr/>
          </p:nvSpPr>
          <p:spPr bwMode="auto">
            <a:xfrm>
              <a:off x="1376" y="3804"/>
              <a:ext cx="1224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Trazas hasta 6 g/l (ICP)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1" name="Rectangle 20"/>
            <p:cNvSpPr>
              <a:spLocks noChangeArrowheads="1"/>
            </p:cNvSpPr>
            <p:nvPr/>
          </p:nvSpPr>
          <p:spPr bwMode="auto">
            <a:xfrm>
              <a:off x="2600" y="3804"/>
              <a:ext cx="1800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Problema de remoción mayor para proteínas intracelulares o productos enzimáticos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2" name="Rectangle 21"/>
            <p:cNvSpPr>
              <a:spLocks noChangeArrowheads="1"/>
            </p:cNvSpPr>
            <p:nvPr/>
          </p:nvSpPr>
          <p:spPr bwMode="auto">
            <a:xfrm>
              <a:off x="28" y="4784"/>
              <a:ext cx="13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Polisacáridos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3" name="Rectangle 22"/>
            <p:cNvSpPr>
              <a:spLocks noChangeArrowheads="1"/>
            </p:cNvSpPr>
            <p:nvPr/>
          </p:nvSpPr>
          <p:spPr bwMode="auto">
            <a:xfrm>
              <a:off x="1376" y="4784"/>
              <a:ext cx="122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1% + (ICP)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4" name="Rectangle 23"/>
            <p:cNvSpPr>
              <a:spLocks noChangeArrowheads="1"/>
            </p:cNvSpPr>
            <p:nvPr/>
          </p:nvSpPr>
          <p:spPr bwMode="auto">
            <a:xfrm>
              <a:off x="2600" y="4784"/>
              <a:ext cx="180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Usualmente removidos con el medio, medios residuales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5" name="Rectangle 24"/>
            <p:cNvSpPr>
              <a:spLocks noChangeArrowheads="1"/>
            </p:cNvSpPr>
            <p:nvPr/>
          </p:nvSpPr>
          <p:spPr bwMode="auto">
            <a:xfrm>
              <a:off x="28" y="5418"/>
              <a:ext cx="1348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Productos orgánicos (color)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6" name="Rectangle 25"/>
            <p:cNvSpPr>
              <a:spLocks noChangeArrowheads="1"/>
            </p:cNvSpPr>
            <p:nvPr/>
          </p:nvSpPr>
          <p:spPr bwMode="auto">
            <a:xfrm>
              <a:off x="1376" y="5418"/>
              <a:ext cx="1224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Trazas en bajo contenido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7" name="Rectangle 26"/>
            <p:cNvSpPr>
              <a:spLocks noChangeArrowheads="1"/>
            </p:cNvSpPr>
            <p:nvPr/>
          </p:nvSpPr>
          <p:spPr bwMode="auto">
            <a:xfrm>
              <a:off x="2600" y="5418"/>
              <a:ext cx="1800" cy="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De materias primas (por ejemplo,  melaza) y los microorganismos mismos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8" name="Rectangle 27"/>
            <p:cNvSpPr>
              <a:spLocks noChangeArrowheads="1"/>
            </p:cNvSpPr>
            <p:nvPr/>
          </p:nvSpPr>
          <p:spPr bwMode="auto">
            <a:xfrm>
              <a:off x="28" y="6225"/>
              <a:ext cx="1348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Sólidos orgánicos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29" name="Rectangle 28"/>
            <p:cNvSpPr>
              <a:spLocks noChangeArrowheads="1"/>
            </p:cNvSpPr>
            <p:nvPr/>
          </p:nvSpPr>
          <p:spPr bwMode="auto">
            <a:xfrm>
              <a:off x="1376" y="6225"/>
              <a:ext cx="1224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Bajo contenido</a:t>
              </a:r>
              <a:endParaRPr lang="es-ES" sz="1200">
                <a:cs typeface="Times New Roman" pitchFamily="18" charset="0"/>
              </a:endParaRPr>
            </a:p>
            <a:p>
              <a:pPr eaLnBrk="0" hangingPunct="0"/>
              <a:endParaRPr lang="es-ES"/>
            </a:p>
          </p:txBody>
        </p:sp>
        <p:sp>
          <p:nvSpPr>
            <p:cNvPr id="25630" name="Rectangle 29"/>
            <p:cNvSpPr>
              <a:spLocks noChangeArrowheads="1"/>
            </p:cNvSpPr>
            <p:nvPr/>
          </p:nvSpPr>
          <p:spPr bwMode="auto">
            <a:xfrm>
              <a:off x="2600" y="6225"/>
              <a:ext cx="1800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endParaRPr lang="es-ES" sz="1800">
                <a:solidFill>
                  <a:srgbClr val="000080"/>
                </a:solidFill>
                <a:cs typeface="Times New Roman" pitchFamily="18" charset="0"/>
              </a:endParaRPr>
            </a:p>
            <a:p>
              <a:pPr algn="just"/>
              <a:r>
                <a:rPr lang="es-ES" sz="1800">
                  <a:solidFill>
                    <a:srgbClr val="000080"/>
                  </a:solidFill>
                  <a:cs typeface="Times New Roman" pitchFamily="18" charset="0"/>
                </a:rPr>
                <a:t>Del medio</a:t>
              </a:r>
              <a:endParaRPr lang="es-ES"/>
            </a:p>
          </p:txBody>
        </p:sp>
        <p:sp>
          <p:nvSpPr>
            <p:cNvPr id="25631" name="Rectangle 30"/>
            <p:cNvSpPr>
              <a:spLocks noChangeArrowheads="1"/>
            </p:cNvSpPr>
            <p:nvPr/>
          </p:nvSpPr>
          <p:spPr bwMode="auto">
            <a:xfrm>
              <a:off x="28" y="6859"/>
              <a:ext cx="1348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/>
              <a:endParaRPr lang="es-ES"/>
            </a:p>
          </p:txBody>
        </p:sp>
        <p:sp>
          <p:nvSpPr>
            <p:cNvPr id="25632" name="Rectangle 31"/>
            <p:cNvSpPr>
              <a:spLocks noChangeArrowheads="1"/>
            </p:cNvSpPr>
            <p:nvPr/>
          </p:nvSpPr>
          <p:spPr bwMode="auto">
            <a:xfrm>
              <a:off x="1376" y="6859"/>
              <a:ext cx="1224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/>
              <a:endParaRPr lang="es-ES"/>
            </a:p>
          </p:txBody>
        </p:sp>
        <p:sp>
          <p:nvSpPr>
            <p:cNvPr id="25633" name="Rectangle 32"/>
            <p:cNvSpPr>
              <a:spLocks noChangeArrowheads="1"/>
            </p:cNvSpPr>
            <p:nvPr/>
          </p:nvSpPr>
          <p:spPr bwMode="auto">
            <a:xfrm>
              <a:off x="2600" y="6859"/>
              <a:ext cx="1800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200">
                  <a:cs typeface="Times New Roman" pitchFamily="18" charset="0"/>
                </a:rPr>
                <a:t> </a:t>
              </a:r>
            </a:p>
            <a:p>
              <a:pPr eaLnBrk="0" hangingPunct="0"/>
              <a:endParaRPr lang="es-ES"/>
            </a:p>
          </p:txBody>
        </p:sp>
        <p:grpSp>
          <p:nvGrpSpPr>
            <p:cNvPr id="25634" name="Group 33"/>
            <p:cNvGrpSpPr>
              <a:grpSpLocks/>
            </p:cNvGrpSpPr>
            <p:nvPr/>
          </p:nvGrpSpPr>
          <p:grpSpPr bwMode="auto">
            <a:xfrm>
              <a:off x="0" y="0"/>
              <a:ext cx="1404" cy="461"/>
              <a:chOff x="0" y="0"/>
              <a:chExt cx="1404" cy="461"/>
            </a:xfrm>
          </p:grpSpPr>
          <p:sp>
            <p:nvSpPr>
              <p:cNvPr id="25641" name="Rectangle 34"/>
              <p:cNvSpPr>
                <a:spLocks noChangeArrowheads="1"/>
              </p:cNvSpPr>
              <p:nvPr/>
            </p:nvSpPr>
            <p:spPr bwMode="auto">
              <a:xfrm>
                <a:off x="28" y="0"/>
                <a:ext cx="1348" cy="4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Componente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5642" name="Rectangle 3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04" cy="461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5635" name="Group 36"/>
            <p:cNvGrpSpPr>
              <a:grpSpLocks/>
            </p:cNvGrpSpPr>
            <p:nvPr/>
          </p:nvGrpSpPr>
          <p:grpSpPr bwMode="auto">
            <a:xfrm>
              <a:off x="1404" y="0"/>
              <a:ext cx="1280" cy="461"/>
              <a:chOff x="1404" y="0"/>
              <a:chExt cx="1280" cy="461"/>
            </a:xfrm>
          </p:grpSpPr>
          <p:sp>
            <p:nvSpPr>
              <p:cNvPr id="25639" name="Rectangle 37"/>
              <p:cNvSpPr>
                <a:spLocks noChangeArrowheads="1"/>
              </p:cNvSpPr>
              <p:nvPr/>
            </p:nvSpPr>
            <p:spPr bwMode="auto">
              <a:xfrm>
                <a:off x="1432" y="0"/>
                <a:ext cx="1224" cy="4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Concentración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5640" name="Rectangle 38"/>
              <p:cNvSpPr>
                <a:spLocks noChangeArrowheads="1"/>
              </p:cNvSpPr>
              <p:nvPr/>
            </p:nvSpPr>
            <p:spPr bwMode="auto">
              <a:xfrm>
                <a:off x="1404" y="0"/>
                <a:ext cx="1280" cy="461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5636" name="Group 39"/>
            <p:cNvGrpSpPr>
              <a:grpSpLocks/>
            </p:cNvGrpSpPr>
            <p:nvPr/>
          </p:nvGrpSpPr>
          <p:grpSpPr bwMode="auto">
            <a:xfrm>
              <a:off x="2684" y="0"/>
              <a:ext cx="1856" cy="461"/>
              <a:chOff x="2684" y="0"/>
              <a:chExt cx="1856" cy="461"/>
            </a:xfrm>
          </p:grpSpPr>
          <p:sp>
            <p:nvSpPr>
              <p:cNvPr id="25637" name="Rectangle 40"/>
              <p:cNvSpPr>
                <a:spLocks noChangeArrowheads="1"/>
              </p:cNvSpPr>
              <p:nvPr/>
            </p:nvSpPr>
            <p:spPr bwMode="auto">
              <a:xfrm>
                <a:off x="2712" y="0"/>
                <a:ext cx="1800" cy="4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r>
                  <a:rPr lang="es-ES" sz="1800" b="1" i="1">
                    <a:solidFill>
                      <a:srgbClr val="000080"/>
                    </a:solidFill>
                    <a:cs typeface="Times New Roman" pitchFamily="18" charset="0"/>
                  </a:rPr>
                  <a:t>Comentario</a:t>
                </a:r>
                <a:endParaRPr lang="es-ES" sz="1200">
                  <a:cs typeface="Times New Roman" pitchFamily="18" charset="0"/>
                </a:endParaRPr>
              </a:p>
              <a:p>
                <a:pPr algn="ctr" eaLnBrk="0" hangingPunct="0">
                  <a:tabLst>
                    <a:tab pos="449263" algn="l"/>
                    <a:tab pos="898525" algn="l"/>
                    <a:tab pos="1349375" algn="l"/>
                    <a:tab pos="1798638" algn="l"/>
                    <a:tab pos="2247900" algn="l"/>
                    <a:tab pos="2697163" algn="l"/>
                    <a:tab pos="3146425" algn="l"/>
                    <a:tab pos="3597275" algn="l"/>
                    <a:tab pos="4046538" algn="l"/>
                    <a:tab pos="4495800" algn="l"/>
                    <a:tab pos="4945063" algn="l"/>
                    <a:tab pos="5394325" algn="l"/>
                    <a:tab pos="5486400" algn="l"/>
                  </a:tabLst>
                </a:pPr>
                <a:endParaRPr lang="es-ES"/>
              </a:p>
            </p:txBody>
          </p:sp>
          <p:sp>
            <p:nvSpPr>
              <p:cNvPr id="25638" name="Rectangle 41"/>
              <p:cNvSpPr>
                <a:spLocks noChangeArrowheads="1"/>
              </p:cNvSpPr>
              <p:nvPr/>
            </p:nvSpPr>
            <p:spPr bwMode="auto">
              <a:xfrm>
                <a:off x="2684" y="0"/>
                <a:ext cx="1856" cy="461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25603" name="Text Box 42"/>
          <p:cNvSpPr txBox="1">
            <a:spLocks noChangeArrowheads="1"/>
          </p:cNvSpPr>
          <p:nvPr/>
        </p:nvSpPr>
        <p:spPr bwMode="auto">
          <a:xfrm>
            <a:off x="838200" y="152400"/>
            <a:ext cx="800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u="sng">
                <a:solidFill>
                  <a:srgbClr val="000066"/>
                </a:solidFill>
                <a:cs typeface="Times New Roman" pitchFamily="18" charset="0"/>
              </a:rPr>
              <a:t>Composición de una Corriente de Entrada a DSP</a:t>
            </a:r>
            <a:endParaRPr lang="es-ES" b="1" u="sng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27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ES" sz="3200" b="1" u="sng" smtClean="0">
                <a:solidFill>
                  <a:srgbClr val="000066"/>
                </a:solidFill>
              </a:rPr>
              <a:t>Productos Biotecnológicos de Interés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371600"/>
            <a:ext cx="7848600" cy="2286000"/>
          </a:xfrm>
        </p:spPr>
        <p:txBody>
          <a:bodyPr/>
          <a:lstStyle/>
          <a:p>
            <a:pPr lvl="1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 Biomasa </a:t>
            </a:r>
          </a:p>
          <a:p>
            <a:pPr lvl="3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Levadura 		Hongos</a:t>
            </a:r>
          </a:p>
          <a:p>
            <a:pPr lvl="3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Bacterias</a:t>
            </a:r>
          </a:p>
          <a:p>
            <a:pPr lvl="1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Virus </a:t>
            </a:r>
          </a:p>
          <a:p>
            <a:pPr lvl="3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 Adenovirus 		Herpes virus</a:t>
            </a:r>
          </a:p>
          <a:p>
            <a:pPr lvl="3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 Retrovirus 			Baculo virus</a:t>
            </a:r>
          </a:p>
          <a:p>
            <a:pPr lvl="3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 Adenoasociados</a:t>
            </a:r>
          </a:p>
          <a:p>
            <a:pPr lvl="1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 Metabolitos</a:t>
            </a:r>
          </a:p>
          <a:p>
            <a:pPr lvl="3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 Alcoholes 		Antibióticos</a:t>
            </a:r>
          </a:p>
          <a:p>
            <a:pPr lvl="3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 Ácidos </a:t>
            </a:r>
          </a:p>
          <a:p>
            <a:pPr lvl="1" algn="l" eaLnBrk="1" hangingPunct="1">
              <a:buFontTx/>
              <a:buChar char="–"/>
            </a:pPr>
            <a:r>
              <a:rPr lang="es-ES" smtClean="0">
                <a:solidFill>
                  <a:srgbClr val="000066"/>
                </a:solidFill>
              </a:rPr>
              <a:t> Proteínas </a:t>
            </a:r>
          </a:p>
          <a:p>
            <a:pPr algn="l" eaLnBrk="1" hangingPunct="1">
              <a:buFontTx/>
              <a:buChar char="•"/>
            </a:pPr>
            <a:endParaRPr lang="es-ES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468313" y="0"/>
            <a:ext cx="8153400" cy="743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228600" algn="ctr">
              <a:tabLst>
                <a:tab pos="685800" algn="l"/>
              </a:tabLst>
            </a:pPr>
            <a:r>
              <a:rPr lang="es-CL" b="1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PProcesos de Producción de Bioproductos</a:t>
            </a:r>
          </a:p>
          <a:p>
            <a:pPr indent="-228600" algn="ctr" eaLnBrk="0" hangingPunct="0">
              <a:tabLst>
                <a:tab pos="685800" algn="l"/>
              </a:tabLst>
            </a:pPr>
            <a:r>
              <a:rPr lang="es-CL" b="1"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CL" b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¿ Qué se desea?</a:t>
            </a:r>
          </a:p>
          <a:p>
            <a:pPr lvl="1" algn="just" eaLnBrk="0" hangingPunct="0">
              <a:tabLst>
                <a:tab pos="685800" algn="l"/>
              </a:tabLst>
            </a:pPr>
            <a:r>
              <a:rPr lang="es-CL" sz="1800">
                <a:latin typeface="Comic Sans MS" pitchFamily="66" charset="0"/>
                <a:cs typeface="Times New Roman" pitchFamily="18" charset="0"/>
              </a:rPr>
              <a:t>Desde una suspensión diluída se desea un productos biotecnológico con:</a:t>
            </a:r>
            <a:endParaRPr lang="es-CL" sz="1800" b="1">
              <a:latin typeface="Comic Sans MS" pitchFamily="66" charset="0"/>
              <a:cs typeface="Times New Roman" pitchFamily="18" charset="0"/>
            </a:endParaRPr>
          </a:p>
          <a:p>
            <a:pPr indent="-228600" eaLnBrk="0" hangingPunct="0">
              <a:tabLst>
                <a:tab pos="685800" algn="l"/>
              </a:tabLst>
            </a:pPr>
            <a:endParaRPr lang="es-CL" sz="1800">
              <a:latin typeface="Comic Sans MS" pitchFamily="66" charset="0"/>
              <a:cs typeface="Times New Roman" pitchFamily="18" charset="0"/>
            </a:endParaRPr>
          </a:p>
          <a:p>
            <a:pPr lvl="1" eaLnBrk="0" hangingPunct="0">
              <a:tabLst>
                <a:tab pos="685800" algn="l"/>
              </a:tabLst>
            </a:pPr>
            <a:r>
              <a:rPr lang="es-CL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- Máximo rendimiento</a:t>
            </a:r>
            <a:r>
              <a:rPr lang="es-CL" sz="1800">
                <a:latin typeface="Comic Sans MS" pitchFamily="66" charset="0"/>
                <a:cs typeface="Times New Roman" pitchFamily="18" charset="0"/>
              </a:rPr>
              <a:t> 	R = Pf/Pi</a:t>
            </a:r>
          </a:p>
          <a:p>
            <a:pPr lvl="1" eaLnBrk="0" hangingPunct="0">
              <a:tabLst>
                <a:tab pos="685800" algn="l"/>
              </a:tabLst>
            </a:pPr>
            <a:r>
              <a:rPr lang="es-CL" sz="1800">
                <a:latin typeface="Comic Sans MS" pitchFamily="66" charset="0"/>
                <a:cs typeface="Times New Roman" pitchFamily="18" charset="0"/>
              </a:rPr>
              <a:t>			         	Pf: Concentración Producto Final</a:t>
            </a:r>
            <a:endParaRPr lang="es-CL" sz="1800" b="1">
              <a:latin typeface="Comic Sans MS" pitchFamily="66" charset="0"/>
              <a:cs typeface="Times New Roman" pitchFamily="18" charset="0"/>
            </a:endParaRPr>
          </a:p>
          <a:p>
            <a:pPr lvl="1" eaLnBrk="0" hangingPunct="0">
              <a:tabLst>
                <a:tab pos="685800" algn="l"/>
              </a:tabLst>
            </a:pPr>
            <a:r>
              <a:rPr lang="es-CL" sz="1800" b="1">
                <a:latin typeface="Comic Sans MS" pitchFamily="66" charset="0"/>
                <a:cs typeface="Times New Roman" pitchFamily="18" charset="0"/>
              </a:rPr>
              <a:t>				</a:t>
            </a:r>
            <a:r>
              <a:rPr lang="es-CL" sz="1800">
                <a:latin typeface="Comic Sans MS" pitchFamily="66" charset="0"/>
                <a:cs typeface="Times New Roman" pitchFamily="18" charset="0"/>
              </a:rPr>
              <a:t>Pi : Concentración producto inicial</a:t>
            </a:r>
            <a:endParaRPr lang="es-CL" sz="1800" b="1">
              <a:latin typeface="Comic Sans MS" pitchFamily="66" charset="0"/>
              <a:cs typeface="Times New Roman" pitchFamily="18" charset="0"/>
            </a:endParaRPr>
          </a:p>
          <a:p>
            <a:pPr indent="-228600" algn="r" eaLnBrk="0" hangingPunct="0">
              <a:tabLst>
                <a:tab pos="685800" algn="l"/>
              </a:tabLst>
            </a:pPr>
            <a:endParaRPr lang="es-CL" sz="1800">
              <a:latin typeface="Comic Sans MS" pitchFamily="66" charset="0"/>
              <a:cs typeface="Times New Roman" pitchFamily="18" charset="0"/>
            </a:endParaRPr>
          </a:p>
          <a:p>
            <a:pPr lvl="1" algn="just" eaLnBrk="0" hangingPunct="0">
              <a:tabLst>
                <a:tab pos="685800" algn="l"/>
              </a:tabLst>
            </a:pPr>
            <a:r>
              <a:rPr lang="es-CL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- Máxima Pureza</a:t>
            </a:r>
            <a:r>
              <a:rPr lang="es-CL" sz="18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	</a:t>
            </a:r>
            <a:r>
              <a:rPr lang="es-CL" sz="1800">
                <a:latin typeface="Comic Sans MS" pitchFamily="66" charset="0"/>
                <a:cs typeface="Times New Roman" pitchFamily="18" charset="0"/>
              </a:rPr>
              <a:t>	Pureza = Pf / </a:t>
            </a:r>
            <a:r>
              <a:rPr lang="es-CL" sz="1800">
                <a:latin typeface="Symbol" pitchFamily="18" charset="2"/>
                <a:cs typeface="Times New Roman" pitchFamily="18" charset="0"/>
              </a:rPr>
              <a:t>S</a:t>
            </a:r>
            <a:r>
              <a:rPr lang="es-CL" sz="1800">
                <a:latin typeface="Comic Sans MS" pitchFamily="66" charset="0"/>
                <a:cs typeface="Times New Roman" pitchFamily="18" charset="0"/>
              </a:rPr>
              <a:t> P		</a:t>
            </a:r>
            <a:endParaRPr lang="es-CL" sz="1800" b="1">
              <a:latin typeface="Comic Sans MS" pitchFamily="66" charset="0"/>
              <a:cs typeface="Times New Roman" pitchFamily="18" charset="0"/>
            </a:endParaRPr>
          </a:p>
          <a:p>
            <a:pPr indent="-228600" algn="ctr" eaLnBrk="0" hangingPunct="0">
              <a:tabLst>
                <a:tab pos="685800" algn="l"/>
              </a:tabLst>
            </a:pPr>
            <a:endParaRPr lang="es-CL" sz="1800">
              <a:latin typeface="Symbol" pitchFamily="18" charset="2"/>
              <a:cs typeface="Times New Roman" pitchFamily="18" charset="0"/>
            </a:endParaRPr>
          </a:p>
          <a:p>
            <a:pPr indent="-228600" algn="ctr" eaLnBrk="0" hangingPunct="0">
              <a:tabLst>
                <a:tab pos="685800" algn="l"/>
              </a:tabLst>
            </a:pPr>
            <a:r>
              <a:rPr lang="es-CL" sz="1800">
                <a:latin typeface="Symbol" pitchFamily="18" charset="2"/>
                <a:cs typeface="Times New Roman" pitchFamily="18" charset="0"/>
              </a:rPr>
              <a:t>S</a:t>
            </a:r>
            <a:r>
              <a:rPr lang="es-CL" sz="1800">
                <a:latin typeface="Comic Sans MS" pitchFamily="66" charset="0"/>
                <a:cs typeface="Times New Roman" pitchFamily="18" charset="0"/>
              </a:rPr>
              <a:t> P: Sumatoria de la concentración de todos los compuestos presentes</a:t>
            </a:r>
            <a:endParaRPr lang="es-CL" sz="1800" b="1">
              <a:latin typeface="Comic Sans MS" pitchFamily="66" charset="0"/>
              <a:cs typeface="Times New Roman" pitchFamily="18" charset="0"/>
            </a:endParaRPr>
          </a:p>
          <a:p>
            <a:pPr indent="-228600" algn="just" eaLnBrk="0" hangingPunct="0">
              <a:tabLst>
                <a:tab pos="685800" algn="l"/>
              </a:tabLst>
            </a:pPr>
            <a:r>
              <a:rPr lang="es-CL" sz="1800" b="1">
                <a:latin typeface="Comic Sans MS" pitchFamily="66" charset="0"/>
                <a:cs typeface="Times New Roman" pitchFamily="18" charset="0"/>
              </a:rPr>
              <a:t> </a:t>
            </a:r>
          </a:p>
          <a:p>
            <a:pPr indent="-228600" algn="just" eaLnBrk="0" hangingPunct="0">
              <a:tabLst>
                <a:tab pos="685800" algn="l"/>
              </a:tabLst>
            </a:pPr>
            <a:r>
              <a:rPr lang="es-CL" sz="1800">
                <a:cs typeface="Times New Roman" pitchFamily="18" charset="0"/>
              </a:rPr>
              <a:t>-   </a:t>
            </a:r>
            <a:r>
              <a:rPr lang="es-CL" sz="1800">
                <a:solidFill>
                  <a:srgbClr val="FF0000"/>
                </a:solidFill>
                <a:cs typeface="Times New Roman" pitchFamily="18" charset="0"/>
              </a:rPr>
              <a:t>     </a:t>
            </a:r>
            <a:r>
              <a:rPr lang="es-CL" sz="2000">
                <a:solidFill>
                  <a:srgbClr val="FF0000"/>
                </a:solidFill>
                <a:cs typeface="Times New Roman" pitchFamily="18" charset="0"/>
              </a:rPr>
              <a:t>- </a:t>
            </a:r>
            <a:r>
              <a:rPr lang="es-CL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Producto con propiedades funcionales</a:t>
            </a:r>
            <a:endParaRPr lang="es-CL" sz="2000" b="1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indent="-228600" algn="just" eaLnBrk="0" hangingPunct="0">
              <a:tabLst>
                <a:tab pos="685800" algn="l"/>
              </a:tabLst>
            </a:pPr>
            <a:r>
              <a:rPr lang="es-CL" sz="1800">
                <a:latin typeface="Comic Sans MS" pitchFamily="66" charset="0"/>
                <a:cs typeface="Times New Roman" pitchFamily="18" charset="0"/>
              </a:rPr>
              <a:t> </a:t>
            </a:r>
            <a:endParaRPr lang="es-CL" sz="1800" b="1">
              <a:latin typeface="Comic Sans MS" pitchFamily="66" charset="0"/>
              <a:cs typeface="Times New Roman" pitchFamily="18" charset="0"/>
            </a:endParaRPr>
          </a:p>
          <a:p>
            <a:pPr lvl="1" algn="just" eaLnBrk="0" hangingPunct="0">
              <a:tabLst>
                <a:tab pos="685800" algn="l"/>
              </a:tabLst>
            </a:pPr>
            <a:r>
              <a:rPr lang="es-CL" sz="2000" b="1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Cumpliendo las condiciones de:</a:t>
            </a:r>
            <a:r>
              <a:rPr lang="es-CL" sz="1800">
                <a:cs typeface="Times New Roman" pitchFamily="18" charset="0"/>
              </a:rPr>
              <a:t> </a:t>
            </a:r>
            <a:r>
              <a:rPr lang="es-CL" sz="1800">
                <a:latin typeface="Comic Sans MS" pitchFamily="66" charset="0"/>
                <a:cs typeface="Times New Roman" pitchFamily="18" charset="0"/>
              </a:rPr>
              <a:t>Costo Razonable, dado que los costos de proceso son muy caros, siendo un porcentaje bastante significativo los equipos.</a:t>
            </a:r>
            <a:endParaRPr lang="es-CL" sz="1800" b="1">
              <a:latin typeface="Comic Sans MS" pitchFamily="66" charset="0"/>
              <a:cs typeface="Times New Roman" pitchFamily="18" charset="0"/>
            </a:endParaRPr>
          </a:p>
          <a:p>
            <a:pPr indent="-228600" algn="just" eaLnBrk="0" hangingPunct="0">
              <a:tabLst>
                <a:tab pos="685800" algn="l"/>
              </a:tabLst>
            </a:pPr>
            <a:r>
              <a:rPr lang="es-CL" sz="1800">
                <a:latin typeface="Comic Sans MS" pitchFamily="66" charset="0"/>
                <a:cs typeface="Times New Roman" pitchFamily="18" charset="0"/>
              </a:rPr>
              <a:t> </a:t>
            </a:r>
            <a:endParaRPr lang="es-CL" sz="1800" b="1">
              <a:latin typeface="Comic Sans MS" pitchFamily="66" charset="0"/>
              <a:cs typeface="Times New Roman" pitchFamily="18" charset="0"/>
            </a:endParaRPr>
          </a:p>
          <a:p>
            <a:pPr indent="-228600" algn="just" eaLnBrk="0" hangingPunct="0">
              <a:tabLst>
                <a:tab pos="685800" algn="l"/>
              </a:tabLst>
            </a:pPr>
            <a:r>
              <a:rPr lang="es-CL" sz="1200">
                <a:latin typeface="Comic Sans MS" pitchFamily="66" charset="0"/>
                <a:cs typeface="Times New Roman" pitchFamily="18" charset="0"/>
              </a:rPr>
              <a:t> </a:t>
            </a:r>
            <a:endParaRPr lang="es-CL" sz="1400" b="1">
              <a:latin typeface="Comic Sans MS" pitchFamily="66" charset="0"/>
              <a:cs typeface="Times New Roman" pitchFamily="18" charset="0"/>
            </a:endParaRPr>
          </a:p>
          <a:p>
            <a:pPr indent="-228600" eaLnBrk="0" hangingPunct="0">
              <a:tabLst>
                <a:tab pos="685800" algn="l"/>
              </a:tabLst>
            </a:pPr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latin typeface="Comic Sans MS" pitchFamily="66" charset="0"/>
              </a:rPr>
              <a:t>Clases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285860"/>
            <a:ext cx="7772400" cy="49704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CATEDRA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          LUNES 12:00-13:30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          VIERNES 12:00-13:30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AUXILIAR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          Miércoles 14:30-16:00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			Ejercicios todas las clases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			(Habrán excepciones)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4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400" dirty="0" smtClean="0">
                <a:latin typeface="Comic Sans MS" pitchFamily="66" charset="0"/>
              </a:rPr>
              <a:t>FECHA DE CONTROLES: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latin typeface="Comic Sans MS" pitchFamily="66" charset="0"/>
              </a:rPr>
              <a:t>CONTROL 1: </a:t>
            </a:r>
            <a:r>
              <a:rPr lang="es-ES" sz="2400" dirty="0" smtClean="0">
                <a:latin typeface="Comic Sans MS" pitchFamily="66" charset="0"/>
              </a:rPr>
              <a:t>(6s</a:t>
            </a:r>
            <a:r>
              <a:rPr lang="es-ES" sz="2400" dirty="0" smtClean="0">
                <a:latin typeface="Comic Sans MS" pitchFamily="66" charset="0"/>
              </a:rPr>
              <a:t>)  Miércoles </a:t>
            </a:r>
            <a:r>
              <a:rPr lang="es-ES" sz="2400" dirty="0" smtClean="0">
                <a:latin typeface="Comic Sans MS" pitchFamily="66" charset="0"/>
              </a:rPr>
              <a:t>29 </a:t>
            </a:r>
            <a:r>
              <a:rPr lang="es-ES" sz="2400" dirty="0" smtClean="0">
                <a:latin typeface="Comic Sans MS" pitchFamily="66" charset="0"/>
              </a:rPr>
              <a:t>de Septiembre 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latin typeface="Comic Sans MS" pitchFamily="66" charset="0"/>
              </a:rPr>
              <a:t>CONTROL 2: (10s)Miércoles  27 de Octubre 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latin typeface="Comic Sans MS" pitchFamily="66" charset="0"/>
              </a:rPr>
              <a:t>CONTROL 3: (14s)Miércoles 17 de Noviembre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28600" y="457200"/>
            <a:ext cx="8305800" cy="584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228600" algn="just" eaLnBrk="0" hangingPunct="0">
              <a:tabLst>
                <a:tab pos="685800" algn="l"/>
              </a:tabLst>
            </a:pPr>
            <a:r>
              <a:rPr lang="es-CL" sz="1800">
                <a:latin typeface="Comic Sans MS" pitchFamily="66" charset="0"/>
                <a:cs typeface="Times New Roman" pitchFamily="18" charset="0"/>
              </a:rPr>
              <a:t> </a:t>
            </a:r>
            <a:endParaRPr lang="es-CL" sz="1800" b="1">
              <a:latin typeface="Comic Sans MS" pitchFamily="66" charset="0"/>
              <a:cs typeface="Times New Roman" pitchFamily="18" charset="0"/>
            </a:endParaRPr>
          </a:p>
          <a:p>
            <a:pPr lvl="1" algn="ctr" eaLnBrk="0" hangingPunct="0">
              <a:tabLst>
                <a:tab pos="685800" algn="l"/>
              </a:tabLst>
            </a:pPr>
            <a:r>
              <a:rPr lang="es-CL" b="1" u="sng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Diseño del Proceso de recuperación y purificación </a:t>
            </a:r>
          </a:p>
          <a:p>
            <a:pPr lvl="1" algn="ctr" eaLnBrk="0" hangingPunct="0">
              <a:tabLst>
                <a:tab pos="685800" algn="l"/>
              </a:tabLst>
            </a:pPr>
            <a:r>
              <a:rPr lang="es-CL" b="1" u="sng">
                <a:solidFill>
                  <a:srgbClr val="000066"/>
                </a:solidFill>
                <a:latin typeface="Comic Sans MS" pitchFamily="66" charset="0"/>
                <a:cs typeface="Times New Roman" pitchFamily="18" charset="0"/>
              </a:rPr>
              <a:t>(Downstream  processing DSP)</a:t>
            </a:r>
          </a:p>
          <a:p>
            <a:pPr indent="-228600" algn="just" eaLnBrk="0" hangingPunct="0">
              <a:tabLst>
                <a:tab pos="685800" algn="l"/>
              </a:tabLst>
            </a:pPr>
            <a:r>
              <a:rPr lang="es-CL" sz="1800" b="1">
                <a:latin typeface="Comic Sans MS" pitchFamily="66" charset="0"/>
                <a:cs typeface="Times New Roman" pitchFamily="18" charset="0"/>
              </a:rPr>
              <a:t> </a:t>
            </a:r>
          </a:p>
          <a:p>
            <a:pPr lvl="1" algn="just" eaLnBrk="0" hangingPunct="0">
              <a:tabLst>
                <a:tab pos="685800" algn="l"/>
              </a:tabLst>
            </a:pPr>
            <a:r>
              <a:rPr lang="es-CL" sz="1800">
                <a:latin typeface="Comic Sans MS" pitchFamily="66" charset="0"/>
                <a:cs typeface="Times New Roman" pitchFamily="18" charset="0"/>
              </a:rPr>
              <a:t>Para el diseño del DSP se debe conocer las respuestas a las siguientes preguntas:</a:t>
            </a:r>
            <a:endParaRPr lang="es-CL" sz="1800" b="1">
              <a:latin typeface="Comic Sans MS" pitchFamily="66" charset="0"/>
              <a:cs typeface="Times New Roman" pitchFamily="18" charset="0"/>
            </a:endParaRPr>
          </a:p>
          <a:p>
            <a:pPr indent="-228600" algn="just" eaLnBrk="0" hangingPunct="0">
              <a:tabLst>
                <a:tab pos="685800" algn="l"/>
              </a:tabLst>
            </a:pPr>
            <a:r>
              <a:rPr lang="es-CL" sz="1800">
                <a:latin typeface="Comic Sans MS" pitchFamily="66" charset="0"/>
                <a:cs typeface="Times New Roman" pitchFamily="18" charset="0"/>
              </a:rPr>
              <a:t> </a:t>
            </a:r>
            <a:endParaRPr lang="es-CL" sz="1800" b="1">
              <a:latin typeface="Comic Sans MS" pitchFamily="66" charset="0"/>
              <a:cs typeface="Times New Roman" pitchFamily="18" charset="0"/>
            </a:endParaRPr>
          </a:p>
          <a:p>
            <a:pPr lvl="2" algn="just" eaLnBrk="0" hangingPunct="0">
              <a:tabLst>
                <a:tab pos="685800" algn="l"/>
              </a:tabLst>
            </a:pPr>
            <a:r>
              <a:rPr lang="es-CL">
                <a:latin typeface="Comic Sans MS" pitchFamily="66" charset="0"/>
                <a:cs typeface="Times New Roman" pitchFamily="18" charset="0"/>
              </a:rPr>
              <a:t>¿ Cuál es el precio del producto? </a:t>
            </a:r>
            <a:endParaRPr lang="es-CL" b="1">
              <a:latin typeface="Comic Sans MS" pitchFamily="66" charset="0"/>
              <a:cs typeface="Times New Roman" pitchFamily="18" charset="0"/>
            </a:endParaRPr>
          </a:p>
          <a:p>
            <a:pPr lvl="2" algn="just" eaLnBrk="0" hangingPunct="0">
              <a:tabLst>
                <a:tab pos="685800" algn="l"/>
              </a:tabLst>
            </a:pPr>
            <a:r>
              <a:rPr lang="es-CL">
                <a:latin typeface="Comic Sans MS" pitchFamily="66" charset="0"/>
                <a:cs typeface="Times New Roman" pitchFamily="18" charset="0"/>
              </a:rPr>
              <a:t>¿ Cuál es el nivel de producción? </a:t>
            </a:r>
            <a:endParaRPr lang="es-CL" b="1">
              <a:latin typeface="Comic Sans MS" pitchFamily="66" charset="0"/>
              <a:cs typeface="Times New Roman" pitchFamily="18" charset="0"/>
            </a:endParaRPr>
          </a:p>
          <a:p>
            <a:pPr lvl="2" algn="just" eaLnBrk="0" hangingPunct="0">
              <a:tabLst>
                <a:tab pos="685800" algn="l"/>
              </a:tabLst>
            </a:pPr>
            <a:r>
              <a:rPr lang="es-CL">
                <a:cs typeface="Times New Roman" pitchFamily="18" charset="0"/>
              </a:rPr>
              <a:t> </a:t>
            </a:r>
            <a:r>
              <a:rPr lang="es-CL">
                <a:latin typeface="Comic Sans MS" pitchFamily="66" charset="0"/>
                <a:cs typeface="Times New Roman" pitchFamily="18" charset="0"/>
              </a:rPr>
              <a:t>¿Dónde está el producto en cada etapa?</a:t>
            </a:r>
          </a:p>
          <a:p>
            <a:pPr lvl="2" algn="just" eaLnBrk="0" hangingPunct="0">
              <a:tabLst>
                <a:tab pos="685800" algn="l"/>
              </a:tabLst>
            </a:pPr>
            <a:r>
              <a:rPr lang="es-CL">
                <a:latin typeface="Comic Sans MS" pitchFamily="66" charset="0"/>
                <a:cs typeface="Times New Roman" pitchFamily="18" charset="0"/>
              </a:rPr>
              <a:t>¿Cuáles son las propiedades fisicoquímicas y/o bioquímicas que diferencian al producto de sus contaminantes?</a:t>
            </a:r>
          </a:p>
          <a:p>
            <a:pPr lvl="2" algn="just" eaLnBrk="0" hangingPunct="0">
              <a:tabLst>
                <a:tab pos="685800" algn="l"/>
              </a:tabLst>
            </a:pPr>
            <a:r>
              <a:rPr lang="es-CL">
                <a:latin typeface="Comic Sans MS" pitchFamily="66" charset="0"/>
                <a:cs typeface="Times New Roman" pitchFamily="18" charset="0"/>
              </a:rPr>
              <a:t>¿Cuál es el costo de las diferentes alternativas del DSP?</a:t>
            </a:r>
          </a:p>
          <a:p>
            <a:pPr lvl="2" algn="just" eaLnBrk="0" hangingPunct="0">
              <a:tabLst>
                <a:tab pos="685800" algn="l"/>
              </a:tabLst>
            </a:pPr>
            <a:r>
              <a:rPr lang="es-CL">
                <a:latin typeface="Comic Sans MS" pitchFamily="66" charset="0"/>
                <a:cs typeface="Times New Roman" pitchFamily="18" charset="0"/>
              </a:rPr>
              <a:t>¿cuál es la eficiencia de cada etapa?</a:t>
            </a:r>
            <a:endParaRPr lang="es-CL" b="1">
              <a:latin typeface="Comic Sans MS" pitchFamily="66" charset="0"/>
              <a:cs typeface="Times New Roman" pitchFamily="18" charset="0"/>
            </a:endParaRPr>
          </a:p>
          <a:p>
            <a:pPr indent="-228600" eaLnBrk="0" hangingPunct="0">
              <a:tabLst>
                <a:tab pos="685800" algn="l"/>
              </a:tabLst>
            </a:pPr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6096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3600" b="1" u="sng">
                <a:solidFill>
                  <a:srgbClr val="000066"/>
                </a:solidFill>
              </a:rPr>
              <a:t>Proceso de producción de Biomasa</a:t>
            </a: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>
                <a:solidFill>
                  <a:srgbClr val="000066"/>
                </a:solidFill>
              </a:rPr>
              <a:t>Crecimiento de la Biomasa (Fermentación)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>
                <a:solidFill>
                  <a:srgbClr val="000066"/>
                </a:solidFill>
              </a:rPr>
              <a:t>Separación de la biomasa del medio de cultivo.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>
                <a:solidFill>
                  <a:srgbClr val="000066"/>
                </a:solidFill>
              </a:rPr>
              <a:t>Secado y post-tratamientos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>
                <a:solidFill>
                  <a:srgbClr val="000066"/>
                </a:solidFill>
              </a:rPr>
              <a:t>Almacenamiento de la biomasa</a:t>
            </a:r>
          </a:p>
          <a:p>
            <a:pPr marL="342900" indent="-342900">
              <a:spcBef>
                <a:spcPct val="20000"/>
              </a:spcBef>
            </a:pPr>
            <a:endParaRPr lang="es-ES" sz="320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0" y="0"/>
          <a:ext cx="8915400" cy="6292850"/>
        </p:xfrm>
        <a:graphic>
          <a:graphicData uri="http://schemas.openxmlformats.org/presentationml/2006/ole">
            <p:oleObj spid="_x0000_s4098" name="Flowsheet" r:id="rId3" imgW="9291600" imgH="6714000" progId="">
              <p:embed/>
            </p:oleObj>
          </a:graphicData>
        </a:graphic>
      </p:graphicFrame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762000"/>
            <a:ext cx="6172200" cy="350520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304800" y="228600"/>
            <a:ext cx="838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s-ES" sz="4400">
                <a:solidFill>
                  <a:schemeClr val="tx2"/>
                </a:solidFill>
              </a:rPr>
              <a:t>Proceso de producción de Virus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685800" y="1447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2800"/>
              <a:t>Crecimiento de Células empaquetadoras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2800"/>
              <a:t>Infección de Células empaquetadoras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2800"/>
              <a:t>Crecimiento de Células empaquetadoras infectadas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2800"/>
              <a:t>Recuperación de Células empaquetadoras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2800"/>
              <a:t>Rompimiento de las células (según virus)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2800"/>
              <a:t>Separación de los debris celulares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2800"/>
              <a:t>Purificación de los virus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2800"/>
              <a:t>Almacenamiento de los virus</a:t>
            </a:r>
          </a:p>
          <a:p>
            <a:pPr marL="342900" indent="-342900" eaLnBrk="0" hangingPunct="0">
              <a:spcBef>
                <a:spcPct val="20000"/>
              </a:spcBef>
            </a:pP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685800" y="609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</a:rPr>
              <a:t>Proceso de producción de Metabolitos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685800" y="2209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/>
              <a:t>Crecimiento de la Biomasa (Fermentación)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/>
              <a:t>Separación del metabolito de la biomasa.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/>
              <a:t>Tratamiento y purificación del metabolito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/>
              <a:t>Almacenamiento del metabolito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0" y="814388"/>
          <a:ext cx="9144000" cy="5227637"/>
        </p:xfrm>
        <a:graphic>
          <a:graphicData uri="http://schemas.openxmlformats.org/presentationml/2006/ole">
            <p:oleObj spid="_x0000_s5122" name="Flowsheet" r:id="rId3" imgW="11797200" imgH="6742800" progId="">
              <p:embed/>
            </p:oleObj>
          </a:graphicData>
        </a:graphic>
      </p:graphicFrame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371600" y="228600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"/>
              <a:t>Producción de Ácido Cítrico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762000"/>
            <a:ext cx="5715000" cy="350520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09800"/>
            <a:ext cx="7772400" cy="990600"/>
          </a:xfrm>
          <a:noFill/>
        </p:spPr>
        <p:txBody>
          <a:bodyPr/>
          <a:lstStyle/>
          <a:p>
            <a:pPr eaLnBrk="1" hangingPunct="1"/>
            <a:r>
              <a:rPr lang="es-ES" smtClean="0">
                <a:solidFill>
                  <a:srgbClr val="000066"/>
                </a:solidFill>
              </a:rPr>
              <a:t>Proceso de producción de proteínas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685800" y="0"/>
            <a:ext cx="7772400" cy="6877050"/>
            <a:chOff x="144" y="578"/>
            <a:chExt cx="4032" cy="5237"/>
          </a:xfrm>
        </p:grpSpPr>
        <p:sp>
          <p:nvSpPr>
            <p:cNvPr id="33795" name="Rectangle 3"/>
            <p:cNvSpPr>
              <a:spLocks noChangeArrowheads="1"/>
            </p:cNvSpPr>
            <p:nvPr/>
          </p:nvSpPr>
          <p:spPr bwMode="auto">
            <a:xfrm>
              <a:off x="240" y="1826"/>
              <a:ext cx="1576" cy="332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796" name="Rectangle 4"/>
            <p:cNvSpPr>
              <a:spLocks noChangeArrowheads="1"/>
            </p:cNvSpPr>
            <p:nvPr/>
          </p:nvSpPr>
          <p:spPr bwMode="auto">
            <a:xfrm>
              <a:off x="864" y="962"/>
              <a:ext cx="2112" cy="3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797" name="Rectangle 5"/>
            <p:cNvSpPr>
              <a:spLocks noChangeArrowheads="1"/>
            </p:cNvSpPr>
            <p:nvPr/>
          </p:nvSpPr>
          <p:spPr bwMode="auto">
            <a:xfrm>
              <a:off x="288" y="1874"/>
              <a:ext cx="1081" cy="2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Rompimiento Células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798" name="Rectangle 6"/>
            <p:cNvSpPr>
              <a:spLocks noChangeArrowheads="1"/>
            </p:cNvSpPr>
            <p:nvPr/>
          </p:nvSpPr>
          <p:spPr bwMode="auto">
            <a:xfrm>
              <a:off x="240" y="2978"/>
              <a:ext cx="1546" cy="449"/>
            </a:xfrm>
            <a:prstGeom prst="rect">
              <a:avLst/>
            </a:prstGeom>
            <a:noFill/>
            <a:ln w="12700">
              <a:solidFill>
                <a:srgbClr val="618FFD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Precipitación  Ácidos </a:t>
              </a:r>
            </a:p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Nucleicos, Proteasas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799" name="Rectangle 7"/>
            <p:cNvSpPr>
              <a:spLocks noChangeArrowheads="1"/>
            </p:cNvSpPr>
            <p:nvPr/>
          </p:nvSpPr>
          <p:spPr bwMode="auto">
            <a:xfrm>
              <a:off x="2018" y="3976"/>
              <a:ext cx="784" cy="2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Concentración</a:t>
              </a:r>
            </a:p>
          </p:txBody>
        </p:sp>
        <p:sp>
          <p:nvSpPr>
            <p:cNvPr id="33800" name="Rectangle 8"/>
            <p:cNvSpPr>
              <a:spLocks noChangeArrowheads="1"/>
            </p:cNvSpPr>
            <p:nvPr/>
          </p:nvSpPr>
          <p:spPr bwMode="auto">
            <a:xfrm>
              <a:off x="1892" y="4658"/>
              <a:ext cx="919" cy="450"/>
            </a:xfrm>
            <a:prstGeom prst="rect">
              <a:avLst/>
            </a:prstGeom>
            <a:solidFill>
              <a:srgbClr val="FDC0E5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Purificación Alta</a:t>
              </a:r>
            </a:p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Resolución</a:t>
              </a:r>
              <a:endParaRPr lang="es-ES_tradnl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01" name="Rectangle 9"/>
            <p:cNvSpPr>
              <a:spLocks noChangeArrowheads="1"/>
            </p:cNvSpPr>
            <p:nvPr/>
          </p:nvSpPr>
          <p:spPr bwMode="auto">
            <a:xfrm>
              <a:off x="1894" y="5474"/>
              <a:ext cx="658" cy="2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Refinamiento</a:t>
              </a:r>
              <a:endParaRPr lang="es-ES_tradnl" sz="28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02" name="Rectangle 10"/>
            <p:cNvSpPr>
              <a:spLocks noChangeArrowheads="1"/>
            </p:cNvSpPr>
            <p:nvPr/>
          </p:nvSpPr>
          <p:spPr bwMode="auto">
            <a:xfrm>
              <a:off x="240" y="2354"/>
              <a:ext cx="1579" cy="450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Separación Material</a:t>
              </a:r>
            </a:p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Intracelular (Desechos)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03" name="Rectangle 11"/>
            <p:cNvSpPr>
              <a:spLocks noChangeArrowheads="1"/>
            </p:cNvSpPr>
            <p:nvPr/>
          </p:nvSpPr>
          <p:spPr bwMode="auto">
            <a:xfrm>
              <a:off x="1440" y="578"/>
              <a:ext cx="1484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Caldo de Fermentación</a:t>
              </a:r>
              <a:endParaRPr lang="es-ES_tradnl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auto">
            <a:xfrm>
              <a:off x="1008" y="1346"/>
              <a:ext cx="1576" cy="304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auto">
            <a:xfrm>
              <a:off x="1924" y="3950"/>
              <a:ext cx="1196" cy="276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06" name="Rectangle 14"/>
            <p:cNvSpPr>
              <a:spLocks noChangeArrowheads="1"/>
            </p:cNvSpPr>
            <p:nvPr/>
          </p:nvSpPr>
          <p:spPr bwMode="auto">
            <a:xfrm>
              <a:off x="1584" y="5378"/>
              <a:ext cx="1292" cy="372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07" name="Rectangle 15"/>
            <p:cNvSpPr>
              <a:spLocks noChangeArrowheads="1"/>
            </p:cNvSpPr>
            <p:nvPr/>
          </p:nvSpPr>
          <p:spPr bwMode="auto">
            <a:xfrm>
              <a:off x="1008" y="1394"/>
              <a:ext cx="1666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Separación de Células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>
              <a:off x="768" y="2738"/>
              <a:ext cx="0" cy="24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09" name="Line 17"/>
            <p:cNvSpPr>
              <a:spLocks noChangeShapeType="1"/>
            </p:cNvSpPr>
            <p:nvPr/>
          </p:nvSpPr>
          <p:spPr bwMode="auto">
            <a:xfrm>
              <a:off x="960" y="4178"/>
              <a:ext cx="952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10" name="Line 18"/>
            <p:cNvSpPr>
              <a:spLocks noChangeShapeType="1"/>
            </p:cNvSpPr>
            <p:nvPr/>
          </p:nvSpPr>
          <p:spPr bwMode="auto">
            <a:xfrm>
              <a:off x="768" y="1538"/>
              <a:ext cx="0" cy="33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11" name="Line 19"/>
            <p:cNvSpPr>
              <a:spLocks noChangeShapeType="1"/>
            </p:cNvSpPr>
            <p:nvPr/>
          </p:nvSpPr>
          <p:spPr bwMode="auto">
            <a:xfrm>
              <a:off x="2160" y="1106"/>
              <a:ext cx="1768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 flipH="1">
              <a:off x="3120" y="4082"/>
              <a:ext cx="82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13" name="Line 21"/>
            <p:cNvSpPr>
              <a:spLocks noChangeShapeType="1"/>
            </p:cNvSpPr>
            <p:nvPr/>
          </p:nvSpPr>
          <p:spPr bwMode="auto">
            <a:xfrm flipH="1">
              <a:off x="1584" y="1106"/>
              <a:ext cx="58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14" name="Line 22"/>
            <p:cNvSpPr>
              <a:spLocks noChangeShapeType="1"/>
            </p:cNvSpPr>
            <p:nvPr/>
          </p:nvSpPr>
          <p:spPr bwMode="auto">
            <a:xfrm>
              <a:off x="2592" y="1538"/>
              <a:ext cx="14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15" name="Line 23"/>
            <p:cNvSpPr>
              <a:spLocks noChangeShapeType="1"/>
            </p:cNvSpPr>
            <p:nvPr/>
          </p:nvSpPr>
          <p:spPr bwMode="auto">
            <a:xfrm>
              <a:off x="1584" y="1106"/>
              <a:ext cx="0" cy="29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>
              <a:off x="2400" y="818"/>
              <a:ext cx="0" cy="288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17" name="Rectangle 25"/>
            <p:cNvSpPr>
              <a:spLocks noChangeArrowheads="1"/>
            </p:cNvSpPr>
            <p:nvPr/>
          </p:nvSpPr>
          <p:spPr bwMode="auto">
            <a:xfrm>
              <a:off x="2736" y="914"/>
              <a:ext cx="1011" cy="6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Sin Células</a:t>
              </a:r>
              <a:endParaRPr lang="es-ES_tradnl" sz="1800">
                <a:solidFill>
                  <a:srgbClr val="000000"/>
                </a:solidFill>
                <a:latin typeface="Comic Sans MS" pitchFamily="66" charset="0"/>
              </a:endParaRPr>
            </a:p>
            <a:p>
              <a:pPr eaLnBrk="0" hangingPunct="0">
                <a:buFontTx/>
                <a:buChar char="•"/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Células inmovilizadas</a:t>
              </a:r>
            </a:p>
            <a:p>
              <a:pPr eaLnBrk="0" hangingPunct="0">
                <a:buFontTx/>
                <a:buChar char="•"/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Células retenidas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18" name="Rectangle 26"/>
            <p:cNvSpPr>
              <a:spLocks noChangeArrowheads="1"/>
            </p:cNvSpPr>
            <p:nvPr/>
          </p:nvSpPr>
          <p:spPr bwMode="auto">
            <a:xfrm>
              <a:off x="576" y="866"/>
              <a:ext cx="775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Con Células</a:t>
              </a:r>
            </a:p>
          </p:txBody>
        </p:sp>
        <p:sp>
          <p:nvSpPr>
            <p:cNvPr id="33819" name="Line 27"/>
            <p:cNvSpPr>
              <a:spLocks noChangeShapeType="1"/>
            </p:cNvSpPr>
            <p:nvPr/>
          </p:nvSpPr>
          <p:spPr bwMode="auto">
            <a:xfrm>
              <a:off x="768" y="2162"/>
              <a:ext cx="0" cy="184"/>
            </a:xfrm>
            <a:prstGeom prst="line">
              <a:avLst/>
            </a:prstGeom>
            <a:noFill/>
            <a:ln w="76200">
              <a:solidFill>
                <a:srgbClr val="B50069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20" name="Line 28"/>
            <p:cNvSpPr>
              <a:spLocks noChangeShapeType="1"/>
            </p:cNvSpPr>
            <p:nvPr/>
          </p:nvSpPr>
          <p:spPr bwMode="auto">
            <a:xfrm>
              <a:off x="768" y="1538"/>
              <a:ext cx="232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21" name="Line 29"/>
            <p:cNvSpPr>
              <a:spLocks noChangeShapeType="1"/>
            </p:cNvSpPr>
            <p:nvPr/>
          </p:nvSpPr>
          <p:spPr bwMode="auto">
            <a:xfrm>
              <a:off x="960" y="3986"/>
              <a:ext cx="0" cy="192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22" name="Line 30"/>
            <p:cNvSpPr>
              <a:spLocks noChangeShapeType="1"/>
            </p:cNvSpPr>
            <p:nvPr/>
          </p:nvSpPr>
          <p:spPr bwMode="auto">
            <a:xfrm>
              <a:off x="3936" y="1106"/>
              <a:ext cx="0" cy="297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23" name="Line 31"/>
            <p:cNvSpPr>
              <a:spLocks noChangeShapeType="1"/>
            </p:cNvSpPr>
            <p:nvPr/>
          </p:nvSpPr>
          <p:spPr bwMode="auto">
            <a:xfrm>
              <a:off x="2736" y="1538"/>
              <a:ext cx="0" cy="239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24" name="Line 32"/>
            <p:cNvSpPr>
              <a:spLocks noChangeShapeType="1"/>
            </p:cNvSpPr>
            <p:nvPr/>
          </p:nvSpPr>
          <p:spPr bwMode="auto">
            <a:xfrm>
              <a:off x="2352" y="4226"/>
              <a:ext cx="0" cy="432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25" name="Line 33"/>
            <p:cNvSpPr>
              <a:spLocks noChangeShapeType="1"/>
            </p:cNvSpPr>
            <p:nvPr/>
          </p:nvSpPr>
          <p:spPr bwMode="auto">
            <a:xfrm>
              <a:off x="2352" y="5042"/>
              <a:ext cx="0" cy="328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26" name="Rectangle 34"/>
            <p:cNvSpPr>
              <a:spLocks noChangeArrowheads="1"/>
            </p:cNvSpPr>
            <p:nvPr/>
          </p:nvSpPr>
          <p:spPr bwMode="auto">
            <a:xfrm>
              <a:off x="192" y="1490"/>
              <a:ext cx="475" cy="2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800">
                  <a:solidFill>
                    <a:srgbClr val="000000"/>
                  </a:solidFill>
                  <a:latin typeface="Comic Sans MS" pitchFamily="66" charset="0"/>
                </a:rPr>
                <a:t>Células</a:t>
              </a:r>
            </a:p>
          </p:txBody>
        </p:sp>
        <p:sp>
          <p:nvSpPr>
            <p:cNvPr id="33827" name="Rectangle 35"/>
            <p:cNvSpPr>
              <a:spLocks noChangeArrowheads="1"/>
            </p:cNvSpPr>
            <p:nvPr/>
          </p:nvSpPr>
          <p:spPr bwMode="auto">
            <a:xfrm>
              <a:off x="2208" y="2690"/>
              <a:ext cx="867" cy="277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800">
                  <a:solidFill>
                    <a:srgbClr val="000000"/>
                  </a:solidFill>
                  <a:latin typeface="Comic Sans MS" pitchFamily="66" charset="0"/>
                </a:rPr>
                <a:t>Sobrenadante</a:t>
              </a:r>
            </a:p>
          </p:txBody>
        </p:sp>
        <p:sp>
          <p:nvSpPr>
            <p:cNvPr id="33828" name="Rectangle 36"/>
            <p:cNvSpPr>
              <a:spLocks noChangeArrowheads="1"/>
            </p:cNvSpPr>
            <p:nvPr/>
          </p:nvSpPr>
          <p:spPr bwMode="auto">
            <a:xfrm>
              <a:off x="144" y="4658"/>
              <a:ext cx="94" cy="3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endParaRPr lang="es-ES_tradnl" sz="22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29" name="Rectangle 37"/>
            <p:cNvSpPr>
              <a:spLocks noChangeArrowheads="1"/>
            </p:cNvSpPr>
            <p:nvPr/>
          </p:nvSpPr>
          <p:spPr bwMode="auto">
            <a:xfrm>
              <a:off x="240" y="3601"/>
              <a:ext cx="1546" cy="450"/>
            </a:xfrm>
            <a:prstGeom prst="rect">
              <a:avLst/>
            </a:prstGeom>
            <a:noFill/>
            <a:ln w="12700">
              <a:solidFill>
                <a:srgbClr val="618FFD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Tratamiento de cuerpos incluidos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30" name="Line 38"/>
            <p:cNvSpPr>
              <a:spLocks noChangeShapeType="1"/>
            </p:cNvSpPr>
            <p:nvPr/>
          </p:nvSpPr>
          <p:spPr bwMode="auto">
            <a:xfrm>
              <a:off x="768" y="3362"/>
              <a:ext cx="0" cy="24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831" name="Rectangle 39"/>
            <p:cNvSpPr>
              <a:spLocks noChangeArrowheads="1"/>
            </p:cNvSpPr>
            <p:nvPr/>
          </p:nvSpPr>
          <p:spPr bwMode="auto">
            <a:xfrm>
              <a:off x="2640" y="1633"/>
              <a:ext cx="140" cy="277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buFontTx/>
                <a:buChar char="•"/>
              </a:pPr>
              <a:endParaRPr lang="es-ES_tradnl" sz="18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32" name="Rectangle 40"/>
            <p:cNvSpPr>
              <a:spLocks noChangeArrowheads="1"/>
            </p:cNvSpPr>
            <p:nvPr/>
          </p:nvSpPr>
          <p:spPr bwMode="auto">
            <a:xfrm>
              <a:off x="3120" y="4658"/>
              <a:ext cx="1056" cy="3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endParaRPr lang="es-ES_tradnl" sz="22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3833" name="Rectangle 41"/>
            <p:cNvSpPr>
              <a:spLocks noChangeArrowheads="1"/>
            </p:cNvSpPr>
            <p:nvPr/>
          </p:nvSpPr>
          <p:spPr bwMode="auto">
            <a:xfrm>
              <a:off x="2928" y="5330"/>
              <a:ext cx="1248" cy="48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1200" u="sng">
                  <a:solidFill>
                    <a:srgbClr val="000000"/>
                  </a:solidFill>
                  <a:latin typeface="Comic Sans MS" pitchFamily="66" charset="0"/>
                </a:rPr>
                <a:t>Permite</a:t>
              </a:r>
            </a:p>
            <a:p>
              <a:pPr eaLnBrk="0" hangingPunct="0">
                <a:buFontTx/>
                <a:buChar char="•"/>
              </a:pPr>
              <a:r>
                <a:rPr lang="es-ES_tradnl" sz="1200">
                  <a:solidFill>
                    <a:srgbClr val="000000"/>
                  </a:solidFill>
                  <a:latin typeface="Comic Sans MS" pitchFamily="66" charset="0"/>
                </a:rPr>
                <a:t>Altos niveles de pureza</a:t>
              </a:r>
            </a:p>
            <a:p>
              <a:pPr eaLnBrk="0" hangingPunct="0">
                <a:buFontTx/>
                <a:buChar char="•"/>
              </a:pPr>
              <a:r>
                <a:rPr lang="es-ES_tradnl" sz="1200">
                  <a:solidFill>
                    <a:srgbClr val="000000"/>
                  </a:solidFill>
                  <a:latin typeface="Comic Sans MS" pitchFamily="66" charset="0"/>
                </a:rPr>
                <a:t>Estabilidad del producto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" sz="3600" smtClean="0"/>
              <a:t>Efecto de la eficiencia de cada etapa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219200"/>
            <a:ext cx="5867400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350"/>
            <a:ext cx="7970838" cy="625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 Box 5"/>
          <p:cNvSpPr txBox="1">
            <a:spLocks noChangeArrowheads="1"/>
          </p:cNvSpPr>
          <p:nvPr/>
        </p:nvSpPr>
        <p:spPr bwMode="auto">
          <a:xfrm>
            <a:off x="5148263" y="5445125"/>
            <a:ext cx="172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Capacidad</a:t>
            </a:r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3635375" y="3933825"/>
            <a:ext cx="172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Resolución</a:t>
            </a:r>
          </a:p>
        </p:txBody>
      </p:sp>
      <p:sp>
        <p:nvSpPr>
          <p:cNvPr id="35845" name="Text Box 7"/>
          <p:cNvSpPr txBox="1">
            <a:spLocks noChangeArrowheads="1"/>
          </p:cNvSpPr>
          <p:nvPr/>
        </p:nvSpPr>
        <p:spPr bwMode="auto">
          <a:xfrm>
            <a:off x="1835150" y="5445125"/>
            <a:ext cx="17272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Velocidad</a:t>
            </a:r>
          </a:p>
        </p:txBody>
      </p:sp>
      <p:sp>
        <p:nvSpPr>
          <p:cNvPr id="35846" name="Text Box 8"/>
          <p:cNvSpPr txBox="1">
            <a:spLocks noChangeArrowheads="1"/>
          </p:cNvSpPr>
          <p:nvPr/>
        </p:nvSpPr>
        <p:spPr bwMode="auto">
          <a:xfrm>
            <a:off x="4140200" y="6237288"/>
            <a:ext cx="2016125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Recuperación</a:t>
            </a:r>
          </a:p>
        </p:txBody>
      </p:sp>
      <p:sp>
        <p:nvSpPr>
          <p:cNvPr id="35847" name="Text Box 10"/>
          <p:cNvSpPr txBox="1">
            <a:spLocks noChangeArrowheads="1"/>
          </p:cNvSpPr>
          <p:nvPr/>
        </p:nvSpPr>
        <p:spPr bwMode="auto">
          <a:xfrm>
            <a:off x="5364163" y="4005263"/>
            <a:ext cx="287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FF0000"/>
                </a:solidFill>
                <a:latin typeface="Comic Sans MS" pitchFamily="66" charset="0"/>
              </a:rPr>
              <a:t>Cuan fácil es separar</a:t>
            </a:r>
          </a:p>
        </p:txBody>
      </p:sp>
      <p:sp>
        <p:nvSpPr>
          <p:cNvPr id="35848" name="Text Box 11"/>
          <p:cNvSpPr txBox="1">
            <a:spLocks noChangeArrowheads="1"/>
          </p:cNvSpPr>
          <p:nvPr/>
        </p:nvSpPr>
        <p:spPr bwMode="auto">
          <a:xfrm>
            <a:off x="6659563" y="5445125"/>
            <a:ext cx="24844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FF0000"/>
                </a:solidFill>
                <a:latin typeface="Comic Sans MS" pitchFamily="66" charset="0"/>
              </a:rPr>
              <a:t>Cuanto se procesa</a:t>
            </a:r>
          </a:p>
        </p:txBody>
      </p:sp>
      <p:sp>
        <p:nvSpPr>
          <p:cNvPr id="35849" name="Text Box 12"/>
          <p:cNvSpPr txBox="1">
            <a:spLocks noChangeArrowheads="1"/>
          </p:cNvSpPr>
          <p:nvPr/>
        </p:nvSpPr>
        <p:spPr bwMode="auto">
          <a:xfrm>
            <a:off x="5940425" y="6308725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FF0000"/>
                </a:solidFill>
                <a:latin typeface="Comic Sans MS" pitchFamily="66" charset="0"/>
              </a:rPr>
              <a:t>Cuanto se recupera</a:t>
            </a:r>
          </a:p>
        </p:txBody>
      </p:sp>
      <p:sp>
        <p:nvSpPr>
          <p:cNvPr id="35850" name="Text Box 13"/>
          <p:cNvSpPr txBox="1">
            <a:spLocks noChangeArrowheads="1"/>
          </p:cNvSpPr>
          <p:nvPr/>
        </p:nvSpPr>
        <p:spPr bwMode="auto">
          <a:xfrm>
            <a:off x="539750" y="5876925"/>
            <a:ext cx="3168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solidFill>
                  <a:srgbClr val="FF0000"/>
                </a:solidFill>
                <a:latin typeface="Comic Sans MS" pitchFamily="66" charset="0"/>
              </a:rPr>
              <a:t>Cuan rápido se procesa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/>
              <a:t>Programa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172480" cy="4572000"/>
          </a:xfrm>
        </p:spPr>
        <p:txBody>
          <a:bodyPr/>
          <a:lstStyle/>
          <a:p>
            <a:pPr eaLnBrk="1" hangingPunct="1"/>
            <a:r>
              <a:rPr lang="es-ES" dirty="0" smtClean="0"/>
              <a:t>Introducción a los productos biotecnológicos</a:t>
            </a:r>
          </a:p>
          <a:p>
            <a:pPr eaLnBrk="1" hangingPunct="1"/>
            <a:r>
              <a:rPr lang="es-ES" b="1" u="sng" dirty="0" smtClean="0"/>
              <a:t>Recuperación de Bioproductos</a:t>
            </a:r>
          </a:p>
          <a:p>
            <a:pPr eaLnBrk="1" hangingPunct="1"/>
            <a:r>
              <a:rPr lang="es-ES" dirty="0" smtClean="0"/>
              <a:t>Separación Sólido-Líquido:</a:t>
            </a:r>
          </a:p>
          <a:p>
            <a:pPr lvl="2" eaLnBrk="1" hangingPunct="1"/>
            <a:r>
              <a:rPr lang="es-ES" dirty="0" smtClean="0"/>
              <a:t>Centrifugación</a:t>
            </a:r>
          </a:p>
          <a:p>
            <a:pPr lvl="2" eaLnBrk="1" hangingPunct="1"/>
            <a:r>
              <a:rPr lang="es-ES" dirty="0" smtClean="0"/>
              <a:t>Filtración</a:t>
            </a:r>
          </a:p>
          <a:p>
            <a:pPr lvl="3" eaLnBrk="1" hangingPunct="1"/>
            <a:r>
              <a:rPr lang="es-ES" dirty="0" smtClean="0"/>
              <a:t>Coagulación</a:t>
            </a:r>
          </a:p>
          <a:p>
            <a:pPr lvl="3" eaLnBrk="1" hangingPunct="1"/>
            <a:r>
              <a:rPr lang="es-ES" dirty="0" smtClean="0"/>
              <a:t>Floculación</a:t>
            </a:r>
          </a:p>
          <a:p>
            <a:pPr lvl="2" eaLnBrk="1" hangingPunct="1"/>
            <a:r>
              <a:rPr lang="es-ES" dirty="0" smtClean="0"/>
              <a:t>Procesos de Membrana</a:t>
            </a:r>
          </a:p>
          <a:p>
            <a:pPr lvl="3" eaLnBrk="1" hangingPunct="1"/>
            <a:r>
              <a:rPr lang="es-ES" dirty="0" smtClean="0"/>
              <a:t>Micro filtración</a:t>
            </a:r>
          </a:p>
          <a:p>
            <a:pPr lvl="3" eaLnBrk="1" hangingPunct="1"/>
            <a:r>
              <a:rPr lang="es-ES" dirty="0" smtClean="0"/>
              <a:t>Ultra filtración</a:t>
            </a:r>
          </a:p>
          <a:p>
            <a:pPr lvl="3" eaLnBrk="1" hangingPunct="1"/>
            <a:r>
              <a:rPr lang="es-ES" dirty="0" smtClean="0"/>
              <a:t>Diálisis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549275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3200" smtClean="0">
                <a:solidFill>
                  <a:srgbClr val="FF0000"/>
                </a:solidFill>
                <a:latin typeface="Comic Sans MS" pitchFamily="66" charset="0"/>
              </a:rPr>
              <a:t>REGLAS HEURISTICAS PARA EL DISEÑO DE SISTEMAS DE SEPARACION</a:t>
            </a:r>
            <a:endParaRPr lang="es-ES" sz="3200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205038"/>
            <a:ext cx="7993063" cy="1752600"/>
          </a:xfrm>
        </p:spPr>
        <p:txBody>
          <a:bodyPr/>
          <a:lstStyle/>
          <a:p>
            <a:pPr marL="381000" indent="-381000" algn="just" eaLnBrk="1" hangingPunct="1">
              <a:lnSpc>
                <a:spcPct val="80000"/>
              </a:lnSpc>
              <a:buFontTx/>
              <a:buAutoNum type="arabicPeriod"/>
            </a:pPr>
            <a:r>
              <a:rPr lang="es-CL" sz="2400" smtClean="0">
                <a:solidFill>
                  <a:schemeClr val="accent2"/>
                </a:solidFill>
                <a:latin typeface="Comic Sans MS" pitchFamily="66" charset="0"/>
              </a:rPr>
              <a:t>Seleccionar la separación basándose en diferentes propiedades.</a:t>
            </a:r>
          </a:p>
          <a:p>
            <a:pPr marL="381000" indent="-381000" algn="just" eaLnBrk="1" hangingPunct="1">
              <a:lnSpc>
                <a:spcPct val="80000"/>
              </a:lnSpc>
              <a:buFontTx/>
              <a:buAutoNum type="arabicPeriod"/>
            </a:pPr>
            <a:r>
              <a:rPr lang="es-CL" sz="2400" smtClean="0">
                <a:solidFill>
                  <a:schemeClr val="accent2"/>
                </a:solidFill>
                <a:latin typeface="Comic Sans MS" pitchFamily="66" charset="0"/>
              </a:rPr>
              <a:t>Separar el compuesto más abundante primero.</a:t>
            </a:r>
          </a:p>
          <a:p>
            <a:pPr marL="381000" indent="-381000" algn="just" eaLnBrk="1" hangingPunct="1">
              <a:lnSpc>
                <a:spcPct val="80000"/>
              </a:lnSpc>
              <a:buFontTx/>
              <a:buAutoNum type="arabicPeriod"/>
            </a:pPr>
            <a:r>
              <a:rPr lang="es-CL" sz="2400" smtClean="0">
                <a:solidFill>
                  <a:schemeClr val="accent2"/>
                </a:solidFill>
                <a:latin typeface="Comic Sans MS" pitchFamily="66" charset="0"/>
              </a:rPr>
              <a:t>Usar etapas de purificación lo antes posible.</a:t>
            </a:r>
          </a:p>
          <a:p>
            <a:pPr marL="381000" indent="-381000" algn="just" eaLnBrk="1" hangingPunct="1">
              <a:lnSpc>
                <a:spcPct val="80000"/>
              </a:lnSpc>
              <a:buFontTx/>
              <a:buAutoNum type="arabicPeriod"/>
            </a:pPr>
            <a:r>
              <a:rPr lang="es-CL" sz="2400" smtClean="0">
                <a:solidFill>
                  <a:schemeClr val="accent2"/>
                </a:solidFill>
                <a:latin typeface="Comic Sans MS" pitchFamily="66" charset="0"/>
              </a:rPr>
              <a:t>Seleccionar procesos que exploten las diferencias en las propiedades fisicoquímicas en la forma más eficiente.</a:t>
            </a:r>
          </a:p>
          <a:p>
            <a:pPr marL="381000" indent="-381000" algn="just" eaLnBrk="1" hangingPunct="1">
              <a:lnSpc>
                <a:spcPct val="80000"/>
              </a:lnSpc>
              <a:buFontTx/>
              <a:buAutoNum type="arabicPeriod"/>
            </a:pPr>
            <a:r>
              <a:rPr lang="es-CL" sz="2400" smtClean="0">
                <a:solidFill>
                  <a:schemeClr val="accent2"/>
                </a:solidFill>
                <a:latin typeface="Comic Sans MS" pitchFamily="66" charset="0"/>
              </a:rPr>
              <a:t>Hacer el trabajo más difícil al final.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 smtClean="0">
                <a:solidFill>
                  <a:schemeClr val="tx1"/>
                </a:solidFill>
              </a:rPr>
              <a:t>Resumen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41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71472" y="642918"/>
            <a:ext cx="77724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b="1" u="sng" dirty="0" smtClean="0"/>
              <a:t>Rompimiento de Células 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Métodos Mecánicos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2000" dirty="0" err="1" smtClean="0"/>
              <a:t>Homogenizadores</a:t>
            </a:r>
            <a:endParaRPr lang="es-ES" sz="2000" dirty="0" smtClean="0"/>
          </a:p>
          <a:p>
            <a:pPr lvl="2" eaLnBrk="1" hangingPunct="1">
              <a:lnSpc>
                <a:spcPct val="90000"/>
              </a:lnSpc>
            </a:pPr>
            <a:r>
              <a:rPr lang="es-ES" sz="2000" dirty="0" smtClean="0"/>
              <a:t>Molinos de Bolas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Métodos No Mecánicos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2000" dirty="0" smtClean="0"/>
              <a:t>Solventes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2000" dirty="0" smtClean="0"/>
              <a:t>Álcalis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2000" dirty="0" smtClean="0"/>
              <a:t>Enzimáticos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b="1" u="sng" dirty="0" smtClean="0"/>
              <a:t>Concentración de Proteínas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Precipitación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2000" dirty="0" smtClean="0"/>
              <a:t>Selectiva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2000" dirty="0" smtClean="0"/>
              <a:t>No selectiva</a:t>
            </a:r>
            <a:r>
              <a:rPr lang="es-ES" sz="2000" dirty="0" smtClean="0">
                <a:latin typeface="Courier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Extracción Líquido-Líquido</a:t>
            </a:r>
          </a:p>
          <a:p>
            <a:pPr lvl="2" eaLnBrk="1" hangingPunct="1">
              <a:lnSpc>
                <a:spcPct val="90000"/>
              </a:lnSpc>
            </a:pPr>
            <a:endParaRPr lang="es-E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77724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800" b="1" u="sng" dirty="0" smtClean="0"/>
              <a:t>Purificación de Proteínas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dirty="0" smtClean="0"/>
              <a:t>Técnicas </a:t>
            </a:r>
            <a:r>
              <a:rPr lang="es-ES" sz="2800" dirty="0" err="1" smtClean="0"/>
              <a:t>Cromatográficas</a:t>
            </a:r>
            <a:r>
              <a:rPr lang="es-ES" sz="2800" dirty="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Adsorción, Adsorción en Columnas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Teoría de Cromatografía de Proteínas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1400" dirty="0" smtClean="0"/>
              <a:t>Cromatografía de Filtración por Geles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1400" dirty="0" smtClean="0"/>
              <a:t>Cromatografía de Intercambio Iónico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1400" dirty="0" err="1" smtClean="0"/>
              <a:t>Cromatofocusing</a:t>
            </a:r>
            <a:endParaRPr lang="es-ES" sz="1400" dirty="0" smtClean="0"/>
          </a:p>
          <a:p>
            <a:pPr lvl="2" eaLnBrk="1" hangingPunct="1">
              <a:lnSpc>
                <a:spcPct val="90000"/>
              </a:lnSpc>
            </a:pPr>
            <a:r>
              <a:rPr lang="es-ES" sz="1400" dirty="0" smtClean="0"/>
              <a:t>Cromatografía de Interacción </a:t>
            </a:r>
            <a:r>
              <a:rPr lang="es-ES" sz="1400" dirty="0" err="1" smtClean="0"/>
              <a:t>Hidrofóbica</a:t>
            </a:r>
            <a:endParaRPr lang="es-ES" sz="1400" dirty="0" smtClean="0"/>
          </a:p>
          <a:p>
            <a:pPr lvl="2" eaLnBrk="1" hangingPunct="1">
              <a:lnSpc>
                <a:spcPct val="90000"/>
              </a:lnSpc>
            </a:pPr>
            <a:r>
              <a:rPr lang="es-ES" sz="1400" dirty="0" smtClean="0"/>
              <a:t>Cromatografía de Fase reversa</a:t>
            </a:r>
          </a:p>
          <a:p>
            <a:pPr lvl="2" eaLnBrk="1" hangingPunct="1">
              <a:lnSpc>
                <a:spcPct val="90000"/>
              </a:lnSpc>
            </a:pPr>
            <a:r>
              <a:rPr lang="es-ES" sz="1400" dirty="0" smtClean="0"/>
              <a:t>Cromatografía de Afinidad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dirty="0" smtClean="0"/>
              <a:t>Cromatografía de lecho expandido</a:t>
            </a:r>
          </a:p>
          <a:p>
            <a:pPr eaLnBrk="1" hangingPunct="1">
              <a:lnSpc>
                <a:spcPct val="90000"/>
              </a:lnSpc>
            </a:pPr>
            <a:r>
              <a:rPr lang="es-ES" sz="2800" dirty="0" smtClean="0"/>
              <a:t>Técnicas Electroforéticas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smtClean="0"/>
              <a:t>Electroforesis</a:t>
            </a:r>
          </a:p>
          <a:p>
            <a:pPr lvl="1" eaLnBrk="1" hangingPunct="1">
              <a:lnSpc>
                <a:spcPct val="90000"/>
              </a:lnSpc>
            </a:pPr>
            <a:r>
              <a:rPr lang="es-ES" sz="2400" dirty="0" err="1" smtClean="0"/>
              <a:t>Isoelectroenfoque</a:t>
            </a:r>
            <a:endParaRPr lang="es-ES" sz="2400" dirty="0" smtClean="0"/>
          </a:p>
          <a:p>
            <a:pPr eaLnBrk="1" hangingPunct="1">
              <a:lnSpc>
                <a:spcPct val="90000"/>
              </a:lnSpc>
            </a:pPr>
            <a:r>
              <a:rPr lang="es-ES" sz="2800" b="1" u="sng" dirty="0" smtClean="0"/>
              <a:t>Diseño de sistemas de bombeo </a:t>
            </a:r>
            <a:r>
              <a:rPr lang="es-ES" sz="2400" b="1" u="sng" dirty="0" smtClean="0"/>
              <a:t>(programa nuevo)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b="1" u="sng" dirty="0" smtClean="0">
                <a:solidFill>
                  <a:srgbClr val="FF0000"/>
                </a:solidFill>
              </a:rPr>
              <a:t>Diseño de intercambiadores de calor (Pendiente BT)</a:t>
            </a:r>
            <a:endParaRPr lang="es-ES" sz="2800" b="1" u="sng" dirty="0" smtClean="0">
              <a:solidFill>
                <a:srgbClr val="FF0000"/>
              </a:solidFill>
            </a:endParaRPr>
          </a:p>
          <a:p>
            <a:pPr lvl="2" eaLnBrk="1" hangingPunct="1">
              <a:lnSpc>
                <a:spcPct val="90000"/>
              </a:lnSpc>
            </a:pPr>
            <a:endParaRPr lang="es-E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7772400" cy="4572000"/>
          </a:xfrm>
        </p:spPr>
        <p:txBody>
          <a:bodyPr/>
          <a:lstStyle/>
          <a:p>
            <a:pPr eaLnBrk="1" hangingPunct="1"/>
            <a:r>
              <a:rPr lang="es-ES" smtClean="0"/>
              <a:t>Diseño de Procesos de Separación</a:t>
            </a:r>
          </a:p>
          <a:p>
            <a:pPr eaLnBrk="1" hangingPunct="1"/>
            <a:r>
              <a:rPr lang="es-ES" smtClean="0"/>
              <a:t>Cultivo de Células Animales y Vegetales</a:t>
            </a:r>
          </a:p>
          <a:p>
            <a:pPr eaLnBrk="1" hangingPunct="1"/>
            <a:r>
              <a:rPr lang="es-ES" smtClean="0"/>
              <a:t>Procesos Biotecnológicos</a:t>
            </a:r>
          </a:p>
          <a:p>
            <a:pPr eaLnBrk="1" hangingPunct="1"/>
            <a:r>
              <a:rPr lang="es-ES" smtClean="0"/>
              <a:t>Industria Biotecnológica de Proteínas</a:t>
            </a:r>
          </a:p>
          <a:p>
            <a:pPr eaLnBrk="1" hangingPunct="1"/>
            <a:endParaRPr lang="es-ES" smtClean="0"/>
          </a:p>
          <a:p>
            <a:pPr algn="ctr" eaLnBrk="1" hangingPunct="1">
              <a:buFontTx/>
              <a:buNone/>
            </a:pPr>
            <a:r>
              <a:rPr lang="es-ES" u="sng" smtClean="0"/>
              <a:t>Material del Curso</a:t>
            </a:r>
          </a:p>
          <a:p>
            <a:pPr algn="ctr" eaLnBrk="1" hangingPunct="1">
              <a:buFontTx/>
              <a:buNone/>
            </a:pPr>
            <a:r>
              <a:rPr lang="es-ES" smtClean="0"/>
              <a:t>En U_ Cursos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7772400" cy="4572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" b="1" dirty="0" smtClean="0"/>
              <a:t>Evaluación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s-ES" b="1" dirty="0" smtClean="0"/>
          </a:p>
          <a:p>
            <a:pPr eaLnBrk="1" hangingPunct="1">
              <a:lnSpc>
                <a:spcPct val="90000"/>
              </a:lnSpc>
            </a:pPr>
            <a:r>
              <a:rPr lang="es-ES" dirty="0" smtClean="0"/>
              <a:t>3 Controles y Examen (</a:t>
            </a:r>
            <a:r>
              <a:rPr lang="es-ES" dirty="0" err="1" smtClean="0"/>
              <a:t>Nc</a:t>
            </a:r>
            <a:r>
              <a:rPr lang="es-ES" dirty="0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s-ES" dirty="0" smtClean="0"/>
              <a:t>Ejercicios y Tareas (Ne)</a:t>
            </a:r>
          </a:p>
          <a:p>
            <a:pPr eaLnBrk="1" hangingPunct="1">
              <a:lnSpc>
                <a:spcPct val="90000"/>
              </a:lnSpc>
            </a:pPr>
            <a:r>
              <a:rPr lang="es-ES" dirty="0" smtClean="0"/>
              <a:t>Trabajo de Investigación (</a:t>
            </a:r>
            <a:r>
              <a:rPr lang="es-ES" dirty="0" err="1" smtClean="0"/>
              <a:t>N</a:t>
            </a:r>
            <a:r>
              <a:rPr lang="es-ES" baseline="-25000" dirty="0" err="1" smtClean="0"/>
              <a:t>trabajo</a:t>
            </a:r>
            <a:r>
              <a:rPr lang="es-ES" dirty="0" smtClean="0"/>
              <a:t>)</a:t>
            </a:r>
          </a:p>
          <a:p>
            <a:pPr eaLnBrk="1" hangingPunct="1">
              <a:lnSpc>
                <a:spcPct val="90000"/>
              </a:lnSpc>
            </a:pPr>
            <a:endParaRPr lang="es-ES" dirty="0" smtClean="0"/>
          </a:p>
          <a:p>
            <a:pPr eaLnBrk="1" hangingPunct="1">
              <a:lnSpc>
                <a:spcPct val="90000"/>
              </a:lnSpc>
            </a:pPr>
            <a:r>
              <a:rPr lang="es-ES" dirty="0" err="1" smtClean="0"/>
              <a:t>NF</a:t>
            </a:r>
            <a:r>
              <a:rPr lang="es-ES" baseline="-25000" dirty="0" err="1" smtClean="0"/>
              <a:t>Pregrado</a:t>
            </a:r>
            <a:r>
              <a:rPr lang="es-ES" dirty="0" smtClean="0"/>
              <a:t> = </a:t>
            </a:r>
            <a:r>
              <a:rPr lang="es-ES" dirty="0" smtClean="0"/>
              <a:t>0.75 </a:t>
            </a:r>
            <a:r>
              <a:rPr lang="es-ES" dirty="0" err="1" smtClean="0"/>
              <a:t>Nc</a:t>
            </a:r>
            <a:r>
              <a:rPr lang="es-ES" dirty="0" smtClean="0"/>
              <a:t>+ </a:t>
            </a:r>
            <a:r>
              <a:rPr lang="es-ES" dirty="0" smtClean="0"/>
              <a:t>0.25 </a:t>
            </a:r>
            <a:r>
              <a:rPr lang="es-ES" dirty="0" smtClean="0"/>
              <a:t>Ne</a:t>
            </a:r>
          </a:p>
          <a:p>
            <a:pPr eaLnBrk="1" hangingPunct="1">
              <a:lnSpc>
                <a:spcPct val="90000"/>
              </a:lnSpc>
            </a:pPr>
            <a:r>
              <a:rPr lang="es-ES" dirty="0" err="1" smtClean="0"/>
              <a:t>NF</a:t>
            </a:r>
            <a:r>
              <a:rPr lang="es-ES" baseline="-25000" dirty="0" err="1" smtClean="0"/>
              <a:t>Postgrado</a:t>
            </a:r>
            <a:r>
              <a:rPr lang="es-ES" dirty="0" smtClean="0"/>
              <a:t> = 0.75 </a:t>
            </a:r>
            <a:r>
              <a:rPr lang="es-ES" dirty="0" err="1" smtClean="0"/>
              <a:t>Nc</a:t>
            </a:r>
            <a:r>
              <a:rPr lang="es-ES" dirty="0" smtClean="0"/>
              <a:t>+ 0.15 Ne+0.10 </a:t>
            </a:r>
            <a:r>
              <a:rPr lang="es-ES" dirty="0" err="1" smtClean="0"/>
              <a:t>N</a:t>
            </a:r>
            <a:r>
              <a:rPr lang="es-ES" baseline="-25000" dirty="0" err="1" smtClean="0"/>
              <a:t>trabajo</a:t>
            </a:r>
            <a:endParaRPr lang="es-ES" dirty="0" smtClean="0"/>
          </a:p>
          <a:p>
            <a:pPr eaLnBrk="1" hangingPunct="1">
              <a:lnSpc>
                <a:spcPct val="90000"/>
              </a:lnSpc>
            </a:pPr>
            <a:endParaRPr lang="es-ES" dirty="0" smtClean="0"/>
          </a:p>
          <a:p>
            <a:pPr eaLnBrk="1" hangingPunct="1">
              <a:lnSpc>
                <a:spcPct val="90000"/>
              </a:lnSpc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7772400" cy="4572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" sz="2800" b="1" u="sng" smtClean="0"/>
              <a:t>Bibliografía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s-ES" sz="2800" b="1" u="sng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000" b="1" smtClean="0"/>
              <a:t>1.</a:t>
            </a:r>
            <a:r>
              <a:rPr lang="es-ES" sz="2800" b="1" smtClean="0"/>
              <a:t> </a:t>
            </a:r>
            <a:r>
              <a:rPr lang="es-ES" sz="2000" smtClean="0"/>
              <a:t>Scope R.K "Protein Purification: Principles and Practice" 3er Edición, Spingerm 1994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2. Harris E.L. and Angal S. "Protein purification methods: A practical approach" 1ª Edición, IRL Press, 1989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3. Belter P., Cussler E.L. and Hu Wei Shou "Bioseparations : Dowstream Processing for Biotechnology":, John Wiley and Sons , 1988.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4. </a:t>
            </a:r>
            <a:r>
              <a:rPr lang="es-ES" sz="2000" b="1" smtClean="0">
                <a:solidFill>
                  <a:srgbClr val="FF0000"/>
                </a:solidFill>
              </a:rPr>
              <a:t>Doran M." Bioprocess Engineering Principles", Academic Press, 1995.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5. Asenjo J.A. "Separation processes in Biotechnology", Marcel Dekker, 1990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6. Tejeda, R.M.Montesinos, R.Guzman "Bioseparaciones", Editorial Unison, 1995.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s-ES" sz="2000" smtClean="0"/>
              <a:t>7. Ahuja S “Handbook of Bioseparations”, Academic Press, 2000.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1073</Words>
  <Application>Microsoft PowerPoint</Application>
  <PresentationFormat>Presentación en pantalla (4:3)</PresentationFormat>
  <Paragraphs>386</Paragraphs>
  <Slides>41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41</vt:i4>
      </vt:variant>
    </vt:vector>
  </HeadingPairs>
  <TitlesOfParts>
    <vt:vector size="45" baseType="lpstr">
      <vt:lpstr>Diseño predeterminado</vt:lpstr>
      <vt:lpstr>Imagen de mapa de bits</vt:lpstr>
      <vt:lpstr>Imagen</vt:lpstr>
      <vt:lpstr>Flowsheet</vt:lpstr>
      <vt:lpstr>Separación y Procesos Biotecnológicos  BT56A- IQ742 BT5304-IQ7431 Primavera 2010</vt:lpstr>
      <vt:lpstr>Diapositiva 2</vt:lpstr>
      <vt:lpstr>Clases</vt:lpstr>
      <vt:lpstr>Programa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Introducción 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Esquema general de la producción de productos biotecnológicos</vt:lpstr>
      <vt:lpstr>Diapositiva 24</vt:lpstr>
      <vt:lpstr>Diapositiva 25</vt:lpstr>
      <vt:lpstr>Diapositiva 26</vt:lpstr>
      <vt:lpstr>Diapositiva 27</vt:lpstr>
      <vt:lpstr>Productos Biotecnológicos de Interés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Proceso de producción de proteínas</vt:lpstr>
      <vt:lpstr>Diapositiva 37</vt:lpstr>
      <vt:lpstr>Efecto de la eficiencia de cada etapa</vt:lpstr>
      <vt:lpstr>Diapositiva 39</vt:lpstr>
      <vt:lpstr>REGLAS HEURISTICAS PARA EL DISEÑO DE SISTEMAS DE SEPARACION</vt:lpstr>
      <vt:lpstr>Diapositiva 41</vt:lpstr>
    </vt:vector>
  </TitlesOfParts>
  <Company>CIBYB, 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Centrifugación    Operación unitaria utilizada para la separación: sólido-líquido    líquido-líquido </dc:title>
  <dc:creator>Maria Elena Lienqueo C.</dc:creator>
  <cp:lastModifiedBy>FCFM</cp:lastModifiedBy>
  <cp:revision>40</cp:revision>
  <dcterms:created xsi:type="dcterms:W3CDTF">2003-07-31T09:16:05Z</dcterms:created>
  <dcterms:modified xsi:type="dcterms:W3CDTF">2010-08-06T22:01:31Z</dcterms:modified>
</cp:coreProperties>
</file>