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diagrams/layout1.xml" ContentType="application/vnd.openxmlformats-officedocument.drawingml.diagramLayou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5.xml" ContentType="application/vnd.openxmlformats-officedocument.presentationml.notesSlide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diagrams/layout2.xml" ContentType="application/vnd.openxmlformats-officedocument.drawingml.diagramLayout+xml"/>
  <Override PartName="/ppt/notesSlides/notesSlide6.xml" ContentType="application/vnd.openxmlformats-officedocument.presentationml.notes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diagrams/data1.xml" ContentType="application/vnd.openxmlformats-officedocument.drawingml.diagramData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1"/>
  </p:notesMasterIdLst>
  <p:handoutMasterIdLst>
    <p:handoutMasterId r:id="rId42"/>
  </p:handoutMasterIdLst>
  <p:sldIdLst>
    <p:sldId id="257" r:id="rId2"/>
    <p:sldId id="318" r:id="rId3"/>
    <p:sldId id="319" r:id="rId4"/>
    <p:sldId id="321" r:id="rId5"/>
    <p:sldId id="323" r:id="rId6"/>
    <p:sldId id="258" r:id="rId7"/>
    <p:sldId id="324" r:id="rId8"/>
    <p:sldId id="259" r:id="rId9"/>
    <p:sldId id="261" r:id="rId10"/>
    <p:sldId id="288" r:id="rId11"/>
    <p:sldId id="260" r:id="rId12"/>
    <p:sldId id="294" r:id="rId13"/>
    <p:sldId id="325" r:id="rId14"/>
    <p:sldId id="326" r:id="rId15"/>
    <p:sldId id="264" r:id="rId16"/>
    <p:sldId id="265" r:id="rId17"/>
    <p:sldId id="327" r:id="rId18"/>
    <p:sldId id="322" r:id="rId19"/>
    <p:sldId id="332" r:id="rId20"/>
    <p:sldId id="328" r:id="rId21"/>
    <p:sldId id="266" r:id="rId22"/>
    <p:sldId id="308" r:id="rId23"/>
    <p:sldId id="329" r:id="rId24"/>
    <p:sldId id="285" r:id="rId25"/>
    <p:sldId id="267" r:id="rId26"/>
    <p:sldId id="268" r:id="rId27"/>
    <p:sldId id="330" r:id="rId28"/>
    <p:sldId id="315" r:id="rId29"/>
    <p:sldId id="336" r:id="rId30"/>
    <p:sldId id="316" r:id="rId31"/>
    <p:sldId id="331" r:id="rId32"/>
    <p:sldId id="269" r:id="rId33"/>
    <p:sldId id="333" r:id="rId34"/>
    <p:sldId id="290" r:id="rId35"/>
    <p:sldId id="286" r:id="rId36"/>
    <p:sldId id="297" r:id="rId37"/>
    <p:sldId id="296" r:id="rId38"/>
    <p:sldId id="301" r:id="rId39"/>
    <p:sldId id="335" r:id="rId40"/>
  </p:sldIdLst>
  <p:sldSz cx="9144000" cy="6858000" type="screen4x3"/>
  <p:notesSz cx="10234613" cy="7099300"/>
  <p:defaultTextStyle>
    <a:defPPr>
      <a:defRPr lang="es-CL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15620"/>
    <p:restoredTop sz="94660"/>
  </p:normalViewPr>
  <p:slideViewPr>
    <p:cSldViewPr>
      <p:cViewPr>
        <p:scale>
          <a:sx n="100" d="100"/>
          <a:sy n="100" d="100"/>
        </p:scale>
        <p:origin x="-894" y="-2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 Qué son las transformaciones </a:t>
          </a:r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Físicoquímicas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 y Bioquímicas?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 Qué son los biocombustibles ?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¿ </a:t>
          </a:r>
          <a:r>
            <a:rPr lang="en-US" dirty="0" err="1" smtClean="0">
              <a:solidFill>
                <a:schemeClr val="bg1"/>
              </a:solidFill>
            </a:rPr>
            <a:t>Qué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es</a:t>
          </a:r>
          <a:r>
            <a:rPr lang="en-US" dirty="0" smtClean="0">
              <a:solidFill>
                <a:schemeClr val="bg1"/>
              </a:solidFill>
            </a:rPr>
            <a:t> el biodiesel ?</a:t>
          </a:r>
          <a:endParaRPr lang="en-US" dirty="0">
            <a:solidFill>
              <a:schemeClr val="bg1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293C16A-26A2-471F-B773-B838CF692FBA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Situación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Chilena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45C8687B-6CC1-47F9-BAFA-7E2D6774EDA1}" type="parTrans" cxnId="{823774C3-39FE-4BD7-8F28-FA412D0F035B}">
      <dgm:prSet/>
      <dgm:spPr/>
      <dgm:t>
        <a:bodyPr/>
        <a:lstStyle/>
        <a:p>
          <a:endParaRPr lang="en-US"/>
        </a:p>
      </dgm:t>
    </dgm:pt>
    <dgm:pt modelId="{87A56062-01A4-42E6-A163-BC5BC6F0E3BC}" type="sibTrans" cxnId="{823774C3-39FE-4BD7-8F28-FA412D0F035B}">
      <dgm:prSet/>
      <dgm:spPr/>
      <dgm:t>
        <a:bodyPr/>
        <a:lstStyle/>
        <a:p>
          <a:endParaRPr lang="en-US"/>
        </a:p>
      </dgm:t>
    </dgm:pt>
    <dgm:pt modelId="{B8E8998C-5ACF-4271-9265-B76415802E43}">
      <dgm:prSet phldrT="[Texto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err="1" smtClean="0">
              <a:solidFill>
                <a:schemeClr val="tx1"/>
              </a:solidFill>
            </a:rPr>
            <a:t>Proceso</a:t>
          </a:r>
          <a:r>
            <a:rPr lang="en-US" dirty="0" smtClean="0">
              <a:solidFill>
                <a:schemeClr val="tx1"/>
              </a:solidFill>
            </a:rPr>
            <a:t> de </a:t>
          </a:r>
          <a:r>
            <a:rPr lang="en-US" dirty="0" err="1" smtClean="0">
              <a:solidFill>
                <a:schemeClr val="tx1"/>
              </a:solidFill>
            </a:rPr>
            <a:t>producción</a:t>
          </a:r>
          <a:r>
            <a:rPr lang="en-US" dirty="0" smtClean="0">
              <a:solidFill>
                <a:schemeClr val="tx1"/>
              </a:solidFill>
            </a:rPr>
            <a:t> de biodiesel</a:t>
          </a:r>
          <a:endParaRPr lang="en-US" dirty="0">
            <a:solidFill>
              <a:schemeClr val="tx1"/>
            </a:solidFill>
          </a:endParaRPr>
        </a:p>
      </dgm:t>
    </dgm:pt>
    <dgm:pt modelId="{EDBB8118-4F58-44F5-A476-EE78BEEBF339}" type="sibTrans" cxnId="{30F33B96-E5B5-453F-A649-F59833D80211}">
      <dgm:prSet/>
      <dgm:spPr/>
      <dgm:t>
        <a:bodyPr/>
        <a:lstStyle/>
        <a:p>
          <a:endParaRPr lang="en-US"/>
        </a:p>
      </dgm:t>
    </dgm:pt>
    <dgm:pt modelId="{D6CFF19E-A377-41C4-A3A4-72C9D5256C50}" type="parTrans" cxnId="{30F33B96-E5B5-453F-A649-F59833D80211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 custScaleX="1395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5" custLinFactNeighborX="-3952" custLinFactNeighborY="-91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0FBAB8CA-349C-4DA5-8149-026F1B5A01E2}" type="pres">
      <dgm:prSet presAssocID="{B8E8998C-5ACF-4271-9265-B76415802E43}" presName="parentLin" presStyleCnt="0"/>
      <dgm:spPr/>
      <dgm:t>
        <a:bodyPr/>
        <a:lstStyle/>
        <a:p>
          <a:endParaRPr lang="en-US"/>
        </a:p>
      </dgm:t>
    </dgm:pt>
    <dgm:pt modelId="{BD7ABDCB-DA0E-4E5A-8294-3847E5F84EEC}" type="pres">
      <dgm:prSet presAssocID="{B8E8998C-5ACF-4271-9265-B76415802E4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37CAA368-12F9-4DD6-BE49-EA7FEA2B0AFF}" type="pres">
      <dgm:prSet presAssocID="{B8E8998C-5ACF-4271-9265-B76415802E4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66A84-70FB-4C14-881D-C83436DB74E7}" type="pres">
      <dgm:prSet presAssocID="{B8E8998C-5ACF-4271-9265-B76415802E43}" presName="negativeSpace" presStyleCnt="0"/>
      <dgm:spPr/>
      <dgm:t>
        <a:bodyPr/>
        <a:lstStyle/>
        <a:p>
          <a:endParaRPr lang="en-US"/>
        </a:p>
      </dgm:t>
    </dgm:pt>
    <dgm:pt modelId="{7A2EAD7D-434F-4672-8BCB-6939AF0CDAF0}" type="pres">
      <dgm:prSet presAssocID="{B8E8998C-5ACF-4271-9265-B76415802E43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F8F59-DF26-4982-ADE0-B03DA4386144}" type="pres">
      <dgm:prSet presAssocID="{EDBB8118-4F58-44F5-A476-EE78BEEBF339}" presName="spaceBetweenRectangles" presStyleCnt="0"/>
      <dgm:spPr/>
      <dgm:t>
        <a:bodyPr/>
        <a:lstStyle/>
        <a:p>
          <a:endParaRPr lang="en-US"/>
        </a:p>
      </dgm:t>
    </dgm:pt>
    <dgm:pt modelId="{8C1647E6-159A-4F0F-8BCE-245765081458}" type="pres">
      <dgm:prSet presAssocID="{0293C16A-26A2-471F-B773-B838CF692FBA}" presName="parentLin" presStyleCnt="0"/>
      <dgm:spPr/>
      <dgm:t>
        <a:bodyPr/>
        <a:lstStyle/>
        <a:p>
          <a:endParaRPr lang="en-US"/>
        </a:p>
      </dgm:t>
    </dgm:pt>
    <dgm:pt modelId="{34297668-537E-40A3-A888-BD22E17F90B2}" type="pres">
      <dgm:prSet presAssocID="{0293C16A-26A2-471F-B773-B838CF692FBA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9777F30A-94FC-438D-90BD-D4608198EB8F}" type="pres">
      <dgm:prSet presAssocID="{0293C16A-26A2-471F-B773-B838CF692FB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B39B8-6C4E-4716-A01C-9C07C9C85675}" type="pres">
      <dgm:prSet presAssocID="{0293C16A-26A2-471F-B773-B838CF692FBA}" presName="negativeSpace" presStyleCnt="0"/>
      <dgm:spPr/>
      <dgm:t>
        <a:bodyPr/>
        <a:lstStyle/>
        <a:p>
          <a:endParaRPr lang="en-US"/>
        </a:p>
      </dgm:t>
    </dgm:pt>
    <dgm:pt modelId="{CB9E9B6F-21FA-423F-87E6-F8721086BD6E}" type="pres">
      <dgm:prSet presAssocID="{0293C16A-26A2-471F-B773-B838CF692FBA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4F8CC7D1-BB8D-46D9-9249-B3303AAFA814}" type="presOf" srcId="{5FAEECA9-EB04-426F-ADBA-A8F0FFE14CCC}" destId="{79C83E4F-8043-4924-8F8B-51F17B3569CA}" srcOrd="0" destOrd="0" presId="urn:microsoft.com/office/officeart/2005/8/layout/list1"/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9877F45D-2630-450F-84B6-B51F9BF8F22F}" type="presOf" srcId="{7661B3CE-5A9D-482E-B3FD-37BF1E708469}" destId="{0893E421-0749-4DD0-925D-88B0362FD542}" srcOrd="1" destOrd="0" presId="urn:microsoft.com/office/officeart/2005/8/layout/list1"/>
    <dgm:cxn modelId="{33B3F679-0628-4E3A-8A38-C7FA4B8094BE}" type="presOf" srcId="{985038F1-91AC-418E-85E5-C1B78F1B20B1}" destId="{B5460F4B-7654-46CC-B024-88894442C2C7}" srcOrd="0" destOrd="0" presId="urn:microsoft.com/office/officeart/2005/8/layout/list1"/>
    <dgm:cxn modelId="{5F452915-BFB5-4903-B8EE-D5B2ADE3DDFA}" type="presOf" srcId="{5FAEECA9-EB04-426F-ADBA-A8F0FFE14CCC}" destId="{B50B94C8-CC2E-4F0C-BABF-96BD4F95C4F8}" srcOrd="1" destOrd="0" presId="urn:microsoft.com/office/officeart/2005/8/layout/list1"/>
    <dgm:cxn modelId="{631FB881-01D4-4D12-B061-6B548B025570}" type="presOf" srcId="{985038F1-91AC-418E-85E5-C1B78F1B20B1}" destId="{8C0C9D8F-5C5F-49E9-A64E-B3516BF99316}" srcOrd="1" destOrd="0" presId="urn:microsoft.com/office/officeart/2005/8/layout/list1"/>
    <dgm:cxn modelId="{30F33B96-E5B5-453F-A649-F59833D80211}" srcId="{482EE62F-7750-42A8-8674-8A77405848CA}" destId="{B8E8998C-5ACF-4271-9265-B76415802E43}" srcOrd="3" destOrd="0" parTransId="{D6CFF19E-A377-41C4-A3A4-72C9D5256C50}" sibTransId="{EDBB8118-4F58-44F5-A476-EE78BEEBF339}"/>
    <dgm:cxn modelId="{C09B7B06-9A99-4677-AF7B-35093D79F5C8}" type="presOf" srcId="{482EE62F-7750-42A8-8674-8A77405848CA}" destId="{0596F00E-2A48-44DE-98EB-0A723D874D0A}" srcOrd="0" destOrd="0" presId="urn:microsoft.com/office/officeart/2005/8/layout/list1"/>
    <dgm:cxn modelId="{D84F71D0-3310-413D-8D17-9FFECA6E1142}" type="presOf" srcId="{0293C16A-26A2-471F-B773-B838CF692FBA}" destId="{34297668-537E-40A3-A888-BD22E17F90B2}" srcOrd="0" destOrd="0" presId="urn:microsoft.com/office/officeart/2005/8/layout/list1"/>
    <dgm:cxn modelId="{823774C3-39FE-4BD7-8F28-FA412D0F035B}" srcId="{482EE62F-7750-42A8-8674-8A77405848CA}" destId="{0293C16A-26A2-471F-B773-B838CF692FBA}" srcOrd="4" destOrd="0" parTransId="{45C8687B-6CC1-47F9-BAFA-7E2D6774EDA1}" sibTransId="{87A56062-01A4-42E6-A163-BC5BC6F0E3BC}"/>
    <dgm:cxn modelId="{06BE6F19-7D6E-4862-985D-9641BABD8F7D}" type="presOf" srcId="{B8E8998C-5ACF-4271-9265-B76415802E43}" destId="{BD7ABDCB-DA0E-4E5A-8294-3847E5F84EEC}" srcOrd="0" destOrd="0" presId="urn:microsoft.com/office/officeart/2005/8/layout/list1"/>
    <dgm:cxn modelId="{1576103C-6C5B-4119-AABE-9D5884269502}" type="presOf" srcId="{0293C16A-26A2-471F-B773-B838CF692FBA}" destId="{9777F30A-94FC-438D-90BD-D4608198EB8F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813A973D-FCF4-4879-966C-1D0468669B4D}" type="presOf" srcId="{7661B3CE-5A9D-482E-B3FD-37BF1E708469}" destId="{56307164-DC3E-4A02-94C1-23CB99397A17}" srcOrd="0" destOrd="0" presId="urn:microsoft.com/office/officeart/2005/8/layout/list1"/>
    <dgm:cxn modelId="{9C14715B-FF12-487C-8746-43044A06F260}" type="presOf" srcId="{B8E8998C-5ACF-4271-9265-B76415802E43}" destId="{37CAA368-12F9-4DD6-BE49-EA7FEA2B0AFF}" srcOrd="1" destOrd="0" presId="urn:microsoft.com/office/officeart/2005/8/layout/list1"/>
    <dgm:cxn modelId="{8F4304B8-A343-42F7-90F1-43E30E81F374}" type="presParOf" srcId="{0596F00E-2A48-44DE-98EB-0A723D874D0A}" destId="{7B3A7450-D912-48FD-B435-457155C84D11}" srcOrd="0" destOrd="0" presId="urn:microsoft.com/office/officeart/2005/8/layout/list1"/>
    <dgm:cxn modelId="{07BBF136-39D0-42FB-AAB4-8121D08CF8AA}" type="presParOf" srcId="{7B3A7450-D912-48FD-B435-457155C84D11}" destId="{79C83E4F-8043-4924-8F8B-51F17B3569CA}" srcOrd="0" destOrd="0" presId="urn:microsoft.com/office/officeart/2005/8/layout/list1"/>
    <dgm:cxn modelId="{44832FCD-5BFB-46FA-8925-270E7F981319}" type="presParOf" srcId="{7B3A7450-D912-48FD-B435-457155C84D11}" destId="{B50B94C8-CC2E-4F0C-BABF-96BD4F95C4F8}" srcOrd="1" destOrd="0" presId="urn:microsoft.com/office/officeart/2005/8/layout/list1"/>
    <dgm:cxn modelId="{FCD7E1FC-A61E-4400-A095-4061A3F9CCBA}" type="presParOf" srcId="{0596F00E-2A48-44DE-98EB-0A723D874D0A}" destId="{CD04B0FD-1E70-4BFD-B4DD-7E099719A2F6}" srcOrd="1" destOrd="0" presId="urn:microsoft.com/office/officeart/2005/8/layout/list1"/>
    <dgm:cxn modelId="{DC9CC095-D080-4952-99FD-8BB1A9BAF307}" type="presParOf" srcId="{0596F00E-2A48-44DE-98EB-0A723D874D0A}" destId="{E93C7938-1995-4611-A050-091AF9CD50AD}" srcOrd="2" destOrd="0" presId="urn:microsoft.com/office/officeart/2005/8/layout/list1"/>
    <dgm:cxn modelId="{0DCC345B-A96F-4CBC-B304-65D30C211095}" type="presParOf" srcId="{0596F00E-2A48-44DE-98EB-0A723D874D0A}" destId="{9114B799-3CDF-4C97-ABA6-20A2FC175A71}" srcOrd="3" destOrd="0" presId="urn:microsoft.com/office/officeart/2005/8/layout/list1"/>
    <dgm:cxn modelId="{4615CE56-AA07-44F8-A487-8CA771130FA0}" type="presParOf" srcId="{0596F00E-2A48-44DE-98EB-0A723D874D0A}" destId="{D99D3F45-0FF6-47D1-A43B-076397C8B382}" srcOrd="4" destOrd="0" presId="urn:microsoft.com/office/officeart/2005/8/layout/list1"/>
    <dgm:cxn modelId="{6C8B21C2-95C0-432F-A47E-D27DBE5EB524}" type="presParOf" srcId="{D99D3F45-0FF6-47D1-A43B-076397C8B382}" destId="{B5460F4B-7654-46CC-B024-88894442C2C7}" srcOrd="0" destOrd="0" presId="urn:microsoft.com/office/officeart/2005/8/layout/list1"/>
    <dgm:cxn modelId="{CBEB567B-0BF2-430D-81B4-584512D35572}" type="presParOf" srcId="{D99D3F45-0FF6-47D1-A43B-076397C8B382}" destId="{8C0C9D8F-5C5F-49E9-A64E-B3516BF99316}" srcOrd="1" destOrd="0" presId="urn:microsoft.com/office/officeart/2005/8/layout/list1"/>
    <dgm:cxn modelId="{A615CBB0-D70D-4D0F-8C2D-C1549F85732A}" type="presParOf" srcId="{0596F00E-2A48-44DE-98EB-0A723D874D0A}" destId="{B6CBAAFD-2D1A-4BF0-8724-7887DB83FE83}" srcOrd="5" destOrd="0" presId="urn:microsoft.com/office/officeart/2005/8/layout/list1"/>
    <dgm:cxn modelId="{4341CE27-4337-4398-9A25-416750D1A684}" type="presParOf" srcId="{0596F00E-2A48-44DE-98EB-0A723D874D0A}" destId="{2A95DB59-74B0-4B0F-AC73-06D29DC0B973}" srcOrd="6" destOrd="0" presId="urn:microsoft.com/office/officeart/2005/8/layout/list1"/>
    <dgm:cxn modelId="{12CEE957-1184-4142-B5F2-5A6DA112FFAA}" type="presParOf" srcId="{0596F00E-2A48-44DE-98EB-0A723D874D0A}" destId="{19686284-5374-4D33-9A37-17903D06164F}" srcOrd="7" destOrd="0" presId="urn:microsoft.com/office/officeart/2005/8/layout/list1"/>
    <dgm:cxn modelId="{D4903B20-D4AC-4BBC-9079-DDF1E9DFA1DF}" type="presParOf" srcId="{0596F00E-2A48-44DE-98EB-0A723D874D0A}" destId="{44F43D77-A598-4500-B265-ACE39282EEE6}" srcOrd="8" destOrd="0" presId="urn:microsoft.com/office/officeart/2005/8/layout/list1"/>
    <dgm:cxn modelId="{507A14D8-ACA4-48BE-BA21-02140FB62D2E}" type="presParOf" srcId="{44F43D77-A598-4500-B265-ACE39282EEE6}" destId="{56307164-DC3E-4A02-94C1-23CB99397A17}" srcOrd="0" destOrd="0" presId="urn:microsoft.com/office/officeart/2005/8/layout/list1"/>
    <dgm:cxn modelId="{976AB562-BD37-4F26-BC90-A7C0A947B896}" type="presParOf" srcId="{44F43D77-A598-4500-B265-ACE39282EEE6}" destId="{0893E421-0749-4DD0-925D-88B0362FD542}" srcOrd="1" destOrd="0" presId="urn:microsoft.com/office/officeart/2005/8/layout/list1"/>
    <dgm:cxn modelId="{A1B74678-E207-493D-B978-BC06103B9C9A}" type="presParOf" srcId="{0596F00E-2A48-44DE-98EB-0A723D874D0A}" destId="{B788DC23-BD02-4A44-9229-D50AAE2C8E2B}" srcOrd="9" destOrd="0" presId="urn:microsoft.com/office/officeart/2005/8/layout/list1"/>
    <dgm:cxn modelId="{8D977C33-62A9-495C-9D6E-B5D6C1D33AAB}" type="presParOf" srcId="{0596F00E-2A48-44DE-98EB-0A723D874D0A}" destId="{0E896D5D-A3E9-4B3D-A486-48EBD23886E1}" srcOrd="10" destOrd="0" presId="urn:microsoft.com/office/officeart/2005/8/layout/list1"/>
    <dgm:cxn modelId="{B2B0DBF7-0E35-4AF3-BBC0-9BA48AC07F6A}" type="presParOf" srcId="{0596F00E-2A48-44DE-98EB-0A723D874D0A}" destId="{CE11CDD4-0C01-4758-A7D7-501AE8399603}" srcOrd="11" destOrd="0" presId="urn:microsoft.com/office/officeart/2005/8/layout/list1"/>
    <dgm:cxn modelId="{DAD11DA5-2375-4FC6-9C3B-68AB7CC88BA0}" type="presParOf" srcId="{0596F00E-2A48-44DE-98EB-0A723D874D0A}" destId="{0FBAB8CA-349C-4DA5-8149-026F1B5A01E2}" srcOrd="12" destOrd="0" presId="urn:microsoft.com/office/officeart/2005/8/layout/list1"/>
    <dgm:cxn modelId="{2C3E2FAD-AC47-4C25-A97E-A4344E115F60}" type="presParOf" srcId="{0FBAB8CA-349C-4DA5-8149-026F1B5A01E2}" destId="{BD7ABDCB-DA0E-4E5A-8294-3847E5F84EEC}" srcOrd="0" destOrd="0" presId="urn:microsoft.com/office/officeart/2005/8/layout/list1"/>
    <dgm:cxn modelId="{94A0A204-07E8-4A9B-A459-69C85C11F6CB}" type="presParOf" srcId="{0FBAB8CA-349C-4DA5-8149-026F1B5A01E2}" destId="{37CAA368-12F9-4DD6-BE49-EA7FEA2B0AFF}" srcOrd="1" destOrd="0" presId="urn:microsoft.com/office/officeart/2005/8/layout/list1"/>
    <dgm:cxn modelId="{3C12C031-0B9E-4CC4-8BAA-6E6EB4D836B7}" type="presParOf" srcId="{0596F00E-2A48-44DE-98EB-0A723D874D0A}" destId="{CA066A84-70FB-4C14-881D-C83436DB74E7}" srcOrd="13" destOrd="0" presId="urn:microsoft.com/office/officeart/2005/8/layout/list1"/>
    <dgm:cxn modelId="{840E9BEE-E31D-4BAA-B609-2A9E37AC82CC}" type="presParOf" srcId="{0596F00E-2A48-44DE-98EB-0A723D874D0A}" destId="{7A2EAD7D-434F-4672-8BCB-6939AF0CDAF0}" srcOrd="14" destOrd="0" presId="urn:microsoft.com/office/officeart/2005/8/layout/list1"/>
    <dgm:cxn modelId="{DB8F7B43-C4B8-498A-B374-46F99698010D}" type="presParOf" srcId="{0596F00E-2A48-44DE-98EB-0A723D874D0A}" destId="{4E5F8F59-DF26-4982-ADE0-B03DA4386144}" srcOrd="15" destOrd="0" presId="urn:microsoft.com/office/officeart/2005/8/layout/list1"/>
    <dgm:cxn modelId="{CF29ECA3-8227-4681-9E9D-9BD4ABBD5E4B}" type="presParOf" srcId="{0596F00E-2A48-44DE-98EB-0A723D874D0A}" destId="{8C1647E6-159A-4F0F-8BCE-245765081458}" srcOrd="16" destOrd="0" presId="urn:microsoft.com/office/officeart/2005/8/layout/list1"/>
    <dgm:cxn modelId="{BB13C18C-B336-435D-9C71-0F93E70447C7}" type="presParOf" srcId="{8C1647E6-159A-4F0F-8BCE-245765081458}" destId="{34297668-537E-40A3-A888-BD22E17F90B2}" srcOrd="0" destOrd="0" presId="urn:microsoft.com/office/officeart/2005/8/layout/list1"/>
    <dgm:cxn modelId="{F997C630-5B6B-49BE-A728-AE8F0A8D5050}" type="presParOf" srcId="{8C1647E6-159A-4F0F-8BCE-245765081458}" destId="{9777F30A-94FC-438D-90BD-D4608198EB8F}" srcOrd="1" destOrd="0" presId="urn:microsoft.com/office/officeart/2005/8/layout/list1"/>
    <dgm:cxn modelId="{9626BBF0-2A05-4314-9589-20078CC22578}" type="presParOf" srcId="{0596F00E-2A48-44DE-98EB-0A723D874D0A}" destId="{B15B39B8-6C4E-4716-A01C-9C07C9C85675}" srcOrd="17" destOrd="0" presId="urn:microsoft.com/office/officeart/2005/8/layout/list1"/>
    <dgm:cxn modelId="{BF38D5EF-18FB-4AFE-942A-A6D9D5C440C1}" type="presParOf" srcId="{0596F00E-2A48-44DE-98EB-0A723D874D0A}" destId="{CB9E9B6F-21FA-423F-87E6-F8721086BD6E}" srcOrd="18" destOrd="0" presId="urn:microsoft.com/office/officeart/2005/8/layout/list1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82EE62F-7750-42A8-8674-8A77405848CA}" type="doc">
      <dgm:prSet loTypeId="urn:microsoft.com/office/officeart/2005/8/layout/list1" loCatId="list" qsTypeId="urn:microsoft.com/office/officeart/2005/8/quickstyle/3d3" qsCatId="3D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5FAEECA9-EB04-426F-ADBA-A8F0FFE14CCC}">
      <dgm:prSet phldrT="[Texto]"/>
      <dgm:spPr>
        <a:solidFill>
          <a:srgbClr val="FF0000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 Qué son las transformaciones </a:t>
          </a:r>
          <a:r>
            <a:rPr lang="es-MX" b="1" dirty="0" err="1" smtClean="0">
              <a:solidFill>
                <a:schemeClr val="bg1"/>
              </a:solidFill>
              <a:ea typeface="굴림"/>
              <a:cs typeface="굴림"/>
            </a:rPr>
            <a:t>Físicoquímicas</a:t>
          </a:r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 y Bioquímicas?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FD72C153-4A15-4BF7-AF71-D694A0265398}" type="parTrans" cxnId="{84DC088C-75EF-4ADF-992C-37372EF7BBD3}">
      <dgm:prSet/>
      <dgm:spPr/>
      <dgm:t>
        <a:bodyPr/>
        <a:lstStyle/>
        <a:p>
          <a:endParaRPr lang="en-US"/>
        </a:p>
      </dgm:t>
    </dgm:pt>
    <dgm:pt modelId="{AE729EA9-4055-428F-A525-B6EE8C66F19C}" type="sibTrans" cxnId="{84DC088C-75EF-4ADF-992C-37372EF7BBD3}">
      <dgm:prSet/>
      <dgm:spPr/>
      <dgm:t>
        <a:bodyPr/>
        <a:lstStyle/>
        <a:p>
          <a:endParaRPr lang="en-US"/>
        </a:p>
      </dgm:t>
    </dgm:pt>
    <dgm:pt modelId="{985038F1-91AC-418E-85E5-C1B78F1B20B1}">
      <dgm:prSet phldrT="[Texto]"/>
      <dgm:spPr>
        <a:solidFill>
          <a:srgbClr val="00B011"/>
        </a:solidFill>
      </dgm:spPr>
      <dgm:t>
        <a:bodyPr/>
        <a:lstStyle/>
        <a:p>
          <a:r>
            <a:rPr lang="es-MX" b="1" dirty="0" smtClean="0">
              <a:solidFill>
                <a:schemeClr val="bg1"/>
              </a:solidFill>
              <a:ea typeface="굴림"/>
              <a:cs typeface="굴림"/>
            </a:rPr>
            <a:t>¿ Qué son los biocombustibles ?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ED8BBA47-5CA0-4A90-9478-3D5A7F085B7C}" type="parTrans" cxnId="{6E9D2B3A-7D02-42DD-BFEF-E6EB042A1CB9}">
      <dgm:prSet/>
      <dgm:spPr/>
      <dgm:t>
        <a:bodyPr/>
        <a:lstStyle/>
        <a:p>
          <a:endParaRPr lang="en-US"/>
        </a:p>
      </dgm:t>
    </dgm:pt>
    <dgm:pt modelId="{E51746DA-BEED-4596-92C9-7D38C6086302}" type="sibTrans" cxnId="{6E9D2B3A-7D02-42DD-BFEF-E6EB042A1CB9}">
      <dgm:prSet/>
      <dgm:spPr/>
      <dgm:t>
        <a:bodyPr/>
        <a:lstStyle/>
        <a:p>
          <a:endParaRPr lang="en-US"/>
        </a:p>
      </dgm:t>
    </dgm:pt>
    <dgm:pt modelId="{7661B3CE-5A9D-482E-B3FD-37BF1E708469}">
      <dgm:prSet phldrT="[Texto]"/>
      <dgm:spPr>
        <a:solidFill>
          <a:srgbClr val="0070C0"/>
        </a:solidFill>
      </dgm:spPr>
      <dgm:t>
        <a:bodyPr/>
        <a:lstStyle/>
        <a:p>
          <a:r>
            <a:rPr lang="en-US" dirty="0" smtClean="0">
              <a:solidFill>
                <a:schemeClr val="bg1"/>
              </a:solidFill>
            </a:rPr>
            <a:t>¿ </a:t>
          </a:r>
          <a:r>
            <a:rPr lang="en-US" dirty="0" err="1" smtClean="0">
              <a:solidFill>
                <a:schemeClr val="bg1"/>
              </a:solidFill>
            </a:rPr>
            <a:t>Qué</a:t>
          </a:r>
          <a:r>
            <a:rPr lang="en-US" dirty="0" smtClean="0">
              <a:solidFill>
                <a:schemeClr val="bg1"/>
              </a:solidFill>
            </a:rPr>
            <a:t> </a:t>
          </a:r>
          <a:r>
            <a:rPr lang="en-US" dirty="0" err="1" smtClean="0">
              <a:solidFill>
                <a:schemeClr val="bg1"/>
              </a:solidFill>
            </a:rPr>
            <a:t>es</a:t>
          </a:r>
          <a:r>
            <a:rPr lang="en-US" dirty="0" smtClean="0">
              <a:solidFill>
                <a:schemeClr val="bg1"/>
              </a:solidFill>
            </a:rPr>
            <a:t> el biodiesel ?</a:t>
          </a:r>
          <a:endParaRPr lang="en-US" dirty="0">
            <a:solidFill>
              <a:schemeClr val="bg1"/>
            </a:solidFill>
          </a:endParaRPr>
        </a:p>
      </dgm:t>
    </dgm:pt>
    <dgm:pt modelId="{0A741E34-C803-467A-82B6-E8286F8BEA4F}" type="parTrans" cxnId="{ECE02234-F24B-49BF-B46F-43CB277B6268}">
      <dgm:prSet/>
      <dgm:spPr/>
      <dgm:t>
        <a:bodyPr/>
        <a:lstStyle/>
        <a:p>
          <a:endParaRPr lang="en-US"/>
        </a:p>
      </dgm:t>
    </dgm:pt>
    <dgm:pt modelId="{5A1CD035-702F-48A9-A0D0-261DA972537A}" type="sibTrans" cxnId="{ECE02234-F24B-49BF-B46F-43CB277B6268}">
      <dgm:prSet/>
      <dgm:spPr/>
      <dgm:t>
        <a:bodyPr/>
        <a:lstStyle/>
        <a:p>
          <a:endParaRPr lang="en-US"/>
        </a:p>
      </dgm:t>
    </dgm:pt>
    <dgm:pt modelId="{0293C16A-26A2-471F-B773-B838CF692FBA}">
      <dgm:prSet phldrT="[Texto]"/>
      <dgm:spPr>
        <a:solidFill>
          <a:schemeClr val="bg2">
            <a:lumMod val="75000"/>
          </a:schemeClr>
        </a:solidFill>
      </dgm:spPr>
      <dgm:t>
        <a:bodyPr/>
        <a:lstStyle/>
        <a:p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¿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Cómo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está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 Chile en el </a:t>
          </a:r>
          <a:r>
            <a:rPr lang="en-US" b="1" dirty="0" err="1" smtClean="0">
              <a:solidFill>
                <a:schemeClr val="bg1"/>
              </a:solidFill>
              <a:ea typeface="굴림"/>
              <a:cs typeface="굴림"/>
            </a:rPr>
            <a:t>área</a:t>
          </a:r>
          <a:r>
            <a:rPr lang="en-US" b="1" dirty="0" smtClean="0">
              <a:solidFill>
                <a:schemeClr val="bg1"/>
              </a:solidFill>
              <a:ea typeface="굴림"/>
              <a:cs typeface="굴림"/>
            </a:rPr>
            <a:t>?</a:t>
          </a:r>
          <a:endParaRPr lang="en-US" b="1" dirty="0">
            <a:solidFill>
              <a:schemeClr val="bg1"/>
            </a:solidFill>
            <a:ea typeface="굴림"/>
            <a:cs typeface="굴림"/>
          </a:endParaRPr>
        </a:p>
      </dgm:t>
    </dgm:pt>
    <dgm:pt modelId="{45C8687B-6CC1-47F9-BAFA-7E2D6774EDA1}" type="parTrans" cxnId="{823774C3-39FE-4BD7-8F28-FA412D0F035B}">
      <dgm:prSet/>
      <dgm:spPr/>
      <dgm:t>
        <a:bodyPr/>
        <a:lstStyle/>
        <a:p>
          <a:endParaRPr lang="en-US"/>
        </a:p>
      </dgm:t>
    </dgm:pt>
    <dgm:pt modelId="{87A56062-01A4-42E6-A163-BC5BC6F0E3BC}" type="sibTrans" cxnId="{823774C3-39FE-4BD7-8F28-FA412D0F035B}">
      <dgm:prSet/>
      <dgm:spPr/>
      <dgm:t>
        <a:bodyPr/>
        <a:lstStyle/>
        <a:p>
          <a:endParaRPr lang="en-US"/>
        </a:p>
      </dgm:t>
    </dgm:pt>
    <dgm:pt modelId="{B8E8998C-5ACF-4271-9265-B76415802E43}">
      <dgm:prSet phldrT="[Texto]"/>
      <dgm:spPr>
        <a:solidFill>
          <a:schemeClr val="accent6">
            <a:lumMod val="20000"/>
            <a:lumOff val="80000"/>
          </a:schemeClr>
        </a:solidFill>
      </dgm:spPr>
      <dgm:t>
        <a:bodyPr/>
        <a:lstStyle/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en-US" dirty="0" smtClean="0">
              <a:solidFill>
                <a:schemeClr val="tx1"/>
              </a:solidFill>
            </a:rPr>
            <a:t>¿</a:t>
          </a:r>
          <a:r>
            <a:rPr lang="en-US" dirty="0" err="1" smtClean="0">
              <a:solidFill>
                <a:schemeClr val="tx1"/>
              </a:solidFill>
            </a:rPr>
            <a:t>Cómo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err="1" smtClean="0">
              <a:solidFill>
                <a:schemeClr val="tx1"/>
              </a:solidFill>
            </a:rPr>
            <a:t>es</a:t>
          </a:r>
          <a:r>
            <a:rPr lang="en-US" dirty="0" smtClean="0">
              <a:solidFill>
                <a:schemeClr val="tx1"/>
              </a:solidFill>
            </a:rPr>
            <a:t> el </a:t>
          </a:r>
          <a:r>
            <a:rPr lang="en-US" dirty="0" err="1" smtClean="0">
              <a:solidFill>
                <a:schemeClr val="tx1"/>
              </a:solidFill>
            </a:rPr>
            <a:t>proceso</a:t>
          </a:r>
          <a:r>
            <a:rPr lang="en-US" dirty="0" smtClean="0">
              <a:solidFill>
                <a:schemeClr val="tx1"/>
              </a:solidFill>
            </a:rPr>
            <a:t> </a:t>
          </a:r>
          <a:r>
            <a:rPr lang="en-US" dirty="0" smtClean="0">
              <a:solidFill>
                <a:schemeClr val="tx1"/>
              </a:solidFill>
            </a:rPr>
            <a:t>de </a:t>
          </a:r>
          <a:r>
            <a:rPr lang="en-US" dirty="0" err="1" smtClean="0">
              <a:solidFill>
                <a:schemeClr val="tx1"/>
              </a:solidFill>
            </a:rPr>
            <a:t>producción</a:t>
          </a:r>
          <a:r>
            <a:rPr lang="en-US" dirty="0" smtClean="0">
              <a:solidFill>
                <a:schemeClr val="tx1"/>
              </a:solidFill>
            </a:rPr>
            <a:t> de </a:t>
          </a:r>
          <a:r>
            <a:rPr lang="en-US" dirty="0" smtClean="0">
              <a:solidFill>
                <a:schemeClr val="tx1"/>
              </a:solidFill>
            </a:rPr>
            <a:t>biodiesel ?</a:t>
          </a:r>
          <a:endParaRPr lang="en-US" dirty="0">
            <a:solidFill>
              <a:schemeClr val="tx1"/>
            </a:solidFill>
          </a:endParaRPr>
        </a:p>
      </dgm:t>
    </dgm:pt>
    <dgm:pt modelId="{EDBB8118-4F58-44F5-A476-EE78BEEBF339}" type="sibTrans" cxnId="{30F33B96-E5B5-453F-A649-F59833D80211}">
      <dgm:prSet/>
      <dgm:spPr/>
      <dgm:t>
        <a:bodyPr/>
        <a:lstStyle/>
        <a:p>
          <a:endParaRPr lang="en-US"/>
        </a:p>
      </dgm:t>
    </dgm:pt>
    <dgm:pt modelId="{D6CFF19E-A377-41C4-A3A4-72C9D5256C50}" type="parTrans" cxnId="{30F33B96-E5B5-453F-A649-F59833D80211}">
      <dgm:prSet/>
      <dgm:spPr/>
      <dgm:t>
        <a:bodyPr/>
        <a:lstStyle/>
        <a:p>
          <a:endParaRPr lang="en-US"/>
        </a:p>
      </dgm:t>
    </dgm:pt>
    <dgm:pt modelId="{0596F00E-2A48-44DE-98EB-0A723D874D0A}" type="pres">
      <dgm:prSet presAssocID="{482EE62F-7750-42A8-8674-8A77405848CA}" presName="linear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7B3A7450-D912-48FD-B435-457155C84D11}" type="pres">
      <dgm:prSet presAssocID="{5FAEECA9-EB04-426F-ADBA-A8F0FFE14CCC}" presName="parentLin" presStyleCnt="0"/>
      <dgm:spPr/>
      <dgm:t>
        <a:bodyPr/>
        <a:lstStyle/>
        <a:p>
          <a:endParaRPr lang="en-US"/>
        </a:p>
      </dgm:t>
    </dgm:pt>
    <dgm:pt modelId="{79C83E4F-8043-4924-8F8B-51F17B3569CA}" type="pres">
      <dgm:prSet presAssocID="{5FAEECA9-EB04-426F-ADBA-A8F0FFE14CCC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B50B94C8-CC2E-4F0C-BABF-96BD4F95C4F8}" type="pres">
      <dgm:prSet presAssocID="{5FAEECA9-EB04-426F-ADBA-A8F0FFE14CCC}" presName="parentText" presStyleLbl="node1" presStyleIdx="0" presStyleCnt="5" custScaleX="13957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D04B0FD-1E70-4BFD-B4DD-7E099719A2F6}" type="pres">
      <dgm:prSet presAssocID="{5FAEECA9-EB04-426F-ADBA-A8F0FFE14CCC}" presName="negativeSpace" presStyleCnt="0"/>
      <dgm:spPr/>
      <dgm:t>
        <a:bodyPr/>
        <a:lstStyle/>
        <a:p>
          <a:endParaRPr lang="en-US"/>
        </a:p>
      </dgm:t>
    </dgm:pt>
    <dgm:pt modelId="{E93C7938-1995-4611-A050-091AF9CD50AD}" type="pres">
      <dgm:prSet presAssocID="{5FAEECA9-EB04-426F-ADBA-A8F0FFE14CCC}" presName="childText" presStyleLbl="conFgAcc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4B799-3CDF-4C97-ABA6-20A2FC175A71}" type="pres">
      <dgm:prSet presAssocID="{AE729EA9-4055-428F-A525-B6EE8C66F19C}" presName="spaceBetweenRectangles" presStyleCnt="0"/>
      <dgm:spPr/>
      <dgm:t>
        <a:bodyPr/>
        <a:lstStyle/>
        <a:p>
          <a:endParaRPr lang="en-US"/>
        </a:p>
      </dgm:t>
    </dgm:pt>
    <dgm:pt modelId="{D99D3F45-0FF6-47D1-A43B-076397C8B382}" type="pres">
      <dgm:prSet presAssocID="{985038F1-91AC-418E-85E5-C1B78F1B20B1}" presName="parentLin" presStyleCnt="0"/>
      <dgm:spPr/>
      <dgm:t>
        <a:bodyPr/>
        <a:lstStyle/>
        <a:p>
          <a:endParaRPr lang="en-US"/>
        </a:p>
      </dgm:t>
    </dgm:pt>
    <dgm:pt modelId="{B5460F4B-7654-46CC-B024-88894442C2C7}" type="pres">
      <dgm:prSet presAssocID="{985038F1-91AC-418E-85E5-C1B78F1B20B1}" presName="parentLeftMargin" presStyleLbl="node1" presStyleIdx="0" presStyleCnt="5"/>
      <dgm:spPr/>
      <dgm:t>
        <a:bodyPr/>
        <a:lstStyle/>
        <a:p>
          <a:endParaRPr lang="en-US"/>
        </a:p>
      </dgm:t>
    </dgm:pt>
    <dgm:pt modelId="{8C0C9D8F-5C5F-49E9-A64E-B3516BF99316}" type="pres">
      <dgm:prSet presAssocID="{985038F1-91AC-418E-85E5-C1B78F1B20B1}" presName="parentText" presStyleLbl="node1" presStyleIdx="1" presStyleCnt="5" custLinFactNeighborX="-3952" custLinFactNeighborY="-9133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CBAAFD-2D1A-4BF0-8724-7887DB83FE83}" type="pres">
      <dgm:prSet presAssocID="{985038F1-91AC-418E-85E5-C1B78F1B20B1}" presName="negativeSpace" presStyleCnt="0"/>
      <dgm:spPr/>
      <dgm:t>
        <a:bodyPr/>
        <a:lstStyle/>
        <a:p>
          <a:endParaRPr lang="en-US"/>
        </a:p>
      </dgm:t>
    </dgm:pt>
    <dgm:pt modelId="{2A95DB59-74B0-4B0F-AC73-06D29DC0B973}" type="pres">
      <dgm:prSet presAssocID="{985038F1-91AC-418E-85E5-C1B78F1B20B1}" presName="childText" presStyleLbl="conFgAcc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9686284-5374-4D33-9A37-17903D06164F}" type="pres">
      <dgm:prSet presAssocID="{E51746DA-BEED-4596-92C9-7D38C6086302}" presName="spaceBetweenRectangles" presStyleCnt="0"/>
      <dgm:spPr/>
      <dgm:t>
        <a:bodyPr/>
        <a:lstStyle/>
        <a:p>
          <a:endParaRPr lang="en-US"/>
        </a:p>
      </dgm:t>
    </dgm:pt>
    <dgm:pt modelId="{44F43D77-A598-4500-B265-ACE39282EEE6}" type="pres">
      <dgm:prSet presAssocID="{7661B3CE-5A9D-482E-B3FD-37BF1E708469}" presName="parentLin" presStyleCnt="0"/>
      <dgm:spPr/>
      <dgm:t>
        <a:bodyPr/>
        <a:lstStyle/>
        <a:p>
          <a:endParaRPr lang="en-US"/>
        </a:p>
      </dgm:t>
    </dgm:pt>
    <dgm:pt modelId="{56307164-DC3E-4A02-94C1-23CB99397A17}" type="pres">
      <dgm:prSet presAssocID="{7661B3CE-5A9D-482E-B3FD-37BF1E708469}" presName="parentLeftMargin" presStyleLbl="node1" presStyleIdx="1" presStyleCnt="5"/>
      <dgm:spPr/>
      <dgm:t>
        <a:bodyPr/>
        <a:lstStyle/>
        <a:p>
          <a:endParaRPr lang="en-US"/>
        </a:p>
      </dgm:t>
    </dgm:pt>
    <dgm:pt modelId="{0893E421-0749-4DD0-925D-88B0362FD542}" type="pres">
      <dgm:prSet presAssocID="{7661B3CE-5A9D-482E-B3FD-37BF1E708469}" presName="parentText" presStyleLbl="node1" presStyleIdx="2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88DC23-BD02-4A44-9229-D50AAE2C8E2B}" type="pres">
      <dgm:prSet presAssocID="{7661B3CE-5A9D-482E-B3FD-37BF1E708469}" presName="negativeSpace" presStyleCnt="0"/>
      <dgm:spPr/>
      <dgm:t>
        <a:bodyPr/>
        <a:lstStyle/>
        <a:p>
          <a:endParaRPr lang="en-US"/>
        </a:p>
      </dgm:t>
    </dgm:pt>
    <dgm:pt modelId="{0E896D5D-A3E9-4B3D-A486-48EBD23886E1}" type="pres">
      <dgm:prSet presAssocID="{7661B3CE-5A9D-482E-B3FD-37BF1E708469}" presName="childText" presStyleLbl="conFgAcc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E11CDD4-0C01-4758-A7D7-501AE8399603}" type="pres">
      <dgm:prSet presAssocID="{5A1CD035-702F-48A9-A0D0-261DA972537A}" presName="spaceBetweenRectangles" presStyleCnt="0"/>
      <dgm:spPr/>
      <dgm:t>
        <a:bodyPr/>
        <a:lstStyle/>
        <a:p>
          <a:endParaRPr lang="en-US"/>
        </a:p>
      </dgm:t>
    </dgm:pt>
    <dgm:pt modelId="{0FBAB8CA-349C-4DA5-8149-026F1B5A01E2}" type="pres">
      <dgm:prSet presAssocID="{B8E8998C-5ACF-4271-9265-B76415802E43}" presName="parentLin" presStyleCnt="0"/>
      <dgm:spPr/>
      <dgm:t>
        <a:bodyPr/>
        <a:lstStyle/>
        <a:p>
          <a:endParaRPr lang="en-US"/>
        </a:p>
      </dgm:t>
    </dgm:pt>
    <dgm:pt modelId="{BD7ABDCB-DA0E-4E5A-8294-3847E5F84EEC}" type="pres">
      <dgm:prSet presAssocID="{B8E8998C-5ACF-4271-9265-B76415802E43}" presName="parentLeftMargin" presStyleLbl="node1" presStyleIdx="2" presStyleCnt="5"/>
      <dgm:spPr/>
      <dgm:t>
        <a:bodyPr/>
        <a:lstStyle/>
        <a:p>
          <a:endParaRPr lang="en-US"/>
        </a:p>
      </dgm:t>
    </dgm:pt>
    <dgm:pt modelId="{37CAA368-12F9-4DD6-BE49-EA7FEA2B0AFF}" type="pres">
      <dgm:prSet presAssocID="{B8E8998C-5ACF-4271-9265-B76415802E43}" presName="parentText" presStyleLbl="node1" presStyleIdx="3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A066A84-70FB-4C14-881D-C83436DB74E7}" type="pres">
      <dgm:prSet presAssocID="{B8E8998C-5ACF-4271-9265-B76415802E43}" presName="negativeSpace" presStyleCnt="0"/>
      <dgm:spPr/>
      <dgm:t>
        <a:bodyPr/>
        <a:lstStyle/>
        <a:p>
          <a:endParaRPr lang="en-US"/>
        </a:p>
      </dgm:t>
    </dgm:pt>
    <dgm:pt modelId="{7A2EAD7D-434F-4672-8BCB-6939AF0CDAF0}" type="pres">
      <dgm:prSet presAssocID="{B8E8998C-5ACF-4271-9265-B76415802E43}" presName="childText" presStyleLbl="conFgAcc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E5F8F59-DF26-4982-ADE0-B03DA4386144}" type="pres">
      <dgm:prSet presAssocID="{EDBB8118-4F58-44F5-A476-EE78BEEBF339}" presName="spaceBetweenRectangles" presStyleCnt="0"/>
      <dgm:spPr/>
      <dgm:t>
        <a:bodyPr/>
        <a:lstStyle/>
        <a:p>
          <a:endParaRPr lang="en-US"/>
        </a:p>
      </dgm:t>
    </dgm:pt>
    <dgm:pt modelId="{8C1647E6-159A-4F0F-8BCE-245765081458}" type="pres">
      <dgm:prSet presAssocID="{0293C16A-26A2-471F-B773-B838CF692FBA}" presName="parentLin" presStyleCnt="0"/>
      <dgm:spPr/>
      <dgm:t>
        <a:bodyPr/>
        <a:lstStyle/>
        <a:p>
          <a:endParaRPr lang="en-US"/>
        </a:p>
      </dgm:t>
    </dgm:pt>
    <dgm:pt modelId="{34297668-537E-40A3-A888-BD22E17F90B2}" type="pres">
      <dgm:prSet presAssocID="{0293C16A-26A2-471F-B773-B838CF692FBA}" presName="parentLeftMargin" presStyleLbl="node1" presStyleIdx="3" presStyleCnt="5"/>
      <dgm:spPr/>
      <dgm:t>
        <a:bodyPr/>
        <a:lstStyle/>
        <a:p>
          <a:endParaRPr lang="en-US"/>
        </a:p>
      </dgm:t>
    </dgm:pt>
    <dgm:pt modelId="{9777F30A-94FC-438D-90BD-D4608198EB8F}" type="pres">
      <dgm:prSet presAssocID="{0293C16A-26A2-471F-B773-B838CF692FBA}" presName="parentText" presStyleLbl="node1" presStyleIdx="4" presStyleCnt="5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15B39B8-6C4E-4716-A01C-9C07C9C85675}" type="pres">
      <dgm:prSet presAssocID="{0293C16A-26A2-471F-B773-B838CF692FBA}" presName="negativeSpace" presStyleCnt="0"/>
      <dgm:spPr/>
      <dgm:t>
        <a:bodyPr/>
        <a:lstStyle/>
        <a:p>
          <a:endParaRPr lang="en-US"/>
        </a:p>
      </dgm:t>
    </dgm:pt>
    <dgm:pt modelId="{CB9E9B6F-21FA-423F-87E6-F8721086BD6E}" type="pres">
      <dgm:prSet presAssocID="{0293C16A-26A2-471F-B773-B838CF692FBA}" presName="childText" presStyleLbl="conFgAcc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ECE02234-F24B-49BF-B46F-43CB277B6268}" srcId="{482EE62F-7750-42A8-8674-8A77405848CA}" destId="{7661B3CE-5A9D-482E-B3FD-37BF1E708469}" srcOrd="2" destOrd="0" parTransId="{0A741E34-C803-467A-82B6-E8286F8BEA4F}" sibTransId="{5A1CD035-702F-48A9-A0D0-261DA972537A}"/>
    <dgm:cxn modelId="{C2160EDA-DC68-4D84-82A0-42203CF615F1}" type="presOf" srcId="{985038F1-91AC-418E-85E5-C1B78F1B20B1}" destId="{B5460F4B-7654-46CC-B024-88894442C2C7}" srcOrd="0" destOrd="0" presId="urn:microsoft.com/office/officeart/2005/8/layout/list1"/>
    <dgm:cxn modelId="{7E8C2E5F-2D34-465D-83B0-153B0B6BF88D}" type="presOf" srcId="{5FAEECA9-EB04-426F-ADBA-A8F0FFE14CCC}" destId="{79C83E4F-8043-4924-8F8B-51F17B3569CA}" srcOrd="0" destOrd="0" presId="urn:microsoft.com/office/officeart/2005/8/layout/list1"/>
    <dgm:cxn modelId="{E16AD9F4-9878-4D16-842C-9F409932FD0D}" type="presOf" srcId="{B8E8998C-5ACF-4271-9265-B76415802E43}" destId="{BD7ABDCB-DA0E-4E5A-8294-3847E5F84EEC}" srcOrd="0" destOrd="0" presId="urn:microsoft.com/office/officeart/2005/8/layout/list1"/>
    <dgm:cxn modelId="{4CAB890B-D6B7-440A-B4A0-70AEE1B914D2}" type="presOf" srcId="{0293C16A-26A2-471F-B773-B838CF692FBA}" destId="{9777F30A-94FC-438D-90BD-D4608198EB8F}" srcOrd="1" destOrd="0" presId="urn:microsoft.com/office/officeart/2005/8/layout/list1"/>
    <dgm:cxn modelId="{61792AD5-8B75-4526-B096-FA50D1C06F00}" type="presOf" srcId="{5FAEECA9-EB04-426F-ADBA-A8F0FFE14CCC}" destId="{B50B94C8-CC2E-4F0C-BABF-96BD4F95C4F8}" srcOrd="1" destOrd="0" presId="urn:microsoft.com/office/officeart/2005/8/layout/list1"/>
    <dgm:cxn modelId="{84DC088C-75EF-4ADF-992C-37372EF7BBD3}" srcId="{482EE62F-7750-42A8-8674-8A77405848CA}" destId="{5FAEECA9-EB04-426F-ADBA-A8F0FFE14CCC}" srcOrd="0" destOrd="0" parTransId="{FD72C153-4A15-4BF7-AF71-D694A0265398}" sibTransId="{AE729EA9-4055-428F-A525-B6EE8C66F19C}"/>
    <dgm:cxn modelId="{30F33B96-E5B5-453F-A649-F59833D80211}" srcId="{482EE62F-7750-42A8-8674-8A77405848CA}" destId="{B8E8998C-5ACF-4271-9265-B76415802E43}" srcOrd="3" destOrd="0" parTransId="{D6CFF19E-A377-41C4-A3A4-72C9D5256C50}" sibTransId="{EDBB8118-4F58-44F5-A476-EE78BEEBF339}"/>
    <dgm:cxn modelId="{8C3B3F93-3860-4752-BD70-3B8BED11DE6D}" type="presOf" srcId="{0293C16A-26A2-471F-B773-B838CF692FBA}" destId="{34297668-537E-40A3-A888-BD22E17F90B2}" srcOrd="0" destOrd="0" presId="urn:microsoft.com/office/officeart/2005/8/layout/list1"/>
    <dgm:cxn modelId="{0100FD13-9E67-4AD0-B13C-B5B3937A6676}" type="presOf" srcId="{985038F1-91AC-418E-85E5-C1B78F1B20B1}" destId="{8C0C9D8F-5C5F-49E9-A64E-B3516BF99316}" srcOrd="1" destOrd="0" presId="urn:microsoft.com/office/officeart/2005/8/layout/list1"/>
    <dgm:cxn modelId="{ED15ACF4-23B8-49B0-97AA-47BF4ECDA719}" type="presOf" srcId="{7661B3CE-5A9D-482E-B3FD-37BF1E708469}" destId="{56307164-DC3E-4A02-94C1-23CB99397A17}" srcOrd="0" destOrd="0" presId="urn:microsoft.com/office/officeart/2005/8/layout/list1"/>
    <dgm:cxn modelId="{FFB61F45-4CAE-413C-BD07-F53508CDE14D}" type="presOf" srcId="{482EE62F-7750-42A8-8674-8A77405848CA}" destId="{0596F00E-2A48-44DE-98EB-0A723D874D0A}" srcOrd="0" destOrd="0" presId="urn:microsoft.com/office/officeart/2005/8/layout/list1"/>
    <dgm:cxn modelId="{2FB6A3E8-B030-4FF0-9C64-09D0186D6ACE}" type="presOf" srcId="{7661B3CE-5A9D-482E-B3FD-37BF1E708469}" destId="{0893E421-0749-4DD0-925D-88B0362FD542}" srcOrd="1" destOrd="0" presId="urn:microsoft.com/office/officeart/2005/8/layout/list1"/>
    <dgm:cxn modelId="{6E9D2B3A-7D02-42DD-BFEF-E6EB042A1CB9}" srcId="{482EE62F-7750-42A8-8674-8A77405848CA}" destId="{985038F1-91AC-418E-85E5-C1B78F1B20B1}" srcOrd="1" destOrd="0" parTransId="{ED8BBA47-5CA0-4A90-9478-3D5A7F085B7C}" sibTransId="{E51746DA-BEED-4596-92C9-7D38C6086302}"/>
    <dgm:cxn modelId="{823774C3-39FE-4BD7-8F28-FA412D0F035B}" srcId="{482EE62F-7750-42A8-8674-8A77405848CA}" destId="{0293C16A-26A2-471F-B773-B838CF692FBA}" srcOrd="4" destOrd="0" parTransId="{45C8687B-6CC1-47F9-BAFA-7E2D6774EDA1}" sibTransId="{87A56062-01A4-42E6-A163-BC5BC6F0E3BC}"/>
    <dgm:cxn modelId="{7CA80B06-7075-453B-9685-912E6C5782EA}" type="presOf" srcId="{B8E8998C-5ACF-4271-9265-B76415802E43}" destId="{37CAA368-12F9-4DD6-BE49-EA7FEA2B0AFF}" srcOrd="1" destOrd="0" presId="urn:microsoft.com/office/officeart/2005/8/layout/list1"/>
    <dgm:cxn modelId="{F5D4BD22-4E45-4067-B611-1C5F9F343AF8}" type="presParOf" srcId="{0596F00E-2A48-44DE-98EB-0A723D874D0A}" destId="{7B3A7450-D912-48FD-B435-457155C84D11}" srcOrd="0" destOrd="0" presId="urn:microsoft.com/office/officeart/2005/8/layout/list1"/>
    <dgm:cxn modelId="{333C1629-4D14-459B-B2F8-FBAF053FF115}" type="presParOf" srcId="{7B3A7450-D912-48FD-B435-457155C84D11}" destId="{79C83E4F-8043-4924-8F8B-51F17B3569CA}" srcOrd="0" destOrd="0" presId="urn:microsoft.com/office/officeart/2005/8/layout/list1"/>
    <dgm:cxn modelId="{8AED87C3-B24D-4570-B109-112C5A2F1641}" type="presParOf" srcId="{7B3A7450-D912-48FD-B435-457155C84D11}" destId="{B50B94C8-CC2E-4F0C-BABF-96BD4F95C4F8}" srcOrd="1" destOrd="0" presId="urn:microsoft.com/office/officeart/2005/8/layout/list1"/>
    <dgm:cxn modelId="{27FE74FD-23C1-4A8C-8BAF-A9F7EEA5A675}" type="presParOf" srcId="{0596F00E-2A48-44DE-98EB-0A723D874D0A}" destId="{CD04B0FD-1E70-4BFD-B4DD-7E099719A2F6}" srcOrd="1" destOrd="0" presId="urn:microsoft.com/office/officeart/2005/8/layout/list1"/>
    <dgm:cxn modelId="{FF3451D7-EC2D-4C7C-AE29-B52DE15FA200}" type="presParOf" srcId="{0596F00E-2A48-44DE-98EB-0A723D874D0A}" destId="{E93C7938-1995-4611-A050-091AF9CD50AD}" srcOrd="2" destOrd="0" presId="urn:microsoft.com/office/officeart/2005/8/layout/list1"/>
    <dgm:cxn modelId="{9E1B545A-6B06-4155-934E-38A8AF2CFFF6}" type="presParOf" srcId="{0596F00E-2A48-44DE-98EB-0A723D874D0A}" destId="{9114B799-3CDF-4C97-ABA6-20A2FC175A71}" srcOrd="3" destOrd="0" presId="urn:microsoft.com/office/officeart/2005/8/layout/list1"/>
    <dgm:cxn modelId="{CF4AEA57-A6B3-43E1-A9AE-8272CD0C5267}" type="presParOf" srcId="{0596F00E-2A48-44DE-98EB-0A723D874D0A}" destId="{D99D3F45-0FF6-47D1-A43B-076397C8B382}" srcOrd="4" destOrd="0" presId="urn:microsoft.com/office/officeart/2005/8/layout/list1"/>
    <dgm:cxn modelId="{4E23C016-5534-4568-BAE9-8F2444C39D8A}" type="presParOf" srcId="{D99D3F45-0FF6-47D1-A43B-076397C8B382}" destId="{B5460F4B-7654-46CC-B024-88894442C2C7}" srcOrd="0" destOrd="0" presId="urn:microsoft.com/office/officeart/2005/8/layout/list1"/>
    <dgm:cxn modelId="{1CE6D2C2-CA8C-439A-96EE-86C4E036BF77}" type="presParOf" srcId="{D99D3F45-0FF6-47D1-A43B-076397C8B382}" destId="{8C0C9D8F-5C5F-49E9-A64E-B3516BF99316}" srcOrd="1" destOrd="0" presId="urn:microsoft.com/office/officeart/2005/8/layout/list1"/>
    <dgm:cxn modelId="{CFE9EDCA-1796-4F1A-A5EE-128F60634971}" type="presParOf" srcId="{0596F00E-2A48-44DE-98EB-0A723D874D0A}" destId="{B6CBAAFD-2D1A-4BF0-8724-7887DB83FE83}" srcOrd="5" destOrd="0" presId="urn:microsoft.com/office/officeart/2005/8/layout/list1"/>
    <dgm:cxn modelId="{B820865E-C197-483D-B2BC-BAE7C8E23A60}" type="presParOf" srcId="{0596F00E-2A48-44DE-98EB-0A723D874D0A}" destId="{2A95DB59-74B0-4B0F-AC73-06D29DC0B973}" srcOrd="6" destOrd="0" presId="urn:microsoft.com/office/officeart/2005/8/layout/list1"/>
    <dgm:cxn modelId="{06F667E7-95FC-4C5F-80B9-C34F323D8DD6}" type="presParOf" srcId="{0596F00E-2A48-44DE-98EB-0A723D874D0A}" destId="{19686284-5374-4D33-9A37-17903D06164F}" srcOrd="7" destOrd="0" presId="urn:microsoft.com/office/officeart/2005/8/layout/list1"/>
    <dgm:cxn modelId="{4E2E342C-04D5-408C-93F1-7F550C398C35}" type="presParOf" srcId="{0596F00E-2A48-44DE-98EB-0A723D874D0A}" destId="{44F43D77-A598-4500-B265-ACE39282EEE6}" srcOrd="8" destOrd="0" presId="urn:microsoft.com/office/officeart/2005/8/layout/list1"/>
    <dgm:cxn modelId="{0E078928-6A89-4868-A78D-4A708EF4CCA5}" type="presParOf" srcId="{44F43D77-A598-4500-B265-ACE39282EEE6}" destId="{56307164-DC3E-4A02-94C1-23CB99397A17}" srcOrd="0" destOrd="0" presId="urn:microsoft.com/office/officeart/2005/8/layout/list1"/>
    <dgm:cxn modelId="{6CD628E1-1991-431A-AAC6-F15F5708053E}" type="presParOf" srcId="{44F43D77-A598-4500-B265-ACE39282EEE6}" destId="{0893E421-0749-4DD0-925D-88B0362FD542}" srcOrd="1" destOrd="0" presId="urn:microsoft.com/office/officeart/2005/8/layout/list1"/>
    <dgm:cxn modelId="{0F0F7CDB-42AE-4083-9555-2E2FE64171E2}" type="presParOf" srcId="{0596F00E-2A48-44DE-98EB-0A723D874D0A}" destId="{B788DC23-BD02-4A44-9229-D50AAE2C8E2B}" srcOrd="9" destOrd="0" presId="urn:microsoft.com/office/officeart/2005/8/layout/list1"/>
    <dgm:cxn modelId="{C98AA6CA-5F41-45D8-A1DA-89C664E8AD85}" type="presParOf" srcId="{0596F00E-2A48-44DE-98EB-0A723D874D0A}" destId="{0E896D5D-A3E9-4B3D-A486-48EBD23886E1}" srcOrd="10" destOrd="0" presId="urn:microsoft.com/office/officeart/2005/8/layout/list1"/>
    <dgm:cxn modelId="{AAA0F90D-CB99-433D-9B6F-5C842F228773}" type="presParOf" srcId="{0596F00E-2A48-44DE-98EB-0A723D874D0A}" destId="{CE11CDD4-0C01-4758-A7D7-501AE8399603}" srcOrd="11" destOrd="0" presId="urn:microsoft.com/office/officeart/2005/8/layout/list1"/>
    <dgm:cxn modelId="{64A3A4FC-C815-44AB-9FC9-2A69B04B8DFF}" type="presParOf" srcId="{0596F00E-2A48-44DE-98EB-0A723D874D0A}" destId="{0FBAB8CA-349C-4DA5-8149-026F1B5A01E2}" srcOrd="12" destOrd="0" presId="urn:microsoft.com/office/officeart/2005/8/layout/list1"/>
    <dgm:cxn modelId="{FA180CD2-EAF7-47F2-A0C8-BFD9E0278981}" type="presParOf" srcId="{0FBAB8CA-349C-4DA5-8149-026F1B5A01E2}" destId="{BD7ABDCB-DA0E-4E5A-8294-3847E5F84EEC}" srcOrd="0" destOrd="0" presId="urn:microsoft.com/office/officeart/2005/8/layout/list1"/>
    <dgm:cxn modelId="{005DF531-69EC-429C-A48C-2FA7D28714C9}" type="presParOf" srcId="{0FBAB8CA-349C-4DA5-8149-026F1B5A01E2}" destId="{37CAA368-12F9-4DD6-BE49-EA7FEA2B0AFF}" srcOrd="1" destOrd="0" presId="urn:microsoft.com/office/officeart/2005/8/layout/list1"/>
    <dgm:cxn modelId="{70AA2332-3EAA-4641-BF01-E24BB38C24B8}" type="presParOf" srcId="{0596F00E-2A48-44DE-98EB-0A723D874D0A}" destId="{CA066A84-70FB-4C14-881D-C83436DB74E7}" srcOrd="13" destOrd="0" presId="urn:microsoft.com/office/officeart/2005/8/layout/list1"/>
    <dgm:cxn modelId="{092C2B24-30A7-4633-8063-7098745EFFDD}" type="presParOf" srcId="{0596F00E-2A48-44DE-98EB-0A723D874D0A}" destId="{7A2EAD7D-434F-4672-8BCB-6939AF0CDAF0}" srcOrd="14" destOrd="0" presId="urn:microsoft.com/office/officeart/2005/8/layout/list1"/>
    <dgm:cxn modelId="{6BB498CF-EFE2-4EFE-86D3-A5369BCC4C2F}" type="presParOf" srcId="{0596F00E-2A48-44DE-98EB-0A723D874D0A}" destId="{4E5F8F59-DF26-4982-ADE0-B03DA4386144}" srcOrd="15" destOrd="0" presId="urn:microsoft.com/office/officeart/2005/8/layout/list1"/>
    <dgm:cxn modelId="{2124E6EE-9F84-4898-A07F-B98F57771BA0}" type="presParOf" srcId="{0596F00E-2A48-44DE-98EB-0A723D874D0A}" destId="{8C1647E6-159A-4F0F-8BCE-245765081458}" srcOrd="16" destOrd="0" presId="urn:microsoft.com/office/officeart/2005/8/layout/list1"/>
    <dgm:cxn modelId="{043D0D4C-53D3-40BC-98BA-BC3DE7BEA02E}" type="presParOf" srcId="{8C1647E6-159A-4F0F-8BCE-245765081458}" destId="{34297668-537E-40A3-A888-BD22E17F90B2}" srcOrd="0" destOrd="0" presId="urn:microsoft.com/office/officeart/2005/8/layout/list1"/>
    <dgm:cxn modelId="{8AFCE755-254F-43AD-A821-8D8645C47002}" type="presParOf" srcId="{8C1647E6-159A-4F0F-8BCE-245765081458}" destId="{9777F30A-94FC-438D-90BD-D4608198EB8F}" srcOrd="1" destOrd="0" presId="urn:microsoft.com/office/officeart/2005/8/layout/list1"/>
    <dgm:cxn modelId="{1FA8315A-DB89-453B-BA7D-8603B5D6F034}" type="presParOf" srcId="{0596F00E-2A48-44DE-98EB-0A723D874D0A}" destId="{B15B39B8-6C4E-4716-A01C-9C07C9C85675}" srcOrd="17" destOrd="0" presId="urn:microsoft.com/office/officeart/2005/8/layout/list1"/>
    <dgm:cxn modelId="{2F97ACD6-6179-4FD5-BCC0-6A38F7F88013}" type="presParOf" srcId="{0596F00E-2A48-44DE-98EB-0A723D874D0A}" destId="{CB9E9B6F-21FA-423F-87E6-F8721086BD6E}" srcOrd="18" destOrd="0" presId="urn:microsoft.com/office/officeart/2005/8/layout/list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3">
  <dgm:title val=""/>
  <dgm:desc val=""/>
  <dgm:catLst>
    <dgm:cat type="3D" pri="11300"/>
  </dgm:catLst>
  <dgm:scene3d>
    <a:camera prst="orthographicFront"/>
    <a:lightRig rig="threePt" dir="t"/>
  </dgm:scene3d>
  <dgm:styleLbl name="node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clear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182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>
        <a:rot lat="0" lon="0" rev="0"/>
      </a:camera>
      <a:lightRig rig="contrasting" dir="t">
        <a:rot lat="0" lon="0" rev="1200000"/>
      </a:lightRig>
    </dgm:scene3d>
    <dgm:sp3d z="10000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>
        <a:rot lat="0" lon="0" rev="0"/>
      </a:camera>
      <a:lightRig rig="contrasting" dir="t">
        <a:rot lat="0" lon="0" rev="1200000"/>
      </a:lightRig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2700" prstMaterial="flat">
      <a:bevelT w="177800" h="2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>
        <a:rot lat="0" lon="0" rev="0"/>
      </a:camera>
      <a:lightRig rig="contrasting" dir="t">
        <a:rot lat="0" lon="0" rev="1200000"/>
      </a:lightRig>
    </dgm:scene3d>
    <dgm:sp3d z="-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>
        <a:rot lat="0" lon="0" rev="0"/>
      </a:camera>
      <a:lightRig rig="contrasting" dir="t">
        <a:rot lat="0" lon="0" rev="1200000"/>
      </a:lightRig>
    </dgm:scene3d>
    <dgm:sp3d z="-300000" prstMaterial="plastic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>
        <a:rot lat="0" lon="0" rev="0"/>
      </a:camera>
      <a:lightRig rig="contrasting" dir="t">
        <a:rot lat="0" lon="0" rev="1200000"/>
      </a:lightRig>
    </dgm:scene3d>
    <dgm:sp3d contourW="12700" prstMaterial="flat">
      <a:bevelT w="100800" h="154000"/>
      <a:bevelB w="1524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>
        <a:rot lat="0" lon="0" rev="0"/>
      </a:camera>
      <a:lightRig rig="contrasting" dir="t">
        <a:rot lat="0" lon="0" rev="1200000"/>
      </a:lightRig>
    </dgm:scene3d>
    <dgm:sp3d z="-1524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>
        <a:rot lat="0" lon="0" rev="0"/>
      </a:camera>
      <a:lightRig rig="contrasting" dir="t">
        <a:rot lat="0" lon="0" rev="1200000"/>
      </a:lightRig>
    </dgm:scene3d>
    <dgm:sp3d z="300000" contourW="19050" prstMaterial="metal">
      <a:bevelT w="88900" h="203200"/>
      <a:bevelB w="165100" h="254000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png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21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957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797550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957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95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79755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262C1DC7-D811-4F99-B5D3-341342E95FD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797550" y="0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2970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341688" y="531813"/>
            <a:ext cx="3549650" cy="2662237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0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023938" y="3371850"/>
            <a:ext cx="8186737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noProof="0" smtClean="0"/>
              <a:t>Haga clic para modificar el estilo de texto del patrón</a:t>
            </a:r>
          </a:p>
          <a:p>
            <a:pPr lvl="1"/>
            <a:r>
              <a:rPr lang="es-CL" noProof="0" smtClean="0"/>
              <a:t>Segundo nivel</a:t>
            </a:r>
          </a:p>
          <a:p>
            <a:pPr lvl="2"/>
            <a:r>
              <a:rPr lang="es-CL" noProof="0" smtClean="0"/>
              <a:t>Tercer nivel</a:t>
            </a:r>
          </a:p>
          <a:p>
            <a:pPr lvl="3"/>
            <a:r>
              <a:rPr lang="es-CL" noProof="0" smtClean="0"/>
              <a:t>Cuarto nivel</a:t>
            </a:r>
          </a:p>
          <a:p>
            <a:pPr lvl="4"/>
            <a:r>
              <a:rPr lang="es-CL" noProof="0" smtClean="0"/>
              <a:t>Quinto nivel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defTabSz="990600">
              <a:defRPr sz="13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79755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9048" tIns="49524" rIns="99048" bIns="49524" numCol="1" anchor="b" anchorCtr="0" compatLnSpc="1">
            <a:prstTxWarp prst="textNoShape">
              <a:avLst/>
            </a:prstTxWarp>
          </a:bodyPr>
          <a:lstStyle>
            <a:lvl1pPr algn="r" defTabSz="990600">
              <a:defRPr sz="1300"/>
            </a:lvl1pPr>
          </a:lstStyle>
          <a:p>
            <a:pPr>
              <a:defRPr/>
            </a:pPr>
            <a:fld id="{4F64FEB7-569F-46C4-835C-D9A856AF2DC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D0EE6B4-B48A-4F48-AA2C-FB95E487A4C9}" type="slidenum">
              <a:rPr lang="es-CL" smtClean="0"/>
              <a:pPr/>
              <a:t>1</a:t>
            </a:fld>
            <a:endParaRPr lang="es-CL" smtClean="0"/>
          </a:p>
        </p:txBody>
      </p:sp>
      <p:sp>
        <p:nvSpPr>
          <p:cNvPr id="3072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072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A8C104-361E-4C71-A462-D27895D27958}" type="slidenum">
              <a:rPr lang="es-CL" smtClean="0"/>
              <a:pPr/>
              <a:t>15</a:t>
            </a:fld>
            <a:endParaRPr lang="es-CL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051EB48E-5EBA-41D6-BF0C-49987B5DBAFC}" type="slidenum">
              <a:rPr lang="es-CL" smtClean="0"/>
              <a:pPr/>
              <a:t>16</a:t>
            </a:fld>
            <a:endParaRPr lang="es-CL" smtClean="0"/>
          </a:p>
        </p:txBody>
      </p:sp>
      <p:sp>
        <p:nvSpPr>
          <p:cNvPr id="389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89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0CF9A-84B1-4A5D-9479-53D1BF91A10C}" type="slidenum">
              <a:rPr lang="es-ES" smtClean="0"/>
              <a:pPr/>
              <a:t>17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0CF9A-84B1-4A5D-9479-53D1BF91A10C}" type="slidenum">
              <a:rPr lang="es-ES" smtClean="0"/>
              <a:pPr/>
              <a:t>20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4E833F-1FEE-4BD0-AD21-4AA4E437A7BA}" type="slidenum">
              <a:rPr lang="es-CL" smtClean="0"/>
              <a:pPr/>
              <a:t>21</a:t>
            </a:fld>
            <a:endParaRPr lang="es-CL" smtClean="0"/>
          </a:p>
        </p:txBody>
      </p:sp>
      <p:sp>
        <p:nvSpPr>
          <p:cNvPr id="399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99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0CF9A-84B1-4A5D-9479-53D1BF91A10C}" type="slidenum">
              <a:rPr lang="es-ES" smtClean="0"/>
              <a:pPr/>
              <a:t>23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3A879F7F-E3F5-44E8-BF09-418146F8C816}" type="slidenum">
              <a:rPr lang="es-CL" smtClean="0"/>
              <a:pPr/>
              <a:t>25</a:t>
            </a:fld>
            <a:endParaRPr lang="es-CL" smtClean="0"/>
          </a:p>
        </p:txBody>
      </p:sp>
      <p:sp>
        <p:nvSpPr>
          <p:cNvPr id="409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09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1CAF767D-76EE-4A43-867F-FE144B79E6B3}" type="slidenum">
              <a:rPr lang="es-CL" smtClean="0"/>
              <a:pPr/>
              <a:t>26</a:t>
            </a:fld>
            <a:endParaRPr lang="es-CL" smtClean="0"/>
          </a:p>
        </p:txBody>
      </p:sp>
      <p:sp>
        <p:nvSpPr>
          <p:cNvPr id="419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19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0CF9A-84B1-4A5D-9479-53D1BF91A10C}" type="slidenum">
              <a:rPr lang="es-ES" smtClean="0"/>
              <a:pPr/>
              <a:t>27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0CF9A-84B1-4A5D-9479-53D1BF91A10C}" type="slidenum">
              <a:rPr lang="es-ES" smtClean="0"/>
              <a:pPr/>
              <a:t>31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0CF9A-84B1-4A5D-9479-53D1BF91A10C}" type="slidenum">
              <a:rPr lang="es-ES" smtClean="0"/>
              <a:pPr/>
              <a:t>3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046046F-371C-4CB9-B131-B4F71F93F393}" type="slidenum">
              <a:rPr lang="es-CL" smtClean="0"/>
              <a:pPr/>
              <a:t>32</a:t>
            </a:fld>
            <a:endParaRPr lang="es-CL" smtClean="0"/>
          </a:p>
        </p:txBody>
      </p:sp>
      <p:sp>
        <p:nvSpPr>
          <p:cNvPr id="430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0CF9A-84B1-4A5D-9479-53D1BF91A10C}" type="slidenum">
              <a:rPr lang="es-ES" smtClean="0"/>
              <a:pPr/>
              <a:t>33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E99D8DF-1152-41A1-B932-150C9BCBB784}" type="slidenum">
              <a:rPr lang="es-CL" smtClean="0"/>
              <a:pPr/>
              <a:t>6</a:t>
            </a:fld>
            <a:endParaRPr lang="es-CL" smtClean="0"/>
          </a:p>
        </p:txBody>
      </p:sp>
      <p:sp>
        <p:nvSpPr>
          <p:cNvPr id="3277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277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0CF9A-84B1-4A5D-9479-53D1BF91A10C}" type="slidenum">
              <a:rPr lang="es-ES" smtClean="0"/>
              <a:pPr/>
              <a:t>7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59F5C48-7BA1-4ACB-9D9A-4059ADBB98AB}" type="slidenum">
              <a:rPr lang="es-CL" smtClean="0"/>
              <a:pPr/>
              <a:t>8</a:t>
            </a:fld>
            <a:endParaRPr lang="es-CL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5A6AF82-B322-4E92-A3FF-305467441A59}" type="slidenum">
              <a:rPr lang="es-CL" smtClean="0"/>
              <a:pPr/>
              <a:t>9</a:t>
            </a:fld>
            <a:endParaRPr lang="es-CL" smtClean="0"/>
          </a:p>
        </p:txBody>
      </p:sp>
      <p:sp>
        <p:nvSpPr>
          <p:cNvPr id="34819" name="Rectangle 7"/>
          <p:cNvSpPr txBox="1">
            <a:spLocks noGrp="1" noChangeArrowheads="1"/>
          </p:cNvSpPr>
          <p:nvPr/>
        </p:nvSpPr>
        <p:spPr bwMode="auto">
          <a:xfrm>
            <a:off x="5797550" y="6742113"/>
            <a:ext cx="443547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9048" tIns="49524" rIns="99048" bIns="49524" anchor="b"/>
          <a:lstStyle/>
          <a:p>
            <a:pPr algn="r" defTabSz="990600"/>
            <a:fld id="{D8B7636D-C373-4A8C-9CD8-404B3AB84696}" type="slidenum">
              <a:rPr lang="es-ES" sz="1300"/>
              <a:pPr algn="r" defTabSz="990600"/>
              <a:t>9</a:t>
            </a:fld>
            <a:endParaRPr lang="es-ES" sz="1300"/>
          </a:p>
        </p:txBody>
      </p:sp>
      <p:sp>
        <p:nvSpPr>
          <p:cNvPr id="3482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3343275" y="531813"/>
            <a:ext cx="3549650" cy="2662237"/>
          </a:xfrm>
          <a:ln/>
        </p:spPr>
      </p:sp>
      <p:sp>
        <p:nvSpPr>
          <p:cNvPr id="3482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es-E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BAF8872-09DC-4715-944A-E31EAF250AE6}" type="slidenum">
              <a:rPr lang="es-CL" smtClean="0"/>
              <a:pPr/>
              <a:t>11</a:t>
            </a:fld>
            <a:endParaRPr lang="es-CL" smtClean="0"/>
          </a:p>
        </p:txBody>
      </p:sp>
      <p:sp>
        <p:nvSpPr>
          <p:cNvPr id="3584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584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F990CF9A-84B1-4A5D-9479-53D1BF91A10C}" type="slidenum">
              <a:rPr lang="es-ES" smtClean="0"/>
              <a:pPr/>
              <a:t>13</a:t>
            </a:fld>
            <a:endParaRPr lang="es-ES" smtClean="0"/>
          </a:p>
        </p:txBody>
      </p:sp>
      <p:sp>
        <p:nvSpPr>
          <p:cNvPr id="31747" name="Rectangle 2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31748" name="Rectangle 3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3A8C104-361E-4C71-A462-D27895D27958}" type="slidenum">
              <a:rPr lang="es-CL" smtClean="0"/>
              <a:pPr/>
              <a:t>14</a:t>
            </a:fld>
            <a:endParaRPr lang="es-CL" smtClean="0"/>
          </a:p>
        </p:txBody>
      </p:sp>
      <p:sp>
        <p:nvSpPr>
          <p:cNvPr id="3789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E1476B6-7A28-45F4-9807-DA02FD98A2F7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3C38B-5725-40C6-B0FA-9CC9A579490C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95E8F29-0478-49A2-8795-5C942DCF06D3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17F7E9A-DABE-4271-8D33-E3C7C5C90179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1574BC-B8CF-4252-9F91-2B116AAA24E7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B3BAA70-F577-4AD0-86E9-A6709EE104EB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2D0192-9EC6-41A0-99DE-BCF1E368D316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03612F-AE13-44A1-89EC-9605665116FF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115443-24AE-47B7-BEF7-6C1098BDE0F6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02FBB-6A8D-4992-9BCF-B83472BD5CAA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E04570-FBD0-4D18-A011-D9168A558A56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cambiar el estilo de título	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CL" smtClean="0"/>
              <a:t>Haga clic para modificar el estilo de texto del patrón</a:t>
            </a:r>
          </a:p>
          <a:p>
            <a:pPr lvl="1"/>
            <a:r>
              <a:rPr lang="es-CL" smtClean="0"/>
              <a:t>Segundo nivel</a:t>
            </a:r>
          </a:p>
          <a:p>
            <a:pPr lvl="2"/>
            <a:r>
              <a:rPr lang="es-CL" smtClean="0"/>
              <a:t>Tercer nivel</a:t>
            </a:r>
          </a:p>
          <a:p>
            <a:pPr lvl="3"/>
            <a:r>
              <a:rPr lang="es-CL" smtClean="0"/>
              <a:t>Cuarto nivel</a:t>
            </a:r>
          </a:p>
          <a:p>
            <a:pPr lvl="4"/>
            <a:r>
              <a:rPr lang="es-CL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CL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9395F046-F28E-47A6-803E-BB05C9E10514}" type="slidenum">
              <a:rPr lang="es-CL"/>
              <a:pPr>
                <a:defRPr/>
              </a:pPr>
              <a:t>‹Nº›</a:t>
            </a:fld>
            <a:endParaRPr lang="es-C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cs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1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1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4.v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diesel.com.ar/zenphoto/index.php?album=biodiesel&amp;image=jatropha-biodiesel.jpg" TargetMode="External"/><Relationship Id="rId2" Type="http://schemas.openxmlformats.org/officeDocument/2006/relationships/image" Target="../media/image19.wm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0.jpe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5.bin"/><Relationship Id="rId2" Type="http://schemas.openxmlformats.org/officeDocument/2006/relationships/slideLayout" Target="../slideLayouts/slideLayout6.xml"/><Relationship Id="rId1" Type="http://schemas.openxmlformats.org/officeDocument/2006/relationships/vmlDrawing" Target="../drawings/vmlDrawing5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4.png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88125" y="63817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80443168-AEFC-4E3D-99A2-9B08E90B342E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sp>
        <p:nvSpPr>
          <p:cNvPr id="8195" name="Text Box 6"/>
          <p:cNvSpPr txBox="1">
            <a:spLocks noChangeArrowheads="1"/>
          </p:cNvSpPr>
          <p:nvPr/>
        </p:nvSpPr>
        <p:spPr bwMode="auto">
          <a:xfrm>
            <a:off x="428625" y="1857375"/>
            <a:ext cx="7959725" cy="306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4400" b="1">
                <a:solidFill>
                  <a:schemeClr val="accent2"/>
                </a:solidFill>
                <a:ea typeface="굴림" pitchFamily="34" charset="-127"/>
              </a:rPr>
              <a:t>TRANSFORMACIONES FISICOQUIMICAS Y BIOQUIMICAS</a:t>
            </a:r>
          </a:p>
          <a:p>
            <a:pPr algn="ctr">
              <a:spcBef>
                <a:spcPct val="50000"/>
              </a:spcBef>
            </a:pPr>
            <a:endParaRPr lang="es-ES" sz="2400" b="1">
              <a:solidFill>
                <a:schemeClr val="tx2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s-ES">
                <a:latin typeface="Calibri" pitchFamily="34" charset="0"/>
              </a:rPr>
              <a:t>	</a:t>
            </a:r>
          </a:p>
        </p:txBody>
      </p:sp>
      <p:sp>
        <p:nvSpPr>
          <p:cNvPr id="8196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331913" y="4437063"/>
            <a:ext cx="6400800" cy="1752600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ES" sz="2000" smtClean="0"/>
              <a:t>Energía Renovable a partir de Biomasa-BT4451-2010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mtClean="0"/>
              <a:t>Emisiones contaminantes</a:t>
            </a:r>
          </a:p>
        </p:txBody>
      </p:sp>
      <p:graphicFrame>
        <p:nvGraphicFramePr>
          <p:cNvPr id="1026" name="Object 8"/>
          <p:cNvGraphicFramePr>
            <a:graphicFrameLocks noChangeAspect="1"/>
          </p:cNvGraphicFramePr>
          <p:nvPr/>
        </p:nvGraphicFramePr>
        <p:xfrm>
          <a:off x="900113" y="1412875"/>
          <a:ext cx="7777162" cy="3595688"/>
        </p:xfrm>
        <a:graphic>
          <a:graphicData uri="http://schemas.openxmlformats.org/presentationml/2006/ole">
            <p:oleObj spid="_x0000_s1026" name="Fotografía de Photo Editor" r:id="rId3" imgW="7602011" imgH="3514286" progId="">
              <p:embed/>
            </p:oleObj>
          </a:graphicData>
        </a:graphic>
      </p:graphicFrame>
      <p:sp>
        <p:nvSpPr>
          <p:cNvPr id="1028" name="Text Box 9"/>
          <p:cNvSpPr txBox="1">
            <a:spLocks noChangeArrowheads="1"/>
          </p:cNvSpPr>
          <p:nvPr/>
        </p:nvSpPr>
        <p:spPr bwMode="auto">
          <a:xfrm>
            <a:off x="1042988" y="5300663"/>
            <a:ext cx="7273925" cy="119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CL" b="1" dirty="0"/>
              <a:t>Las emisiones contaminantes por vehículo se han reducido en un 98% desde los 70’ s, pero las emisiones totales de CO</a:t>
            </a:r>
            <a:r>
              <a:rPr lang="es-CL" b="1" baseline="-25000" dirty="0"/>
              <a:t>2</a:t>
            </a:r>
            <a:r>
              <a:rPr lang="es-CL" b="1" dirty="0"/>
              <a:t> no se han reducido, debido a un incremento en la cantidad de vehículos circulantes.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Text Box 2"/>
          <p:cNvSpPr txBox="1">
            <a:spLocks noChangeArrowheads="1"/>
          </p:cNvSpPr>
          <p:nvPr/>
        </p:nvSpPr>
        <p:spPr bwMode="auto">
          <a:xfrm>
            <a:off x="755650" y="260350"/>
            <a:ext cx="7500938" cy="931863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Aft>
                <a:spcPct val="30000"/>
              </a:spcAft>
            </a:pPr>
            <a:r>
              <a:rPr lang="es-ES" sz="2400">
                <a:solidFill>
                  <a:srgbClr val="000099"/>
                </a:solidFill>
                <a:ea typeface="굴림" pitchFamily="34" charset="-127"/>
              </a:rPr>
              <a:t>Reducción en las emisiones de gases </a:t>
            </a:r>
          </a:p>
          <a:p>
            <a:pPr algn="ctr">
              <a:spcAft>
                <a:spcPct val="30000"/>
              </a:spcAft>
            </a:pPr>
            <a:r>
              <a:rPr lang="es-ES" sz="2400">
                <a:solidFill>
                  <a:srgbClr val="000099"/>
                </a:solidFill>
                <a:ea typeface="굴림" pitchFamily="34" charset="-127"/>
              </a:rPr>
              <a:t>de efecto invernadero por el uso de biocombustibles</a:t>
            </a:r>
            <a:r>
              <a:rPr lang="es-ES" sz="2400" baseline="-25000">
                <a:solidFill>
                  <a:srgbClr val="000099"/>
                </a:solidFill>
                <a:ea typeface="굴림" pitchFamily="34" charset="-127"/>
              </a:rPr>
              <a:t> </a:t>
            </a:r>
            <a:endParaRPr lang="es-ES" sz="2400">
              <a:solidFill>
                <a:srgbClr val="000099"/>
              </a:solidFill>
              <a:ea typeface="굴림" pitchFamily="34" charset="-127"/>
            </a:endParaRPr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468313" y="1557338"/>
          <a:ext cx="7164387" cy="3495675"/>
        </p:xfrm>
        <a:graphic>
          <a:graphicData uri="http://schemas.openxmlformats.org/presentationml/2006/ole">
            <p:oleObj spid="_x0000_s2050" name="Fotografía de Photo Editor" r:id="rId4" imgW="7163800" imgH="3495238" progId="">
              <p:embed/>
            </p:oleObj>
          </a:graphicData>
        </a:graphic>
      </p:graphicFrame>
      <p:sp>
        <p:nvSpPr>
          <p:cNvPr id="4" name="3 CuadroTexto"/>
          <p:cNvSpPr txBox="1"/>
          <p:nvPr/>
        </p:nvSpPr>
        <p:spPr>
          <a:xfrm>
            <a:off x="3357554" y="5214950"/>
            <a:ext cx="39290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ES" dirty="0" smtClean="0"/>
              <a:t>Bioetanol desde</a:t>
            </a:r>
            <a:endParaRPr lang="es-E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9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CL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Biocombustibles</a:t>
            </a:r>
          </a:p>
        </p:txBody>
      </p:sp>
      <p:sp>
        <p:nvSpPr>
          <p:cNvPr id="14339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CL" sz="2000" b="1" smtClean="0"/>
              <a:t>HOY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b="1" smtClean="0"/>
              <a:t>Etanol de maiz </a:t>
            </a:r>
            <a:r>
              <a:rPr lang="es-CL" sz="2000" smtClean="0"/>
              <a:t>(USA), caña de azúcar (Brasil) y granos (UE)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b="1" smtClean="0"/>
              <a:t>Biodiesel de soya </a:t>
            </a:r>
            <a:r>
              <a:rPr lang="es-CL" sz="2000" smtClean="0"/>
              <a:t>(USA), aceite de palma (Brasil), y cánola (UE)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b="1" smtClean="0"/>
              <a:t>E10 </a:t>
            </a:r>
            <a:r>
              <a:rPr lang="es-CL" sz="2000" smtClean="0"/>
              <a:t>(10% etanol-gasolina) y </a:t>
            </a:r>
            <a:r>
              <a:rPr lang="es-CL" sz="2000" b="1" smtClean="0"/>
              <a:t>B20 </a:t>
            </a:r>
            <a:r>
              <a:rPr lang="es-CL" sz="2000" smtClean="0"/>
              <a:t>(20% biodiesel-diesel) puede ser usado en vehículos existentes</a:t>
            </a:r>
          </a:p>
          <a:p>
            <a:pPr eaLnBrk="1" hangingPunct="1">
              <a:lnSpc>
                <a:spcPct val="80000"/>
              </a:lnSpc>
            </a:pPr>
            <a:endParaRPr lang="es-CL" sz="2000" b="1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CL" sz="2000" b="1" smtClean="0"/>
              <a:t>FUTURO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/>
              <a:t>Etanol de biomasa celulósica (biocombustible de segunda generación)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>
                <a:sym typeface="Symbol" pitchFamily="18" charset="2"/>
              </a:rPr>
              <a:t>B</a:t>
            </a:r>
            <a:r>
              <a:rPr lang="es-CL" sz="2000" smtClean="0"/>
              <a:t>iobutanol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smtClean="0"/>
              <a:t>Biodiesel de plantas no comestibles (jatropha) y de algas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0CB3A28-16B1-4F96-A71E-9E9EE51A788E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13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10243" name="2 Rectángulo"/>
          <p:cNvSpPr>
            <a:spLocks noChangeArrowheads="1"/>
          </p:cNvSpPr>
          <p:nvPr/>
        </p:nvSpPr>
        <p:spPr bwMode="auto">
          <a:xfrm>
            <a:off x="285720" y="2357430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4400" b="1" dirty="0">
                <a:solidFill>
                  <a:schemeClr val="accent2"/>
                </a:solidFill>
                <a:ea typeface="굴림" pitchFamily="34" charset="-127"/>
              </a:rPr>
              <a:t>¿ Qué </a:t>
            </a:r>
            <a:r>
              <a:rPr lang="es-MX" sz="4400" b="1" dirty="0" smtClean="0">
                <a:solidFill>
                  <a:schemeClr val="accent2"/>
                </a:solidFill>
                <a:ea typeface="굴림" pitchFamily="34" charset="-127"/>
              </a:rPr>
              <a:t>es el biodiesel ?</a:t>
            </a:r>
            <a:endParaRPr lang="en-U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10244" name="3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dirty="0" smtClean="0"/>
              <a:t>Energía Renovable a partir de Biomasa-BT4451-2010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BIODIESEL</a:t>
            </a:r>
            <a:endParaRPr lang="es-CL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2 Marcador de contenido"/>
          <p:cNvSpPr>
            <a:spLocks noGrp="1"/>
          </p:cNvSpPr>
          <p:nvPr>
            <p:ph idx="4294967295"/>
          </p:nvPr>
        </p:nvSpPr>
        <p:spPr>
          <a:xfrm>
            <a:off x="500034" y="1214422"/>
            <a:ext cx="7929618" cy="4525963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600" dirty="0" smtClean="0"/>
              <a:t>Definición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600" dirty="0" smtClean="0"/>
              <a:t>	Es un combustible líquido que puede reemplazar en forma total o parcial al Diesel</a:t>
            </a:r>
            <a:r>
              <a:rPr lang="es-ES" sz="2600" b="1" i="1" dirty="0" smtClean="0"/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600" dirty="0" smtClean="0"/>
              <a:t>Existen dos tipos de Biodiesel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600" dirty="0" smtClean="0"/>
              <a:t>	Los que se sintetizar a partir de aceites y por medio de una reacción química llamada </a:t>
            </a:r>
            <a:r>
              <a:rPr lang="es-ES" sz="2600" dirty="0" err="1" smtClean="0"/>
              <a:t>transesterificación</a:t>
            </a:r>
            <a:r>
              <a:rPr lang="es-ES" sz="2600" dirty="0" smtClean="0"/>
              <a:t>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6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ES" sz="2600" dirty="0" smtClean="0"/>
              <a:t>	Los que se obtienen a partir del gas de síntesis (CO + H</a:t>
            </a:r>
            <a:r>
              <a:rPr lang="es-ES" sz="2600" baseline="-25000" dirty="0" smtClean="0"/>
              <a:t>2</a:t>
            </a:r>
            <a:r>
              <a:rPr lang="es-ES" sz="2600" dirty="0" smtClean="0"/>
              <a:t>) por medio de una reacción de </a:t>
            </a:r>
            <a:r>
              <a:rPr lang="es-ES" sz="2800" dirty="0" smtClean="0"/>
              <a:t>Fischer–</a:t>
            </a:r>
            <a:r>
              <a:rPr lang="es-ES" sz="2800" dirty="0" err="1" smtClean="0"/>
              <a:t>Tropsch</a:t>
            </a:r>
            <a:r>
              <a:rPr lang="es-ES" sz="2800" dirty="0" smtClean="0"/>
              <a:t>.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endParaRPr lang="es-ES" sz="2800" dirty="0" smtClean="0"/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ES" sz="2800" dirty="0" smtClean="0"/>
              <a:t>Ambos biodiesel con compuestos diferentes, pero pueden sustituir al diesel.</a:t>
            </a:r>
            <a:endParaRPr lang="es-E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7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BIODIESEL </a:t>
            </a:r>
            <a:r>
              <a:rPr lang="es-ES" sz="3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(desde aceites)</a:t>
            </a:r>
            <a:endParaRPr lang="es-CL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87" name="2 Marcador de contenido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600" dirty="0" smtClean="0"/>
              <a:t>Definición</a:t>
            </a:r>
          </a:p>
          <a:p>
            <a:pPr algn="just" eaLnBrk="1" hangingPunct="1">
              <a:lnSpc>
                <a:spcPct val="80000"/>
              </a:lnSpc>
              <a:buFontTx/>
              <a:buNone/>
            </a:pPr>
            <a:r>
              <a:rPr lang="es-ES" sz="2600" dirty="0" smtClean="0"/>
              <a:t>	Es un combustible líquido que se obtiene por conversión química entre un </a:t>
            </a:r>
            <a:r>
              <a:rPr lang="es-ES" sz="2600" b="1" i="1" dirty="0" smtClean="0"/>
              <a:t>alcohol y aceites vegetales o grasas animales y es usado en motores </a:t>
            </a:r>
            <a:r>
              <a:rPr lang="es-ES" sz="2600" dirty="0" smtClean="0"/>
              <a:t>Diesel solo o mezclado con </a:t>
            </a:r>
            <a:r>
              <a:rPr lang="es-ES" sz="2600" b="1" i="1" dirty="0" smtClean="0"/>
              <a:t>gasoil.</a:t>
            </a:r>
          </a:p>
          <a:p>
            <a:pPr eaLnBrk="1" hangingPunct="1">
              <a:lnSpc>
                <a:spcPct val="80000"/>
              </a:lnSpc>
              <a:buFontTx/>
              <a:buNone/>
            </a:pPr>
            <a:endParaRPr lang="es-ES" sz="2600" dirty="0" smtClean="0"/>
          </a:p>
          <a:p>
            <a:pPr eaLnBrk="1" hangingPunct="1">
              <a:lnSpc>
                <a:spcPct val="80000"/>
              </a:lnSpc>
              <a:buFontTx/>
              <a:buNone/>
            </a:pPr>
            <a:r>
              <a:rPr lang="es-ES" sz="2600" dirty="0" smtClean="0"/>
              <a:t>Materias Primas:</a:t>
            </a:r>
          </a:p>
          <a:p>
            <a:pPr algn="just" eaLnBrk="1" hangingPunct="1">
              <a:lnSpc>
                <a:spcPct val="80000"/>
              </a:lnSpc>
            </a:pPr>
            <a:r>
              <a:rPr lang="es-ES" sz="2600" dirty="0" smtClean="0"/>
              <a:t>Aceites vegetales: colza, soja, y girasol, maní, palma, lino y otros (ricino, cártamo, </a:t>
            </a:r>
            <a:r>
              <a:rPr lang="es-ES" sz="2600" dirty="0" err="1" smtClean="0"/>
              <a:t>jatropha</a:t>
            </a:r>
            <a:r>
              <a:rPr lang="es-ES" sz="2600" dirty="0" smtClean="0"/>
              <a:t>)</a:t>
            </a:r>
          </a:p>
          <a:p>
            <a:pPr algn="just" eaLnBrk="1" hangingPunct="1">
              <a:lnSpc>
                <a:spcPct val="80000"/>
              </a:lnSpc>
            </a:pPr>
            <a:r>
              <a:rPr lang="es-ES" sz="2600" dirty="0" smtClean="0"/>
              <a:t>Aceites comestibles usados o grasas animales.</a:t>
            </a:r>
          </a:p>
          <a:p>
            <a:pPr algn="just" eaLnBrk="1" hangingPunct="1">
              <a:lnSpc>
                <a:spcPct val="80000"/>
              </a:lnSpc>
            </a:pPr>
            <a:r>
              <a:rPr lang="es-ES" sz="2600" dirty="0" smtClean="0"/>
              <a:t>Aceites a partir </a:t>
            </a:r>
            <a:r>
              <a:rPr lang="es-ES" sz="2600" dirty="0" err="1" smtClean="0"/>
              <a:t>microalgas</a:t>
            </a:r>
            <a:r>
              <a:rPr lang="es-ES" sz="2600" dirty="0" smtClean="0"/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2 Marcador de contenido"/>
          <p:cNvSpPr>
            <a:spLocks noGrp="1"/>
          </p:cNvSpPr>
          <p:nvPr>
            <p:ph idx="4294967295"/>
          </p:nvPr>
        </p:nvSpPr>
        <p:spPr>
          <a:xfrm>
            <a:off x="468313" y="404813"/>
            <a:ext cx="8229600" cy="5429250"/>
          </a:xfrm>
        </p:spPr>
        <p:txBody>
          <a:bodyPr/>
          <a:lstStyle/>
          <a:p>
            <a:pPr algn="ctr" eaLnBrk="1" hangingPunct="1">
              <a:buFontTx/>
              <a:buNone/>
              <a:defRPr/>
            </a:pPr>
            <a:r>
              <a:rPr lang="es-E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Reacción de </a:t>
            </a:r>
            <a:r>
              <a:rPr lang="es-ES" sz="2400" b="1" dirty="0" err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Transesterificación</a:t>
            </a:r>
            <a:r>
              <a:rPr lang="es-ES" sz="24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 de triglicéridos con metanol</a:t>
            </a:r>
          </a:p>
          <a:p>
            <a:pPr eaLnBrk="1" hangingPunct="1">
              <a:buFontTx/>
              <a:buNone/>
              <a:defRPr/>
            </a:pPr>
            <a:endParaRPr lang="pt-BR" sz="2400" b="1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 eaLnBrk="1" hangingPunct="1">
              <a:buFontTx/>
              <a:buNone/>
              <a:defRPr/>
            </a:pPr>
            <a:endParaRPr lang="pt-BR" sz="2400" dirty="0" smtClean="0"/>
          </a:p>
          <a:p>
            <a:pPr eaLnBrk="1" hangingPunct="1">
              <a:buFontTx/>
              <a:buNone/>
              <a:defRPr/>
            </a:pPr>
            <a:endParaRPr lang="pt-BR" sz="2400" dirty="0" smtClean="0"/>
          </a:p>
          <a:p>
            <a:pPr eaLnBrk="1" hangingPunct="1">
              <a:buFontTx/>
              <a:buNone/>
              <a:defRPr/>
            </a:pPr>
            <a:endParaRPr lang="pt-BR" sz="2400" dirty="0" smtClean="0"/>
          </a:p>
          <a:p>
            <a:pPr eaLnBrk="1" hangingPunct="1">
              <a:buFontTx/>
              <a:buNone/>
              <a:defRPr/>
            </a:pPr>
            <a:endParaRPr lang="pt-BR" sz="2400" dirty="0" smtClean="0"/>
          </a:p>
          <a:p>
            <a:pPr eaLnBrk="1" hangingPunct="1">
              <a:buFontTx/>
              <a:buNone/>
              <a:defRPr/>
            </a:pPr>
            <a:endParaRPr lang="pt-BR" sz="2400" dirty="0" smtClean="0"/>
          </a:p>
          <a:p>
            <a:pPr eaLnBrk="1" hangingPunct="1">
              <a:buFontTx/>
              <a:buNone/>
              <a:defRPr/>
            </a:pPr>
            <a:endParaRPr lang="pt-BR" sz="2400" dirty="0" smtClean="0"/>
          </a:p>
        </p:txBody>
      </p:sp>
      <p:sp>
        <p:nvSpPr>
          <p:cNvPr id="4" name="3 Rectángulo"/>
          <p:cNvSpPr/>
          <p:nvPr/>
        </p:nvSpPr>
        <p:spPr>
          <a:xfrm>
            <a:off x="428596" y="1357298"/>
            <a:ext cx="835824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dirty="0" smtClean="0"/>
              <a:t>La </a:t>
            </a:r>
            <a:r>
              <a:rPr lang="es-ES" b="1" dirty="0" err="1" smtClean="0"/>
              <a:t>transesterificación</a:t>
            </a:r>
            <a:r>
              <a:rPr lang="es-ES" dirty="0" smtClean="0"/>
              <a:t> es el proceso de intercambiar el grupo </a:t>
            </a:r>
            <a:r>
              <a:rPr lang="es-ES" dirty="0" err="1" smtClean="0"/>
              <a:t>alcoxi</a:t>
            </a:r>
            <a:r>
              <a:rPr lang="es-ES" dirty="0" smtClean="0"/>
              <a:t> (OR) de un </a:t>
            </a:r>
            <a:r>
              <a:rPr lang="es-ES" dirty="0" err="1" smtClean="0"/>
              <a:t>é</a:t>
            </a:r>
            <a:r>
              <a:rPr lang="es-ES" dirty="0" err="1" smtClean="0"/>
              <a:t>ster</a:t>
            </a:r>
            <a:r>
              <a:rPr lang="es-ES" dirty="0" smtClean="0"/>
              <a:t> (aceite) por </a:t>
            </a:r>
            <a:r>
              <a:rPr lang="es-ES" dirty="0" smtClean="0"/>
              <a:t>otro alcohol (OH),  generalmente catalizadas mediante la adición de un ácido o una base o </a:t>
            </a:r>
            <a:r>
              <a:rPr lang="es-ES" dirty="0" smtClean="0"/>
              <a:t>enzimas.</a:t>
            </a:r>
            <a:endParaRPr lang="es-ES" b="1" dirty="0">
              <a:solidFill>
                <a:srgbClr val="FF0000"/>
              </a:solidFill>
            </a:endParaRPr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2786058"/>
            <a:ext cx="86106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0CB3A28-16B1-4F96-A71E-9E9EE51A788E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17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10243" name="2 Rectángulo"/>
          <p:cNvSpPr>
            <a:spLocks noChangeArrowheads="1"/>
          </p:cNvSpPr>
          <p:nvPr/>
        </p:nvSpPr>
        <p:spPr bwMode="auto">
          <a:xfrm>
            <a:off x="285720" y="2357430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4400" b="1" dirty="0" smtClean="0">
                <a:solidFill>
                  <a:schemeClr val="accent2"/>
                </a:solidFill>
                <a:ea typeface="굴림" pitchFamily="34" charset="-127"/>
              </a:rPr>
              <a:t>Materia Prima</a:t>
            </a:r>
            <a:endParaRPr lang="en-U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10244" name="3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dirty="0" smtClean="0"/>
              <a:t>Energía Renovable a partir de Biomasa-BT4451-2010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657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" y="76200"/>
            <a:ext cx="8058150" cy="670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CL" sz="3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Rendimiento en la producción de Biodiesel por diferentes fuentes vegetales</a:t>
            </a:r>
          </a:p>
        </p:txBody>
      </p:sp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500034" y="2000240"/>
          <a:ext cx="4643470" cy="4638675"/>
        </p:xfrm>
        <a:graphic>
          <a:graphicData uri="http://schemas.openxmlformats.org/presentationml/2006/ole">
            <p:oleObj spid="_x0000_s56322" name="Fotografía de Photo Editor" r:id="rId3" imgW="3180952" imgH="2924583" progId="">
              <p:embed/>
            </p:oleObj>
          </a:graphicData>
        </a:graphic>
      </p:graphicFrame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2071678"/>
            <a:ext cx="3481404" cy="370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827584" y="404664"/>
            <a:ext cx="2376264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5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endParaRPr lang="es-CL" sz="40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CL" sz="47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Agenda</a:t>
            </a:r>
            <a:endParaRPr lang="es-ES" sz="47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2" name="5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smtClean="0"/>
              <a:t>Energía Renovable a partir de Biomasa-BT4451-2010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0CB3A28-16B1-4F96-A71E-9E9EE51A788E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20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10243" name="2 Rectángulo"/>
          <p:cNvSpPr>
            <a:spLocks noChangeArrowheads="1"/>
          </p:cNvSpPr>
          <p:nvPr/>
        </p:nvSpPr>
        <p:spPr bwMode="auto">
          <a:xfrm>
            <a:off x="285720" y="2357430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4400" b="1" dirty="0" smtClean="0">
                <a:solidFill>
                  <a:schemeClr val="accent2"/>
                </a:solidFill>
                <a:ea typeface="굴림" pitchFamily="34" charset="-127"/>
              </a:rPr>
              <a:t>Proceso</a:t>
            </a:r>
            <a:endParaRPr lang="en-U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10244" name="3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dirty="0" smtClean="0"/>
              <a:t>Energía Renovable a partir de Biomasa-BT4451-2010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8 Grupo"/>
          <p:cNvGrpSpPr/>
          <p:nvPr/>
        </p:nvGrpSpPr>
        <p:grpSpPr>
          <a:xfrm>
            <a:off x="0" y="476250"/>
            <a:ext cx="9144000" cy="6094413"/>
            <a:chOff x="0" y="476250"/>
            <a:chExt cx="9144000" cy="6094413"/>
          </a:xfrm>
        </p:grpSpPr>
        <p:pic>
          <p:nvPicPr>
            <p:cNvPr id="18434" name="Picture 6" descr="ciclo-biodiesel-2"/>
            <p:cNvPicPr>
              <a:picLocks noChangeAspect="1" noChangeArrowheads="1"/>
            </p:cNvPicPr>
            <p:nvPr/>
          </p:nvPicPr>
          <p:blipFill>
            <a:blip r:embed="rId3"/>
            <a:srcRect/>
            <a:stretch>
              <a:fillRect/>
            </a:stretch>
          </p:blipFill>
          <p:spPr bwMode="auto">
            <a:xfrm>
              <a:off x="0" y="549275"/>
              <a:ext cx="9144000" cy="60213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5" name="Picture 7" descr="solix_bioreactor"/>
            <p:cNvPicPr>
              <a:picLocks noChangeAspect="1" noChangeArrowheads="1"/>
            </p:cNvPicPr>
            <p:nvPr/>
          </p:nvPicPr>
          <p:blipFill>
            <a:blip r:embed="rId4"/>
            <a:srcRect/>
            <a:stretch>
              <a:fillRect/>
            </a:stretch>
          </p:blipFill>
          <p:spPr bwMode="auto">
            <a:xfrm>
              <a:off x="250825" y="981075"/>
              <a:ext cx="1631950" cy="10556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18436" name="Picture 8" descr="MicroAlga-large"/>
            <p:cNvPicPr>
              <a:picLocks noChangeAspect="1" noChangeArrowheads="1"/>
            </p:cNvPicPr>
            <p:nvPr/>
          </p:nvPicPr>
          <p:blipFill>
            <a:blip r:embed="rId5"/>
            <a:srcRect/>
            <a:stretch>
              <a:fillRect/>
            </a:stretch>
          </p:blipFill>
          <p:spPr bwMode="auto">
            <a:xfrm>
              <a:off x="2484438" y="1052513"/>
              <a:ext cx="1150937" cy="96996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7" name="Text Box 9"/>
            <p:cNvSpPr txBox="1">
              <a:spLocks noChangeArrowheads="1"/>
            </p:cNvSpPr>
            <p:nvPr/>
          </p:nvSpPr>
          <p:spPr bwMode="auto">
            <a:xfrm>
              <a:off x="2411413" y="692150"/>
              <a:ext cx="1295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>
                  <a:solidFill>
                    <a:srgbClr val="008000"/>
                  </a:solidFill>
                  <a:latin typeface="Calibri" pitchFamily="34" charset="0"/>
                </a:rPr>
                <a:t>Microalgas</a:t>
              </a:r>
            </a:p>
          </p:txBody>
        </p:sp>
        <p:pic>
          <p:nvPicPr>
            <p:cNvPr id="18438" name="Picture 10" descr="jatropha_plant"/>
            <p:cNvPicPr>
              <a:picLocks noChangeAspect="1" noChangeArrowheads="1"/>
            </p:cNvPicPr>
            <p:nvPr/>
          </p:nvPicPr>
          <p:blipFill>
            <a:blip r:embed="rId6"/>
            <a:srcRect/>
            <a:stretch>
              <a:fillRect/>
            </a:stretch>
          </p:blipFill>
          <p:spPr bwMode="auto">
            <a:xfrm>
              <a:off x="1547813" y="1196975"/>
              <a:ext cx="1128712" cy="9683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8439" name="Text Box 11"/>
            <p:cNvSpPr txBox="1">
              <a:spLocks noChangeArrowheads="1"/>
            </p:cNvSpPr>
            <p:nvPr/>
          </p:nvSpPr>
          <p:spPr bwMode="auto">
            <a:xfrm>
              <a:off x="1331913" y="476250"/>
              <a:ext cx="1295400" cy="36671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es-ES" b="1">
                  <a:solidFill>
                    <a:srgbClr val="000066"/>
                  </a:solidFill>
                  <a:latin typeface="Calibri" pitchFamily="34" charset="0"/>
                </a:rPr>
                <a:t>Jatropha</a:t>
              </a:r>
            </a:p>
          </p:txBody>
        </p:sp>
      </p:grpSp>
      <p:pic>
        <p:nvPicPr>
          <p:cNvPr id="75778" name="Picture 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768" y="500042"/>
            <a:ext cx="1847850" cy="1543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500" name="Rectangle 4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es-ES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El proceso del Biodiesel</a:t>
            </a:r>
          </a:p>
        </p:txBody>
      </p:sp>
      <p:pic>
        <p:nvPicPr>
          <p:cNvPr id="1945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514475"/>
            <a:ext cx="7129463" cy="5343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3 CuadroTexto"/>
          <p:cNvSpPr txBox="1"/>
          <p:nvPr/>
        </p:nvSpPr>
        <p:spPr>
          <a:xfrm>
            <a:off x="6929454" y="2071678"/>
            <a:ext cx="22145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FF0000"/>
                </a:solidFill>
              </a:rPr>
              <a:t>Prensado</a:t>
            </a:r>
          </a:p>
          <a:p>
            <a:pPr>
              <a:buFont typeface="Arial" pitchFamily="34" charset="0"/>
              <a:buChar char="•"/>
            </a:pPr>
            <a:r>
              <a:rPr lang="es-ES" sz="1400" b="1" dirty="0" smtClean="0">
                <a:solidFill>
                  <a:srgbClr val="FF0000"/>
                </a:solidFill>
              </a:rPr>
              <a:t>Extracción </a:t>
            </a:r>
            <a:r>
              <a:rPr lang="es-ES" sz="1400" b="1" dirty="0" err="1" smtClean="0">
                <a:solidFill>
                  <a:srgbClr val="FF0000"/>
                </a:solidFill>
              </a:rPr>
              <a:t>supercrítica</a:t>
            </a:r>
            <a:endParaRPr lang="es-ES" sz="1400" b="1" dirty="0">
              <a:solidFill>
                <a:srgbClr val="FF0000"/>
              </a:solidFill>
            </a:endParaRPr>
          </a:p>
        </p:txBody>
      </p:sp>
      <p:sp>
        <p:nvSpPr>
          <p:cNvPr id="5" name="4 CuadroTexto"/>
          <p:cNvSpPr txBox="1"/>
          <p:nvPr/>
        </p:nvSpPr>
        <p:spPr>
          <a:xfrm>
            <a:off x="0" y="2786058"/>
            <a:ext cx="1500166" cy="37548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400" b="1" dirty="0" smtClean="0">
                <a:solidFill>
                  <a:srgbClr val="FF0000"/>
                </a:solidFill>
              </a:rPr>
              <a:t>Reciclo </a:t>
            </a:r>
            <a:r>
              <a:rPr lang="es-ES" sz="1400" b="1" dirty="0" smtClean="0">
                <a:solidFill>
                  <a:srgbClr val="FF0000"/>
                </a:solidFill>
              </a:rPr>
              <a:t>Fundamental</a:t>
            </a: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endParaRPr lang="es-ES" sz="1400" b="1" dirty="0" smtClean="0">
              <a:solidFill>
                <a:srgbClr val="FF0000"/>
              </a:solidFill>
            </a:endParaRPr>
          </a:p>
          <a:p>
            <a:r>
              <a:rPr lang="es-ES" sz="1400" b="1" dirty="0" smtClean="0">
                <a:solidFill>
                  <a:srgbClr val="FF0000"/>
                </a:solidFill>
              </a:rPr>
              <a:t>Subproductos</a:t>
            </a:r>
            <a:endParaRPr lang="es-ES" sz="1400" b="1" dirty="0">
              <a:solidFill>
                <a:srgbClr val="FF0000"/>
              </a:solidFill>
            </a:endParaRPr>
          </a:p>
        </p:txBody>
      </p:sp>
      <p:sp>
        <p:nvSpPr>
          <p:cNvPr id="6" name="5 CuadroTexto"/>
          <p:cNvSpPr txBox="1"/>
          <p:nvPr/>
        </p:nvSpPr>
        <p:spPr>
          <a:xfrm>
            <a:off x="4000496" y="1643050"/>
            <a:ext cx="121444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/>
              <a:t>Ácido, enzimas</a:t>
            </a:r>
            <a:endParaRPr lang="es-ES" sz="1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0CB3A28-16B1-4F96-A71E-9E9EE51A788E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23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10243" name="2 Rectángulo"/>
          <p:cNvSpPr>
            <a:spLocks noChangeArrowheads="1"/>
          </p:cNvSpPr>
          <p:nvPr/>
        </p:nvSpPr>
        <p:spPr bwMode="auto">
          <a:xfrm>
            <a:off x="285720" y="2357430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4400" b="1" dirty="0" smtClean="0">
                <a:solidFill>
                  <a:schemeClr val="accent2"/>
                </a:solidFill>
                <a:ea typeface="굴림" pitchFamily="34" charset="-127"/>
              </a:rPr>
              <a:t>Ventajas y Desventajas</a:t>
            </a:r>
            <a:endParaRPr lang="en-U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10244" name="3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dirty="0" smtClean="0"/>
              <a:t>Energía Renovable a partir de Biomasa-BT4451-2010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4" name="Object 5"/>
          <p:cNvGraphicFramePr>
            <a:graphicFrameLocks noChangeAspect="1"/>
          </p:cNvGraphicFramePr>
          <p:nvPr/>
        </p:nvGraphicFramePr>
        <p:xfrm>
          <a:off x="468313" y="765175"/>
          <a:ext cx="8027987" cy="5345113"/>
        </p:xfrm>
        <a:graphic>
          <a:graphicData uri="http://schemas.openxmlformats.org/presentationml/2006/ole">
            <p:oleObj spid="_x0000_s3074" name="Fotografía de Photo Editor" r:id="rId3" imgW="4191585" imgH="2790476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68313" y="908050"/>
            <a:ext cx="8229600" cy="4530725"/>
          </a:xfrm>
        </p:spPr>
        <p:txBody>
          <a:bodyPr>
            <a:normAutofit lnSpcReduction="10000"/>
          </a:bodyPr>
          <a:lstStyle/>
          <a:p>
            <a:pPr eaLnBrk="1" hangingPunct="1">
              <a:buFontTx/>
              <a:buNone/>
              <a:defRPr/>
            </a:pPr>
            <a:r>
              <a:rPr lang="es-ES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VENTAJAS</a:t>
            </a:r>
          </a:p>
          <a:p>
            <a:pPr eaLnBrk="1" hangingPunct="1">
              <a:defRPr/>
            </a:pPr>
            <a:r>
              <a:rPr lang="es-ES" sz="2600" dirty="0" smtClean="0"/>
              <a:t>Combustible </a:t>
            </a:r>
            <a:r>
              <a:rPr lang="es-ES" sz="2600" dirty="0" smtClean="0"/>
              <a:t>renovable.</a:t>
            </a:r>
            <a:endParaRPr lang="es-ES" sz="2600" dirty="0" smtClean="0"/>
          </a:p>
          <a:p>
            <a:pPr eaLnBrk="1" hangingPunct="1">
              <a:defRPr/>
            </a:pPr>
            <a:r>
              <a:rPr lang="es-ES" sz="2600" dirty="0" smtClean="0"/>
              <a:t>No es tóxico, produce menos </a:t>
            </a:r>
            <a:r>
              <a:rPr lang="es-ES" sz="2600" dirty="0" smtClean="0"/>
              <a:t>emisiones. </a:t>
            </a:r>
            <a:r>
              <a:rPr lang="es-ES" sz="2600" dirty="0" smtClean="0"/>
              <a:t>contaminantes (no produce Dióxido de azufre (SO</a:t>
            </a:r>
            <a:r>
              <a:rPr lang="es-ES" sz="2600" b="1" baseline="-25000" dirty="0" smtClean="0"/>
              <a:t>2</a:t>
            </a:r>
            <a:r>
              <a:rPr lang="es-ES" sz="2600" b="1" dirty="0" smtClean="0"/>
              <a:t>))</a:t>
            </a:r>
          </a:p>
          <a:p>
            <a:pPr eaLnBrk="1" hangingPunct="1">
              <a:defRPr/>
            </a:pPr>
            <a:r>
              <a:rPr lang="es-ES" sz="2600" dirty="0" smtClean="0"/>
              <a:t>Punto de inflamación más </a:t>
            </a:r>
            <a:r>
              <a:rPr lang="es-ES" sz="2600" dirty="0" smtClean="0"/>
              <a:t>alto.</a:t>
            </a:r>
            <a:endParaRPr lang="es-ES" sz="2600" dirty="0" smtClean="0"/>
          </a:p>
          <a:p>
            <a:pPr eaLnBrk="1" hangingPunct="1">
              <a:defRPr/>
            </a:pPr>
            <a:r>
              <a:rPr lang="es-ES" sz="2600" dirty="0" smtClean="0"/>
              <a:t>Miscible con gasoil (Mezclas en distintas proporciones)</a:t>
            </a:r>
          </a:p>
          <a:p>
            <a:pPr eaLnBrk="1" hangingPunct="1">
              <a:defRPr/>
            </a:pPr>
            <a:r>
              <a:rPr lang="es-ES" sz="2600" dirty="0" smtClean="0"/>
              <a:t>Posee cualidades </a:t>
            </a:r>
            <a:r>
              <a:rPr lang="es-ES" sz="2600" dirty="0" smtClean="0"/>
              <a:t>lubricantes.</a:t>
            </a:r>
            <a:endParaRPr lang="es-ES" sz="2600" dirty="0" smtClean="0"/>
          </a:p>
          <a:p>
            <a:pPr eaLnBrk="1" hangingPunct="1">
              <a:defRPr/>
            </a:pPr>
            <a:r>
              <a:rPr lang="es-ES" sz="2600" dirty="0" smtClean="0"/>
              <a:t>No requiere modificar los motores diesel </a:t>
            </a:r>
            <a:r>
              <a:rPr lang="es-ES" sz="2600" dirty="0" smtClean="0"/>
              <a:t>convencionales.</a:t>
            </a:r>
            <a:endParaRPr lang="es-ES" sz="2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4294967295"/>
          </p:nvPr>
        </p:nvSpPr>
        <p:spPr>
          <a:xfrm>
            <a:off x="457200" y="357188"/>
            <a:ext cx="8229600" cy="4530725"/>
          </a:xfrm>
        </p:spPr>
        <p:txBody>
          <a:bodyPr>
            <a:normAutofit fontScale="92500" lnSpcReduction="10000"/>
          </a:bodyPr>
          <a:lstStyle/>
          <a:p>
            <a:pPr eaLnBrk="1" hangingPunct="1">
              <a:lnSpc>
                <a:spcPct val="90000"/>
              </a:lnSpc>
              <a:buFontTx/>
              <a:buNone/>
              <a:defRPr/>
            </a:pPr>
            <a:r>
              <a:rPr lang="es-ES" sz="30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DESVENTAJAS</a:t>
            </a:r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" sz="2800" dirty="0" smtClean="0"/>
              <a:t>Menor </a:t>
            </a:r>
            <a:r>
              <a:rPr lang="es-ES" sz="2800" dirty="0" smtClean="0"/>
              <a:t>Poder </a:t>
            </a:r>
            <a:r>
              <a:rPr lang="es-ES" sz="2800" dirty="0" err="1" smtClean="0"/>
              <a:t>Calorífic</a:t>
            </a:r>
            <a:r>
              <a:rPr lang="es-ES" sz="2800" dirty="0" smtClean="0"/>
              <a:t>. </a:t>
            </a:r>
            <a:r>
              <a:rPr lang="es-ES" sz="2800" dirty="0" smtClean="0"/>
              <a:t>por lo que baja el rendimiento y potencia del </a:t>
            </a:r>
            <a:r>
              <a:rPr lang="es-ES" sz="2800" dirty="0" smtClean="0"/>
              <a:t>motor.</a:t>
            </a:r>
            <a:endParaRPr lang="es-ES" sz="2800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" sz="2800" dirty="0" smtClean="0"/>
              <a:t>Leve aumento en la emisión de óxidos de nitrógeno (NO</a:t>
            </a:r>
            <a:r>
              <a:rPr lang="es-ES" sz="2800" b="1" baseline="-25000" dirty="0" smtClean="0"/>
              <a:t>2</a:t>
            </a:r>
            <a:r>
              <a:rPr lang="es-ES" sz="2800" b="1" dirty="0" smtClean="0"/>
              <a:t>).</a:t>
            </a:r>
            <a:endParaRPr lang="es-ES" sz="2800" b="1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" sz="2800" dirty="0" smtClean="0"/>
              <a:t>Se congela 2 a 3 grados sobre el gasoil (problema en climas fríos</a:t>
            </a:r>
            <a:r>
              <a:rPr lang="es-ES" sz="2800" dirty="0" smtClean="0"/>
              <a:t>).</a:t>
            </a:r>
            <a:endParaRPr lang="es-ES" sz="2800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" sz="2800" dirty="0" smtClean="0"/>
              <a:t>Posee baja estabilidad </a:t>
            </a:r>
            <a:r>
              <a:rPr lang="es-ES" sz="2800" dirty="0" err="1" smtClean="0"/>
              <a:t>hidrolítica</a:t>
            </a:r>
            <a:r>
              <a:rPr lang="es-ES" sz="2800" dirty="0" smtClean="0"/>
              <a:t> y </a:t>
            </a:r>
            <a:r>
              <a:rPr lang="es-ES" sz="2800" dirty="0" err="1" smtClean="0"/>
              <a:t>oxidativa</a:t>
            </a:r>
            <a:r>
              <a:rPr lang="es-ES" sz="2800" dirty="0" smtClean="0"/>
              <a:t> (almacenamiento no debe exceder los seis meses</a:t>
            </a:r>
            <a:r>
              <a:rPr lang="es-ES" sz="2800" dirty="0" smtClean="0"/>
              <a:t>).</a:t>
            </a:r>
            <a:endParaRPr lang="es-ES" sz="2800" dirty="0" smtClean="0"/>
          </a:p>
          <a:p>
            <a:pPr algn="just" eaLnBrk="1" hangingPunct="1">
              <a:lnSpc>
                <a:spcPct val="90000"/>
              </a:lnSpc>
              <a:defRPr/>
            </a:pPr>
            <a:r>
              <a:rPr lang="es-ES" sz="2800" dirty="0" smtClean="0"/>
              <a:t>Su poder solvente puede ocasionar problemas con elementos de caucho y cuando es cargado en depósitos sucios.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0CB3A28-16B1-4F96-A71E-9E9EE51A788E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27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10243" name="2 Rectángulo"/>
          <p:cNvSpPr>
            <a:spLocks noChangeArrowheads="1"/>
          </p:cNvSpPr>
          <p:nvPr/>
        </p:nvSpPr>
        <p:spPr bwMode="auto">
          <a:xfrm>
            <a:off x="285720" y="2357430"/>
            <a:ext cx="835824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4400" b="1" dirty="0" smtClean="0">
                <a:solidFill>
                  <a:schemeClr val="accent2"/>
                </a:solidFill>
                <a:ea typeface="굴림" pitchFamily="34" charset="-127"/>
              </a:rPr>
              <a:t>Situación Chilena frente al biodiesel</a:t>
            </a:r>
            <a:endParaRPr lang="en-U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10244" name="3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dirty="0" smtClean="0"/>
              <a:t>Energía Renovable a partir de Biomasa-BT4451-2010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65188"/>
          </a:xfrm>
        </p:spPr>
        <p:txBody>
          <a:bodyPr/>
          <a:lstStyle/>
          <a:p>
            <a:pPr eaLnBrk="1" hangingPunct="1"/>
            <a:r>
              <a:rPr lang="es-ES" sz="2400" b="1" u="sng" smtClean="0"/>
              <a:t>BIODIESEL: AVANCES EN CHILE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7931150" cy="3167062"/>
          </a:xfrm>
        </p:spPr>
        <p:txBody>
          <a:bodyPr/>
          <a:lstStyle/>
          <a:p>
            <a:pPr algn="just" eaLnBrk="1" hangingPunct="1"/>
            <a:r>
              <a:rPr lang="es-ES" sz="2000" dirty="0" smtClean="0"/>
              <a:t>En Mayo 2009 se publicó la norma que especifica las condiciones técnicas para la producción de </a:t>
            </a:r>
            <a:r>
              <a:rPr lang="es-ES" sz="2000" dirty="0" smtClean="0"/>
              <a:t>biodiesel </a:t>
            </a:r>
            <a:r>
              <a:rPr lang="es-ES" sz="2000" dirty="0" smtClean="0"/>
              <a:t>en Chile. La mezcla permitida es entre 2% y 5% de </a:t>
            </a:r>
            <a:r>
              <a:rPr lang="es-ES" sz="2000" dirty="0" smtClean="0"/>
              <a:t>biodiesel </a:t>
            </a:r>
            <a:r>
              <a:rPr lang="es-ES" sz="2000" dirty="0" smtClean="0"/>
              <a:t>por litro de </a:t>
            </a:r>
            <a:r>
              <a:rPr lang="es-ES" sz="2000" dirty="0" smtClean="0"/>
              <a:t>diesel</a:t>
            </a:r>
            <a:r>
              <a:rPr lang="es-ES" sz="2000" dirty="0" smtClean="0"/>
              <a:t>.</a:t>
            </a:r>
            <a:r>
              <a:rPr lang="es-ES" sz="2000" dirty="0" smtClean="0"/>
              <a:t> </a:t>
            </a:r>
            <a:endParaRPr lang="es-ES" sz="2000" dirty="0" smtClean="0"/>
          </a:p>
          <a:p>
            <a:pPr eaLnBrk="1" hangingPunct="1"/>
            <a:r>
              <a:rPr lang="es-ES" sz="2000" dirty="0" smtClean="0"/>
              <a:t>La producción de </a:t>
            </a:r>
            <a:r>
              <a:rPr lang="es-ES" sz="2000" dirty="0" smtClean="0"/>
              <a:t>biodiesel </a:t>
            </a:r>
            <a:r>
              <a:rPr lang="es-ES" sz="2000" dirty="0" smtClean="0"/>
              <a:t>en Chile ha sido difícil, básicamente por falta de materia prima.</a:t>
            </a:r>
          </a:p>
          <a:p>
            <a:pPr lvl="1" eaLnBrk="1" hangingPunct="1"/>
            <a:r>
              <a:rPr lang="es-ES" sz="2000" dirty="0" smtClean="0"/>
              <a:t>Chile no posee tierras para desarrollar cultivos como la soja a gran escala</a:t>
            </a:r>
          </a:p>
          <a:p>
            <a:pPr lvl="1" eaLnBrk="1" hangingPunct="1"/>
            <a:r>
              <a:rPr lang="es-ES" sz="2000" dirty="0" smtClean="0"/>
              <a:t>la </a:t>
            </a:r>
            <a:r>
              <a:rPr lang="es-ES" sz="2000" dirty="0" smtClean="0"/>
              <a:t>superficie de cultivo de maravilla es básica, y el cultivo del raps, que puede ser una </a:t>
            </a:r>
            <a:r>
              <a:rPr lang="es-ES" sz="2000" dirty="0" smtClean="0"/>
              <a:t>alternativa</a:t>
            </a:r>
          </a:p>
          <a:p>
            <a:pPr lvl="1" eaLnBrk="1" hangingPunct="1"/>
            <a:r>
              <a:rPr lang="es-ES" sz="2000" dirty="0" smtClean="0"/>
              <a:t>obtiene </a:t>
            </a:r>
            <a:r>
              <a:rPr lang="es-ES" sz="2000" dirty="0" smtClean="0"/>
              <a:t>mejor precio como alimento para las </a:t>
            </a:r>
            <a:r>
              <a:rPr lang="es-ES" sz="2000" dirty="0" err="1" smtClean="0"/>
              <a:t>salmoniculturas</a:t>
            </a:r>
            <a:r>
              <a:rPr lang="es-ES" sz="2000" dirty="0" smtClean="0"/>
              <a:t> de exportación.</a:t>
            </a:r>
          </a:p>
          <a:p>
            <a:pPr eaLnBrk="1" hangingPunct="1"/>
            <a:endParaRPr lang="es-ES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8229600" cy="865188"/>
          </a:xfrm>
        </p:spPr>
        <p:txBody>
          <a:bodyPr/>
          <a:lstStyle/>
          <a:p>
            <a:pPr eaLnBrk="1" hangingPunct="1"/>
            <a:r>
              <a:rPr lang="es-ES" sz="2400" b="1" u="sng" smtClean="0"/>
              <a:t>BIODIESEL: AVANCES EN CHILE</a:t>
            </a:r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341438"/>
            <a:ext cx="7931150" cy="3167062"/>
          </a:xfrm>
        </p:spPr>
        <p:txBody>
          <a:bodyPr/>
          <a:lstStyle/>
          <a:p>
            <a:pPr algn="just" eaLnBrk="1" hangingPunct="1"/>
            <a:r>
              <a:rPr lang="es-ES" sz="2000" dirty="0" smtClean="0"/>
              <a:t>Una buena opción son aceite vegetal usado o la grasa animal, </a:t>
            </a:r>
          </a:p>
          <a:p>
            <a:pPr lvl="1" algn="just" eaLnBrk="1" hangingPunct="1"/>
            <a:r>
              <a:rPr lang="es-ES" sz="1800" dirty="0" smtClean="0">
                <a:ea typeface="+mn-ea"/>
              </a:rPr>
              <a:t>Grasas animales generada principalmente por los supermercados (grasa que queda de los pollos asados que comercializan y los desechos de grasa de vacuno). Generan sobre 170 toneladas mensuales.</a:t>
            </a:r>
          </a:p>
          <a:p>
            <a:pPr lvl="1" algn="just" eaLnBrk="1" hangingPunct="1"/>
            <a:r>
              <a:rPr lang="es-ES" sz="1800" dirty="0" smtClean="0">
                <a:ea typeface="+mn-ea"/>
              </a:rPr>
              <a:t>El aceite vegetal usado </a:t>
            </a:r>
            <a:r>
              <a:rPr lang="es-ES" sz="1800" dirty="0" smtClean="0">
                <a:ea typeface="+mn-ea"/>
              </a:rPr>
              <a:t>lo generan las </a:t>
            </a:r>
            <a:r>
              <a:rPr lang="es-ES" sz="1800" dirty="0" smtClean="0">
                <a:ea typeface="+mn-ea"/>
              </a:rPr>
              <a:t>grandes cadenas de comida rápida, que generan sobre 80 toneladas mensuales de aceite usado, y las industrias de </a:t>
            </a:r>
            <a:r>
              <a:rPr lang="es-ES" sz="1800" dirty="0" err="1" smtClean="0">
                <a:ea typeface="+mn-ea"/>
              </a:rPr>
              <a:t>snacks</a:t>
            </a:r>
            <a:r>
              <a:rPr lang="es-ES" sz="1800" dirty="0" smtClean="0">
                <a:ea typeface="+mn-ea"/>
              </a:rPr>
              <a:t> sobre 160 toneladas</a:t>
            </a:r>
            <a:r>
              <a:rPr lang="es-ES" sz="1800" dirty="0" smtClean="0">
                <a:ea typeface="+mn-ea"/>
              </a:rPr>
              <a:t>.</a:t>
            </a:r>
          </a:p>
          <a:p>
            <a:pPr lvl="1" algn="just" eaLnBrk="1" hangingPunct="1"/>
            <a:endParaRPr lang="es-ES" sz="1800" dirty="0" smtClean="0">
              <a:ea typeface="+mn-ea"/>
            </a:endParaRPr>
          </a:p>
          <a:p>
            <a:pPr lvl="1" algn="just" eaLnBrk="1" hangingPunct="1"/>
            <a:endParaRPr lang="es-ES" sz="16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0CB3A28-16B1-4F96-A71E-9E9EE51A788E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10243" name="2 Rectángulo"/>
          <p:cNvSpPr>
            <a:spLocks noChangeArrowheads="1"/>
          </p:cNvSpPr>
          <p:nvPr/>
        </p:nvSpPr>
        <p:spPr bwMode="auto">
          <a:xfrm>
            <a:off x="285720" y="1643050"/>
            <a:ext cx="8358246" cy="28007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4400" b="1" dirty="0">
                <a:solidFill>
                  <a:schemeClr val="accent2"/>
                </a:solidFill>
                <a:ea typeface="굴림" pitchFamily="34" charset="-127"/>
              </a:rPr>
              <a:t>¿ Qué son las transformaciones </a:t>
            </a:r>
            <a:r>
              <a:rPr lang="es-MX" sz="4400" b="1" dirty="0" smtClean="0">
                <a:solidFill>
                  <a:schemeClr val="accent2"/>
                </a:solidFill>
                <a:ea typeface="굴림" pitchFamily="34" charset="-127"/>
              </a:rPr>
              <a:t>Fisicoquímicas y Bioquímicas?</a:t>
            </a:r>
            <a:endParaRPr lang="en-U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10244" name="3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dirty="0" smtClean="0"/>
              <a:t>Energía Renovable a partir de Biomasa-BT4451-2010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539750" y="549275"/>
            <a:ext cx="8229600" cy="4525963"/>
          </a:xfrm>
        </p:spPr>
        <p:txBody>
          <a:bodyPr/>
          <a:lstStyle/>
          <a:p>
            <a:pPr algn="just" eaLnBrk="1" hangingPunct="1">
              <a:lnSpc>
                <a:spcPct val="80000"/>
              </a:lnSpc>
            </a:pPr>
            <a:r>
              <a:rPr lang="es-ES" sz="2000" dirty="0" smtClean="0"/>
              <a:t>Los </a:t>
            </a:r>
            <a:r>
              <a:rPr lang="es-ES" sz="2000" dirty="0" smtClean="0"/>
              <a:t>residuos señalados son de interés de otras industrias, especialmente aquellas dedicadas a la fabricación de alimentos para consumo animal y humano, las cuales ofrecen un mayor precio de compra que el ofrecido por los productores de </a:t>
            </a:r>
            <a:r>
              <a:rPr lang="es-ES" sz="2000" dirty="0" err="1" smtClean="0"/>
              <a:t>biodiésel</a:t>
            </a:r>
            <a:r>
              <a:rPr lang="es-ES" sz="2000" dirty="0" smtClean="0"/>
              <a:t>.</a:t>
            </a:r>
          </a:p>
          <a:p>
            <a:pPr algn="just" eaLnBrk="1" hangingPunct="1">
              <a:lnSpc>
                <a:spcPct val="80000"/>
              </a:lnSpc>
              <a:buNone/>
            </a:pPr>
            <a:endParaRPr lang="es-ES" sz="2000" dirty="0" smtClean="0"/>
          </a:p>
          <a:p>
            <a:pPr algn="just" eaLnBrk="1" hangingPunct="1">
              <a:lnSpc>
                <a:spcPct val="80000"/>
              </a:lnSpc>
            </a:pPr>
            <a:r>
              <a:rPr lang="es-ES" sz="2000" dirty="0" smtClean="0"/>
              <a:t>80 toneladas/mes de aceite vegetal usado produce tan solo 2.600 litros diarios de </a:t>
            </a:r>
            <a:r>
              <a:rPr lang="es-ES" sz="2000" dirty="0" err="1" smtClean="0"/>
              <a:t>biodiésel</a:t>
            </a:r>
            <a:r>
              <a:rPr lang="es-ES" sz="2000" dirty="0" smtClean="0"/>
              <a:t>.</a:t>
            </a:r>
          </a:p>
          <a:p>
            <a:pPr algn="just" eaLnBrk="1" hangingPunct="1">
              <a:lnSpc>
                <a:spcPct val="80000"/>
              </a:lnSpc>
            </a:pPr>
            <a:endParaRPr lang="es-ES" sz="2000" dirty="0" smtClean="0"/>
          </a:p>
          <a:p>
            <a:pPr algn="just" eaLnBrk="1" hangingPunct="1">
              <a:lnSpc>
                <a:spcPct val="80000"/>
              </a:lnSpc>
            </a:pPr>
            <a:r>
              <a:rPr lang="es-ES" sz="2000" dirty="0" smtClean="0"/>
              <a:t>Una empresa con una capacidad de producción de 52 mil litros usando toda la materia prima disponible en Chile no podría fabricar más de 20 mil litros diarios</a:t>
            </a:r>
            <a:r>
              <a:rPr lang="es-ES" sz="2000" dirty="0" smtClean="0"/>
              <a:t>.</a:t>
            </a:r>
          </a:p>
          <a:p>
            <a:pPr algn="just" eaLnBrk="1" hangingPunct="1">
              <a:lnSpc>
                <a:spcPct val="80000"/>
              </a:lnSpc>
            </a:pPr>
            <a:r>
              <a:rPr lang="es-ES" sz="2000" dirty="0" smtClean="0"/>
              <a:t/>
            </a:r>
            <a:br>
              <a:rPr lang="es-ES" sz="2000" dirty="0" smtClean="0"/>
            </a:br>
            <a:endParaRPr lang="es-ES" sz="2000" dirty="0" smtClean="0"/>
          </a:p>
          <a:p>
            <a:pPr algn="just" eaLnBrk="1" hangingPunct="1">
              <a:lnSpc>
                <a:spcPct val="80000"/>
              </a:lnSpc>
            </a:pPr>
            <a:r>
              <a:rPr lang="es-ES" sz="2000" dirty="0" smtClean="0"/>
              <a:t>Se espera a mediano plazo incrementar en gran medida las ventas de biodiesel ya que una nueva ley obliga a las generadoras a producir un porcentaje de energía renovable a partir de Enero del 2010</a:t>
            </a:r>
            <a:r>
              <a:rPr lang="es-ES" sz="2000" dirty="0" smtClean="0"/>
              <a:t>.</a:t>
            </a:r>
          </a:p>
          <a:p>
            <a:pPr algn="just" eaLnBrk="1" hangingPunct="1">
              <a:lnSpc>
                <a:spcPct val="80000"/>
              </a:lnSpc>
            </a:pPr>
            <a:r>
              <a:rPr lang="es-ES" sz="2000" dirty="0" smtClean="0"/>
              <a:t/>
            </a:r>
            <a:br>
              <a:rPr lang="es-ES" sz="2000" dirty="0" smtClean="0"/>
            </a:br>
            <a:endParaRPr lang="es-C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0CB3A28-16B1-4F96-A71E-9E9EE51A788E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31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10243" name="2 Rectángulo"/>
          <p:cNvSpPr>
            <a:spLocks noChangeArrowheads="1"/>
          </p:cNvSpPr>
          <p:nvPr/>
        </p:nvSpPr>
        <p:spPr bwMode="auto">
          <a:xfrm>
            <a:off x="285720" y="2357430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4400" b="1" dirty="0" smtClean="0">
                <a:solidFill>
                  <a:schemeClr val="accent2"/>
                </a:solidFill>
                <a:ea typeface="굴림" pitchFamily="34" charset="-127"/>
              </a:rPr>
              <a:t>¿En que se avanza en Chile?</a:t>
            </a:r>
            <a:endParaRPr lang="en-U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10244" name="3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dirty="0" smtClean="0"/>
              <a:t>Energía Renovable a partir de Biomasa-BT4451-2010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 idx="4294967295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es-ES" sz="36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¿Qué se hace en Chile en el área Biodiesel?</a:t>
            </a:r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es-ES" dirty="0" smtClean="0"/>
              <a:t>	Se realizan varios proyectos de investigación para mejorar el proceso:</a:t>
            </a:r>
          </a:p>
          <a:p>
            <a:pPr eaLnBrk="1" hangingPunct="1"/>
            <a:r>
              <a:rPr lang="es-ES" dirty="0" smtClean="0"/>
              <a:t>Se </a:t>
            </a:r>
            <a:r>
              <a:rPr lang="es-ES" dirty="0" smtClean="0"/>
              <a:t>buscan nuevas fuentes de aceite:</a:t>
            </a:r>
          </a:p>
          <a:p>
            <a:pPr lvl="1" eaLnBrk="1" hangingPunct="1"/>
            <a:r>
              <a:rPr lang="es-ES" dirty="0" err="1" smtClean="0"/>
              <a:t>Microalgas</a:t>
            </a:r>
            <a:r>
              <a:rPr lang="es-ES" dirty="0" smtClean="0"/>
              <a:t> </a:t>
            </a:r>
            <a:r>
              <a:rPr lang="es-ES" sz="2400" dirty="0" smtClean="0"/>
              <a:t>( 2 consorcios Empresas-Universidad)</a:t>
            </a:r>
            <a:endParaRPr lang="es-ES" dirty="0" smtClean="0"/>
          </a:p>
          <a:p>
            <a:pPr lvl="1" eaLnBrk="1" hangingPunct="1"/>
            <a:r>
              <a:rPr lang="es-ES" dirty="0" smtClean="0"/>
              <a:t>J</a:t>
            </a:r>
            <a:r>
              <a:rPr lang="es-CL" dirty="0" err="1" smtClean="0"/>
              <a:t>atropha</a:t>
            </a:r>
            <a:r>
              <a:rPr lang="es-CL" dirty="0" smtClean="0"/>
              <a:t> </a:t>
            </a:r>
            <a:endParaRPr lang="es-ES" dirty="0" smtClean="0"/>
          </a:p>
          <a:p>
            <a:pPr eaLnBrk="1" hangingPunct="1"/>
            <a:r>
              <a:rPr lang="es-ES" dirty="0" smtClean="0"/>
              <a:t>Se busca mejorar la reacción con el uso de enzimas de diversos tipos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0CB3A28-16B1-4F96-A71E-9E9EE51A788E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33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10243" name="2 Rectángulo"/>
          <p:cNvSpPr>
            <a:spLocks noChangeArrowheads="1"/>
          </p:cNvSpPr>
          <p:nvPr/>
        </p:nvSpPr>
        <p:spPr bwMode="auto">
          <a:xfrm>
            <a:off x="285720" y="2357430"/>
            <a:ext cx="8358246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4400" b="1" dirty="0" smtClean="0">
                <a:solidFill>
                  <a:schemeClr val="accent2"/>
                </a:solidFill>
                <a:ea typeface="굴림" pitchFamily="34" charset="-127"/>
              </a:rPr>
              <a:t>Nuevos cultivos</a:t>
            </a:r>
            <a:endParaRPr lang="en-U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10244" name="3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dirty="0" smtClean="0"/>
              <a:t>Energía Renovable a partir de Biomasa-BT4451-2010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5400000">
            <a:off x="944563" y="422275"/>
            <a:ext cx="5886450" cy="698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27" name="Rectangle 4"/>
          <p:cNvSpPr>
            <a:spLocks noGrp="1" noChangeArrowheads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/>
          <a:lstStyle/>
          <a:p>
            <a:pPr eaLnBrk="1" hangingPunct="1"/>
            <a:r>
              <a:rPr lang="es-CL" sz="3200" b="1" smtClean="0"/>
              <a:t>Cultivo de Jatropha en tierras marginales</a:t>
            </a:r>
          </a:p>
        </p:txBody>
      </p:sp>
      <p:pic>
        <p:nvPicPr>
          <p:cNvPr id="26628" name="Picture 8" descr="jatropha-biodiesel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92725" y="1484313"/>
            <a:ext cx="3695700" cy="3171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z="2800" b="1" smtClean="0"/>
              <a:t>Proyecto "Desarrollo y validación del cultivo de Jatropha en la zona norte de Chile para la producción de biodiesel"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CL" sz="2400" dirty="0" smtClean="0"/>
              <a:t>Facultad de Agronomía U de Chile</a:t>
            </a:r>
          </a:p>
          <a:p>
            <a:pPr algn="just" eaLnBrk="1" hangingPunct="1">
              <a:lnSpc>
                <a:spcPct val="80000"/>
              </a:lnSpc>
            </a:pPr>
            <a:r>
              <a:rPr lang="es-CL" sz="2400" dirty="0" smtClean="0"/>
              <a:t>Participan empresas como </a:t>
            </a:r>
            <a:r>
              <a:rPr lang="es-CL" sz="2400" dirty="0" err="1" smtClean="0"/>
              <a:t>Agroenergía</a:t>
            </a:r>
            <a:r>
              <a:rPr lang="es-CL" sz="2400" dirty="0" smtClean="0"/>
              <a:t> S.A.; Soc. Agrícola Nacientes del </a:t>
            </a:r>
            <a:r>
              <a:rPr lang="es-CL" sz="2400" dirty="0" err="1" smtClean="0"/>
              <a:t>Cogotí</a:t>
            </a:r>
            <a:r>
              <a:rPr lang="es-CL" sz="2400" dirty="0" smtClean="0"/>
              <a:t> Ltda.; Liceo Agrícola Ovalle; Comercial e Industrial Binghamton S.A.; Escuela E-54 (Escuela Agrícola San Félix) y Energía Ecológica S.A.</a:t>
            </a:r>
          </a:p>
          <a:p>
            <a:pPr algn="just" eaLnBrk="1" hangingPunct="1">
              <a:lnSpc>
                <a:spcPct val="80000"/>
              </a:lnSpc>
            </a:pPr>
            <a:r>
              <a:rPr lang="es-CL" sz="2400" dirty="0" smtClean="0"/>
              <a:t>En este momento está en ejecución la segunda etapa, que contempla adaptación de la especie, selección y propagación de genotipos sobresalientes. </a:t>
            </a:r>
          </a:p>
          <a:p>
            <a:pPr algn="just" eaLnBrk="1" hangingPunct="1">
              <a:lnSpc>
                <a:spcPct val="80000"/>
              </a:lnSpc>
            </a:pPr>
            <a:r>
              <a:rPr lang="es-CL" sz="2400" dirty="0" smtClean="0"/>
              <a:t>Se busca definir el potencial productivo, el manejo integral y determinar su viabilidad técnico-económica. A la fecha suman un total de 10 mil plantas repartidas en las tres regiones que abarca el proyecto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122" name="Object 7"/>
          <p:cNvGraphicFramePr>
            <a:graphicFrameLocks noChangeAspect="1"/>
          </p:cNvGraphicFramePr>
          <p:nvPr/>
        </p:nvGraphicFramePr>
        <p:xfrm>
          <a:off x="323850" y="157163"/>
          <a:ext cx="8496300" cy="6437312"/>
        </p:xfrm>
        <a:graphic>
          <a:graphicData uri="http://schemas.openxmlformats.org/presentationml/2006/ole">
            <p:oleObj spid="_x0000_s5122" name="Fotografía de Photo Editor" r:id="rId3" imgW="6400000" imgH="4847619" progId="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z="3200" b="1" smtClean="0"/>
              <a:t>Dependiendo de las condiciones de cultivo, algunas microalgas acumulan 40-60% de aceite</a:t>
            </a:r>
            <a:endParaRPr lang="es-CL" sz="4000" smtClean="0"/>
          </a:p>
        </p:txBody>
      </p:sp>
      <p:pic>
        <p:nvPicPr>
          <p:cNvPr id="2765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6825" y="1989138"/>
            <a:ext cx="3630613" cy="4616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2" name="Text Box 4"/>
          <p:cNvSpPr txBox="1">
            <a:spLocks noChangeArrowheads="1"/>
          </p:cNvSpPr>
          <p:nvPr/>
        </p:nvSpPr>
        <p:spPr bwMode="auto">
          <a:xfrm>
            <a:off x="5003800" y="1628775"/>
            <a:ext cx="3960813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CL"/>
              <a:t>Producción de microalgas en Hawaii</a:t>
            </a:r>
          </a:p>
        </p:txBody>
      </p:sp>
      <p:pic>
        <p:nvPicPr>
          <p:cNvPr id="27653" name="Picture 8" descr="algas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8313" y="4508500"/>
            <a:ext cx="2952750" cy="221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4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1916113"/>
            <a:ext cx="3095625" cy="229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5" name="Rectangle 10"/>
          <p:cNvSpPr>
            <a:spLocks noChangeArrowheads="1"/>
          </p:cNvSpPr>
          <p:nvPr/>
        </p:nvSpPr>
        <p:spPr bwMode="auto">
          <a:xfrm>
            <a:off x="323850" y="1268413"/>
            <a:ext cx="2305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s-CL" i="1"/>
              <a:t>Botryococcus braunii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s-CL" sz="3200" b="1" smtClean="0">
                <a:solidFill>
                  <a:schemeClr val="tx1"/>
                </a:solidFill>
              </a:rPr>
              <a:t>Algunas empresas que producen biodiesel de microalgas en el mundo</a:t>
            </a:r>
            <a:endParaRPr lang="es-CL" sz="4000" smtClean="0">
              <a:solidFill>
                <a:schemeClr val="tx1"/>
              </a:solidFill>
            </a:endParaRPr>
          </a:p>
        </p:txBody>
      </p:sp>
      <p:sp>
        <p:nvSpPr>
          <p:cNvPr id="28675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23850" y="1700213"/>
            <a:ext cx="8229600" cy="4525962"/>
          </a:xfrm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es-CL" sz="1800" dirty="0" smtClean="0"/>
              <a:t>GS </a:t>
            </a:r>
            <a:r>
              <a:rPr lang="es-CL" sz="1800" dirty="0" err="1" smtClean="0"/>
              <a:t>Clean</a:t>
            </a:r>
            <a:r>
              <a:rPr lang="es-CL" sz="1800" dirty="0" smtClean="0"/>
              <a:t> </a:t>
            </a:r>
            <a:r>
              <a:rPr lang="es-CL" sz="1800" dirty="0" err="1" smtClean="0"/>
              <a:t>Tech</a:t>
            </a:r>
            <a:r>
              <a:rPr lang="es-CL" sz="1800" dirty="0" smtClean="0"/>
              <a:t> (Green </a:t>
            </a:r>
            <a:r>
              <a:rPr lang="es-CL" sz="1800" dirty="0" err="1" smtClean="0"/>
              <a:t>Shift</a:t>
            </a:r>
            <a:r>
              <a:rPr lang="es-CL" sz="1800" dirty="0" smtClean="0"/>
              <a:t>, &amp; </a:t>
            </a:r>
            <a:r>
              <a:rPr lang="es-CL" sz="1800" dirty="0" err="1" smtClean="0"/>
              <a:t>Veridium</a:t>
            </a:r>
            <a:r>
              <a:rPr lang="es-CL" sz="1800" dirty="0" smtClean="0"/>
              <a:t> ), New York (Ohio </a:t>
            </a:r>
            <a:r>
              <a:rPr lang="es-CL" sz="1800" dirty="0" err="1" smtClean="0"/>
              <a:t>State</a:t>
            </a:r>
            <a:r>
              <a:rPr lang="es-CL" sz="1800" dirty="0" smtClean="0"/>
              <a:t> U.)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dirty="0" err="1" smtClean="0"/>
              <a:t>PetroAlgae</a:t>
            </a:r>
            <a:r>
              <a:rPr lang="es-CL" sz="2000" dirty="0" smtClean="0"/>
              <a:t>, LLC (XL </a:t>
            </a:r>
            <a:r>
              <a:rPr lang="es-CL" sz="2000" dirty="0" err="1" smtClean="0"/>
              <a:t>Tech</a:t>
            </a:r>
            <a:r>
              <a:rPr lang="es-CL" sz="2000" dirty="0" smtClean="0"/>
              <a:t> </a:t>
            </a:r>
            <a:r>
              <a:rPr lang="es-CL" sz="2000" dirty="0" err="1" smtClean="0"/>
              <a:t>Group</a:t>
            </a:r>
            <a:r>
              <a:rPr lang="es-CL" sz="2000" dirty="0" smtClean="0"/>
              <a:t>, </a:t>
            </a:r>
            <a:r>
              <a:rPr lang="es-CL" sz="2000" dirty="0" err="1" smtClean="0"/>
              <a:t>Inc</a:t>
            </a:r>
            <a:r>
              <a:rPr lang="es-CL" sz="2000" dirty="0" smtClean="0"/>
              <a:t>), Florida (Arizona </a:t>
            </a:r>
            <a:r>
              <a:rPr lang="es-CL" sz="2000" dirty="0" err="1" smtClean="0"/>
              <a:t>State</a:t>
            </a:r>
            <a:r>
              <a:rPr lang="es-CL" sz="2000" dirty="0" smtClean="0"/>
              <a:t> U.)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dirty="0" err="1" smtClean="0"/>
              <a:t>Solix</a:t>
            </a:r>
            <a:r>
              <a:rPr lang="es-CL" sz="2000" dirty="0" smtClean="0"/>
              <a:t> Biofuels, </a:t>
            </a:r>
            <a:r>
              <a:rPr lang="es-CL" sz="2000" dirty="0" err="1" smtClean="0"/>
              <a:t>Inc</a:t>
            </a:r>
            <a:r>
              <a:rPr lang="es-CL" sz="2000" dirty="0" smtClean="0"/>
              <a:t>, Colorado (Colorado </a:t>
            </a:r>
            <a:r>
              <a:rPr lang="es-CL" sz="2000" dirty="0" err="1" smtClean="0"/>
              <a:t>State</a:t>
            </a:r>
            <a:r>
              <a:rPr lang="es-CL" sz="2000" dirty="0" smtClean="0"/>
              <a:t> Univ.)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dirty="0" err="1" smtClean="0"/>
              <a:t>Algoil</a:t>
            </a:r>
            <a:r>
              <a:rPr lang="es-CL" sz="2000" dirty="0" smtClean="0"/>
              <a:t> / Jean-Charles </a:t>
            </a:r>
            <a:r>
              <a:rPr lang="es-CL" sz="2000" dirty="0" err="1" smtClean="0"/>
              <a:t>Clerc</a:t>
            </a:r>
            <a:r>
              <a:rPr lang="es-CL" sz="2000" dirty="0" smtClean="0"/>
              <a:t>, Bangalore, India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dirty="0" err="1" smtClean="0"/>
              <a:t>Valcent</a:t>
            </a:r>
            <a:r>
              <a:rPr lang="es-CL" sz="2000" dirty="0" smtClean="0"/>
              <a:t> </a:t>
            </a:r>
            <a:r>
              <a:rPr lang="es-CL" sz="2000" dirty="0" err="1" smtClean="0"/>
              <a:t>Products</a:t>
            </a:r>
            <a:r>
              <a:rPr lang="es-CL" sz="2000" dirty="0" smtClean="0"/>
              <a:t>, </a:t>
            </a:r>
            <a:r>
              <a:rPr lang="es-CL" sz="2000" dirty="0" err="1" smtClean="0"/>
              <a:t>Inc</a:t>
            </a:r>
            <a:r>
              <a:rPr lang="es-CL" sz="2000" dirty="0" smtClean="0"/>
              <a:t>, Vancouver, </a:t>
            </a:r>
            <a:r>
              <a:rPr lang="es-CL" sz="2000" dirty="0" err="1" smtClean="0"/>
              <a:t>Canada</a:t>
            </a:r>
            <a:endParaRPr lang="es-CL" sz="2000" dirty="0" smtClean="0"/>
          </a:p>
          <a:p>
            <a:pPr eaLnBrk="1" hangingPunct="1">
              <a:lnSpc>
                <a:spcPct val="80000"/>
              </a:lnSpc>
            </a:pPr>
            <a:r>
              <a:rPr lang="es-CL" sz="2000" dirty="0" err="1" smtClean="0"/>
              <a:t>Aquaflow</a:t>
            </a:r>
            <a:r>
              <a:rPr lang="es-CL" sz="2000" dirty="0" smtClean="0"/>
              <a:t> </a:t>
            </a:r>
            <a:r>
              <a:rPr lang="es-CL" sz="2000" dirty="0" err="1" smtClean="0"/>
              <a:t>Bionomic</a:t>
            </a:r>
            <a:r>
              <a:rPr lang="es-CL" sz="2000" dirty="0" smtClean="0"/>
              <a:t> </a:t>
            </a:r>
            <a:r>
              <a:rPr lang="es-CL" sz="2000" dirty="0" err="1" smtClean="0"/>
              <a:t>Corporation</a:t>
            </a:r>
            <a:r>
              <a:rPr lang="es-CL" sz="2000" dirty="0" smtClean="0"/>
              <a:t>, New </a:t>
            </a:r>
            <a:r>
              <a:rPr lang="es-CL" sz="2000" dirty="0" err="1" smtClean="0"/>
              <a:t>Zealand</a:t>
            </a:r>
            <a:endParaRPr lang="es-CL" sz="2000" dirty="0" smtClean="0"/>
          </a:p>
          <a:p>
            <a:pPr eaLnBrk="1" hangingPunct="1">
              <a:lnSpc>
                <a:spcPct val="80000"/>
              </a:lnSpc>
            </a:pPr>
            <a:r>
              <a:rPr lang="es-CL" sz="2000" dirty="0" err="1" smtClean="0"/>
              <a:t>Advanced</a:t>
            </a:r>
            <a:r>
              <a:rPr lang="es-CL" sz="2000" dirty="0" smtClean="0"/>
              <a:t> Biofuels Technologies (</a:t>
            </a:r>
            <a:r>
              <a:rPr lang="es-CL" sz="2000" dirty="0" err="1" smtClean="0"/>
              <a:t>Kwikpower</a:t>
            </a:r>
            <a:r>
              <a:rPr lang="es-CL" sz="2000" dirty="0" smtClean="0"/>
              <a:t> International, </a:t>
            </a:r>
            <a:r>
              <a:rPr lang="es-CL" sz="2000" dirty="0" err="1" smtClean="0"/>
              <a:t>plc</a:t>
            </a:r>
            <a:r>
              <a:rPr lang="es-CL" sz="2000" dirty="0" smtClean="0"/>
              <a:t>)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dirty="0" err="1" smtClean="0"/>
              <a:t>Infinifuel</a:t>
            </a:r>
            <a:r>
              <a:rPr lang="es-CL" sz="2000" dirty="0" smtClean="0"/>
              <a:t> </a:t>
            </a:r>
            <a:r>
              <a:rPr lang="es-CL" sz="2000" dirty="0" err="1" smtClean="0"/>
              <a:t>Corporation</a:t>
            </a:r>
            <a:r>
              <a:rPr lang="es-CL" sz="2000" dirty="0" smtClean="0"/>
              <a:t>, Nevada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dirty="0" err="1" smtClean="0"/>
              <a:t>Algae</a:t>
            </a:r>
            <a:r>
              <a:rPr lang="es-CL" sz="2000" dirty="0" smtClean="0"/>
              <a:t> Biofuels, </a:t>
            </a:r>
            <a:r>
              <a:rPr lang="es-CL" sz="2000" dirty="0" err="1" smtClean="0"/>
              <a:t>Inc</a:t>
            </a:r>
            <a:r>
              <a:rPr lang="es-CL" sz="2000" dirty="0" smtClean="0"/>
              <a:t> (</a:t>
            </a:r>
            <a:r>
              <a:rPr lang="es-CL" sz="2000" dirty="0" err="1" smtClean="0"/>
              <a:t>PetroSun</a:t>
            </a:r>
            <a:r>
              <a:rPr lang="es-CL" sz="2000" dirty="0" smtClean="0"/>
              <a:t> </a:t>
            </a:r>
            <a:r>
              <a:rPr lang="es-CL" sz="2000" dirty="0" err="1" smtClean="0"/>
              <a:t>Drilling</a:t>
            </a:r>
            <a:r>
              <a:rPr lang="es-CL" sz="2000" dirty="0" smtClean="0"/>
              <a:t>, Inc.) Arizona and Australia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dirty="0" err="1" smtClean="0"/>
              <a:t>GreenFuel</a:t>
            </a:r>
            <a:r>
              <a:rPr lang="es-CL" sz="2000" dirty="0" smtClean="0"/>
              <a:t> Technologies </a:t>
            </a:r>
            <a:r>
              <a:rPr lang="es-CL" sz="2000" dirty="0" err="1" smtClean="0"/>
              <a:t>Corporation</a:t>
            </a:r>
            <a:r>
              <a:rPr lang="es-CL" sz="2000" dirty="0" smtClean="0"/>
              <a:t>, MA (</a:t>
            </a:r>
            <a:r>
              <a:rPr lang="es-CL" sz="2000" dirty="0" err="1" smtClean="0"/>
              <a:t>partners</a:t>
            </a:r>
            <a:r>
              <a:rPr lang="es-CL" sz="2000" dirty="0" smtClean="0"/>
              <a:t>, Arizona </a:t>
            </a:r>
            <a:r>
              <a:rPr lang="es-CL" sz="2000" dirty="0" err="1" smtClean="0"/>
              <a:t>Public</a:t>
            </a:r>
            <a:endParaRPr lang="es-CL" sz="2000" dirty="0" smtClean="0"/>
          </a:p>
          <a:p>
            <a:pPr eaLnBrk="1" hangingPunct="1">
              <a:lnSpc>
                <a:spcPct val="80000"/>
              </a:lnSpc>
            </a:pPr>
            <a:r>
              <a:rPr lang="es-CL" sz="2000" dirty="0" err="1" smtClean="0"/>
              <a:t>Services</a:t>
            </a:r>
            <a:r>
              <a:rPr lang="es-CL" sz="2000" dirty="0" smtClean="0"/>
              <a:t> and </a:t>
            </a:r>
            <a:r>
              <a:rPr lang="es-CL" sz="2000" dirty="0" err="1" smtClean="0"/>
              <a:t>AlgaTech</a:t>
            </a:r>
            <a:r>
              <a:rPr lang="es-CL" sz="2000" dirty="0" smtClean="0"/>
              <a:t> (</a:t>
            </a:r>
            <a:r>
              <a:rPr lang="es-CL" sz="2000" dirty="0" err="1" smtClean="0"/>
              <a:t>Licensees</a:t>
            </a:r>
            <a:r>
              <a:rPr lang="es-CL" sz="2000" dirty="0" smtClean="0"/>
              <a:t> in S. </a:t>
            </a:r>
            <a:r>
              <a:rPr lang="es-CL" sz="2000" dirty="0" err="1" smtClean="0"/>
              <a:t>Africa</a:t>
            </a:r>
            <a:r>
              <a:rPr lang="es-CL" sz="2000" dirty="0" smtClean="0"/>
              <a:t>, India, Australia, etc.)</a:t>
            </a:r>
          </a:p>
          <a:p>
            <a:pPr eaLnBrk="1" hangingPunct="1">
              <a:lnSpc>
                <a:spcPct val="80000"/>
              </a:lnSpc>
            </a:pPr>
            <a:r>
              <a:rPr lang="es-CL" sz="2000" dirty="0" smtClean="0"/>
              <a:t>Grupo Empresarial Rafael Morales (</a:t>
            </a:r>
            <a:r>
              <a:rPr lang="es-CL" sz="2000" dirty="0" err="1" smtClean="0"/>
              <a:t>Algafuel</a:t>
            </a:r>
            <a:r>
              <a:rPr lang="es-CL" sz="2000" dirty="0" smtClean="0"/>
              <a:t>) </a:t>
            </a:r>
            <a:r>
              <a:rPr lang="es-CL" sz="2000" dirty="0" err="1" smtClean="0"/>
              <a:t>Spain</a:t>
            </a:r>
            <a:endParaRPr lang="es-CL" sz="2000" dirty="0" smtClean="0"/>
          </a:p>
          <a:p>
            <a:pPr eaLnBrk="1" hangingPunct="1">
              <a:lnSpc>
                <a:spcPct val="80000"/>
              </a:lnSpc>
            </a:pPr>
            <a:r>
              <a:rPr lang="es-CL" sz="2000" dirty="0" err="1" smtClean="0"/>
              <a:t>BioFuel</a:t>
            </a:r>
            <a:r>
              <a:rPr lang="es-CL" sz="2000" dirty="0" smtClean="0"/>
              <a:t> </a:t>
            </a:r>
            <a:r>
              <a:rPr lang="es-CL" sz="2000" dirty="0" err="1" smtClean="0"/>
              <a:t>Systems</a:t>
            </a:r>
            <a:r>
              <a:rPr lang="es-CL" sz="2000" dirty="0" smtClean="0"/>
              <a:t>, Alicante, </a:t>
            </a:r>
            <a:r>
              <a:rPr lang="es-CL" sz="2000" dirty="0" err="1" smtClean="0"/>
              <a:t>Spain</a:t>
            </a:r>
            <a:endParaRPr lang="es-CL" sz="2000" dirty="0" smtClean="0"/>
          </a:p>
          <a:p>
            <a:pPr eaLnBrk="1" hangingPunct="1">
              <a:lnSpc>
                <a:spcPct val="80000"/>
              </a:lnSpc>
            </a:pPr>
            <a:endParaRPr lang="es-CL" sz="20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4 Marcador de contenido"/>
          <p:cNvGraphicFramePr>
            <a:graphicFrameLocks noGrp="1"/>
          </p:cNvGraphicFramePr>
          <p:nvPr>
            <p:ph idx="1"/>
          </p:nvPr>
        </p:nvGraphicFramePr>
        <p:xfrm>
          <a:off x="457200" y="1500174"/>
          <a:ext cx="8329642" cy="500065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1 Título"/>
          <p:cNvSpPr txBox="1">
            <a:spLocks/>
          </p:cNvSpPr>
          <p:nvPr/>
        </p:nvSpPr>
        <p:spPr>
          <a:xfrm>
            <a:off x="827584" y="404664"/>
            <a:ext cx="2376264" cy="648072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0" rIns="0" bIns="0" anchor="b">
            <a:normAutofit fontScale="52500" lnSpcReduction="2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es-CL" sz="3600" dirty="0"/>
              <a:t> </a:t>
            </a:r>
            <a:endParaRPr lang="es-CL" sz="4000" dirty="0">
              <a:solidFill>
                <a:schemeClr val="tx1"/>
              </a:solidFill>
            </a:endParaRPr>
          </a:p>
          <a:p>
            <a:pPr fontAlgn="auto">
              <a:spcAft>
                <a:spcPts val="0"/>
              </a:spcAft>
              <a:defRPr/>
            </a:pPr>
            <a:r>
              <a:rPr lang="es-CL" sz="4700" b="1" dirty="0">
                <a:effectLst>
                  <a:outerShdw blurRad="38100" dist="38100" dir="2700000" algn="tl">
                    <a:srgbClr val="C0C0C0"/>
                  </a:outerShdw>
                </a:effectLst>
              </a:rPr>
              <a:t> </a:t>
            </a:r>
            <a:r>
              <a:rPr lang="es-CL" sz="47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Contestar</a:t>
            </a:r>
            <a:endParaRPr lang="es-ES" sz="4700" b="1" dirty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9222" name="5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smtClean="0"/>
              <a:t>Energía Renovable a partir de Biomasa-BT4451-2010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Rectángulo"/>
          <p:cNvSpPr>
            <a:spLocks noChangeArrowheads="1"/>
          </p:cNvSpPr>
          <p:nvPr/>
        </p:nvSpPr>
        <p:spPr bwMode="auto">
          <a:xfrm>
            <a:off x="785786" y="285728"/>
            <a:ext cx="7858180" cy="35086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3600" b="1" dirty="0" smtClean="0">
                <a:solidFill>
                  <a:schemeClr val="accent2"/>
                </a:solidFill>
                <a:ea typeface="굴림" pitchFamily="34" charset="-127"/>
              </a:rPr>
              <a:t>Transformaciones Fisicoquímicas</a:t>
            </a:r>
          </a:p>
          <a:p>
            <a:pPr lvl="0" algn="just">
              <a:spcBef>
                <a:spcPct val="50000"/>
              </a:spcBef>
            </a:pPr>
            <a:endParaRPr lang="es-MX" sz="2000" dirty="0" smtClean="0">
              <a:solidFill>
                <a:schemeClr val="accent2"/>
              </a:solidFill>
              <a:ea typeface="굴림" pitchFamily="34" charset="-127"/>
            </a:endParaRPr>
          </a:p>
          <a:p>
            <a:pPr lvl="0" algn="just">
              <a:spcBef>
                <a:spcPct val="50000"/>
              </a:spcBef>
            </a:pPr>
            <a:r>
              <a:rPr lang="es-MX" sz="2000" dirty="0" smtClean="0">
                <a:solidFill>
                  <a:schemeClr val="accent2"/>
                </a:solidFill>
                <a:ea typeface="굴림" pitchFamily="34" charset="-127"/>
              </a:rPr>
              <a:t>Modificación de una materia prima a un biocombustible a través </a:t>
            </a:r>
            <a:r>
              <a:rPr lang="es-ES" sz="2000" dirty="0" smtClean="0">
                <a:solidFill>
                  <a:schemeClr val="accent2"/>
                </a:solidFill>
              </a:rPr>
              <a:t>conversión química  (reacción química), ejemplo las </a:t>
            </a:r>
            <a:r>
              <a:rPr lang="es-ES" sz="2000" dirty="0" err="1" smtClean="0">
                <a:solidFill>
                  <a:schemeClr val="accent2"/>
                </a:solidFill>
              </a:rPr>
              <a:t>transesterificaciones</a:t>
            </a:r>
            <a:r>
              <a:rPr lang="es-ES" sz="2000" dirty="0" smtClean="0">
                <a:solidFill>
                  <a:schemeClr val="accent2"/>
                </a:solidFill>
              </a:rPr>
              <a:t> para la producción de biodiesel a partir de </a:t>
            </a:r>
            <a:r>
              <a:rPr lang="es-ES" sz="2000" dirty="0" smtClean="0">
                <a:solidFill>
                  <a:schemeClr val="accent2"/>
                </a:solidFill>
              </a:rPr>
              <a:t>aceites.</a:t>
            </a:r>
            <a:endParaRPr lang="es-MX" sz="2000" dirty="0">
              <a:solidFill>
                <a:schemeClr val="accent2"/>
              </a:solidFill>
              <a:ea typeface="굴림" pitchFamily="34" charset="-127"/>
            </a:endParaRPr>
          </a:p>
          <a:p>
            <a:pPr lvl="0" algn="ctr">
              <a:spcBef>
                <a:spcPct val="50000"/>
              </a:spcBef>
            </a:pPr>
            <a:endParaRPr lang="en-U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pic>
        <p:nvPicPr>
          <p:cNvPr id="11265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4000504"/>
            <a:ext cx="5072098" cy="18036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638300" y="3224213"/>
            <a:ext cx="58674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2 Rectángulo"/>
          <p:cNvSpPr>
            <a:spLocks noChangeArrowheads="1"/>
          </p:cNvSpPr>
          <p:nvPr/>
        </p:nvSpPr>
        <p:spPr bwMode="auto">
          <a:xfrm>
            <a:off x="285720" y="285728"/>
            <a:ext cx="8358246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3600" b="1" dirty="0" smtClean="0">
                <a:solidFill>
                  <a:schemeClr val="accent2"/>
                </a:solidFill>
                <a:ea typeface="굴림" pitchFamily="34" charset="-127"/>
              </a:rPr>
              <a:t>Transformaciones Bioquímicas</a:t>
            </a:r>
          </a:p>
          <a:p>
            <a:pPr lvl="0" algn="just">
              <a:spcBef>
                <a:spcPct val="50000"/>
              </a:spcBef>
            </a:pPr>
            <a:endParaRPr lang="es-MX" sz="2000" dirty="0" smtClean="0">
              <a:solidFill>
                <a:schemeClr val="accent2"/>
              </a:solidFill>
              <a:ea typeface="굴림" pitchFamily="34" charset="-127"/>
            </a:endParaRPr>
          </a:p>
          <a:p>
            <a:pPr lvl="0" algn="just">
              <a:spcBef>
                <a:spcPct val="50000"/>
              </a:spcBef>
            </a:pPr>
            <a:r>
              <a:rPr lang="es-MX" sz="2000" dirty="0" smtClean="0">
                <a:solidFill>
                  <a:schemeClr val="accent2"/>
                </a:solidFill>
                <a:ea typeface="굴림" pitchFamily="34" charset="-127"/>
              </a:rPr>
              <a:t>Modificación de una materia prima a un biocombustible a través </a:t>
            </a:r>
            <a:r>
              <a:rPr lang="es-ES" sz="2000" dirty="0" smtClean="0">
                <a:solidFill>
                  <a:schemeClr val="accent2"/>
                </a:solidFill>
              </a:rPr>
              <a:t>conversión bioquímica  (reacción química realizada por medio de </a:t>
            </a:r>
            <a:r>
              <a:rPr lang="es-ES" sz="2000" dirty="0" err="1" smtClean="0">
                <a:solidFill>
                  <a:schemeClr val="accent2"/>
                </a:solidFill>
              </a:rPr>
              <a:t>m.o</a:t>
            </a:r>
            <a:r>
              <a:rPr lang="es-ES" sz="2000" dirty="0" smtClean="0">
                <a:solidFill>
                  <a:schemeClr val="accent2"/>
                </a:solidFill>
              </a:rPr>
              <a:t> o enzimas), ejemplo  fermentaciones para producir bioetanol o  digestiones anaeróbicas  para producir biogás</a:t>
            </a:r>
            <a:r>
              <a:rPr lang="es-ES" sz="2000" dirty="0" smtClean="0">
                <a:solidFill>
                  <a:schemeClr val="accent2"/>
                </a:solidFill>
              </a:rPr>
              <a:t>.</a:t>
            </a:r>
          </a:p>
          <a:p>
            <a:pPr lvl="0" algn="just">
              <a:spcBef>
                <a:spcPct val="50000"/>
              </a:spcBef>
            </a:pPr>
            <a:r>
              <a:rPr lang="es-ES" sz="2000" u="sng" dirty="0" smtClean="0">
                <a:solidFill>
                  <a:schemeClr val="accent2"/>
                </a:solidFill>
                <a:ea typeface="굴림" pitchFamily="34" charset="-127"/>
              </a:rPr>
              <a:t>Fermentación</a:t>
            </a:r>
            <a:endParaRPr lang="es-MX" sz="2000" u="sng" dirty="0">
              <a:solidFill>
                <a:schemeClr val="accent2"/>
              </a:solidFill>
              <a:ea typeface="굴림" pitchFamily="34" charset="-127"/>
            </a:endParaRPr>
          </a:p>
          <a:p>
            <a:pPr lvl="0" algn="ctr">
              <a:spcBef>
                <a:spcPct val="50000"/>
              </a:spcBef>
            </a:pPr>
            <a:endParaRPr lang="en-U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pic>
        <p:nvPicPr>
          <p:cNvPr id="10241" name="Picture 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85918" y="4000504"/>
            <a:ext cx="5486400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62250" y="3062288"/>
            <a:ext cx="3619500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6E4D5459-4F69-4A50-A9D1-D1329E260EB8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6</a:t>
            </a:fld>
            <a:endParaRPr lang="es-CL" sz="1200">
              <a:solidFill>
                <a:schemeClr val="tx1">
                  <a:tint val="75000"/>
                </a:schemeClr>
              </a:solidFill>
              <a:latin typeface="+mn-lt"/>
              <a:cs typeface="+mn-cs"/>
            </a:endParaRPr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6250" y="38100"/>
            <a:ext cx="8191500" cy="678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4 CuadroTexto"/>
          <p:cNvSpPr txBox="1"/>
          <p:nvPr/>
        </p:nvSpPr>
        <p:spPr>
          <a:xfrm>
            <a:off x="214282" y="3714750"/>
            <a:ext cx="2500343" cy="36988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s-ES" b="1" dirty="0">
                <a:solidFill>
                  <a:srgbClr val="FF0000"/>
                </a:solidFill>
                <a:latin typeface="+mn-lt"/>
                <a:cs typeface="+mn-cs"/>
              </a:rPr>
              <a:t>BIOCOMBUSTIBLES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número de diapositiva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40CB3A28-16B1-4F96-A71E-9E9EE51A788E}" type="slidenum">
              <a:rPr lang="es-CL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7</a:t>
            </a:fld>
            <a:r>
              <a:rPr lang="es-CL" sz="1200" dirty="0">
                <a:solidFill>
                  <a:schemeClr val="tx1">
                    <a:tint val="75000"/>
                  </a:schemeClr>
                </a:solidFill>
                <a:latin typeface="+mn-lt"/>
              </a:rPr>
              <a:t>/35</a:t>
            </a:r>
          </a:p>
        </p:txBody>
      </p:sp>
      <p:sp>
        <p:nvSpPr>
          <p:cNvPr id="10243" name="2 Rectángulo"/>
          <p:cNvSpPr>
            <a:spLocks noChangeArrowheads="1"/>
          </p:cNvSpPr>
          <p:nvPr/>
        </p:nvSpPr>
        <p:spPr bwMode="auto">
          <a:xfrm>
            <a:off x="285720" y="1643050"/>
            <a:ext cx="8358246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lvl="0" algn="ctr">
              <a:spcBef>
                <a:spcPct val="50000"/>
              </a:spcBef>
            </a:pPr>
            <a:r>
              <a:rPr lang="es-MX" sz="4400" b="1" dirty="0">
                <a:solidFill>
                  <a:schemeClr val="accent2"/>
                </a:solidFill>
                <a:ea typeface="굴림" pitchFamily="34" charset="-127"/>
              </a:rPr>
              <a:t>¿ Qué son </a:t>
            </a:r>
            <a:r>
              <a:rPr lang="es-MX" sz="4400" b="1" dirty="0" smtClean="0">
                <a:solidFill>
                  <a:schemeClr val="accent2"/>
                </a:solidFill>
                <a:ea typeface="굴림" pitchFamily="34" charset="-127"/>
              </a:rPr>
              <a:t>los biocombustibles?</a:t>
            </a:r>
            <a:endParaRPr lang="en-US" sz="4400" b="1" dirty="0">
              <a:solidFill>
                <a:schemeClr val="accent2"/>
              </a:solidFill>
              <a:ea typeface="굴림" pitchFamily="34" charset="-127"/>
            </a:endParaRPr>
          </a:p>
        </p:txBody>
      </p:sp>
      <p:sp>
        <p:nvSpPr>
          <p:cNvPr id="10244" name="3 Marcador de pie de página"/>
          <p:cNvSpPr>
            <a:spLocks noGrp="1"/>
          </p:cNvSpPr>
          <p:nvPr>
            <p:ph type="ftr" sz="quarter" idx="11"/>
          </p:nvPr>
        </p:nvSpPr>
        <p:spPr>
          <a:noFill/>
        </p:spPr>
        <p:txBody>
          <a:bodyPr/>
          <a:lstStyle/>
          <a:p>
            <a:r>
              <a:rPr lang="es-ES" dirty="0" smtClean="0"/>
              <a:t>Energía Renovable a partir de Biomasa-BT4451-2010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ext Box 6"/>
          <p:cNvSpPr txBox="1">
            <a:spLocks noChangeArrowheads="1"/>
          </p:cNvSpPr>
          <p:nvPr/>
        </p:nvSpPr>
        <p:spPr bwMode="auto">
          <a:xfrm>
            <a:off x="468313" y="549275"/>
            <a:ext cx="7993062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3200" b="1" dirty="0">
                <a:solidFill>
                  <a:schemeClr val="tx2"/>
                </a:solidFill>
                <a:ea typeface="굴림" pitchFamily="34" charset="-127"/>
              </a:rPr>
              <a:t>Biocombustibles</a:t>
            </a:r>
          </a:p>
          <a:p>
            <a:pPr algn="ctr">
              <a:spcBef>
                <a:spcPct val="50000"/>
              </a:spcBef>
            </a:pPr>
            <a:endParaRPr lang="es-ES" sz="2400" b="1" dirty="0">
              <a:solidFill>
                <a:schemeClr val="tx2"/>
              </a:solidFill>
              <a:latin typeface="Calibri" pitchFamily="34" charset="0"/>
            </a:endParaRPr>
          </a:p>
          <a:p>
            <a:pPr>
              <a:spcBef>
                <a:spcPct val="50000"/>
              </a:spcBef>
            </a:pPr>
            <a:r>
              <a:rPr lang="es-ES" sz="2400" dirty="0">
                <a:solidFill>
                  <a:schemeClr val="tx2"/>
                </a:solidFill>
                <a:ea typeface="굴림" pitchFamily="34" charset="-127"/>
              </a:rPr>
              <a:t>DEFINICION:</a:t>
            </a:r>
          </a:p>
          <a:p>
            <a:pPr algn="just">
              <a:spcBef>
                <a:spcPct val="50000"/>
              </a:spcBef>
            </a:pPr>
            <a:r>
              <a:rPr lang="es-ES" sz="2400" dirty="0">
                <a:solidFill>
                  <a:schemeClr val="tx2"/>
                </a:solidFill>
                <a:ea typeface="굴림" pitchFamily="34" charset="-127"/>
              </a:rPr>
              <a:t>Los biocombustibles son cualquier combustible que derive de organismos recientemente vivos o de sus desechos metabólicos, que  pueden sustituir parte del consumo de combustibles fósiles  tradicionales</a:t>
            </a:r>
            <a:r>
              <a:rPr lang="es-ES" dirty="0">
                <a:solidFill>
                  <a:schemeClr val="tx2"/>
                </a:solidFill>
                <a:latin typeface="Calibri" pitchFamily="34" charset="0"/>
              </a:rPr>
              <a:t> .</a:t>
            </a:r>
          </a:p>
          <a:p>
            <a:pPr>
              <a:spcBef>
                <a:spcPct val="50000"/>
              </a:spcBef>
            </a:pPr>
            <a:r>
              <a:rPr lang="es-ES" dirty="0">
                <a:solidFill>
                  <a:schemeClr val="tx2"/>
                </a:solidFill>
                <a:latin typeface="Calibri" pitchFamily="34" charset="0"/>
              </a:rPr>
              <a:t>	- </a:t>
            </a:r>
            <a:r>
              <a:rPr lang="es-ES" sz="2400" dirty="0">
                <a:solidFill>
                  <a:schemeClr val="tx2"/>
                </a:solidFill>
                <a:ea typeface="굴림" pitchFamily="34" charset="-127"/>
              </a:rPr>
              <a:t>Biodiesel  </a:t>
            </a:r>
            <a:r>
              <a:rPr lang="es-ES" sz="2400" dirty="0">
                <a:solidFill>
                  <a:schemeClr val="tx2"/>
                </a:solidFill>
                <a:ea typeface="굴림" pitchFamily="34" charset="-127"/>
                <a:sym typeface="Wingdings" pitchFamily="2" charset="2"/>
              </a:rPr>
              <a:t> Sustituye al Diesel</a:t>
            </a:r>
            <a:endParaRPr lang="es-ES" sz="2400" dirty="0">
              <a:solidFill>
                <a:schemeClr val="tx2"/>
              </a:solidFill>
              <a:ea typeface="굴림" pitchFamily="34" charset="-127"/>
            </a:endParaRPr>
          </a:p>
          <a:p>
            <a:pPr>
              <a:spcBef>
                <a:spcPct val="50000"/>
              </a:spcBef>
            </a:pPr>
            <a:r>
              <a:rPr lang="es-ES" sz="2400" dirty="0">
                <a:solidFill>
                  <a:schemeClr val="tx2"/>
                </a:solidFill>
                <a:ea typeface="굴림" pitchFamily="34" charset="-127"/>
              </a:rPr>
              <a:t>	-</a:t>
            </a:r>
            <a:r>
              <a:rPr lang="es-ES" sz="2400" dirty="0">
                <a:solidFill>
                  <a:schemeClr val="tx2"/>
                </a:solidFill>
                <a:ea typeface="굴림" pitchFamily="34" charset="-127"/>
                <a:sym typeface="Wingdings" pitchFamily="2" charset="2"/>
              </a:rPr>
              <a:t>Biogás  Gas</a:t>
            </a:r>
            <a:r>
              <a:rPr lang="es-ES" sz="2400" dirty="0">
                <a:latin typeface="Calibri" pitchFamily="34" charset="0"/>
              </a:rPr>
              <a:t>	</a:t>
            </a:r>
            <a:endParaRPr lang="es-ES" sz="2400" dirty="0">
              <a:solidFill>
                <a:schemeClr val="tx2"/>
              </a:solidFill>
              <a:ea typeface="굴림" pitchFamily="34" charset="-127"/>
              <a:sym typeface="Wingdings" pitchFamily="2" charset="2"/>
            </a:endParaRPr>
          </a:p>
          <a:p>
            <a:pPr>
              <a:spcBef>
                <a:spcPct val="50000"/>
              </a:spcBef>
            </a:pPr>
            <a:r>
              <a:rPr lang="es-ES" sz="2400" dirty="0">
                <a:solidFill>
                  <a:schemeClr val="tx2"/>
                </a:solidFill>
                <a:ea typeface="굴림" pitchFamily="34" charset="-127"/>
                <a:sym typeface="Wingdings" pitchFamily="2" charset="2"/>
              </a:rPr>
              <a:t>	-</a:t>
            </a:r>
            <a:r>
              <a:rPr lang="es-ES" sz="2400" dirty="0">
                <a:solidFill>
                  <a:schemeClr val="tx2"/>
                </a:solidFill>
                <a:ea typeface="굴림" pitchFamily="34" charset="-127"/>
              </a:rPr>
              <a:t>Bioetanol </a:t>
            </a:r>
            <a:r>
              <a:rPr lang="es-ES" sz="2400" dirty="0">
                <a:solidFill>
                  <a:schemeClr val="tx2"/>
                </a:solidFill>
                <a:ea typeface="굴림" pitchFamily="34" charset="-127"/>
                <a:sym typeface="Wingdings" pitchFamily="2" charset="2"/>
              </a:rPr>
              <a:t> Sustituye a las gasolinas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468313" y="765175"/>
            <a:ext cx="8207375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3200">
                <a:latin typeface="Trebuchet MS" pitchFamily="34" charset="0"/>
                <a:ea typeface="굴림" pitchFamily="34" charset="-127"/>
              </a:rPr>
              <a:t>¿</a:t>
            </a:r>
            <a:r>
              <a:rPr lang="es-ES" sz="3200">
                <a:ea typeface="굴림" pitchFamily="34" charset="-127"/>
              </a:rPr>
              <a:t> Qu</a:t>
            </a:r>
            <a:r>
              <a:rPr lang="es-ES" sz="3200">
                <a:latin typeface="Trebuchet MS" pitchFamily="34" charset="0"/>
                <a:ea typeface="굴림" pitchFamily="34" charset="-127"/>
              </a:rPr>
              <a:t>é</a:t>
            </a:r>
            <a:r>
              <a:rPr lang="es-ES" sz="3200">
                <a:ea typeface="굴림" pitchFamily="34" charset="-127"/>
              </a:rPr>
              <a:t> requisitos deber</a:t>
            </a:r>
            <a:r>
              <a:rPr lang="es-ES" sz="3200">
                <a:latin typeface="Trebuchet MS" pitchFamily="34" charset="0"/>
                <a:ea typeface="굴림" pitchFamily="34" charset="-127"/>
              </a:rPr>
              <a:t>í</a:t>
            </a:r>
            <a:r>
              <a:rPr lang="es-ES" sz="3200">
                <a:ea typeface="굴림" pitchFamily="34" charset="-127"/>
              </a:rPr>
              <a:t>a cumplir un biocombustible?</a:t>
            </a: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258888" y="2565400"/>
            <a:ext cx="6913562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es-ES" sz="2400"/>
              <a:t>Entregar un balance energético positivo</a:t>
            </a:r>
          </a:p>
          <a:p>
            <a:pPr marL="342900" indent="-342900">
              <a:buFontTx/>
              <a:buAutoNum type="arabicPeriod"/>
            </a:pPr>
            <a:r>
              <a:rPr lang="es-ES" sz="2400"/>
              <a:t>Entregar beneficios medioambientales </a:t>
            </a:r>
          </a:p>
          <a:p>
            <a:pPr marL="342900" indent="-342900">
              <a:buFontTx/>
              <a:buAutoNum type="arabicPeriod"/>
            </a:pPr>
            <a:r>
              <a:rPr lang="es-ES" sz="2400"/>
              <a:t>Ser económicamente competitivo</a:t>
            </a:r>
          </a:p>
          <a:p>
            <a:pPr marL="342900" indent="-342900">
              <a:buFontTx/>
              <a:buAutoNum type="arabicPeriod"/>
            </a:pPr>
            <a:r>
              <a:rPr lang="es-ES" sz="2400"/>
              <a:t>Su escala de producción no debe poner en riesgo el suministro alimenticio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iseño predeterminado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1030</TotalTime>
  <Words>1267</Words>
  <Application>Microsoft PowerPoint</Application>
  <PresentationFormat>Presentación en pantalla (4:3)</PresentationFormat>
  <Paragraphs>214</Paragraphs>
  <Slides>39</Slides>
  <Notes>21</Notes>
  <HiddenSlides>0</HiddenSlides>
  <MMClips>0</MMClips>
  <ScaleCrop>false</ScaleCrop>
  <HeadingPairs>
    <vt:vector size="6" baseType="variant">
      <vt:variant>
        <vt:lpstr>Tema</vt:lpstr>
      </vt:variant>
      <vt:variant>
        <vt:i4>1</vt:i4>
      </vt:variant>
      <vt:variant>
        <vt:lpstr>Servidores OLE incrustados</vt:lpstr>
      </vt:variant>
      <vt:variant>
        <vt:i4>1</vt:i4>
      </vt:variant>
      <vt:variant>
        <vt:lpstr>Títulos de diapositiva</vt:lpstr>
      </vt:variant>
      <vt:variant>
        <vt:i4>39</vt:i4>
      </vt:variant>
    </vt:vector>
  </HeadingPairs>
  <TitlesOfParts>
    <vt:vector size="41" baseType="lpstr">
      <vt:lpstr>Diseño predeterminado</vt:lpstr>
      <vt:lpstr>Fotografía de Photo Editor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Emisiones contaminantes</vt:lpstr>
      <vt:lpstr>Diapositiva 11</vt:lpstr>
      <vt:lpstr>Biocombustibles</vt:lpstr>
      <vt:lpstr>Diapositiva 13</vt:lpstr>
      <vt:lpstr>BIODIESEL</vt:lpstr>
      <vt:lpstr>BIODIESEL (desde aceites)</vt:lpstr>
      <vt:lpstr>Diapositiva 16</vt:lpstr>
      <vt:lpstr>Diapositiva 17</vt:lpstr>
      <vt:lpstr>Diapositiva 18</vt:lpstr>
      <vt:lpstr>Rendimiento en la producción de Biodiesel por diferentes fuentes vegetales</vt:lpstr>
      <vt:lpstr>Diapositiva 20</vt:lpstr>
      <vt:lpstr>Diapositiva 21</vt:lpstr>
      <vt:lpstr>El proceso del Biodiesel</vt:lpstr>
      <vt:lpstr>Diapositiva 23</vt:lpstr>
      <vt:lpstr>Diapositiva 24</vt:lpstr>
      <vt:lpstr>Diapositiva 25</vt:lpstr>
      <vt:lpstr>Diapositiva 26</vt:lpstr>
      <vt:lpstr>Diapositiva 27</vt:lpstr>
      <vt:lpstr>BIODIESEL: AVANCES EN CHILE</vt:lpstr>
      <vt:lpstr>BIODIESEL: AVANCES EN CHILE</vt:lpstr>
      <vt:lpstr>Diapositiva 30</vt:lpstr>
      <vt:lpstr>Diapositiva 31</vt:lpstr>
      <vt:lpstr>¿Qué se hace en Chile en el área Biodiesel?</vt:lpstr>
      <vt:lpstr>Diapositiva 33</vt:lpstr>
      <vt:lpstr>Cultivo de Jatropha en tierras marginales</vt:lpstr>
      <vt:lpstr>Proyecto "Desarrollo y validación del cultivo de Jatropha en la zona norte de Chile para la producción de biodiesel"</vt:lpstr>
      <vt:lpstr>Diapositiva 36</vt:lpstr>
      <vt:lpstr>Dependiendo de las condiciones de cultivo, algunas microalgas acumulan 40-60% de aceite</vt:lpstr>
      <vt:lpstr>Algunas empresas que producen biodiesel de microalgas en el mundo</vt:lpstr>
      <vt:lpstr>Diapositiva 39</vt:lpstr>
    </vt:vector>
  </TitlesOfParts>
  <Company>Sony Electronics, Inc.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Oriana</dc:creator>
  <cp:lastModifiedBy>FCFM</cp:lastModifiedBy>
  <cp:revision>127</cp:revision>
  <dcterms:created xsi:type="dcterms:W3CDTF">2009-11-11T00:34:10Z</dcterms:created>
  <dcterms:modified xsi:type="dcterms:W3CDTF">2010-10-12T16:41:01Z</dcterms:modified>
</cp:coreProperties>
</file>