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456" r:id="rId2"/>
    <p:sldId id="457" r:id="rId3"/>
    <p:sldId id="458" r:id="rId4"/>
    <p:sldId id="491" r:id="rId5"/>
    <p:sldId id="490" r:id="rId6"/>
    <p:sldId id="480" r:id="rId7"/>
    <p:sldId id="481" r:id="rId8"/>
    <p:sldId id="486" r:id="rId9"/>
    <p:sldId id="492" r:id="rId10"/>
    <p:sldId id="477" r:id="rId11"/>
    <p:sldId id="495" r:id="rId12"/>
    <p:sldId id="493" r:id="rId13"/>
    <p:sldId id="459" r:id="rId14"/>
    <p:sldId id="462" r:id="rId15"/>
    <p:sldId id="471" r:id="rId16"/>
    <p:sldId id="494" r:id="rId17"/>
    <p:sldId id="499" r:id="rId18"/>
    <p:sldId id="500" r:id="rId19"/>
    <p:sldId id="496" r:id="rId20"/>
    <p:sldId id="503" r:id="rId21"/>
    <p:sldId id="502" r:id="rId22"/>
    <p:sldId id="460" r:id="rId23"/>
    <p:sldId id="442" r:id="rId24"/>
    <p:sldId id="444" r:id="rId25"/>
    <p:sldId id="504" r:id="rId26"/>
    <p:sldId id="472" r:id="rId27"/>
    <p:sldId id="445" r:id="rId28"/>
    <p:sldId id="446" r:id="rId29"/>
    <p:sldId id="482" r:id="rId30"/>
    <p:sldId id="483" r:id="rId31"/>
    <p:sldId id="448" r:id="rId32"/>
    <p:sldId id="449" r:id="rId33"/>
    <p:sldId id="463" r:id="rId34"/>
    <p:sldId id="450" r:id="rId35"/>
    <p:sldId id="464" r:id="rId36"/>
    <p:sldId id="451" r:id="rId37"/>
    <p:sldId id="505" r:id="rId38"/>
    <p:sldId id="507" r:id="rId39"/>
    <p:sldId id="506" r:id="rId40"/>
    <p:sldId id="479" r:id="rId41"/>
    <p:sldId id="478" r:id="rId42"/>
    <p:sldId id="467" r:id="rId43"/>
    <p:sldId id="474" r:id="rId44"/>
    <p:sldId id="476" r:id="rId45"/>
    <p:sldId id="509" r:id="rId46"/>
    <p:sldId id="466" r:id="rId47"/>
    <p:sldId id="469" r:id="rId48"/>
    <p:sldId id="465" r:id="rId49"/>
    <p:sldId id="510" r:id="rId50"/>
    <p:sldId id="485" r:id="rId51"/>
    <p:sldId id="489" r:id="rId52"/>
    <p:sldId id="511" r:id="rId53"/>
    <p:sldId id="497" r:id="rId54"/>
    <p:sldId id="501" r:id="rId55"/>
    <p:sldId id="473" r:id="rId56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009900"/>
    <a:srgbClr val="FFFF00"/>
    <a:srgbClr val="00CC00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2593" autoAdjust="0"/>
    <p:restoredTop sz="94624" autoAdjust="0"/>
  </p:normalViewPr>
  <p:slideViewPr>
    <p:cSldViewPr>
      <p:cViewPr varScale="1">
        <p:scale>
          <a:sx n="104" d="100"/>
          <a:sy n="104" d="100"/>
        </p:scale>
        <p:origin x="-7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2EE62F-7750-42A8-8674-8A77405848CA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AEECA9-EB04-426F-ADBA-A8F0FFE14CCC}">
      <dgm:prSet phldrT="[Texto]"/>
      <dgm:spPr>
        <a:solidFill>
          <a:srgbClr val="FF0000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ea typeface="굴림"/>
              <a:cs typeface="굴림"/>
            </a:rPr>
            <a:t>Marco </a:t>
          </a:r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Regulatorio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FD72C153-4A15-4BF7-AF71-D694A0265398}" type="parTrans" cxnId="{84DC088C-75EF-4ADF-992C-37372EF7BBD3}">
      <dgm:prSet/>
      <dgm:spPr/>
      <dgm:t>
        <a:bodyPr/>
        <a:lstStyle/>
        <a:p>
          <a:endParaRPr lang="en-US"/>
        </a:p>
      </dgm:t>
    </dgm:pt>
    <dgm:pt modelId="{AE729EA9-4055-428F-A525-B6EE8C66F19C}" type="sibTrans" cxnId="{84DC088C-75EF-4ADF-992C-37372EF7BBD3}">
      <dgm:prSet/>
      <dgm:spPr/>
      <dgm:t>
        <a:bodyPr/>
        <a:lstStyle/>
        <a:p>
          <a:endParaRPr lang="en-US"/>
        </a:p>
      </dgm:t>
    </dgm:pt>
    <dgm:pt modelId="{985038F1-91AC-418E-85E5-C1B78F1B20B1}">
      <dgm:prSet phldrT="[Texto]"/>
      <dgm:spPr>
        <a:solidFill>
          <a:srgbClr val="00B011"/>
        </a:solidFill>
      </dgm:spPr>
      <dgm:t>
        <a:bodyPr/>
        <a:lstStyle/>
        <a:p>
          <a:r>
            <a:rPr lang="es-MX" b="1" dirty="0" smtClean="0">
              <a:solidFill>
                <a:schemeClr val="bg1"/>
              </a:solidFill>
              <a:ea typeface="굴림"/>
              <a:cs typeface="굴림"/>
            </a:rPr>
            <a:t>Proceso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ED8BBA47-5CA0-4A90-9478-3D5A7F085B7C}" type="parTrans" cxnId="{6E9D2B3A-7D02-42DD-BFEF-E6EB042A1CB9}">
      <dgm:prSet/>
      <dgm:spPr/>
      <dgm:t>
        <a:bodyPr/>
        <a:lstStyle/>
        <a:p>
          <a:endParaRPr lang="en-US"/>
        </a:p>
      </dgm:t>
    </dgm:pt>
    <dgm:pt modelId="{E51746DA-BEED-4596-92C9-7D38C6086302}" type="sibTrans" cxnId="{6E9D2B3A-7D02-42DD-BFEF-E6EB042A1CB9}">
      <dgm:prSet/>
      <dgm:spPr/>
      <dgm:t>
        <a:bodyPr/>
        <a:lstStyle/>
        <a:p>
          <a:endParaRPr lang="en-US"/>
        </a:p>
      </dgm:t>
    </dgm:pt>
    <dgm:pt modelId="{7661B3CE-5A9D-482E-B3FD-37BF1E708469}">
      <dgm:prSet phldrT="[Texto]"/>
      <dgm:spPr>
        <a:solidFill>
          <a:srgbClr val="0070C0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Biodiesel a </a:t>
          </a:r>
          <a:r>
            <a:rPr lang="en-US" dirty="0" err="1" smtClean="0">
              <a:solidFill>
                <a:schemeClr val="bg1"/>
              </a:solidFill>
            </a:rPr>
            <a:t>partir</a:t>
          </a:r>
          <a:r>
            <a:rPr lang="en-US" dirty="0" smtClean="0">
              <a:solidFill>
                <a:schemeClr val="bg1"/>
              </a:solidFill>
            </a:rPr>
            <a:t> de </a:t>
          </a:r>
          <a:r>
            <a:rPr lang="en-US" dirty="0" err="1" smtClean="0">
              <a:solidFill>
                <a:schemeClr val="bg1"/>
              </a:solidFill>
            </a:rPr>
            <a:t>algas</a:t>
          </a:r>
          <a:endParaRPr lang="en-US" dirty="0">
            <a:solidFill>
              <a:schemeClr val="bg1"/>
            </a:solidFill>
          </a:endParaRPr>
        </a:p>
      </dgm:t>
    </dgm:pt>
    <dgm:pt modelId="{0A741E34-C803-467A-82B6-E8286F8BEA4F}" type="parTrans" cxnId="{ECE02234-F24B-49BF-B46F-43CB277B6268}">
      <dgm:prSet/>
      <dgm:spPr/>
      <dgm:t>
        <a:bodyPr/>
        <a:lstStyle/>
        <a:p>
          <a:endParaRPr lang="en-US"/>
        </a:p>
      </dgm:t>
    </dgm:pt>
    <dgm:pt modelId="{5A1CD035-702F-48A9-A0D0-261DA972537A}" type="sibTrans" cxnId="{ECE02234-F24B-49BF-B46F-43CB277B6268}">
      <dgm:prSet/>
      <dgm:spPr/>
      <dgm:t>
        <a:bodyPr/>
        <a:lstStyle/>
        <a:p>
          <a:endParaRPr lang="en-US"/>
        </a:p>
      </dgm:t>
    </dgm:pt>
    <dgm:pt modelId="{0293C16A-26A2-471F-B773-B838CF692FBA}">
      <dgm:prSet phldrT="[Texto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b="1" dirty="0" err="1" smtClean="0">
              <a:solidFill>
                <a:schemeClr val="bg1"/>
              </a:solidFill>
              <a:ea typeface="굴림"/>
              <a:cs typeface="굴림"/>
            </a:rPr>
            <a:t>Resumen</a:t>
          </a:r>
          <a:endParaRPr lang="en-US" b="1" dirty="0">
            <a:solidFill>
              <a:schemeClr val="bg1"/>
            </a:solidFill>
            <a:ea typeface="굴림"/>
            <a:cs typeface="굴림"/>
          </a:endParaRPr>
        </a:p>
      </dgm:t>
    </dgm:pt>
    <dgm:pt modelId="{45C8687B-6CC1-47F9-BAFA-7E2D6774EDA1}" type="parTrans" cxnId="{823774C3-39FE-4BD7-8F28-FA412D0F035B}">
      <dgm:prSet/>
      <dgm:spPr/>
      <dgm:t>
        <a:bodyPr/>
        <a:lstStyle/>
        <a:p>
          <a:endParaRPr lang="en-US"/>
        </a:p>
      </dgm:t>
    </dgm:pt>
    <dgm:pt modelId="{87A56062-01A4-42E6-A163-BC5BC6F0E3BC}" type="sibTrans" cxnId="{823774C3-39FE-4BD7-8F28-FA412D0F035B}">
      <dgm:prSet/>
      <dgm:spPr/>
      <dgm:t>
        <a:bodyPr/>
        <a:lstStyle/>
        <a:p>
          <a:endParaRPr lang="en-US"/>
        </a:p>
      </dgm:t>
    </dgm:pt>
    <dgm:pt modelId="{B8E8998C-5ACF-4271-9265-B76415802E43}">
      <dgm:prSet phldrT="[Texto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err="1" smtClean="0">
              <a:solidFill>
                <a:schemeClr val="tx1"/>
              </a:solidFill>
            </a:rPr>
            <a:t>Producción</a:t>
          </a:r>
          <a:r>
            <a:rPr lang="en-US" dirty="0" smtClean="0">
              <a:solidFill>
                <a:schemeClr val="tx1"/>
              </a:solidFill>
            </a:rPr>
            <a:t> en </a:t>
          </a:r>
          <a:r>
            <a:rPr lang="en-US" dirty="0" err="1" smtClean="0">
              <a:solidFill>
                <a:schemeClr val="tx1"/>
              </a:solidFill>
            </a:rPr>
            <a:t>Sudamérica</a:t>
          </a:r>
          <a:endParaRPr lang="en-US" dirty="0">
            <a:solidFill>
              <a:schemeClr val="tx1"/>
            </a:solidFill>
          </a:endParaRPr>
        </a:p>
      </dgm:t>
    </dgm:pt>
    <dgm:pt modelId="{EDBB8118-4F58-44F5-A476-EE78BEEBF339}" type="sibTrans" cxnId="{30F33B96-E5B5-453F-A649-F59833D80211}">
      <dgm:prSet/>
      <dgm:spPr/>
      <dgm:t>
        <a:bodyPr/>
        <a:lstStyle/>
        <a:p>
          <a:endParaRPr lang="en-US"/>
        </a:p>
      </dgm:t>
    </dgm:pt>
    <dgm:pt modelId="{D6CFF19E-A377-41C4-A3A4-72C9D5256C50}" type="parTrans" cxnId="{30F33B96-E5B5-453F-A649-F59833D80211}">
      <dgm:prSet/>
      <dgm:spPr/>
      <dgm:t>
        <a:bodyPr/>
        <a:lstStyle/>
        <a:p>
          <a:endParaRPr lang="en-US"/>
        </a:p>
      </dgm:t>
    </dgm:pt>
    <dgm:pt modelId="{0596F00E-2A48-44DE-98EB-0A723D874D0A}" type="pres">
      <dgm:prSet presAssocID="{482EE62F-7750-42A8-8674-8A7740584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3A7450-D912-48FD-B435-457155C84D11}" type="pres">
      <dgm:prSet presAssocID="{5FAEECA9-EB04-426F-ADBA-A8F0FFE14CCC}" presName="parentLin" presStyleCnt="0"/>
      <dgm:spPr/>
      <dgm:t>
        <a:bodyPr/>
        <a:lstStyle/>
        <a:p>
          <a:endParaRPr lang="en-US"/>
        </a:p>
      </dgm:t>
    </dgm:pt>
    <dgm:pt modelId="{79C83E4F-8043-4924-8F8B-51F17B3569CA}" type="pres">
      <dgm:prSet presAssocID="{5FAEECA9-EB04-426F-ADBA-A8F0FFE14CCC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B50B94C8-CC2E-4F0C-BABF-96BD4F95C4F8}" type="pres">
      <dgm:prSet presAssocID="{5FAEECA9-EB04-426F-ADBA-A8F0FFE14CCC}" presName="parentText" presStyleLbl="node1" presStyleIdx="0" presStyleCnt="5" custScaleX="13957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4B0FD-1E70-4BFD-B4DD-7E099719A2F6}" type="pres">
      <dgm:prSet presAssocID="{5FAEECA9-EB04-426F-ADBA-A8F0FFE14CCC}" presName="negativeSpace" presStyleCnt="0"/>
      <dgm:spPr/>
      <dgm:t>
        <a:bodyPr/>
        <a:lstStyle/>
        <a:p>
          <a:endParaRPr lang="en-US"/>
        </a:p>
      </dgm:t>
    </dgm:pt>
    <dgm:pt modelId="{E93C7938-1995-4611-A050-091AF9CD50AD}" type="pres">
      <dgm:prSet presAssocID="{5FAEECA9-EB04-426F-ADBA-A8F0FFE14CCC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4B799-3CDF-4C97-ABA6-20A2FC175A71}" type="pres">
      <dgm:prSet presAssocID="{AE729EA9-4055-428F-A525-B6EE8C66F19C}" presName="spaceBetweenRectangles" presStyleCnt="0"/>
      <dgm:spPr/>
      <dgm:t>
        <a:bodyPr/>
        <a:lstStyle/>
        <a:p>
          <a:endParaRPr lang="en-US"/>
        </a:p>
      </dgm:t>
    </dgm:pt>
    <dgm:pt modelId="{D99D3F45-0FF6-47D1-A43B-076397C8B382}" type="pres">
      <dgm:prSet presAssocID="{985038F1-91AC-418E-85E5-C1B78F1B20B1}" presName="parentLin" presStyleCnt="0"/>
      <dgm:spPr/>
      <dgm:t>
        <a:bodyPr/>
        <a:lstStyle/>
        <a:p>
          <a:endParaRPr lang="en-US"/>
        </a:p>
      </dgm:t>
    </dgm:pt>
    <dgm:pt modelId="{B5460F4B-7654-46CC-B024-88894442C2C7}" type="pres">
      <dgm:prSet presAssocID="{985038F1-91AC-418E-85E5-C1B78F1B20B1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8C0C9D8F-5C5F-49E9-A64E-B3516BF99316}" type="pres">
      <dgm:prSet presAssocID="{985038F1-91AC-418E-85E5-C1B78F1B20B1}" presName="parentText" presStyleLbl="node1" presStyleIdx="1" presStyleCnt="5" custLinFactNeighborX="-3952" custLinFactNeighborY="-913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CBAAFD-2D1A-4BF0-8724-7887DB83FE83}" type="pres">
      <dgm:prSet presAssocID="{985038F1-91AC-418E-85E5-C1B78F1B20B1}" presName="negativeSpace" presStyleCnt="0"/>
      <dgm:spPr/>
      <dgm:t>
        <a:bodyPr/>
        <a:lstStyle/>
        <a:p>
          <a:endParaRPr lang="en-US"/>
        </a:p>
      </dgm:t>
    </dgm:pt>
    <dgm:pt modelId="{2A95DB59-74B0-4B0F-AC73-06D29DC0B973}" type="pres">
      <dgm:prSet presAssocID="{985038F1-91AC-418E-85E5-C1B78F1B20B1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86284-5374-4D33-9A37-17903D06164F}" type="pres">
      <dgm:prSet presAssocID="{E51746DA-BEED-4596-92C9-7D38C6086302}" presName="spaceBetweenRectangles" presStyleCnt="0"/>
      <dgm:spPr/>
      <dgm:t>
        <a:bodyPr/>
        <a:lstStyle/>
        <a:p>
          <a:endParaRPr lang="en-US"/>
        </a:p>
      </dgm:t>
    </dgm:pt>
    <dgm:pt modelId="{44F43D77-A598-4500-B265-ACE39282EEE6}" type="pres">
      <dgm:prSet presAssocID="{7661B3CE-5A9D-482E-B3FD-37BF1E708469}" presName="parentLin" presStyleCnt="0"/>
      <dgm:spPr/>
      <dgm:t>
        <a:bodyPr/>
        <a:lstStyle/>
        <a:p>
          <a:endParaRPr lang="en-US"/>
        </a:p>
      </dgm:t>
    </dgm:pt>
    <dgm:pt modelId="{56307164-DC3E-4A02-94C1-23CB99397A17}" type="pres">
      <dgm:prSet presAssocID="{7661B3CE-5A9D-482E-B3FD-37BF1E708469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0893E421-0749-4DD0-925D-88B0362FD542}" type="pres">
      <dgm:prSet presAssocID="{7661B3CE-5A9D-482E-B3FD-37BF1E70846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8DC23-BD02-4A44-9229-D50AAE2C8E2B}" type="pres">
      <dgm:prSet presAssocID="{7661B3CE-5A9D-482E-B3FD-37BF1E708469}" presName="negativeSpace" presStyleCnt="0"/>
      <dgm:spPr/>
      <dgm:t>
        <a:bodyPr/>
        <a:lstStyle/>
        <a:p>
          <a:endParaRPr lang="en-US"/>
        </a:p>
      </dgm:t>
    </dgm:pt>
    <dgm:pt modelId="{0E896D5D-A3E9-4B3D-A486-48EBD23886E1}" type="pres">
      <dgm:prSet presAssocID="{7661B3CE-5A9D-482E-B3FD-37BF1E708469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1CDD4-0C01-4758-A7D7-501AE8399603}" type="pres">
      <dgm:prSet presAssocID="{5A1CD035-702F-48A9-A0D0-261DA972537A}" presName="spaceBetweenRectangles" presStyleCnt="0"/>
      <dgm:spPr/>
      <dgm:t>
        <a:bodyPr/>
        <a:lstStyle/>
        <a:p>
          <a:endParaRPr lang="en-US"/>
        </a:p>
      </dgm:t>
    </dgm:pt>
    <dgm:pt modelId="{0FBAB8CA-349C-4DA5-8149-026F1B5A01E2}" type="pres">
      <dgm:prSet presAssocID="{B8E8998C-5ACF-4271-9265-B76415802E43}" presName="parentLin" presStyleCnt="0"/>
      <dgm:spPr/>
      <dgm:t>
        <a:bodyPr/>
        <a:lstStyle/>
        <a:p>
          <a:endParaRPr lang="en-US"/>
        </a:p>
      </dgm:t>
    </dgm:pt>
    <dgm:pt modelId="{BD7ABDCB-DA0E-4E5A-8294-3847E5F84EEC}" type="pres">
      <dgm:prSet presAssocID="{B8E8998C-5ACF-4271-9265-B76415802E43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37CAA368-12F9-4DD6-BE49-EA7FEA2B0AFF}" type="pres">
      <dgm:prSet presAssocID="{B8E8998C-5ACF-4271-9265-B76415802E4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066A84-70FB-4C14-881D-C83436DB74E7}" type="pres">
      <dgm:prSet presAssocID="{B8E8998C-5ACF-4271-9265-B76415802E43}" presName="negativeSpace" presStyleCnt="0"/>
      <dgm:spPr/>
      <dgm:t>
        <a:bodyPr/>
        <a:lstStyle/>
        <a:p>
          <a:endParaRPr lang="en-US"/>
        </a:p>
      </dgm:t>
    </dgm:pt>
    <dgm:pt modelId="{7A2EAD7D-434F-4672-8BCB-6939AF0CDAF0}" type="pres">
      <dgm:prSet presAssocID="{B8E8998C-5ACF-4271-9265-B76415802E43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5F8F59-DF26-4982-ADE0-B03DA4386144}" type="pres">
      <dgm:prSet presAssocID="{EDBB8118-4F58-44F5-A476-EE78BEEBF339}" presName="spaceBetweenRectangles" presStyleCnt="0"/>
      <dgm:spPr/>
      <dgm:t>
        <a:bodyPr/>
        <a:lstStyle/>
        <a:p>
          <a:endParaRPr lang="en-US"/>
        </a:p>
      </dgm:t>
    </dgm:pt>
    <dgm:pt modelId="{8C1647E6-159A-4F0F-8BCE-245765081458}" type="pres">
      <dgm:prSet presAssocID="{0293C16A-26A2-471F-B773-B838CF692FBA}" presName="parentLin" presStyleCnt="0"/>
      <dgm:spPr/>
      <dgm:t>
        <a:bodyPr/>
        <a:lstStyle/>
        <a:p>
          <a:endParaRPr lang="en-US"/>
        </a:p>
      </dgm:t>
    </dgm:pt>
    <dgm:pt modelId="{34297668-537E-40A3-A888-BD22E17F90B2}" type="pres">
      <dgm:prSet presAssocID="{0293C16A-26A2-471F-B773-B838CF692FBA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9777F30A-94FC-438D-90BD-D4608198EB8F}" type="pres">
      <dgm:prSet presAssocID="{0293C16A-26A2-471F-B773-B838CF692FBA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5B39B8-6C4E-4716-A01C-9C07C9C85675}" type="pres">
      <dgm:prSet presAssocID="{0293C16A-26A2-471F-B773-B838CF692FBA}" presName="negativeSpace" presStyleCnt="0"/>
      <dgm:spPr/>
      <dgm:t>
        <a:bodyPr/>
        <a:lstStyle/>
        <a:p>
          <a:endParaRPr lang="en-US"/>
        </a:p>
      </dgm:t>
    </dgm:pt>
    <dgm:pt modelId="{CB9E9B6F-21FA-423F-87E6-F8721086BD6E}" type="pres">
      <dgm:prSet presAssocID="{0293C16A-26A2-471F-B773-B838CF692FBA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E02234-F24B-49BF-B46F-43CB277B6268}" srcId="{482EE62F-7750-42A8-8674-8A77405848CA}" destId="{7661B3CE-5A9D-482E-B3FD-37BF1E708469}" srcOrd="2" destOrd="0" parTransId="{0A741E34-C803-467A-82B6-E8286F8BEA4F}" sibTransId="{5A1CD035-702F-48A9-A0D0-261DA972537A}"/>
    <dgm:cxn modelId="{DC057E73-C391-43F8-840C-F339B218634E}" type="presOf" srcId="{482EE62F-7750-42A8-8674-8A77405848CA}" destId="{0596F00E-2A48-44DE-98EB-0A723D874D0A}" srcOrd="0" destOrd="0" presId="urn:microsoft.com/office/officeart/2005/8/layout/list1"/>
    <dgm:cxn modelId="{6AF15C06-D358-4ADD-A18F-96F77F8E9B50}" type="presOf" srcId="{B8E8998C-5ACF-4271-9265-B76415802E43}" destId="{BD7ABDCB-DA0E-4E5A-8294-3847E5F84EEC}" srcOrd="0" destOrd="0" presId="urn:microsoft.com/office/officeart/2005/8/layout/list1"/>
    <dgm:cxn modelId="{E2842737-BC41-49F9-A2EB-E0506038D12B}" type="presOf" srcId="{5FAEECA9-EB04-426F-ADBA-A8F0FFE14CCC}" destId="{79C83E4F-8043-4924-8F8B-51F17B3569CA}" srcOrd="0" destOrd="0" presId="urn:microsoft.com/office/officeart/2005/8/layout/list1"/>
    <dgm:cxn modelId="{6E9D2B3A-7D02-42DD-BFEF-E6EB042A1CB9}" srcId="{482EE62F-7750-42A8-8674-8A77405848CA}" destId="{985038F1-91AC-418E-85E5-C1B78F1B20B1}" srcOrd="1" destOrd="0" parTransId="{ED8BBA47-5CA0-4A90-9478-3D5A7F085B7C}" sibTransId="{E51746DA-BEED-4596-92C9-7D38C6086302}"/>
    <dgm:cxn modelId="{81A85A0D-BB67-40EE-83F8-625830581628}" type="presOf" srcId="{B8E8998C-5ACF-4271-9265-B76415802E43}" destId="{37CAA368-12F9-4DD6-BE49-EA7FEA2B0AFF}" srcOrd="1" destOrd="0" presId="urn:microsoft.com/office/officeart/2005/8/layout/list1"/>
    <dgm:cxn modelId="{01EB78A2-7C37-4B97-BDE3-6AC46BE284CE}" type="presOf" srcId="{0293C16A-26A2-471F-B773-B838CF692FBA}" destId="{9777F30A-94FC-438D-90BD-D4608198EB8F}" srcOrd="1" destOrd="0" presId="urn:microsoft.com/office/officeart/2005/8/layout/list1"/>
    <dgm:cxn modelId="{010966B6-1B6E-473C-88A7-97C3A70C6E75}" type="presOf" srcId="{7661B3CE-5A9D-482E-B3FD-37BF1E708469}" destId="{0893E421-0749-4DD0-925D-88B0362FD542}" srcOrd="1" destOrd="0" presId="urn:microsoft.com/office/officeart/2005/8/layout/list1"/>
    <dgm:cxn modelId="{CD49159C-143A-4E4B-9474-F7A38144759C}" type="presOf" srcId="{985038F1-91AC-418E-85E5-C1B78F1B20B1}" destId="{8C0C9D8F-5C5F-49E9-A64E-B3516BF99316}" srcOrd="1" destOrd="0" presId="urn:microsoft.com/office/officeart/2005/8/layout/list1"/>
    <dgm:cxn modelId="{E38B4D87-60E7-406D-81AB-593E753CC0F7}" type="presOf" srcId="{7661B3CE-5A9D-482E-B3FD-37BF1E708469}" destId="{56307164-DC3E-4A02-94C1-23CB99397A17}" srcOrd="0" destOrd="0" presId="urn:microsoft.com/office/officeart/2005/8/layout/list1"/>
    <dgm:cxn modelId="{30F33B96-E5B5-453F-A649-F59833D80211}" srcId="{482EE62F-7750-42A8-8674-8A77405848CA}" destId="{B8E8998C-5ACF-4271-9265-B76415802E43}" srcOrd="3" destOrd="0" parTransId="{D6CFF19E-A377-41C4-A3A4-72C9D5256C50}" sibTransId="{EDBB8118-4F58-44F5-A476-EE78BEEBF339}"/>
    <dgm:cxn modelId="{823774C3-39FE-4BD7-8F28-FA412D0F035B}" srcId="{482EE62F-7750-42A8-8674-8A77405848CA}" destId="{0293C16A-26A2-471F-B773-B838CF692FBA}" srcOrd="4" destOrd="0" parTransId="{45C8687B-6CC1-47F9-BAFA-7E2D6774EDA1}" sibTransId="{87A56062-01A4-42E6-A163-BC5BC6F0E3BC}"/>
    <dgm:cxn modelId="{29CA78B9-49EB-4240-AFAE-F756E356DF36}" type="presOf" srcId="{985038F1-91AC-418E-85E5-C1B78F1B20B1}" destId="{B5460F4B-7654-46CC-B024-88894442C2C7}" srcOrd="0" destOrd="0" presId="urn:microsoft.com/office/officeart/2005/8/layout/list1"/>
    <dgm:cxn modelId="{E9ECA38A-FDD5-4FE5-9AD6-FDD8B55DF81A}" type="presOf" srcId="{5FAEECA9-EB04-426F-ADBA-A8F0FFE14CCC}" destId="{B50B94C8-CC2E-4F0C-BABF-96BD4F95C4F8}" srcOrd="1" destOrd="0" presId="urn:microsoft.com/office/officeart/2005/8/layout/list1"/>
    <dgm:cxn modelId="{BBBB8CD9-5E9B-4B1A-A00C-FCF4E8ABFC34}" type="presOf" srcId="{0293C16A-26A2-471F-B773-B838CF692FBA}" destId="{34297668-537E-40A3-A888-BD22E17F90B2}" srcOrd="0" destOrd="0" presId="urn:microsoft.com/office/officeart/2005/8/layout/list1"/>
    <dgm:cxn modelId="{84DC088C-75EF-4ADF-992C-37372EF7BBD3}" srcId="{482EE62F-7750-42A8-8674-8A77405848CA}" destId="{5FAEECA9-EB04-426F-ADBA-A8F0FFE14CCC}" srcOrd="0" destOrd="0" parTransId="{FD72C153-4A15-4BF7-AF71-D694A0265398}" sibTransId="{AE729EA9-4055-428F-A525-B6EE8C66F19C}"/>
    <dgm:cxn modelId="{F6B073D1-021E-4184-8486-A81377A38922}" type="presParOf" srcId="{0596F00E-2A48-44DE-98EB-0A723D874D0A}" destId="{7B3A7450-D912-48FD-B435-457155C84D11}" srcOrd="0" destOrd="0" presId="urn:microsoft.com/office/officeart/2005/8/layout/list1"/>
    <dgm:cxn modelId="{0A22E239-C030-44AD-8BE2-9AAA1C42C3DB}" type="presParOf" srcId="{7B3A7450-D912-48FD-B435-457155C84D11}" destId="{79C83E4F-8043-4924-8F8B-51F17B3569CA}" srcOrd="0" destOrd="0" presId="urn:microsoft.com/office/officeart/2005/8/layout/list1"/>
    <dgm:cxn modelId="{9EB82187-B709-4B3E-9148-64597F8B93F5}" type="presParOf" srcId="{7B3A7450-D912-48FD-B435-457155C84D11}" destId="{B50B94C8-CC2E-4F0C-BABF-96BD4F95C4F8}" srcOrd="1" destOrd="0" presId="urn:microsoft.com/office/officeart/2005/8/layout/list1"/>
    <dgm:cxn modelId="{B21898A2-B821-44C5-86FA-C39961241123}" type="presParOf" srcId="{0596F00E-2A48-44DE-98EB-0A723D874D0A}" destId="{CD04B0FD-1E70-4BFD-B4DD-7E099719A2F6}" srcOrd="1" destOrd="0" presId="urn:microsoft.com/office/officeart/2005/8/layout/list1"/>
    <dgm:cxn modelId="{6A9EE509-2530-4CF0-9F9B-2F7673BA316E}" type="presParOf" srcId="{0596F00E-2A48-44DE-98EB-0A723D874D0A}" destId="{E93C7938-1995-4611-A050-091AF9CD50AD}" srcOrd="2" destOrd="0" presId="urn:microsoft.com/office/officeart/2005/8/layout/list1"/>
    <dgm:cxn modelId="{26248BC3-4D6C-45B5-8904-FDBE597062C1}" type="presParOf" srcId="{0596F00E-2A48-44DE-98EB-0A723D874D0A}" destId="{9114B799-3CDF-4C97-ABA6-20A2FC175A71}" srcOrd="3" destOrd="0" presId="urn:microsoft.com/office/officeart/2005/8/layout/list1"/>
    <dgm:cxn modelId="{19779A01-68DD-41E3-901D-7AECA3AA8516}" type="presParOf" srcId="{0596F00E-2A48-44DE-98EB-0A723D874D0A}" destId="{D99D3F45-0FF6-47D1-A43B-076397C8B382}" srcOrd="4" destOrd="0" presId="urn:microsoft.com/office/officeart/2005/8/layout/list1"/>
    <dgm:cxn modelId="{DFE961C7-4D1C-48A4-8894-C34E05E01ADC}" type="presParOf" srcId="{D99D3F45-0FF6-47D1-A43B-076397C8B382}" destId="{B5460F4B-7654-46CC-B024-88894442C2C7}" srcOrd="0" destOrd="0" presId="urn:microsoft.com/office/officeart/2005/8/layout/list1"/>
    <dgm:cxn modelId="{B31122DC-FAE8-427A-9DA9-D33C45DE8419}" type="presParOf" srcId="{D99D3F45-0FF6-47D1-A43B-076397C8B382}" destId="{8C0C9D8F-5C5F-49E9-A64E-B3516BF99316}" srcOrd="1" destOrd="0" presId="urn:microsoft.com/office/officeart/2005/8/layout/list1"/>
    <dgm:cxn modelId="{68E5B826-32D0-41C3-9BE1-4394AC530812}" type="presParOf" srcId="{0596F00E-2A48-44DE-98EB-0A723D874D0A}" destId="{B6CBAAFD-2D1A-4BF0-8724-7887DB83FE83}" srcOrd="5" destOrd="0" presId="urn:microsoft.com/office/officeart/2005/8/layout/list1"/>
    <dgm:cxn modelId="{C23B4C96-62F2-4165-9AF4-F773B43F1D5F}" type="presParOf" srcId="{0596F00E-2A48-44DE-98EB-0A723D874D0A}" destId="{2A95DB59-74B0-4B0F-AC73-06D29DC0B973}" srcOrd="6" destOrd="0" presId="urn:microsoft.com/office/officeart/2005/8/layout/list1"/>
    <dgm:cxn modelId="{AD940F36-3D09-4FE1-8C3E-6DECED9CD2A4}" type="presParOf" srcId="{0596F00E-2A48-44DE-98EB-0A723D874D0A}" destId="{19686284-5374-4D33-9A37-17903D06164F}" srcOrd="7" destOrd="0" presId="urn:microsoft.com/office/officeart/2005/8/layout/list1"/>
    <dgm:cxn modelId="{C67201C1-5F9E-4499-AB15-A77C75A6C4E3}" type="presParOf" srcId="{0596F00E-2A48-44DE-98EB-0A723D874D0A}" destId="{44F43D77-A598-4500-B265-ACE39282EEE6}" srcOrd="8" destOrd="0" presId="urn:microsoft.com/office/officeart/2005/8/layout/list1"/>
    <dgm:cxn modelId="{4B01BFFC-1906-4A35-BD99-6DE788738032}" type="presParOf" srcId="{44F43D77-A598-4500-B265-ACE39282EEE6}" destId="{56307164-DC3E-4A02-94C1-23CB99397A17}" srcOrd="0" destOrd="0" presId="urn:microsoft.com/office/officeart/2005/8/layout/list1"/>
    <dgm:cxn modelId="{6A197ADF-8DFF-4313-A040-645008FD20A5}" type="presParOf" srcId="{44F43D77-A598-4500-B265-ACE39282EEE6}" destId="{0893E421-0749-4DD0-925D-88B0362FD542}" srcOrd="1" destOrd="0" presId="urn:microsoft.com/office/officeart/2005/8/layout/list1"/>
    <dgm:cxn modelId="{6F379336-5EB0-4073-8F6E-90263CD4B6FD}" type="presParOf" srcId="{0596F00E-2A48-44DE-98EB-0A723D874D0A}" destId="{B788DC23-BD02-4A44-9229-D50AAE2C8E2B}" srcOrd="9" destOrd="0" presId="urn:microsoft.com/office/officeart/2005/8/layout/list1"/>
    <dgm:cxn modelId="{16B46F7D-1ADD-4804-BFA5-102F639977D6}" type="presParOf" srcId="{0596F00E-2A48-44DE-98EB-0A723D874D0A}" destId="{0E896D5D-A3E9-4B3D-A486-48EBD23886E1}" srcOrd="10" destOrd="0" presId="urn:microsoft.com/office/officeart/2005/8/layout/list1"/>
    <dgm:cxn modelId="{30B42160-81CD-4E6E-A80D-5A47B9EC2111}" type="presParOf" srcId="{0596F00E-2A48-44DE-98EB-0A723D874D0A}" destId="{CE11CDD4-0C01-4758-A7D7-501AE8399603}" srcOrd="11" destOrd="0" presId="urn:microsoft.com/office/officeart/2005/8/layout/list1"/>
    <dgm:cxn modelId="{1C9D954D-6709-4BE6-B9A3-5A27C817166F}" type="presParOf" srcId="{0596F00E-2A48-44DE-98EB-0A723D874D0A}" destId="{0FBAB8CA-349C-4DA5-8149-026F1B5A01E2}" srcOrd="12" destOrd="0" presId="urn:microsoft.com/office/officeart/2005/8/layout/list1"/>
    <dgm:cxn modelId="{D4CA3374-FD33-4DA5-AF3F-581CDFEDB618}" type="presParOf" srcId="{0FBAB8CA-349C-4DA5-8149-026F1B5A01E2}" destId="{BD7ABDCB-DA0E-4E5A-8294-3847E5F84EEC}" srcOrd="0" destOrd="0" presId="urn:microsoft.com/office/officeart/2005/8/layout/list1"/>
    <dgm:cxn modelId="{B332CEF6-3ABC-415C-9014-BCB0C2F95BE3}" type="presParOf" srcId="{0FBAB8CA-349C-4DA5-8149-026F1B5A01E2}" destId="{37CAA368-12F9-4DD6-BE49-EA7FEA2B0AFF}" srcOrd="1" destOrd="0" presId="urn:microsoft.com/office/officeart/2005/8/layout/list1"/>
    <dgm:cxn modelId="{7BE8537D-DD24-485D-816B-8E45499D6C39}" type="presParOf" srcId="{0596F00E-2A48-44DE-98EB-0A723D874D0A}" destId="{CA066A84-70FB-4C14-881D-C83436DB74E7}" srcOrd="13" destOrd="0" presId="urn:microsoft.com/office/officeart/2005/8/layout/list1"/>
    <dgm:cxn modelId="{E7300552-34AE-4747-8133-EDBCD8885C23}" type="presParOf" srcId="{0596F00E-2A48-44DE-98EB-0A723D874D0A}" destId="{7A2EAD7D-434F-4672-8BCB-6939AF0CDAF0}" srcOrd="14" destOrd="0" presId="urn:microsoft.com/office/officeart/2005/8/layout/list1"/>
    <dgm:cxn modelId="{F5626954-F6B8-43D9-AACE-85447B6C22EC}" type="presParOf" srcId="{0596F00E-2A48-44DE-98EB-0A723D874D0A}" destId="{4E5F8F59-DF26-4982-ADE0-B03DA4386144}" srcOrd="15" destOrd="0" presId="urn:microsoft.com/office/officeart/2005/8/layout/list1"/>
    <dgm:cxn modelId="{707B3279-182B-41AA-9516-B76865E8E225}" type="presParOf" srcId="{0596F00E-2A48-44DE-98EB-0A723D874D0A}" destId="{8C1647E6-159A-4F0F-8BCE-245765081458}" srcOrd="16" destOrd="0" presId="urn:microsoft.com/office/officeart/2005/8/layout/list1"/>
    <dgm:cxn modelId="{453C936E-4754-4E05-AA88-35E9A53D96A6}" type="presParOf" srcId="{8C1647E6-159A-4F0F-8BCE-245765081458}" destId="{34297668-537E-40A3-A888-BD22E17F90B2}" srcOrd="0" destOrd="0" presId="urn:microsoft.com/office/officeart/2005/8/layout/list1"/>
    <dgm:cxn modelId="{34B0DBF7-67E1-483A-8619-3ED464B3CF5D}" type="presParOf" srcId="{8C1647E6-159A-4F0F-8BCE-245765081458}" destId="{9777F30A-94FC-438D-90BD-D4608198EB8F}" srcOrd="1" destOrd="0" presId="urn:microsoft.com/office/officeart/2005/8/layout/list1"/>
    <dgm:cxn modelId="{5AA4DA19-5B6A-4689-914C-CB7703EDE816}" type="presParOf" srcId="{0596F00E-2A48-44DE-98EB-0A723D874D0A}" destId="{B15B39B8-6C4E-4716-A01C-9C07C9C85675}" srcOrd="17" destOrd="0" presId="urn:microsoft.com/office/officeart/2005/8/layout/list1"/>
    <dgm:cxn modelId="{32805CDD-1A8C-4CF8-8ABC-0183064FACEA}" type="presParOf" srcId="{0596F00E-2A48-44DE-98EB-0A723D874D0A}" destId="{CB9E9B6F-21FA-423F-87E6-F8721086BD6E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3C7938-1995-4611-A050-091AF9CD50AD}">
      <dsp:nvSpPr>
        <dsp:cNvPr id="0" name=""/>
        <dsp:cNvSpPr/>
      </dsp:nvSpPr>
      <dsp:spPr>
        <a:xfrm>
          <a:off x="0" y="389649"/>
          <a:ext cx="832964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B94C8-CC2E-4F0C-BABF-96BD4F95C4F8}">
      <dsp:nvSpPr>
        <dsp:cNvPr id="0" name=""/>
        <dsp:cNvSpPr/>
      </dsp:nvSpPr>
      <dsp:spPr>
        <a:xfrm>
          <a:off x="405500" y="64929"/>
          <a:ext cx="7923628" cy="64944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405500" y="64929"/>
        <a:ext cx="7923628" cy="649440"/>
      </dsp:txXfrm>
    </dsp:sp>
    <dsp:sp modelId="{2A95DB59-74B0-4B0F-AC73-06D29DC0B973}">
      <dsp:nvSpPr>
        <dsp:cNvPr id="0" name=""/>
        <dsp:cNvSpPr/>
      </dsp:nvSpPr>
      <dsp:spPr>
        <a:xfrm>
          <a:off x="0" y="1387569"/>
          <a:ext cx="832964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0C9D8F-5C5F-49E9-A64E-B3516BF99316}">
      <dsp:nvSpPr>
        <dsp:cNvPr id="0" name=""/>
        <dsp:cNvSpPr/>
      </dsp:nvSpPr>
      <dsp:spPr>
        <a:xfrm>
          <a:off x="400022" y="1003536"/>
          <a:ext cx="5830749" cy="649440"/>
        </a:xfrm>
        <a:prstGeom prst="roundRect">
          <a:avLst/>
        </a:prstGeom>
        <a:solidFill>
          <a:srgbClr val="00B01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b="1" kern="1200" dirty="0" smtClean="0">
              <a:solidFill>
                <a:schemeClr val="bg1"/>
              </a:solidFill>
              <a:ea typeface="굴림"/>
              <a:cs typeface="굴림"/>
            </a:rPr>
            <a:t>¿ Qué son los biocombustibles ?</a:t>
          </a:r>
          <a:endParaRPr lang="en-US" sz="22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400022" y="1003536"/>
        <a:ext cx="5830749" cy="649440"/>
      </dsp:txXfrm>
    </dsp:sp>
    <dsp:sp modelId="{0E896D5D-A3E9-4B3D-A486-48EBD23886E1}">
      <dsp:nvSpPr>
        <dsp:cNvPr id="0" name=""/>
        <dsp:cNvSpPr/>
      </dsp:nvSpPr>
      <dsp:spPr>
        <a:xfrm>
          <a:off x="0" y="2385489"/>
          <a:ext cx="832964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3E421-0749-4DD0-925D-88B0362FD542}">
      <dsp:nvSpPr>
        <dsp:cNvPr id="0" name=""/>
        <dsp:cNvSpPr/>
      </dsp:nvSpPr>
      <dsp:spPr>
        <a:xfrm>
          <a:off x="416482" y="2060769"/>
          <a:ext cx="5830749" cy="649440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</a:rPr>
            <a:t>¿ </a:t>
          </a:r>
          <a:r>
            <a:rPr lang="en-US" sz="2200" kern="1200" dirty="0" err="1" smtClean="0">
              <a:solidFill>
                <a:schemeClr val="bg1"/>
              </a:solidFill>
            </a:rPr>
            <a:t>Qué</a:t>
          </a:r>
          <a:r>
            <a:rPr lang="en-US" sz="2200" kern="1200" dirty="0" smtClean="0">
              <a:solidFill>
                <a:schemeClr val="bg1"/>
              </a:solidFill>
            </a:rPr>
            <a:t> </a:t>
          </a:r>
          <a:r>
            <a:rPr lang="en-US" sz="2200" kern="1200" dirty="0" err="1" smtClean="0">
              <a:solidFill>
                <a:schemeClr val="bg1"/>
              </a:solidFill>
            </a:rPr>
            <a:t>es</a:t>
          </a:r>
          <a:r>
            <a:rPr lang="en-US" sz="2200" kern="1200" dirty="0" smtClean="0">
              <a:solidFill>
                <a:schemeClr val="bg1"/>
              </a:solidFill>
            </a:rPr>
            <a:t> el biodiesel ?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416482" y="2060769"/>
        <a:ext cx="5830749" cy="649440"/>
      </dsp:txXfrm>
    </dsp:sp>
    <dsp:sp modelId="{7A2EAD7D-434F-4672-8BCB-6939AF0CDAF0}">
      <dsp:nvSpPr>
        <dsp:cNvPr id="0" name=""/>
        <dsp:cNvSpPr/>
      </dsp:nvSpPr>
      <dsp:spPr>
        <a:xfrm>
          <a:off x="0" y="3383409"/>
          <a:ext cx="832964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AA368-12F9-4DD6-BE49-EA7FEA2B0AFF}">
      <dsp:nvSpPr>
        <dsp:cNvPr id="0" name=""/>
        <dsp:cNvSpPr/>
      </dsp:nvSpPr>
      <dsp:spPr>
        <a:xfrm>
          <a:off x="416482" y="3058689"/>
          <a:ext cx="5830749" cy="64944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kern="1200" dirty="0" err="1" smtClean="0">
              <a:solidFill>
                <a:schemeClr val="tx1"/>
              </a:solidFill>
            </a:rPr>
            <a:t>Proceso</a:t>
          </a:r>
          <a:r>
            <a:rPr lang="en-US" sz="2200" kern="1200" dirty="0" smtClean="0">
              <a:solidFill>
                <a:schemeClr val="tx1"/>
              </a:solidFill>
            </a:rPr>
            <a:t> de </a:t>
          </a:r>
          <a:r>
            <a:rPr lang="en-US" sz="2200" kern="1200" dirty="0" err="1" smtClean="0">
              <a:solidFill>
                <a:schemeClr val="tx1"/>
              </a:solidFill>
            </a:rPr>
            <a:t>producción</a:t>
          </a:r>
          <a:r>
            <a:rPr lang="en-US" sz="2200" kern="1200" dirty="0" smtClean="0">
              <a:solidFill>
                <a:schemeClr val="tx1"/>
              </a:solidFill>
            </a:rPr>
            <a:t> de biodiesel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16482" y="3058689"/>
        <a:ext cx="5830749" cy="649440"/>
      </dsp:txXfrm>
    </dsp:sp>
    <dsp:sp modelId="{CB9E9B6F-21FA-423F-87E6-F8721086BD6E}">
      <dsp:nvSpPr>
        <dsp:cNvPr id="0" name=""/>
        <dsp:cNvSpPr/>
      </dsp:nvSpPr>
      <dsp:spPr>
        <a:xfrm>
          <a:off x="0" y="4381329"/>
          <a:ext cx="8329642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77F30A-94FC-438D-90BD-D4608198EB8F}">
      <dsp:nvSpPr>
        <dsp:cNvPr id="0" name=""/>
        <dsp:cNvSpPr/>
      </dsp:nvSpPr>
      <dsp:spPr>
        <a:xfrm>
          <a:off x="416482" y="4056609"/>
          <a:ext cx="5830749" cy="649440"/>
        </a:xfrm>
        <a:prstGeom prst="roundRect">
          <a:avLst/>
        </a:prstGeom>
        <a:solidFill>
          <a:schemeClr val="bg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388" tIns="0" rIns="220388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 smtClean="0">
              <a:solidFill>
                <a:schemeClr val="bg1"/>
              </a:solidFill>
              <a:ea typeface="굴림"/>
              <a:cs typeface="굴림"/>
            </a:rPr>
            <a:t>Situación</a:t>
          </a:r>
          <a:r>
            <a:rPr lang="en-US" sz="2200" b="1" kern="1200" dirty="0" smtClean="0">
              <a:solidFill>
                <a:schemeClr val="bg1"/>
              </a:solidFill>
              <a:ea typeface="굴림"/>
              <a:cs typeface="굴림"/>
            </a:rPr>
            <a:t> </a:t>
          </a:r>
          <a:r>
            <a:rPr lang="en-US" sz="2200" b="1" kern="1200" dirty="0" err="1" smtClean="0">
              <a:solidFill>
                <a:schemeClr val="bg1"/>
              </a:solidFill>
              <a:ea typeface="굴림"/>
              <a:cs typeface="굴림"/>
            </a:rPr>
            <a:t>Chilena</a:t>
          </a:r>
          <a:endParaRPr lang="en-US" sz="2200" b="1" kern="1200" dirty="0">
            <a:solidFill>
              <a:schemeClr val="bg1"/>
            </a:solidFill>
            <a:ea typeface="굴림"/>
            <a:cs typeface="굴림"/>
          </a:endParaRPr>
        </a:p>
      </dsp:txBody>
      <dsp:txXfrm>
        <a:off x="416482" y="4056609"/>
        <a:ext cx="5830749" cy="649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8ECC71-8BF6-4186-BC79-FD29A0E94236}" type="datetimeFigureOut">
              <a:rPr lang="es-ES"/>
              <a:pPr>
                <a:defRPr/>
              </a:pPr>
              <a:t>14/10/2010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FFAA95-2F5E-460E-AE84-712DFBBDF4B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ADF5E7-41D6-4322-9CB8-5F8F6274F3B0}" type="datetimeFigureOut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L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L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6BF34ED-6C75-4D44-8B05-121F2572957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0EE6B4-B48A-4F48-AA2C-FB95E487A4C9}" type="slidenum">
              <a:rPr lang="es-CL" smtClean="0"/>
              <a:pPr/>
              <a:t>1</a:t>
            </a:fld>
            <a:endParaRPr lang="es-CL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BF34ED-6C75-4D44-8B05-121F2572957A}" type="slidenum">
              <a:rPr lang="es-CL" smtClean="0"/>
              <a:pPr>
                <a:defRPr/>
              </a:pPr>
              <a:t>29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3E0FC26-85B0-4CDB-9BEA-2B498A067D99}" type="slidenum">
              <a:rPr lang="es-ES" sz="1200"/>
              <a:pPr algn="r"/>
              <a:t>31</a:t>
            </a:fld>
            <a:endParaRPr lang="es-ES" sz="1200"/>
          </a:p>
        </p:txBody>
      </p:sp>
      <p:sp>
        <p:nvSpPr>
          <p:cNvPr id="11366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eaLnBrk="0" hangingPunct="0"/>
            <a:fld id="{9D9DF2BA-8D3A-40F9-AC3C-EF34EA6B1371}" type="slidenum">
              <a:rPr lang="en-GB" sz="1200">
                <a:cs typeface="Arial" pitchFamily="34" charset="0"/>
              </a:rPr>
              <a:pPr algn="r" eaLnBrk="0" hangingPunct="0"/>
              <a:t>31</a:t>
            </a:fld>
            <a:endParaRPr lang="en-GB" sz="1200">
              <a:cs typeface="Arial" pitchFamily="34" charset="0"/>
            </a:endParaRPr>
          </a:p>
        </p:txBody>
      </p:sp>
      <p:sp>
        <p:nvSpPr>
          <p:cNvPr id="1136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dirty="0" smtClean="0"/>
          </a:p>
        </p:txBody>
      </p:sp>
      <p:sp>
        <p:nvSpPr>
          <p:cNvPr id="114692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789B8C5-866D-4908-92EF-FCC67D984E18}" type="slidenum">
              <a:rPr lang="es-ES" sz="1200"/>
              <a:pPr algn="r"/>
              <a:t>32</a:t>
            </a:fld>
            <a:endParaRPr lang="es-E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dirty="0" smtClean="0"/>
          </a:p>
        </p:txBody>
      </p:sp>
      <p:sp>
        <p:nvSpPr>
          <p:cNvPr id="114692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789B8C5-866D-4908-92EF-FCC67D984E18}" type="slidenum">
              <a:rPr lang="es-ES" sz="1200"/>
              <a:pPr algn="r"/>
              <a:t>33</a:t>
            </a:fld>
            <a:endParaRPr lang="es-E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15716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3FA707-18D9-480A-A0E3-A09E648D676E}" type="slidenum">
              <a:rPr lang="es-ES" sz="1200"/>
              <a:pPr algn="r"/>
              <a:t>34</a:t>
            </a:fld>
            <a:endParaRPr lang="es-E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1674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8D5CEB7-2318-4880-BD10-C2E73759E390}" type="slidenum">
              <a:rPr lang="es-ES" sz="1200"/>
              <a:pPr algn="r"/>
              <a:t>35</a:t>
            </a:fld>
            <a:endParaRPr lang="es-E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1674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8D5CEB7-2318-4880-BD10-C2E73759E390}" type="slidenum">
              <a:rPr lang="es-ES" sz="1200"/>
              <a:pPr algn="r"/>
              <a:t>36</a:t>
            </a:fld>
            <a:endParaRPr lang="es-E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BF34ED-6C75-4D44-8B05-121F2572957A}" type="slidenum">
              <a:rPr lang="es-CL" smtClean="0"/>
              <a:pPr>
                <a:defRPr/>
              </a:pPr>
              <a:t>37</a:t>
            </a:fld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A8C104-361E-4C71-A462-D27895D27958}" type="slidenum">
              <a:rPr lang="es-CL" smtClean="0"/>
              <a:pPr/>
              <a:t>3</a:t>
            </a:fld>
            <a:endParaRPr lang="es-CL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1EB48E-5EBA-41D6-BF0C-49987B5DBAFC}" type="slidenum">
              <a:rPr lang="es-CL" smtClean="0"/>
              <a:pPr/>
              <a:t>13</a:t>
            </a:fld>
            <a:endParaRPr lang="es-CL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4E833F-1FEE-4BD0-AD21-4AA4E437A7BA}" type="slidenum">
              <a:rPr lang="es-CL" smtClean="0"/>
              <a:pPr/>
              <a:t>14</a:t>
            </a:fld>
            <a:endParaRPr lang="es-CL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E622A5-04DF-4948-B5E3-4C1EC244175C}" type="slidenum">
              <a:rPr lang="es-ES" sz="1200"/>
              <a:pPr algn="r"/>
              <a:t>23</a:t>
            </a:fld>
            <a:endParaRPr lang="es-ES" sz="1200"/>
          </a:p>
        </p:txBody>
      </p:sp>
      <p:sp>
        <p:nvSpPr>
          <p:cNvPr id="108547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eaLnBrk="0" hangingPunct="0"/>
            <a:fld id="{8FD10CC7-B4E3-49D0-A2AA-F2523A01B792}" type="slidenum">
              <a:rPr lang="en-GB" sz="1200">
                <a:cs typeface="Arial" pitchFamily="34" charset="0"/>
              </a:rPr>
              <a:pPr algn="r" eaLnBrk="0" hangingPunct="0"/>
              <a:t>23</a:t>
            </a:fld>
            <a:endParaRPr lang="en-GB" sz="1200">
              <a:cs typeface="Arial" pitchFamily="34" charset="0"/>
            </a:endParaRPr>
          </a:p>
        </p:txBody>
      </p:sp>
      <p:sp>
        <p:nvSpPr>
          <p:cNvPr id="1085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524CDE0-4867-4C03-9A06-096525DD629D}" type="slidenum">
              <a:rPr lang="es-ES" sz="1200"/>
              <a:pPr algn="r"/>
              <a:t>24</a:t>
            </a:fld>
            <a:endParaRPr lang="es-ES" sz="1200"/>
          </a:p>
        </p:txBody>
      </p:sp>
      <p:sp>
        <p:nvSpPr>
          <p:cNvPr id="109571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eaLnBrk="0" hangingPunct="0"/>
            <a:fld id="{35D7ECAC-CDA4-4089-A342-8B3384F8C891}" type="slidenum">
              <a:rPr lang="en-GB" sz="1200">
                <a:cs typeface="Arial" pitchFamily="34" charset="0"/>
              </a:rPr>
              <a:pPr algn="r" eaLnBrk="0" hangingPunct="0"/>
              <a:t>24</a:t>
            </a:fld>
            <a:endParaRPr lang="en-GB" sz="1200">
              <a:cs typeface="Arial" pitchFamily="34" charset="0"/>
            </a:endParaRPr>
          </a:p>
        </p:txBody>
      </p:sp>
      <p:sp>
        <p:nvSpPr>
          <p:cNvPr id="1095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12644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44E6EDD-536F-4035-AFB7-20E4DC967314}" type="slidenum">
              <a:rPr lang="es-ES" sz="1200"/>
              <a:pPr algn="r"/>
              <a:t>25</a:t>
            </a:fld>
            <a:endParaRPr lang="es-E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FFBE6CD-FA70-496B-9FED-541D5F56B179}" type="slidenum">
              <a:rPr lang="es-ES" sz="1200"/>
              <a:pPr algn="r"/>
              <a:t>27</a:t>
            </a:fld>
            <a:endParaRPr lang="es-ES" sz="1200"/>
          </a:p>
        </p:txBody>
      </p:sp>
      <p:sp>
        <p:nvSpPr>
          <p:cNvPr id="110595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eaLnBrk="0" hangingPunct="0"/>
            <a:fld id="{59C6E889-F0F2-4D77-954D-BAB6557B963D}" type="slidenum">
              <a:rPr lang="en-GB" sz="1200">
                <a:cs typeface="Arial" pitchFamily="34" charset="0"/>
              </a:rPr>
              <a:pPr algn="r" eaLnBrk="0" hangingPunct="0"/>
              <a:t>27</a:t>
            </a:fld>
            <a:endParaRPr lang="en-GB" sz="1200">
              <a:cs typeface="Arial" pitchFamily="34" charset="0"/>
            </a:endParaRPr>
          </a:p>
        </p:txBody>
      </p:sp>
      <p:sp>
        <p:nvSpPr>
          <p:cNvPr id="1105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  <p:sp>
        <p:nvSpPr>
          <p:cNvPr id="111620" name="3 Marcador de número de diapositiva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6D22C45-14DE-497F-8A65-8AAB9A566A1B}" type="slidenum">
              <a:rPr lang="es-ES" sz="1200"/>
              <a:pPr algn="r"/>
              <a:t>28</a:t>
            </a:fld>
            <a:endParaRPr lang="es-E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6CF32-7172-4BF4-A32E-DAAE40FDA8C6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5D67A-C5B4-43A2-ACD3-35C1FD5DA9F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3FE8E-4985-4B72-AED2-F9AEA3497715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DBF97-45DD-4AC9-A5CF-31564DFC920A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DE05E-7E94-4BEC-8FFF-AF7217E7FA70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45E8C-A3DF-4CD7-9795-1C7139825BB5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s-CL" noProof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757CD-F647-40DB-B188-3DA4C670D1CC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D9C2A-D2C3-4AEA-8D9D-5641CD41EEC2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50CE3-484E-4D92-B8EA-9D2D369472FC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E532A-A986-4676-B2B4-EA5498578996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ítulo y 2 objetos encima del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4D1D6-C7A0-4D4F-9CBF-08371337DF07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5C4D-3528-4F0A-9151-D69C523C6B0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44680-2851-4483-BA8B-AB761D3DB157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7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8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3E3D9-1112-490C-924D-80D4A48F628E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DFA68-0443-4ED3-BB32-24AE2E743705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7E17A-9454-425E-9ADA-938B1C5B157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23907-F6FF-4AAE-AB0F-C7564B108AB6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8D1B0-1A63-40FD-B126-74C4884A9487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BE2D8-660C-4BF2-80BB-18B531476EA3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3AE6D-E7B3-490C-8E95-A5BE17C16E51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25626-515C-4AE4-9DE1-391EE5B8DBB5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BDEEB-16C9-4085-8276-D94A825D3E96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A5AD-B355-486B-B75C-8489106546FA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B4733-322C-4165-BC6C-54A1FC7B6A8B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B62DF-2D28-43BB-B414-142B24708281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6E684-5DA3-4A28-8383-0B4CAC65B751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51F9-F168-437A-8D45-9FFD969A9BA7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A253-EFB1-42C4-A236-057FAD9699D9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89399-33A9-4DC8-A518-C3123D56D3DF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E9D0E-A152-4566-8C7D-1BC5F21057F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L" smtClean="0"/>
          </a:p>
        </p:txBody>
      </p:sp>
      <p:sp>
        <p:nvSpPr>
          <p:cNvPr id="717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12C3D2-03D4-4880-97B1-1036F418CA8C}" type="datetime1">
              <a:rPr lang="es-CL"/>
              <a:pPr>
                <a:defRPr/>
              </a:pPr>
              <a:t>14-10-2010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80C49D-3DF2-42B1-9FE3-636178F530E8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aquaculturewales.com/media/Microalgae%20cultures.JPG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 txBox="1">
            <a:spLocks noGrp="1"/>
          </p:cNvSpPr>
          <p:nvPr/>
        </p:nvSpPr>
        <p:spPr>
          <a:xfrm>
            <a:off x="6588125" y="63817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0443168-AEFC-4E3D-99A2-9B08E90B342E}" type="slidenum">
              <a:rPr lang="es-CL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es-CL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428625" y="1857375"/>
            <a:ext cx="7959725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 pitchFamily="34" charset="-127"/>
              </a:rPr>
              <a:t>Producción de Biodiesel</a:t>
            </a:r>
          </a:p>
          <a:p>
            <a:pPr algn="ctr">
              <a:spcBef>
                <a:spcPct val="50000"/>
              </a:spcBef>
            </a:pPr>
            <a:r>
              <a:rPr lang="es-ES" sz="4400" b="1" dirty="0" smtClean="0">
                <a:solidFill>
                  <a:schemeClr val="accent2"/>
                </a:solidFill>
                <a:ea typeface="굴림" pitchFamily="34" charset="-127"/>
              </a:rPr>
              <a:t>a partir de aceites</a:t>
            </a:r>
            <a:endParaRPr lang="es-ES" sz="4400" b="1" dirty="0">
              <a:solidFill>
                <a:schemeClr val="accent2"/>
              </a:solidFill>
              <a:ea typeface="굴림" pitchFamily="34" charset="-127"/>
            </a:endParaRPr>
          </a:p>
          <a:p>
            <a:pPr algn="ctr">
              <a:spcBef>
                <a:spcPct val="50000"/>
              </a:spcBef>
            </a:pPr>
            <a:endParaRPr lang="es-ES" sz="2400" b="1" dirty="0">
              <a:solidFill>
                <a:schemeClr val="tx2"/>
              </a:solidFill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s-ES" dirty="0">
                <a:latin typeface="Calibri" pitchFamily="34" charset="0"/>
              </a:rPr>
              <a:t>	</a:t>
            </a:r>
          </a:p>
        </p:txBody>
      </p:sp>
      <p:sp>
        <p:nvSpPr>
          <p:cNvPr id="819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437063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Energía Renovable a partir de Biomasa-BT4451-2010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4000" dirty="0" smtClean="0"/>
              <a:t>Producción de aceite por Ha por año</a:t>
            </a:r>
            <a:endParaRPr lang="es-CL" sz="40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10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7429553" cy="471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Contenido de </a:t>
            </a:r>
            <a:r>
              <a:rPr lang="es-ES" dirty="0" smtClean="0">
                <a:solidFill>
                  <a:srgbClr val="FF0000"/>
                </a:solidFill>
              </a:rPr>
              <a:t>ácidos grasos </a:t>
            </a:r>
            <a:r>
              <a:rPr lang="es-ES" dirty="0" smtClean="0"/>
              <a:t>según tipo de aceite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11</a:t>
            </a:fld>
            <a:endParaRPr lang="es-CL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40018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Proceso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12</a:t>
            </a:fld>
            <a:endParaRPr lang="es-CL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2 Marcador de contenido"/>
          <p:cNvSpPr>
            <a:spLocks noGrp="1"/>
          </p:cNvSpPr>
          <p:nvPr>
            <p:ph idx="4294967295"/>
          </p:nvPr>
        </p:nvSpPr>
        <p:spPr>
          <a:xfrm>
            <a:off x="468313" y="404813"/>
            <a:ext cx="8229600" cy="542925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s-E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Reacción de </a:t>
            </a:r>
            <a:r>
              <a:rPr lang="es-ES" sz="2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Transesterificación</a:t>
            </a:r>
            <a:r>
              <a:rPr lang="es-E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triglicéridos con metanol</a:t>
            </a:r>
          </a:p>
          <a:p>
            <a:pPr eaLnBrk="1" hangingPunct="1">
              <a:buFontTx/>
              <a:buNone/>
              <a:defRPr/>
            </a:pPr>
            <a:endParaRPr lang="pt-BR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pt-BR" sz="2400" dirty="0" smtClean="0"/>
          </a:p>
          <a:p>
            <a:pPr eaLnBrk="1" hangingPunct="1">
              <a:buFontTx/>
              <a:buNone/>
              <a:defRPr/>
            </a:pPr>
            <a:endParaRPr lang="pt-BR" sz="2400" dirty="0" smtClean="0"/>
          </a:p>
          <a:p>
            <a:pPr eaLnBrk="1" hangingPunct="1">
              <a:buFontTx/>
              <a:buNone/>
              <a:defRPr/>
            </a:pPr>
            <a:endParaRPr lang="pt-BR" sz="2400" dirty="0" smtClean="0"/>
          </a:p>
          <a:p>
            <a:pPr eaLnBrk="1" hangingPunct="1">
              <a:buFontTx/>
              <a:buNone/>
              <a:defRPr/>
            </a:pPr>
            <a:endParaRPr lang="pt-BR" sz="2400" dirty="0" smtClean="0"/>
          </a:p>
          <a:p>
            <a:pPr eaLnBrk="1" hangingPunct="1">
              <a:buFontTx/>
              <a:buNone/>
              <a:defRPr/>
            </a:pPr>
            <a:endParaRPr lang="pt-BR" sz="2400" dirty="0" smtClean="0"/>
          </a:p>
          <a:p>
            <a:pPr eaLnBrk="1" hangingPunct="1">
              <a:buFontTx/>
              <a:buNone/>
              <a:defRPr/>
            </a:pPr>
            <a:endParaRPr lang="pt-BR" sz="2400" dirty="0" smtClean="0"/>
          </a:p>
        </p:txBody>
      </p:sp>
      <p:sp>
        <p:nvSpPr>
          <p:cNvPr id="4" name="3 Rectángulo"/>
          <p:cNvSpPr/>
          <p:nvPr/>
        </p:nvSpPr>
        <p:spPr>
          <a:xfrm>
            <a:off x="428596" y="1357298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La </a:t>
            </a:r>
            <a:r>
              <a:rPr lang="es-ES" b="1" dirty="0" err="1" smtClean="0"/>
              <a:t>transesterificación</a:t>
            </a:r>
            <a:r>
              <a:rPr lang="es-ES" dirty="0" smtClean="0"/>
              <a:t> es el proceso de intercambiar el grupo </a:t>
            </a:r>
            <a:r>
              <a:rPr lang="es-ES" dirty="0" err="1" smtClean="0"/>
              <a:t>alcoxi</a:t>
            </a:r>
            <a:r>
              <a:rPr lang="es-ES" dirty="0" smtClean="0"/>
              <a:t> (OR) de un </a:t>
            </a:r>
            <a:r>
              <a:rPr lang="es-ES" dirty="0" err="1" smtClean="0"/>
              <a:t>éster</a:t>
            </a:r>
            <a:r>
              <a:rPr lang="es-ES" dirty="0" smtClean="0"/>
              <a:t> (aceite) por otro alcohol (OH),  generalmente catalizadas mediante la adición de un ácido o una base o enzimas.</a:t>
            </a:r>
            <a:endParaRPr lang="es-ES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214554"/>
            <a:ext cx="888682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Rectángulo"/>
          <p:cNvSpPr/>
          <p:nvPr/>
        </p:nvSpPr>
        <p:spPr>
          <a:xfrm>
            <a:off x="142844" y="4000504"/>
            <a:ext cx="2643206" cy="100013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3643306" y="3857628"/>
            <a:ext cx="357190" cy="34766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"/>
          <p:cNvSpPr/>
          <p:nvPr/>
        </p:nvSpPr>
        <p:spPr>
          <a:xfrm>
            <a:off x="5786446" y="4071942"/>
            <a:ext cx="2286016" cy="92869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o"/>
          <p:cNvGrpSpPr/>
          <p:nvPr/>
        </p:nvGrpSpPr>
        <p:grpSpPr>
          <a:xfrm>
            <a:off x="0" y="476250"/>
            <a:ext cx="9144000" cy="6094413"/>
            <a:chOff x="0" y="476250"/>
            <a:chExt cx="9144000" cy="6094413"/>
          </a:xfrm>
        </p:grpSpPr>
        <p:pic>
          <p:nvPicPr>
            <p:cNvPr id="18434" name="Picture 6" descr="ciclo-biodiesel-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49275"/>
              <a:ext cx="9144000" cy="6021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5" name="Picture 7" descr="solix_bioreacto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0825" y="981075"/>
              <a:ext cx="1631950" cy="1055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6" name="Picture 8" descr="MicroAlga-larg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84438" y="1052513"/>
              <a:ext cx="1150937" cy="969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Text Box 9"/>
            <p:cNvSpPr txBox="1">
              <a:spLocks noChangeArrowheads="1"/>
            </p:cNvSpPr>
            <p:nvPr/>
          </p:nvSpPr>
          <p:spPr bwMode="auto">
            <a:xfrm>
              <a:off x="2411413" y="692150"/>
              <a:ext cx="1295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solidFill>
                    <a:srgbClr val="008000"/>
                  </a:solidFill>
                  <a:latin typeface="Calibri" pitchFamily="34" charset="0"/>
                </a:rPr>
                <a:t>Microalgas</a:t>
              </a:r>
            </a:p>
          </p:txBody>
        </p:sp>
        <p:pic>
          <p:nvPicPr>
            <p:cNvPr id="18438" name="Picture 10" descr="jatropha_pla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47813" y="1196975"/>
              <a:ext cx="1128712" cy="968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9" name="Text Box 11"/>
            <p:cNvSpPr txBox="1">
              <a:spLocks noChangeArrowheads="1"/>
            </p:cNvSpPr>
            <p:nvPr/>
          </p:nvSpPr>
          <p:spPr bwMode="auto">
            <a:xfrm>
              <a:off x="1331913" y="476250"/>
              <a:ext cx="1295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1">
                  <a:solidFill>
                    <a:srgbClr val="000066"/>
                  </a:solidFill>
                  <a:latin typeface="Calibri" pitchFamily="34" charset="0"/>
                </a:rPr>
                <a:t>Jatropha</a:t>
              </a:r>
            </a:p>
          </p:txBody>
        </p:sp>
      </p:grp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500042"/>
            <a:ext cx="18478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15</a:t>
            </a:fld>
            <a:endParaRPr lang="es-CL"/>
          </a:p>
        </p:txBody>
      </p:sp>
      <p:sp>
        <p:nvSpPr>
          <p:cNvPr id="5" name="4 CuadroTexto"/>
          <p:cNvSpPr txBox="1"/>
          <p:nvPr/>
        </p:nvSpPr>
        <p:spPr>
          <a:xfrm>
            <a:off x="5786446" y="0"/>
            <a:ext cx="3024336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Condiciones</a:t>
            </a:r>
          </a:p>
          <a:p>
            <a:endParaRPr lang="es-CL" dirty="0" smtClean="0"/>
          </a:p>
          <a:p>
            <a:pPr algn="just"/>
            <a:r>
              <a:rPr lang="es-CL" u="sng" dirty="0" smtClean="0"/>
              <a:t>Tipo de alcohol</a:t>
            </a:r>
          </a:p>
          <a:p>
            <a:pPr>
              <a:buFont typeface="Arial" pitchFamily="34" charset="0"/>
              <a:buChar char="•"/>
            </a:pPr>
            <a:r>
              <a:rPr lang="es-CL" sz="1600" dirty="0" smtClean="0"/>
              <a:t>Se </a:t>
            </a:r>
            <a:r>
              <a:rPr lang="es-CL" sz="1600" dirty="0" smtClean="0"/>
              <a:t>prefieren el alcohol metílico al etanol por complejidad, rapidez y temperatura de la reacción a pesar que el metanol es más tóxico.</a:t>
            </a:r>
          </a:p>
          <a:p>
            <a:pPr algn="just">
              <a:buFont typeface="Arial" pitchFamily="34" charset="0"/>
              <a:buChar char="•"/>
            </a:pPr>
            <a:endParaRPr lang="es-CL" dirty="0" smtClean="0"/>
          </a:p>
          <a:p>
            <a:pPr algn="just"/>
            <a:r>
              <a:rPr lang="es-CL" u="sng" dirty="0" smtClean="0"/>
              <a:t>Tipo catalizador</a:t>
            </a:r>
            <a:endParaRPr lang="es-CL" u="sng" dirty="0" smtClean="0"/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Más usados el </a:t>
            </a:r>
            <a:r>
              <a:rPr lang="es-ES" sz="1600" dirty="0" smtClean="0"/>
              <a:t>KOH y</a:t>
            </a:r>
          </a:p>
          <a:p>
            <a:r>
              <a:rPr lang="es-ES" sz="1600" dirty="0" smtClean="0"/>
              <a:t>el </a:t>
            </a:r>
            <a:r>
              <a:rPr lang="es-ES" sz="1600" dirty="0" err="1" smtClean="0">
                <a:solidFill>
                  <a:srgbClr val="FF0000"/>
                </a:solidFill>
              </a:rPr>
              <a:t>NaOH</a:t>
            </a:r>
            <a:r>
              <a:rPr lang="es-ES" sz="1600" dirty="0" smtClean="0"/>
              <a:t>. </a:t>
            </a:r>
            <a:endParaRPr lang="es-ES" sz="1600" dirty="0" smtClean="0"/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 Contenido </a:t>
            </a:r>
            <a:r>
              <a:rPr lang="es-ES" sz="1600" dirty="0" smtClean="0"/>
              <a:t>de agua en los reactivos debe ser </a:t>
            </a:r>
            <a:r>
              <a:rPr lang="es-ES" sz="1600" dirty="0" smtClean="0"/>
              <a:t>bajo (impedir formación de jabones, aumentan </a:t>
            </a:r>
            <a:r>
              <a:rPr lang="es-ES" sz="1600" dirty="0" smtClean="0"/>
              <a:t>la </a:t>
            </a:r>
            <a:r>
              <a:rPr lang="es-ES" sz="1600" dirty="0" smtClean="0"/>
              <a:t>viscosidad y </a:t>
            </a:r>
            <a:endParaRPr lang="es-ES" sz="1600" dirty="0" smtClean="0"/>
          </a:p>
          <a:p>
            <a:r>
              <a:rPr lang="es-ES" sz="1600" dirty="0" smtClean="0"/>
              <a:t>dificulta la separación del </a:t>
            </a:r>
            <a:r>
              <a:rPr lang="es-ES" sz="1600" dirty="0" smtClean="0"/>
              <a:t>glicerol).</a:t>
            </a:r>
          </a:p>
          <a:p>
            <a:pPr>
              <a:buFont typeface="Arial" pitchFamily="34" charset="0"/>
              <a:buChar char="•"/>
            </a:pPr>
            <a:r>
              <a:rPr lang="es-ES" sz="1600" dirty="0" smtClean="0"/>
              <a:t> S</a:t>
            </a:r>
            <a:r>
              <a:rPr lang="es-ES" sz="1600" dirty="0" smtClean="0"/>
              <a:t>e usan ácidos  si los aceites </a:t>
            </a:r>
            <a:r>
              <a:rPr lang="es-ES" sz="1600" dirty="0" smtClean="0"/>
              <a:t>que contienen alta cantidad de ácidos grasos </a:t>
            </a:r>
            <a:r>
              <a:rPr lang="es-ES" sz="1600" dirty="0" smtClean="0"/>
              <a:t>libres (evitan </a:t>
            </a:r>
            <a:r>
              <a:rPr lang="es-ES" sz="1600" dirty="0" smtClean="0"/>
              <a:t>la formación de jabones, pero son mucho más lentos y necesitan </a:t>
            </a:r>
            <a:r>
              <a:rPr lang="es-ES" sz="1600" dirty="0" smtClean="0"/>
              <a:t>temperaturas </a:t>
            </a:r>
            <a:r>
              <a:rPr lang="es-ES" sz="1600" dirty="0" smtClean="0"/>
              <a:t>más altas de </a:t>
            </a:r>
            <a:r>
              <a:rPr lang="es-ES" sz="1600" dirty="0" smtClean="0"/>
              <a:t>reacción</a:t>
            </a:r>
            <a:r>
              <a:rPr lang="es-ES" sz="1600" dirty="0" smtClean="0"/>
              <a:t>)</a:t>
            </a:r>
            <a:endParaRPr lang="es-CL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241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16</a:t>
            </a:fld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500034" y="357166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u="sng" dirty="0" smtClean="0"/>
              <a:t>Futuros catalizadores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Heterogéneos</a:t>
            </a:r>
            <a:r>
              <a:rPr lang="es-ES" dirty="0" smtClean="0"/>
              <a:t>, </a:t>
            </a:r>
            <a:r>
              <a:rPr lang="es-ES" dirty="0" smtClean="0"/>
              <a:t>que no se solubilicen en el medio reacción  </a:t>
            </a:r>
            <a:r>
              <a:rPr lang="es-ES" dirty="0" smtClean="0">
                <a:sym typeface="Wingdings" pitchFamily="2" charset="2"/>
              </a:rPr>
              <a:t></a:t>
            </a:r>
            <a:r>
              <a:rPr lang="es-ES" dirty="0" smtClean="0"/>
              <a:t>podrían </a:t>
            </a:r>
            <a:r>
              <a:rPr lang="es-ES" dirty="0" smtClean="0"/>
              <a:t>ser reutilizados y regenerados</a:t>
            </a:r>
            <a:r>
              <a:rPr lang="es-ES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</a:t>
            </a:r>
            <a:r>
              <a:rPr lang="es-ES" dirty="0" smtClean="0"/>
              <a:t>Enzimas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Presentan menor sensibilidad </a:t>
            </a:r>
            <a:r>
              <a:rPr lang="es-ES" dirty="0" smtClean="0"/>
              <a:t>ante la presencia de agua, posibilidad de recuperación y facilidad en </a:t>
            </a:r>
            <a:r>
              <a:rPr lang="es-ES" dirty="0" smtClean="0"/>
              <a:t>la </a:t>
            </a:r>
            <a:r>
              <a:rPr lang="es-ES" dirty="0" smtClean="0"/>
              <a:t>separación del </a:t>
            </a:r>
            <a:r>
              <a:rPr lang="es-ES" dirty="0" smtClean="0"/>
              <a:t>biodiesel</a:t>
            </a:r>
            <a:r>
              <a:rPr lang="es-ES" dirty="0" smtClean="0"/>
              <a:t>.</a:t>
            </a:r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 Altos </a:t>
            </a:r>
            <a:r>
              <a:rPr lang="es-ES" dirty="0" smtClean="0"/>
              <a:t>costos y reacciones </a:t>
            </a:r>
            <a:r>
              <a:rPr lang="es-ES" dirty="0" smtClean="0"/>
              <a:t>más lentas.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Algunos estudios se muestran en la siguiente tabla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86058"/>
            <a:ext cx="63912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17</a:t>
            </a:fld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714348" y="612845"/>
            <a:ext cx="79296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u="sng" dirty="0" smtClean="0"/>
              <a:t>Separación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Se utiliza decantación /o centrifugación. 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</a:t>
            </a:r>
            <a:r>
              <a:rPr lang="es-ES" dirty="0" smtClean="0"/>
              <a:t>Fase 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 Más pesada: glicerina bruta</a:t>
            </a:r>
            <a:r>
              <a:rPr lang="es-ES" dirty="0" smtClean="0"/>
              <a:t>, </a:t>
            </a:r>
            <a:endParaRPr lang="es-ES" dirty="0" smtClean="0"/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 </a:t>
            </a:r>
            <a:r>
              <a:rPr lang="es-ES" dirty="0" smtClean="0"/>
              <a:t>excesos </a:t>
            </a:r>
            <a:r>
              <a:rPr lang="es-ES" dirty="0" smtClean="0"/>
              <a:t>del </a:t>
            </a:r>
            <a:r>
              <a:rPr lang="es-ES" dirty="0" smtClean="0"/>
              <a:t>alcohol, </a:t>
            </a:r>
            <a:endParaRPr lang="es-ES" dirty="0" smtClean="0"/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impurezas </a:t>
            </a:r>
            <a:r>
              <a:rPr lang="es-ES" dirty="0" smtClean="0"/>
              <a:t>de la </a:t>
            </a:r>
            <a:r>
              <a:rPr lang="es-ES" dirty="0" smtClean="0"/>
              <a:t>materia prima </a:t>
            </a:r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jabones  (presencia </a:t>
            </a:r>
            <a:r>
              <a:rPr lang="es-ES" dirty="0" smtClean="0"/>
              <a:t>indeseable de </a:t>
            </a:r>
            <a:r>
              <a:rPr lang="es-ES" dirty="0" smtClean="0"/>
              <a:t>agua)</a:t>
            </a:r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ácidos </a:t>
            </a:r>
            <a:r>
              <a:rPr lang="es-ES" dirty="0" smtClean="0"/>
              <a:t>grasos libres </a:t>
            </a:r>
            <a:r>
              <a:rPr lang="es-ES" dirty="0" smtClean="0"/>
              <a:t> (forman </a:t>
            </a:r>
            <a:r>
              <a:rPr lang="es-ES" dirty="0" smtClean="0"/>
              <a:t>espuma y dificulta la </a:t>
            </a:r>
            <a:r>
              <a:rPr lang="es-ES" dirty="0" smtClean="0"/>
              <a:t>separación de </a:t>
            </a:r>
            <a:r>
              <a:rPr lang="es-ES" dirty="0" smtClean="0"/>
              <a:t>las dos </a:t>
            </a:r>
            <a:r>
              <a:rPr lang="es-ES" dirty="0" smtClean="0"/>
              <a:t>fases) 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Menos densa: Mezcla </a:t>
            </a:r>
            <a:r>
              <a:rPr lang="es-ES" dirty="0" smtClean="0"/>
              <a:t>de </a:t>
            </a:r>
            <a:r>
              <a:rPr lang="es-ES" dirty="0" err="1" smtClean="0"/>
              <a:t>ésteres</a:t>
            </a:r>
            <a:r>
              <a:rPr lang="es-ES" dirty="0" smtClean="0"/>
              <a:t> </a:t>
            </a:r>
            <a:r>
              <a:rPr lang="es-ES" dirty="0" smtClean="0"/>
              <a:t>metílicos o etílicos</a:t>
            </a:r>
            <a:endParaRPr lang="es-ES" dirty="0" smtClean="0"/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 Excesos de </a:t>
            </a:r>
            <a:r>
              <a:rPr lang="es-ES" dirty="0" err="1" smtClean="0"/>
              <a:t>triacilglicéridos</a:t>
            </a:r>
            <a:r>
              <a:rPr lang="es-ES" dirty="0" smtClean="0"/>
              <a:t> </a:t>
            </a:r>
            <a:r>
              <a:rPr lang="es-ES" dirty="0" smtClean="0"/>
              <a:t>originales no reaccionados, </a:t>
            </a:r>
            <a:endParaRPr lang="es-ES" dirty="0" smtClean="0"/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productos </a:t>
            </a:r>
            <a:r>
              <a:rPr lang="es-ES" dirty="0" smtClean="0"/>
              <a:t>intermediarios, </a:t>
            </a:r>
            <a:endParaRPr lang="es-ES" dirty="0" smtClean="0"/>
          </a:p>
          <a:p>
            <a:pPr lvl="4">
              <a:buFont typeface="Arial" pitchFamily="34" charset="0"/>
              <a:buChar char="•"/>
            </a:pPr>
            <a:r>
              <a:rPr lang="es-ES" dirty="0" smtClean="0"/>
              <a:t>catalizadores y otras </a:t>
            </a:r>
            <a:r>
              <a:rPr lang="es-ES" dirty="0" smtClean="0"/>
              <a:t>impurezas.</a:t>
            </a:r>
            <a:endParaRPr lang="es-E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18</a:t>
            </a:fld>
            <a:endParaRPr lang="es-CL"/>
          </a:p>
        </p:txBody>
      </p:sp>
      <p:sp>
        <p:nvSpPr>
          <p:cNvPr id="4" name="3 Rectángulo"/>
          <p:cNvSpPr/>
          <p:nvPr/>
        </p:nvSpPr>
        <p:spPr>
          <a:xfrm>
            <a:off x="785786" y="928670"/>
            <a:ext cx="7572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u="sng" dirty="0" smtClean="0"/>
              <a:t>Purificación de cada fase y productos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Evaporación </a:t>
            </a:r>
            <a:r>
              <a:rPr lang="es-ES" dirty="0" smtClean="0"/>
              <a:t>a una </a:t>
            </a:r>
            <a:r>
              <a:rPr lang="es-ES" dirty="0" smtClean="0"/>
              <a:t>baja presión </a:t>
            </a:r>
            <a:r>
              <a:rPr lang="es-ES" dirty="0" smtClean="0"/>
              <a:t>eliminándose los compuestos </a:t>
            </a:r>
            <a:r>
              <a:rPr lang="es-ES" dirty="0" smtClean="0"/>
              <a:t>volátiles.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Productos: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Mezcla </a:t>
            </a:r>
            <a:r>
              <a:rPr lang="es-ES" dirty="0" smtClean="0"/>
              <a:t>de </a:t>
            </a:r>
            <a:r>
              <a:rPr lang="es-ES" dirty="0" err="1" smtClean="0"/>
              <a:t>ésteres</a:t>
            </a:r>
            <a:r>
              <a:rPr lang="es-ES" dirty="0" smtClean="0"/>
              <a:t> como producto principal </a:t>
            </a:r>
            <a:endParaRPr lang="es-ES" dirty="0" smtClean="0"/>
          </a:p>
          <a:p>
            <a:pPr lvl="3">
              <a:buFont typeface="Arial" pitchFamily="34" charset="0"/>
              <a:buChar char="•"/>
            </a:pPr>
            <a:r>
              <a:rPr lang="es-ES" dirty="0" smtClean="0"/>
              <a:t>purificados </a:t>
            </a:r>
            <a:r>
              <a:rPr lang="es-ES" dirty="0" smtClean="0"/>
              <a:t>por centrifugación </a:t>
            </a:r>
            <a:r>
              <a:rPr lang="es-ES" dirty="0" smtClean="0"/>
              <a:t>y </a:t>
            </a:r>
            <a:r>
              <a:rPr lang="es-ES" dirty="0" err="1" smtClean="0"/>
              <a:t>deshumedificación</a:t>
            </a:r>
            <a:r>
              <a:rPr lang="es-ES" dirty="0" smtClean="0"/>
              <a:t>, pasando a tener las características </a:t>
            </a:r>
            <a:r>
              <a:rPr lang="es-ES" dirty="0" smtClean="0"/>
              <a:t>necesarias para </a:t>
            </a:r>
            <a:r>
              <a:rPr lang="es-ES" dirty="0" smtClean="0"/>
              <a:t>el atendimiento a las normas de calidad del biodiesel</a:t>
            </a:r>
            <a:endParaRPr lang="es-ES" dirty="0" smtClean="0"/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 Glicerina </a:t>
            </a:r>
            <a:r>
              <a:rPr lang="es-ES" dirty="0" smtClean="0"/>
              <a:t>bruta como subproducto. </a:t>
            </a:r>
            <a:endParaRPr lang="es-ES" dirty="0" smtClean="0"/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 Dependiendo </a:t>
            </a:r>
            <a:r>
              <a:rPr lang="es-ES" dirty="0" smtClean="0"/>
              <a:t>de la materia prima utilizada, se puede considerar la torta de </a:t>
            </a:r>
            <a:r>
              <a:rPr lang="es-ES" dirty="0" smtClean="0"/>
              <a:t>extracción del </a:t>
            </a:r>
            <a:r>
              <a:rPr lang="es-ES" dirty="0" smtClean="0"/>
              <a:t>aceite como </a:t>
            </a:r>
            <a:r>
              <a:rPr lang="es-ES" dirty="0" err="1" smtClean="0"/>
              <a:t>co</a:t>
            </a:r>
            <a:r>
              <a:rPr lang="es-ES" dirty="0" smtClean="0"/>
              <a:t>-producto del proceso.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 Alcohol </a:t>
            </a:r>
            <a:r>
              <a:rPr lang="es-ES" dirty="0" smtClean="0"/>
              <a:t>residual </a:t>
            </a:r>
            <a:r>
              <a:rPr lang="es-ES" dirty="0" smtClean="0"/>
              <a:t>para </a:t>
            </a:r>
            <a:r>
              <a:rPr lang="es-ES" dirty="0" err="1" smtClean="0"/>
              <a:t>reutilizarlo</a:t>
            </a:r>
            <a:r>
              <a:rPr lang="es-ES" dirty="0" smtClean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19</a:t>
            </a:fld>
            <a:endParaRPr lang="es-C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7500990" cy="403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Procesos Optimizados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827584" y="404664"/>
            <a:ext cx="2376264" cy="64807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rIns="0" bIns="0" anchor="b">
            <a:normAutofit fontScale="5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s-CL" sz="3600" dirty="0"/>
              <a:t> </a:t>
            </a:r>
            <a:endParaRPr lang="es-CL" sz="4000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es-CL" sz="47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Agenda</a:t>
            </a:r>
            <a:endParaRPr lang="es-ES" sz="47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22" name="5 Marcador de pie de página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s-ES" smtClean="0"/>
              <a:t>Energía Renovable a partir de Biomasa-BT4451-2010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20</a:t>
            </a:fld>
            <a:endParaRPr lang="es-CL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72199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Costos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21</a:t>
            </a:fld>
            <a:endParaRPr lang="es-CL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7697261" cy="394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Efectos ambientales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Biodiesel a partir de </a:t>
            </a:r>
            <a:r>
              <a:rPr lang="es-ES" b="1" dirty="0" err="1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microalgas</a:t>
            </a:r>
            <a:endParaRPr lang="es-ES" b="1" dirty="0">
              <a:solidFill>
                <a:schemeClr val="accent2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22</a:t>
            </a:fld>
            <a:endParaRPr lang="es-CL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¿Qué son las microalgas?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268413"/>
            <a:ext cx="7948613" cy="4857750"/>
          </a:xfrm>
        </p:spPr>
        <p:txBody>
          <a:bodyPr/>
          <a:lstStyle/>
          <a:p>
            <a:pPr algn="just" eaLnBrk="1" hangingPunct="1">
              <a:buFont typeface="Arial" pitchFamily="34" charset="0"/>
              <a:buNone/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sz="2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Definición</a:t>
            </a: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just" eaLnBrk="1" hangingPunct="1">
              <a:buFont typeface="Arial" pitchFamily="34" charset="0"/>
              <a:buNone/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Formas primitivas de plantas, sin embargo los mecanismos fotosintéticos de las microalgas son similares a los de las plantas, suelen ser más eficientes en la conversión de la energía solar, debido a su simplicidad como organismos.</a:t>
            </a:r>
          </a:p>
          <a:p>
            <a:pPr algn="just" eaLnBrk="1" hangingPunct="1">
              <a:buFont typeface="Arial" pitchFamily="34" charset="0"/>
              <a:buNone/>
              <a:defRPr/>
            </a:pPr>
            <a:endParaRPr lang="en-US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hangingPunct="1">
              <a:buFont typeface="Arial" pitchFamily="34" charset="0"/>
              <a:buNone/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sz="2400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Rangos</a:t>
            </a:r>
          </a:p>
          <a:p>
            <a:pPr algn="just"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Pueden crecer en aguas con distintas salinidades</a:t>
            </a:r>
          </a:p>
          <a:p>
            <a:pPr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Amplios rangos de temperatura</a:t>
            </a:r>
          </a:p>
          <a:p>
            <a:pPr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Pueden soportar y utilizar luz bajo distintas intensidades.</a:t>
            </a:r>
          </a:p>
          <a:p>
            <a:pPr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Amplios rangos de pH</a:t>
            </a:r>
          </a:p>
          <a:p>
            <a:pPr algn="just" eaLnBrk="1" hangingPunct="1">
              <a:defRPr/>
            </a:pPr>
            <a:endParaRPr lang="pt-PT" sz="24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3857625"/>
            <a:ext cx="37052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1285875"/>
            <a:ext cx="2971800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Cepas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Chlorella sp.</a:t>
            </a: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Nitzschia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sp. 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sobre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47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%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ácidos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grasos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Spirulina</a:t>
            </a:r>
            <a:endParaRPr lang="en-US" sz="18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Haematococcus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pluvialis</a:t>
            </a:r>
            <a:endParaRPr lang="en-US" sz="18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Dunaliella</a:t>
            </a:r>
            <a:r>
              <a:rPr lang="en-US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8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salina</a:t>
            </a:r>
            <a:endParaRPr lang="en-US" sz="18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26" name="Picture 6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3643313"/>
            <a:ext cx="271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Rendimiento de aceites en microalgas</a:t>
            </a:r>
          </a:p>
        </p:txBody>
      </p:sp>
      <p:pic>
        <p:nvPicPr>
          <p:cNvPr id="51203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2087563" y="800100"/>
            <a:ext cx="4608512" cy="5976938"/>
          </a:xfrm>
        </p:spPr>
      </p:pic>
      <p:sp>
        <p:nvSpPr>
          <p:cNvPr id="4" name="3 Rectángulo"/>
          <p:cNvSpPr/>
          <p:nvPr/>
        </p:nvSpPr>
        <p:spPr>
          <a:xfrm>
            <a:off x="1285852" y="5429264"/>
            <a:ext cx="4929222" cy="28575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26</a:t>
            </a:fld>
            <a:endParaRPr lang="es-CL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547" y="548680"/>
            <a:ext cx="8058896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Productividad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057400" y="2209800"/>
            <a:ext cx="617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cs typeface="Arial" pitchFamily="34" charset="0"/>
            </a:endParaRP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Pueden generar  10 a 20 veces más aceite por año y por hectárea que cualquier otro cultivo.</a:t>
            </a:r>
          </a:p>
          <a:p>
            <a:pPr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El contenido de aceite varía entre 20% to 50% de la biomasa seca</a:t>
            </a:r>
          </a:p>
          <a:p>
            <a:pPr eaLnBrk="1" hangingPunct="1">
              <a:defRPr/>
            </a:pP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Es posible obtener un volúmen de producción de hasta 1,5kg/m</a:t>
            </a:r>
            <a:r>
              <a:rPr lang="en-US" sz="2400" baseline="30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/d y de 0,072kg/m</a:t>
            </a:r>
            <a:r>
              <a:rPr lang="en-US" sz="2400" baseline="30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sz="2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/d (Yusuf, 2007)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" sz="4000" dirty="0" smtClean="0"/>
              <a:t>Producción anual de aceites</a:t>
            </a:r>
            <a:br>
              <a:rPr lang="es-ES" sz="4000" dirty="0" smtClean="0"/>
            </a:br>
            <a:endParaRPr lang="es-ES" sz="4000" dirty="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s-ES" dirty="0" smtClean="0"/>
              <a:t>Soja: 400 - 500 l/ha</a:t>
            </a:r>
          </a:p>
          <a:p>
            <a:pPr eaLnBrk="1" hangingPunct="1"/>
            <a:r>
              <a:rPr lang="es-ES" dirty="0" smtClean="0"/>
              <a:t>Raps: 1000-1500 l/ha</a:t>
            </a:r>
          </a:p>
          <a:p>
            <a:pPr eaLnBrk="1" hangingPunct="1"/>
            <a:r>
              <a:rPr lang="es-ES" dirty="0" smtClean="0"/>
              <a:t>Mostaza: 1400 l/ha</a:t>
            </a:r>
          </a:p>
          <a:p>
            <a:pPr eaLnBrk="1" hangingPunct="1"/>
            <a:r>
              <a:rPr lang="es-ES" dirty="0" err="1" smtClean="0"/>
              <a:t>Jatropha</a:t>
            </a:r>
            <a:r>
              <a:rPr lang="es-ES" dirty="0" smtClean="0"/>
              <a:t>: 1750 l/ha</a:t>
            </a:r>
          </a:p>
          <a:p>
            <a:pPr eaLnBrk="1" hangingPunct="1"/>
            <a:r>
              <a:rPr lang="es-ES" dirty="0" smtClean="0"/>
              <a:t>Aceite de palma: 6500 l/ha</a:t>
            </a:r>
          </a:p>
          <a:p>
            <a:pPr eaLnBrk="1" hangingPunct="1"/>
            <a:r>
              <a:rPr lang="es-ES" dirty="0" smtClean="0"/>
              <a:t>Alga estimado: 50.000-100.000 l/ha (70.000 “nominal”).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29</a:t>
            </a:fld>
            <a:endParaRPr lang="es-CL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1000125"/>
            <a:ext cx="78867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BIODIESEL </a:t>
            </a:r>
            <a:r>
              <a:rPr lang="es-E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(desde aceites)</a:t>
            </a:r>
            <a:endParaRPr lang="es-CL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2 Marcador de contenido"/>
          <p:cNvSpPr>
            <a:spLocks noGrp="1"/>
          </p:cNvSpPr>
          <p:nvPr>
            <p:ph idx="4294967295"/>
          </p:nvPr>
        </p:nvSpPr>
        <p:spPr>
          <a:xfrm>
            <a:off x="457200" y="1600201"/>
            <a:ext cx="8229600" cy="168592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600" dirty="0" smtClean="0"/>
              <a:t>Definición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s-ES" sz="2600" dirty="0" smtClean="0"/>
              <a:t>	Es un combustible líquido que se obtiene por conversión química entre un </a:t>
            </a:r>
            <a:r>
              <a:rPr lang="es-ES" sz="2600" b="1" i="1" dirty="0" smtClean="0"/>
              <a:t>alcohol y aceites vegetales o grasas animales y es usado en motores </a:t>
            </a:r>
            <a:r>
              <a:rPr lang="es-ES" sz="2600" dirty="0" smtClean="0"/>
              <a:t>Diesel solo o mezclado con </a:t>
            </a:r>
            <a:r>
              <a:rPr lang="es-ES" sz="2600" b="1" i="1" dirty="0" smtClean="0"/>
              <a:t>gasoil.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26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3286124"/>
            <a:ext cx="29289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CuadroTexto"/>
          <p:cNvSpPr txBox="1"/>
          <p:nvPr/>
        </p:nvSpPr>
        <p:spPr>
          <a:xfrm>
            <a:off x="357158" y="3571876"/>
            <a:ext cx="5143536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sz="2400" dirty="0" smtClean="0"/>
              <a:t>Materias Primas:</a:t>
            </a:r>
          </a:p>
          <a:p>
            <a:pPr algn="just" eaLnBrk="1" hangingPunct="1">
              <a:buFont typeface="Arial" pitchFamily="34" charset="0"/>
              <a:buChar char="•"/>
            </a:pPr>
            <a:r>
              <a:rPr lang="es-ES" sz="2400" dirty="0" smtClean="0"/>
              <a:t>Aceites vegetales: colza, soja, y girasol, maní, palma, lino y otros (ricino, cártamo, </a:t>
            </a:r>
            <a:r>
              <a:rPr lang="es-ES" sz="2400" dirty="0" err="1" smtClean="0"/>
              <a:t>jatropha</a:t>
            </a:r>
            <a:r>
              <a:rPr lang="es-ES" sz="2400" dirty="0" smtClean="0"/>
              <a:t>)</a:t>
            </a:r>
          </a:p>
          <a:p>
            <a:pPr algn="just" eaLnBrk="1" hangingPunct="1">
              <a:buFont typeface="Arial" pitchFamily="34" charset="0"/>
              <a:buChar char="•"/>
            </a:pPr>
            <a:r>
              <a:rPr lang="es-ES" sz="2400" dirty="0" smtClean="0"/>
              <a:t>Aceites comestibles usados o grasas animales.</a:t>
            </a:r>
          </a:p>
          <a:p>
            <a:pPr algn="just" eaLnBrk="1" hangingPunct="1">
              <a:buFont typeface="Arial" pitchFamily="34" charset="0"/>
              <a:buChar char="•"/>
            </a:pPr>
            <a:r>
              <a:rPr lang="es-ES" sz="2400" dirty="0" smtClean="0"/>
              <a:t>Aceites a partir </a:t>
            </a:r>
            <a:r>
              <a:rPr lang="es-ES" sz="2400" dirty="0" err="1" smtClean="0"/>
              <a:t>microalgas</a:t>
            </a:r>
            <a:r>
              <a:rPr lang="es-ES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30</a:t>
            </a:fld>
            <a:endParaRPr lang="es-CL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25" y="476250"/>
            <a:ext cx="676275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Sistemas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de </a:t>
            </a:r>
            <a:r>
              <a:rPr lang="en-US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Producción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6640" name="Picture 16" descr="2005728145568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928802"/>
            <a:ext cx="24003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18" descr="homestar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775200"/>
            <a:ext cx="3133725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17" descr="http://www.aquaculturewales.com/media/Microalgae%20cultures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4071934" y="2285992"/>
            <a:ext cx="176371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19" descr="VI_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000240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es-ES" smtClean="0"/>
              <a:t>Estanques abiertos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es-ES" sz="2000" b="1" dirty="0" smtClean="0"/>
              <a:t>Rendimientos: 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0,025 kg/m</a:t>
            </a:r>
            <a:r>
              <a:rPr lang="es-ES" sz="2000" baseline="30000" dirty="0" smtClean="0"/>
              <a:t>2</a:t>
            </a:r>
            <a:r>
              <a:rPr lang="es-ES" sz="2000" dirty="0" smtClean="0"/>
              <a:t>/día (82 ton/ha/año)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Máxima concentración de biomasa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s-ES" sz="2000" dirty="0" smtClean="0"/>
              <a:t>	1 kg/m</a:t>
            </a:r>
            <a:r>
              <a:rPr lang="es-ES" sz="2000" baseline="30000" dirty="0" smtClean="0"/>
              <a:t>3</a:t>
            </a:r>
            <a:r>
              <a:rPr lang="es-ES" sz="2000" dirty="0" smtClean="0"/>
              <a:t> (0.5 kg/m3 típica)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endParaRPr lang="es-ES" sz="2000" b="1" dirty="0" smtClean="0"/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s-ES" sz="2000" b="1" dirty="0" smtClean="0"/>
              <a:t>Ventajas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Bajo costo de capital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Única tecnología probada a gran escala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Mantiene cultivos específicos de </a:t>
            </a:r>
            <a:r>
              <a:rPr lang="es-ES" sz="2000" dirty="0" err="1" smtClean="0"/>
              <a:t>extremófilos</a:t>
            </a:r>
            <a:endParaRPr lang="es-ES" sz="2000" dirty="0" smtClean="0"/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75363" y="9525"/>
            <a:ext cx="2808288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ArielPonds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214818"/>
            <a:ext cx="22923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es-ES" smtClean="0"/>
              <a:t>Estanques abiertos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s-ES" sz="2000" b="1" dirty="0" smtClean="0"/>
              <a:t>Desventajas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Permite la contaminación de los cultivos específicos con las especies/tipos locales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Potencial de pérdida/migración de los OGM [organismos genéticamente modificados]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Sensible al clima 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Pérdida de agua por evaporación/percolación</a:t>
            </a:r>
          </a:p>
        </p:txBody>
      </p:sp>
      <p:pic>
        <p:nvPicPr>
          <p:cNvPr id="5" name="Picture 14" descr="ArielPond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214818"/>
            <a:ext cx="22923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" smtClean="0"/>
              <a:t>Fotobiorreactores</a:t>
            </a:r>
          </a:p>
        </p:txBody>
      </p:sp>
      <p:pic>
        <p:nvPicPr>
          <p:cNvPr id="5427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844675"/>
            <a:ext cx="314166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202238" y="1863725"/>
            <a:ext cx="15113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3933825"/>
            <a:ext cx="28082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Atributos de los fotobiorreactores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es-ES" sz="2000" dirty="0" smtClean="0"/>
              <a:t>Rendimientos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Productividad probada de biomasa 1.535 kg/m</a:t>
            </a:r>
            <a:r>
              <a:rPr lang="es-ES" sz="2000" baseline="30000" dirty="0" smtClean="0"/>
              <a:t>3</a:t>
            </a:r>
            <a:r>
              <a:rPr lang="es-ES" sz="2000" dirty="0" smtClean="0"/>
              <a:t>/día(158 ton/ha/año)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Concentración de biomasa 4 kg/m</a:t>
            </a:r>
            <a:r>
              <a:rPr lang="es-ES" sz="2000" baseline="30000" dirty="0" smtClean="0"/>
              <a:t>3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s-ES" sz="2000" dirty="0" smtClean="0"/>
              <a:t>Ventajas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Permitan el crecimiento de los cultivos específicos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Permite el control ambiental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Existe potencial para tasas de crecimiento más altas (en área de superficie extendida y/o alta turbulencia)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Atributos de los fotobiorreactores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s-ES" sz="2000" dirty="0" smtClean="0"/>
              <a:t>Desventajas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Potencial para alto costo de capital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Potencial para alto costo de energía</a:t>
            </a:r>
          </a:p>
          <a:p>
            <a:pPr eaLnBrk="1" hangingPunct="1">
              <a:lnSpc>
                <a:spcPct val="80000"/>
              </a:lnSpc>
            </a:pPr>
            <a:r>
              <a:rPr lang="es-ES" sz="2000" dirty="0" smtClean="0"/>
              <a:t>Producción de bajo costo no ha sido demostrada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37</a:t>
            </a:fld>
            <a:endParaRPr lang="es-CL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1000125"/>
            <a:ext cx="78867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4000" dirty="0" smtClean="0"/>
              <a:t>¿Qué se hace en Chile en el área </a:t>
            </a:r>
            <a:r>
              <a:rPr lang="es-ES" sz="4000" dirty="0" smtClean="0"/>
              <a:t>Biodiesel de algas?</a:t>
            </a:r>
            <a:endParaRPr lang="es-ES" sz="4000" dirty="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s-ES" dirty="0" smtClean="0"/>
              <a:t>Innova </a:t>
            </a:r>
            <a:r>
              <a:rPr lang="es-ES" dirty="0" err="1" smtClean="0"/>
              <a:t>Corfo</a:t>
            </a:r>
            <a:r>
              <a:rPr lang="es-ES" dirty="0" smtClean="0"/>
              <a:t> financia 2 consorcios en esa área:</a:t>
            </a:r>
          </a:p>
          <a:p>
            <a:r>
              <a:rPr lang="es-ES" sz="2000" dirty="0" smtClean="0"/>
              <a:t>El consorcio </a:t>
            </a:r>
            <a:r>
              <a:rPr lang="es-ES" sz="2000" dirty="0" err="1" smtClean="0"/>
              <a:t>Algafuels</a:t>
            </a:r>
            <a:r>
              <a:rPr lang="es-ES" sz="2000" dirty="0" smtClean="0"/>
              <a:t> está formado por la Empresa Eléctrica del Norte Grande, Copec, </a:t>
            </a:r>
            <a:r>
              <a:rPr lang="es-ES" sz="2000" dirty="0" err="1" smtClean="0"/>
              <a:t>Bioscany</a:t>
            </a:r>
            <a:r>
              <a:rPr lang="es-ES" sz="2000" dirty="0" smtClean="0"/>
              <a:t> y Pontificia Universidad Católica del Chile, además de la Universidad de Concepción como socia en el </a:t>
            </a:r>
            <a:r>
              <a:rPr lang="es-ES" sz="2000" dirty="0" smtClean="0"/>
              <a:t>desarrollo tecnológico</a:t>
            </a:r>
            <a:r>
              <a:rPr lang="es-ES" sz="2000" dirty="0" smtClean="0"/>
              <a:t>.</a:t>
            </a:r>
            <a:r>
              <a:rPr lang="es-ES" dirty="0" smtClean="0"/>
              <a:t> </a:t>
            </a:r>
          </a:p>
          <a:p>
            <a:r>
              <a:rPr lang="es-ES" sz="2000" dirty="0" smtClean="0"/>
              <a:t>BAL </a:t>
            </a:r>
            <a:r>
              <a:rPr lang="es-ES" sz="2000" dirty="0" err="1" smtClean="0"/>
              <a:t>Biofuels</a:t>
            </a:r>
            <a:r>
              <a:rPr lang="es-ES" sz="2000" dirty="0" smtClean="0"/>
              <a:t> S.A consorcio formado por </a:t>
            </a:r>
            <a:r>
              <a:rPr lang="es-ES" sz="2000" dirty="0" err="1" smtClean="0"/>
              <a:t>Bal</a:t>
            </a:r>
            <a:r>
              <a:rPr lang="es-ES" sz="2000" dirty="0" smtClean="0"/>
              <a:t> Chile, </a:t>
            </a:r>
            <a:r>
              <a:rPr lang="es-ES" sz="2000" dirty="0" err="1" smtClean="0"/>
              <a:t>Enap</a:t>
            </a:r>
            <a:r>
              <a:rPr lang="es-ES" sz="2000" dirty="0" smtClean="0"/>
              <a:t>, I-Mar, Universidad de Los Lagos y </a:t>
            </a:r>
            <a:r>
              <a:rPr lang="es-ES" sz="2000" dirty="0" err="1" smtClean="0"/>
              <a:t>Bio</a:t>
            </a:r>
            <a:r>
              <a:rPr lang="es-ES" sz="2000" dirty="0" smtClean="0"/>
              <a:t> </a:t>
            </a:r>
            <a:r>
              <a:rPr lang="es-ES" sz="2000" dirty="0" err="1" smtClean="0"/>
              <a:t>Architecture</a:t>
            </a:r>
            <a:r>
              <a:rPr lang="es-ES" sz="2000" dirty="0" smtClean="0"/>
              <a:t> </a:t>
            </a:r>
            <a:r>
              <a:rPr lang="es-ES" sz="2000" dirty="0" err="1" smtClean="0"/>
              <a:t>Lab</a:t>
            </a:r>
            <a:r>
              <a:rPr lang="es-ES" sz="2000" dirty="0" smtClean="0"/>
              <a:t>. es el BAL </a:t>
            </a:r>
            <a:r>
              <a:rPr lang="es-ES" sz="2000" dirty="0" err="1" smtClean="0"/>
              <a:t>Biofuels</a:t>
            </a:r>
            <a:r>
              <a:rPr lang="es-ES" sz="2000" dirty="0" smtClean="0"/>
              <a:t> S.A. (</a:t>
            </a:r>
            <a:r>
              <a:rPr lang="es-ES" sz="2000" dirty="0" err="1" smtClean="0"/>
              <a:t>Macrocystis</a:t>
            </a:r>
            <a:r>
              <a:rPr lang="es-ES" sz="2000" dirty="0" smtClean="0"/>
              <a:t> </a:t>
            </a:r>
            <a:r>
              <a:rPr lang="es-ES" sz="2000" dirty="0" err="1" smtClean="0"/>
              <a:t>pyrifera</a:t>
            </a:r>
            <a:r>
              <a:rPr lang="es-ES" sz="2000" dirty="0" smtClean="0"/>
              <a:t>).</a:t>
            </a:r>
            <a:endParaRPr lang="es-E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39</a:t>
            </a:fld>
            <a:endParaRPr lang="es-CL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57158" y="1928802"/>
            <a:ext cx="8229600" cy="11430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b="1" dirty="0" smtClean="0">
                <a:solidFill>
                  <a:schemeClr val="accent2"/>
                </a:solidFill>
                <a:ea typeface="굴림" pitchFamily="34" charset="-127"/>
              </a:rPr>
              <a:t>Producción de Biodiesel de primera generación en Sudamérica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Marco Regulatorio</a:t>
            </a:r>
            <a:endParaRPr lang="es-ES" b="1" dirty="0">
              <a:solidFill>
                <a:schemeClr val="accent2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4</a:t>
            </a:fld>
            <a:endParaRPr lang="es-CL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Caso de Chile</a:t>
            </a:r>
            <a:endParaRPr lang="es-CL" b="1" dirty="0">
              <a:solidFill>
                <a:schemeClr val="accent2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35D67A-C5B4-43A2-ACD3-35C1FD5DA9FD}" type="slidenum">
              <a:rPr lang="es-CL" smtClean="0"/>
              <a:pPr>
                <a:defRPr/>
              </a:pPr>
              <a:t>40</a:t>
            </a:fld>
            <a:endParaRPr lang="es-CL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41</a:t>
            </a:fld>
            <a:endParaRPr lang="es-CL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7848872" cy="465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42</a:t>
            </a:fld>
            <a:endParaRPr lang="es-CL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876300"/>
            <a:ext cx="7239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43</a:t>
            </a:fld>
            <a:endParaRPr lang="es-CL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538163"/>
            <a:ext cx="68961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Características de Biodiesel producido</a:t>
            </a:r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44</a:t>
            </a:fld>
            <a:endParaRPr lang="es-CL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91105"/>
            <a:ext cx="8136904" cy="53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Caso </a:t>
            </a:r>
            <a:r>
              <a:rPr lang="es-CL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de Argentina</a:t>
            </a:r>
            <a:endParaRPr lang="es-CL" b="1" dirty="0">
              <a:solidFill>
                <a:schemeClr val="accent2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35D67A-C5B4-43A2-ACD3-35C1FD5DA9FD}" type="slidenum">
              <a:rPr lang="es-CL" smtClean="0"/>
              <a:pPr>
                <a:defRPr/>
              </a:pPr>
              <a:t>45</a:t>
            </a:fld>
            <a:endParaRPr lang="es-CL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46</a:t>
            </a:fld>
            <a:endParaRPr lang="es-C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675" y="332656"/>
            <a:ext cx="8210651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47</a:t>
            </a:fld>
            <a:endParaRPr lang="es-CL"/>
          </a:p>
        </p:txBody>
      </p:sp>
      <p:sp>
        <p:nvSpPr>
          <p:cNvPr id="4" name="3 CuadroTexto"/>
          <p:cNvSpPr txBox="1"/>
          <p:nvPr/>
        </p:nvSpPr>
        <p:spPr>
          <a:xfrm>
            <a:off x="755576" y="260648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En base a aceites de </a:t>
            </a:r>
            <a:r>
              <a:rPr lang="es-CL" sz="2400" b="1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Jatropha</a:t>
            </a:r>
            <a:r>
              <a:rPr lang="es-CL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curca</a:t>
            </a:r>
            <a:endParaRPr lang="es-CL" sz="24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2653" y="1124744"/>
            <a:ext cx="3991347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47529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48</a:t>
            </a:fld>
            <a:endParaRPr lang="es-C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863" y="623888"/>
            <a:ext cx="753427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Caso de </a:t>
            </a:r>
            <a:r>
              <a:rPr lang="es-CL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Brasil</a:t>
            </a:r>
            <a:endParaRPr lang="es-CL" b="1" dirty="0">
              <a:solidFill>
                <a:schemeClr val="accent2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35D67A-C5B4-43A2-ACD3-35C1FD5DA9FD}" type="slidenum">
              <a:rPr lang="es-CL" smtClean="0"/>
              <a:pPr>
                <a:defRPr/>
              </a:pPr>
              <a:t>49</a:t>
            </a:fld>
            <a:endParaRPr lang="es-C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5</a:t>
            </a:fld>
            <a:endParaRPr lang="es-CL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23888"/>
            <a:ext cx="792480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50</a:t>
            </a:fld>
            <a:endParaRPr lang="es-CL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42913"/>
            <a:ext cx="7772400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51</a:t>
            </a:fld>
            <a:endParaRPr lang="es-CL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1194"/>
            <a:ext cx="7848872" cy="602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Resumiendo</a:t>
            </a:r>
            <a:endParaRPr lang="es-CL" b="1" dirty="0">
              <a:solidFill>
                <a:schemeClr val="accent2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35D67A-C5B4-43A2-ACD3-35C1FD5DA9FD}" type="slidenum">
              <a:rPr lang="es-CL" smtClean="0"/>
              <a:pPr>
                <a:defRPr/>
              </a:pPr>
              <a:t>52</a:t>
            </a:fld>
            <a:endParaRPr lang="es-CL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53</a:t>
            </a:fld>
            <a:endParaRPr lang="es-CL"/>
          </a:p>
        </p:txBody>
      </p:sp>
      <p:sp>
        <p:nvSpPr>
          <p:cNvPr id="4" name="3 Rectángulo"/>
          <p:cNvSpPr/>
          <p:nvPr/>
        </p:nvSpPr>
        <p:spPr>
          <a:xfrm>
            <a:off x="857224" y="928670"/>
            <a:ext cx="72866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u="sng" dirty="0" smtClean="0"/>
              <a:t>RESUMIENDO</a:t>
            </a:r>
          </a:p>
          <a:p>
            <a:pPr algn="ctr"/>
            <a:endParaRPr lang="es-ES" b="1" u="sng" dirty="0" smtClean="0"/>
          </a:p>
          <a:p>
            <a:r>
              <a:rPr lang="es-ES" dirty="0" smtClean="0"/>
              <a:t>Ventajas: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Reduce </a:t>
            </a:r>
            <a:r>
              <a:rPr lang="es-ES" dirty="0" smtClean="0"/>
              <a:t>los contaminadores atmosféricos más graves (partículas, </a:t>
            </a:r>
            <a:r>
              <a:rPr lang="es-ES" dirty="0" smtClean="0"/>
              <a:t>tóxicos del </a:t>
            </a:r>
            <a:r>
              <a:rPr lang="es-ES" dirty="0" smtClean="0"/>
              <a:t>aire de CO, hidrocarbonatos</a:t>
            </a:r>
            <a:r>
              <a:rPr lang="es-ES" dirty="0" smtClean="0"/>
              <a:t>);</a:t>
            </a:r>
          </a:p>
          <a:p>
            <a:pPr lvl="1"/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El </a:t>
            </a:r>
            <a:r>
              <a:rPr lang="es-ES" dirty="0" smtClean="0"/>
              <a:t>oxígeno </a:t>
            </a:r>
            <a:r>
              <a:rPr lang="es-ES" dirty="0" smtClean="0"/>
              <a:t>suplementado </a:t>
            </a:r>
            <a:r>
              <a:rPr lang="es-ES" dirty="0" smtClean="0"/>
              <a:t>en el biodiesel </a:t>
            </a:r>
            <a:r>
              <a:rPr lang="es-ES" dirty="0" smtClean="0"/>
              <a:t>permite una </a:t>
            </a:r>
            <a:r>
              <a:rPr lang="es-ES" dirty="0" smtClean="0"/>
              <a:t>combustión más completa. </a:t>
            </a: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r>
              <a:rPr lang="es-ES" dirty="0" smtClean="0"/>
              <a:t>Desventajas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 Emisiones </a:t>
            </a:r>
            <a:r>
              <a:rPr lang="es-ES" dirty="0" smtClean="0"/>
              <a:t>de </a:t>
            </a:r>
            <a:r>
              <a:rPr lang="es-ES" dirty="0" err="1" smtClean="0"/>
              <a:t>NOx</a:t>
            </a:r>
            <a:r>
              <a:rPr lang="es-ES" dirty="0" smtClean="0"/>
              <a:t> son </a:t>
            </a:r>
            <a:r>
              <a:rPr lang="es-ES" dirty="0" smtClean="0"/>
              <a:t>más elevadas </a:t>
            </a:r>
            <a:r>
              <a:rPr lang="es-ES" dirty="0" smtClean="0"/>
              <a:t>en comparación con el diesel convencional. </a:t>
            </a:r>
            <a:endParaRPr lang="es-ES" dirty="0" smtClean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54</a:t>
            </a:fld>
            <a:endParaRPr lang="es-CL" dirty="0"/>
          </a:p>
        </p:txBody>
      </p:sp>
      <p:sp>
        <p:nvSpPr>
          <p:cNvPr id="3" name="2 Rectángulo"/>
          <p:cNvSpPr/>
          <p:nvPr/>
        </p:nvSpPr>
        <p:spPr>
          <a:xfrm>
            <a:off x="428596" y="357166"/>
            <a:ext cx="792961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u="sng" dirty="0" smtClean="0"/>
              <a:t>Aspecto a mejorar</a:t>
            </a:r>
          </a:p>
          <a:p>
            <a:endParaRPr lang="es-ES" dirty="0" smtClean="0"/>
          </a:p>
          <a:p>
            <a:pPr lvl="1" algn="just">
              <a:buFont typeface="Arial" pitchFamily="34" charset="0"/>
              <a:buChar char="•"/>
            </a:pPr>
            <a:r>
              <a:rPr lang="es-ES" dirty="0" smtClean="0"/>
              <a:t>Su </a:t>
            </a:r>
            <a:r>
              <a:rPr lang="es-ES" dirty="0" smtClean="0"/>
              <a:t>producción es dependiente de la disponibilidad de </a:t>
            </a:r>
            <a:r>
              <a:rPr lang="es-ES" dirty="0" smtClean="0"/>
              <a:t>cultivos oleaginosos pudiendo ser consideradas </a:t>
            </a:r>
            <a:r>
              <a:rPr lang="es-ES" dirty="0" smtClean="0"/>
              <a:t>competidoras a </a:t>
            </a:r>
            <a:r>
              <a:rPr lang="es-ES" dirty="0" smtClean="0"/>
              <a:t>la producción </a:t>
            </a:r>
            <a:r>
              <a:rPr lang="es-ES" dirty="0" smtClean="0"/>
              <a:t>de alimentos; </a:t>
            </a:r>
            <a:endParaRPr lang="es-ES" dirty="0" smtClean="0"/>
          </a:p>
          <a:p>
            <a:pPr lvl="1"/>
            <a:endParaRPr lang="es-ES" dirty="0" smtClean="0"/>
          </a:p>
          <a:p>
            <a:pPr lvl="1" algn="just">
              <a:buFont typeface="Arial" pitchFamily="34" charset="0"/>
              <a:buChar char="•"/>
            </a:pPr>
            <a:r>
              <a:rPr lang="es-ES" dirty="0" smtClean="0"/>
              <a:t>L</a:t>
            </a:r>
            <a:r>
              <a:rPr lang="es-ES" dirty="0" smtClean="0"/>
              <a:t>a </a:t>
            </a:r>
            <a:r>
              <a:rPr lang="es-ES" dirty="0" smtClean="0"/>
              <a:t>calidad del biodiesel está directamente relacionada </a:t>
            </a:r>
            <a:r>
              <a:rPr lang="es-ES" dirty="0" smtClean="0"/>
              <a:t>a la </a:t>
            </a:r>
            <a:r>
              <a:rPr lang="es-ES" dirty="0" smtClean="0"/>
              <a:t>composición de la materia </a:t>
            </a:r>
            <a:r>
              <a:rPr lang="es-ES" dirty="0" smtClean="0"/>
              <a:t>prima (algunos aceites </a:t>
            </a:r>
            <a:r>
              <a:rPr lang="es-ES" dirty="0" smtClean="0"/>
              <a:t>tiene problemas de </a:t>
            </a:r>
            <a:r>
              <a:rPr lang="es-ES" dirty="0" smtClean="0"/>
              <a:t>viscosidad a </a:t>
            </a:r>
            <a:r>
              <a:rPr lang="es-ES" dirty="0" smtClean="0"/>
              <a:t>bajas temperaturas</a:t>
            </a:r>
            <a:r>
              <a:rPr lang="es-ES" dirty="0" smtClean="0"/>
              <a:t>;</a:t>
            </a:r>
          </a:p>
          <a:p>
            <a:pPr lvl="1"/>
            <a:endParaRPr lang="es-ES" dirty="0" smtClean="0"/>
          </a:p>
          <a:p>
            <a:pPr lvl="1" algn="just">
              <a:buFont typeface="Arial" pitchFamily="34" charset="0"/>
              <a:buChar char="•"/>
            </a:pPr>
            <a:r>
              <a:rPr lang="es-ES" dirty="0" smtClean="0"/>
              <a:t>Los procesos </a:t>
            </a:r>
            <a:r>
              <a:rPr lang="es-ES" dirty="0" smtClean="0"/>
              <a:t>de </a:t>
            </a:r>
            <a:r>
              <a:rPr lang="es-ES" dirty="0" err="1" smtClean="0"/>
              <a:t>transesterificación</a:t>
            </a:r>
            <a:r>
              <a:rPr lang="es-ES" dirty="0" smtClean="0"/>
              <a:t> y purificación del aceite consumen </a:t>
            </a:r>
            <a:r>
              <a:rPr lang="es-ES" dirty="0" smtClean="0"/>
              <a:t>razonablemente energía</a:t>
            </a:r>
            <a:r>
              <a:rPr lang="es-ES" dirty="0" smtClean="0"/>
              <a:t>, lo que vuelve el balance energético del biodiesel poco ventajoso; </a:t>
            </a:r>
            <a:endParaRPr lang="es-ES" dirty="0" smtClean="0"/>
          </a:p>
          <a:p>
            <a:pPr lvl="1"/>
            <a:endParaRPr lang="es-ES" dirty="0" smtClean="0"/>
          </a:p>
          <a:p>
            <a:pPr lvl="1" algn="just">
              <a:buFont typeface="Arial" pitchFamily="34" charset="0"/>
              <a:buChar char="•"/>
            </a:pPr>
            <a:r>
              <a:rPr lang="es-ES" dirty="0" smtClean="0"/>
              <a:t>Metanol </a:t>
            </a:r>
            <a:r>
              <a:rPr lang="es-ES" dirty="0" smtClean="0"/>
              <a:t>es un solvente de origen fósil, producido del gas natural, lo que vuelve </a:t>
            </a:r>
            <a:r>
              <a:rPr lang="es-ES" dirty="0" smtClean="0"/>
              <a:t>el biodiesel </a:t>
            </a:r>
            <a:r>
              <a:rPr lang="es-ES" dirty="0" smtClean="0"/>
              <a:t>metílico un combustible no completamente renovable y de </a:t>
            </a:r>
            <a:r>
              <a:rPr lang="es-ES" dirty="0" smtClean="0"/>
              <a:t>manipulación peligrosa;</a:t>
            </a:r>
          </a:p>
          <a:p>
            <a:pPr lvl="1"/>
            <a:endParaRPr lang="es-ES" dirty="0" smtClean="0"/>
          </a:p>
          <a:p>
            <a:pPr lvl="1" algn="just">
              <a:buFont typeface="Arial" pitchFamily="34" charset="0"/>
              <a:buChar char="•"/>
            </a:pPr>
            <a:r>
              <a:rPr lang="es-ES" dirty="0" smtClean="0"/>
              <a:t> La glicerina </a:t>
            </a:r>
            <a:r>
              <a:rPr lang="es-ES" dirty="0" smtClean="0"/>
              <a:t>formada en la reacción de </a:t>
            </a:r>
            <a:r>
              <a:rPr lang="es-ES" dirty="0" err="1" smtClean="0"/>
              <a:t>transesterificación</a:t>
            </a:r>
            <a:r>
              <a:rPr lang="es-ES" dirty="0" smtClean="0"/>
              <a:t>, </a:t>
            </a:r>
            <a:r>
              <a:rPr lang="es-ES" dirty="0" smtClean="0"/>
              <a:t>podría </a:t>
            </a:r>
            <a:r>
              <a:rPr lang="es-ES" dirty="0" smtClean="0"/>
              <a:t>volverse un problema, caso que aumente la producción de </a:t>
            </a:r>
            <a:r>
              <a:rPr lang="es-ES" dirty="0" smtClean="0"/>
              <a:t>este biocombustible</a:t>
            </a:r>
            <a:r>
              <a:rPr lang="es-ES" dirty="0" smtClean="0"/>
              <a:t>. </a:t>
            </a:r>
            <a:endParaRPr lang="es-E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55</a:t>
            </a:fld>
            <a:endParaRPr lang="es-CL"/>
          </a:p>
        </p:txBody>
      </p:sp>
      <p:sp>
        <p:nvSpPr>
          <p:cNvPr id="3" name="2 Rectángulo"/>
          <p:cNvSpPr/>
          <p:nvPr/>
        </p:nvSpPr>
        <p:spPr>
          <a:xfrm>
            <a:off x="539552" y="692696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b="1" dirty="0" smtClean="0"/>
              <a:t>REFERENCIAS</a:t>
            </a:r>
          </a:p>
          <a:p>
            <a:r>
              <a:rPr lang="es-CL" dirty="0" smtClean="0"/>
              <a:t>Cristina Machado (2010) Situación de los Biocombustibles de 2da y 3era Generación en América Latina y Caribe </a:t>
            </a:r>
            <a:r>
              <a:rPr lang="es-CL" dirty="0" smtClean="0"/>
              <a:t>.</a:t>
            </a:r>
          </a:p>
          <a:p>
            <a:endParaRPr lang="es-CL" dirty="0" smtClean="0"/>
          </a:p>
          <a:p>
            <a:r>
              <a:rPr lang="es-CL" dirty="0" smtClean="0"/>
              <a:t>David </a:t>
            </a:r>
            <a:r>
              <a:rPr lang="es-CL" dirty="0" err="1" smtClean="0"/>
              <a:t>Mousdale</a:t>
            </a:r>
            <a:r>
              <a:rPr lang="es-CL" dirty="0" smtClean="0"/>
              <a:t>  (2008) </a:t>
            </a:r>
            <a:r>
              <a:rPr lang="es-CL" dirty="0" err="1" smtClean="0"/>
              <a:t>Biofuels</a:t>
            </a:r>
            <a:r>
              <a:rPr lang="es-CL" dirty="0" smtClean="0"/>
              <a:t>, CRC </a:t>
            </a:r>
            <a:r>
              <a:rPr lang="es-CL" dirty="0" err="1" smtClean="0"/>
              <a:t>Press</a:t>
            </a:r>
            <a:r>
              <a:rPr lang="es-CL" dirty="0" smtClean="0"/>
              <a:t>.</a:t>
            </a:r>
            <a:endParaRPr lang="es-CL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6</a:t>
            </a:fld>
            <a:endParaRPr lang="es-CL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457200" y="0"/>
            <a:ext cx="8229600" cy="98072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Especificaciones para el Diesel</a:t>
            </a:r>
            <a:endParaRPr kumimoji="0" lang="es-CL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6"/>
            <a:ext cx="559117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785918" y="2786058"/>
            <a:ext cx="2928958" cy="142876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7</a:t>
            </a:fld>
            <a:endParaRPr lang="es-CL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59817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5085184"/>
            <a:ext cx="55245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6E684-5DA3-4A28-8383-0B4CAC65B751}" type="slidenum">
              <a:rPr lang="es-CL" smtClean="0"/>
              <a:pPr>
                <a:defRPr/>
              </a:pPr>
              <a:t>8</a:t>
            </a:fld>
            <a:endParaRPr lang="es-CL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709613"/>
            <a:ext cx="881062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Elipse"/>
          <p:cNvSpPr/>
          <p:nvPr/>
        </p:nvSpPr>
        <p:spPr>
          <a:xfrm>
            <a:off x="5786446" y="3000372"/>
            <a:ext cx="428628" cy="2143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Elipse"/>
          <p:cNvSpPr/>
          <p:nvPr/>
        </p:nvSpPr>
        <p:spPr>
          <a:xfrm>
            <a:off x="5786446" y="2643182"/>
            <a:ext cx="428628" cy="2143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Elipse"/>
          <p:cNvSpPr/>
          <p:nvPr/>
        </p:nvSpPr>
        <p:spPr>
          <a:xfrm>
            <a:off x="5786446" y="2071678"/>
            <a:ext cx="428628" cy="2143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CuadroTexto"/>
          <p:cNvSpPr txBox="1"/>
          <p:nvPr/>
        </p:nvSpPr>
        <p:spPr>
          <a:xfrm>
            <a:off x="642910" y="600076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Proceso simple de producir.</a:t>
            </a:r>
            <a:endParaRPr lang="es-ES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43438" y="6000768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Proceso complejo y con alta demanda de energía.</a:t>
            </a:r>
            <a:endParaRPr lang="es-E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Materias primas</a:t>
            </a:r>
            <a:br>
              <a:rPr lang="es-ES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</a:br>
            <a:r>
              <a:rPr lang="es-ES" b="1" dirty="0" smtClean="0">
                <a:solidFill>
                  <a:schemeClr val="accent2"/>
                </a:solidFill>
                <a:latin typeface="Arial" pitchFamily="34" charset="0"/>
                <a:ea typeface="굴림" pitchFamily="34" charset="-127"/>
                <a:cs typeface="+mn-cs"/>
              </a:rPr>
              <a:t>Producción de aceite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E17A-9454-425E-9ADA-938B1C5B157B}" type="slidenum">
              <a:rPr lang="es-CL" smtClean="0"/>
              <a:pPr>
                <a:defRPr/>
              </a:pPr>
              <a:t>9</a:t>
            </a:fld>
            <a:endParaRPr lang="es-CL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</TotalTime>
  <Words>1183</Words>
  <Application>Microsoft Office PowerPoint</Application>
  <PresentationFormat>Presentación en pantalla (4:3)</PresentationFormat>
  <Paragraphs>231</Paragraphs>
  <Slides>55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55</vt:i4>
      </vt:variant>
    </vt:vector>
  </HeadingPairs>
  <TitlesOfParts>
    <vt:vector size="56" baseType="lpstr">
      <vt:lpstr>Tema de Office</vt:lpstr>
      <vt:lpstr>Diapositiva 1</vt:lpstr>
      <vt:lpstr>Diapositiva 2</vt:lpstr>
      <vt:lpstr>BIODIESEL (desde aceites)</vt:lpstr>
      <vt:lpstr>Marco Regulatorio</vt:lpstr>
      <vt:lpstr>Diapositiva 5</vt:lpstr>
      <vt:lpstr>Diapositiva 6</vt:lpstr>
      <vt:lpstr>Diapositiva 7</vt:lpstr>
      <vt:lpstr>Diapositiva 8</vt:lpstr>
      <vt:lpstr>Materias primas Producción de aceite </vt:lpstr>
      <vt:lpstr>Producción de aceite por Ha por año</vt:lpstr>
      <vt:lpstr>Contenido de ácidos grasos según tipo de aceite</vt:lpstr>
      <vt:lpstr>Proceso 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Biodiesel a partir de microalgas</vt:lpstr>
      <vt:lpstr>¿Qué son las microalgas?</vt:lpstr>
      <vt:lpstr>Cepas</vt:lpstr>
      <vt:lpstr>Rendimiento de aceites en microalgas</vt:lpstr>
      <vt:lpstr>Diapositiva 26</vt:lpstr>
      <vt:lpstr>Productividad</vt:lpstr>
      <vt:lpstr>Producción anual de aceites </vt:lpstr>
      <vt:lpstr>Diapositiva 29</vt:lpstr>
      <vt:lpstr>Diapositiva 30</vt:lpstr>
      <vt:lpstr>Sistemas de Producción</vt:lpstr>
      <vt:lpstr>Estanques abiertos</vt:lpstr>
      <vt:lpstr>Estanques abiertos</vt:lpstr>
      <vt:lpstr>Fotobiorreactores</vt:lpstr>
      <vt:lpstr>Atributos de los fotobiorreactores</vt:lpstr>
      <vt:lpstr>Atributos de los fotobiorreactores</vt:lpstr>
      <vt:lpstr>Diapositiva 37</vt:lpstr>
      <vt:lpstr>¿Qué se hace en Chile en el área Biodiesel de algas?</vt:lpstr>
      <vt:lpstr>Diapositiva 39</vt:lpstr>
      <vt:lpstr>Caso de Chile</vt:lpstr>
      <vt:lpstr>Diapositiva 41</vt:lpstr>
      <vt:lpstr>Diapositiva 42</vt:lpstr>
      <vt:lpstr>Diapositiva 43</vt:lpstr>
      <vt:lpstr>Características de Biodiesel producido</vt:lpstr>
      <vt:lpstr>Caso de Argentina</vt:lpstr>
      <vt:lpstr>Diapositiva 46</vt:lpstr>
      <vt:lpstr>Diapositiva 47</vt:lpstr>
      <vt:lpstr>Diapositiva 48</vt:lpstr>
      <vt:lpstr>Caso de Brasil</vt:lpstr>
      <vt:lpstr>Diapositiva 50</vt:lpstr>
      <vt:lpstr>Diapositiva 51</vt:lpstr>
      <vt:lpstr>Resumiendo</vt:lpstr>
      <vt:lpstr>Diapositiva 53</vt:lpstr>
      <vt:lpstr>Diapositiva 54</vt:lpstr>
      <vt:lpstr>Diapositiva 55</vt:lpstr>
    </vt:vector>
  </TitlesOfParts>
  <Company>Lab de Postgrado 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Talleres Regionales sobre Energías Renovables no-convencionales</dc:title>
  <dc:creator>Conde Mortal</dc:creator>
  <cp:lastModifiedBy>FCFM</cp:lastModifiedBy>
  <cp:revision>114</cp:revision>
  <dcterms:created xsi:type="dcterms:W3CDTF">2009-03-30T20:23:12Z</dcterms:created>
  <dcterms:modified xsi:type="dcterms:W3CDTF">2010-10-14T16:48:20Z</dcterms:modified>
</cp:coreProperties>
</file>