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2" r:id="rId3"/>
    <p:sldId id="271" r:id="rId4"/>
    <p:sldId id="272" r:id="rId5"/>
    <p:sldId id="266" r:id="rId6"/>
    <p:sldId id="267" r:id="rId7"/>
    <p:sldId id="268" r:id="rId8"/>
    <p:sldId id="269" r:id="rId9"/>
    <p:sldId id="258" r:id="rId10"/>
    <p:sldId id="259" r:id="rId11"/>
    <p:sldId id="260" r:id="rId12"/>
  </p:sldIdLst>
  <p:sldSz cx="9144000" cy="6858000" type="screen4x3"/>
  <p:notesSz cx="7315200" cy="96012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8603" autoAdjust="0"/>
    <p:restoredTop sz="94711" autoAdjust="0"/>
  </p:normalViewPr>
  <p:slideViewPr>
    <p:cSldViewPr>
      <p:cViewPr>
        <p:scale>
          <a:sx n="75" d="100"/>
          <a:sy n="75" d="100"/>
        </p:scale>
        <p:origin x="-7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AEFB42C-16EF-4C81-B897-A7A09BBA3C15}" type="datetimeFigureOut">
              <a:rPr lang="es-CL" smtClean="0"/>
              <a:pPr/>
              <a:t>21-04-2010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C85D03FD-5BAA-4A8A-87FD-8FCFB4F0DED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8188C9A-F8AF-4E13-9C5C-B8B07917D640}" type="datetimeFigureOut">
              <a:rPr lang="es-CL" smtClean="0"/>
              <a:pPr/>
              <a:t>21-04-2010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EF7D803-84A8-42D6-B4E0-33604D1DB295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7D93C-6BC8-4567-9431-F1FACFC2A3F9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AF8E9-D3A5-4CED-BE9C-5F2803298BDD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87C69-D0EA-4997-855D-884CD752898E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4E36D-0775-4A47-B8E8-3C06FDF772DB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214D71-AF7E-4ED6-88D3-8944DC16B458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CC157-3D39-4C8B-84E9-07B02DC27A6B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690F5-43EB-49AE-9BA3-02A6705C0472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968C79-8210-4062-B73D-31C316AD621D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4AE04-5778-4705-8144-0575B12CFB6E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8E7F3-D6A4-4FB7-9A0C-052B7011188D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D86BD-2940-45B9-BA91-592524449D62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C6C8E66-CC7D-46BF-AB21-519149F2EAC6}" type="datetime1">
              <a:rPr lang="es-CL" smtClean="0"/>
              <a:pPr/>
              <a:t>21-04-2010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21B592EE-CE77-4EE0-988D-8E4A9431022F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71940"/>
            <a:ext cx="6400800" cy="1600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s-CL" dirty="0" smtClean="0"/>
              <a:t>Minería MI3130</a:t>
            </a:r>
          </a:p>
          <a:p>
            <a:pPr algn="l"/>
            <a:r>
              <a:rPr lang="es-CL" dirty="0" smtClean="0"/>
              <a:t>Profesor: Julián Ortiz</a:t>
            </a:r>
          </a:p>
          <a:p>
            <a:pPr algn="l"/>
            <a:r>
              <a:rPr lang="es-CL" dirty="0" smtClean="0"/>
              <a:t>Profesores Auxiliares: Julio Díaz, Fernando Peirano, Marcelo Vargas, </a:t>
            </a:r>
            <a:r>
              <a:rPr lang="es-CL" dirty="0" smtClean="0"/>
              <a:t>Luis Felipe Orellana. </a:t>
            </a:r>
            <a:endParaRPr lang="es-CL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cap="all" dirty="0" smtClean="0"/>
              <a:t>Auxiliar 4: estimación de recursos</a:t>
            </a:r>
            <a:endParaRPr lang="es-CL" cap="al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Ejercicio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10</a:t>
            </a:fld>
            <a:endParaRPr lang="es-C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 smtClean="0"/>
              <a:t>Se tienen corridas de sondajes dispuestos en una malla de 50m X 50m.</a:t>
            </a:r>
          </a:p>
          <a:p>
            <a:r>
              <a:rPr lang="es-CL" dirty="0" smtClean="0"/>
              <a:t>Muestreos geológicos indican dos tipos de roca:</a:t>
            </a:r>
          </a:p>
          <a:p>
            <a:pPr lvl="1"/>
            <a:r>
              <a:rPr lang="es-CL" dirty="0" smtClean="0"/>
              <a:t>Roca “A” de densidad 3.0 [t/m³]</a:t>
            </a:r>
          </a:p>
          <a:p>
            <a:pPr lvl="1"/>
            <a:r>
              <a:rPr lang="es-CL" dirty="0" smtClean="0"/>
              <a:t>Roca “B” de densidad 2.5 [t/m³]</a:t>
            </a:r>
          </a:p>
          <a:p>
            <a:pPr>
              <a:buNone/>
            </a:pPr>
            <a:r>
              <a:rPr lang="es-CL" dirty="0" smtClean="0"/>
              <a:t>Se pide estimar Recurso Mineral (o recurso geológico), es decir tonelaje y ley media.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Vista en Planta y Sondajes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11</a:t>
            </a:fld>
            <a:endParaRPr lang="es-CL"/>
          </a:p>
        </p:txBody>
      </p:sp>
      <p:grpSp>
        <p:nvGrpSpPr>
          <p:cNvPr id="18" name="Group 17"/>
          <p:cNvGrpSpPr/>
          <p:nvPr/>
        </p:nvGrpSpPr>
        <p:grpSpPr>
          <a:xfrm>
            <a:off x="4786314" y="1500174"/>
            <a:ext cx="4000528" cy="4143404"/>
            <a:chOff x="0" y="0"/>
            <a:chExt cx="3314285" cy="3306668"/>
          </a:xfrm>
        </p:grpSpPr>
        <p:pic>
          <p:nvPicPr>
            <p:cNvPr id="19" name="Picture 1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3314285" cy="3306668"/>
            </a:xfrm>
            <a:prstGeom prst="rect">
              <a:avLst/>
            </a:prstGeom>
            <a:noFill/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422413" y="555599"/>
              <a:ext cx="819979" cy="158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rot="5400000">
              <a:off x="86139" y="1632340"/>
              <a:ext cx="841516" cy="3315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5"/>
            <p:cNvSpPr txBox="1"/>
            <p:nvPr/>
          </p:nvSpPr>
          <p:spPr>
            <a:xfrm>
              <a:off x="635816" y="574532"/>
              <a:ext cx="488674" cy="22363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L" sz="1100" dirty="0"/>
                <a:t>50m</a:t>
              </a:r>
            </a:p>
          </p:txBody>
        </p:sp>
        <p:sp>
          <p:nvSpPr>
            <p:cNvPr id="23" name="TextBox 6"/>
            <p:cNvSpPr txBox="1"/>
            <p:nvPr/>
          </p:nvSpPr>
          <p:spPr>
            <a:xfrm>
              <a:off x="517448" y="1543727"/>
              <a:ext cx="488674" cy="223630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s-CL" sz="1100" dirty="0"/>
                <a:t>50m</a:t>
              </a:r>
            </a:p>
          </p:txBody>
        </p:sp>
      </p:grp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500034" y="1523992"/>
          <a:ext cx="4013218" cy="4548214"/>
        </p:xfrm>
        <a:graphic>
          <a:graphicData uri="http://schemas.openxmlformats.org/drawingml/2006/table">
            <a:tbl>
              <a:tblPr/>
              <a:tblGrid>
                <a:gridCol w="1113801"/>
                <a:gridCol w="777892"/>
                <a:gridCol w="707175"/>
                <a:gridCol w="707175"/>
                <a:gridCol w="707175"/>
              </a:tblGrid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Profundidad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0-30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30-60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60-90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90-120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2.47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2.50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42"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DDHL-16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42852"/>
            <a:ext cx="7772400" cy="928694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/>
              <a:t>Códigos internacionales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12738" y="1428736"/>
            <a:ext cx="8229600" cy="4994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Char char="n"/>
              <a:defRPr/>
            </a:pPr>
            <a:r>
              <a:rPr lang="es-CL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Caso </a:t>
            </a:r>
            <a:r>
              <a:rPr lang="es-CL" sz="2800" kern="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Bre</a:t>
            </a:r>
            <a:r>
              <a:rPr lang="es-CL" sz="2800" kern="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-X</a:t>
            </a:r>
            <a:endParaRPr lang="en-US" sz="2800" kern="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7172" name="Picture 4" descr="billx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4143380"/>
            <a:ext cx="2409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x1"/>
          <p:cNvPicPr>
            <a:picLocks noChangeAspect="1" noChangeArrowheads="1"/>
          </p:cNvPicPr>
          <p:nvPr/>
        </p:nvPicPr>
        <p:blipFill>
          <a:blip r:embed="rId3">
            <a:lum bright="-12000" contrast="12000"/>
          </a:blip>
          <a:srcRect/>
          <a:stretch>
            <a:fillRect/>
          </a:stretch>
        </p:blipFill>
        <p:spPr bwMode="auto">
          <a:xfrm>
            <a:off x="285720" y="2786058"/>
            <a:ext cx="612864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571480"/>
            <a:ext cx="207944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2" y="1214422"/>
            <a:ext cx="227752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Recurso Mineral</a:t>
            </a:r>
            <a:r>
              <a:rPr lang="es-ES_tradnl" dirty="0" smtClean="0"/>
              <a:t>:</a:t>
            </a:r>
            <a:endParaRPr lang="es-ES_tradn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3</a:t>
            </a:fld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b="1" dirty="0" smtClean="0"/>
              <a:t>Concentración </a:t>
            </a:r>
            <a:r>
              <a:rPr lang="es-ES_tradnl" b="1" dirty="0" smtClean="0"/>
              <a:t>u ocurrencia de material de interés económico </a:t>
            </a:r>
            <a:r>
              <a:rPr lang="es-ES_tradnl" b="1" dirty="0" smtClean="0"/>
              <a:t>intrínseco en </a:t>
            </a:r>
            <a:r>
              <a:rPr lang="es-ES_tradnl" b="1" dirty="0" smtClean="0"/>
              <a:t>o sobre la corteza de la Tierra en forma y cantidad en que </a:t>
            </a:r>
            <a:r>
              <a:rPr lang="es-ES_tradnl" b="1" dirty="0" smtClean="0"/>
              <a:t>haya probabilidades </a:t>
            </a:r>
            <a:r>
              <a:rPr lang="es-ES_tradnl" b="1" dirty="0" smtClean="0"/>
              <a:t>razonables de una eventual extracción económica.</a:t>
            </a:r>
          </a:p>
          <a:p>
            <a:r>
              <a:rPr lang="es-ES_tradnl" dirty="0" smtClean="0"/>
              <a:t>La ubicación, cantidad, ley, características geológicas y continuidad </a:t>
            </a:r>
            <a:r>
              <a:rPr lang="es-ES_tradnl" dirty="0" smtClean="0"/>
              <a:t>de un </a:t>
            </a:r>
            <a:r>
              <a:rPr lang="es-ES_tradnl" dirty="0" smtClean="0"/>
              <a:t>Recurso Mineral son conocidas, estimadas o interpretadas a partir </a:t>
            </a:r>
            <a:r>
              <a:rPr lang="es-ES_tradnl" dirty="0" smtClean="0"/>
              <a:t>de evidencia </a:t>
            </a:r>
            <a:r>
              <a:rPr lang="es-ES_tradnl" dirty="0" smtClean="0"/>
              <a:t>y conocimientos específicos geológicos.</a:t>
            </a:r>
          </a:p>
          <a:p>
            <a:r>
              <a:rPr lang="es-ES_tradnl" dirty="0" smtClean="0"/>
              <a:t>Los Recursos Minerales se subdividen, en orden de confianza </a:t>
            </a:r>
            <a:r>
              <a:rPr lang="es-ES_tradnl" dirty="0" smtClean="0"/>
              <a:t>geológica ascendente</a:t>
            </a:r>
            <a:r>
              <a:rPr lang="es-ES_tradnl" dirty="0" smtClean="0"/>
              <a:t>, en categorías de </a:t>
            </a:r>
            <a:r>
              <a:rPr lang="es-ES_tradnl" b="1" dirty="0" smtClean="0"/>
              <a:t>Inferidos, Indicados y Medidos.</a:t>
            </a:r>
            <a:endParaRPr lang="es-ES_tradnl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4</a:t>
            </a:fld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1"/>
          </p:nvPr>
        </p:nvSpPr>
        <p:spPr>
          <a:xfrm>
            <a:off x="428596" y="1214422"/>
            <a:ext cx="8115328" cy="4695844"/>
          </a:xfrm>
        </p:spPr>
        <p:txBody>
          <a:bodyPr>
            <a:normAutofit fontScale="85000" lnSpcReduction="20000"/>
          </a:bodyPr>
          <a:lstStyle/>
          <a:p>
            <a:r>
              <a:rPr lang="es-ES_tradnl" b="1" dirty="0" smtClean="0"/>
              <a:t>Es la parte económicamente explotable de un Recurso Mineral </a:t>
            </a:r>
            <a:r>
              <a:rPr lang="es-ES_tradnl" b="1" dirty="0" smtClean="0"/>
              <a:t>Medido o </a:t>
            </a:r>
            <a:r>
              <a:rPr lang="es-ES_tradnl" b="1" dirty="0" smtClean="0"/>
              <a:t>Indicado</a:t>
            </a:r>
            <a:r>
              <a:rPr lang="es-ES_tradnl" dirty="0" smtClean="0"/>
              <a:t>. Incluye dilución de materiales y tolerancias por </a:t>
            </a:r>
            <a:r>
              <a:rPr lang="es-ES_tradnl" dirty="0" smtClean="0"/>
              <a:t>pérdidas que </a:t>
            </a:r>
            <a:r>
              <a:rPr lang="es-ES_tradnl" dirty="0" smtClean="0"/>
              <a:t>se puedan producir cuando se extraiga el material. Se </a:t>
            </a:r>
            <a:r>
              <a:rPr lang="es-ES_tradnl" dirty="0" smtClean="0"/>
              <a:t>han realizado </a:t>
            </a:r>
            <a:r>
              <a:rPr lang="es-ES_tradnl" dirty="0" smtClean="0"/>
              <a:t>las evaluaciones apropiadas, que pueden incluir estudios </a:t>
            </a:r>
            <a:r>
              <a:rPr lang="es-ES_tradnl" dirty="0" smtClean="0"/>
              <a:t>de factibilidad </a:t>
            </a:r>
            <a:r>
              <a:rPr lang="es-ES_tradnl" dirty="0" smtClean="0"/>
              <a:t>y contemplan la consideración de y modificación </a:t>
            </a:r>
            <a:r>
              <a:rPr lang="es-ES_tradnl" dirty="0" smtClean="0"/>
              <a:t>por factores </a:t>
            </a:r>
            <a:r>
              <a:rPr lang="es-ES_tradnl" dirty="0" smtClean="0"/>
              <a:t>razonablemente asumidos de extracción, metalúrgicos</a:t>
            </a:r>
            <a:r>
              <a:rPr lang="es-ES_tradnl" dirty="0" smtClean="0"/>
              <a:t>, económicos</a:t>
            </a:r>
            <a:r>
              <a:rPr lang="es-ES_tradnl" dirty="0" smtClean="0"/>
              <a:t>, de mercados, legales, ambientales, sociales </a:t>
            </a:r>
            <a:r>
              <a:rPr lang="es-ES_tradnl" dirty="0" smtClean="0"/>
              <a:t>y gubernamentales</a:t>
            </a:r>
            <a:r>
              <a:rPr lang="es-ES_tradnl" dirty="0" smtClean="0"/>
              <a:t>. Estas evaluaciones demuestran en la fecha en que </a:t>
            </a:r>
            <a:r>
              <a:rPr lang="es-ES_tradnl" dirty="0" smtClean="0"/>
              <a:t>se reporta </a:t>
            </a:r>
            <a:r>
              <a:rPr lang="es-ES_tradnl" dirty="0" smtClean="0"/>
              <a:t>que podría justificarse razonablemente la extracción</a:t>
            </a:r>
            <a:r>
              <a:rPr lang="es-ES_tradnl" dirty="0" smtClean="0"/>
              <a:t>.</a:t>
            </a:r>
          </a:p>
          <a:p>
            <a:pPr>
              <a:buNone/>
            </a:pPr>
            <a:endParaRPr lang="es-ES_tradnl" dirty="0" smtClean="0"/>
          </a:p>
          <a:p>
            <a:r>
              <a:rPr lang="es-ES_tradnl" dirty="0" smtClean="0"/>
              <a:t>Las Reservas Mineras se subdividen, en orden creciente de confianza</a:t>
            </a:r>
            <a:r>
              <a:rPr lang="es-ES_tradnl" dirty="0" smtClean="0"/>
              <a:t>, en </a:t>
            </a:r>
            <a:r>
              <a:rPr lang="es-ES_tradnl" dirty="0" smtClean="0"/>
              <a:t>Reservas Probables y Reservas Probadas. Nótese que la definición </a:t>
            </a:r>
            <a:r>
              <a:rPr lang="es-ES_tradnl" dirty="0" smtClean="0"/>
              <a:t>de Reservas </a:t>
            </a:r>
            <a:r>
              <a:rPr lang="es-ES_tradnl" dirty="0" smtClean="0"/>
              <a:t>Posibles ha caído en desuso, debido a que </a:t>
            </a:r>
            <a:r>
              <a:rPr lang="es-ES_tradnl" b="1" dirty="0" smtClean="0"/>
              <a:t>los códigos </a:t>
            </a:r>
            <a:r>
              <a:rPr lang="es-ES_tradnl" b="1" dirty="0" smtClean="0"/>
              <a:t>no autorizan </a:t>
            </a:r>
            <a:r>
              <a:rPr lang="es-ES_tradnl" b="1" dirty="0" smtClean="0"/>
              <a:t>declarar reservas que provienen de recursos </a:t>
            </a:r>
            <a:r>
              <a:rPr lang="es-ES_tradnl" b="1" dirty="0" smtClean="0"/>
              <a:t>geológicos inferidos</a:t>
            </a:r>
            <a:r>
              <a:rPr lang="es-ES_tradnl" b="1" dirty="0" smtClean="0"/>
              <a:t>.</a:t>
            </a:r>
            <a:endParaRPr lang="es-ES_tradnl" b="1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71472" y="428604"/>
            <a:ext cx="7772400" cy="712806"/>
          </a:xfrm>
          <a:prstGeom prst="rect">
            <a:avLst/>
          </a:prstGeom>
        </p:spPr>
        <p:txBody>
          <a:bodyPr bIns="91440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Reserva Mineral:</a:t>
            </a:r>
            <a:endParaRPr kumimoji="0" lang="es-ES_tradnl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Códigos internacionales</a:t>
            </a:r>
          </a:p>
        </p:txBody>
      </p:sp>
      <p:sp>
        <p:nvSpPr>
          <p:cNvPr id="138243" name="Text Box 3"/>
          <p:cNvSpPr txBox="1">
            <a:spLocks noChangeArrowheads="1"/>
          </p:cNvSpPr>
          <p:nvPr/>
        </p:nvSpPr>
        <p:spPr bwMode="auto">
          <a:xfrm>
            <a:off x="539750" y="2073275"/>
            <a:ext cx="3671888" cy="1360488"/>
          </a:xfrm>
          <a:prstGeom prst="rect">
            <a:avLst/>
          </a:prstGeom>
          <a:solidFill>
            <a:srgbClr val="FFFFFF"/>
          </a:solidFill>
          <a:ln w="158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Recurso Mineral: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Interés económico intrínseco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Características definidas vía conocimientos geológicos</a:t>
            </a:r>
          </a:p>
        </p:txBody>
      </p:sp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4859338" y="2060575"/>
            <a:ext cx="2397125" cy="376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Medidos</a:t>
            </a:r>
          </a:p>
        </p:txBody>
      </p:sp>
      <p:sp>
        <p:nvSpPr>
          <p:cNvPr id="138245" name="Text Box 5"/>
          <p:cNvSpPr txBox="1">
            <a:spLocks noChangeArrowheads="1"/>
          </p:cNvSpPr>
          <p:nvPr/>
        </p:nvSpPr>
        <p:spPr bwMode="auto">
          <a:xfrm>
            <a:off x="4859338" y="2547938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Indicados</a:t>
            </a:r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4859338" y="3052763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Inferidos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7380288" y="2060575"/>
            <a:ext cx="360362" cy="1368425"/>
          </a:xfrm>
          <a:prstGeom prst="upArrow">
            <a:avLst>
              <a:gd name="adj1" fmla="val 50000"/>
              <a:gd name="adj2" fmla="val 9493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38248" name="Text Box 8"/>
          <p:cNvSpPr txBox="1">
            <a:spLocks noChangeArrowheads="1"/>
          </p:cNvSpPr>
          <p:nvPr/>
        </p:nvSpPr>
        <p:spPr bwMode="auto">
          <a:xfrm rot="16200000">
            <a:off x="7591425" y="2427288"/>
            <a:ext cx="1387475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Confianza Geológica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4283075" y="2636838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4346" name="AutoShape 10"/>
          <p:cNvSpPr>
            <a:spLocks noChangeArrowheads="1"/>
          </p:cNvSpPr>
          <p:nvPr/>
        </p:nvSpPr>
        <p:spPr bwMode="auto">
          <a:xfrm rot="1508825">
            <a:off x="4283075" y="2924175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 rot="20091175" flipV="1">
            <a:off x="4283075" y="2349500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mtClean="0"/>
              <a:t>Códigos internacionales</a:t>
            </a:r>
          </a:p>
        </p:txBody>
      </p:sp>
      <p:sp>
        <p:nvSpPr>
          <p:cNvPr id="139267" name="Text Box 3"/>
          <p:cNvSpPr txBox="1">
            <a:spLocks noChangeArrowheads="1"/>
          </p:cNvSpPr>
          <p:nvPr/>
        </p:nvSpPr>
        <p:spPr bwMode="auto">
          <a:xfrm>
            <a:off x="539750" y="2073275"/>
            <a:ext cx="3671888" cy="13541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Recurso Mineral: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Interés económico intrínseco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Características definidas vía conocimientos geológicos</a:t>
            </a:r>
          </a:p>
        </p:txBody>
      </p:sp>
      <p:sp>
        <p:nvSpPr>
          <p:cNvPr id="139268" name="Text Box 4"/>
          <p:cNvSpPr txBox="1">
            <a:spLocks noChangeArrowheads="1"/>
          </p:cNvSpPr>
          <p:nvPr/>
        </p:nvSpPr>
        <p:spPr bwMode="auto">
          <a:xfrm>
            <a:off x="4859338" y="2060575"/>
            <a:ext cx="2397125" cy="376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Medidos</a:t>
            </a:r>
          </a:p>
        </p:txBody>
      </p:sp>
      <p:sp>
        <p:nvSpPr>
          <p:cNvPr id="139269" name="Text Box 5"/>
          <p:cNvSpPr txBox="1">
            <a:spLocks noChangeArrowheads="1"/>
          </p:cNvSpPr>
          <p:nvPr/>
        </p:nvSpPr>
        <p:spPr bwMode="auto">
          <a:xfrm>
            <a:off x="4859338" y="2547938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Indicados</a:t>
            </a:r>
          </a:p>
        </p:txBody>
      </p:sp>
      <p:sp>
        <p:nvSpPr>
          <p:cNvPr id="139270" name="Text Box 6"/>
          <p:cNvSpPr txBox="1">
            <a:spLocks noChangeArrowheads="1"/>
          </p:cNvSpPr>
          <p:nvPr/>
        </p:nvSpPr>
        <p:spPr bwMode="auto">
          <a:xfrm>
            <a:off x="4859338" y="3052763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Inferidos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7380288" y="2060575"/>
            <a:ext cx="360362" cy="1368425"/>
          </a:xfrm>
          <a:prstGeom prst="upArrow">
            <a:avLst>
              <a:gd name="adj1" fmla="val 50000"/>
              <a:gd name="adj2" fmla="val 9493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39272" name="Text Box 8"/>
          <p:cNvSpPr txBox="1">
            <a:spLocks noChangeArrowheads="1"/>
          </p:cNvSpPr>
          <p:nvPr/>
        </p:nvSpPr>
        <p:spPr bwMode="auto">
          <a:xfrm rot="16200000">
            <a:off x="7591425" y="2427288"/>
            <a:ext cx="1387475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Confianza Geológica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4283075" y="2636838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 rot="1508825">
            <a:off x="4283075" y="2924175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 rot="20091175" flipV="1">
            <a:off x="4283075" y="2349500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4787900" y="1989138"/>
            <a:ext cx="2592388" cy="1008062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04" name="AutoShape 20"/>
          <p:cNvSpPr>
            <a:spLocks noChangeArrowheads="1"/>
          </p:cNvSpPr>
          <p:nvPr/>
        </p:nvSpPr>
        <p:spPr bwMode="auto">
          <a:xfrm>
            <a:off x="5795963" y="2997200"/>
            <a:ext cx="504825" cy="1512888"/>
          </a:xfrm>
          <a:prstGeom prst="downArrow">
            <a:avLst>
              <a:gd name="adj1" fmla="val 50000"/>
              <a:gd name="adj2" fmla="val 74921"/>
            </a:avLst>
          </a:prstGeom>
          <a:solidFill>
            <a:srgbClr val="FFFFFF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Códigos internacionales</a:t>
            </a:r>
          </a:p>
        </p:txBody>
      </p:sp>
      <p:sp>
        <p:nvSpPr>
          <p:cNvPr id="140291" name="Text Box 3"/>
          <p:cNvSpPr txBox="1">
            <a:spLocks noChangeArrowheads="1"/>
          </p:cNvSpPr>
          <p:nvPr/>
        </p:nvSpPr>
        <p:spPr bwMode="auto">
          <a:xfrm>
            <a:off x="539750" y="2073275"/>
            <a:ext cx="3671888" cy="13541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Recurso Mineral: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Interés económico intrínseco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Características definidas vía conocimientos geológicos</a:t>
            </a:r>
          </a:p>
        </p:txBody>
      </p:sp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4859338" y="2060575"/>
            <a:ext cx="2397125" cy="376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Medidos</a:t>
            </a:r>
          </a:p>
        </p:txBody>
      </p:sp>
      <p:sp>
        <p:nvSpPr>
          <p:cNvPr id="140293" name="Text Box 5"/>
          <p:cNvSpPr txBox="1">
            <a:spLocks noChangeArrowheads="1"/>
          </p:cNvSpPr>
          <p:nvPr/>
        </p:nvSpPr>
        <p:spPr bwMode="auto">
          <a:xfrm>
            <a:off x="4859338" y="2547938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Indicados</a:t>
            </a:r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4859338" y="3052763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Inferidos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7380288" y="2060575"/>
            <a:ext cx="360362" cy="1368425"/>
          </a:xfrm>
          <a:prstGeom prst="upArrow">
            <a:avLst>
              <a:gd name="adj1" fmla="val 50000"/>
              <a:gd name="adj2" fmla="val 9493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40296" name="Text Box 8"/>
          <p:cNvSpPr txBox="1">
            <a:spLocks noChangeArrowheads="1"/>
          </p:cNvSpPr>
          <p:nvPr/>
        </p:nvSpPr>
        <p:spPr bwMode="auto">
          <a:xfrm rot="16200000">
            <a:off x="7591425" y="2427288"/>
            <a:ext cx="1387475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Confianza Geológica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4283075" y="2636838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 rot="1508825">
            <a:off x="4283075" y="2924175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 rot="20091175" flipV="1">
            <a:off x="4283075" y="2349500"/>
            <a:ext cx="433388" cy="215900"/>
          </a:xfrm>
          <a:prstGeom prst="rightArrow">
            <a:avLst>
              <a:gd name="adj1" fmla="val 50000"/>
              <a:gd name="adj2" fmla="val 50184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40300" name="Text Box 12"/>
          <p:cNvSpPr txBox="1">
            <a:spLocks noChangeArrowheads="1"/>
          </p:cNvSpPr>
          <p:nvPr/>
        </p:nvSpPr>
        <p:spPr bwMode="auto">
          <a:xfrm>
            <a:off x="539750" y="4019550"/>
            <a:ext cx="3671888" cy="23383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Reserva Minera: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Económicamente explotable</a:t>
            </a:r>
          </a:p>
          <a:p>
            <a:pPr lvl="1" indent="-274638">
              <a:spcBef>
                <a:spcPct val="50000"/>
              </a:spcBef>
              <a:buFontTx/>
              <a:buChar char="•"/>
              <a:defRPr/>
            </a:pPr>
            <a:r>
              <a:rPr lang="es-ES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Incluye dilución y pérdidas por factores de extracción, metalúrgicos, económicos, de mercados, legales, ambientales, sociales y gubernamentales</a:t>
            </a:r>
          </a:p>
        </p:txBody>
      </p:sp>
      <p:sp>
        <p:nvSpPr>
          <p:cNvPr id="140301" name="Text Box 13"/>
          <p:cNvSpPr txBox="1">
            <a:spLocks noChangeArrowheads="1"/>
          </p:cNvSpPr>
          <p:nvPr/>
        </p:nvSpPr>
        <p:spPr bwMode="auto">
          <a:xfrm>
            <a:off x="4859338" y="4656138"/>
            <a:ext cx="2397125" cy="37623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Probadas</a:t>
            </a:r>
          </a:p>
        </p:txBody>
      </p:sp>
      <p:sp>
        <p:nvSpPr>
          <p:cNvPr id="140302" name="Text Box 14"/>
          <p:cNvSpPr txBox="1">
            <a:spLocks noChangeArrowheads="1"/>
          </p:cNvSpPr>
          <p:nvPr/>
        </p:nvSpPr>
        <p:spPr bwMode="auto">
          <a:xfrm>
            <a:off x="4859338" y="5143500"/>
            <a:ext cx="2397125" cy="3762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Probables</a:t>
            </a:r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 rot="1508825">
            <a:off x="4284663" y="5159375"/>
            <a:ext cx="433387" cy="215900"/>
          </a:xfrm>
          <a:prstGeom prst="rightArrow">
            <a:avLst>
              <a:gd name="adj1" fmla="val 50000"/>
              <a:gd name="adj2" fmla="val 50184"/>
            </a:avLst>
          </a:prstGeom>
          <a:solidFill>
            <a:srgbClr val="FFFFFF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 rot="20091175" flipV="1">
            <a:off x="4284663" y="4800600"/>
            <a:ext cx="433387" cy="215900"/>
          </a:xfrm>
          <a:prstGeom prst="rightArrow">
            <a:avLst>
              <a:gd name="adj1" fmla="val 50000"/>
              <a:gd name="adj2" fmla="val 50184"/>
            </a:avLst>
          </a:prstGeom>
          <a:solidFill>
            <a:srgbClr val="FFFFFF"/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CL"/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7380288" y="4654550"/>
            <a:ext cx="360362" cy="865188"/>
          </a:xfrm>
          <a:prstGeom prst="upArrow">
            <a:avLst>
              <a:gd name="adj1" fmla="val 50000"/>
              <a:gd name="adj2" fmla="val 60022"/>
            </a:avLst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140306" name="Text Box 18"/>
          <p:cNvSpPr txBox="1">
            <a:spLocks noChangeArrowheads="1"/>
          </p:cNvSpPr>
          <p:nvPr/>
        </p:nvSpPr>
        <p:spPr bwMode="auto">
          <a:xfrm rot="16200000">
            <a:off x="7591425" y="4857750"/>
            <a:ext cx="1387475" cy="650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s-ES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Confianza Financiera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4787900" y="1989138"/>
            <a:ext cx="2592388" cy="1008062"/>
          </a:xfrm>
          <a:prstGeom prst="rect">
            <a:avLst/>
          </a:prstGeom>
          <a:noFill/>
          <a:ln w="19050" algn="ctr">
            <a:solidFill>
              <a:srgbClr val="FF0000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/>
              <a:t>Códigos internacionales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4363"/>
            <a:ext cx="7129463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 t="13791"/>
          <a:stretch>
            <a:fillRect/>
          </a:stretch>
        </p:blipFill>
        <p:spPr bwMode="auto">
          <a:xfrm>
            <a:off x="900113" y="4313238"/>
            <a:ext cx="7272337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El problema</a:t>
            </a:r>
            <a:endParaRPr lang="es-C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CL" smtClean="0"/>
              <a:t>Minería - MI3130</a:t>
            </a:r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592EE-CE77-4EE0-988D-8E4A9431022F}" type="slidenum">
              <a:rPr lang="es-CL" smtClean="0"/>
              <a:pPr/>
              <a:t>9</a:t>
            </a:fld>
            <a:endParaRPr lang="es-C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err="1" smtClean="0"/>
              <a:t>Trade</a:t>
            </a:r>
            <a:r>
              <a:rPr lang="es-CL" dirty="0" smtClean="0"/>
              <a:t> off: costo de sondajes (DDH) o aire reverso (AR) vs cantidad y calidad de la información.</a:t>
            </a:r>
          </a:p>
          <a:p>
            <a:r>
              <a:rPr lang="es-CL" dirty="0" smtClean="0"/>
              <a:t>Interpretación de los datos.</a:t>
            </a:r>
          </a:p>
          <a:p>
            <a:r>
              <a:rPr lang="es-CL" dirty="0" smtClean="0"/>
              <a:t>Manejo de la incertidumbre.</a:t>
            </a:r>
          </a:p>
          <a:p>
            <a:r>
              <a:rPr lang="es-CL" dirty="0" smtClean="0"/>
              <a:t>Recursos</a:t>
            </a:r>
          </a:p>
          <a:p>
            <a:pPr lvl="1"/>
            <a:r>
              <a:rPr lang="es-CL" dirty="0" smtClean="0"/>
              <a:t>Medidos</a:t>
            </a:r>
          </a:p>
          <a:p>
            <a:pPr lvl="1"/>
            <a:r>
              <a:rPr lang="es-CL" dirty="0" smtClean="0"/>
              <a:t>Indicados</a:t>
            </a:r>
          </a:p>
          <a:p>
            <a:pPr lvl="1"/>
            <a:r>
              <a:rPr lang="es-CL" dirty="0" smtClean="0"/>
              <a:t>Inferidos</a:t>
            </a:r>
          </a:p>
          <a:p>
            <a:r>
              <a:rPr lang="es-CL" dirty="0" smtClean="0"/>
              <a:t>Reservas</a:t>
            </a:r>
          </a:p>
          <a:p>
            <a:pPr lvl="1"/>
            <a:r>
              <a:rPr lang="es-CL" dirty="0" smtClean="0"/>
              <a:t>Probadas</a:t>
            </a:r>
          </a:p>
          <a:p>
            <a:pPr lvl="1"/>
            <a:r>
              <a:rPr lang="es-CL" dirty="0" smtClean="0"/>
              <a:t>Probables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785</TotalTime>
  <Words>561</Words>
  <Application>Microsoft Office PowerPoint</Application>
  <PresentationFormat>Presentación en pantalla (4:3)</PresentationFormat>
  <Paragraphs>160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Equity</vt:lpstr>
      <vt:lpstr>Auxiliar 4: estimación de recursos</vt:lpstr>
      <vt:lpstr>Códigos internacionales</vt:lpstr>
      <vt:lpstr>Recurso Mineral:</vt:lpstr>
      <vt:lpstr>Diapositiva 4</vt:lpstr>
      <vt:lpstr>Códigos internacionales</vt:lpstr>
      <vt:lpstr>Códigos internacionales</vt:lpstr>
      <vt:lpstr>Códigos internacionales</vt:lpstr>
      <vt:lpstr>Códigos internacionales</vt:lpstr>
      <vt:lpstr>El problema</vt:lpstr>
      <vt:lpstr>Ejercicio</vt:lpstr>
      <vt:lpstr>Vista en Planta y Sondajes</vt:lpstr>
    </vt:vector>
  </TitlesOfParts>
  <Company>Windows uE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Innovación en la industria minera los casos de Australia y Canadá</dc:title>
  <dc:creator>WinuE</dc:creator>
  <cp:lastModifiedBy>WinuE</cp:lastModifiedBy>
  <cp:revision>17</cp:revision>
  <dcterms:created xsi:type="dcterms:W3CDTF">2009-03-25T01:53:36Z</dcterms:created>
  <dcterms:modified xsi:type="dcterms:W3CDTF">2010-04-21T19:55:21Z</dcterms:modified>
</cp:coreProperties>
</file>