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72" r:id="rId5"/>
    <p:sldId id="258" r:id="rId6"/>
    <p:sldId id="259" r:id="rId7"/>
    <p:sldId id="261" r:id="rId8"/>
    <p:sldId id="262" r:id="rId9"/>
    <p:sldId id="260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2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Electrodos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Electrodo </a:t>
            </a:r>
            <a:r>
              <a:rPr lang="es-CL" dirty="0" err="1" smtClean="0"/>
              <a:t>polarográfico</a:t>
            </a:r>
            <a:r>
              <a:rPr lang="es-CL" dirty="0" smtClean="0"/>
              <a:t> de oxígeno</a:t>
            </a:r>
          </a:p>
          <a:p>
            <a:r>
              <a:rPr lang="es-CL" dirty="0" smtClean="0"/>
              <a:t>Leandro Herrera</a:t>
            </a:r>
          </a:p>
          <a:p>
            <a:r>
              <a:rPr lang="es-CL" dirty="0" smtClean="0"/>
              <a:t>© </a:t>
            </a:r>
            <a:r>
              <a:rPr lang="es-CL" dirty="0" err="1" smtClean="0"/>
              <a:t>Creative</a:t>
            </a:r>
            <a:r>
              <a:rPr lang="es-CL" dirty="0" smtClean="0"/>
              <a:t> </a:t>
            </a:r>
            <a:r>
              <a:rPr lang="es-CL" dirty="0" err="1" smtClean="0"/>
              <a:t>Commons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La Membrana permeable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es-CL" dirty="0" smtClean="0"/>
              <a:t>La membrana debe ser permeable al oxígeno gas O</a:t>
            </a:r>
            <a:r>
              <a:rPr lang="es-CL" baseline="-25000" dirty="0" smtClean="0"/>
              <a:t>2</a:t>
            </a:r>
            <a:r>
              <a:rPr lang="es-CL" dirty="0" smtClean="0"/>
              <a:t> que está permanentemente en equilibrio con el oxígeno disuelto (O.D.)</a:t>
            </a:r>
          </a:p>
          <a:p>
            <a:r>
              <a:rPr lang="es-CL" dirty="0" smtClean="0"/>
              <a:t>Si la membrana es MUY PERMEABLE:</a:t>
            </a:r>
          </a:p>
          <a:p>
            <a:pPr lvl="1"/>
            <a:r>
              <a:rPr lang="es-CL" dirty="0" smtClean="0"/>
              <a:t>Mayor J</a:t>
            </a:r>
          </a:p>
          <a:p>
            <a:pPr lvl="1"/>
            <a:r>
              <a:rPr lang="es-CL" dirty="0" smtClean="0"/>
              <a:t>Mayor consumo de oxígeno</a:t>
            </a:r>
          </a:p>
          <a:p>
            <a:pPr lvl="1"/>
            <a:r>
              <a:rPr lang="es-CL" dirty="0" smtClean="0"/>
              <a:t>Más rápida la respuesta del electrodo</a:t>
            </a:r>
          </a:p>
          <a:p>
            <a:pPr lvl="1"/>
            <a:r>
              <a:rPr lang="es-CL" dirty="0" smtClean="0"/>
              <a:t>Más agitación necesaria</a:t>
            </a:r>
          </a:p>
          <a:p>
            <a:pPr lvl="1"/>
            <a:r>
              <a:rPr lang="es-CL" dirty="0" smtClean="0"/>
              <a:t>Más ruidosa la medición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La membrana no tan permeable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Mientras MENOS permeable sea la membrana:</a:t>
            </a:r>
          </a:p>
          <a:p>
            <a:pPr lvl="1"/>
            <a:r>
              <a:rPr lang="es-CL" dirty="0" smtClean="0"/>
              <a:t>Más lento J</a:t>
            </a:r>
          </a:p>
          <a:p>
            <a:pPr lvl="1"/>
            <a:r>
              <a:rPr lang="es-CL" dirty="0" smtClean="0"/>
              <a:t>Menos oxígeno consumido</a:t>
            </a:r>
          </a:p>
          <a:p>
            <a:pPr lvl="1"/>
            <a:r>
              <a:rPr lang="es-CL" dirty="0" smtClean="0"/>
              <a:t>Más lenta será la respuesta</a:t>
            </a:r>
          </a:p>
          <a:p>
            <a:pPr lvl="1"/>
            <a:r>
              <a:rPr lang="es-CL" dirty="0" smtClean="0"/>
              <a:t>Menor importancia de la agitación</a:t>
            </a:r>
          </a:p>
          <a:p>
            <a:pPr lvl="1"/>
            <a:r>
              <a:rPr lang="es-CL" dirty="0" smtClean="0"/>
              <a:t>Menos ruido de medición</a:t>
            </a:r>
            <a:endParaRPr lang="es-CL" baseline="-25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Relación con la Agitación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El oxígeno se consume en el cátodo, es decir, en el cátodo hay </a:t>
            </a:r>
            <a:r>
              <a:rPr lang="es-CL" dirty="0" smtClean="0"/>
              <a:t>cero (o muy  poco) </a:t>
            </a:r>
            <a:r>
              <a:rPr lang="es-CL" dirty="0" smtClean="0"/>
              <a:t>oxígeno</a:t>
            </a:r>
          </a:p>
          <a:p>
            <a:r>
              <a:rPr lang="es-CL" dirty="0" smtClean="0"/>
              <a:t>Consecuentemente, en el seno de la solución exterior, que se debe medir, habrá más oxígeno que en el cátodo</a:t>
            </a:r>
          </a:p>
          <a:p>
            <a:r>
              <a:rPr lang="es-CL" dirty="0" smtClean="0"/>
              <a:t>Esta diferencia de presiones parciales de oxígeno (mayor en la muestra y menor en el cátodo) es la fuerza motriz de la transferencia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Transferencia de oxígeno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r>
              <a:rPr lang="es-CL" dirty="0" smtClean="0"/>
              <a:t>La transferencia ocurre venciendo varias resistencias en serie</a:t>
            </a:r>
          </a:p>
          <a:p>
            <a:r>
              <a:rPr lang="es-CL" dirty="0" smtClean="0"/>
              <a:t>1º del seno de la solución a la superficie exterior de la membrana</a:t>
            </a:r>
          </a:p>
          <a:p>
            <a:r>
              <a:rPr lang="es-CL" dirty="0" smtClean="0"/>
              <a:t>2º de la superficie exterior de la membrana a la interior</a:t>
            </a:r>
          </a:p>
          <a:p>
            <a:r>
              <a:rPr lang="es-CL" dirty="0" smtClean="0"/>
              <a:t>3º de la superficie interior de la membrana al </a:t>
            </a:r>
            <a:r>
              <a:rPr lang="es-CL" dirty="0" smtClean="0"/>
              <a:t>electrolito</a:t>
            </a:r>
            <a:endParaRPr lang="es-CL" dirty="0" smtClean="0"/>
          </a:p>
          <a:p>
            <a:r>
              <a:rPr lang="es-CL" dirty="0" smtClean="0"/>
              <a:t>4º </a:t>
            </a:r>
            <a:r>
              <a:rPr lang="es-CL" dirty="0" smtClean="0"/>
              <a:t>del </a:t>
            </a:r>
            <a:r>
              <a:rPr lang="es-CL" dirty="0" smtClean="0"/>
              <a:t>electrolito al cátodo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Tipos de resistencia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5112568"/>
          </a:xfrm>
        </p:spPr>
        <p:txBody>
          <a:bodyPr>
            <a:normAutofit/>
          </a:bodyPr>
          <a:lstStyle/>
          <a:p>
            <a:r>
              <a:rPr lang="es-CL" dirty="0" smtClean="0"/>
              <a:t>Las resistencias son conductivas o </a:t>
            </a:r>
            <a:r>
              <a:rPr lang="es-CL" dirty="0" err="1" smtClean="0"/>
              <a:t>convectivas</a:t>
            </a:r>
            <a:endParaRPr lang="es-CL" dirty="0" smtClean="0"/>
          </a:p>
          <a:p>
            <a:r>
              <a:rPr lang="es-CL" dirty="0" smtClean="0"/>
              <a:t>Todas las </a:t>
            </a:r>
            <a:r>
              <a:rPr lang="es-CL" dirty="0" err="1" smtClean="0"/>
              <a:t>convectivas</a:t>
            </a:r>
            <a:r>
              <a:rPr lang="es-CL" dirty="0" smtClean="0"/>
              <a:t> generan una capa discreta en la que se produce la transferencia, es decir, entre el valor del seno de la solución y el del punto </a:t>
            </a:r>
            <a:r>
              <a:rPr lang="es-CL" dirty="0" smtClean="0"/>
              <a:t>en la superficie en que </a:t>
            </a:r>
            <a:r>
              <a:rPr lang="es-CL" dirty="0" smtClean="0"/>
              <a:t>se transfiere, existe una distancia, que es el espesor de una capa, llamada capa límite</a:t>
            </a:r>
          </a:p>
          <a:p>
            <a:r>
              <a:rPr lang="es-CL" dirty="0" smtClean="0"/>
              <a:t>Si se agita el fluido de una capa límite, se reduce el espesor y se reduce la resistencia </a:t>
            </a:r>
            <a:r>
              <a:rPr lang="es-CL" dirty="0" err="1" smtClean="0"/>
              <a:t>convectiva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Agitación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12776"/>
            <a:ext cx="8568952" cy="4968552"/>
          </a:xfrm>
        </p:spPr>
        <p:txBody>
          <a:bodyPr>
            <a:normAutofit/>
          </a:bodyPr>
          <a:lstStyle/>
          <a:p>
            <a:r>
              <a:rPr lang="es-CL" dirty="0" smtClean="0"/>
              <a:t>La velocidad del fluido frente a la membrana reduce el espesor de la capa límite, pero es fluctuante</a:t>
            </a:r>
          </a:p>
          <a:p>
            <a:r>
              <a:rPr lang="es-CL" dirty="0" smtClean="0"/>
              <a:t>Las fluctuaciones de la agitación producen fluctuaciones de la transferencia y, por ende, de la corriente </a:t>
            </a:r>
            <a:r>
              <a:rPr lang="es-CL" dirty="0" smtClean="0"/>
              <a:t>catódica, que aparece como ruido</a:t>
            </a:r>
            <a:endParaRPr lang="es-CL" dirty="0" smtClean="0"/>
          </a:p>
          <a:p>
            <a:r>
              <a:rPr lang="es-CL" dirty="0" smtClean="0"/>
              <a:t>La mayor transferencia significa, también, que se consume más oxígeno y, en consecuencia, se altera más la especie medida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s-CL" dirty="0" smtClean="0"/>
              <a:t>Ecuación de transporte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268760"/>
            <a:ext cx="8686800" cy="5328592"/>
          </a:xfrm>
        </p:spPr>
        <p:txBody>
          <a:bodyPr>
            <a:normAutofit/>
          </a:bodyPr>
          <a:lstStyle/>
          <a:p>
            <a:r>
              <a:rPr lang="es-CL" dirty="0" smtClean="0"/>
              <a:t>La transferencia, en términos cuantitativos</a:t>
            </a:r>
          </a:p>
          <a:p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s= superficie de la membrana</a:t>
            </a:r>
          </a:p>
          <a:p>
            <a:r>
              <a:rPr lang="es-CL" dirty="0" smtClean="0"/>
              <a:t>m= la membrana</a:t>
            </a:r>
          </a:p>
          <a:p>
            <a:r>
              <a:rPr lang="es-CL" dirty="0" smtClean="0"/>
              <a:t>e= el electrolito</a:t>
            </a:r>
          </a:p>
          <a:p>
            <a:r>
              <a:rPr lang="es-CL" dirty="0" smtClean="0"/>
              <a:t>Z= distancia o espesor</a:t>
            </a:r>
          </a:p>
          <a:p>
            <a:r>
              <a:rPr lang="es-CL" dirty="0" smtClean="0"/>
              <a:t>D= coeficiente de difusión</a:t>
            </a:r>
          </a:p>
          <a:p>
            <a:r>
              <a:rPr lang="es-CL" dirty="0" smtClean="0"/>
              <a:t>S= solubilidad del oxígeno</a:t>
            </a:r>
            <a:endParaRPr lang="es-CL" dirty="0"/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1403648" y="1700808"/>
          <a:ext cx="5673725" cy="1503363"/>
        </p:xfrm>
        <a:graphic>
          <a:graphicData uri="http://schemas.openxmlformats.org/presentationml/2006/ole">
            <p:oleObj spid="_x0000_s3074" name="Ecuación" r:id="rId3" imgW="2108160" imgH="558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39552" y="1819835"/>
          <a:ext cx="8352928" cy="477751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656184"/>
                <a:gridCol w="2520280"/>
                <a:gridCol w="2736304"/>
                <a:gridCol w="1440160"/>
              </a:tblGrid>
              <a:tr h="1728192">
                <a:tc>
                  <a:txBody>
                    <a:bodyPr/>
                    <a:lstStyle/>
                    <a:p>
                      <a:r>
                        <a:rPr lang="es-CL" sz="3200" dirty="0" smtClean="0"/>
                        <a:t>Material</a:t>
                      </a:r>
                      <a:endParaRPr lang="es-CL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 dirty="0" smtClean="0"/>
                        <a:t>D</a:t>
                      </a:r>
                      <a:r>
                        <a:rPr lang="es-CL" sz="3200" baseline="-25000" dirty="0" smtClean="0"/>
                        <a:t>m</a:t>
                      </a:r>
                      <a:r>
                        <a:rPr lang="es-CL" sz="3200" dirty="0" smtClean="0"/>
                        <a:t>(m</a:t>
                      </a:r>
                      <a:r>
                        <a:rPr lang="es-CL" sz="3200" baseline="30000" dirty="0" smtClean="0"/>
                        <a:t>2</a:t>
                      </a:r>
                      <a:r>
                        <a:rPr lang="es-CL" sz="3200" dirty="0" smtClean="0"/>
                        <a:t>s</a:t>
                      </a:r>
                      <a:r>
                        <a:rPr lang="es-CL" sz="3200" baseline="30000" dirty="0" smtClean="0"/>
                        <a:t>-1</a:t>
                      </a:r>
                      <a:r>
                        <a:rPr lang="es-CL" sz="3200" dirty="0" smtClean="0"/>
                        <a:t>)10</a:t>
                      </a:r>
                      <a:r>
                        <a:rPr lang="es-CL" sz="3200" baseline="30000" dirty="0" smtClean="0"/>
                        <a:t>11</a:t>
                      </a:r>
                      <a:endParaRPr lang="es-CL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 dirty="0"/>
                        <a:t>Sm (mol m</a:t>
                      </a:r>
                      <a:r>
                        <a:rPr lang="es-CL" sz="3200" baseline="30000" dirty="0"/>
                        <a:t>-3</a:t>
                      </a:r>
                      <a:r>
                        <a:rPr lang="es-CL" sz="3200" dirty="0"/>
                        <a:t> kPa</a:t>
                      </a:r>
                      <a:r>
                        <a:rPr lang="es-CL" sz="3200" baseline="30000" dirty="0"/>
                        <a:t>-1</a:t>
                      </a:r>
                      <a:r>
                        <a:rPr lang="es-CL" sz="3200" dirty="0"/>
                        <a:t>)x 10</a:t>
                      </a:r>
                      <a:r>
                        <a:rPr lang="es-CL" sz="3200" baseline="30000" dirty="0"/>
                        <a:t>7</a:t>
                      </a:r>
                      <a:endParaRPr lang="es-CL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 dirty="0" err="1"/>
                        <a:t>Z</a:t>
                      </a:r>
                      <a:r>
                        <a:rPr lang="es-CL" sz="3200" baseline="-25000" dirty="0" err="1"/>
                        <a:t>m</a:t>
                      </a:r>
                      <a:r>
                        <a:rPr lang="es-CL" sz="3200" dirty="0" smtClean="0"/>
                        <a:t>/</a:t>
                      </a:r>
                    </a:p>
                    <a:p>
                      <a:r>
                        <a:rPr lang="es-CL" sz="3200" dirty="0" smtClean="0"/>
                        <a:t>(</a:t>
                      </a:r>
                      <a:r>
                        <a:rPr lang="es-CL" sz="3200" dirty="0" err="1"/>
                        <a:t>D</a:t>
                      </a:r>
                      <a:r>
                        <a:rPr lang="es-CL" sz="3200" baseline="-25000" dirty="0" err="1"/>
                        <a:t>m</a:t>
                      </a:r>
                      <a:r>
                        <a:rPr lang="es-CL" sz="3200" dirty="0" err="1"/>
                        <a:t>S</a:t>
                      </a:r>
                      <a:r>
                        <a:rPr lang="es-CL" sz="3200" baseline="-25000" dirty="0" err="1"/>
                        <a:t>m</a:t>
                      </a:r>
                      <a:r>
                        <a:rPr lang="es-CL" sz="3200" dirty="0"/>
                        <a:t>)</a:t>
                      </a:r>
                    </a:p>
                  </a:txBody>
                  <a:tcPr anchor="ctr"/>
                </a:tc>
              </a:tr>
              <a:tr h="609865">
                <a:tc>
                  <a:txBody>
                    <a:bodyPr/>
                    <a:lstStyle/>
                    <a:p>
                      <a:r>
                        <a:rPr lang="es-CL" sz="3200" dirty="0"/>
                        <a:t>PTFE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 dirty="0"/>
                        <a:t>2.54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/>
                        <a:t>0.106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 dirty="0"/>
                        <a:t>0.943 </a:t>
                      </a:r>
                    </a:p>
                  </a:txBody>
                  <a:tcPr anchor="ctr"/>
                </a:tc>
              </a:tr>
              <a:tr h="609865">
                <a:tc>
                  <a:txBody>
                    <a:bodyPr/>
                    <a:lstStyle/>
                    <a:p>
                      <a:r>
                        <a:rPr lang="es-CL" sz="3200" dirty="0"/>
                        <a:t>PFA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 dirty="0"/>
                        <a:t>2.69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/>
                        <a:t>0.093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 dirty="0"/>
                        <a:t>1.02 </a:t>
                      </a:r>
                    </a:p>
                  </a:txBody>
                  <a:tcPr anchor="ctr"/>
                </a:tc>
              </a:tr>
              <a:tr h="609865">
                <a:tc>
                  <a:txBody>
                    <a:bodyPr/>
                    <a:lstStyle/>
                    <a:p>
                      <a:r>
                        <a:rPr lang="es-CL" sz="3200" dirty="0"/>
                        <a:t>FEP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 dirty="0"/>
                        <a:t>1.73 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/>
                        <a:t>0.088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 dirty="0"/>
                        <a:t>1.67 </a:t>
                      </a:r>
                    </a:p>
                  </a:txBody>
                  <a:tcPr anchor="ctr"/>
                </a:tc>
              </a:tr>
              <a:tr h="609865">
                <a:tc>
                  <a:txBody>
                    <a:bodyPr/>
                    <a:lstStyle/>
                    <a:p>
                      <a:r>
                        <a:rPr lang="es-CL" sz="3200" dirty="0" err="1"/>
                        <a:t>Tefzel</a:t>
                      </a:r>
                      <a:endParaRPr lang="es-CL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 dirty="0"/>
                        <a:t>1.34 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/>
                        <a:t>0.017 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 dirty="0"/>
                        <a:t>112 </a:t>
                      </a:r>
                    </a:p>
                  </a:txBody>
                  <a:tcPr anchor="ctr"/>
                </a:tc>
              </a:tr>
              <a:tr h="609865">
                <a:tc>
                  <a:txBody>
                    <a:bodyPr/>
                    <a:lstStyle/>
                    <a:p>
                      <a:r>
                        <a:rPr lang="es-CL" sz="3200" dirty="0"/>
                        <a:t>PTME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 dirty="0"/>
                        <a:t>343 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 dirty="0"/>
                        <a:t>0.040 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CL" sz="3200" dirty="0"/>
                        <a:t>1850 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95536" y="404664"/>
            <a:ext cx="86738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4400" dirty="0" smtClean="0"/>
              <a:t>Algunas </a:t>
            </a:r>
            <a:r>
              <a:rPr lang="es-CL" sz="4400" dirty="0" err="1" smtClean="0"/>
              <a:t>difusividades</a:t>
            </a:r>
            <a:r>
              <a:rPr lang="es-CL" sz="4400" dirty="0" smtClean="0"/>
              <a:t> de membranas</a:t>
            </a:r>
            <a:endParaRPr lang="es-CL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Resistencias en el coeficiente global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El coeficiente de transferencia, global simplificado, muestra que las variaciones en cualquiera de las tres resistencias hará variar la medición</a:t>
            </a:r>
          </a:p>
          <a:p>
            <a:r>
              <a:rPr lang="es-CL" dirty="0" smtClean="0"/>
              <a:t>La resistencia de la membrana es propia del material</a:t>
            </a:r>
          </a:p>
          <a:p>
            <a:r>
              <a:rPr lang="es-CL" dirty="0" smtClean="0"/>
              <a:t>La resistencia interior es fija porque la distancia entre el cátodo y la membrana es muy pequeña</a:t>
            </a:r>
            <a:endParaRPr lang="es-C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Resistencia exterior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12776"/>
            <a:ext cx="8640960" cy="5112568"/>
          </a:xfrm>
        </p:spPr>
        <p:txBody>
          <a:bodyPr>
            <a:normAutofit/>
          </a:bodyPr>
          <a:lstStyle/>
          <a:p>
            <a:r>
              <a:rPr lang="es-CL" dirty="0" smtClean="0"/>
              <a:t>Si se varía la velocidad de un fluido en frente de la membrana (por el lado de la solución externa), variará el espesor de la capa límite, haciendo variar el coeficiente global y la tasa de flujo de oxígeno</a:t>
            </a:r>
          </a:p>
          <a:p>
            <a:r>
              <a:rPr lang="es-CL" dirty="0" smtClean="0"/>
              <a:t>El impacto de los cambios en la resistencia exterior depende de la magnitud relativa de cada uno de los 3 términos de la ecuación de transferencia</a:t>
            </a:r>
            <a:endParaRPr lang="es-C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s-CL" dirty="0" smtClean="0"/>
              <a:t>Electrodo de Clark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124744"/>
            <a:ext cx="6635080" cy="5112568"/>
          </a:xfrm>
        </p:spPr>
        <p:txBody>
          <a:bodyPr>
            <a:normAutofit/>
          </a:bodyPr>
          <a:lstStyle/>
          <a:p>
            <a:r>
              <a:rPr lang="es-CL" dirty="0" smtClean="0"/>
              <a:t>(A) Electrodo de </a:t>
            </a:r>
            <a:r>
              <a:rPr lang="es-CL" dirty="0" err="1" smtClean="0"/>
              <a:t>Platino,Pt</a:t>
            </a:r>
            <a:endParaRPr lang="es-CL" dirty="0" smtClean="0"/>
          </a:p>
          <a:p>
            <a:r>
              <a:rPr lang="es-CL" dirty="0" smtClean="0"/>
              <a:t>(B) Electrodo de plata y Cloruro de plata, Ag/</a:t>
            </a:r>
            <a:r>
              <a:rPr lang="es-CL" dirty="0" err="1" smtClean="0"/>
              <a:t>AgCl</a:t>
            </a:r>
            <a:endParaRPr lang="es-CL" dirty="0" smtClean="0"/>
          </a:p>
          <a:p>
            <a:r>
              <a:rPr lang="es-CL" dirty="0" smtClean="0"/>
              <a:t>(C) Electrolito de cloruro de potasio saturado,  </a:t>
            </a:r>
            <a:r>
              <a:rPr lang="es-CL" dirty="0" err="1" smtClean="0"/>
              <a:t>KCl</a:t>
            </a:r>
            <a:endParaRPr lang="es-CL" dirty="0" smtClean="0"/>
          </a:p>
          <a:p>
            <a:r>
              <a:rPr lang="es-CL" dirty="0" smtClean="0"/>
              <a:t>(D) Membrana (¿</a:t>
            </a:r>
            <a:r>
              <a:rPr lang="es-CL" dirty="0" err="1" smtClean="0"/>
              <a:t>Teflon</a:t>
            </a:r>
            <a:r>
              <a:rPr lang="es-CL" dirty="0" smtClean="0"/>
              <a:t>?)</a:t>
            </a:r>
          </a:p>
          <a:p>
            <a:r>
              <a:rPr lang="es-CL" dirty="0" smtClean="0"/>
              <a:t>(E) Retención de goma</a:t>
            </a:r>
          </a:p>
          <a:p>
            <a:r>
              <a:rPr lang="es-CL" dirty="0" smtClean="0"/>
              <a:t>(F) Fuente de poder</a:t>
            </a:r>
          </a:p>
          <a:p>
            <a:r>
              <a:rPr lang="es-CL" dirty="0" smtClean="0"/>
              <a:t>(G) </a:t>
            </a:r>
            <a:r>
              <a:rPr lang="es-CL" dirty="0" err="1" smtClean="0"/>
              <a:t>Amperómetro</a:t>
            </a:r>
            <a:endParaRPr lang="es-CL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6603" y="1412776"/>
            <a:ext cx="199739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4292757" y="6309320"/>
            <a:ext cx="4455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http://de.academic.ru/dic.nsf/dewiki/267490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Decisiones de membrana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Se dispondrá de un electrodo más estable, aunque más lento (estas dos características suelen ir de la mano), si la resistencia de la membrana es controlante</a:t>
            </a:r>
          </a:p>
          <a:p>
            <a:r>
              <a:rPr lang="es-CL" dirty="0" smtClean="0"/>
              <a:t>Si se requiere respuesta muy rápida, se debe calibrar y operar el electrodo en </a:t>
            </a:r>
            <a:r>
              <a:rPr lang="es-CL" smtClean="0"/>
              <a:t>el mismo regimen</a:t>
            </a:r>
            <a:r>
              <a:rPr lang="es-CL" dirty="0" smtClean="0"/>
              <a:t> de flujo</a:t>
            </a:r>
            <a:endParaRPr lang="es-C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Diferencia importante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A diferencia de los electrodos ya vistos:</a:t>
            </a:r>
          </a:p>
          <a:p>
            <a:pPr lvl="1"/>
            <a:r>
              <a:rPr lang="es-CL" dirty="0" smtClean="0"/>
              <a:t>potencial de óxido reducción (Eh, potencial de </a:t>
            </a:r>
            <a:r>
              <a:rPr lang="es-CL" dirty="0" err="1" smtClean="0"/>
              <a:t>Nernst</a:t>
            </a:r>
            <a:r>
              <a:rPr lang="es-CL" dirty="0" smtClean="0"/>
              <a:t>, potencial de hidrógeno, etc.)</a:t>
            </a:r>
          </a:p>
          <a:p>
            <a:pPr lvl="1"/>
            <a:r>
              <a:rPr lang="es-CL" dirty="0" smtClean="0"/>
              <a:t>pH</a:t>
            </a:r>
          </a:p>
          <a:p>
            <a:r>
              <a:rPr lang="es-CL" dirty="0" smtClean="0"/>
              <a:t>el electrodo de Clark tiene </a:t>
            </a:r>
            <a:r>
              <a:rPr lang="es-CL" dirty="0" smtClean="0"/>
              <a:t>los dos electrodos en </a:t>
            </a:r>
            <a:r>
              <a:rPr lang="es-CL" dirty="0" smtClean="0"/>
              <a:t>la misma solución de electrolito, es decir, no </a:t>
            </a:r>
            <a:r>
              <a:rPr lang="es-CL" dirty="0" smtClean="0"/>
              <a:t>utiliza </a:t>
            </a:r>
            <a:r>
              <a:rPr lang="es-CL" dirty="0" smtClean="0"/>
              <a:t>una referencia separada, conectada por un puente salino</a:t>
            </a:r>
            <a:endParaRPr lang="es-C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Diferencia importante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112568"/>
          </a:xfrm>
        </p:spPr>
        <p:txBody>
          <a:bodyPr>
            <a:normAutofit/>
          </a:bodyPr>
          <a:lstStyle/>
          <a:p>
            <a:r>
              <a:rPr lang="es-CL" dirty="0" smtClean="0"/>
              <a:t>Este electrodo es un pequeño sistema electroquímico, que requiere un potencial eléctrico para las reacciones catódicas y anódicas</a:t>
            </a:r>
          </a:p>
          <a:p>
            <a:r>
              <a:rPr lang="es-CL" dirty="0" smtClean="0"/>
              <a:t>En lugar de amplificar un voltaje, como en electrodo de Eh y de pH, aquí se debe medir una corriente eléctrica</a:t>
            </a:r>
          </a:p>
          <a:p>
            <a:r>
              <a:rPr lang="es-CL" dirty="0" smtClean="0"/>
              <a:t>Por estas razones, se le denomina electrodo “</a:t>
            </a:r>
            <a:r>
              <a:rPr lang="es-CL" dirty="0" err="1" smtClean="0"/>
              <a:t>polarográfico</a:t>
            </a:r>
            <a:r>
              <a:rPr lang="es-CL" dirty="0" smtClean="0"/>
              <a:t>” (se le polariza con una fuente de poder)</a:t>
            </a:r>
            <a:endParaRPr lang="es-C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Principio de operación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268760"/>
            <a:ext cx="8640960" cy="5328592"/>
          </a:xfrm>
        </p:spPr>
        <p:txBody>
          <a:bodyPr/>
          <a:lstStyle/>
          <a:p>
            <a:r>
              <a:rPr lang="es-CL" dirty="0" smtClean="0"/>
              <a:t>En el electrodo se desarrolla la reacción catalizada (por Pt) de óxido reducción:</a:t>
            </a:r>
          </a:p>
          <a:p>
            <a:r>
              <a:rPr lang="es-CL" dirty="0" smtClean="0"/>
              <a:t>O</a:t>
            </a:r>
            <a:r>
              <a:rPr lang="es-CL" baseline="-25000" dirty="0" smtClean="0"/>
              <a:t>2</a:t>
            </a:r>
            <a:r>
              <a:rPr lang="es-CL" dirty="0" smtClean="0"/>
              <a:t> + 4 e</a:t>
            </a:r>
            <a:r>
              <a:rPr lang="es-CL" baseline="30000" dirty="0" smtClean="0"/>
              <a:t>−</a:t>
            </a:r>
            <a:r>
              <a:rPr lang="es-CL" dirty="0" smtClean="0"/>
              <a:t> + 2 H</a:t>
            </a:r>
            <a:r>
              <a:rPr lang="es-CL" baseline="-25000" dirty="0" smtClean="0"/>
              <a:t>2</a:t>
            </a:r>
            <a:r>
              <a:rPr lang="es-CL" dirty="0" smtClean="0"/>
              <a:t>O → 4 OH</a:t>
            </a:r>
            <a:r>
              <a:rPr lang="es-CL" baseline="30000" dirty="0" smtClean="0"/>
              <a:t>−</a:t>
            </a:r>
          </a:p>
          <a:p>
            <a:r>
              <a:rPr lang="es-CL" dirty="0" smtClean="0"/>
              <a:t>La reacción requiere que se movilicen 4 electrones</a:t>
            </a:r>
          </a:p>
          <a:p>
            <a:r>
              <a:rPr lang="es-CL" dirty="0" smtClean="0"/>
              <a:t>Los electrones provienen de la fuente de poder que polariza 0,7 Volts</a:t>
            </a:r>
          </a:p>
          <a:p>
            <a:r>
              <a:rPr lang="es-CL" dirty="0" smtClean="0"/>
              <a:t>La reducción de oxígeno genera alcalinidad (o consume ácido, que es lo mismo)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Semi</a:t>
            </a:r>
            <a:r>
              <a:rPr lang="es-CL" dirty="0" smtClean="0"/>
              <a:t> Reacciones</a:t>
            </a:r>
            <a:endParaRPr lang="es-CL" dirty="0"/>
          </a:p>
        </p:txBody>
      </p:sp>
      <p:graphicFrame>
        <p:nvGraphicFramePr>
          <p:cNvPr id="6" name="5 Marcador de contenido"/>
          <p:cNvGraphicFramePr>
            <a:graphicFrameLocks noChangeAspect="1"/>
          </p:cNvGraphicFramePr>
          <p:nvPr>
            <p:ph idx="1"/>
          </p:nvPr>
        </p:nvGraphicFramePr>
        <p:xfrm>
          <a:off x="1259632" y="1628800"/>
          <a:ext cx="6096000" cy="1141412"/>
        </p:xfrm>
        <a:graphic>
          <a:graphicData uri="http://schemas.openxmlformats.org/presentationml/2006/ole">
            <p:oleObj spid="_x0000_s2051" name="Ecuación" r:id="rId3" imgW="2577960" imgH="482400" progId="Equation.3">
              <p:embed/>
            </p:oleObj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395536" y="3212976"/>
            <a:ext cx="81369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dirty="0" smtClean="0"/>
              <a:t>Si no hay oxígeno, la reacción no puede ocurrir y no habrá flujo de electrones</a:t>
            </a:r>
          </a:p>
          <a:p>
            <a:r>
              <a:rPr lang="es-CL" sz="4000" dirty="0" smtClean="0"/>
              <a:t>Los electrones provienen de la fuente de poder de unos 0,7 V</a:t>
            </a:r>
            <a:endParaRPr lang="es-CL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Oxígeno y corriente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6635080" cy="5112568"/>
          </a:xfrm>
        </p:spPr>
        <p:txBody>
          <a:bodyPr>
            <a:normAutofit/>
          </a:bodyPr>
          <a:lstStyle/>
          <a:p>
            <a:r>
              <a:rPr lang="es-CL" dirty="0" smtClean="0"/>
              <a:t>El sistema de medición de corriente eléctrica mide, exactamente, el </a:t>
            </a:r>
            <a:r>
              <a:rPr lang="es-CL" b="1" i="1" dirty="0" smtClean="0"/>
              <a:t>flujo</a:t>
            </a:r>
            <a:r>
              <a:rPr lang="es-CL" dirty="0" smtClean="0"/>
              <a:t> de cargas por unidad de tiempo</a:t>
            </a:r>
          </a:p>
          <a:p>
            <a:r>
              <a:rPr lang="es-CL" dirty="0" smtClean="0"/>
              <a:t>En la cámara del electrodo Clark se consumirá el oxígeno y se terminará la </a:t>
            </a:r>
            <a:r>
              <a:rPr lang="es-CL" dirty="0" smtClean="0"/>
              <a:t>reacción si no hubiese flujo de O</a:t>
            </a:r>
            <a:r>
              <a:rPr lang="es-CL" baseline="-25000" dirty="0" smtClean="0"/>
              <a:t>2</a:t>
            </a:r>
            <a:endParaRPr lang="es-CL" baseline="-25000" dirty="0" smtClean="0"/>
          </a:p>
          <a:p>
            <a:r>
              <a:rPr lang="es-CL" dirty="0" smtClean="0"/>
              <a:t>Al terminar la reacción, no habrá corriente que medir (el amperímetro leerá 0 </a:t>
            </a:r>
            <a:r>
              <a:rPr lang="es-CL" dirty="0" err="1" smtClean="0"/>
              <a:t>mA</a:t>
            </a:r>
            <a:r>
              <a:rPr lang="es-CL" dirty="0" smtClean="0"/>
              <a:t>)</a:t>
            </a:r>
            <a:endParaRPr lang="es-CL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6603" y="1412776"/>
            <a:ext cx="199739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La membrana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6635080" cy="5112568"/>
          </a:xfrm>
        </p:spPr>
        <p:txBody>
          <a:bodyPr>
            <a:normAutofit/>
          </a:bodyPr>
          <a:lstStyle/>
          <a:p>
            <a:r>
              <a:rPr lang="es-CL" dirty="0" smtClean="0"/>
              <a:t>Si ocurre un flujo permanente de oxígeno hacia la solución dentro del electrodo, ocurrirá la reacción permanentemente</a:t>
            </a:r>
          </a:p>
          <a:p>
            <a:r>
              <a:rPr lang="es-CL" dirty="0" smtClean="0"/>
              <a:t>La corriente será una función del flujo de oxígeno hacia la cámara del electrodo</a:t>
            </a:r>
          </a:p>
          <a:p>
            <a:r>
              <a:rPr lang="es-CL" dirty="0" smtClean="0"/>
              <a:t>Se requiere medir el oxígeno afuera del electrodo, no </a:t>
            </a:r>
            <a:r>
              <a:rPr lang="es-CL" dirty="0" smtClean="0"/>
              <a:t>dentro </a:t>
            </a:r>
            <a:r>
              <a:rPr lang="es-CL" dirty="0" smtClean="0"/>
              <a:t>de él</a:t>
            </a:r>
            <a:endParaRPr lang="es-CL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6603" y="1412776"/>
            <a:ext cx="199739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Corriente electroquímica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La corriente eléctrica “i” (ampere), es proporcional, por Faraday, al flux de oxígeno “J” (mol/</a:t>
            </a:r>
            <a:r>
              <a:rPr lang="es-CL" dirty="0" err="1" smtClean="0"/>
              <a:t>seg</a:t>
            </a:r>
            <a:r>
              <a:rPr lang="es-CL" dirty="0" smtClean="0"/>
              <a:t>), que cruza la membrana, con “</a:t>
            </a:r>
            <a:r>
              <a:rPr lang="es-CL" dirty="0" smtClean="0"/>
              <a:t>n=2” </a:t>
            </a:r>
            <a:r>
              <a:rPr lang="es-CL" dirty="0" smtClean="0"/>
              <a:t>moles de electrones que participan de la reacción de óxido reducción de un mol de oxígeno</a:t>
            </a:r>
          </a:p>
          <a:p>
            <a:r>
              <a:rPr lang="es-CL" b="1" i="1" dirty="0" smtClean="0"/>
              <a:t>i=</a:t>
            </a:r>
            <a:r>
              <a:rPr lang="es-CL" b="1" i="1" dirty="0" err="1" smtClean="0"/>
              <a:t>JnF</a:t>
            </a:r>
            <a:r>
              <a:rPr lang="es-CL" dirty="0" smtClean="0"/>
              <a:t> (con F= constante de Faraday, 96485 Coulomb/mol)</a:t>
            </a:r>
          </a:p>
          <a:p>
            <a:r>
              <a:rPr lang="es-CL" dirty="0" smtClean="0"/>
              <a:t>La membrana debe permitir un J determinado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1069</Words>
  <Application>Microsoft Office PowerPoint</Application>
  <PresentationFormat>Presentación en pantalla (4:3)</PresentationFormat>
  <Paragraphs>124</Paragraphs>
  <Slides>20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2" baseType="lpstr">
      <vt:lpstr>Tema de Office</vt:lpstr>
      <vt:lpstr>Ecuación</vt:lpstr>
      <vt:lpstr>Electrodos</vt:lpstr>
      <vt:lpstr>Electrodo de Clark</vt:lpstr>
      <vt:lpstr>Diferencia importante</vt:lpstr>
      <vt:lpstr>Diferencia importante</vt:lpstr>
      <vt:lpstr>Principio de operación</vt:lpstr>
      <vt:lpstr>Semi Reacciones</vt:lpstr>
      <vt:lpstr>Oxígeno y corriente</vt:lpstr>
      <vt:lpstr>La membrana</vt:lpstr>
      <vt:lpstr>Corriente electroquímica</vt:lpstr>
      <vt:lpstr>La Membrana permeable</vt:lpstr>
      <vt:lpstr>La membrana no tan permeable</vt:lpstr>
      <vt:lpstr>Relación con la Agitación</vt:lpstr>
      <vt:lpstr>Transferencia de oxígeno</vt:lpstr>
      <vt:lpstr>Tipos de resistencia</vt:lpstr>
      <vt:lpstr>Agitación</vt:lpstr>
      <vt:lpstr>Ecuación de transporte</vt:lpstr>
      <vt:lpstr>Diapositiva 17</vt:lpstr>
      <vt:lpstr>Resistencias en el coeficiente global</vt:lpstr>
      <vt:lpstr>Resistencia exterior</vt:lpstr>
      <vt:lpstr>Decisiones de membrana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Electrodos</dc:title>
  <dc:creator>Leandro</dc:creator>
  <cp:lastModifiedBy>Leandro</cp:lastModifiedBy>
  <cp:revision>16</cp:revision>
  <dcterms:created xsi:type="dcterms:W3CDTF">2010-06-16T20:56:16Z</dcterms:created>
  <dcterms:modified xsi:type="dcterms:W3CDTF">2010-06-24T00:47:07Z</dcterms:modified>
</cp:coreProperties>
</file>